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85" r:id="rId2"/>
    <p:sldId id="261" r:id="rId3"/>
    <p:sldId id="257" r:id="rId4"/>
    <p:sldId id="263" r:id="rId5"/>
    <p:sldId id="262" r:id="rId6"/>
    <p:sldId id="265"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6" r:id="rId26"/>
    <p:sldId id="287" r:id="rId27"/>
    <p:sldId id="288" r:id="rId28"/>
    <p:sldId id="289" r:id="rId29"/>
    <p:sldId id="290" r:id="rId30"/>
    <p:sldId id="291" r:id="rId31"/>
    <p:sldId id="292" r:id="rId32"/>
    <p:sldId id="293" r:id="rId33"/>
    <p:sldId id="294" r:id="rId34"/>
    <p:sldId id="295" r:id="rId35"/>
  </p:sldIdLst>
  <p:sldSz cx="12192000" cy="6858000"/>
  <p:notesSz cx="6858000" cy="9144000"/>
  <p:defaultTex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C042"/>
    <a:srgbClr val="FBE57A"/>
    <a:srgbClr val="002A41"/>
    <a:srgbClr val="00AFEF"/>
    <a:srgbClr val="004960"/>
    <a:srgbClr val="003C58"/>
    <a:srgbClr val="003D58"/>
    <a:srgbClr val="EE7D2E"/>
    <a:srgbClr val="C2E6E4"/>
    <a:srgbClr val="A0DA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4650"/>
  </p:normalViewPr>
  <p:slideViewPr>
    <p:cSldViewPr snapToGrid="0" snapToObjects="1">
      <p:cViewPr varScale="1">
        <p:scale>
          <a:sx n="68" d="100"/>
          <a:sy n="68" d="100"/>
        </p:scale>
        <p:origin x="624"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FFEB7-59AB-2C43-BEE9-FF11E5E92E83}" type="datetimeFigureOut">
              <a:rPr lang="es-ES_tradnl" smtClean="0"/>
              <a:t>30/07/2021</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3FACA-4BC1-5145-BF68-2CBB72169D6C}" type="slidenum">
              <a:rPr lang="es-ES_tradnl" smtClean="0"/>
              <a:t>‹Nº›</a:t>
            </a:fld>
            <a:endParaRPr lang="es-ES_tradnl"/>
          </a:p>
        </p:txBody>
      </p:sp>
    </p:spTree>
    <p:extLst>
      <p:ext uri="{BB962C8B-B14F-4D97-AF65-F5344CB8AC3E}">
        <p14:creationId xmlns:p14="http://schemas.microsoft.com/office/powerpoint/2010/main" val="2945339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3FACA-4BC1-5145-BF68-2CBB72169D6C}" type="slidenum">
              <a:rPr lang="es-ES_tradnl" smtClean="0"/>
              <a:t>26</a:t>
            </a:fld>
            <a:endParaRPr lang="es-ES_tradnl"/>
          </a:p>
        </p:txBody>
      </p:sp>
    </p:spTree>
    <p:extLst>
      <p:ext uri="{BB962C8B-B14F-4D97-AF65-F5344CB8AC3E}">
        <p14:creationId xmlns:p14="http://schemas.microsoft.com/office/powerpoint/2010/main" val="3436584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3FACA-4BC1-5145-BF68-2CBB72169D6C}" type="slidenum">
              <a:rPr lang="es-ES_tradnl" smtClean="0"/>
              <a:t>27</a:t>
            </a:fld>
            <a:endParaRPr lang="es-ES_tradnl"/>
          </a:p>
        </p:txBody>
      </p:sp>
    </p:spTree>
    <p:extLst>
      <p:ext uri="{BB962C8B-B14F-4D97-AF65-F5344CB8AC3E}">
        <p14:creationId xmlns:p14="http://schemas.microsoft.com/office/powerpoint/2010/main" val="4251341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3FACA-4BC1-5145-BF68-2CBB72169D6C}" type="slidenum">
              <a:rPr lang="es-ES_tradnl" smtClean="0"/>
              <a:t>28</a:t>
            </a:fld>
            <a:endParaRPr lang="es-ES_tradnl"/>
          </a:p>
        </p:txBody>
      </p:sp>
    </p:spTree>
    <p:extLst>
      <p:ext uri="{BB962C8B-B14F-4D97-AF65-F5344CB8AC3E}">
        <p14:creationId xmlns:p14="http://schemas.microsoft.com/office/powerpoint/2010/main" val="4050558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3FACA-4BC1-5145-BF68-2CBB72169D6C}" type="slidenum">
              <a:rPr lang="es-ES_tradnl" smtClean="0"/>
              <a:t>29</a:t>
            </a:fld>
            <a:endParaRPr lang="es-ES_tradnl"/>
          </a:p>
        </p:txBody>
      </p:sp>
    </p:spTree>
    <p:extLst>
      <p:ext uri="{BB962C8B-B14F-4D97-AF65-F5344CB8AC3E}">
        <p14:creationId xmlns:p14="http://schemas.microsoft.com/office/powerpoint/2010/main" val="213012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3FACA-4BC1-5145-BF68-2CBB72169D6C}" type="slidenum">
              <a:rPr lang="es-ES_tradnl" smtClean="0"/>
              <a:t>31</a:t>
            </a:fld>
            <a:endParaRPr lang="es-ES_tradnl"/>
          </a:p>
        </p:txBody>
      </p:sp>
    </p:spTree>
    <p:extLst>
      <p:ext uri="{BB962C8B-B14F-4D97-AF65-F5344CB8AC3E}">
        <p14:creationId xmlns:p14="http://schemas.microsoft.com/office/powerpoint/2010/main" val="1728896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3FACA-4BC1-5145-BF68-2CBB72169D6C}" type="slidenum">
              <a:rPr lang="es-ES_tradnl" smtClean="0"/>
              <a:t>32</a:t>
            </a:fld>
            <a:endParaRPr lang="es-ES_tradnl"/>
          </a:p>
        </p:txBody>
      </p:sp>
    </p:spTree>
    <p:extLst>
      <p:ext uri="{BB962C8B-B14F-4D97-AF65-F5344CB8AC3E}">
        <p14:creationId xmlns:p14="http://schemas.microsoft.com/office/powerpoint/2010/main" val="3151546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3FACA-4BC1-5145-BF68-2CBB72169D6C}" type="slidenum">
              <a:rPr lang="es-ES_tradnl" smtClean="0"/>
              <a:t>33</a:t>
            </a:fld>
            <a:endParaRPr lang="es-ES_tradnl"/>
          </a:p>
        </p:txBody>
      </p:sp>
    </p:spTree>
    <p:extLst>
      <p:ext uri="{BB962C8B-B14F-4D97-AF65-F5344CB8AC3E}">
        <p14:creationId xmlns:p14="http://schemas.microsoft.com/office/powerpoint/2010/main" val="3990096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3FACA-4BC1-5145-BF68-2CBB72169D6C}" type="slidenum">
              <a:rPr lang="es-ES_tradnl" smtClean="0"/>
              <a:t>34</a:t>
            </a:fld>
            <a:endParaRPr lang="es-ES_tradnl"/>
          </a:p>
        </p:txBody>
      </p:sp>
    </p:spTree>
    <p:extLst>
      <p:ext uri="{BB962C8B-B14F-4D97-AF65-F5344CB8AC3E}">
        <p14:creationId xmlns:p14="http://schemas.microsoft.com/office/powerpoint/2010/main" val="33895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C0605-FC1C-A949-83B8-ACF4A1DEA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_tradnl"/>
          </a:p>
        </p:txBody>
      </p:sp>
      <p:sp>
        <p:nvSpPr>
          <p:cNvPr id="3" name="Subtitle 2">
            <a:extLst>
              <a:ext uri="{FF2B5EF4-FFF2-40B4-BE49-F238E27FC236}">
                <a16:creationId xmlns:a16="http://schemas.microsoft.com/office/drawing/2014/main" id="{10E091AA-FB07-E746-9B9F-38BF01FB7C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_tradnl"/>
          </a:p>
        </p:txBody>
      </p:sp>
      <p:sp>
        <p:nvSpPr>
          <p:cNvPr id="4" name="Date Placeholder 3">
            <a:extLst>
              <a:ext uri="{FF2B5EF4-FFF2-40B4-BE49-F238E27FC236}">
                <a16:creationId xmlns:a16="http://schemas.microsoft.com/office/drawing/2014/main" id="{2F7D274E-34E9-6541-A8C1-9E93D33AC503}"/>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5" name="Footer Placeholder 4">
            <a:extLst>
              <a:ext uri="{FF2B5EF4-FFF2-40B4-BE49-F238E27FC236}">
                <a16:creationId xmlns:a16="http://schemas.microsoft.com/office/drawing/2014/main" id="{A3A433CC-B7A7-CC4F-9C68-C309357D3DCA}"/>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5B23497E-5FF8-D246-907A-3C6242840F6D}"/>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1097473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6C7D-3A5C-364D-8D30-D786A53552C9}"/>
              </a:ext>
            </a:extLst>
          </p:cNvPr>
          <p:cNvSpPr>
            <a:spLocks noGrp="1"/>
          </p:cNvSpPr>
          <p:nvPr>
            <p:ph type="title"/>
          </p:nvPr>
        </p:nvSpPr>
        <p:spPr/>
        <p:txBody>
          <a:bodyPr/>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8721FA6B-2BA4-9847-9CB4-F1A383D75C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828F9804-E907-8C42-8858-48CAFD58E1EE}"/>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5" name="Footer Placeholder 4">
            <a:extLst>
              <a:ext uri="{FF2B5EF4-FFF2-40B4-BE49-F238E27FC236}">
                <a16:creationId xmlns:a16="http://schemas.microsoft.com/office/drawing/2014/main" id="{701B8A40-ED05-D34E-9575-6F6365313540}"/>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E92FEA94-A8BE-1445-9062-6B602F128B52}"/>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1800354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860491-5BC2-434D-9C8A-8A9534A1EA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0424459B-EC0E-8945-ADAD-A8E1733828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E9236BD1-9E83-6B43-82C9-9790917CEBA8}"/>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5" name="Footer Placeholder 4">
            <a:extLst>
              <a:ext uri="{FF2B5EF4-FFF2-40B4-BE49-F238E27FC236}">
                <a16:creationId xmlns:a16="http://schemas.microsoft.com/office/drawing/2014/main" id="{2023BEBA-536C-2F4A-894B-3AC34786DCDF}"/>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8764AF0E-5A74-2D46-B335-667403C4F044}"/>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836702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72B25-5100-534B-8482-77234A9837D5}"/>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A5DFC3B7-7AFB-6A45-A78C-4FCCBC7414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FF4F5AB8-8D67-A542-927D-79E1E38C713A}"/>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5" name="Footer Placeholder 4">
            <a:extLst>
              <a:ext uri="{FF2B5EF4-FFF2-40B4-BE49-F238E27FC236}">
                <a16:creationId xmlns:a16="http://schemas.microsoft.com/office/drawing/2014/main" id="{D7104F74-8DB7-4642-9A9B-2E38BC37F6EC}"/>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478DC96F-E4D6-884F-9301-C933D57ADDC4}"/>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284273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C605-64B1-9947-A024-3285BDAD1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4A3580BD-325B-8744-BA86-CCCFE759E3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70687-E494-D44B-ACEE-2CBF7BA4798D}"/>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5" name="Footer Placeholder 4">
            <a:extLst>
              <a:ext uri="{FF2B5EF4-FFF2-40B4-BE49-F238E27FC236}">
                <a16:creationId xmlns:a16="http://schemas.microsoft.com/office/drawing/2014/main" id="{44EBC164-6CE9-2447-8B5B-C59B0558A853}"/>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B6092DDC-00B9-CE4A-B68F-4C5579932E45}"/>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2353939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60F6-20FC-6F4C-947C-983C88EA2E49}"/>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9122D58C-999D-E146-A5F3-A648C0B6E9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ontent Placeholder 3">
            <a:extLst>
              <a:ext uri="{FF2B5EF4-FFF2-40B4-BE49-F238E27FC236}">
                <a16:creationId xmlns:a16="http://schemas.microsoft.com/office/drawing/2014/main" id="{25F669A0-372F-9245-8C0F-EB56A19345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Date Placeholder 4">
            <a:extLst>
              <a:ext uri="{FF2B5EF4-FFF2-40B4-BE49-F238E27FC236}">
                <a16:creationId xmlns:a16="http://schemas.microsoft.com/office/drawing/2014/main" id="{D0609F3C-AA2F-EB44-85C9-7E0542F5B525}"/>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6" name="Footer Placeholder 5">
            <a:extLst>
              <a:ext uri="{FF2B5EF4-FFF2-40B4-BE49-F238E27FC236}">
                <a16:creationId xmlns:a16="http://schemas.microsoft.com/office/drawing/2014/main" id="{0F7CB142-0E6D-0146-B3B2-56E995FFEE3E}"/>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95C1DC5E-9D75-8244-9D51-6AB791A4EB9C}"/>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2090119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0D1C4-E9C4-9C4D-BCBF-AE5617ACF597}"/>
              </a:ext>
            </a:extLst>
          </p:cNvPr>
          <p:cNvSpPr>
            <a:spLocks noGrp="1"/>
          </p:cNvSpPr>
          <p:nvPr>
            <p:ph type="title"/>
          </p:nvPr>
        </p:nvSpPr>
        <p:spPr>
          <a:xfrm>
            <a:off x="839788" y="365125"/>
            <a:ext cx="10515600" cy="1325563"/>
          </a:xfrm>
        </p:spPr>
        <p:txBody>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EB199EB3-56A0-7548-9F1A-58B7A438A2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CFE1BB-C31E-6F4F-9BB9-F08FB5A784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Text Placeholder 4">
            <a:extLst>
              <a:ext uri="{FF2B5EF4-FFF2-40B4-BE49-F238E27FC236}">
                <a16:creationId xmlns:a16="http://schemas.microsoft.com/office/drawing/2014/main" id="{639084E1-6D04-454F-955C-2FB8DCDE57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812DF8-A8D0-6848-96F5-B0BC5103B3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7" name="Date Placeholder 6">
            <a:extLst>
              <a:ext uri="{FF2B5EF4-FFF2-40B4-BE49-F238E27FC236}">
                <a16:creationId xmlns:a16="http://schemas.microsoft.com/office/drawing/2014/main" id="{EEE82989-556F-9941-94F9-A50BCA7FF1CE}"/>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8" name="Footer Placeholder 7">
            <a:extLst>
              <a:ext uri="{FF2B5EF4-FFF2-40B4-BE49-F238E27FC236}">
                <a16:creationId xmlns:a16="http://schemas.microsoft.com/office/drawing/2014/main" id="{95DE4D8E-7870-5549-9439-9D60ECCF0133}"/>
              </a:ext>
            </a:extLst>
          </p:cNvPr>
          <p:cNvSpPr>
            <a:spLocks noGrp="1"/>
          </p:cNvSpPr>
          <p:nvPr>
            <p:ph type="ftr" sz="quarter" idx="11"/>
          </p:nvPr>
        </p:nvSpPr>
        <p:spPr/>
        <p:txBody>
          <a:bodyPr/>
          <a:lstStyle/>
          <a:p>
            <a:endParaRPr lang="es-ES_tradnl"/>
          </a:p>
        </p:txBody>
      </p:sp>
      <p:sp>
        <p:nvSpPr>
          <p:cNvPr id="9" name="Slide Number Placeholder 8">
            <a:extLst>
              <a:ext uri="{FF2B5EF4-FFF2-40B4-BE49-F238E27FC236}">
                <a16:creationId xmlns:a16="http://schemas.microsoft.com/office/drawing/2014/main" id="{2CB1BD09-E217-9A41-9792-A2F3AA972895}"/>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2122912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0A51-3A47-D54C-9F88-8DAB8166C2B9}"/>
              </a:ext>
            </a:extLst>
          </p:cNvPr>
          <p:cNvSpPr>
            <a:spLocks noGrp="1"/>
          </p:cNvSpPr>
          <p:nvPr>
            <p:ph type="title"/>
          </p:nvPr>
        </p:nvSpPr>
        <p:spPr/>
        <p:txBody>
          <a:bodyPr/>
          <a:lstStyle/>
          <a:p>
            <a:r>
              <a:rPr lang="en-US"/>
              <a:t>Click to edit Master title style</a:t>
            </a:r>
            <a:endParaRPr lang="es-ES_tradnl"/>
          </a:p>
        </p:txBody>
      </p:sp>
      <p:sp>
        <p:nvSpPr>
          <p:cNvPr id="3" name="Date Placeholder 2">
            <a:extLst>
              <a:ext uri="{FF2B5EF4-FFF2-40B4-BE49-F238E27FC236}">
                <a16:creationId xmlns:a16="http://schemas.microsoft.com/office/drawing/2014/main" id="{7018A2A1-F14A-864D-8D49-A4F58690EDF3}"/>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4" name="Footer Placeholder 3">
            <a:extLst>
              <a:ext uri="{FF2B5EF4-FFF2-40B4-BE49-F238E27FC236}">
                <a16:creationId xmlns:a16="http://schemas.microsoft.com/office/drawing/2014/main" id="{61CF9B98-09B3-D041-B312-48C5F700F553}"/>
              </a:ext>
            </a:extLst>
          </p:cNvPr>
          <p:cNvSpPr>
            <a:spLocks noGrp="1"/>
          </p:cNvSpPr>
          <p:nvPr>
            <p:ph type="ftr" sz="quarter" idx="11"/>
          </p:nvPr>
        </p:nvSpPr>
        <p:spPr/>
        <p:txBody>
          <a:bodyPr/>
          <a:lstStyle/>
          <a:p>
            <a:endParaRPr lang="es-ES_tradnl"/>
          </a:p>
        </p:txBody>
      </p:sp>
      <p:sp>
        <p:nvSpPr>
          <p:cNvPr id="5" name="Slide Number Placeholder 4">
            <a:extLst>
              <a:ext uri="{FF2B5EF4-FFF2-40B4-BE49-F238E27FC236}">
                <a16:creationId xmlns:a16="http://schemas.microsoft.com/office/drawing/2014/main" id="{CDAD1139-2DA2-7A45-95AC-623780B8CFE0}"/>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045030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98B49A-9B43-CB40-B7E4-9957B1FE9841}"/>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3" name="Footer Placeholder 2">
            <a:extLst>
              <a:ext uri="{FF2B5EF4-FFF2-40B4-BE49-F238E27FC236}">
                <a16:creationId xmlns:a16="http://schemas.microsoft.com/office/drawing/2014/main" id="{E035EE04-3DE1-574F-BB8B-44F9F1DC3F81}"/>
              </a:ext>
            </a:extLst>
          </p:cNvPr>
          <p:cNvSpPr>
            <a:spLocks noGrp="1"/>
          </p:cNvSpPr>
          <p:nvPr>
            <p:ph type="ftr" sz="quarter" idx="11"/>
          </p:nvPr>
        </p:nvSpPr>
        <p:spPr/>
        <p:txBody>
          <a:bodyPr/>
          <a:lstStyle/>
          <a:p>
            <a:endParaRPr lang="es-ES_tradnl"/>
          </a:p>
        </p:txBody>
      </p:sp>
      <p:sp>
        <p:nvSpPr>
          <p:cNvPr id="4" name="Slide Number Placeholder 3">
            <a:extLst>
              <a:ext uri="{FF2B5EF4-FFF2-40B4-BE49-F238E27FC236}">
                <a16:creationId xmlns:a16="http://schemas.microsoft.com/office/drawing/2014/main" id="{C9BD8E3E-9828-EC46-82E9-38BA64E55B28}"/>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211680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7EF9-1CAA-DF44-BC1F-A029D65580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97DA7956-55EB-7846-A44A-7C165D55A6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Text Placeholder 3">
            <a:extLst>
              <a:ext uri="{FF2B5EF4-FFF2-40B4-BE49-F238E27FC236}">
                <a16:creationId xmlns:a16="http://schemas.microsoft.com/office/drawing/2014/main" id="{0FC45418-D20A-3942-AF99-2245C929C6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E510B2-C0DA-2C40-A457-7C6EA31815E6}"/>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6" name="Footer Placeholder 5">
            <a:extLst>
              <a:ext uri="{FF2B5EF4-FFF2-40B4-BE49-F238E27FC236}">
                <a16:creationId xmlns:a16="http://schemas.microsoft.com/office/drawing/2014/main" id="{B88E8761-989A-4C4D-8877-5905A3616937}"/>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D96DB9CB-103F-F14B-8F5C-5500867E4D1A}"/>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469377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6E286-0430-794C-962A-0B0DD566D4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Picture Placeholder 2">
            <a:extLst>
              <a:ext uri="{FF2B5EF4-FFF2-40B4-BE49-F238E27FC236}">
                <a16:creationId xmlns:a16="http://schemas.microsoft.com/office/drawing/2014/main" id="{E279C52E-3BF7-5E44-9DB5-7804DDB4BF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a:extLst>
              <a:ext uri="{FF2B5EF4-FFF2-40B4-BE49-F238E27FC236}">
                <a16:creationId xmlns:a16="http://schemas.microsoft.com/office/drawing/2014/main" id="{3831CD21-100E-4C4D-B9E9-983F0B7C1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0CFE00-3C93-9B45-864A-841C8AF89A24}"/>
              </a:ext>
            </a:extLst>
          </p:cNvPr>
          <p:cNvSpPr>
            <a:spLocks noGrp="1"/>
          </p:cNvSpPr>
          <p:nvPr>
            <p:ph type="dt" sz="half" idx="10"/>
          </p:nvPr>
        </p:nvSpPr>
        <p:spPr/>
        <p:txBody>
          <a:bodyPr/>
          <a:lstStyle/>
          <a:p>
            <a:fld id="{2B5EAFC6-05A9-B847-BCB9-5872B191CEF2}" type="datetimeFigureOut">
              <a:rPr lang="es-ES_tradnl" smtClean="0"/>
              <a:t>30/07/2021</a:t>
            </a:fld>
            <a:endParaRPr lang="es-ES_tradnl"/>
          </a:p>
        </p:txBody>
      </p:sp>
      <p:sp>
        <p:nvSpPr>
          <p:cNvPr id="6" name="Footer Placeholder 5">
            <a:extLst>
              <a:ext uri="{FF2B5EF4-FFF2-40B4-BE49-F238E27FC236}">
                <a16:creationId xmlns:a16="http://schemas.microsoft.com/office/drawing/2014/main" id="{87729D4F-DFD7-864B-908F-E00A22868EAC}"/>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7747C26D-FCEB-7342-936E-3C84C1F7AED0}"/>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433168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l="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C6B4E2-F3C5-864F-8269-F9F30DF2E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E546C182-ED62-8440-AA35-E5970127CE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F77F0BBD-1D63-D147-9A76-2CD45CAAA1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EAFC6-05A9-B847-BCB9-5872B191CEF2}" type="datetimeFigureOut">
              <a:rPr lang="es-ES_tradnl" smtClean="0"/>
              <a:t>30/07/2021</a:t>
            </a:fld>
            <a:endParaRPr lang="es-ES_tradnl"/>
          </a:p>
        </p:txBody>
      </p:sp>
      <p:sp>
        <p:nvSpPr>
          <p:cNvPr id="5" name="Footer Placeholder 4">
            <a:extLst>
              <a:ext uri="{FF2B5EF4-FFF2-40B4-BE49-F238E27FC236}">
                <a16:creationId xmlns:a16="http://schemas.microsoft.com/office/drawing/2014/main" id="{5281E2F6-FCB8-F949-BEDA-E5AC70579E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a:extLst>
              <a:ext uri="{FF2B5EF4-FFF2-40B4-BE49-F238E27FC236}">
                <a16:creationId xmlns:a16="http://schemas.microsoft.com/office/drawing/2014/main" id="{7AE5E8BC-54D6-E547-BF77-54613F38DF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864253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tiff"/><Relationship Id="rId5" Type="http://schemas.openxmlformats.org/officeDocument/2006/relationships/image" Target="../media/image9.emf"/><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tiff"/><Relationship Id="rId5" Type="http://schemas.openxmlformats.org/officeDocument/2006/relationships/image" Target="../media/image9.emf"/><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9.emf"/><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9.emf"/><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9.emf"/><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tiff"/><Relationship Id="rId5" Type="http://schemas.openxmlformats.org/officeDocument/2006/relationships/image" Target="../media/image9.emf"/><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em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image" Target="../media/image3.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tiff"/></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2.tiff"/></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2.tiff"/></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tiff"/></Relationships>
</file>

<file path=ppt/slides/_rels/slide2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tiff"/><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2.tiff"/><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tiff"/><Relationship Id="rId5" Type="http://schemas.openxmlformats.org/officeDocument/2006/relationships/image" Target="../media/image9.em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tiff"/><Relationship Id="rId5" Type="http://schemas.openxmlformats.org/officeDocument/2006/relationships/image" Target="../media/image9.emf"/><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with a flag on it&#10;&#10;Description automatically generated with low confidence">
            <a:extLst>
              <a:ext uri="{FF2B5EF4-FFF2-40B4-BE49-F238E27FC236}">
                <a16:creationId xmlns:a16="http://schemas.microsoft.com/office/drawing/2014/main" id="{3097491F-B907-8441-9102-D6E628EB60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839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FAD8F039-FB34-F14E-A504-C4D8AC3B56EC}"/>
              </a:ext>
            </a:extLst>
          </p:cNvPr>
          <p:cNvSpPr/>
          <p:nvPr/>
        </p:nvSpPr>
        <p:spPr>
          <a:xfrm>
            <a:off x="241710" y="1171998"/>
            <a:ext cx="753372" cy="720000"/>
          </a:xfrm>
          <a:prstGeom prst="rect">
            <a:avLst/>
          </a:prstGeom>
          <a:solidFill>
            <a:srgbClr val="F6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3" name="TextBox 62">
            <a:extLst>
              <a:ext uri="{FF2B5EF4-FFF2-40B4-BE49-F238E27FC236}">
                <a16:creationId xmlns:a16="http://schemas.microsoft.com/office/drawing/2014/main" id="{64DF1C77-4989-A445-A7B7-D8EC15C5360C}"/>
              </a:ext>
            </a:extLst>
          </p:cNvPr>
          <p:cNvSpPr txBox="1"/>
          <p:nvPr/>
        </p:nvSpPr>
        <p:spPr>
          <a:xfrm>
            <a:off x="147768" y="1151130"/>
            <a:ext cx="942887" cy="769441"/>
          </a:xfrm>
          <a:prstGeom prst="rect">
            <a:avLst/>
          </a:prstGeom>
          <a:noFill/>
          <a:ln>
            <a:noFill/>
          </a:ln>
        </p:spPr>
        <p:txBody>
          <a:bodyPr wrap="none" rtlCol="0">
            <a:spAutoFit/>
          </a:bodyPr>
          <a:lstStyle/>
          <a:p>
            <a:r>
              <a:rPr lang="es-ES_tradnl" sz="4400" b="1" dirty="0">
                <a:solidFill>
                  <a:schemeClr val="bg1"/>
                </a:solidFill>
                <a:latin typeface="Filson Pro Book" panose="02000000000000000000" pitchFamily="2" charset="77"/>
              </a:rPr>
              <a:t>05</a:t>
            </a:r>
          </a:p>
        </p:txBody>
      </p:sp>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993347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cxnSp>
        <p:nvCxnSpPr>
          <p:cNvPr id="57" name="Straight Connector 56">
            <a:extLst>
              <a:ext uri="{FF2B5EF4-FFF2-40B4-BE49-F238E27FC236}">
                <a16:creationId xmlns:a16="http://schemas.microsoft.com/office/drawing/2014/main" id="{7909D981-A0DC-7942-A8F9-B64A12D82AA6}"/>
              </a:ext>
            </a:extLst>
          </p:cNvPr>
          <p:cNvCxnSpPr>
            <a:cxnSpLocks/>
          </p:cNvCxnSpPr>
          <p:nvPr/>
        </p:nvCxnSpPr>
        <p:spPr>
          <a:xfrm>
            <a:off x="1421601" y="2315249"/>
            <a:ext cx="9671969"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3175"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0" y="2771761"/>
            <a:ext cx="4927991"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TextBox 60">
            <a:extLst>
              <a:ext uri="{FF2B5EF4-FFF2-40B4-BE49-F238E27FC236}">
                <a16:creationId xmlns:a16="http://schemas.microsoft.com/office/drawing/2014/main" id="{58C20ECE-5A79-434F-8546-A88AB2674772}"/>
              </a:ext>
            </a:extLst>
          </p:cNvPr>
          <p:cNvSpPr txBox="1"/>
          <p:nvPr/>
        </p:nvSpPr>
        <p:spPr>
          <a:xfrm>
            <a:off x="191887" y="2737592"/>
            <a:ext cx="5047558" cy="307777"/>
          </a:xfrm>
          <a:prstGeom prst="rect">
            <a:avLst/>
          </a:prstGeom>
          <a:noFill/>
        </p:spPr>
        <p:txBody>
          <a:bodyPr wrap="square" rtlCol="0">
            <a:spAutoFit/>
          </a:bodyPr>
          <a:lstStyle/>
          <a:p>
            <a:r>
              <a:rPr lang="es-CO" sz="1400" dirty="0">
                <a:solidFill>
                  <a:schemeClr val="bg1"/>
                </a:solidFill>
                <a:latin typeface="Gotham Medium" panose="02000604030000020004" pitchFamily="2" charset="0"/>
                <a:ea typeface="Times New Roman" panose="02020603050405020304" pitchFamily="18" charset="0"/>
                <a:cs typeface="Arial" panose="020B0604020202020204" pitchFamily="34" charset="0"/>
              </a:rPr>
              <a:t>5.1.2. / COMPONENTES DE LA AUDITORÍA REMOTA:</a:t>
            </a:r>
          </a:p>
        </p:txBody>
      </p:sp>
      <p:sp>
        <p:nvSpPr>
          <p:cNvPr id="52" name="Rectangle 51">
            <a:extLst>
              <a:ext uri="{FF2B5EF4-FFF2-40B4-BE49-F238E27FC236}">
                <a16:creationId xmlns:a16="http://schemas.microsoft.com/office/drawing/2014/main" id="{11D08E83-D1E3-D040-AA1B-517BA747A0DB}"/>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E8A13089-8927-8041-98E8-6D720F9B8074}"/>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Rectangle 54">
            <a:extLst>
              <a:ext uri="{FF2B5EF4-FFF2-40B4-BE49-F238E27FC236}">
                <a16:creationId xmlns:a16="http://schemas.microsoft.com/office/drawing/2014/main" id="{C642618D-4F6D-9E46-8659-EEF8050CDA47}"/>
              </a:ext>
            </a:extLst>
          </p:cNvPr>
          <p:cNvSpPr/>
          <p:nvPr/>
        </p:nvSpPr>
        <p:spPr>
          <a:xfrm>
            <a:off x="0" y="1173110"/>
            <a:ext cx="238360" cy="720000"/>
          </a:xfrm>
          <a:prstGeom prst="rect">
            <a:avLst/>
          </a:prstGeom>
          <a:solidFill>
            <a:srgbClr val="FBE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TextBox 34">
            <a:extLst>
              <a:ext uri="{FF2B5EF4-FFF2-40B4-BE49-F238E27FC236}">
                <a16:creationId xmlns:a16="http://schemas.microsoft.com/office/drawing/2014/main" id="{1EB2D825-F742-954E-AFCB-9EBB05FDEEFE}"/>
              </a:ext>
            </a:extLst>
          </p:cNvPr>
          <p:cNvSpPr txBox="1"/>
          <p:nvPr/>
        </p:nvSpPr>
        <p:spPr>
          <a:xfrm>
            <a:off x="2349972" y="3304676"/>
            <a:ext cx="5243492" cy="312650"/>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A. Planificación:</a:t>
            </a:r>
            <a:endParaRPr lang="en-US" sz="1200" dirty="0">
              <a:solidFill>
                <a:srgbClr val="004960"/>
              </a:solidFill>
              <a:latin typeface="Gotham Book" panose="02000604040000020004" pitchFamily="2" charset="0"/>
              <a:ea typeface="Calibri" panose="020F0502020204030204" pitchFamily="34" charset="0"/>
            </a:endParaRPr>
          </a:p>
        </p:txBody>
      </p:sp>
      <p:cxnSp>
        <p:nvCxnSpPr>
          <p:cNvPr id="36" name="Straight Connector 35">
            <a:extLst>
              <a:ext uri="{FF2B5EF4-FFF2-40B4-BE49-F238E27FC236}">
                <a16:creationId xmlns:a16="http://schemas.microsoft.com/office/drawing/2014/main" id="{C2EEFF1C-86C4-0840-B3DB-5D3FB1C06677}"/>
              </a:ext>
            </a:extLst>
          </p:cNvPr>
          <p:cNvCxnSpPr>
            <a:cxnSpLocks/>
          </p:cNvCxnSpPr>
          <p:nvPr/>
        </p:nvCxnSpPr>
        <p:spPr>
          <a:xfrm>
            <a:off x="2236755" y="3470706"/>
            <a:ext cx="0" cy="2483082"/>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F365D1-C193-2040-AB11-374220AD36A2}"/>
              </a:ext>
            </a:extLst>
          </p:cNvPr>
          <p:cNvGrpSpPr/>
          <p:nvPr/>
        </p:nvGrpSpPr>
        <p:grpSpPr>
          <a:xfrm>
            <a:off x="2182035" y="3411488"/>
            <a:ext cx="109440" cy="109440"/>
            <a:chOff x="4200892" y="4432105"/>
            <a:chExt cx="109440" cy="109440"/>
          </a:xfrm>
        </p:grpSpPr>
        <p:grpSp>
          <p:nvGrpSpPr>
            <p:cNvPr id="38" name="Group 37">
              <a:extLst>
                <a:ext uri="{FF2B5EF4-FFF2-40B4-BE49-F238E27FC236}">
                  <a16:creationId xmlns:a16="http://schemas.microsoft.com/office/drawing/2014/main" id="{2341BBAC-BFB9-2348-B005-EF9483391DF9}"/>
                </a:ext>
              </a:extLst>
            </p:cNvPr>
            <p:cNvGrpSpPr>
              <a:grpSpLocks noChangeAspect="1"/>
            </p:cNvGrpSpPr>
            <p:nvPr/>
          </p:nvGrpSpPr>
          <p:grpSpPr>
            <a:xfrm rot="10800000">
              <a:off x="4210817" y="4439517"/>
              <a:ext cx="89587" cy="90000"/>
              <a:chOff x="3994150" y="4504881"/>
              <a:chExt cx="108000" cy="108498"/>
            </a:xfrm>
          </p:grpSpPr>
          <p:sp>
            <p:nvSpPr>
              <p:cNvPr id="41" name="Pie 40">
                <a:extLst>
                  <a:ext uri="{FF2B5EF4-FFF2-40B4-BE49-F238E27FC236}">
                    <a16:creationId xmlns:a16="http://schemas.microsoft.com/office/drawing/2014/main" id="{0D7EC335-7120-BD47-8989-020786743EE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43" name="Pie 42">
                <a:extLst>
                  <a:ext uri="{FF2B5EF4-FFF2-40B4-BE49-F238E27FC236}">
                    <a16:creationId xmlns:a16="http://schemas.microsoft.com/office/drawing/2014/main" id="{18B2B766-1C54-4646-AC24-EEFB9746A0F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9" name="Arc 38">
              <a:extLst>
                <a:ext uri="{FF2B5EF4-FFF2-40B4-BE49-F238E27FC236}">
                  <a16:creationId xmlns:a16="http://schemas.microsoft.com/office/drawing/2014/main" id="{38A0CA34-6EAF-F842-813B-009A009EF6E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0" name="Arc 39">
              <a:extLst>
                <a:ext uri="{FF2B5EF4-FFF2-40B4-BE49-F238E27FC236}">
                  <a16:creationId xmlns:a16="http://schemas.microsoft.com/office/drawing/2014/main" id="{631201CF-0A47-894E-95EE-F89F79A8232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44" name="Rectangle 43">
            <a:extLst>
              <a:ext uri="{FF2B5EF4-FFF2-40B4-BE49-F238E27FC236}">
                <a16:creationId xmlns:a16="http://schemas.microsoft.com/office/drawing/2014/main" id="{40A3494D-3DFB-B244-8197-9A3F39F0CA35}"/>
              </a:ext>
            </a:extLst>
          </p:cNvPr>
          <p:cNvSpPr/>
          <p:nvPr/>
        </p:nvSpPr>
        <p:spPr>
          <a:xfrm>
            <a:off x="2394762" y="3544852"/>
            <a:ext cx="8366441" cy="430887"/>
          </a:xfrm>
          <a:prstGeom prst="rect">
            <a:avLst/>
          </a:prstGeom>
        </p:spPr>
        <p:txBody>
          <a:bodyPr wrap="square">
            <a:spAutoFit/>
          </a:bodyPr>
          <a:lstStyle/>
          <a:p>
            <a:pPr algn="just"/>
            <a:r>
              <a:rPr lang="es-CO" sz="1100" dirty="0">
                <a:latin typeface="Gotham Medium" panose="02000604030000020004" pitchFamily="2" charset="0"/>
              </a:rPr>
              <a:t>En el proceso de planificación debe tenerse presente, de manera esencial, para el logro de los objetivos de la auditoría:</a:t>
            </a:r>
          </a:p>
        </p:txBody>
      </p:sp>
      <p:sp>
        <p:nvSpPr>
          <p:cNvPr id="46" name="Rectangle 45">
            <a:extLst>
              <a:ext uri="{FF2B5EF4-FFF2-40B4-BE49-F238E27FC236}">
                <a16:creationId xmlns:a16="http://schemas.microsoft.com/office/drawing/2014/main" id="{A3F7D673-BA38-C646-9FE1-2753424D3545}"/>
              </a:ext>
            </a:extLst>
          </p:cNvPr>
          <p:cNvSpPr/>
          <p:nvPr/>
        </p:nvSpPr>
        <p:spPr>
          <a:xfrm>
            <a:off x="2832397" y="4037312"/>
            <a:ext cx="7928806" cy="2177519"/>
          </a:xfrm>
          <a:prstGeom prst="rect">
            <a:avLst/>
          </a:prstGeom>
        </p:spPr>
        <p:txBody>
          <a:bodyPr wrap="square">
            <a:spAutoFit/>
          </a:bodyPr>
          <a:lstStyle/>
          <a:p>
            <a:pPr marR="20955" indent="-6350" algn="just">
              <a:spcAft>
                <a:spcPts val="1155"/>
              </a:spcAft>
            </a:pPr>
            <a:r>
              <a:rPr lang="es-CO" sz="1050" dirty="0">
                <a:latin typeface="Gotham Book" panose="02000604040000020004" pitchFamily="2" charset="0"/>
              </a:rPr>
              <a:t>E</a:t>
            </a:r>
            <a:r>
              <a:rPr lang="es-CO" sz="1050" dirty="0"/>
              <a:t>l tipo de información que se requerirá;</a:t>
            </a:r>
          </a:p>
          <a:p>
            <a:pPr marR="20955" indent="-6350" algn="just">
              <a:spcAft>
                <a:spcPts val="1155"/>
              </a:spcAft>
            </a:pPr>
            <a:r>
              <a:rPr lang="es-CO" sz="1050" dirty="0"/>
              <a:t>Cómo y cuándo se compartirá la información, </a:t>
            </a:r>
          </a:p>
          <a:p>
            <a:pPr algn="just"/>
            <a:r>
              <a:rPr lang="es-CO" sz="1050" dirty="0"/>
              <a:t>Qué tecnología se utilizará (desde cámaras a drones hasta soporte de telepresencia, envío de información por e-mail, etc.,)</a:t>
            </a:r>
          </a:p>
          <a:p>
            <a:pPr algn="just"/>
            <a:endParaRPr lang="es-CO" sz="1050" dirty="0"/>
          </a:p>
          <a:p>
            <a:pPr algn="just"/>
            <a:r>
              <a:rPr lang="es-CO" sz="1050" dirty="0"/>
              <a:t>Tiempos para el envío de la información</a:t>
            </a:r>
          </a:p>
          <a:p>
            <a:pPr algn="just"/>
            <a:endParaRPr lang="es-CO" sz="1050" dirty="0"/>
          </a:p>
          <a:p>
            <a:pPr algn="just"/>
            <a:r>
              <a:rPr lang="es-CO" sz="1050" dirty="0"/>
              <a:t>Forma de remisión y presentación de la información;</a:t>
            </a:r>
          </a:p>
          <a:p>
            <a:pPr algn="just"/>
            <a:endParaRPr lang="es-CO" sz="1050" dirty="0"/>
          </a:p>
          <a:p>
            <a:pPr algn="just"/>
            <a:r>
              <a:rPr lang="es-CO" sz="1050" dirty="0"/>
              <a:t>Qué autorizaciones se deben obtener por adelantado para recopilar videos y fotografías fijas, y qué áreas confidenciales o restringidas deben considerarse o evitarse.</a:t>
            </a:r>
          </a:p>
          <a:p>
            <a:pPr algn="just"/>
            <a:endParaRPr lang="en-US" sz="1050" dirty="0"/>
          </a:p>
        </p:txBody>
      </p:sp>
      <p:pic>
        <p:nvPicPr>
          <p:cNvPr id="47" name="Picture 46">
            <a:extLst>
              <a:ext uri="{FF2B5EF4-FFF2-40B4-BE49-F238E27FC236}">
                <a16:creationId xmlns:a16="http://schemas.microsoft.com/office/drawing/2014/main" id="{C093EEFD-E29A-5141-9B16-7DCB4B42477E}"/>
              </a:ext>
            </a:extLst>
          </p:cNvPr>
          <p:cNvPicPr>
            <a:picLocks noChangeAspect="1"/>
          </p:cNvPicPr>
          <p:nvPr/>
        </p:nvPicPr>
        <p:blipFill>
          <a:blip r:embed="rId4"/>
          <a:stretch>
            <a:fillRect/>
          </a:stretch>
        </p:blipFill>
        <p:spPr>
          <a:xfrm>
            <a:off x="2756704" y="4066517"/>
            <a:ext cx="38100" cy="1104901"/>
          </a:xfrm>
          <a:prstGeom prst="rect">
            <a:avLst/>
          </a:prstGeom>
        </p:spPr>
      </p:pic>
      <p:pic>
        <p:nvPicPr>
          <p:cNvPr id="48" name="Picture 47">
            <a:extLst>
              <a:ext uri="{FF2B5EF4-FFF2-40B4-BE49-F238E27FC236}">
                <a16:creationId xmlns:a16="http://schemas.microsoft.com/office/drawing/2014/main" id="{3019DFCB-F7BF-A345-AB40-E5950D934E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0967" y="4120427"/>
            <a:ext cx="102674" cy="102674"/>
          </a:xfrm>
          <a:prstGeom prst="rect">
            <a:avLst/>
          </a:prstGeom>
        </p:spPr>
      </p:pic>
      <p:pic>
        <p:nvPicPr>
          <p:cNvPr id="49" name="Picture 48">
            <a:extLst>
              <a:ext uri="{FF2B5EF4-FFF2-40B4-BE49-F238E27FC236}">
                <a16:creationId xmlns:a16="http://schemas.microsoft.com/office/drawing/2014/main" id="{26969AD9-3902-6C4A-B32E-649A790BE0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3462" y="4433476"/>
            <a:ext cx="102674" cy="102674"/>
          </a:xfrm>
          <a:prstGeom prst="rect">
            <a:avLst/>
          </a:prstGeom>
        </p:spPr>
      </p:pic>
      <p:pic>
        <p:nvPicPr>
          <p:cNvPr id="50" name="Picture 49">
            <a:extLst>
              <a:ext uri="{FF2B5EF4-FFF2-40B4-BE49-F238E27FC236}">
                <a16:creationId xmlns:a16="http://schemas.microsoft.com/office/drawing/2014/main" id="{A63882C6-1C33-944E-9DA3-D7E3035860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3462" y="4733970"/>
            <a:ext cx="102674" cy="102674"/>
          </a:xfrm>
          <a:prstGeom prst="rect">
            <a:avLst/>
          </a:prstGeom>
        </p:spPr>
      </p:pic>
      <p:pic>
        <p:nvPicPr>
          <p:cNvPr id="51" name="Picture 50">
            <a:extLst>
              <a:ext uri="{FF2B5EF4-FFF2-40B4-BE49-F238E27FC236}">
                <a16:creationId xmlns:a16="http://schemas.microsoft.com/office/drawing/2014/main" id="{8F4651CC-64CC-7C48-B0B9-EDBBADF0B3BC}"/>
              </a:ext>
            </a:extLst>
          </p:cNvPr>
          <p:cNvPicPr>
            <a:picLocks noChangeAspect="1"/>
          </p:cNvPicPr>
          <p:nvPr/>
        </p:nvPicPr>
        <p:blipFill>
          <a:blip r:embed="rId4"/>
          <a:stretch>
            <a:fillRect/>
          </a:stretch>
        </p:blipFill>
        <p:spPr>
          <a:xfrm>
            <a:off x="2760866" y="5174015"/>
            <a:ext cx="23589" cy="684000"/>
          </a:xfrm>
          <a:prstGeom prst="rect">
            <a:avLst/>
          </a:prstGeom>
        </p:spPr>
      </p:pic>
      <p:pic>
        <p:nvPicPr>
          <p:cNvPr id="53" name="Picture 52">
            <a:extLst>
              <a:ext uri="{FF2B5EF4-FFF2-40B4-BE49-F238E27FC236}">
                <a16:creationId xmlns:a16="http://schemas.microsoft.com/office/drawing/2014/main" id="{52A94B17-A720-9744-9A15-A83B61AABD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0967" y="5068744"/>
            <a:ext cx="102674" cy="102674"/>
          </a:xfrm>
          <a:prstGeom prst="rect">
            <a:avLst/>
          </a:prstGeom>
        </p:spPr>
      </p:pic>
      <p:pic>
        <p:nvPicPr>
          <p:cNvPr id="60" name="Picture 59">
            <a:extLst>
              <a:ext uri="{FF2B5EF4-FFF2-40B4-BE49-F238E27FC236}">
                <a16:creationId xmlns:a16="http://schemas.microsoft.com/office/drawing/2014/main" id="{1300B729-0BFA-DE43-AC68-3A9DA482D4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0927" y="5403518"/>
            <a:ext cx="102674" cy="102674"/>
          </a:xfrm>
          <a:prstGeom prst="rect">
            <a:avLst/>
          </a:prstGeom>
        </p:spPr>
      </p:pic>
      <p:pic>
        <p:nvPicPr>
          <p:cNvPr id="65" name="Picture 64">
            <a:extLst>
              <a:ext uri="{FF2B5EF4-FFF2-40B4-BE49-F238E27FC236}">
                <a16:creationId xmlns:a16="http://schemas.microsoft.com/office/drawing/2014/main" id="{B8F0704C-6D4B-424F-8DA5-E1CA410310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0927" y="5704012"/>
            <a:ext cx="102674" cy="102674"/>
          </a:xfrm>
          <a:prstGeom prst="rect">
            <a:avLst/>
          </a:prstGeom>
        </p:spPr>
      </p:pic>
      <p:sp>
        <p:nvSpPr>
          <p:cNvPr id="66" name="TextBox 65">
            <a:extLst>
              <a:ext uri="{FF2B5EF4-FFF2-40B4-BE49-F238E27FC236}">
                <a16:creationId xmlns:a16="http://schemas.microsoft.com/office/drawing/2014/main" id="{24C25B63-335A-AC43-A8F3-BE6FB7B54DA5}"/>
              </a:ext>
            </a:extLst>
          </p:cNvPr>
          <p:cNvSpPr txBox="1"/>
          <p:nvPr/>
        </p:nvSpPr>
        <p:spPr>
          <a:xfrm>
            <a:off x="447793" y="3038341"/>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pic>
        <p:nvPicPr>
          <p:cNvPr id="64" name="Picture 63">
            <a:extLst>
              <a:ext uri="{FF2B5EF4-FFF2-40B4-BE49-F238E27FC236}">
                <a16:creationId xmlns:a16="http://schemas.microsoft.com/office/drawing/2014/main" id="{71AF8DD1-9A43-1E4B-AE4B-52AFCFB8EF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8000" y="4388249"/>
            <a:ext cx="1080000" cy="1080000"/>
          </a:xfrm>
          <a:prstGeom prst="rect">
            <a:avLst/>
          </a:prstGeom>
        </p:spPr>
      </p:pic>
      <p:sp>
        <p:nvSpPr>
          <p:cNvPr id="67" name="TextBox 66">
            <a:extLst>
              <a:ext uri="{FF2B5EF4-FFF2-40B4-BE49-F238E27FC236}">
                <a16:creationId xmlns:a16="http://schemas.microsoft.com/office/drawing/2014/main" id="{628A992E-DC50-1B48-B363-8C7761BC6D80}"/>
              </a:ext>
            </a:extLst>
          </p:cNvPr>
          <p:cNvSpPr txBox="1"/>
          <p:nvPr/>
        </p:nvSpPr>
        <p:spPr>
          <a:xfrm>
            <a:off x="1332907" y="1430563"/>
            <a:ext cx="10022172" cy="1384995"/>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SOCIALIZACIÓN PROTOCOLO PARA LA REALIZACIÓN DE AUDITORIAS INTERNAS EN TIEMPOS DE LA NUEVA NORMALIDAD DEL COVID-19</a:t>
            </a:r>
          </a:p>
        </p:txBody>
      </p:sp>
    </p:spTree>
    <p:extLst>
      <p:ext uri="{BB962C8B-B14F-4D97-AF65-F5344CB8AC3E}">
        <p14:creationId xmlns:p14="http://schemas.microsoft.com/office/powerpoint/2010/main" val="3032275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05DBFB44-947E-DC44-BB53-BADF0130F3E3}"/>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4" name="Rectangle 63">
            <a:extLst>
              <a:ext uri="{FF2B5EF4-FFF2-40B4-BE49-F238E27FC236}">
                <a16:creationId xmlns:a16="http://schemas.microsoft.com/office/drawing/2014/main" id="{C20EEB5E-FB1D-4340-A916-1E5E81070C4E}"/>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993347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cxnSp>
        <p:nvCxnSpPr>
          <p:cNvPr id="57" name="Straight Connector 56">
            <a:extLst>
              <a:ext uri="{FF2B5EF4-FFF2-40B4-BE49-F238E27FC236}">
                <a16:creationId xmlns:a16="http://schemas.microsoft.com/office/drawing/2014/main" id="{7909D981-A0DC-7942-A8F9-B64A12D82AA6}"/>
              </a:ext>
            </a:extLst>
          </p:cNvPr>
          <p:cNvCxnSpPr>
            <a:cxnSpLocks/>
          </p:cNvCxnSpPr>
          <p:nvPr/>
        </p:nvCxnSpPr>
        <p:spPr>
          <a:xfrm>
            <a:off x="1421601" y="2315249"/>
            <a:ext cx="9671969"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3175"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0" y="2771761"/>
            <a:ext cx="4927991"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TextBox 60">
            <a:extLst>
              <a:ext uri="{FF2B5EF4-FFF2-40B4-BE49-F238E27FC236}">
                <a16:creationId xmlns:a16="http://schemas.microsoft.com/office/drawing/2014/main" id="{58C20ECE-5A79-434F-8546-A88AB2674772}"/>
              </a:ext>
            </a:extLst>
          </p:cNvPr>
          <p:cNvSpPr txBox="1"/>
          <p:nvPr/>
        </p:nvSpPr>
        <p:spPr>
          <a:xfrm>
            <a:off x="191887" y="2737592"/>
            <a:ext cx="5047558" cy="307777"/>
          </a:xfrm>
          <a:prstGeom prst="rect">
            <a:avLst/>
          </a:prstGeom>
          <a:noFill/>
        </p:spPr>
        <p:txBody>
          <a:bodyPr wrap="square" rtlCol="0">
            <a:spAutoFit/>
          </a:bodyPr>
          <a:lstStyle/>
          <a:p>
            <a:r>
              <a:rPr lang="es-CO" sz="1400" dirty="0">
                <a:solidFill>
                  <a:schemeClr val="bg1"/>
                </a:solidFill>
                <a:latin typeface="Gotham Medium" panose="02000604030000020004" pitchFamily="2" charset="0"/>
                <a:ea typeface="Times New Roman" panose="02020603050405020304" pitchFamily="18" charset="0"/>
                <a:cs typeface="Arial" panose="020B0604020202020204" pitchFamily="34" charset="0"/>
              </a:rPr>
              <a:t>5.1.2. / COMPONENTES DE LA AUDITORÍA REMOTA:</a:t>
            </a:r>
          </a:p>
        </p:txBody>
      </p:sp>
      <p:sp>
        <p:nvSpPr>
          <p:cNvPr id="52" name="Rectangle 51">
            <a:extLst>
              <a:ext uri="{FF2B5EF4-FFF2-40B4-BE49-F238E27FC236}">
                <a16:creationId xmlns:a16="http://schemas.microsoft.com/office/drawing/2014/main" id="{11D08E83-D1E3-D040-AA1B-517BA747A0DB}"/>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E8A13089-8927-8041-98E8-6D720F9B8074}"/>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TextBox 34">
            <a:extLst>
              <a:ext uri="{FF2B5EF4-FFF2-40B4-BE49-F238E27FC236}">
                <a16:creationId xmlns:a16="http://schemas.microsoft.com/office/drawing/2014/main" id="{1EB2D825-F742-954E-AFCB-9EBB05FDEEFE}"/>
              </a:ext>
            </a:extLst>
          </p:cNvPr>
          <p:cNvSpPr txBox="1"/>
          <p:nvPr/>
        </p:nvSpPr>
        <p:spPr>
          <a:xfrm>
            <a:off x="2349972" y="3304676"/>
            <a:ext cx="5243492" cy="312650"/>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A. Planificación:</a:t>
            </a:r>
            <a:endParaRPr lang="en-US" sz="1200" dirty="0">
              <a:solidFill>
                <a:srgbClr val="004960"/>
              </a:solidFill>
              <a:latin typeface="Gotham Book" panose="02000604040000020004" pitchFamily="2" charset="0"/>
              <a:ea typeface="Calibri" panose="020F0502020204030204" pitchFamily="34" charset="0"/>
            </a:endParaRPr>
          </a:p>
        </p:txBody>
      </p:sp>
      <p:cxnSp>
        <p:nvCxnSpPr>
          <p:cNvPr id="36" name="Straight Connector 35">
            <a:extLst>
              <a:ext uri="{FF2B5EF4-FFF2-40B4-BE49-F238E27FC236}">
                <a16:creationId xmlns:a16="http://schemas.microsoft.com/office/drawing/2014/main" id="{C2EEFF1C-86C4-0840-B3DB-5D3FB1C06677}"/>
              </a:ext>
            </a:extLst>
          </p:cNvPr>
          <p:cNvCxnSpPr>
            <a:cxnSpLocks/>
          </p:cNvCxnSpPr>
          <p:nvPr/>
        </p:nvCxnSpPr>
        <p:spPr>
          <a:xfrm>
            <a:off x="2236755" y="3470706"/>
            <a:ext cx="0" cy="2484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F365D1-C193-2040-AB11-374220AD36A2}"/>
              </a:ext>
            </a:extLst>
          </p:cNvPr>
          <p:cNvGrpSpPr/>
          <p:nvPr/>
        </p:nvGrpSpPr>
        <p:grpSpPr>
          <a:xfrm>
            <a:off x="2182035" y="3411488"/>
            <a:ext cx="109440" cy="109440"/>
            <a:chOff x="4200892" y="4432105"/>
            <a:chExt cx="109440" cy="109440"/>
          </a:xfrm>
        </p:grpSpPr>
        <p:grpSp>
          <p:nvGrpSpPr>
            <p:cNvPr id="38" name="Group 37">
              <a:extLst>
                <a:ext uri="{FF2B5EF4-FFF2-40B4-BE49-F238E27FC236}">
                  <a16:creationId xmlns:a16="http://schemas.microsoft.com/office/drawing/2014/main" id="{2341BBAC-BFB9-2348-B005-EF9483391DF9}"/>
                </a:ext>
              </a:extLst>
            </p:cNvPr>
            <p:cNvGrpSpPr>
              <a:grpSpLocks noChangeAspect="1"/>
            </p:cNvGrpSpPr>
            <p:nvPr/>
          </p:nvGrpSpPr>
          <p:grpSpPr>
            <a:xfrm rot="10800000">
              <a:off x="4210817" y="4439517"/>
              <a:ext cx="89587" cy="90000"/>
              <a:chOff x="3994150" y="4504881"/>
              <a:chExt cx="108000" cy="108498"/>
            </a:xfrm>
          </p:grpSpPr>
          <p:sp>
            <p:nvSpPr>
              <p:cNvPr id="41" name="Pie 40">
                <a:extLst>
                  <a:ext uri="{FF2B5EF4-FFF2-40B4-BE49-F238E27FC236}">
                    <a16:creationId xmlns:a16="http://schemas.microsoft.com/office/drawing/2014/main" id="{0D7EC335-7120-BD47-8989-020786743EE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43" name="Pie 42">
                <a:extLst>
                  <a:ext uri="{FF2B5EF4-FFF2-40B4-BE49-F238E27FC236}">
                    <a16:creationId xmlns:a16="http://schemas.microsoft.com/office/drawing/2014/main" id="{18B2B766-1C54-4646-AC24-EEFB9746A0F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9" name="Arc 38">
              <a:extLst>
                <a:ext uri="{FF2B5EF4-FFF2-40B4-BE49-F238E27FC236}">
                  <a16:creationId xmlns:a16="http://schemas.microsoft.com/office/drawing/2014/main" id="{38A0CA34-6EAF-F842-813B-009A009EF6E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0" name="Arc 39">
              <a:extLst>
                <a:ext uri="{FF2B5EF4-FFF2-40B4-BE49-F238E27FC236}">
                  <a16:creationId xmlns:a16="http://schemas.microsoft.com/office/drawing/2014/main" id="{631201CF-0A47-894E-95EE-F89F79A8232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44" name="Rectangle 43">
            <a:extLst>
              <a:ext uri="{FF2B5EF4-FFF2-40B4-BE49-F238E27FC236}">
                <a16:creationId xmlns:a16="http://schemas.microsoft.com/office/drawing/2014/main" id="{40A3494D-3DFB-B244-8197-9A3F39F0CA35}"/>
              </a:ext>
            </a:extLst>
          </p:cNvPr>
          <p:cNvSpPr/>
          <p:nvPr/>
        </p:nvSpPr>
        <p:spPr>
          <a:xfrm>
            <a:off x="2394762" y="3544852"/>
            <a:ext cx="8366441" cy="430887"/>
          </a:xfrm>
          <a:prstGeom prst="rect">
            <a:avLst/>
          </a:prstGeom>
        </p:spPr>
        <p:txBody>
          <a:bodyPr wrap="square">
            <a:spAutoFit/>
          </a:bodyPr>
          <a:lstStyle/>
          <a:p>
            <a:pPr algn="just"/>
            <a:r>
              <a:rPr lang="es-CO" sz="1100" dirty="0">
                <a:latin typeface="Gotham Medium" panose="02000604030000020004" pitchFamily="2" charset="0"/>
              </a:rPr>
              <a:t>En el proceso de planificación debe tenerse presente, de manera esencial, para el logro de los objetivos de la auditoría:</a:t>
            </a:r>
          </a:p>
        </p:txBody>
      </p:sp>
      <p:sp>
        <p:nvSpPr>
          <p:cNvPr id="46" name="Rectangle 45">
            <a:extLst>
              <a:ext uri="{FF2B5EF4-FFF2-40B4-BE49-F238E27FC236}">
                <a16:creationId xmlns:a16="http://schemas.microsoft.com/office/drawing/2014/main" id="{A3F7D673-BA38-C646-9FE1-2753424D3545}"/>
              </a:ext>
            </a:extLst>
          </p:cNvPr>
          <p:cNvSpPr/>
          <p:nvPr/>
        </p:nvSpPr>
        <p:spPr>
          <a:xfrm>
            <a:off x="2832397" y="4037312"/>
            <a:ext cx="7928806" cy="2008242"/>
          </a:xfrm>
          <a:prstGeom prst="rect">
            <a:avLst/>
          </a:prstGeom>
        </p:spPr>
        <p:txBody>
          <a:bodyPr wrap="square">
            <a:spAutoFit/>
          </a:bodyPr>
          <a:lstStyle/>
          <a:p>
            <a:pPr marR="20955" indent="-6350" algn="just">
              <a:spcAft>
                <a:spcPts val="1755"/>
              </a:spcAft>
            </a:pPr>
            <a:r>
              <a:rPr lang="es-CO" sz="1050" dirty="0">
                <a:latin typeface="Gotham Book" panose="02000604040000020004" pitchFamily="2" charset="0"/>
              </a:rPr>
              <a:t>Es importante analizar desde el principio las limitaciones de la auditoría remota y explicar que es posible que sea necesario realizar trabajos presenciales en el futuro basándose en los resultados de la auditoría remota, o una vez que se eliminen las barreras a una visita física al sitio, por ejemplo, se levanten las prohibiciones de viajes, se  modifiquen las condiciones del COVID-19, etc.  </a:t>
            </a:r>
          </a:p>
          <a:p>
            <a:pPr marR="20955" indent="-6350" algn="just">
              <a:spcAft>
                <a:spcPts val="1755"/>
              </a:spcAft>
            </a:pPr>
            <a:r>
              <a:rPr lang="es-CO" sz="1050" dirty="0">
                <a:latin typeface="Gotham Book" panose="02000604040000020004" pitchFamily="2" charset="0"/>
              </a:rPr>
              <a:t>Según el contenido y la explicación adicionales, la experiencia indica que los auditores internos deben asignar aproximadamente el doble de tiempo para una reunión de planificación de auditoría remota, en comparación con lo que se necesita para una auditoría tradicional;</a:t>
            </a:r>
          </a:p>
          <a:p>
            <a:pPr marR="20955" indent="-6350" algn="just">
              <a:spcAft>
                <a:spcPts val="1155"/>
              </a:spcAft>
            </a:pPr>
            <a:r>
              <a:rPr lang="es-CO" sz="1050" dirty="0">
                <a:latin typeface="Gotham Book" panose="02000604040000020004" pitchFamily="2" charset="0"/>
              </a:rPr>
              <a:t>El uso de videoconferencia, así como un PowerPoint u otras guías visuales, también es útil para el desarrollo de la auditoria, así como la creación de carpetas, como se mostrara mas adelante;</a:t>
            </a:r>
          </a:p>
        </p:txBody>
      </p:sp>
      <p:pic>
        <p:nvPicPr>
          <p:cNvPr id="47" name="Picture 46">
            <a:extLst>
              <a:ext uri="{FF2B5EF4-FFF2-40B4-BE49-F238E27FC236}">
                <a16:creationId xmlns:a16="http://schemas.microsoft.com/office/drawing/2014/main" id="{C093EEFD-E29A-5141-9B16-7DCB4B42477E}"/>
              </a:ext>
            </a:extLst>
          </p:cNvPr>
          <p:cNvPicPr>
            <a:picLocks noChangeAspect="1"/>
          </p:cNvPicPr>
          <p:nvPr/>
        </p:nvPicPr>
        <p:blipFill>
          <a:blip r:embed="rId4"/>
          <a:stretch>
            <a:fillRect/>
          </a:stretch>
        </p:blipFill>
        <p:spPr>
          <a:xfrm>
            <a:off x="2756694" y="4066516"/>
            <a:ext cx="62062" cy="1800000"/>
          </a:xfrm>
          <a:prstGeom prst="rect">
            <a:avLst/>
          </a:prstGeom>
        </p:spPr>
      </p:pic>
      <p:pic>
        <p:nvPicPr>
          <p:cNvPr id="48" name="Picture 47">
            <a:extLst>
              <a:ext uri="{FF2B5EF4-FFF2-40B4-BE49-F238E27FC236}">
                <a16:creationId xmlns:a16="http://schemas.microsoft.com/office/drawing/2014/main" id="{3019DFCB-F7BF-A345-AB40-E5950D934E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0967" y="4111960"/>
            <a:ext cx="102674" cy="102674"/>
          </a:xfrm>
          <a:prstGeom prst="rect">
            <a:avLst/>
          </a:prstGeom>
        </p:spPr>
      </p:pic>
      <p:pic>
        <p:nvPicPr>
          <p:cNvPr id="53" name="Picture 52">
            <a:extLst>
              <a:ext uri="{FF2B5EF4-FFF2-40B4-BE49-F238E27FC236}">
                <a16:creationId xmlns:a16="http://schemas.microsoft.com/office/drawing/2014/main" id="{52A94B17-A720-9744-9A15-A83B61AABD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0967" y="4985367"/>
            <a:ext cx="102674" cy="102674"/>
          </a:xfrm>
          <a:prstGeom prst="rect">
            <a:avLst/>
          </a:prstGeom>
        </p:spPr>
      </p:pic>
      <p:pic>
        <p:nvPicPr>
          <p:cNvPr id="65" name="Picture 64">
            <a:extLst>
              <a:ext uri="{FF2B5EF4-FFF2-40B4-BE49-F238E27FC236}">
                <a16:creationId xmlns:a16="http://schemas.microsoft.com/office/drawing/2014/main" id="{B8F0704C-6D4B-424F-8DA5-E1CA410310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0927" y="5689659"/>
            <a:ext cx="102674" cy="102674"/>
          </a:xfrm>
          <a:prstGeom prst="rect">
            <a:avLst/>
          </a:prstGeom>
        </p:spPr>
      </p:pic>
      <p:sp>
        <p:nvSpPr>
          <p:cNvPr id="66" name="TextBox 65">
            <a:extLst>
              <a:ext uri="{FF2B5EF4-FFF2-40B4-BE49-F238E27FC236}">
                <a16:creationId xmlns:a16="http://schemas.microsoft.com/office/drawing/2014/main" id="{24C25B63-335A-AC43-A8F3-BE6FB7B54DA5}"/>
              </a:ext>
            </a:extLst>
          </p:cNvPr>
          <p:cNvSpPr txBox="1"/>
          <p:nvPr/>
        </p:nvSpPr>
        <p:spPr>
          <a:xfrm>
            <a:off x="447793" y="3038341"/>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sp>
        <p:nvSpPr>
          <p:cNvPr id="67" name="TextBox 66">
            <a:extLst>
              <a:ext uri="{FF2B5EF4-FFF2-40B4-BE49-F238E27FC236}">
                <a16:creationId xmlns:a16="http://schemas.microsoft.com/office/drawing/2014/main" id="{92BC9CDC-B46D-6747-A401-F5C94C6F945E}"/>
              </a:ext>
            </a:extLst>
          </p:cNvPr>
          <p:cNvSpPr txBox="1"/>
          <p:nvPr/>
        </p:nvSpPr>
        <p:spPr>
          <a:xfrm>
            <a:off x="147768" y="1151130"/>
            <a:ext cx="942887" cy="769441"/>
          </a:xfrm>
          <a:prstGeom prst="rect">
            <a:avLst/>
          </a:prstGeom>
          <a:noFill/>
          <a:ln>
            <a:noFill/>
          </a:ln>
        </p:spPr>
        <p:txBody>
          <a:bodyPr wrap="none" rtlCol="0">
            <a:spAutoFit/>
          </a:bodyPr>
          <a:lstStyle/>
          <a:p>
            <a:r>
              <a:rPr lang="es-ES_tradnl" sz="4400" b="1" dirty="0">
                <a:solidFill>
                  <a:schemeClr val="bg1"/>
                </a:solidFill>
                <a:latin typeface="Filson Pro Book" panose="02000000000000000000" pitchFamily="2" charset="77"/>
              </a:rPr>
              <a:t>05</a:t>
            </a:r>
          </a:p>
        </p:txBody>
      </p:sp>
      <p:pic>
        <p:nvPicPr>
          <p:cNvPr id="68" name="Picture 67">
            <a:extLst>
              <a:ext uri="{FF2B5EF4-FFF2-40B4-BE49-F238E27FC236}">
                <a16:creationId xmlns:a16="http://schemas.microsoft.com/office/drawing/2014/main" id="{070B9B5E-E5C8-4E4D-ADD7-1B92E98704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8000" y="4388249"/>
            <a:ext cx="1080000" cy="1080000"/>
          </a:xfrm>
          <a:prstGeom prst="rect">
            <a:avLst/>
          </a:prstGeom>
        </p:spPr>
      </p:pic>
      <p:sp>
        <p:nvSpPr>
          <p:cNvPr id="69" name="TextBox 68">
            <a:extLst>
              <a:ext uri="{FF2B5EF4-FFF2-40B4-BE49-F238E27FC236}">
                <a16:creationId xmlns:a16="http://schemas.microsoft.com/office/drawing/2014/main" id="{575DB8B1-6429-9A48-AA44-1F9A9A4CC1FB}"/>
              </a:ext>
            </a:extLst>
          </p:cNvPr>
          <p:cNvSpPr txBox="1"/>
          <p:nvPr/>
        </p:nvSpPr>
        <p:spPr>
          <a:xfrm>
            <a:off x="1332907" y="1430563"/>
            <a:ext cx="10022172" cy="1384995"/>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SOCIALIZACIÓN PROTOCOLO PARA LA REALIZACIÓN DE AUDITORIAS INTERNAS EN TIEMPOS DE LA NUEVA NORMALIDAD DEL COVID-19</a:t>
            </a:r>
          </a:p>
        </p:txBody>
      </p:sp>
    </p:spTree>
    <p:extLst>
      <p:ext uri="{BB962C8B-B14F-4D97-AF65-F5344CB8AC3E}">
        <p14:creationId xmlns:p14="http://schemas.microsoft.com/office/powerpoint/2010/main" val="1695923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FAD8F039-FB34-F14E-A504-C4D8AC3B56EC}"/>
              </a:ext>
            </a:extLst>
          </p:cNvPr>
          <p:cNvSpPr/>
          <p:nvPr/>
        </p:nvSpPr>
        <p:spPr>
          <a:xfrm>
            <a:off x="241710" y="1171998"/>
            <a:ext cx="753372" cy="720000"/>
          </a:xfrm>
          <a:prstGeom prst="rect">
            <a:avLst/>
          </a:prstGeom>
          <a:solidFill>
            <a:srgbClr val="F6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3" name="TextBox 62">
            <a:extLst>
              <a:ext uri="{FF2B5EF4-FFF2-40B4-BE49-F238E27FC236}">
                <a16:creationId xmlns:a16="http://schemas.microsoft.com/office/drawing/2014/main" id="{64DF1C77-4989-A445-A7B7-D8EC15C5360C}"/>
              </a:ext>
            </a:extLst>
          </p:cNvPr>
          <p:cNvSpPr txBox="1"/>
          <p:nvPr/>
        </p:nvSpPr>
        <p:spPr>
          <a:xfrm>
            <a:off x="147768" y="1151130"/>
            <a:ext cx="942887" cy="769441"/>
          </a:xfrm>
          <a:prstGeom prst="rect">
            <a:avLst/>
          </a:prstGeom>
          <a:noFill/>
          <a:ln>
            <a:noFill/>
          </a:ln>
        </p:spPr>
        <p:txBody>
          <a:bodyPr wrap="none" rtlCol="0">
            <a:spAutoFit/>
          </a:bodyPr>
          <a:lstStyle/>
          <a:p>
            <a:r>
              <a:rPr lang="es-ES_tradnl" sz="4400" b="1" dirty="0">
                <a:solidFill>
                  <a:schemeClr val="bg1"/>
                </a:solidFill>
                <a:latin typeface="Filson Pro Book" panose="02000000000000000000" pitchFamily="2" charset="77"/>
              </a:rPr>
              <a:t>05</a:t>
            </a:r>
          </a:p>
        </p:txBody>
      </p:sp>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993347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cxnSp>
        <p:nvCxnSpPr>
          <p:cNvPr id="57" name="Straight Connector 56">
            <a:extLst>
              <a:ext uri="{FF2B5EF4-FFF2-40B4-BE49-F238E27FC236}">
                <a16:creationId xmlns:a16="http://schemas.microsoft.com/office/drawing/2014/main" id="{7909D981-A0DC-7942-A8F9-B64A12D82AA6}"/>
              </a:ext>
            </a:extLst>
          </p:cNvPr>
          <p:cNvCxnSpPr>
            <a:cxnSpLocks/>
          </p:cNvCxnSpPr>
          <p:nvPr/>
        </p:nvCxnSpPr>
        <p:spPr>
          <a:xfrm>
            <a:off x="1421601" y="2315249"/>
            <a:ext cx="9671969"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3175"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0" y="2771761"/>
            <a:ext cx="4927991"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TextBox 60">
            <a:extLst>
              <a:ext uri="{FF2B5EF4-FFF2-40B4-BE49-F238E27FC236}">
                <a16:creationId xmlns:a16="http://schemas.microsoft.com/office/drawing/2014/main" id="{58C20ECE-5A79-434F-8546-A88AB2674772}"/>
              </a:ext>
            </a:extLst>
          </p:cNvPr>
          <p:cNvSpPr txBox="1"/>
          <p:nvPr/>
        </p:nvSpPr>
        <p:spPr>
          <a:xfrm>
            <a:off x="191887" y="2737592"/>
            <a:ext cx="5047558" cy="307777"/>
          </a:xfrm>
          <a:prstGeom prst="rect">
            <a:avLst/>
          </a:prstGeom>
          <a:noFill/>
        </p:spPr>
        <p:txBody>
          <a:bodyPr wrap="square" rtlCol="0">
            <a:spAutoFit/>
          </a:bodyPr>
          <a:lstStyle/>
          <a:p>
            <a:r>
              <a:rPr lang="es-CO" sz="1400" dirty="0">
                <a:solidFill>
                  <a:schemeClr val="bg1"/>
                </a:solidFill>
                <a:latin typeface="Gotham Medium" panose="02000604030000020004" pitchFamily="2" charset="0"/>
                <a:ea typeface="Times New Roman" panose="02020603050405020304" pitchFamily="18" charset="0"/>
                <a:cs typeface="Arial" panose="020B0604020202020204" pitchFamily="34" charset="0"/>
              </a:rPr>
              <a:t>5.1.2. / COMPONENTES DE LA AUDITORÍA REMOTA:</a:t>
            </a:r>
          </a:p>
        </p:txBody>
      </p:sp>
      <p:sp>
        <p:nvSpPr>
          <p:cNvPr id="52" name="Rectangle 51">
            <a:extLst>
              <a:ext uri="{FF2B5EF4-FFF2-40B4-BE49-F238E27FC236}">
                <a16:creationId xmlns:a16="http://schemas.microsoft.com/office/drawing/2014/main" id="{11D08E83-D1E3-D040-AA1B-517BA747A0DB}"/>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E8A13089-8927-8041-98E8-6D720F9B8074}"/>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Rectangle 54">
            <a:extLst>
              <a:ext uri="{FF2B5EF4-FFF2-40B4-BE49-F238E27FC236}">
                <a16:creationId xmlns:a16="http://schemas.microsoft.com/office/drawing/2014/main" id="{C642618D-4F6D-9E46-8659-EEF8050CDA47}"/>
              </a:ext>
            </a:extLst>
          </p:cNvPr>
          <p:cNvSpPr/>
          <p:nvPr/>
        </p:nvSpPr>
        <p:spPr>
          <a:xfrm>
            <a:off x="0" y="1173110"/>
            <a:ext cx="238360" cy="720000"/>
          </a:xfrm>
          <a:prstGeom prst="rect">
            <a:avLst/>
          </a:prstGeom>
          <a:solidFill>
            <a:srgbClr val="FBE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TextBox 34">
            <a:extLst>
              <a:ext uri="{FF2B5EF4-FFF2-40B4-BE49-F238E27FC236}">
                <a16:creationId xmlns:a16="http://schemas.microsoft.com/office/drawing/2014/main" id="{1EB2D825-F742-954E-AFCB-9EBB05FDEEFE}"/>
              </a:ext>
            </a:extLst>
          </p:cNvPr>
          <p:cNvSpPr txBox="1"/>
          <p:nvPr/>
        </p:nvSpPr>
        <p:spPr>
          <a:xfrm>
            <a:off x="2349972" y="3221551"/>
            <a:ext cx="5243492" cy="312650"/>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B. Revisión de documentos</a:t>
            </a:r>
            <a:endParaRPr lang="en-US" sz="1200" dirty="0">
              <a:solidFill>
                <a:srgbClr val="004960"/>
              </a:solidFill>
              <a:latin typeface="Gotham Book" panose="02000604040000020004" pitchFamily="2" charset="0"/>
              <a:ea typeface="Calibri" panose="020F0502020204030204" pitchFamily="34" charset="0"/>
            </a:endParaRPr>
          </a:p>
        </p:txBody>
      </p:sp>
      <p:cxnSp>
        <p:nvCxnSpPr>
          <p:cNvPr id="36" name="Straight Connector 35">
            <a:extLst>
              <a:ext uri="{FF2B5EF4-FFF2-40B4-BE49-F238E27FC236}">
                <a16:creationId xmlns:a16="http://schemas.microsoft.com/office/drawing/2014/main" id="{C2EEFF1C-86C4-0840-B3DB-5D3FB1C06677}"/>
              </a:ext>
            </a:extLst>
          </p:cNvPr>
          <p:cNvCxnSpPr>
            <a:cxnSpLocks/>
          </p:cNvCxnSpPr>
          <p:nvPr/>
        </p:nvCxnSpPr>
        <p:spPr>
          <a:xfrm>
            <a:off x="2236755" y="3387581"/>
            <a:ext cx="0" cy="3132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F365D1-C193-2040-AB11-374220AD36A2}"/>
              </a:ext>
            </a:extLst>
          </p:cNvPr>
          <p:cNvGrpSpPr/>
          <p:nvPr/>
        </p:nvGrpSpPr>
        <p:grpSpPr>
          <a:xfrm>
            <a:off x="2182035" y="3328363"/>
            <a:ext cx="109440" cy="109440"/>
            <a:chOff x="4200892" y="4432105"/>
            <a:chExt cx="109440" cy="109440"/>
          </a:xfrm>
        </p:grpSpPr>
        <p:grpSp>
          <p:nvGrpSpPr>
            <p:cNvPr id="38" name="Group 37">
              <a:extLst>
                <a:ext uri="{FF2B5EF4-FFF2-40B4-BE49-F238E27FC236}">
                  <a16:creationId xmlns:a16="http://schemas.microsoft.com/office/drawing/2014/main" id="{2341BBAC-BFB9-2348-B005-EF9483391DF9}"/>
                </a:ext>
              </a:extLst>
            </p:cNvPr>
            <p:cNvGrpSpPr>
              <a:grpSpLocks noChangeAspect="1"/>
            </p:cNvGrpSpPr>
            <p:nvPr/>
          </p:nvGrpSpPr>
          <p:grpSpPr>
            <a:xfrm rot="10800000">
              <a:off x="4210817" y="4439517"/>
              <a:ext cx="89587" cy="90000"/>
              <a:chOff x="3994150" y="4504881"/>
              <a:chExt cx="108000" cy="108498"/>
            </a:xfrm>
          </p:grpSpPr>
          <p:sp>
            <p:nvSpPr>
              <p:cNvPr id="41" name="Pie 40">
                <a:extLst>
                  <a:ext uri="{FF2B5EF4-FFF2-40B4-BE49-F238E27FC236}">
                    <a16:creationId xmlns:a16="http://schemas.microsoft.com/office/drawing/2014/main" id="{0D7EC335-7120-BD47-8989-020786743EE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43" name="Pie 42">
                <a:extLst>
                  <a:ext uri="{FF2B5EF4-FFF2-40B4-BE49-F238E27FC236}">
                    <a16:creationId xmlns:a16="http://schemas.microsoft.com/office/drawing/2014/main" id="{18B2B766-1C54-4646-AC24-EEFB9746A0F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9" name="Arc 38">
              <a:extLst>
                <a:ext uri="{FF2B5EF4-FFF2-40B4-BE49-F238E27FC236}">
                  <a16:creationId xmlns:a16="http://schemas.microsoft.com/office/drawing/2014/main" id="{38A0CA34-6EAF-F842-813B-009A009EF6E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0" name="Arc 39">
              <a:extLst>
                <a:ext uri="{FF2B5EF4-FFF2-40B4-BE49-F238E27FC236}">
                  <a16:creationId xmlns:a16="http://schemas.microsoft.com/office/drawing/2014/main" id="{631201CF-0A47-894E-95EE-F89F79A8232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44" name="Rectangle 43">
            <a:extLst>
              <a:ext uri="{FF2B5EF4-FFF2-40B4-BE49-F238E27FC236}">
                <a16:creationId xmlns:a16="http://schemas.microsoft.com/office/drawing/2014/main" id="{40A3494D-3DFB-B244-8197-9A3F39F0CA35}"/>
              </a:ext>
            </a:extLst>
          </p:cNvPr>
          <p:cNvSpPr/>
          <p:nvPr/>
        </p:nvSpPr>
        <p:spPr>
          <a:xfrm>
            <a:off x="2394762" y="3461727"/>
            <a:ext cx="8366441" cy="430887"/>
          </a:xfrm>
          <a:prstGeom prst="rect">
            <a:avLst/>
          </a:prstGeom>
        </p:spPr>
        <p:txBody>
          <a:bodyPr wrap="square">
            <a:spAutoFit/>
          </a:bodyPr>
          <a:lstStyle/>
          <a:p>
            <a:pPr algn="just"/>
            <a:r>
              <a:rPr lang="es-CO" sz="1100" dirty="0">
                <a:latin typeface="Gotham Medium" panose="02000604030000020004" pitchFamily="2" charset="0"/>
              </a:rPr>
              <a:t>Las revisiones remotas de documentos son de muchas maneras análogas a la revisión de documentos en la instalación, con un par de advertencias importantes, por ello debemos tener presente: </a:t>
            </a:r>
          </a:p>
        </p:txBody>
      </p:sp>
      <p:sp>
        <p:nvSpPr>
          <p:cNvPr id="46" name="Rectangle 45">
            <a:extLst>
              <a:ext uri="{FF2B5EF4-FFF2-40B4-BE49-F238E27FC236}">
                <a16:creationId xmlns:a16="http://schemas.microsoft.com/office/drawing/2014/main" id="{A3F7D673-BA38-C646-9FE1-2753424D3545}"/>
              </a:ext>
            </a:extLst>
          </p:cNvPr>
          <p:cNvSpPr/>
          <p:nvPr/>
        </p:nvSpPr>
        <p:spPr>
          <a:xfrm>
            <a:off x="2832397" y="3954187"/>
            <a:ext cx="7928806" cy="3593291"/>
          </a:xfrm>
          <a:prstGeom prst="rect">
            <a:avLst/>
          </a:prstGeom>
        </p:spPr>
        <p:txBody>
          <a:bodyPr wrap="square">
            <a:spAutoFit/>
          </a:bodyPr>
          <a:lstStyle/>
          <a:p>
            <a:pPr marR="20955" indent="-6350" algn="just">
              <a:spcAft>
                <a:spcPts val="1155"/>
              </a:spcAft>
            </a:pPr>
            <a:r>
              <a:rPr lang="es-CO" sz="1050" dirty="0">
                <a:latin typeface="Gotham Book" panose="02000604040000020004" pitchFamily="2" charset="0"/>
              </a:rPr>
              <a:t>Es importante tener la información a la mano, y ojalá como lo piden los requisitos de las Normas NTC ISO 9001:2015; NTC ISO 14001:2015; la NTC 6256:2018 y GTC 286:2018, y de la Huella de Confianza o Sello de Bioseguridad </a:t>
            </a:r>
          </a:p>
          <a:p>
            <a:pPr marR="20955" indent="-6350" algn="just">
              <a:spcAft>
                <a:spcPts val="1155"/>
              </a:spcAft>
            </a:pPr>
            <a:r>
              <a:rPr lang="es-CO" sz="1050" dirty="0">
                <a:latin typeface="Gotham Book" panose="02000604040000020004" pitchFamily="2" charset="0"/>
              </a:rPr>
              <a:t>La instalación puede tardar mucho más tiempo en preparar y cargar documentos en una plataforma de uso compartido de archivos (SharePoint, unidades compartidas, etc.) que en proporcionar acceso a una gaveta o portafolio de archivos en sitio; </a:t>
            </a:r>
          </a:p>
          <a:p>
            <a:pPr marR="20955" indent="-6350" algn="just">
              <a:spcAft>
                <a:spcPts val="1155"/>
              </a:spcAft>
            </a:pPr>
            <a:r>
              <a:rPr lang="es-CO" sz="1050" dirty="0">
                <a:latin typeface="Gotham Book" panose="02000604040000020004" pitchFamily="2" charset="0"/>
              </a:rPr>
              <a:t>Dependiendo del método de documentación (registros en papel, sistema de almacenamiento de la base de datos, etc.), el personal de la instalación tendrá que tomar el tiempo necesario para convertir estos registros en un formato revisable (como PDF) y cargar los archivos;  </a:t>
            </a:r>
          </a:p>
          <a:p>
            <a:pPr marR="20955" indent="-6350" algn="just">
              <a:spcAft>
                <a:spcPts val="1155"/>
              </a:spcAft>
            </a:pPr>
            <a:r>
              <a:rPr lang="es-CO" sz="1050" dirty="0">
                <a:latin typeface="Gotham Book" panose="02000604040000020004" pitchFamily="2" charset="0"/>
              </a:rPr>
              <a:t>Se debe considerar cuidadosamente la creación de estrategias eficaces para revisar los datos de forma remota: </a:t>
            </a:r>
          </a:p>
          <a:p>
            <a:pPr marR="20955" lvl="1" indent="-6350" algn="just">
              <a:spcAft>
                <a:spcPts val="1155"/>
              </a:spcAft>
            </a:pPr>
            <a:r>
              <a:rPr lang="es-CO" sz="1050" dirty="0">
                <a:latin typeface="Gotham Book" panose="02000604040000020004" pitchFamily="2" charset="0"/>
              </a:rPr>
              <a:t>por ejemplo, dependiendo del número de registros a revisar, el muestreo puede ser la mejor opción; ya sea revisando la totalidad o parte de los datos disponibles, la estrategia debe acordarse con los auditados para asegurar que proporcionen la información correcta para apoyar la estrategia de muestreo; </a:t>
            </a:r>
          </a:p>
          <a:p>
            <a:pPr marR="20955" indent="-6350" algn="just">
              <a:spcAft>
                <a:spcPts val="1155"/>
              </a:spcAft>
            </a:pPr>
            <a:endParaRPr lang="es-CO" sz="1050" dirty="0">
              <a:latin typeface="Gotham Book" panose="02000604040000020004" pitchFamily="2" charset="0"/>
            </a:endParaRPr>
          </a:p>
          <a:p>
            <a:pPr marR="20955" indent="-6350" algn="just">
              <a:spcAft>
                <a:spcPts val="1155"/>
              </a:spcAft>
            </a:pPr>
            <a:endParaRPr lang="es-CO" sz="1050" dirty="0">
              <a:latin typeface="Gotham Book" panose="02000604040000020004" pitchFamily="2" charset="0"/>
            </a:endParaRPr>
          </a:p>
          <a:p>
            <a:pPr algn="just"/>
            <a:endParaRPr lang="en-US" sz="1050" dirty="0"/>
          </a:p>
        </p:txBody>
      </p:sp>
      <p:pic>
        <p:nvPicPr>
          <p:cNvPr id="47" name="Picture 46">
            <a:extLst>
              <a:ext uri="{FF2B5EF4-FFF2-40B4-BE49-F238E27FC236}">
                <a16:creationId xmlns:a16="http://schemas.microsoft.com/office/drawing/2014/main" id="{C093EEFD-E29A-5141-9B16-7DCB4B42477E}"/>
              </a:ext>
            </a:extLst>
          </p:cNvPr>
          <p:cNvPicPr>
            <a:picLocks/>
          </p:cNvPicPr>
          <p:nvPr/>
        </p:nvPicPr>
        <p:blipFill>
          <a:blip r:embed="rId4"/>
          <a:stretch>
            <a:fillRect/>
          </a:stretch>
        </p:blipFill>
        <p:spPr>
          <a:xfrm>
            <a:off x="2756693" y="3983391"/>
            <a:ext cx="64544" cy="1980000"/>
          </a:xfrm>
          <a:prstGeom prst="rect">
            <a:avLst/>
          </a:prstGeom>
        </p:spPr>
      </p:pic>
      <p:pic>
        <p:nvPicPr>
          <p:cNvPr id="48" name="Picture 47">
            <a:extLst>
              <a:ext uri="{FF2B5EF4-FFF2-40B4-BE49-F238E27FC236}">
                <a16:creationId xmlns:a16="http://schemas.microsoft.com/office/drawing/2014/main" id="{3019DFCB-F7BF-A345-AB40-E5950D934E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0967" y="4037302"/>
            <a:ext cx="102674" cy="102674"/>
          </a:xfrm>
          <a:prstGeom prst="rect">
            <a:avLst/>
          </a:prstGeom>
        </p:spPr>
      </p:pic>
      <p:pic>
        <p:nvPicPr>
          <p:cNvPr id="50" name="Picture 49">
            <a:extLst>
              <a:ext uri="{FF2B5EF4-FFF2-40B4-BE49-F238E27FC236}">
                <a16:creationId xmlns:a16="http://schemas.microsoft.com/office/drawing/2014/main" id="{A63882C6-1C33-944E-9DA3-D7E3035860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3462" y="4513509"/>
            <a:ext cx="102674" cy="102674"/>
          </a:xfrm>
          <a:prstGeom prst="rect">
            <a:avLst/>
          </a:prstGeom>
        </p:spPr>
      </p:pic>
      <p:pic>
        <p:nvPicPr>
          <p:cNvPr id="60" name="Picture 59">
            <a:extLst>
              <a:ext uri="{FF2B5EF4-FFF2-40B4-BE49-F238E27FC236}">
                <a16:creationId xmlns:a16="http://schemas.microsoft.com/office/drawing/2014/main" id="{1300B729-0BFA-DE43-AC68-3A9DA482D4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0927" y="5145671"/>
            <a:ext cx="102674" cy="102674"/>
          </a:xfrm>
          <a:prstGeom prst="rect">
            <a:avLst/>
          </a:prstGeom>
        </p:spPr>
      </p:pic>
      <p:pic>
        <p:nvPicPr>
          <p:cNvPr id="65" name="Picture 64">
            <a:extLst>
              <a:ext uri="{FF2B5EF4-FFF2-40B4-BE49-F238E27FC236}">
                <a16:creationId xmlns:a16="http://schemas.microsoft.com/office/drawing/2014/main" id="{B8F0704C-6D4B-424F-8DA5-E1CA410310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0927" y="5773289"/>
            <a:ext cx="102674" cy="102674"/>
          </a:xfrm>
          <a:prstGeom prst="rect">
            <a:avLst/>
          </a:prstGeom>
        </p:spPr>
      </p:pic>
      <p:pic>
        <p:nvPicPr>
          <p:cNvPr id="2" name="Picture 1">
            <a:extLst>
              <a:ext uri="{FF2B5EF4-FFF2-40B4-BE49-F238E27FC236}">
                <a16:creationId xmlns:a16="http://schemas.microsoft.com/office/drawing/2014/main" id="{BEEBF954-9B8E-874E-9319-47850B2A27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8000" y="4460376"/>
            <a:ext cx="957656" cy="1080000"/>
          </a:xfrm>
          <a:prstGeom prst="rect">
            <a:avLst/>
          </a:prstGeom>
        </p:spPr>
      </p:pic>
      <p:sp>
        <p:nvSpPr>
          <p:cNvPr id="64" name="TextBox 63">
            <a:extLst>
              <a:ext uri="{FF2B5EF4-FFF2-40B4-BE49-F238E27FC236}">
                <a16:creationId xmlns:a16="http://schemas.microsoft.com/office/drawing/2014/main" id="{4CEA0868-F63E-6C45-9CB1-DC193205FAFD}"/>
              </a:ext>
            </a:extLst>
          </p:cNvPr>
          <p:cNvSpPr txBox="1"/>
          <p:nvPr/>
        </p:nvSpPr>
        <p:spPr>
          <a:xfrm>
            <a:off x="1332907" y="1430563"/>
            <a:ext cx="10022172" cy="1384995"/>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SOCIALIZACIÓN PROTOCOLO PARA LA REALIZACIÓN DE AUDITORIAS INTERNAS EN TIEMPOS DE LA NUEVA NORMALIDAD DEL COVID-19</a:t>
            </a:r>
          </a:p>
        </p:txBody>
      </p:sp>
    </p:spTree>
    <p:extLst>
      <p:ext uri="{BB962C8B-B14F-4D97-AF65-F5344CB8AC3E}">
        <p14:creationId xmlns:p14="http://schemas.microsoft.com/office/powerpoint/2010/main" val="1854739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993347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cxnSp>
        <p:nvCxnSpPr>
          <p:cNvPr id="57" name="Straight Connector 56">
            <a:extLst>
              <a:ext uri="{FF2B5EF4-FFF2-40B4-BE49-F238E27FC236}">
                <a16:creationId xmlns:a16="http://schemas.microsoft.com/office/drawing/2014/main" id="{7909D981-A0DC-7942-A8F9-B64A12D82AA6}"/>
              </a:ext>
            </a:extLst>
          </p:cNvPr>
          <p:cNvCxnSpPr>
            <a:cxnSpLocks/>
          </p:cNvCxnSpPr>
          <p:nvPr/>
        </p:nvCxnSpPr>
        <p:spPr>
          <a:xfrm>
            <a:off x="1421601" y="2315249"/>
            <a:ext cx="9671969"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3175"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0" y="2771761"/>
            <a:ext cx="4927991"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TextBox 60">
            <a:extLst>
              <a:ext uri="{FF2B5EF4-FFF2-40B4-BE49-F238E27FC236}">
                <a16:creationId xmlns:a16="http://schemas.microsoft.com/office/drawing/2014/main" id="{58C20ECE-5A79-434F-8546-A88AB2674772}"/>
              </a:ext>
            </a:extLst>
          </p:cNvPr>
          <p:cNvSpPr txBox="1"/>
          <p:nvPr/>
        </p:nvSpPr>
        <p:spPr>
          <a:xfrm>
            <a:off x="191887" y="2737592"/>
            <a:ext cx="5047558" cy="307777"/>
          </a:xfrm>
          <a:prstGeom prst="rect">
            <a:avLst/>
          </a:prstGeom>
          <a:noFill/>
        </p:spPr>
        <p:txBody>
          <a:bodyPr wrap="square" rtlCol="0">
            <a:spAutoFit/>
          </a:bodyPr>
          <a:lstStyle/>
          <a:p>
            <a:r>
              <a:rPr lang="es-CO" sz="1400" dirty="0">
                <a:solidFill>
                  <a:schemeClr val="bg1"/>
                </a:solidFill>
                <a:latin typeface="Gotham Medium" panose="02000604030000020004" pitchFamily="2" charset="0"/>
                <a:ea typeface="Times New Roman" panose="02020603050405020304" pitchFamily="18" charset="0"/>
                <a:cs typeface="Arial" panose="020B0604020202020204" pitchFamily="34" charset="0"/>
              </a:rPr>
              <a:t>5.1.2. / COMPONENTES DE LA AUDITORÍA REMOTA:</a:t>
            </a:r>
          </a:p>
        </p:txBody>
      </p:sp>
      <p:sp>
        <p:nvSpPr>
          <p:cNvPr id="52" name="Rectangle 51">
            <a:extLst>
              <a:ext uri="{FF2B5EF4-FFF2-40B4-BE49-F238E27FC236}">
                <a16:creationId xmlns:a16="http://schemas.microsoft.com/office/drawing/2014/main" id="{11D08E83-D1E3-D040-AA1B-517BA747A0DB}"/>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E8A13089-8927-8041-98E8-6D720F9B8074}"/>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TextBox 34">
            <a:extLst>
              <a:ext uri="{FF2B5EF4-FFF2-40B4-BE49-F238E27FC236}">
                <a16:creationId xmlns:a16="http://schemas.microsoft.com/office/drawing/2014/main" id="{1EB2D825-F742-954E-AFCB-9EBB05FDEEFE}"/>
              </a:ext>
            </a:extLst>
          </p:cNvPr>
          <p:cNvSpPr txBox="1"/>
          <p:nvPr/>
        </p:nvSpPr>
        <p:spPr>
          <a:xfrm>
            <a:off x="2349972" y="3156235"/>
            <a:ext cx="5243492" cy="312650"/>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B. Revisión de documentos</a:t>
            </a:r>
            <a:endParaRPr lang="en-US" sz="1200" dirty="0">
              <a:solidFill>
                <a:srgbClr val="004960"/>
              </a:solidFill>
              <a:latin typeface="Gotham Book" panose="02000604040000020004" pitchFamily="2" charset="0"/>
              <a:ea typeface="Calibri" panose="020F0502020204030204" pitchFamily="34" charset="0"/>
            </a:endParaRPr>
          </a:p>
        </p:txBody>
      </p:sp>
      <p:cxnSp>
        <p:nvCxnSpPr>
          <p:cNvPr id="36" name="Straight Connector 35">
            <a:extLst>
              <a:ext uri="{FF2B5EF4-FFF2-40B4-BE49-F238E27FC236}">
                <a16:creationId xmlns:a16="http://schemas.microsoft.com/office/drawing/2014/main" id="{C2EEFF1C-86C4-0840-B3DB-5D3FB1C06677}"/>
              </a:ext>
            </a:extLst>
          </p:cNvPr>
          <p:cNvCxnSpPr>
            <a:cxnSpLocks/>
          </p:cNvCxnSpPr>
          <p:nvPr/>
        </p:nvCxnSpPr>
        <p:spPr>
          <a:xfrm>
            <a:off x="2236755" y="3322265"/>
            <a:ext cx="0" cy="3096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F365D1-C193-2040-AB11-374220AD36A2}"/>
              </a:ext>
            </a:extLst>
          </p:cNvPr>
          <p:cNvGrpSpPr/>
          <p:nvPr/>
        </p:nvGrpSpPr>
        <p:grpSpPr>
          <a:xfrm>
            <a:off x="2182035" y="3263047"/>
            <a:ext cx="109440" cy="109440"/>
            <a:chOff x="4200892" y="4432105"/>
            <a:chExt cx="109440" cy="109440"/>
          </a:xfrm>
        </p:grpSpPr>
        <p:grpSp>
          <p:nvGrpSpPr>
            <p:cNvPr id="38" name="Group 37">
              <a:extLst>
                <a:ext uri="{FF2B5EF4-FFF2-40B4-BE49-F238E27FC236}">
                  <a16:creationId xmlns:a16="http://schemas.microsoft.com/office/drawing/2014/main" id="{2341BBAC-BFB9-2348-B005-EF9483391DF9}"/>
                </a:ext>
              </a:extLst>
            </p:cNvPr>
            <p:cNvGrpSpPr>
              <a:grpSpLocks noChangeAspect="1"/>
            </p:cNvGrpSpPr>
            <p:nvPr/>
          </p:nvGrpSpPr>
          <p:grpSpPr>
            <a:xfrm rot="10800000">
              <a:off x="4210817" y="4439517"/>
              <a:ext cx="89587" cy="90000"/>
              <a:chOff x="3994150" y="4504881"/>
              <a:chExt cx="108000" cy="108498"/>
            </a:xfrm>
          </p:grpSpPr>
          <p:sp>
            <p:nvSpPr>
              <p:cNvPr id="41" name="Pie 40">
                <a:extLst>
                  <a:ext uri="{FF2B5EF4-FFF2-40B4-BE49-F238E27FC236}">
                    <a16:creationId xmlns:a16="http://schemas.microsoft.com/office/drawing/2014/main" id="{0D7EC335-7120-BD47-8989-020786743EE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43" name="Pie 42">
                <a:extLst>
                  <a:ext uri="{FF2B5EF4-FFF2-40B4-BE49-F238E27FC236}">
                    <a16:creationId xmlns:a16="http://schemas.microsoft.com/office/drawing/2014/main" id="{18B2B766-1C54-4646-AC24-EEFB9746A0F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9" name="Arc 38">
              <a:extLst>
                <a:ext uri="{FF2B5EF4-FFF2-40B4-BE49-F238E27FC236}">
                  <a16:creationId xmlns:a16="http://schemas.microsoft.com/office/drawing/2014/main" id="{38A0CA34-6EAF-F842-813B-009A009EF6E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0" name="Arc 39">
              <a:extLst>
                <a:ext uri="{FF2B5EF4-FFF2-40B4-BE49-F238E27FC236}">
                  <a16:creationId xmlns:a16="http://schemas.microsoft.com/office/drawing/2014/main" id="{631201CF-0A47-894E-95EE-F89F79A8232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46" name="Rectangle 45">
            <a:extLst>
              <a:ext uri="{FF2B5EF4-FFF2-40B4-BE49-F238E27FC236}">
                <a16:creationId xmlns:a16="http://schemas.microsoft.com/office/drawing/2014/main" id="{A3F7D673-BA38-C646-9FE1-2753424D3545}"/>
              </a:ext>
            </a:extLst>
          </p:cNvPr>
          <p:cNvSpPr/>
          <p:nvPr/>
        </p:nvSpPr>
        <p:spPr>
          <a:xfrm>
            <a:off x="2832397" y="3587789"/>
            <a:ext cx="7928806" cy="1846659"/>
          </a:xfrm>
          <a:prstGeom prst="rect">
            <a:avLst/>
          </a:prstGeom>
        </p:spPr>
        <p:txBody>
          <a:bodyPr wrap="square">
            <a:spAutoFit/>
          </a:bodyPr>
          <a:lstStyle/>
          <a:p>
            <a:pPr marR="20955" indent="-6350" algn="just">
              <a:spcAft>
                <a:spcPts val="1155"/>
              </a:spcAft>
            </a:pPr>
            <a:r>
              <a:rPr lang="es-CO" sz="1050" dirty="0">
                <a:latin typeface="Gotham Book" panose="02000604040000020004" pitchFamily="2" charset="0"/>
              </a:rPr>
              <a:t>A diferencia de las revisiones de registros en sitio, las revisiones remotas no suelen permitir preguntas contemporáneas; </a:t>
            </a:r>
          </a:p>
          <a:p>
            <a:pPr marR="20955" indent="-6350" algn="just">
              <a:spcAft>
                <a:spcPts val="1155"/>
              </a:spcAft>
            </a:pPr>
            <a:r>
              <a:rPr lang="es-CO" sz="1050" dirty="0">
                <a:latin typeface="Gotham Book" panose="02000604040000020004" pitchFamily="2" charset="0"/>
              </a:rPr>
              <a:t>Al revisar los registros de forma remota, el auditor debe tomar notas y escribir las preguntas que se formularán durante las entrevistas remotas; </a:t>
            </a:r>
          </a:p>
          <a:p>
            <a:pPr marR="20955" indent="-6350" algn="just">
              <a:spcAft>
                <a:spcPts val="1155"/>
              </a:spcAft>
            </a:pPr>
            <a:r>
              <a:rPr lang="es-CO" sz="1050" dirty="0">
                <a:latin typeface="Gotham Book" panose="02000604040000020004" pitchFamily="2" charset="0"/>
              </a:rPr>
              <a:t>Una forma de incorporar preguntas sincrónicas durante las revisiones remotas es establecer una videoconferencia entre el auditor y el líder o profesional encargado de implementar el programa que se está revisando; esto permite compartir y revisar los documentos, y dar preguntas y respuestas en tiempo real. </a:t>
            </a:r>
          </a:p>
          <a:p>
            <a:pPr marR="20955" indent="-6350" algn="just">
              <a:spcAft>
                <a:spcPts val="1155"/>
              </a:spcAft>
            </a:pPr>
            <a:endParaRPr lang="es-CO" sz="1050" dirty="0">
              <a:latin typeface="Gotham Book" panose="02000604040000020004" pitchFamily="2" charset="0"/>
            </a:endParaRPr>
          </a:p>
        </p:txBody>
      </p:sp>
      <p:pic>
        <p:nvPicPr>
          <p:cNvPr id="47" name="Picture 46">
            <a:extLst>
              <a:ext uri="{FF2B5EF4-FFF2-40B4-BE49-F238E27FC236}">
                <a16:creationId xmlns:a16="http://schemas.microsoft.com/office/drawing/2014/main" id="{C093EEFD-E29A-5141-9B16-7DCB4B42477E}"/>
              </a:ext>
            </a:extLst>
          </p:cNvPr>
          <p:cNvPicPr>
            <a:picLocks/>
          </p:cNvPicPr>
          <p:nvPr/>
        </p:nvPicPr>
        <p:blipFill>
          <a:blip r:embed="rId4"/>
          <a:stretch>
            <a:fillRect/>
          </a:stretch>
        </p:blipFill>
        <p:spPr>
          <a:xfrm>
            <a:off x="2756693" y="3610013"/>
            <a:ext cx="64544" cy="1188000"/>
          </a:xfrm>
          <a:prstGeom prst="rect">
            <a:avLst/>
          </a:prstGeom>
        </p:spPr>
      </p:pic>
      <p:pic>
        <p:nvPicPr>
          <p:cNvPr id="48" name="Picture 47">
            <a:extLst>
              <a:ext uri="{FF2B5EF4-FFF2-40B4-BE49-F238E27FC236}">
                <a16:creationId xmlns:a16="http://schemas.microsoft.com/office/drawing/2014/main" id="{3019DFCB-F7BF-A345-AB40-E5950D934E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0967" y="3663924"/>
            <a:ext cx="102674" cy="102674"/>
          </a:xfrm>
          <a:prstGeom prst="rect">
            <a:avLst/>
          </a:prstGeom>
        </p:spPr>
      </p:pic>
      <p:pic>
        <p:nvPicPr>
          <p:cNvPr id="50" name="Picture 49">
            <a:extLst>
              <a:ext uri="{FF2B5EF4-FFF2-40B4-BE49-F238E27FC236}">
                <a16:creationId xmlns:a16="http://schemas.microsoft.com/office/drawing/2014/main" id="{A63882C6-1C33-944E-9DA3-D7E3035860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3462" y="4133151"/>
            <a:ext cx="102674" cy="102674"/>
          </a:xfrm>
          <a:prstGeom prst="rect">
            <a:avLst/>
          </a:prstGeom>
        </p:spPr>
      </p:pic>
      <p:pic>
        <p:nvPicPr>
          <p:cNvPr id="60" name="Picture 59">
            <a:extLst>
              <a:ext uri="{FF2B5EF4-FFF2-40B4-BE49-F238E27FC236}">
                <a16:creationId xmlns:a16="http://schemas.microsoft.com/office/drawing/2014/main" id="{1300B729-0BFA-DE43-AC68-3A9DA482D4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0927" y="4632692"/>
            <a:ext cx="102674" cy="102674"/>
          </a:xfrm>
          <a:prstGeom prst="rect">
            <a:avLst/>
          </a:prstGeom>
        </p:spPr>
      </p:pic>
      <p:sp>
        <p:nvSpPr>
          <p:cNvPr id="30" name="Rectangle 29">
            <a:extLst>
              <a:ext uri="{FF2B5EF4-FFF2-40B4-BE49-F238E27FC236}">
                <a16:creationId xmlns:a16="http://schemas.microsoft.com/office/drawing/2014/main" id="{8FA40D55-4914-A043-8E6E-530EFB93B36B}"/>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1" name="Rectangle 30">
            <a:extLst>
              <a:ext uri="{FF2B5EF4-FFF2-40B4-BE49-F238E27FC236}">
                <a16:creationId xmlns:a16="http://schemas.microsoft.com/office/drawing/2014/main" id="{B96DCB58-A148-514B-940E-B40BFCD11457}"/>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2" name="TextBox 31">
            <a:extLst>
              <a:ext uri="{FF2B5EF4-FFF2-40B4-BE49-F238E27FC236}">
                <a16:creationId xmlns:a16="http://schemas.microsoft.com/office/drawing/2014/main" id="{F2A88DBD-B3C8-A740-AC00-BDC05C075872}"/>
              </a:ext>
            </a:extLst>
          </p:cNvPr>
          <p:cNvSpPr txBox="1"/>
          <p:nvPr/>
        </p:nvSpPr>
        <p:spPr>
          <a:xfrm>
            <a:off x="147768" y="1151130"/>
            <a:ext cx="942887" cy="769441"/>
          </a:xfrm>
          <a:prstGeom prst="rect">
            <a:avLst/>
          </a:prstGeom>
          <a:noFill/>
          <a:ln>
            <a:noFill/>
          </a:ln>
        </p:spPr>
        <p:txBody>
          <a:bodyPr wrap="none" rtlCol="0">
            <a:spAutoFit/>
          </a:bodyPr>
          <a:lstStyle/>
          <a:p>
            <a:r>
              <a:rPr lang="es-ES_tradnl" sz="4400" b="1" dirty="0">
                <a:solidFill>
                  <a:schemeClr val="bg1"/>
                </a:solidFill>
                <a:latin typeface="Filson Pro Book" panose="02000000000000000000" pitchFamily="2" charset="77"/>
              </a:rPr>
              <a:t>05</a:t>
            </a:r>
          </a:p>
        </p:txBody>
      </p:sp>
      <p:sp>
        <p:nvSpPr>
          <p:cNvPr id="33" name="Rectangle 32">
            <a:extLst>
              <a:ext uri="{FF2B5EF4-FFF2-40B4-BE49-F238E27FC236}">
                <a16:creationId xmlns:a16="http://schemas.microsoft.com/office/drawing/2014/main" id="{BC50F6AF-BF95-8045-89FA-F5A755619AC7}"/>
              </a:ext>
            </a:extLst>
          </p:cNvPr>
          <p:cNvSpPr/>
          <p:nvPr/>
        </p:nvSpPr>
        <p:spPr>
          <a:xfrm>
            <a:off x="2394762" y="5118426"/>
            <a:ext cx="8366441" cy="430887"/>
          </a:xfrm>
          <a:prstGeom prst="rect">
            <a:avLst/>
          </a:prstGeom>
        </p:spPr>
        <p:txBody>
          <a:bodyPr wrap="square">
            <a:spAutoFit/>
          </a:bodyPr>
          <a:lstStyle/>
          <a:p>
            <a:pPr algn="just"/>
            <a:r>
              <a:rPr lang="es-CO" sz="1100" dirty="0">
                <a:latin typeface="Gotham Medium" panose="02000604030000020004" pitchFamily="2" charset="0"/>
              </a:rPr>
              <a:t>Las revisiones remotas de documentos son de muchas maneras análogas a la revisión de documentos en la instalación, con un par de advertencias importantes, por ello debemos tener presente: </a:t>
            </a:r>
          </a:p>
        </p:txBody>
      </p:sp>
      <p:sp>
        <p:nvSpPr>
          <p:cNvPr id="34" name="Rectangle 33">
            <a:extLst>
              <a:ext uri="{FF2B5EF4-FFF2-40B4-BE49-F238E27FC236}">
                <a16:creationId xmlns:a16="http://schemas.microsoft.com/office/drawing/2014/main" id="{2E279B11-904F-2448-B171-7A0E25DD5108}"/>
              </a:ext>
            </a:extLst>
          </p:cNvPr>
          <p:cNvSpPr/>
          <p:nvPr/>
        </p:nvSpPr>
        <p:spPr>
          <a:xfrm>
            <a:off x="2833200" y="5583998"/>
            <a:ext cx="7928806" cy="5463034"/>
          </a:xfrm>
          <a:prstGeom prst="rect">
            <a:avLst/>
          </a:prstGeom>
        </p:spPr>
        <p:txBody>
          <a:bodyPr wrap="square">
            <a:spAutoFit/>
          </a:bodyPr>
          <a:lstStyle/>
          <a:p>
            <a:pPr marR="20955" indent="-6350" algn="just">
              <a:spcAft>
                <a:spcPts val="1155"/>
              </a:spcAft>
            </a:pPr>
            <a:r>
              <a:rPr lang="es-CO" sz="1050" dirty="0">
                <a:latin typeface="Gotham Book" panose="02000604040000020004" pitchFamily="2" charset="0"/>
              </a:rPr>
              <a:t> Programa de auditoría interna e informes y registros de soporte </a:t>
            </a:r>
          </a:p>
          <a:p>
            <a:pPr marR="20955" indent="-6350" algn="just">
              <a:spcAft>
                <a:spcPts val="1155"/>
              </a:spcAft>
            </a:pPr>
            <a:r>
              <a:rPr lang="es-CO" sz="1050" dirty="0">
                <a:latin typeface="Gotham Book" panose="02000604040000020004" pitchFamily="2" charset="0"/>
              </a:rPr>
              <a:t>Actas de revisión por la alta dirección (debidamente firmadas)</a:t>
            </a:r>
          </a:p>
          <a:p>
            <a:pPr marR="20955" indent="-6350" algn="just">
              <a:spcAft>
                <a:spcPts val="1155"/>
              </a:spcAft>
            </a:pPr>
            <a:r>
              <a:rPr lang="es-CO" sz="1050" dirty="0">
                <a:latin typeface="Gotham Book" panose="02000604040000020004" pitchFamily="2" charset="0"/>
              </a:rPr>
              <a:t>Informes de quejas y reclamos y productos o servicios no conformes;</a:t>
            </a:r>
          </a:p>
          <a:p>
            <a:pPr marR="20955" indent="-6350" algn="just">
              <a:spcAft>
                <a:spcPts val="1155"/>
              </a:spcAft>
            </a:pPr>
            <a:endParaRPr lang="es-CO" sz="1050" dirty="0">
              <a:latin typeface="Gotham Book" panose="02000604040000020004" pitchFamily="2" charset="0"/>
            </a:endParaRPr>
          </a:p>
          <a:p>
            <a:pPr marR="20955" indent="-6350" algn="just">
              <a:spcAft>
                <a:spcPts val="1155"/>
              </a:spcAft>
            </a:pPr>
            <a:r>
              <a:rPr lang="es-CO" sz="1050" dirty="0">
                <a:latin typeface="Gotham Book" panose="02000604040000020004" pitchFamily="2" charset="0"/>
              </a:rPr>
              <a:t>Archivos, registros o carpetas de casos de productos o servicios;</a:t>
            </a:r>
          </a:p>
          <a:p>
            <a:pPr marR="20955" indent="-6350" algn="just">
              <a:spcAft>
                <a:spcPts val="1155"/>
              </a:spcAft>
            </a:pPr>
            <a:endParaRPr lang="es-CO" sz="1050" dirty="0">
              <a:latin typeface="Gotham Book" panose="02000604040000020004" pitchFamily="2" charset="0"/>
            </a:endParaRPr>
          </a:p>
          <a:p>
            <a:pPr marR="20955" indent="-6350" algn="just">
              <a:spcAft>
                <a:spcPts val="1155"/>
              </a:spcAft>
            </a:pPr>
            <a:r>
              <a:rPr lang="es-CO" sz="1050" dirty="0">
                <a:latin typeface="Gotham Book" panose="02000604040000020004" pitchFamily="2" charset="0"/>
              </a:rPr>
              <a:t>Registros de capacitación del personal;</a:t>
            </a:r>
          </a:p>
          <a:p>
            <a:pPr marR="20955" indent="-6350" algn="just">
              <a:spcAft>
                <a:spcPts val="1155"/>
              </a:spcAft>
            </a:pPr>
            <a:endParaRPr lang="es-CO" sz="1050" dirty="0">
              <a:latin typeface="Gotham Book" panose="02000604040000020004" pitchFamily="2" charset="0"/>
            </a:endParaRPr>
          </a:p>
          <a:p>
            <a:pPr marR="20955" indent="-6350" algn="just">
              <a:spcAft>
                <a:spcPts val="1155"/>
              </a:spcAft>
            </a:pPr>
            <a:r>
              <a:rPr lang="es-CO" sz="1050" dirty="0">
                <a:latin typeface="Gotham Book" panose="02000604040000020004" pitchFamily="2" charset="0"/>
              </a:rPr>
              <a:t>Detalles de los cambios que afectan a su organización.</a:t>
            </a:r>
          </a:p>
          <a:p>
            <a:pPr marR="20955" indent="-6350" algn="just">
              <a:spcAft>
                <a:spcPts val="1155"/>
              </a:spcAft>
            </a:pPr>
            <a:endParaRPr lang="es-CO" sz="1050" dirty="0">
              <a:latin typeface="Gotham Book" panose="02000604040000020004" pitchFamily="2" charset="0"/>
            </a:endParaRPr>
          </a:p>
          <a:p>
            <a:pPr marR="20955" indent="-6350" algn="just">
              <a:spcAft>
                <a:spcPts val="1155"/>
              </a:spcAft>
            </a:pPr>
            <a:r>
              <a:rPr lang="es-CO" sz="1050" dirty="0">
                <a:latin typeface="Gotham Book" panose="02000604040000020004" pitchFamily="2" charset="0"/>
              </a:rPr>
              <a:t>Datos de control de calidad o control de procesos;</a:t>
            </a:r>
          </a:p>
          <a:p>
            <a:pPr marR="20955" indent="-6350" algn="just">
              <a:spcAft>
                <a:spcPts val="1155"/>
              </a:spcAft>
            </a:pPr>
            <a:endParaRPr lang="es-CO" sz="1050" dirty="0">
              <a:latin typeface="Gotham Book" panose="02000604040000020004" pitchFamily="2" charset="0"/>
            </a:endParaRPr>
          </a:p>
          <a:p>
            <a:pPr marR="20955" indent="-6350" algn="just">
              <a:spcAft>
                <a:spcPts val="1155"/>
              </a:spcAft>
            </a:pPr>
            <a:r>
              <a:rPr lang="es-CO" sz="1050" dirty="0">
                <a:latin typeface="Gotham Book" panose="02000604040000020004" pitchFamily="2" charset="0"/>
              </a:rPr>
              <a:t>Registros e información de equipos así como, del mantenimiento bajo los requisitos de la ISO/IEC 17025 (cuando corresponda);</a:t>
            </a:r>
          </a:p>
          <a:p>
            <a:pPr marR="20955" indent="-6350" algn="just">
              <a:spcAft>
                <a:spcPts val="1155"/>
              </a:spcAft>
            </a:pPr>
            <a:endParaRPr lang="es-CO" sz="1050" dirty="0">
              <a:latin typeface="Gotham Book" panose="02000604040000020004" pitchFamily="2" charset="0"/>
            </a:endParaRPr>
          </a:p>
          <a:p>
            <a:pPr marR="20955" indent="-6350" algn="just">
              <a:spcAft>
                <a:spcPts val="1155"/>
              </a:spcAft>
            </a:pPr>
            <a:r>
              <a:rPr lang="es-CO" sz="1050" dirty="0">
                <a:latin typeface="Gotham Book" panose="02000604040000020004" pitchFamily="2" charset="0"/>
              </a:rPr>
              <a:t>Información relacionada con la prestación del servicio (número de servicios prestados);</a:t>
            </a:r>
          </a:p>
          <a:p>
            <a:pPr marR="20955" indent="-6350" algn="just">
              <a:spcAft>
                <a:spcPts val="1155"/>
              </a:spcAft>
            </a:pPr>
            <a:endParaRPr lang="es-CO" sz="1050" dirty="0">
              <a:latin typeface="Gotham Book" panose="02000604040000020004" pitchFamily="2" charset="0"/>
            </a:endParaRPr>
          </a:p>
          <a:p>
            <a:pPr marR="20955" indent="-6350" algn="just">
              <a:spcAft>
                <a:spcPts val="1155"/>
              </a:spcAft>
            </a:pPr>
            <a:endParaRPr lang="es-CO" sz="1050" dirty="0">
              <a:latin typeface="Gotham Book" panose="02000604040000020004" pitchFamily="2" charset="0"/>
            </a:endParaRPr>
          </a:p>
        </p:txBody>
      </p:sp>
      <p:pic>
        <p:nvPicPr>
          <p:cNvPr id="49" name="Picture 48">
            <a:extLst>
              <a:ext uri="{FF2B5EF4-FFF2-40B4-BE49-F238E27FC236}">
                <a16:creationId xmlns:a16="http://schemas.microsoft.com/office/drawing/2014/main" id="{6FA318AF-EB2A-3541-9FDC-16AE0D826B7D}"/>
              </a:ext>
            </a:extLst>
          </p:cNvPr>
          <p:cNvPicPr>
            <a:picLocks/>
          </p:cNvPicPr>
          <p:nvPr/>
        </p:nvPicPr>
        <p:blipFill>
          <a:blip r:embed="rId4"/>
          <a:stretch>
            <a:fillRect/>
          </a:stretch>
        </p:blipFill>
        <p:spPr>
          <a:xfrm>
            <a:off x="2754440" y="5624870"/>
            <a:ext cx="64544" cy="810000"/>
          </a:xfrm>
          <a:prstGeom prst="rect">
            <a:avLst/>
          </a:prstGeom>
        </p:spPr>
      </p:pic>
      <p:pic>
        <p:nvPicPr>
          <p:cNvPr id="51" name="Picture 50">
            <a:extLst>
              <a:ext uri="{FF2B5EF4-FFF2-40B4-BE49-F238E27FC236}">
                <a16:creationId xmlns:a16="http://schemas.microsoft.com/office/drawing/2014/main" id="{0F870B12-F0DA-C04C-9C1E-BF29B1754E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8714" y="5662155"/>
            <a:ext cx="102674" cy="102674"/>
          </a:xfrm>
          <a:prstGeom prst="rect">
            <a:avLst/>
          </a:prstGeom>
        </p:spPr>
      </p:pic>
      <p:pic>
        <p:nvPicPr>
          <p:cNvPr id="53" name="Picture 52">
            <a:extLst>
              <a:ext uri="{FF2B5EF4-FFF2-40B4-BE49-F238E27FC236}">
                <a16:creationId xmlns:a16="http://schemas.microsoft.com/office/drawing/2014/main" id="{7CECDD07-1E41-2F4D-A488-8CA97DBA59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1209" y="5989868"/>
            <a:ext cx="102674" cy="102674"/>
          </a:xfrm>
          <a:prstGeom prst="rect">
            <a:avLst/>
          </a:prstGeom>
        </p:spPr>
      </p:pic>
      <p:pic>
        <p:nvPicPr>
          <p:cNvPr id="64" name="Picture 63">
            <a:extLst>
              <a:ext uri="{FF2B5EF4-FFF2-40B4-BE49-F238E27FC236}">
                <a16:creationId xmlns:a16="http://schemas.microsoft.com/office/drawing/2014/main" id="{322A5B14-BF14-5D4D-98D0-527AF43731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8674" y="6293466"/>
            <a:ext cx="102674" cy="102674"/>
          </a:xfrm>
          <a:prstGeom prst="rect">
            <a:avLst/>
          </a:prstGeom>
        </p:spPr>
      </p:pic>
      <p:sp>
        <p:nvSpPr>
          <p:cNvPr id="66" name="TextBox 65">
            <a:extLst>
              <a:ext uri="{FF2B5EF4-FFF2-40B4-BE49-F238E27FC236}">
                <a16:creationId xmlns:a16="http://schemas.microsoft.com/office/drawing/2014/main" id="{681BE9B8-1A8E-7945-83DA-C2CD6C439DB8}"/>
              </a:ext>
            </a:extLst>
          </p:cNvPr>
          <p:cNvSpPr txBox="1"/>
          <p:nvPr/>
        </p:nvSpPr>
        <p:spPr>
          <a:xfrm>
            <a:off x="447793" y="3038341"/>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pic>
        <p:nvPicPr>
          <p:cNvPr id="67" name="Picture 66">
            <a:extLst>
              <a:ext uri="{FF2B5EF4-FFF2-40B4-BE49-F238E27FC236}">
                <a16:creationId xmlns:a16="http://schemas.microsoft.com/office/drawing/2014/main" id="{653EE0C0-EA70-1443-9D56-164A4BB289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8000" y="4460376"/>
            <a:ext cx="957656" cy="1080000"/>
          </a:xfrm>
          <a:prstGeom prst="rect">
            <a:avLst/>
          </a:prstGeom>
        </p:spPr>
      </p:pic>
      <p:sp>
        <p:nvSpPr>
          <p:cNvPr id="68" name="TextBox 67">
            <a:extLst>
              <a:ext uri="{FF2B5EF4-FFF2-40B4-BE49-F238E27FC236}">
                <a16:creationId xmlns:a16="http://schemas.microsoft.com/office/drawing/2014/main" id="{DA2E9D53-B535-2141-B87F-473A6E6CD3F8}"/>
              </a:ext>
            </a:extLst>
          </p:cNvPr>
          <p:cNvSpPr txBox="1"/>
          <p:nvPr/>
        </p:nvSpPr>
        <p:spPr>
          <a:xfrm>
            <a:off x="1332907" y="1430563"/>
            <a:ext cx="10022172" cy="1384995"/>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SOCIALIZACIÓN PROTOCOLO PARA LA REALIZACIÓN DE AUDITORIAS INTERNAS EN TIEMPOS DE LA NUEVA NORMALIDAD DEL COVID-19</a:t>
            </a:r>
          </a:p>
        </p:txBody>
      </p:sp>
    </p:spTree>
    <p:extLst>
      <p:ext uri="{BB962C8B-B14F-4D97-AF65-F5344CB8AC3E}">
        <p14:creationId xmlns:p14="http://schemas.microsoft.com/office/powerpoint/2010/main" val="3138841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993347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cxnSp>
        <p:nvCxnSpPr>
          <p:cNvPr id="57" name="Straight Connector 56">
            <a:extLst>
              <a:ext uri="{FF2B5EF4-FFF2-40B4-BE49-F238E27FC236}">
                <a16:creationId xmlns:a16="http://schemas.microsoft.com/office/drawing/2014/main" id="{7909D981-A0DC-7942-A8F9-B64A12D82AA6}"/>
              </a:ext>
            </a:extLst>
          </p:cNvPr>
          <p:cNvCxnSpPr>
            <a:cxnSpLocks/>
          </p:cNvCxnSpPr>
          <p:nvPr/>
        </p:nvCxnSpPr>
        <p:spPr>
          <a:xfrm>
            <a:off x="1421601" y="2315249"/>
            <a:ext cx="9671969"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3175"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0" y="2771761"/>
            <a:ext cx="4927991"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TextBox 60">
            <a:extLst>
              <a:ext uri="{FF2B5EF4-FFF2-40B4-BE49-F238E27FC236}">
                <a16:creationId xmlns:a16="http://schemas.microsoft.com/office/drawing/2014/main" id="{58C20ECE-5A79-434F-8546-A88AB2674772}"/>
              </a:ext>
            </a:extLst>
          </p:cNvPr>
          <p:cNvSpPr txBox="1"/>
          <p:nvPr/>
        </p:nvSpPr>
        <p:spPr>
          <a:xfrm>
            <a:off x="191887" y="2737592"/>
            <a:ext cx="5047558" cy="307777"/>
          </a:xfrm>
          <a:prstGeom prst="rect">
            <a:avLst/>
          </a:prstGeom>
          <a:noFill/>
        </p:spPr>
        <p:txBody>
          <a:bodyPr wrap="square" rtlCol="0">
            <a:spAutoFit/>
          </a:bodyPr>
          <a:lstStyle/>
          <a:p>
            <a:r>
              <a:rPr lang="es-CO" sz="1400" dirty="0">
                <a:solidFill>
                  <a:schemeClr val="bg1"/>
                </a:solidFill>
                <a:latin typeface="Gotham Medium" panose="02000604030000020004" pitchFamily="2" charset="0"/>
                <a:ea typeface="Times New Roman" panose="02020603050405020304" pitchFamily="18" charset="0"/>
                <a:cs typeface="Arial" panose="020B0604020202020204" pitchFamily="34" charset="0"/>
              </a:rPr>
              <a:t>5.1.2. / COMPONENTES DE LA AUDITORÍA REMOTA:</a:t>
            </a:r>
          </a:p>
        </p:txBody>
      </p:sp>
      <p:sp>
        <p:nvSpPr>
          <p:cNvPr id="52" name="Rectangle 51">
            <a:extLst>
              <a:ext uri="{FF2B5EF4-FFF2-40B4-BE49-F238E27FC236}">
                <a16:creationId xmlns:a16="http://schemas.microsoft.com/office/drawing/2014/main" id="{11D08E83-D1E3-D040-AA1B-517BA747A0DB}"/>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E8A13089-8927-8041-98E8-6D720F9B8074}"/>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TextBox 34">
            <a:extLst>
              <a:ext uri="{FF2B5EF4-FFF2-40B4-BE49-F238E27FC236}">
                <a16:creationId xmlns:a16="http://schemas.microsoft.com/office/drawing/2014/main" id="{1EB2D825-F742-954E-AFCB-9EBB05FDEEFE}"/>
              </a:ext>
            </a:extLst>
          </p:cNvPr>
          <p:cNvSpPr txBox="1"/>
          <p:nvPr/>
        </p:nvSpPr>
        <p:spPr>
          <a:xfrm>
            <a:off x="2349972" y="3156235"/>
            <a:ext cx="5243492" cy="312650"/>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B. Revisión de documentos</a:t>
            </a:r>
            <a:endParaRPr lang="en-US" sz="1200" dirty="0">
              <a:solidFill>
                <a:srgbClr val="004960"/>
              </a:solidFill>
              <a:latin typeface="Gotham Book" panose="02000604040000020004" pitchFamily="2" charset="0"/>
              <a:ea typeface="Calibri" panose="020F0502020204030204" pitchFamily="34" charset="0"/>
            </a:endParaRPr>
          </a:p>
        </p:txBody>
      </p:sp>
      <p:cxnSp>
        <p:nvCxnSpPr>
          <p:cNvPr id="36" name="Straight Connector 35">
            <a:extLst>
              <a:ext uri="{FF2B5EF4-FFF2-40B4-BE49-F238E27FC236}">
                <a16:creationId xmlns:a16="http://schemas.microsoft.com/office/drawing/2014/main" id="{C2EEFF1C-86C4-0840-B3DB-5D3FB1C06677}"/>
              </a:ext>
            </a:extLst>
          </p:cNvPr>
          <p:cNvCxnSpPr>
            <a:cxnSpLocks/>
          </p:cNvCxnSpPr>
          <p:nvPr/>
        </p:nvCxnSpPr>
        <p:spPr>
          <a:xfrm>
            <a:off x="2236755" y="3322265"/>
            <a:ext cx="0" cy="2736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F365D1-C193-2040-AB11-374220AD36A2}"/>
              </a:ext>
            </a:extLst>
          </p:cNvPr>
          <p:cNvGrpSpPr/>
          <p:nvPr/>
        </p:nvGrpSpPr>
        <p:grpSpPr>
          <a:xfrm>
            <a:off x="2182035" y="3263047"/>
            <a:ext cx="109440" cy="109440"/>
            <a:chOff x="4200892" y="4432105"/>
            <a:chExt cx="109440" cy="109440"/>
          </a:xfrm>
        </p:grpSpPr>
        <p:grpSp>
          <p:nvGrpSpPr>
            <p:cNvPr id="38" name="Group 37">
              <a:extLst>
                <a:ext uri="{FF2B5EF4-FFF2-40B4-BE49-F238E27FC236}">
                  <a16:creationId xmlns:a16="http://schemas.microsoft.com/office/drawing/2014/main" id="{2341BBAC-BFB9-2348-B005-EF9483391DF9}"/>
                </a:ext>
              </a:extLst>
            </p:cNvPr>
            <p:cNvGrpSpPr>
              <a:grpSpLocks noChangeAspect="1"/>
            </p:cNvGrpSpPr>
            <p:nvPr/>
          </p:nvGrpSpPr>
          <p:grpSpPr>
            <a:xfrm rot="10800000">
              <a:off x="4210817" y="4439517"/>
              <a:ext cx="89587" cy="90000"/>
              <a:chOff x="3994150" y="4504881"/>
              <a:chExt cx="108000" cy="108498"/>
            </a:xfrm>
          </p:grpSpPr>
          <p:sp>
            <p:nvSpPr>
              <p:cNvPr id="41" name="Pie 40">
                <a:extLst>
                  <a:ext uri="{FF2B5EF4-FFF2-40B4-BE49-F238E27FC236}">
                    <a16:creationId xmlns:a16="http://schemas.microsoft.com/office/drawing/2014/main" id="{0D7EC335-7120-BD47-8989-020786743EE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43" name="Pie 42">
                <a:extLst>
                  <a:ext uri="{FF2B5EF4-FFF2-40B4-BE49-F238E27FC236}">
                    <a16:creationId xmlns:a16="http://schemas.microsoft.com/office/drawing/2014/main" id="{18B2B766-1C54-4646-AC24-EEFB9746A0F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9" name="Arc 38">
              <a:extLst>
                <a:ext uri="{FF2B5EF4-FFF2-40B4-BE49-F238E27FC236}">
                  <a16:creationId xmlns:a16="http://schemas.microsoft.com/office/drawing/2014/main" id="{38A0CA34-6EAF-F842-813B-009A009EF6E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0" name="Arc 39">
              <a:extLst>
                <a:ext uri="{FF2B5EF4-FFF2-40B4-BE49-F238E27FC236}">
                  <a16:creationId xmlns:a16="http://schemas.microsoft.com/office/drawing/2014/main" id="{631201CF-0A47-894E-95EE-F89F79A8232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34" name="Rectangle 33">
            <a:extLst>
              <a:ext uri="{FF2B5EF4-FFF2-40B4-BE49-F238E27FC236}">
                <a16:creationId xmlns:a16="http://schemas.microsoft.com/office/drawing/2014/main" id="{2E279B11-904F-2448-B171-7A0E25DD5108}"/>
              </a:ext>
            </a:extLst>
          </p:cNvPr>
          <p:cNvSpPr/>
          <p:nvPr/>
        </p:nvSpPr>
        <p:spPr>
          <a:xfrm>
            <a:off x="2833200" y="3828676"/>
            <a:ext cx="7928806" cy="2308324"/>
          </a:xfrm>
          <a:prstGeom prst="rect">
            <a:avLst/>
          </a:prstGeom>
        </p:spPr>
        <p:txBody>
          <a:bodyPr wrap="square">
            <a:spAutoFit/>
          </a:bodyPr>
          <a:lstStyle/>
          <a:p>
            <a:pPr marR="20955" indent="-6350" algn="just">
              <a:spcAft>
                <a:spcPts val="1155"/>
              </a:spcAft>
            </a:pPr>
            <a:r>
              <a:rPr lang="es-CO" sz="1050" dirty="0">
                <a:latin typeface="Gotham Book" panose="02000604040000020004" pitchFamily="2" charset="0"/>
              </a:rPr>
              <a:t> Archivos, registros o carpetas de casos de productos o servicios;</a:t>
            </a:r>
          </a:p>
          <a:p>
            <a:pPr marR="20955" indent="-6350" algn="just">
              <a:spcAft>
                <a:spcPts val="1155"/>
              </a:spcAft>
            </a:pPr>
            <a:r>
              <a:rPr lang="es-CO" sz="1050" dirty="0">
                <a:latin typeface="Gotham Book" panose="02000604040000020004" pitchFamily="2" charset="0"/>
              </a:rPr>
              <a:t>Registros de capacitación del personal;</a:t>
            </a:r>
          </a:p>
          <a:p>
            <a:pPr marR="20955" indent="-6350" algn="just">
              <a:spcAft>
                <a:spcPts val="1155"/>
              </a:spcAft>
            </a:pPr>
            <a:r>
              <a:rPr lang="es-CO" sz="1050" dirty="0">
                <a:latin typeface="Gotham Book" panose="02000604040000020004" pitchFamily="2" charset="0"/>
              </a:rPr>
              <a:t>Detalles de los cambios que afectan a su organización.</a:t>
            </a:r>
          </a:p>
          <a:p>
            <a:pPr marR="20955" indent="-6350" algn="just">
              <a:spcAft>
                <a:spcPts val="1155"/>
              </a:spcAft>
            </a:pPr>
            <a:r>
              <a:rPr lang="es-CO" sz="1050" dirty="0">
                <a:latin typeface="Gotham Book" panose="02000604040000020004" pitchFamily="2" charset="0"/>
              </a:rPr>
              <a:t>Datos de control de calidad o control de procesos;</a:t>
            </a:r>
          </a:p>
          <a:p>
            <a:pPr marR="20955" indent="-6350" algn="just">
              <a:spcAft>
                <a:spcPts val="1155"/>
              </a:spcAft>
            </a:pPr>
            <a:r>
              <a:rPr lang="es-CO" sz="1050" dirty="0">
                <a:latin typeface="Gotham Book" panose="02000604040000020004" pitchFamily="2" charset="0"/>
              </a:rPr>
              <a:t>Registros e información de equipos así como, del mantenimiento bajo los requisitos de la ISO/IEC 17025 (cuando corresponda);</a:t>
            </a:r>
          </a:p>
          <a:p>
            <a:pPr marR="20955" indent="-6350" algn="just">
              <a:spcAft>
                <a:spcPts val="1155"/>
              </a:spcAft>
            </a:pPr>
            <a:r>
              <a:rPr lang="es-CO" sz="1050" dirty="0">
                <a:latin typeface="Gotham Book" panose="02000604040000020004" pitchFamily="2" charset="0"/>
              </a:rPr>
              <a:t>Información relacionada con la prestación del servicio (número de servicios prestados);</a:t>
            </a:r>
          </a:p>
          <a:p>
            <a:pPr marR="20955" indent="-6350" algn="just">
              <a:spcAft>
                <a:spcPts val="1155"/>
              </a:spcAft>
            </a:pPr>
            <a:r>
              <a:rPr lang="es-CO" sz="1050" dirty="0">
                <a:latin typeface="Gotham Book" panose="02000604040000020004" pitchFamily="2" charset="0"/>
              </a:rPr>
              <a:t>Etc.</a:t>
            </a:r>
          </a:p>
        </p:txBody>
      </p:sp>
      <p:pic>
        <p:nvPicPr>
          <p:cNvPr id="49" name="Picture 48">
            <a:extLst>
              <a:ext uri="{FF2B5EF4-FFF2-40B4-BE49-F238E27FC236}">
                <a16:creationId xmlns:a16="http://schemas.microsoft.com/office/drawing/2014/main" id="{6FA318AF-EB2A-3541-9FDC-16AE0D826B7D}"/>
              </a:ext>
            </a:extLst>
          </p:cNvPr>
          <p:cNvPicPr>
            <a:picLocks/>
          </p:cNvPicPr>
          <p:nvPr/>
        </p:nvPicPr>
        <p:blipFill>
          <a:blip r:embed="rId4"/>
          <a:stretch>
            <a:fillRect/>
          </a:stretch>
        </p:blipFill>
        <p:spPr>
          <a:xfrm>
            <a:off x="2754440" y="3869548"/>
            <a:ext cx="64544" cy="2232000"/>
          </a:xfrm>
          <a:prstGeom prst="rect">
            <a:avLst/>
          </a:prstGeom>
        </p:spPr>
      </p:pic>
      <p:pic>
        <p:nvPicPr>
          <p:cNvPr id="51" name="Picture 50">
            <a:extLst>
              <a:ext uri="{FF2B5EF4-FFF2-40B4-BE49-F238E27FC236}">
                <a16:creationId xmlns:a16="http://schemas.microsoft.com/office/drawing/2014/main" id="{0F870B12-F0DA-C04C-9C1E-BF29B1754E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8714" y="3906833"/>
            <a:ext cx="102674" cy="102674"/>
          </a:xfrm>
          <a:prstGeom prst="rect">
            <a:avLst/>
          </a:prstGeom>
        </p:spPr>
      </p:pic>
      <p:pic>
        <p:nvPicPr>
          <p:cNvPr id="53" name="Picture 52">
            <a:extLst>
              <a:ext uri="{FF2B5EF4-FFF2-40B4-BE49-F238E27FC236}">
                <a16:creationId xmlns:a16="http://schemas.microsoft.com/office/drawing/2014/main" id="{7CECDD07-1E41-2F4D-A488-8CA97DBA59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7200" y="4234546"/>
            <a:ext cx="102674" cy="102674"/>
          </a:xfrm>
          <a:prstGeom prst="rect">
            <a:avLst/>
          </a:prstGeom>
        </p:spPr>
      </p:pic>
      <p:pic>
        <p:nvPicPr>
          <p:cNvPr id="64" name="Picture 63">
            <a:extLst>
              <a:ext uri="{FF2B5EF4-FFF2-40B4-BE49-F238E27FC236}">
                <a16:creationId xmlns:a16="http://schemas.microsoft.com/office/drawing/2014/main" id="{322A5B14-BF14-5D4D-98D0-527AF43731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7200" y="4538144"/>
            <a:ext cx="102674" cy="102674"/>
          </a:xfrm>
          <a:prstGeom prst="rect">
            <a:avLst/>
          </a:prstGeom>
        </p:spPr>
      </p:pic>
      <p:sp>
        <p:nvSpPr>
          <p:cNvPr id="44" name="Rectangle 43">
            <a:extLst>
              <a:ext uri="{FF2B5EF4-FFF2-40B4-BE49-F238E27FC236}">
                <a16:creationId xmlns:a16="http://schemas.microsoft.com/office/drawing/2014/main" id="{B1B80516-9CEB-9F4F-9C87-BCE87ECC7F28}"/>
              </a:ext>
            </a:extLst>
          </p:cNvPr>
          <p:cNvSpPr/>
          <p:nvPr/>
        </p:nvSpPr>
        <p:spPr>
          <a:xfrm>
            <a:off x="241710" y="1171998"/>
            <a:ext cx="753372" cy="720000"/>
          </a:xfrm>
          <a:prstGeom prst="rect">
            <a:avLst/>
          </a:prstGeom>
          <a:solidFill>
            <a:srgbClr val="F6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TextBox 54">
            <a:extLst>
              <a:ext uri="{FF2B5EF4-FFF2-40B4-BE49-F238E27FC236}">
                <a16:creationId xmlns:a16="http://schemas.microsoft.com/office/drawing/2014/main" id="{2BFAF640-57DE-6448-A6CF-9D05CF18500F}"/>
              </a:ext>
            </a:extLst>
          </p:cNvPr>
          <p:cNvSpPr txBox="1"/>
          <p:nvPr/>
        </p:nvSpPr>
        <p:spPr>
          <a:xfrm>
            <a:off x="147768" y="1151130"/>
            <a:ext cx="942887" cy="769441"/>
          </a:xfrm>
          <a:prstGeom prst="rect">
            <a:avLst/>
          </a:prstGeom>
          <a:noFill/>
          <a:ln>
            <a:noFill/>
          </a:ln>
        </p:spPr>
        <p:txBody>
          <a:bodyPr wrap="none" rtlCol="0">
            <a:spAutoFit/>
          </a:bodyPr>
          <a:lstStyle/>
          <a:p>
            <a:r>
              <a:rPr lang="es-ES_tradnl" sz="4400" b="1" dirty="0">
                <a:solidFill>
                  <a:schemeClr val="bg1"/>
                </a:solidFill>
                <a:latin typeface="Filson Pro Book" panose="02000000000000000000" pitchFamily="2" charset="77"/>
              </a:rPr>
              <a:t>05</a:t>
            </a:r>
          </a:p>
        </p:txBody>
      </p:sp>
      <p:sp>
        <p:nvSpPr>
          <p:cNvPr id="62" name="Rectangle 61">
            <a:extLst>
              <a:ext uri="{FF2B5EF4-FFF2-40B4-BE49-F238E27FC236}">
                <a16:creationId xmlns:a16="http://schemas.microsoft.com/office/drawing/2014/main" id="{352938A4-DF91-104E-9CE6-549C036EB322}"/>
              </a:ext>
            </a:extLst>
          </p:cNvPr>
          <p:cNvSpPr/>
          <p:nvPr/>
        </p:nvSpPr>
        <p:spPr>
          <a:xfrm>
            <a:off x="0" y="1173110"/>
            <a:ext cx="238360" cy="720000"/>
          </a:xfrm>
          <a:prstGeom prst="rect">
            <a:avLst/>
          </a:prstGeom>
          <a:solidFill>
            <a:srgbClr val="FBE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3" name="TextBox 62">
            <a:extLst>
              <a:ext uri="{FF2B5EF4-FFF2-40B4-BE49-F238E27FC236}">
                <a16:creationId xmlns:a16="http://schemas.microsoft.com/office/drawing/2014/main" id="{CDA8A34D-9BA5-9F44-896D-9F21CBA750B3}"/>
              </a:ext>
            </a:extLst>
          </p:cNvPr>
          <p:cNvSpPr txBox="1"/>
          <p:nvPr/>
        </p:nvSpPr>
        <p:spPr>
          <a:xfrm>
            <a:off x="447793" y="3038341"/>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pic>
        <p:nvPicPr>
          <p:cNvPr id="65" name="Picture 64">
            <a:extLst>
              <a:ext uri="{FF2B5EF4-FFF2-40B4-BE49-F238E27FC236}">
                <a16:creationId xmlns:a16="http://schemas.microsoft.com/office/drawing/2014/main" id="{58E50F21-8863-DF40-B5F2-7A82B99285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7200" y="4864466"/>
            <a:ext cx="102674" cy="102674"/>
          </a:xfrm>
          <a:prstGeom prst="rect">
            <a:avLst/>
          </a:prstGeom>
        </p:spPr>
      </p:pic>
      <p:pic>
        <p:nvPicPr>
          <p:cNvPr id="66" name="Picture 65">
            <a:extLst>
              <a:ext uri="{FF2B5EF4-FFF2-40B4-BE49-F238E27FC236}">
                <a16:creationId xmlns:a16="http://schemas.microsoft.com/office/drawing/2014/main" id="{14D5C064-2ECD-A44C-B551-AFBD629DAB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7200" y="5159106"/>
            <a:ext cx="102674" cy="102674"/>
          </a:xfrm>
          <a:prstGeom prst="rect">
            <a:avLst/>
          </a:prstGeom>
        </p:spPr>
      </p:pic>
      <p:pic>
        <p:nvPicPr>
          <p:cNvPr id="67" name="Picture 66">
            <a:extLst>
              <a:ext uri="{FF2B5EF4-FFF2-40B4-BE49-F238E27FC236}">
                <a16:creationId xmlns:a16="http://schemas.microsoft.com/office/drawing/2014/main" id="{22BF42B2-FEA7-324B-9FCA-1814D0D533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7200" y="5636626"/>
            <a:ext cx="102674" cy="102674"/>
          </a:xfrm>
          <a:prstGeom prst="rect">
            <a:avLst/>
          </a:prstGeom>
        </p:spPr>
      </p:pic>
      <p:pic>
        <p:nvPicPr>
          <p:cNvPr id="68" name="Picture 67">
            <a:extLst>
              <a:ext uri="{FF2B5EF4-FFF2-40B4-BE49-F238E27FC236}">
                <a16:creationId xmlns:a16="http://schemas.microsoft.com/office/drawing/2014/main" id="{9AC00BA9-1657-EF49-9999-77AC003B64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7200" y="5923241"/>
            <a:ext cx="102674" cy="102674"/>
          </a:xfrm>
          <a:prstGeom prst="rect">
            <a:avLst/>
          </a:prstGeom>
        </p:spPr>
      </p:pic>
      <p:pic>
        <p:nvPicPr>
          <p:cNvPr id="69" name="Picture 68">
            <a:extLst>
              <a:ext uri="{FF2B5EF4-FFF2-40B4-BE49-F238E27FC236}">
                <a16:creationId xmlns:a16="http://schemas.microsoft.com/office/drawing/2014/main" id="{412351F3-516B-3B44-9AF4-4F42184C9D5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8000" y="4460376"/>
            <a:ext cx="957656" cy="1080000"/>
          </a:xfrm>
          <a:prstGeom prst="rect">
            <a:avLst/>
          </a:prstGeom>
        </p:spPr>
      </p:pic>
      <p:sp>
        <p:nvSpPr>
          <p:cNvPr id="70" name="TextBox 69">
            <a:extLst>
              <a:ext uri="{FF2B5EF4-FFF2-40B4-BE49-F238E27FC236}">
                <a16:creationId xmlns:a16="http://schemas.microsoft.com/office/drawing/2014/main" id="{19DC8419-18B3-3747-AC16-CE48B161AAFC}"/>
              </a:ext>
            </a:extLst>
          </p:cNvPr>
          <p:cNvSpPr txBox="1"/>
          <p:nvPr/>
        </p:nvSpPr>
        <p:spPr>
          <a:xfrm>
            <a:off x="1332907" y="1430563"/>
            <a:ext cx="10022172" cy="1384995"/>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SOCIALIZACIÓN PROTOCOLO PARA LA REALIZACIÓN DE AUDITORIAS INTERNAS EN TIEMPOS DE LA NUEVA NORMALIDAD DEL COVID-19</a:t>
            </a:r>
          </a:p>
        </p:txBody>
      </p:sp>
    </p:spTree>
    <p:extLst>
      <p:ext uri="{BB962C8B-B14F-4D97-AF65-F5344CB8AC3E}">
        <p14:creationId xmlns:p14="http://schemas.microsoft.com/office/powerpoint/2010/main" val="937971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993347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cxnSp>
        <p:nvCxnSpPr>
          <p:cNvPr id="57" name="Straight Connector 56">
            <a:extLst>
              <a:ext uri="{FF2B5EF4-FFF2-40B4-BE49-F238E27FC236}">
                <a16:creationId xmlns:a16="http://schemas.microsoft.com/office/drawing/2014/main" id="{7909D981-A0DC-7942-A8F9-B64A12D82AA6}"/>
              </a:ext>
            </a:extLst>
          </p:cNvPr>
          <p:cNvCxnSpPr>
            <a:cxnSpLocks/>
          </p:cNvCxnSpPr>
          <p:nvPr/>
        </p:nvCxnSpPr>
        <p:spPr>
          <a:xfrm>
            <a:off x="1421601" y="2315249"/>
            <a:ext cx="9671969"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3175"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0" y="2771761"/>
            <a:ext cx="4927991"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TextBox 60">
            <a:extLst>
              <a:ext uri="{FF2B5EF4-FFF2-40B4-BE49-F238E27FC236}">
                <a16:creationId xmlns:a16="http://schemas.microsoft.com/office/drawing/2014/main" id="{58C20ECE-5A79-434F-8546-A88AB2674772}"/>
              </a:ext>
            </a:extLst>
          </p:cNvPr>
          <p:cNvSpPr txBox="1"/>
          <p:nvPr/>
        </p:nvSpPr>
        <p:spPr>
          <a:xfrm>
            <a:off x="191887" y="2737592"/>
            <a:ext cx="5047558" cy="307777"/>
          </a:xfrm>
          <a:prstGeom prst="rect">
            <a:avLst/>
          </a:prstGeom>
          <a:noFill/>
        </p:spPr>
        <p:txBody>
          <a:bodyPr wrap="square" rtlCol="0">
            <a:spAutoFit/>
          </a:bodyPr>
          <a:lstStyle/>
          <a:p>
            <a:r>
              <a:rPr lang="es-CO" sz="1400" dirty="0">
                <a:solidFill>
                  <a:schemeClr val="bg1"/>
                </a:solidFill>
                <a:latin typeface="Gotham Medium" panose="02000604030000020004" pitchFamily="2" charset="0"/>
                <a:ea typeface="Times New Roman" panose="02020603050405020304" pitchFamily="18" charset="0"/>
                <a:cs typeface="Arial" panose="020B0604020202020204" pitchFamily="34" charset="0"/>
              </a:rPr>
              <a:t>5.1.2. / COMPONENTES DE LA AUDITORÍA REMOTA:</a:t>
            </a:r>
          </a:p>
        </p:txBody>
      </p:sp>
      <p:sp>
        <p:nvSpPr>
          <p:cNvPr id="52" name="Rectangle 51">
            <a:extLst>
              <a:ext uri="{FF2B5EF4-FFF2-40B4-BE49-F238E27FC236}">
                <a16:creationId xmlns:a16="http://schemas.microsoft.com/office/drawing/2014/main" id="{11D08E83-D1E3-D040-AA1B-517BA747A0DB}"/>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E8A13089-8927-8041-98E8-6D720F9B8074}"/>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TextBox 34">
            <a:extLst>
              <a:ext uri="{FF2B5EF4-FFF2-40B4-BE49-F238E27FC236}">
                <a16:creationId xmlns:a16="http://schemas.microsoft.com/office/drawing/2014/main" id="{1EB2D825-F742-954E-AFCB-9EBB05FDEEFE}"/>
              </a:ext>
            </a:extLst>
          </p:cNvPr>
          <p:cNvSpPr txBox="1"/>
          <p:nvPr/>
        </p:nvSpPr>
        <p:spPr>
          <a:xfrm>
            <a:off x="2349972" y="3221551"/>
            <a:ext cx="5243492" cy="312650"/>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C. Reconocimiento del sitio</a:t>
            </a:r>
            <a:endParaRPr lang="en-US" sz="1200" dirty="0">
              <a:solidFill>
                <a:srgbClr val="004960"/>
              </a:solidFill>
              <a:latin typeface="Gotham Book" panose="02000604040000020004" pitchFamily="2" charset="0"/>
              <a:ea typeface="Calibri" panose="020F0502020204030204" pitchFamily="34" charset="0"/>
            </a:endParaRPr>
          </a:p>
        </p:txBody>
      </p:sp>
      <p:cxnSp>
        <p:nvCxnSpPr>
          <p:cNvPr id="36" name="Straight Connector 35">
            <a:extLst>
              <a:ext uri="{FF2B5EF4-FFF2-40B4-BE49-F238E27FC236}">
                <a16:creationId xmlns:a16="http://schemas.microsoft.com/office/drawing/2014/main" id="{C2EEFF1C-86C4-0840-B3DB-5D3FB1C06677}"/>
              </a:ext>
            </a:extLst>
          </p:cNvPr>
          <p:cNvCxnSpPr>
            <a:cxnSpLocks/>
          </p:cNvCxnSpPr>
          <p:nvPr/>
        </p:nvCxnSpPr>
        <p:spPr>
          <a:xfrm>
            <a:off x="2236755" y="3387581"/>
            <a:ext cx="0" cy="2412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F365D1-C193-2040-AB11-374220AD36A2}"/>
              </a:ext>
            </a:extLst>
          </p:cNvPr>
          <p:cNvGrpSpPr/>
          <p:nvPr/>
        </p:nvGrpSpPr>
        <p:grpSpPr>
          <a:xfrm>
            <a:off x="2182035" y="3328363"/>
            <a:ext cx="109440" cy="109440"/>
            <a:chOff x="4200892" y="4432105"/>
            <a:chExt cx="109440" cy="109440"/>
          </a:xfrm>
        </p:grpSpPr>
        <p:grpSp>
          <p:nvGrpSpPr>
            <p:cNvPr id="38" name="Group 37">
              <a:extLst>
                <a:ext uri="{FF2B5EF4-FFF2-40B4-BE49-F238E27FC236}">
                  <a16:creationId xmlns:a16="http://schemas.microsoft.com/office/drawing/2014/main" id="{2341BBAC-BFB9-2348-B005-EF9483391DF9}"/>
                </a:ext>
              </a:extLst>
            </p:cNvPr>
            <p:cNvGrpSpPr>
              <a:grpSpLocks noChangeAspect="1"/>
            </p:cNvGrpSpPr>
            <p:nvPr/>
          </p:nvGrpSpPr>
          <p:grpSpPr>
            <a:xfrm rot="10800000">
              <a:off x="4210817" y="4439517"/>
              <a:ext cx="89587" cy="90000"/>
              <a:chOff x="3994150" y="4504881"/>
              <a:chExt cx="108000" cy="108498"/>
            </a:xfrm>
          </p:grpSpPr>
          <p:sp>
            <p:nvSpPr>
              <p:cNvPr id="41" name="Pie 40">
                <a:extLst>
                  <a:ext uri="{FF2B5EF4-FFF2-40B4-BE49-F238E27FC236}">
                    <a16:creationId xmlns:a16="http://schemas.microsoft.com/office/drawing/2014/main" id="{0D7EC335-7120-BD47-8989-020786743EE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43" name="Pie 42">
                <a:extLst>
                  <a:ext uri="{FF2B5EF4-FFF2-40B4-BE49-F238E27FC236}">
                    <a16:creationId xmlns:a16="http://schemas.microsoft.com/office/drawing/2014/main" id="{18B2B766-1C54-4646-AC24-EEFB9746A0F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9" name="Arc 38">
              <a:extLst>
                <a:ext uri="{FF2B5EF4-FFF2-40B4-BE49-F238E27FC236}">
                  <a16:creationId xmlns:a16="http://schemas.microsoft.com/office/drawing/2014/main" id="{38A0CA34-6EAF-F842-813B-009A009EF6E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0" name="Arc 39">
              <a:extLst>
                <a:ext uri="{FF2B5EF4-FFF2-40B4-BE49-F238E27FC236}">
                  <a16:creationId xmlns:a16="http://schemas.microsoft.com/office/drawing/2014/main" id="{631201CF-0A47-894E-95EE-F89F79A8232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44" name="Rectangle 43">
            <a:extLst>
              <a:ext uri="{FF2B5EF4-FFF2-40B4-BE49-F238E27FC236}">
                <a16:creationId xmlns:a16="http://schemas.microsoft.com/office/drawing/2014/main" id="{40A3494D-3DFB-B244-8197-9A3F39F0CA35}"/>
              </a:ext>
            </a:extLst>
          </p:cNvPr>
          <p:cNvSpPr/>
          <p:nvPr/>
        </p:nvSpPr>
        <p:spPr>
          <a:xfrm>
            <a:off x="2394762" y="3506697"/>
            <a:ext cx="8366441" cy="430887"/>
          </a:xfrm>
          <a:prstGeom prst="rect">
            <a:avLst/>
          </a:prstGeom>
        </p:spPr>
        <p:txBody>
          <a:bodyPr wrap="square">
            <a:spAutoFit/>
          </a:bodyPr>
          <a:lstStyle/>
          <a:p>
            <a:pPr algn="just"/>
            <a:r>
              <a:rPr lang="es-CO" sz="1100" dirty="0">
                <a:latin typeface="Gotham Medium" panose="02000604030000020004" pitchFamily="2" charset="0"/>
              </a:rPr>
              <a:t>El reconocimiento de sitios remotos es quizás el aspecto más difícil de la auditoría remota, en virtud a que ello implica, entre otras:</a:t>
            </a:r>
          </a:p>
        </p:txBody>
      </p:sp>
      <p:sp>
        <p:nvSpPr>
          <p:cNvPr id="46" name="Rectangle 45">
            <a:extLst>
              <a:ext uri="{FF2B5EF4-FFF2-40B4-BE49-F238E27FC236}">
                <a16:creationId xmlns:a16="http://schemas.microsoft.com/office/drawing/2014/main" id="{A3F7D673-BA38-C646-9FE1-2753424D3545}"/>
              </a:ext>
            </a:extLst>
          </p:cNvPr>
          <p:cNvSpPr/>
          <p:nvPr/>
        </p:nvSpPr>
        <p:spPr>
          <a:xfrm>
            <a:off x="2832397" y="4149057"/>
            <a:ext cx="7928806" cy="1685077"/>
          </a:xfrm>
          <a:prstGeom prst="rect">
            <a:avLst/>
          </a:prstGeom>
        </p:spPr>
        <p:txBody>
          <a:bodyPr wrap="square">
            <a:spAutoFit/>
          </a:bodyPr>
          <a:lstStyle/>
          <a:p>
            <a:pPr marR="20955" indent="-6350" algn="just">
              <a:spcAft>
                <a:spcPts val="1155"/>
              </a:spcAft>
            </a:pPr>
            <a:r>
              <a:rPr lang="es-CO" sz="1050" dirty="0">
                <a:latin typeface="Gotham Book" panose="02000604040000020004" pitchFamily="2" charset="0"/>
              </a:rPr>
              <a:t>Que el servidor judicial que va a responder en la auditoria sea el Líder o el profesional del Enlace o, referiblemente, el servidor judicial que realiza dicho trabajo y a quien le están asignadas las funciones de respectivo proceso;</a:t>
            </a:r>
          </a:p>
          <a:p>
            <a:pPr marR="20955" indent="-6350" algn="just">
              <a:spcAft>
                <a:spcPts val="1155"/>
              </a:spcAft>
            </a:pPr>
            <a:r>
              <a:rPr lang="es-CO" sz="1050" dirty="0">
                <a:latin typeface="Gotham Book" panose="02000604040000020004" pitchFamily="2" charset="0"/>
              </a:rPr>
              <a:t>Que los auditados, en tiempos de Pandemia-COVID 19, cuenten con computador, internet, o cualquier otro medio electrónico que facilite realizar el ejercicio de auditoria;</a:t>
            </a:r>
          </a:p>
          <a:p>
            <a:pPr marR="20955" indent="-6350" algn="just">
              <a:spcAft>
                <a:spcPts val="1155"/>
              </a:spcAft>
            </a:pPr>
            <a:r>
              <a:rPr lang="es-CO" sz="1050" dirty="0">
                <a:latin typeface="Gotham Book" panose="02000604040000020004" pitchFamily="2" charset="0"/>
              </a:rPr>
              <a:t>Un enfoque fundamental es contar y usar tecnología de comunicación en vivo y doble vía, incluyendo la transmisión en vivo;</a:t>
            </a:r>
          </a:p>
          <a:p>
            <a:pPr marR="20955" indent="-6350" algn="just">
              <a:spcAft>
                <a:spcPts val="1155"/>
              </a:spcAft>
            </a:pPr>
            <a:r>
              <a:rPr lang="es-CO" sz="1050" dirty="0">
                <a:latin typeface="Gotham Book" panose="02000604040000020004" pitchFamily="2" charset="0"/>
              </a:rPr>
              <a:t>Es importante contar con conexión Wi-Fi para el desarrollo de la auditoria remota; </a:t>
            </a:r>
          </a:p>
        </p:txBody>
      </p:sp>
      <p:pic>
        <p:nvPicPr>
          <p:cNvPr id="47" name="Picture 46">
            <a:extLst>
              <a:ext uri="{FF2B5EF4-FFF2-40B4-BE49-F238E27FC236}">
                <a16:creationId xmlns:a16="http://schemas.microsoft.com/office/drawing/2014/main" id="{C093EEFD-E29A-5141-9B16-7DCB4B42477E}"/>
              </a:ext>
            </a:extLst>
          </p:cNvPr>
          <p:cNvPicPr>
            <a:picLocks/>
          </p:cNvPicPr>
          <p:nvPr/>
        </p:nvPicPr>
        <p:blipFill>
          <a:blip r:embed="rId4"/>
          <a:stretch>
            <a:fillRect/>
          </a:stretch>
        </p:blipFill>
        <p:spPr>
          <a:xfrm>
            <a:off x="2756693" y="4178261"/>
            <a:ext cx="64544" cy="1620000"/>
          </a:xfrm>
          <a:prstGeom prst="rect">
            <a:avLst/>
          </a:prstGeom>
        </p:spPr>
      </p:pic>
      <p:pic>
        <p:nvPicPr>
          <p:cNvPr id="48" name="Picture 47">
            <a:extLst>
              <a:ext uri="{FF2B5EF4-FFF2-40B4-BE49-F238E27FC236}">
                <a16:creationId xmlns:a16="http://schemas.microsoft.com/office/drawing/2014/main" id="{3019DFCB-F7BF-A345-AB40-E5950D934E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0967" y="4232172"/>
            <a:ext cx="102674" cy="102674"/>
          </a:xfrm>
          <a:prstGeom prst="rect">
            <a:avLst/>
          </a:prstGeom>
        </p:spPr>
      </p:pic>
      <p:pic>
        <p:nvPicPr>
          <p:cNvPr id="50" name="Picture 49">
            <a:extLst>
              <a:ext uri="{FF2B5EF4-FFF2-40B4-BE49-F238E27FC236}">
                <a16:creationId xmlns:a16="http://schemas.microsoft.com/office/drawing/2014/main" id="{A63882C6-1C33-944E-9DA3-D7E3035860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3462" y="4700066"/>
            <a:ext cx="102674" cy="102674"/>
          </a:xfrm>
          <a:prstGeom prst="rect">
            <a:avLst/>
          </a:prstGeom>
        </p:spPr>
      </p:pic>
      <p:pic>
        <p:nvPicPr>
          <p:cNvPr id="60" name="Picture 59">
            <a:extLst>
              <a:ext uri="{FF2B5EF4-FFF2-40B4-BE49-F238E27FC236}">
                <a16:creationId xmlns:a16="http://schemas.microsoft.com/office/drawing/2014/main" id="{1300B729-0BFA-DE43-AC68-3A9DA482D4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0927" y="5183638"/>
            <a:ext cx="102674" cy="102674"/>
          </a:xfrm>
          <a:prstGeom prst="rect">
            <a:avLst/>
          </a:prstGeom>
        </p:spPr>
      </p:pic>
      <p:pic>
        <p:nvPicPr>
          <p:cNvPr id="65" name="Picture 64">
            <a:extLst>
              <a:ext uri="{FF2B5EF4-FFF2-40B4-BE49-F238E27FC236}">
                <a16:creationId xmlns:a16="http://schemas.microsoft.com/office/drawing/2014/main" id="{B8F0704C-6D4B-424F-8DA5-E1CA410310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0927" y="5648119"/>
            <a:ext cx="102674" cy="102674"/>
          </a:xfrm>
          <a:prstGeom prst="rect">
            <a:avLst/>
          </a:prstGeom>
        </p:spPr>
      </p:pic>
      <p:sp>
        <p:nvSpPr>
          <p:cNvPr id="30" name="Rectangle 29">
            <a:extLst>
              <a:ext uri="{FF2B5EF4-FFF2-40B4-BE49-F238E27FC236}">
                <a16:creationId xmlns:a16="http://schemas.microsoft.com/office/drawing/2014/main" id="{F4F8B74E-7563-4D4E-9D00-2DE2DAE2202E}"/>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1" name="Rectangle 30">
            <a:extLst>
              <a:ext uri="{FF2B5EF4-FFF2-40B4-BE49-F238E27FC236}">
                <a16:creationId xmlns:a16="http://schemas.microsoft.com/office/drawing/2014/main" id="{3CB279C5-C844-8C49-932B-65812B736321}"/>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2" name="TextBox 31">
            <a:extLst>
              <a:ext uri="{FF2B5EF4-FFF2-40B4-BE49-F238E27FC236}">
                <a16:creationId xmlns:a16="http://schemas.microsoft.com/office/drawing/2014/main" id="{875A3C66-2F9D-A749-965E-2B8E2EEE9BD3}"/>
              </a:ext>
            </a:extLst>
          </p:cNvPr>
          <p:cNvSpPr txBox="1"/>
          <p:nvPr/>
        </p:nvSpPr>
        <p:spPr>
          <a:xfrm>
            <a:off x="147768" y="1151130"/>
            <a:ext cx="942887" cy="769441"/>
          </a:xfrm>
          <a:prstGeom prst="rect">
            <a:avLst/>
          </a:prstGeom>
          <a:noFill/>
          <a:ln>
            <a:noFill/>
          </a:ln>
        </p:spPr>
        <p:txBody>
          <a:bodyPr wrap="none" rtlCol="0">
            <a:spAutoFit/>
          </a:bodyPr>
          <a:lstStyle/>
          <a:p>
            <a:r>
              <a:rPr lang="es-ES_tradnl" sz="4400" b="1" dirty="0">
                <a:solidFill>
                  <a:schemeClr val="bg1"/>
                </a:solidFill>
                <a:latin typeface="Filson Pro Book" panose="02000000000000000000" pitchFamily="2" charset="77"/>
              </a:rPr>
              <a:t>05</a:t>
            </a:r>
          </a:p>
        </p:txBody>
      </p:sp>
      <p:pic>
        <p:nvPicPr>
          <p:cNvPr id="2" name="Picture 1">
            <a:extLst>
              <a:ext uri="{FF2B5EF4-FFF2-40B4-BE49-F238E27FC236}">
                <a16:creationId xmlns:a16="http://schemas.microsoft.com/office/drawing/2014/main" id="{8738513F-0D95-1F48-BE7F-D740B11DE7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8000" y="4138064"/>
            <a:ext cx="1080000" cy="1080000"/>
          </a:xfrm>
          <a:prstGeom prst="rect">
            <a:avLst/>
          </a:prstGeom>
        </p:spPr>
      </p:pic>
      <p:sp>
        <p:nvSpPr>
          <p:cNvPr id="34" name="TextBox 33">
            <a:extLst>
              <a:ext uri="{FF2B5EF4-FFF2-40B4-BE49-F238E27FC236}">
                <a16:creationId xmlns:a16="http://schemas.microsoft.com/office/drawing/2014/main" id="{5E3391F2-01BA-9042-B728-3E2A1A569384}"/>
              </a:ext>
            </a:extLst>
          </p:cNvPr>
          <p:cNvSpPr txBox="1"/>
          <p:nvPr/>
        </p:nvSpPr>
        <p:spPr>
          <a:xfrm>
            <a:off x="1332907" y="1430563"/>
            <a:ext cx="10022172" cy="1384995"/>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SOCIALIZACIÓN PROTOCOLO PARA LA REALIZACIÓN DE AUDITORIAS INTERNAS EN TIEMPOS DE LA NUEVA NORMALIDAD DEL COVID-19</a:t>
            </a:r>
          </a:p>
        </p:txBody>
      </p:sp>
    </p:spTree>
    <p:extLst>
      <p:ext uri="{BB962C8B-B14F-4D97-AF65-F5344CB8AC3E}">
        <p14:creationId xmlns:p14="http://schemas.microsoft.com/office/powerpoint/2010/main" val="3470886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7C0AA8DF-7273-704E-BCA9-3FDCB9D08C05}"/>
              </a:ext>
            </a:extLst>
          </p:cNvPr>
          <p:cNvPicPr>
            <a:picLocks noChangeAspect="1"/>
          </p:cNvPicPr>
          <p:nvPr/>
        </p:nvPicPr>
        <p:blipFill rotWithShape="1">
          <a:blip r:embed="rId2"/>
          <a:srcRect l="4637" t="5019" r="8066" b="6502"/>
          <a:stretch/>
        </p:blipFill>
        <p:spPr>
          <a:xfrm>
            <a:off x="825662" y="4228772"/>
            <a:ext cx="1080000" cy="983415"/>
          </a:xfrm>
          <a:prstGeom prst="rect">
            <a:avLst/>
          </a:prstGeom>
        </p:spPr>
      </p:pic>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993347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3"/>
          <a:srcRect/>
          <a:stretch/>
        </p:blipFill>
        <p:spPr>
          <a:xfrm>
            <a:off x="1579279" y="2780403"/>
            <a:ext cx="169433" cy="6694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cxnSp>
        <p:nvCxnSpPr>
          <p:cNvPr id="57" name="Straight Connector 56">
            <a:extLst>
              <a:ext uri="{FF2B5EF4-FFF2-40B4-BE49-F238E27FC236}">
                <a16:creationId xmlns:a16="http://schemas.microsoft.com/office/drawing/2014/main" id="{7909D981-A0DC-7942-A8F9-B64A12D82AA6}"/>
              </a:ext>
            </a:extLst>
          </p:cNvPr>
          <p:cNvCxnSpPr>
            <a:cxnSpLocks/>
          </p:cNvCxnSpPr>
          <p:nvPr/>
        </p:nvCxnSpPr>
        <p:spPr>
          <a:xfrm>
            <a:off x="1421601" y="2315249"/>
            <a:ext cx="9671969"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3175"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0" y="2771761"/>
            <a:ext cx="4927991"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TextBox 60">
            <a:extLst>
              <a:ext uri="{FF2B5EF4-FFF2-40B4-BE49-F238E27FC236}">
                <a16:creationId xmlns:a16="http://schemas.microsoft.com/office/drawing/2014/main" id="{58C20ECE-5A79-434F-8546-A88AB2674772}"/>
              </a:ext>
            </a:extLst>
          </p:cNvPr>
          <p:cNvSpPr txBox="1"/>
          <p:nvPr/>
        </p:nvSpPr>
        <p:spPr>
          <a:xfrm>
            <a:off x="191887" y="2737592"/>
            <a:ext cx="5047558" cy="307777"/>
          </a:xfrm>
          <a:prstGeom prst="rect">
            <a:avLst/>
          </a:prstGeom>
          <a:noFill/>
        </p:spPr>
        <p:txBody>
          <a:bodyPr wrap="square" rtlCol="0">
            <a:spAutoFit/>
          </a:bodyPr>
          <a:lstStyle/>
          <a:p>
            <a:r>
              <a:rPr lang="es-CO" sz="1400" dirty="0">
                <a:solidFill>
                  <a:schemeClr val="bg1"/>
                </a:solidFill>
                <a:latin typeface="Gotham Medium" panose="02000604030000020004" pitchFamily="2" charset="0"/>
                <a:ea typeface="Times New Roman" panose="02020603050405020304" pitchFamily="18" charset="0"/>
                <a:cs typeface="Arial" panose="020B0604020202020204" pitchFamily="34" charset="0"/>
              </a:rPr>
              <a:t>5.1.2. / COMPONENTES DE LA AUDITORÍA REMOTA:</a:t>
            </a:r>
          </a:p>
        </p:txBody>
      </p:sp>
      <p:sp>
        <p:nvSpPr>
          <p:cNvPr id="52" name="Rectangle 51">
            <a:extLst>
              <a:ext uri="{FF2B5EF4-FFF2-40B4-BE49-F238E27FC236}">
                <a16:creationId xmlns:a16="http://schemas.microsoft.com/office/drawing/2014/main" id="{11D08E83-D1E3-D040-AA1B-517BA747A0DB}"/>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E8A13089-8927-8041-98E8-6D720F9B8074}"/>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TextBox 34">
            <a:extLst>
              <a:ext uri="{FF2B5EF4-FFF2-40B4-BE49-F238E27FC236}">
                <a16:creationId xmlns:a16="http://schemas.microsoft.com/office/drawing/2014/main" id="{1EB2D825-F742-954E-AFCB-9EBB05FDEEFE}"/>
              </a:ext>
            </a:extLst>
          </p:cNvPr>
          <p:cNvSpPr txBox="1"/>
          <p:nvPr/>
        </p:nvSpPr>
        <p:spPr>
          <a:xfrm>
            <a:off x="2349972" y="3221551"/>
            <a:ext cx="5243492" cy="312650"/>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D. Entrevistas remotas</a:t>
            </a:r>
            <a:endParaRPr lang="en-US" sz="1200" dirty="0">
              <a:solidFill>
                <a:srgbClr val="004960"/>
              </a:solidFill>
              <a:latin typeface="Gotham Book" panose="02000604040000020004" pitchFamily="2" charset="0"/>
              <a:ea typeface="Calibri" panose="020F0502020204030204" pitchFamily="34" charset="0"/>
            </a:endParaRPr>
          </a:p>
        </p:txBody>
      </p:sp>
      <p:cxnSp>
        <p:nvCxnSpPr>
          <p:cNvPr id="36" name="Straight Connector 35">
            <a:extLst>
              <a:ext uri="{FF2B5EF4-FFF2-40B4-BE49-F238E27FC236}">
                <a16:creationId xmlns:a16="http://schemas.microsoft.com/office/drawing/2014/main" id="{C2EEFF1C-86C4-0840-B3DB-5D3FB1C06677}"/>
              </a:ext>
            </a:extLst>
          </p:cNvPr>
          <p:cNvCxnSpPr>
            <a:cxnSpLocks/>
          </p:cNvCxnSpPr>
          <p:nvPr/>
        </p:nvCxnSpPr>
        <p:spPr>
          <a:xfrm>
            <a:off x="2236755" y="3387581"/>
            <a:ext cx="0" cy="2700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F365D1-C193-2040-AB11-374220AD36A2}"/>
              </a:ext>
            </a:extLst>
          </p:cNvPr>
          <p:cNvGrpSpPr/>
          <p:nvPr/>
        </p:nvGrpSpPr>
        <p:grpSpPr>
          <a:xfrm>
            <a:off x="2182035" y="3328363"/>
            <a:ext cx="109440" cy="109440"/>
            <a:chOff x="4200892" y="4432105"/>
            <a:chExt cx="109440" cy="109440"/>
          </a:xfrm>
        </p:grpSpPr>
        <p:grpSp>
          <p:nvGrpSpPr>
            <p:cNvPr id="38" name="Group 37">
              <a:extLst>
                <a:ext uri="{FF2B5EF4-FFF2-40B4-BE49-F238E27FC236}">
                  <a16:creationId xmlns:a16="http://schemas.microsoft.com/office/drawing/2014/main" id="{2341BBAC-BFB9-2348-B005-EF9483391DF9}"/>
                </a:ext>
              </a:extLst>
            </p:cNvPr>
            <p:cNvGrpSpPr>
              <a:grpSpLocks noChangeAspect="1"/>
            </p:cNvGrpSpPr>
            <p:nvPr/>
          </p:nvGrpSpPr>
          <p:grpSpPr>
            <a:xfrm rot="10800000">
              <a:off x="4210817" y="4439517"/>
              <a:ext cx="89587" cy="90000"/>
              <a:chOff x="3994150" y="4504881"/>
              <a:chExt cx="108000" cy="108498"/>
            </a:xfrm>
          </p:grpSpPr>
          <p:sp>
            <p:nvSpPr>
              <p:cNvPr id="41" name="Pie 40">
                <a:extLst>
                  <a:ext uri="{FF2B5EF4-FFF2-40B4-BE49-F238E27FC236}">
                    <a16:creationId xmlns:a16="http://schemas.microsoft.com/office/drawing/2014/main" id="{0D7EC335-7120-BD47-8989-020786743EE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43" name="Pie 42">
                <a:extLst>
                  <a:ext uri="{FF2B5EF4-FFF2-40B4-BE49-F238E27FC236}">
                    <a16:creationId xmlns:a16="http://schemas.microsoft.com/office/drawing/2014/main" id="{18B2B766-1C54-4646-AC24-EEFB9746A0F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9" name="Arc 38">
              <a:extLst>
                <a:ext uri="{FF2B5EF4-FFF2-40B4-BE49-F238E27FC236}">
                  <a16:creationId xmlns:a16="http://schemas.microsoft.com/office/drawing/2014/main" id="{38A0CA34-6EAF-F842-813B-009A009EF6E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0" name="Arc 39">
              <a:extLst>
                <a:ext uri="{FF2B5EF4-FFF2-40B4-BE49-F238E27FC236}">
                  <a16:creationId xmlns:a16="http://schemas.microsoft.com/office/drawing/2014/main" id="{631201CF-0A47-894E-95EE-F89F79A8232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46" name="Rectangle 45">
            <a:extLst>
              <a:ext uri="{FF2B5EF4-FFF2-40B4-BE49-F238E27FC236}">
                <a16:creationId xmlns:a16="http://schemas.microsoft.com/office/drawing/2014/main" id="{A3F7D673-BA38-C646-9FE1-2753424D3545}"/>
              </a:ext>
            </a:extLst>
          </p:cNvPr>
          <p:cNvSpPr/>
          <p:nvPr/>
        </p:nvSpPr>
        <p:spPr>
          <a:xfrm>
            <a:off x="2832397" y="3669374"/>
            <a:ext cx="7928806" cy="2485296"/>
          </a:xfrm>
          <a:prstGeom prst="rect">
            <a:avLst/>
          </a:prstGeom>
        </p:spPr>
        <p:txBody>
          <a:bodyPr wrap="square">
            <a:spAutoFit/>
          </a:bodyPr>
          <a:lstStyle/>
          <a:p>
            <a:pPr marR="20955" indent="-6350" algn="just">
              <a:spcAft>
                <a:spcPts val="1155"/>
              </a:spcAft>
            </a:pPr>
            <a:r>
              <a:rPr lang="es-CO" sz="1050" dirty="0">
                <a:latin typeface="Gotham Book" panose="02000604040000020004" pitchFamily="2" charset="0"/>
              </a:rPr>
              <a:t>Las entrevistas remotas se realizan de la misma manera que las entrevistas en presenciales y se pueden realizar programando videollamadas con personas clave utilizando cualquier número de tecnologías disponibles (por ejemplo, equipos de Microsoft, Skype y Zoom, Team, etc.). </a:t>
            </a:r>
          </a:p>
          <a:p>
            <a:pPr marR="20955" indent="-6350" algn="just">
              <a:spcAft>
                <a:spcPts val="1155"/>
              </a:spcAft>
            </a:pPr>
            <a:r>
              <a:rPr lang="es-CO" sz="1050" dirty="0">
                <a:latin typeface="Gotham Book" panose="02000604040000020004" pitchFamily="2" charset="0"/>
              </a:rPr>
              <a:t>Planifique entrevistas de 30 a 90 minutos máximo; </a:t>
            </a:r>
          </a:p>
          <a:p>
            <a:pPr marR="20955" indent="-6350" algn="just">
              <a:spcAft>
                <a:spcPts val="1155"/>
              </a:spcAft>
            </a:pPr>
            <a:r>
              <a:rPr lang="es-CO" sz="1050" dirty="0">
                <a:latin typeface="Gotham Book" panose="02000604040000020004" pitchFamily="2" charset="0"/>
              </a:rPr>
              <a:t>Se pueden realizar entrevistas más cortas de 15 minutos con el personal designado que tenga responsabilidades de implementación, y entrevistas cortas (10 minutos) con servidores judiciales seleccionados de cada proceso que tengan responsabilidades auxiliares al enfoque de la auditoría; </a:t>
            </a:r>
          </a:p>
          <a:p>
            <a:pPr marR="20955" indent="-6350" algn="just">
              <a:spcAft>
                <a:spcPts val="1155"/>
              </a:spcAft>
            </a:pPr>
            <a:r>
              <a:rPr lang="es-CO" sz="1050" dirty="0">
                <a:latin typeface="Gotham Book" panose="02000604040000020004" pitchFamily="2" charset="0"/>
              </a:rPr>
              <a:t>Esto ayuda al auditor interno a adquirir conocimiento de las habilidades, fortalezas y riesgos del auditado en es las condiciones contextuales actuales de COVID-19; </a:t>
            </a:r>
          </a:p>
          <a:p>
            <a:pPr marR="20955" indent="-6350" algn="just">
              <a:spcAft>
                <a:spcPts val="1155"/>
              </a:spcAft>
            </a:pPr>
            <a:r>
              <a:rPr lang="es-CO" sz="1050" dirty="0">
                <a:latin typeface="Gotham Book" panose="02000604040000020004" pitchFamily="2" charset="0"/>
              </a:rPr>
              <a:t>Las videollamadas son preferidas sobre las llamadas de voz solamente porque las señales no verbales son una parte importante de la comunicación y a menudo se pierden sin video, amen del registro que debe dejarse del proceso.</a:t>
            </a:r>
          </a:p>
        </p:txBody>
      </p:sp>
      <p:pic>
        <p:nvPicPr>
          <p:cNvPr id="47" name="Picture 46">
            <a:extLst>
              <a:ext uri="{FF2B5EF4-FFF2-40B4-BE49-F238E27FC236}">
                <a16:creationId xmlns:a16="http://schemas.microsoft.com/office/drawing/2014/main" id="{C093EEFD-E29A-5141-9B16-7DCB4B42477E}"/>
              </a:ext>
            </a:extLst>
          </p:cNvPr>
          <p:cNvPicPr>
            <a:picLocks/>
          </p:cNvPicPr>
          <p:nvPr/>
        </p:nvPicPr>
        <p:blipFill>
          <a:blip r:embed="rId5"/>
          <a:stretch>
            <a:fillRect/>
          </a:stretch>
        </p:blipFill>
        <p:spPr>
          <a:xfrm>
            <a:off x="2756693" y="3698578"/>
            <a:ext cx="64544" cy="2268000"/>
          </a:xfrm>
          <a:prstGeom prst="rect">
            <a:avLst/>
          </a:prstGeom>
        </p:spPr>
      </p:pic>
      <p:pic>
        <p:nvPicPr>
          <p:cNvPr id="48" name="Picture 47">
            <a:extLst>
              <a:ext uri="{FF2B5EF4-FFF2-40B4-BE49-F238E27FC236}">
                <a16:creationId xmlns:a16="http://schemas.microsoft.com/office/drawing/2014/main" id="{3019DFCB-F7BF-A345-AB40-E5950D934E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967" y="3752489"/>
            <a:ext cx="102674" cy="102674"/>
          </a:xfrm>
          <a:prstGeom prst="rect">
            <a:avLst/>
          </a:prstGeom>
        </p:spPr>
      </p:pic>
      <p:pic>
        <p:nvPicPr>
          <p:cNvPr id="50" name="Picture 49">
            <a:extLst>
              <a:ext uri="{FF2B5EF4-FFF2-40B4-BE49-F238E27FC236}">
                <a16:creationId xmlns:a16="http://schemas.microsoft.com/office/drawing/2014/main" id="{A63882C6-1C33-944E-9DA3-D7E3035860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03462" y="4384975"/>
            <a:ext cx="102674" cy="102674"/>
          </a:xfrm>
          <a:prstGeom prst="rect">
            <a:avLst/>
          </a:prstGeom>
        </p:spPr>
      </p:pic>
      <p:pic>
        <p:nvPicPr>
          <p:cNvPr id="60" name="Picture 59">
            <a:extLst>
              <a:ext uri="{FF2B5EF4-FFF2-40B4-BE49-F238E27FC236}">
                <a16:creationId xmlns:a16="http://schemas.microsoft.com/office/drawing/2014/main" id="{1300B729-0BFA-DE43-AC68-3A9DA482D4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927" y="4694811"/>
            <a:ext cx="102674" cy="102674"/>
          </a:xfrm>
          <a:prstGeom prst="rect">
            <a:avLst/>
          </a:prstGeom>
        </p:spPr>
      </p:pic>
      <p:pic>
        <p:nvPicPr>
          <p:cNvPr id="65" name="Picture 64">
            <a:extLst>
              <a:ext uri="{FF2B5EF4-FFF2-40B4-BE49-F238E27FC236}">
                <a16:creationId xmlns:a16="http://schemas.microsoft.com/office/drawing/2014/main" id="{B8F0704C-6D4B-424F-8DA5-E1CA410310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927" y="5323884"/>
            <a:ext cx="102674" cy="102674"/>
          </a:xfrm>
          <a:prstGeom prst="rect">
            <a:avLst/>
          </a:prstGeom>
        </p:spPr>
      </p:pic>
      <p:sp>
        <p:nvSpPr>
          <p:cNvPr id="33" name="Rectangle 32">
            <a:extLst>
              <a:ext uri="{FF2B5EF4-FFF2-40B4-BE49-F238E27FC236}">
                <a16:creationId xmlns:a16="http://schemas.microsoft.com/office/drawing/2014/main" id="{C624028D-7AD4-5248-BA43-1C18E7ED3CA2}"/>
              </a:ext>
            </a:extLst>
          </p:cNvPr>
          <p:cNvSpPr/>
          <p:nvPr/>
        </p:nvSpPr>
        <p:spPr>
          <a:xfrm>
            <a:off x="241710" y="1171998"/>
            <a:ext cx="753372" cy="720000"/>
          </a:xfrm>
          <a:prstGeom prst="rect">
            <a:avLst/>
          </a:prstGeom>
          <a:solidFill>
            <a:srgbClr val="F6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4" name="TextBox 33">
            <a:extLst>
              <a:ext uri="{FF2B5EF4-FFF2-40B4-BE49-F238E27FC236}">
                <a16:creationId xmlns:a16="http://schemas.microsoft.com/office/drawing/2014/main" id="{017D2AC6-2EE3-F545-8D0F-62020305DFC7}"/>
              </a:ext>
            </a:extLst>
          </p:cNvPr>
          <p:cNvSpPr txBox="1"/>
          <p:nvPr/>
        </p:nvSpPr>
        <p:spPr>
          <a:xfrm>
            <a:off x="147768" y="1151130"/>
            <a:ext cx="942887" cy="769441"/>
          </a:xfrm>
          <a:prstGeom prst="rect">
            <a:avLst/>
          </a:prstGeom>
          <a:noFill/>
          <a:ln>
            <a:noFill/>
          </a:ln>
        </p:spPr>
        <p:txBody>
          <a:bodyPr wrap="none" rtlCol="0">
            <a:spAutoFit/>
          </a:bodyPr>
          <a:lstStyle/>
          <a:p>
            <a:r>
              <a:rPr lang="es-ES_tradnl" sz="4400" b="1" dirty="0">
                <a:solidFill>
                  <a:schemeClr val="bg1"/>
                </a:solidFill>
                <a:latin typeface="Filson Pro Book" panose="02000000000000000000" pitchFamily="2" charset="77"/>
              </a:rPr>
              <a:t>05</a:t>
            </a:r>
          </a:p>
        </p:txBody>
      </p:sp>
      <p:sp>
        <p:nvSpPr>
          <p:cNvPr id="49" name="Rectangle 48">
            <a:extLst>
              <a:ext uri="{FF2B5EF4-FFF2-40B4-BE49-F238E27FC236}">
                <a16:creationId xmlns:a16="http://schemas.microsoft.com/office/drawing/2014/main" id="{3735AC1A-130F-444F-BA6A-0CC92B2CA453}"/>
              </a:ext>
            </a:extLst>
          </p:cNvPr>
          <p:cNvSpPr/>
          <p:nvPr/>
        </p:nvSpPr>
        <p:spPr>
          <a:xfrm>
            <a:off x="0" y="1173110"/>
            <a:ext cx="238360" cy="720000"/>
          </a:xfrm>
          <a:prstGeom prst="rect">
            <a:avLst/>
          </a:prstGeom>
          <a:solidFill>
            <a:srgbClr val="FBE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51" name="Picture 50">
            <a:extLst>
              <a:ext uri="{FF2B5EF4-FFF2-40B4-BE49-F238E27FC236}">
                <a16:creationId xmlns:a16="http://schemas.microsoft.com/office/drawing/2014/main" id="{11BF1043-CB7D-8341-BEC0-7786C9CFAC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800" y="5805468"/>
            <a:ext cx="102674" cy="102674"/>
          </a:xfrm>
          <a:prstGeom prst="rect">
            <a:avLst/>
          </a:prstGeom>
        </p:spPr>
      </p:pic>
      <p:sp>
        <p:nvSpPr>
          <p:cNvPr id="53" name="TextBox 52">
            <a:extLst>
              <a:ext uri="{FF2B5EF4-FFF2-40B4-BE49-F238E27FC236}">
                <a16:creationId xmlns:a16="http://schemas.microsoft.com/office/drawing/2014/main" id="{68EBAE4C-72AE-FF42-9F09-4DAF86735889}"/>
              </a:ext>
            </a:extLst>
          </p:cNvPr>
          <p:cNvSpPr txBox="1"/>
          <p:nvPr/>
        </p:nvSpPr>
        <p:spPr>
          <a:xfrm>
            <a:off x="1332907" y="1430563"/>
            <a:ext cx="10022172" cy="1384995"/>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SOCIALIZACIÓN PROTOCOLO PARA LA REALIZACIÓN DE AUDITORIAS INTERNAS EN TIEMPOS DE LA NUEVA NORMALIDAD DEL COVID-19</a:t>
            </a:r>
          </a:p>
        </p:txBody>
      </p:sp>
    </p:spTree>
    <p:extLst>
      <p:ext uri="{BB962C8B-B14F-4D97-AF65-F5344CB8AC3E}">
        <p14:creationId xmlns:p14="http://schemas.microsoft.com/office/powerpoint/2010/main" val="1413525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834272-A965-5A41-AF44-D3FC6D11D1B8}"/>
              </a:ext>
            </a:extLst>
          </p:cNvPr>
          <p:cNvPicPr>
            <a:picLocks noChangeAspect="1"/>
          </p:cNvPicPr>
          <p:nvPr/>
        </p:nvPicPr>
        <p:blipFill rotWithShape="1">
          <a:blip r:embed="rId2"/>
          <a:srcRect l="4637" t="5019" r="8066" b="6502"/>
          <a:stretch/>
        </p:blipFill>
        <p:spPr>
          <a:xfrm>
            <a:off x="825662" y="4207506"/>
            <a:ext cx="1080000" cy="983415"/>
          </a:xfrm>
          <a:prstGeom prst="rect">
            <a:avLst/>
          </a:prstGeom>
        </p:spPr>
      </p:pic>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993347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3"/>
          <a:srcRect/>
          <a:stretch/>
        </p:blipFill>
        <p:spPr>
          <a:xfrm>
            <a:off x="1579279" y="2780403"/>
            <a:ext cx="169433" cy="6694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cxnSp>
        <p:nvCxnSpPr>
          <p:cNvPr id="57" name="Straight Connector 56">
            <a:extLst>
              <a:ext uri="{FF2B5EF4-FFF2-40B4-BE49-F238E27FC236}">
                <a16:creationId xmlns:a16="http://schemas.microsoft.com/office/drawing/2014/main" id="{7909D981-A0DC-7942-A8F9-B64A12D82AA6}"/>
              </a:ext>
            </a:extLst>
          </p:cNvPr>
          <p:cNvCxnSpPr>
            <a:cxnSpLocks/>
          </p:cNvCxnSpPr>
          <p:nvPr/>
        </p:nvCxnSpPr>
        <p:spPr>
          <a:xfrm>
            <a:off x="1421601" y="2315249"/>
            <a:ext cx="9671969"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3175"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0" y="2771761"/>
            <a:ext cx="4927991"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TextBox 60">
            <a:extLst>
              <a:ext uri="{FF2B5EF4-FFF2-40B4-BE49-F238E27FC236}">
                <a16:creationId xmlns:a16="http://schemas.microsoft.com/office/drawing/2014/main" id="{58C20ECE-5A79-434F-8546-A88AB2674772}"/>
              </a:ext>
            </a:extLst>
          </p:cNvPr>
          <p:cNvSpPr txBox="1"/>
          <p:nvPr/>
        </p:nvSpPr>
        <p:spPr>
          <a:xfrm>
            <a:off x="191887" y="2737592"/>
            <a:ext cx="5047558" cy="307777"/>
          </a:xfrm>
          <a:prstGeom prst="rect">
            <a:avLst/>
          </a:prstGeom>
          <a:noFill/>
        </p:spPr>
        <p:txBody>
          <a:bodyPr wrap="square" rtlCol="0">
            <a:spAutoFit/>
          </a:bodyPr>
          <a:lstStyle/>
          <a:p>
            <a:r>
              <a:rPr lang="es-CO" sz="1400" dirty="0">
                <a:solidFill>
                  <a:schemeClr val="bg1"/>
                </a:solidFill>
                <a:latin typeface="Gotham Medium" panose="02000604030000020004" pitchFamily="2" charset="0"/>
                <a:ea typeface="Times New Roman" panose="02020603050405020304" pitchFamily="18" charset="0"/>
                <a:cs typeface="Arial" panose="020B0604020202020204" pitchFamily="34" charset="0"/>
              </a:rPr>
              <a:t>5.1.2. / COMPONENTES DE LA AUDITORÍA REMOTA:</a:t>
            </a:r>
          </a:p>
        </p:txBody>
      </p:sp>
      <p:sp>
        <p:nvSpPr>
          <p:cNvPr id="52" name="Rectangle 51">
            <a:extLst>
              <a:ext uri="{FF2B5EF4-FFF2-40B4-BE49-F238E27FC236}">
                <a16:creationId xmlns:a16="http://schemas.microsoft.com/office/drawing/2014/main" id="{11D08E83-D1E3-D040-AA1B-517BA747A0DB}"/>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E8A13089-8927-8041-98E8-6D720F9B8074}"/>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TextBox 34">
            <a:extLst>
              <a:ext uri="{FF2B5EF4-FFF2-40B4-BE49-F238E27FC236}">
                <a16:creationId xmlns:a16="http://schemas.microsoft.com/office/drawing/2014/main" id="{1EB2D825-F742-954E-AFCB-9EBB05FDEEFE}"/>
              </a:ext>
            </a:extLst>
          </p:cNvPr>
          <p:cNvSpPr txBox="1"/>
          <p:nvPr/>
        </p:nvSpPr>
        <p:spPr>
          <a:xfrm>
            <a:off x="2349972" y="3221551"/>
            <a:ext cx="5243492" cy="312650"/>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D. Entrevistas remotas</a:t>
            </a:r>
            <a:endParaRPr lang="en-US" sz="1200" dirty="0">
              <a:solidFill>
                <a:srgbClr val="004960"/>
              </a:solidFill>
              <a:latin typeface="Gotham Book" panose="02000604040000020004" pitchFamily="2" charset="0"/>
              <a:ea typeface="Calibri" panose="020F0502020204030204" pitchFamily="34" charset="0"/>
            </a:endParaRPr>
          </a:p>
        </p:txBody>
      </p:sp>
      <p:cxnSp>
        <p:nvCxnSpPr>
          <p:cNvPr id="36" name="Straight Connector 35">
            <a:extLst>
              <a:ext uri="{FF2B5EF4-FFF2-40B4-BE49-F238E27FC236}">
                <a16:creationId xmlns:a16="http://schemas.microsoft.com/office/drawing/2014/main" id="{C2EEFF1C-86C4-0840-B3DB-5D3FB1C06677}"/>
              </a:ext>
            </a:extLst>
          </p:cNvPr>
          <p:cNvCxnSpPr>
            <a:cxnSpLocks/>
          </p:cNvCxnSpPr>
          <p:nvPr/>
        </p:nvCxnSpPr>
        <p:spPr>
          <a:xfrm>
            <a:off x="2236755" y="3387581"/>
            <a:ext cx="0" cy="2340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F365D1-C193-2040-AB11-374220AD36A2}"/>
              </a:ext>
            </a:extLst>
          </p:cNvPr>
          <p:cNvGrpSpPr/>
          <p:nvPr/>
        </p:nvGrpSpPr>
        <p:grpSpPr>
          <a:xfrm>
            <a:off x="2182035" y="3328363"/>
            <a:ext cx="109440" cy="109440"/>
            <a:chOff x="4200892" y="4432105"/>
            <a:chExt cx="109440" cy="109440"/>
          </a:xfrm>
        </p:grpSpPr>
        <p:grpSp>
          <p:nvGrpSpPr>
            <p:cNvPr id="38" name="Group 37">
              <a:extLst>
                <a:ext uri="{FF2B5EF4-FFF2-40B4-BE49-F238E27FC236}">
                  <a16:creationId xmlns:a16="http://schemas.microsoft.com/office/drawing/2014/main" id="{2341BBAC-BFB9-2348-B005-EF9483391DF9}"/>
                </a:ext>
              </a:extLst>
            </p:cNvPr>
            <p:cNvGrpSpPr>
              <a:grpSpLocks noChangeAspect="1"/>
            </p:cNvGrpSpPr>
            <p:nvPr/>
          </p:nvGrpSpPr>
          <p:grpSpPr>
            <a:xfrm rot="10800000">
              <a:off x="4210817" y="4439517"/>
              <a:ext cx="89587" cy="90000"/>
              <a:chOff x="3994150" y="4504881"/>
              <a:chExt cx="108000" cy="108498"/>
            </a:xfrm>
          </p:grpSpPr>
          <p:sp>
            <p:nvSpPr>
              <p:cNvPr id="41" name="Pie 40">
                <a:extLst>
                  <a:ext uri="{FF2B5EF4-FFF2-40B4-BE49-F238E27FC236}">
                    <a16:creationId xmlns:a16="http://schemas.microsoft.com/office/drawing/2014/main" id="{0D7EC335-7120-BD47-8989-020786743EE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43" name="Pie 42">
                <a:extLst>
                  <a:ext uri="{FF2B5EF4-FFF2-40B4-BE49-F238E27FC236}">
                    <a16:creationId xmlns:a16="http://schemas.microsoft.com/office/drawing/2014/main" id="{18B2B766-1C54-4646-AC24-EEFB9746A0F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9" name="Arc 38">
              <a:extLst>
                <a:ext uri="{FF2B5EF4-FFF2-40B4-BE49-F238E27FC236}">
                  <a16:creationId xmlns:a16="http://schemas.microsoft.com/office/drawing/2014/main" id="{38A0CA34-6EAF-F842-813B-009A009EF6E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0" name="Arc 39">
              <a:extLst>
                <a:ext uri="{FF2B5EF4-FFF2-40B4-BE49-F238E27FC236}">
                  <a16:creationId xmlns:a16="http://schemas.microsoft.com/office/drawing/2014/main" id="{631201CF-0A47-894E-95EE-F89F79A8232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46" name="Rectangle 45">
            <a:extLst>
              <a:ext uri="{FF2B5EF4-FFF2-40B4-BE49-F238E27FC236}">
                <a16:creationId xmlns:a16="http://schemas.microsoft.com/office/drawing/2014/main" id="{A3F7D673-BA38-C646-9FE1-2753424D3545}"/>
              </a:ext>
            </a:extLst>
          </p:cNvPr>
          <p:cNvSpPr/>
          <p:nvPr/>
        </p:nvSpPr>
        <p:spPr>
          <a:xfrm>
            <a:off x="2832397" y="3750399"/>
            <a:ext cx="7928806" cy="2392963"/>
          </a:xfrm>
          <a:prstGeom prst="rect">
            <a:avLst/>
          </a:prstGeom>
        </p:spPr>
        <p:txBody>
          <a:bodyPr wrap="square">
            <a:spAutoFit/>
          </a:bodyPr>
          <a:lstStyle/>
          <a:p>
            <a:pPr marR="20955" indent="-6350" algn="just">
              <a:spcAft>
                <a:spcPts val="1755"/>
              </a:spcAft>
            </a:pPr>
            <a:r>
              <a:rPr lang="es-CO" sz="1050" dirty="0">
                <a:latin typeface="Gotham Book" panose="02000604040000020004" pitchFamily="2" charset="0"/>
              </a:rPr>
              <a:t>La preparación para entrevistas remotas requiere tiempo adicional para el auditor;</a:t>
            </a:r>
          </a:p>
          <a:p>
            <a:pPr marR="20955" indent="-6350" algn="just">
              <a:spcAft>
                <a:spcPts val="1755"/>
              </a:spcAft>
            </a:pPr>
            <a:r>
              <a:rPr lang="es-CO" sz="1050" dirty="0">
                <a:latin typeface="Gotham Book" panose="02000604040000020004" pitchFamily="2" charset="0"/>
              </a:rPr>
              <a:t>Cada auditor debe preparar una lista de preguntas y puntos sobre qué información adicional se necesita, basada en la información de la revisión documental;  </a:t>
            </a:r>
          </a:p>
          <a:p>
            <a:pPr marR="20955" indent="-6350" algn="just">
              <a:spcAft>
                <a:spcPts val="1755"/>
              </a:spcAft>
            </a:pPr>
            <a:r>
              <a:rPr lang="es-CO" sz="1050" dirty="0">
                <a:latin typeface="Gotham Book" panose="02000604040000020004" pitchFamily="2" charset="0"/>
              </a:rPr>
              <a:t>Cuando más de un auditor participa en una entrevista, se debe tener cuidado para evitar hablar sobre el entrevistador u otros auditores. Tenga en cuenta que muchas personas pueden no estar cómodas comunicándose por video, especialmente siendo auditados lo cual no hacen regularmente;</a:t>
            </a:r>
          </a:p>
          <a:p>
            <a:pPr marR="20955" indent="-6350" algn="just">
              <a:spcAft>
                <a:spcPts val="1155"/>
              </a:spcAft>
            </a:pPr>
            <a:r>
              <a:rPr lang="es-CO" sz="1050" dirty="0">
                <a:latin typeface="Gotham Book" panose="02000604040000020004" pitchFamily="2" charset="0"/>
              </a:rPr>
              <a:t>Aunque esto es inevitable, trate de establecer un tono cómodo y ser consciente de que el video por sí solo puede cambiar el lenguaje corporal o la percepción. </a:t>
            </a:r>
          </a:p>
          <a:p>
            <a:pPr marR="20955" indent="-6350" algn="just">
              <a:spcAft>
                <a:spcPts val="1155"/>
              </a:spcAft>
            </a:pPr>
            <a:endParaRPr lang="es-CO" sz="1050" dirty="0">
              <a:latin typeface="Gotham Book" panose="02000604040000020004" pitchFamily="2" charset="0"/>
            </a:endParaRPr>
          </a:p>
        </p:txBody>
      </p:sp>
      <p:pic>
        <p:nvPicPr>
          <p:cNvPr id="47" name="Picture 46">
            <a:extLst>
              <a:ext uri="{FF2B5EF4-FFF2-40B4-BE49-F238E27FC236}">
                <a16:creationId xmlns:a16="http://schemas.microsoft.com/office/drawing/2014/main" id="{C093EEFD-E29A-5141-9B16-7DCB4B42477E}"/>
              </a:ext>
            </a:extLst>
          </p:cNvPr>
          <p:cNvPicPr>
            <a:picLocks/>
          </p:cNvPicPr>
          <p:nvPr/>
        </p:nvPicPr>
        <p:blipFill>
          <a:blip r:embed="rId5"/>
          <a:stretch>
            <a:fillRect/>
          </a:stretch>
        </p:blipFill>
        <p:spPr>
          <a:xfrm>
            <a:off x="2756693" y="3779603"/>
            <a:ext cx="64544" cy="1872000"/>
          </a:xfrm>
          <a:prstGeom prst="rect">
            <a:avLst/>
          </a:prstGeom>
        </p:spPr>
      </p:pic>
      <p:pic>
        <p:nvPicPr>
          <p:cNvPr id="48" name="Picture 47">
            <a:extLst>
              <a:ext uri="{FF2B5EF4-FFF2-40B4-BE49-F238E27FC236}">
                <a16:creationId xmlns:a16="http://schemas.microsoft.com/office/drawing/2014/main" id="{3019DFCB-F7BF-A345-AB40-E5950D934E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967" y="3833514"/>
            <a:ext cx="102674" cy="102674"/>
          </a:xfrm>
          <a:prstGeom prst="rect">
            <a:avLst/>
          </a:prstGeom>
        </p:spPr>
      </p:pic>
      <p:pic>
        <p:nvPicPr>
          <p:cNvPr id="50" name="Picture 49">
            <a:extLst>
              <a:ext uri="{FF2B5EF4-FFF2-40B4-BE49-F238E27FC236}">
                <a16:creationId xmlns:a16="http://schemas.microsoft.com/office/drawing/2014/main" id="{A63882C6-1C33-944E-9DA3-D7E3035860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03462" y="4223909"/>
            <a:ext cx="102674" cy="102674"/>
          </a:xfrm>
          <a:prstGeom prst="rect">
            <a:avLst/>
          </a:prstGeom>
        </p:spPr>
      </p:pic>
      <p:pic>
        <p:nvPicPr>
          <p:cNvPr id="60" name="Picture 59">
            <a:extLst>
              <a:ext uri="{FF2B5EF4-FFF2-40B4-BE49-F238E27FC236}">
                <a16:creationId xmlns:a16="http://schemas.microsoft.com/office/drawing/2014/main" id="{1300B729-0BFA-DE43-AC68-3A9DA482D4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927" y="4769484"/>
            <a:ext cx="102674" cy="102674"/>
          </a:xfrm>
          <a:prstGeom prst="rect">
            <a:avLst/>
          </a:prstGeom>
        </p:spPr>
      </p:pic>
      <p:pic>
        <p:nvPicPr>
          <p:cNvPr id="65" name="Picture 64">
            <a:extLst>
              <a:ext uri="{FF2B5EF4-FFF2-40B4-BE49-F238E27FC236}">
                <a16:creationId xmlns:a16="http://schemas.microsoft.com/office/drawing/2014/main" id="{B8F0704C-6D4B-424F-8DA5-E1CA410310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927" y="5481646"/>
            <a:ext cx="102674" cy="102674"/>
          </a:xfrm>
          <a:prstGeom prst="rect">
            <a:avLst/>
          </a:prstGeom>
        </p:spPr>
      </p:pic>
      <p:sp>
        <p:nvSpPr>
          <p:cNvPr id="30" name="Rectangle 29">
            <a:extLst>
              <a:ext uri="{FF2B5EF4-FFF2-40B4-BE49-F238E27FC236}">
                <a16:creationId xmlns:a16="http://schemas.microsoft.com/office/drawing/2014/main" id="{B6E1050F-7DAF-1F44-B7FD-9D583B623229}"/>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1" name="Rectangle 30">
            <a:extLst>
              <a:ext uri="{FF2B5EF4-FFF2-40B4-BE49-F238E27FC236}">
                <a16:creationId xmlns:a16="http://schemas.microsoft.com/office/drawing/2014/main" id="{5B4F6BB9-E878-5A48-BFB2-BB1E710AB620}"/>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2" name="TextBox 31">
            <a:extLst>
              <a:ext uri="{FF2B5EF4-FFF2-40B4-BE49-F238E27FC236}">
                <a16:creationId xmlns:a16="http://schemas.microsoft.com/office/drawing/2014/main" id="{6DD1BBD2-74F6-374A-8F1D-8F937ABFFA41}"/>
              </a:ext>
            </a:extLst>
          </p:cNvPr>
          <p:cNvSpPr txBox="1"/>
          <p:nvPr/>
        </p:nvSpPr>
        <p:spPr>
          <a:xfrm>
            <a:off x="147768" y="1151130"/>
            <a:ext cx="942887" cy="769441"/>
          </a:xfrm>
          <a:prstGeom prst="rect">
            <a:avLst/>
          </a:prstGeom>
          <a:noFill/>
          <a:ln>
            <a:noFill/>
          </a:ln>
        </p:spPr>
        <p:txBody>
          <a:bodyPr wrap="none" rtlCol="0">
            <a:spAutoFit/>
          </a:bodyPr>
          <a:lstStyle/>
          <a:p>
            <a:r>
              <a:rPr lang="es-ES_tradnl" sz="4400" b="1" dirty="0">
                <a:solidFill>
                  <a:schemeClr val="bg1"/>
                </a:solidFill>
                <a:latin typeface="Filson Pro Book" panose="02000000000000000000" pitchFamily="2" charset="77"/>
              </a:rPr>
              <a:t>05</a:t>
            </a:r>
          </a:p>
        </p:txBody>
      </p:sp>
      <p:sp>
        <p:nvSpPr>
          <p:cNvPr id="44" name="TextBox 43">
            <a:extLst>
              <a:ext uri="{FF2B5EF4-FFF2-40B4-BE49-F238E27FC236}">
                <a16:creationId xmlns:a16="http://schemas.microsoft.com/office/drawing/2014/main" id="{CA2A740D-5369-5B4A-97CE-2A2063EF1D06}"/>
              </a:ext>
            </a:extLst>
          </p:cNvPr>
          <p:cNvSpPr txBox="1"/>
          <p:nvPr/>
        </p:nvSpPr>
        <p:spPr>
          <a:xfrm>
            <a:off x="447793" y="3038341"/>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sp>
        <p:nvSpPr>
          <p:cNvPr id="55" name="TextBox 54">
            <a:extLst>
              <a:ext uri="{FF2B5EF4-FFF2-40B4-BE49-F238E27FC236}">
                <a16:creationId xmlns:a16="http://schemas.microsoft.com/office/drawing/2014/main" id="{EEF7391A-C612-E340-88DA-C6024C6CF0B1}"/>
              </a:ext>
            </a:extLst>
          </p:cNvPr>
          <p:cNvSpPr txBox="1"/>
          <p:nvPr/>
        </p:nvSpPr>
        <p:spPr>
          <a:xfrm>
            <a:off x="1332907" y="1430563"/>
            <a:ext cx="10022172" cy="1384995"/>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SOCIALIZACIÓN PROTOCOLO PARA LA REALIZACIÓN DE AUDITORIAS INTERNAS EN TIEMPOS DE LA NUEVA NORMALIDAD DEL COVID-19</a:t>
            </a:r>
          </a:p>
        </p:txBody>
      </p:sp>
    </p:spTree>
    <p:extLst>
      <p:ext uri="{BB962C8B-B14F-4D97-AF65-F5344CB8AC3E}">
        <p14:creationId xmlns:p14="http://schemas.microsoft.com/office/powerpoint/2010/main" val="1711974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DA6E06BD-8D15-A147-931C-23E9222B7868}"/>
              </a:ext>
            </a:extLst>
          </p:cNvPr>
          <p:cNvPicPr>
            <a:picLocks noChangeAspect="1"/>
          </p:cNvPicPr>
          <p:nvPr/>
        </p:nvPicPr>
        <p:blipFill rotWithShape="1">
          <a:blip r:embed="rId2"/>
          <a:srcRect l="4561" t="3103" r="5001" b="4636"/>
          <a:stretch/>
        </p:blipFill>
        <p:spPr>
          <a:xfrm>
            <a:off x="923630" y="4339260"/>
            <a:ext cx="905805" cy="1080000"/>
          </a:xfrm>
          <a:prstGeom prst="rect">
            <a:avLst/>
          </a:prstGeom>
        </p:spPr>
      </p:pic>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993347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3"/>
          <a:srcRect/>
          <a:stretch/>
        </p:blipFill>
        <p:spPr>
          <a:xfrm>
            <a:off x="1579279" y="2780403"/>
            <a:ext cx="169433" cy="6694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cxnSp>
        <p:nvCxnSpPr>
          <p:cNvPr id="57" name="Straight Connector 56">
            <a:extLst>
              <a:ext uri="{FF2B5EF4-FFF2-40B4-BE49-F238E27FC236}">
                <a16:creationId xmlns:a16="http://schemas.microsoft.com/office/drawing/2014/main" id="{7909D981-A0DC-7942-A8F9-B64A12D82AA6}"/>
              </a:ext>
            </a:extLst>
          </p:cNvPr>
          <p:cNvCxnSpPr>
            <a:cxnSpLocks/>
          </p:cNvCxnSpPr>
          <p:nvPr/>
        </p:nvCxnSpPr>
        <p:spPr>
          <a:xfrm>
            <a:off x="1421601" y="2315249"/>
            <a:ext cx="9671969"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3175"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0" y="2771761"/>
            <a:ext cx="4927991"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TextBox 60">
            <a:extLst>
              <a:ext uri="{FF2B5EF4-FFF2-40B4-BE49-F238E27FC236}">
                <a16:creationId xmlns:a16="http://schemas.microsoft.com/office/drawing/2014/main" id="{58C20ECE-5A79-434F-8546-A88AB2674772}"/>
              </a:ext>
            </a:extLst>
          </p:cNvPr>
          <p:cNvSpPr txBox="1"/>
          <p:nvPr/>
        </p:nvSpPr>
        <p:spPr>
          <a:xfrm>
            <a:off x="191887" y="2737592"/>
            <a:ext cx="5047558" cy="307777"/>
          </a:xfrm>
          <a:prstGeom prst="rect">
            <a:avLst/>
          </a:prstGeom>
          <a:noFill/>
        </p:spPr>
        <p:txBody>
          <a:bodyPr wrap="square" rtlCol="0">
            <a:spAutoFit/>
          </a:bodyPr>
          <a:lstStyle/>
          <a:p>
            <a:r>
              <a:rPr lang="es-CO" sz="1400" dirty="0">
                <a:solidFill>
                  <a:schemeClr val="bg1"/>
                </a:solidFill>
                <a:latin typeface="Gotham Medium" panose="02000604030000020004" pitchFamily="2" charset="0"/>
                <a:ea typeface="Times New Roman" panose="02020603050405020304" pitchFamily="18" charset="0"/>
                <a:cs typeface="Arial" panose="020B0604020202020204" pitchFamily="34" charset="0"/>
              </a:rPr>
              <a:t>5.1.2. / COMPONENTES DE LA AUDITORÍA REMOTA:</a:t>
            </a:r>
          </a:p>
        </p:txBody>
      </p:sp>
      <p:sp>
        <p:nvSpPr>
          <p:cNvPr id="52" name="Rectangle 51">
            <a:extLst>
              <a:ext uri="{FF2B5EF4-FFF2-40B4-BE49-F238E27FC236}">
                <a16:creationId xmlns:a16="http://schemas.microsoft.com/office/drawing/2014/main" id="{11D08E83-D1E3-D040-AA1B-517BA747A0DB}"/>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E8A13089-8927-8041-98E8-6D720F9B8074}"/>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TextBox 34">
            <a:extLst>
              <a:ext uri="{FF2B5EF4-FFF2-40B4-BE49-F238E27FC236}">
                <a16:creationId xmlns:a16="http://schemas.microsoft.com/office/drawing/2014/main" id="{1EB2D825-F742-954E-AFCB-9EBB05FDEEFE}"/>
              </a:ext>
            </a:extLst>
          </p:cNvPr>
          <p:cNvSpPr txBox="1"/>
          <p:nvPr/>
        </p:nvSpPr>
        <p:spPr>
          <a:xfrm>
            <a:off x="2349972" y="3221551"/>
            <a:ext cx="5243492" cy="312650"/>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E. Reunión de clausura</a:t>
            </a:r>
            <a:endParaRPr lang="en-US" sz="1200" dirty="0">
              <a:solidFill>
                <a:srgbClr val="004960"/>
              </a:solidFill>
              <a:latin typeface="Gotham Book" panose="02000604040000020004" pitchFamily="2" charset="0"/>
              <a:ea typeface="Calibri" panose="020F0502020204030204" pitchFamily="34" charset="0"/>
            </a:endParaRPr>
          </a:p>
        </p:txBody>
      </p:sp>
      <p:cxnSp>
        <p:nvCxnSpPr>
          <p:cNvPr id="36" name="Straight Connector 35">
            <a:extLst>
              <a:ext uri="{FF2B5EF4-FFF2-40B4-BE49-F238E27FC236}">
                <a16:creationId xmlns:a16="http://schemas.microsoft.com/office/drawing/2014/main" id="{C2EEFF1C-86C4-0840-B3DB-5D3FB1C06677}"/>
              </a:ext>
            </a:extLst>
          </p:cNvPr>
          <p:cNvCxnSpPr>
            <a:cxnSpLocks/>
          </p:cNvCxnSpPr>
          <p:nvPr/>
        </p:nvCxnSpPr>
        <p:spPr>
          <a:xfrm>
            <a:off x="2236755" y="3387581"/>
            <a:ext cx="0" cy="3096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F365D1-C193-2040-AB11-374220AD36A2}"/>
              </a:ext>
            </a:extLst>
          </p:cNvPr>
          <p:cNvGrpSpPr/>
          <p:nvPr/>
        </p:nvGrpSpPr>
        <p:grpSpPr>
          <a:xfrm>
            <a:off x="2182035" y="3328363"/>
            <a:ext cx="109440" cy="109440"/>
            <a:chOff x="4200892" y="4432105"/>
            <a:chExt cx="109440" cy="109440"/>
          </a:xfrm>
        </p:grpSpPr>
        <p:grpSp>
          <p:nvGrpSpPr>
            <p:cNvPr id="38" name="Group 37">
              <a:extLst>
                <a:ext uri="{FF2B5EF4-FFF2-40B4-BE49-F238E27FC236}">
                  <a16:creationId xmlns:a16="http://schemas.microsoft.com/office/drawing/2014/main" id="{2341BBAC-BFB9-2348-B005-EF9483391DF9}"/>
                </a:ext>
              </a:extLst>
            </p:cNvPr>
            <p:cNvGrpSpPr>
              <a:grpSpLocks noChangeAspect="1"/>
            </p:cNvGrpSpPr>
            <p:nvPr/>
          </p:nvGrpSpPr>
          <p:grpSpPr>
            <a:xfrm rot="10800000">
              <a:off x="4210817" y="4439517"/>
              <a:ext cx="89587" cy="90000"/>
              <a:chOff x="3994150" y="4504881"/>
              <a:chExt cx="108000" cy="108498"/>
            </a:xfrm>
          </p:grpSpPr>
          <p:sp>
            <p:nvSpPr>
              <p:cNvPr id="41" name="Pie 40">
                <a:extLst>
                  <a:ext uri="{FF2B5EF4-FFF2-40B4-BE49-F238E27FC236}">
                    <a16:creationId xmlns:a16="http://schemas.microsoft.com/office/drawing/2014/main" id="{0D7EC335-7120-BD47-8989-020786743EE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43" name="Pie 42">
                <a:extLst>
                  <a:ext uri="{FF2B5EF4-FFF2-40B4-BE49-F238E27FC236}">
                    <a16:creationId xmlns:a16="http://schemas.microsoft.com/office/drawing/2014/main" id="{18B2B766-1C54-4646-AC24-EEFB9746A0F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9" name="Arc 38">
              <a:extLst>
                <a:ext uri="{FF2B5EF4-FFF2-40B4-BE49-F238E27FC236}">
                  <a16:creationId xmlns:a16="http://schemas.microsoft.com/office/drawing/2014/main" id="{38A0CA34-6EAF-F842-813B-009A009EF6E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0" name="Arc 39">
              <a:extLst>
                <a:ext uri="{FF2B5EF4-FFF2-40B4-BE49-F238E27FC236}">
                  <a16:creationId xmlns:a16="http://schemas.microsoft.com/office/drawing/2014/main" id="{631201CF-0A47-894E-95EE-F89F79A8232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33" name="Rectangle 32">
            <a:extLst>
              <a:ext uri="{FF2B5EF4-FFF2-40B4-BE49-F238E27FC236}">
                <a16:creationId xmlns:a16="http://schemas.microsoft.com/office/drawing/2014/main" id="{C624028D-7AD4-5248-BA43-1C18E7ED3CA2}"/>
              </a:ext>
            </a:extLst>
          </p:cNvPr>
          <p:cNvSpPr/>
          <p:nvPr/>
        </p:nvSpPr>
        <p:spPr>
          <a:xfrm>
            <a:off x="241710" y="1171998"/>
            <a:ext cx="753372" cy="720000"/>
          </a:xfrm>
          <a:prstGeom prst="rect">
            <a:avLst/>
          </a:prstGeom>
          <a:solidFill>
            <a:srgbClr val="F6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4" name="TextBox 33">
            <a:extLst>
              <a:ext uri="{FF2B5EF4-FFF2-40B4-BE49-F238E27FC236}">
                <a16:creationId xmlns:a16="http://schemas.microsoft.com/office/drawing/2014/main" id="{017D2AC6-2EE3-F545-8D0F-62020305DFC7}"/>
              </a:ext>
            </a:extLst>
          </p:cNvPr>
          <p:cNvSpPr txBox="1"/>
          <p:nvPr/>
        </p:nvSpPr>
        <p:spPr>
          <a:xfrm>
            <a:off x="147768" y="1151130"/>
            <a:ext cx="942887" cy="769441"/>
          </a:xfrm>
          <a:prstGeom prst="rect">
            <a:avLst/>
          </a:prstGeom>
          <a:noFill/>
          <a:ln>
            <a:noFill/>
          </a:ln>
        </p:spPr>
        <p:txBody>
          <a:bodyPr wrap="none" rtlCol="0">
            <a:spAutoFit/>
          </a:bodyPr>
          <a:lstStyle/>
          <a:p>
            <a:r>
              <a:rPr lang="es-ES_tradnl" sz="4400" b="1" dirty="0">
                <a:solidFill>
                  <a:schemeClr val="bg1"/>
                </a:solidFill>
                <a:latin typeface="Filson Pro Book" panose="02000000000000000000" pitchFamily="2" charset="77"/>
              </a:rPr>
              <a:t>05</a:t>
            </a:r>
          </a:p>
        </p:txBody>
      </p:sp>
      <p:sp>
        <p:nvSpPr>
          <p:cNvPr id="49" name="Rectangle 48">
            <a:extLst>
              <a:ext uri="{FF2B5EF4-FFF2-40B4-BE49-F238E27FC236}">
                <a16:creationId xmlns:a16="http://schemas.microsoft.com/office/drawing/2014/main" id="{3735AC1A-130F-444F-BA6A-0CC92B2CA453}"/>
              </a:ext>
            </a:extLst>
          </p:cNvPr>
          <p:cNvSpPr/>
          <p:nvPr/>
        </p:nvSpPr>
        <p:spPr>
          <a:xfrm>
            <a:off x="0" y="1173110"/>
            <a:ext cx="238360" cy="720000"/>
          </a:xfrm>
          <a:prstGeom prst="rect">
            <a:avLst/>
          </a:prstGeom>
          <a:solidFill>
            <a:srgbClr val="FBE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0" name="Rectangle 29">
            <a:extLst>
              <a:ext uri="{FF2B5EF4-FFF2-40B4-BE49-F238E27FC236}">
                <a16:creationId xmlns:a16="http://schemas.microsoft.com/office/drawing/2014/main" id="{9B4A3065-7FC3-2C43-8538-A6735990C026}"/>
              </a:ext>
            </a:extLst>
          </p:cNvPr>
          <p:cNvSpPr/>
          <p:nvPr/>
        </p:nvSpPr>
        <p:spPr>
          <a:xfrm>
            <a:off x="2394762" y="3507381"/>
            <a:ext cx="8366441" cy="1615827"/>
          </a:xfrm>
          <a:prstGeom prst="rect">
            <a:avLst/>
          </a:prstGeom>
        </p:spPr>
        <p:txBody>
          <a:bodyPr wrap="square">
            <a:spAutoFit/>
          </a:bodyPr>
          <a:lstStyle/>
          <a:p>
            <a:pPr algn="just"/>
            <a:r>
              <a:rPr lang="es-CO" sz="1100" dirty="0">
                <a:latin typeface="Gotham Medium"/>
                <a:cs typeface="Arial" panose="020B0604020202020204" pitchFamily="34" charset="0"/>
              </a:rPr>
              <a:t>La reunión de cierre de una auditoría remota es prácticamente la misma que la reunión de cierre de una auditoría presencial. Se sugiere programar la reunión de cierre de uno a dos días después de las entrevistas remotas. Esto permite a los miembros del equipo de auditoría revisen sus propias notas y conclusiones, así como celebrar una reunión remota del equipo de auditoría para compilar los resultados preliminares de las auditorías. </a:t>
            </a:r>
          </a:p>
          <a:p>
            <a:pPr algn="just"/>
            <a:endParaRPr lang="es-CO" sz="1100" dirty="0">
              <a:latin typeface="Gotham Medium"/>
              <a:cs typeface="Arial" panose="020B0604020202020204" pitchFamily="34" charset="0"/>
            </a:endParaRPr>
          </a:p>
          <a:p>
            <a:pPr algn="just"/>
            <a:r>
              <a:rPr lang="es-CO" sz="1100" dirty="0">
                <a:latin typeface="Gotham Medium"/>
                <a:cs typeface="Arial" panose="020B0604020202020204" pitchFamily="34" charset="0"/>
              </a:rPr>
              <a:t>La reunión de cierre de la auditoría es una oportunidad para presentar estos resultados preliminares de la auditoría a la audiencia de las partes interesadas, resolver cualquier pregunta o preocupación, y discutir el camino a seguir para la finalización de los resultados de la auditoría y la mejora continua. </a:t>
            </a:r>
          </a:p>
          <a:p>
            <a:pPr algn="just"/>
            <a:endParaRPr lang="es-CO" sz="1100" dirty="0">
              <a:latin typeface="Gotham Medium"/>
              <a:cs typeface="Arial" panose="020B0604020202020204" pitchFamily="34" charset="0"/>
            </a:endParaRPr>
          </a:p>
        </p:txBody>
      </p:sp>
      <p:sp>
        <p:nvSpPr>
          <p:cNvPr id="64" name="TextBox 63">
            <a:extLst>
              <a:ext uri="{FF2B5EF4-FFF2-40B4-BE49-F238E27FC236}">
                <a16:creationId xmlns:a16="http://schemas.microsoft.com/office/drawing/2014/main" id="{99E8B35B-9D0F-FE4B-A8D8-38550221EA46}"/>
              </a:ext>
            </a:extLst>
          </p:cNvPr>
          <p:cNvSpPr txBox="1"/>
          <p:nvPr/>
        </p:nvSpPr>
        <p:spPr>
          <a:xfrm>
            <a:off x="2349971" y="5018276"/>
            <a:ext cx="5243492" cy="308354"/>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F. Auditor Líder y Equipo Auditor</a:t>
            </a:r>
          </a:p>
        </p:txBody>
      </p:sp>
      <p:grpSp>
        <p:nvGrpSpPr>
          <p:cNvPr id="66" name="Group 65">
            <a:extLst>
              <a:ext uri="{FF2B5EF4-FFF2-40B4-BE49-F238E27FC236}">
                <a16:creationId xmlns:a16="http://schemas.microsoft.com/office/drawing/2014/main" id="{1DA931A2-284D-5849-8573-15B2CED4F8AA}"/>
              </a:ext>
            </a:extLst>
          </p:cNvPr>
          <p:cNvGrpSpPr/>
          <p:nvPr/>
        </p:nvGrpSpPr>
        <p:grpSpPr>
          <a:xfrm>
            <a:off x="2182034" y="5125088"/>
            <a:ext cx="109440" cy="109440"/>
            <a:chOff x="4200892" y="4432105"/>
            <a:chExt cx="109440" cy="109440"/>
          </a:xfrm>
        </p:grpSpPr>
        <p:grpSp>
          <p:nvGrpSpPr>
            <p:cNvPr id="67" name="Group 66">
              <a:extLst>
                <a:ext uri="{FF2B5EF4-FFF2-40B4-BE49-F238E27FC236}">
                  <a16:creationId xmlns:a16="http://schemas.microsoft.com/office/drawing/2014/main" id="{F457E54F-AEB9-8E48-8834-4E38CCC5BBFD}"/>
                </a:ext>
              </a:extLst>
            </p:cNvPr>
            <p:cNvGrpSpPr>
              <a:grpSpLocks noChangeAspect="1"/>
            </p:cNvGrpSpPr>
            <p:nvPr/>
          </p:nvGrpSpPr>
          <p:grpSpPr>
            <a:xfrm rot="10800000">
              <a:off x="4210817" y="4439517"/>
              <a:ext cx="89587" cy="90000"/>
              <a:chOff x="3994150" y="4504881"/>
              <a:chExt cx="108000" cy="108498"/>
            </a:xfrm>
          </p:grpSpPr>
          <p:sp>
            <p:nvSpPr>
              <p:cNvPr id="70" name="Pie 69">
                <a:extLst>
                  <a:ext uri="{FF2B5EF4-FFF2-40B4-BE49-F238E27FC236}">
                    <a16:creationId xmlns:a16="http://schemas.microsoft.com/office/drawing/2014/main" id="{778AD4BE-33B9-FD4C-95EB-95DA6EA5145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1" name="Pie 70">
                <a:extLst>
                  <a:ext uri="{FF2B5EF4-FFF2-40B4-BE49-F238E27FC236}">
                    <a16:creationId xmlns:a16="http://schemas.microsoft.com/office/drawing/2014/main" id="{448BA38B-BF24-F740-8434-469D9AEF530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68" name="Arc 67">
              <a:extLst>
                <a:ext uri="{FF2B5EF4-FFF2-40B4-BE49-F238E27FC236}">
                  <a16:creationId xmlns:a16="http://schemas.microsoft.com/office/drawing/2014/main" id="{1E364C16-D6C5-C749-AE05-2C0289D4539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69" name="Arc 68">
              <a:extLst>
                <a:ext uri="{FF2B5EF4-FFF2-40B4-BE49-F238E27FC236}">
                  <a16:creationId xmlns:a16="http://schemas.microsoft.com/office/drawing/2014/main" id="{528D1763-F68E-1740-9467-7994FC8FCBA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72" name="Rectangle 71">
            <a:extLst>
              <a:ext uri="{FF2B5EF4-FFF2-40B4-BE49-F238E27FC236}">
                <a16:creationId xmlns:a16="http://schemas.microsoft.com/office/drawing/2014/main" id="{5EE72443-2EA5-374F-BCF4-F37CA8A5ABAB}"/>
              </a:ext>
            </a:extLst>
          </p:cNvPr>
          <p:cNvSpPr/>
          <p:nvPr/>
        </p:nvSpPr>
        <p:spPr>
          <a:xfrm>
            <a:off x="2394762" y="5302800"/>
            <a:ext cx="8366441" cy="430887"/>
          </a:xfrm>
          <a:prstGeom prst="rect">
            <a:avLst/>
          </a:prstGeom>
        </p:spPr>
        <p:txBody>
          <a:bodyPr wrap="square">
            <a:spAutoFit/>
          </a:bodyPr>
          <a:lstStyle/>
          <a:p>
            <a:pPr algn="just"/>
            <a:r>
              <a:rPr lang="es-CO" sz="1100" dirty="0">
                <a:latin typeface="Gotham Medium" panose="02000604030000020004" pitchFamily="2" charset="0"/>
              </a:rPr>
              <a:t>El reconocimiento de sitios remotos es quizás el aspecto más difícil de la auditoría remota, en virtud a que ello implica, entre otras:</a:t>
            </a:r>
          </a:p>
        </p:txBody>
      </p:sp>
      <p:sp>
        <p:nvSpPr>
          <p:cNvPr id="73" name="Rectangle 72">
            <a:extLst>
              <a:ext uri="{FF2B5EF4-FFF2-40B4-BE49-F238E27FC236}">
                <a16:creationId xmlns:a16="http://schemas.microsoft.com/office/drawing/2014/main" id="{7A80E551-31D2-5746-AABA-4408E4BA7490}"/>
              </a:ext>
            </a:extLst>
          </p:cNvPr>
          <p:cNvSpPr/>
          <p:nvPr/>
        </p:nvSpPr>
        <p:spPr>
          <a:xfrm>
            <a:off x="2832397" y="5840456"/>
            <a:ext cx="7928806" cy="738664"/>
          </a:xfrm>
          <a:prstGeom prst="rect">
            <a:avLst/>
          </a:prstGeom>
        </p:spPr>
        <p:txBody>
          <a:bodyPr wrap="square">
            <a:spAutoFit/>
          </a:bodyPr>
          <a:lstStyle/>
          <a:p>
            <a:pPr marR="20955" indent="-6350" algn="just">
              <a:spcAft>
                <a:spcPts val="1755"/>
              </a:spcAft>
            </a:pPr>
            <a:r>
              <a:rPr lang="es-CO" sz="1050" dirty="0">
                <a:latin typeface="Gotham Book" panose="02000604040000020004" pitchFamily="2" charset="0"/>
              </a:rPr>
              <a:t>Una vez que le sea informado por la Coordinación Nacional del SIGCMA que será el responsable del ejercicio de Auditoria Interna en la sede asignada,  debe solicitar a su Jefe inmediato la respectiva comisión de servicios para la realización de la auditoria interna, informando los días que dedicará a todo el proceso de planificación y desarrollo de la auditoria;</a:t>
            </a:r>
          </a:p>
        </p:txBody>
      </p:sp>
      <p:pic>
        <p:nvPicPr>
          <p:cNvPr id="74" name="Picture 73">
            <a:extLst>
              <a:ext uri="{FF2B5EF4-FFF2-40B4-BE49-F238E27FC236}">
                <a16:creationId xmlns:a16="http://schemas.microsoft.com/office/drawing/2014/main" id="{34843247-6CA2-0A4D-8FA2-E4B6F1979B2C}"/>
              </a:ext>
            </a:extLst>
          </p:cNvPr>
          <p:cNvPicPr>
            <a:picLocks/>
          </p:cNvPicPr>
          <p:nvPr/>
        </p:nvPicPr>
        <p:blipFill>
          <a:blip r:embed="rId5"/>
          <a:stretch>
            <a:fillRect/>
          </a:stretch>
        </p:blipFill>
        <p:spPr>
          <a:xfrm>
            <a:off x="2756693" y="5869660"/>
            <a:ext cx="64544" cy="216000"/>
          </a:xfrm>
          <a:prstGeom prst="rect">
            <a:avLst/>
          </a:prstGeom>
        </p:spPr>
      </p:pic>
      <p:pic>
        <p:nvPicPr>
          <p:cNvPr id="75" name="Picture 74">
            <a:extLst>
              <a:ext uri="{FF2B5EF4-FFF2-40B4-BE49-F238E27FC236}">
                <a16:creationId xmlns:a16="http://schemas.microsoft.com/office/drawing/2014/main" id="{50EC8B7E-1D1F-4749-B1E9-1CC9185743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967" y="5923571"/>
            <a:ext cx="102674" cy="102674"/>
          </a:xfrm>
          <a:prstGeom prst="rect">
            <a:avLst/>
          </a:prstGeom>
        </p:spPr>
      </p:pic>
      <p:sp>
        <p:nvSpPr>
          <p:cNvPr id="79" name="TextBox 78">
            <a:extLst>
              <a:ext uri="{FF2B5EF4-FFF2-40B4-BE49-F238E27FC236}">
                <a16:creationId xmlns:a16="http://schemas.microsoft.com/office/drawing/2014/main" id="{45C5267B-3C65-0A49-9BA6-20E11E6D09BF}"/>
              </a:ext>
            </a:extLst>
          </p:cNvPr>
          <p:cNvSpPr txBox="1"/>
          <p:nvPr/>
        </p:nvSpPr>
        <p:spPr>
          <a:xfrm>
            <a:off x="1332907" y="1430563"/>
            <a:ext cx="10022172" cy="1384995"/>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SOCIALIZACIÓN PROTOCOLO PARA LA REALIZACIÓN DE AUDITORIAS INTERNAS EN TIEMPOS DE LA NUEVA NORMALIDAD DEL COVID-19</a:t>
            </a:r>
          </a:p>
        </p:txBody>
      </p:sp>
    </p:spTree>
    <p:extLst>
      <p:ext uri="{BB962C8B-B14F-4D97-AF65-F5344CB8AC3E}">
        <p14:creationId xmlns:p14="http://schemas.microsoft.com/office/powerpoint/2010/main" val="530365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27C0908-A9B7-0144-93AE-EE3AE18CCE47}"/>
              </a:ext>
            </a:extLst>
          </p:cNvPr>
          <p:cNvPicPr>
            <a:picLocks noChangeAspect="1"/>
          </p:cNvPicPr>
          <p:nvPr/>
        </p:nvPicPr>
        <p:blipFill rotWithShape="1">
          <a:blip r:embed="rId2"/>
          <a:srcRect l="4561" t="3103" r="5001" b="4636"/>
          <a:stretch/>
        </p:blipFill>
        <p:spPr>
          <a:xfrm>
            <a:off x="923630" y="4339260"/>
            <a:ext cx="905805" cy="1080000"/>
          </a:xfrm>
          <a:prstGeom prst="rect">
            <a:avLst/>
          </a:prstGeom>
        </p:spPr>
      </p:pic>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993347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3"/>
          <a:srcRect/>
          <a:stretch/>
        </p:blipFill>
        <p:spPr>
          <a:xfrm>
            <a:off x="1579279" y="2780403"/>
            <a:ext cx="169433" cy="6694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cxnSp>
        <p:nvCxnSpPr>
          <p:cNvPr id="57" name="Straight Connector 56">
            <a:extLst>
              <a:ext uri="{FF2B5EF4-FFF2-40B4-BE49-F238E27FC236}">
                <a16:creationId xmlns:a16="http://schemas.microsoft.com/office/drawing/2014/main" id="{7909D981-A0DC-7942-A8F9-B64A12D82AA6}"/>
              </a:ext>
            </a:extLst>
          </p:cNvPr>
          <p:cNvCxnSpPr>
            <a:cxnSpLocks/>
          </p:cNvCxnSpPr>
          <p:nvPr/>
        </p:nvCxnSpPr>
        <p:spPr>
          <a:xfrm>
            <a:off x="1421601" y="2315249"/>
            <a:ext cx="9671969"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3175"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0" y="2771761"/>
            <a:ext cx="4927991"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TextBox 60">
            <a:extLst>
              <a:ext uri="{FF2B5EF4-FFF2-40B4-BE49-F238E27FC236}">
                <a16:creationId xmlns:a16="http://schemas.microsoft.com/office/drawing/2014/main" id="{58C20ECE-5A79-434F-8546-A88AB2674772}"/>
              </a:ext>
            </a:extLst>
          </p:cNvPr>
          <p:cNvSpPr txBox="1"/>
          <p:nvPr/>
        </p:nvSpPr>
        <p:spPr>
          <a:xfrm>
            <a:off x="191887" y="2737592"/>
            <a:ext cx="5047558" cy="307777"/>
          </a:xfrm>
          <a:prstGeom prst="rect">
            <a:avLst/>
          </a:prstGeom>
          <a:noFill/>
        </p:spPr>
        <p:txBody>
          <a:bodyPr wrap="square" rtlCol="0">
            <a:spAutoFit/>
          </a:bodyPr>
          <a:lstStyle/>
          <a:p>
            <a:r>
              <a:rPr lang="es-CO" sz="1400" dirty="0">
                <a:solidFill>
                  <a:schemeClr val="bg1"/>
                </a:solidFill>
                <a:latin typeface="Gotham Medium" panose="02000604030000020004" pitchFamily="2" charset="0"/>
                <a:ea typeface="Times New Roman" panose="02020603050405020304" pitchFamily="18" charset="0"/>
                <a:cs typeface="Arial" panose="020B0604020202020204" pitchFamily="34" charset="0"/>
              </a:rPr>
              <a:t>5.1.2. / COMPONENTES DE LA AUDITORÍA REMOTA:</a:t>
            </a:r>
          </a:p>
        </p:txBody>
      </p:sp>
      <p:sp>
        <p:nvSpPr>
          <p:cNvPr id="52" name="Rectangle 51">
            <a:extLst>
              <a:ext uri="{FF2B5EF4-FFF2-40B4-BE49-F238E27FC236}">
                <a16:creationId xmlns:a16="http://schemas.microsoft.com/office/drawing/2014/main" id="{11D08E83-D1E3-D040-AA1B-517BA747A0DB}"/>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E8A13089-8927-8041-98E8-6D720F9B8074}"/>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TextBox 34">
            <a:extLst>
              <a:ext uri="{FF2B5EF4-FFF2-40B4-BE49-F238E27FC236}">
                <a16:creationId xmlns:a16="http://schemas.microsoft.com/office/drawing/2014/main" id="{1EB2D825-F742-954E-AFCB-9EBB05FDEEFE}"/>
              </a:ext>
            </a:extLst>
          </p:cNvPr>
          <p:cNvSpPr txBox="1"/>
          <p:nvPr/>
        </p:nvSpPr>
        <p:spPr>
          <a:xfrm>
            <a:off x="2349972" y="3221551"/>
            <a:ext cx="5243492" cy="312650"/>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F. Auditor Líder y Equipo Auditor</a:t>
            </a:r>
          </a:p>
        </p:txBody>
      </p:sp>
      <p:cxnSp>
        <p:nvCxnSpPr>
          <p:cNvPr id="36" name="Straight Connector 35">
            <a:extLst>
              <a:ext uri="{FF2B5EF4-FFF2-40B4-BE49-F238E27FC236}">
                <a16:creationId xmlns:a16="http://schemas.microsoft.com/office/drawing/2014/main" id="{C2EEFF1C-86C4-0840-B3DB-5D3FB1C06677}"/>
              </a:ext>
            </a:extLst>
          </p:cNvPr>
          <p:cNvCxnSpPr>
            <a:cxnSpLocks/>
          </p:cNvCxnSpPr>
          <p:nvPr/>
        </p:nvCxnSpPr>
        <p:spPr>
          <a:xfrm>
            <a:off x="2236755" y="3387581"/>
            <a:ext cx="0" cy="3024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F365D1-C193-2040-AB11-374220AD36A2}"/>
              </a:ext>
            </a:extLst>
          </p:cNvPr>
          <p:cNvGrpSpPr/>
          <p:nvPr/>
        </p:nvGrpSpPr>
        <p:grpSpPr>
          <a:xfrm>
            <a:off x="2182035" y="3328363"/>
            <a:ext cx="109440" cy="109440"/>
            <a:chOff x="4200892" y="4432105"/>
            <a:chExt cx="109440" cy="109440"/>
          </a:xfrm>
        </p:grpSpPr>
        <p:grpSp>
          <p:nvGrpSpPr>
            <p:cNvPr id="38" name="Group 37">
              <a:extLst>
                <a:ext uri="{FF2B5EF4-FFF2-40B4-BE49-F238E27FC236}">
                  <a16:creationId xmlns:a16="http://schemas.microsoft.com/office/drawing/2014/main" id="{2341BBAC-BFB9-2348-B005-EF9483391DF9}"/>
                </a:ext>
              </a:extLst>
            </p:cNvPr>
            <p:cNvGrpSpPr>
              <a:grpSpLocks noChangeAspect="1"/>
            </p:cNvGrpSpPr>
            <p:nvPr/>
          </p:nvGrpSpPr>
          <p:grpSpPr>
            <a:xfrm rot="10800000">
              <a:off x="4210817" y="4439517"/>
              <a:ext cx="89587" cy="90000"/>
              <a:chOff x="3994150" y="4504881"/>
              <a:chExt cx="108000" cy="108498"/>
            </a:xfrm>
          </p:grpSpPr>
          <p:sp>
            <p:nvSpPr>
              <p:cNvPr id="41" name="Pie 40">
                <a:extLst>
                  <a:ext uri="{FF2B5EF4-FFF2-40B4-BE49-F238E27FC236}">
                    <a16:creationId xmlns:a16="http://schemas.microsoft.com/office/drawing/2014/main" id="{0D7EC335-7120-BD47-8989-020786743EE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43" name="Pie 42">
                <a:extLst>
                  <a:ext uri="{FF2B5EF4-FFF2-40B4-BE49-F238E27FC236}">
                    <a16:creationId xmlns:a16="http://schemas.microsoft.com/office/drawing/2014/main" id="{18B2B766-1C54-4646-AC24-EEFB9746A0F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9" name="Arc 38">
              <a:extLst>
                <a:ext uri="{FF2B5EF4-FFF2-40B4-BE49-F238E27FC236}">
                  <a16:creationId xmlns:a16="http://schemas.microsoft.com/office/drawing/2014/main" id="{38A0CA34-6EAF-F842-813B-009A009EF6E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0" name="Arc 39">
              <a:extLst>
                <a:ext uri="{FF2B5EF4-FFF2-40B4-BE49-F238E27FC236}">
                  <a16:creationId xmlns:a16="http://schemas.microsoft.com/office/drawing/2014/main" id="{631201CF-0A47-894E-95EE-F89F79A8232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46" name="Rectangle 45">
            <a:extLst>
              <a:ext uri="{FF2B5EF4-FFF2-40B4-BE49-F238E27FC236}">
                <a16:creationId xmlns:a16="http://schemas.microsoft.com/office/drawing/2014/main" id="{A3F7D673-BA38-C646-9FE1-2753424D3545}"/>
              </a:ext>
            </a:extLst>
          </p:cNvPr>
          <p:cNvSpPr/>
          <p:nvPr/>
        </p:nvSpPr>
        <p:spPr>
          <a:xfrm>
            <a:off x="2832397" y="3669374"/>
            <a:ext cx="7928806" cy="2800767"/>
          </a:xfrm>
          <a:prstGeom prst="rect">
            <a:avLst/>
          </a:prstGeom>
        </p:spPr>
        <p:txBody>
          <a:bodyPr wrap="square">
            <a:spAutoFit/>
          </a:bodyPr>
          <a:lstStyle/>
          <a:p>
            <a:pPr marR="20955" indent="-6350" algn="just">
              <a:spcAft>
                <a:spcPts val="1155"/>
              </a:spcAft>
            </a:pPr>
            <a:r>
              <a:rPr lang="es-CO" sz="1050" dirty="0">
                <a:latin typeface="Gotham Book" panose="02000604040000020004" pitchFamily="2" charset="0"/>
              </a:rPr>
              <a:t>Seleccionar el Equipo Auditor y comunicarles por escrito, con copia a  la Coordinación Nacional del SIGCMA que formaran parte del Equipo Auditor que realizara la Auditoria Interna Ciclo 2021, con el fin de que ellos soliciten la respectiva comisión de servicios para el desarrollo de la Auditoria Interna;</a:t>
            </a:r>
          </a:p>
          <a:p>
            <a:pPr marR="20955" indent="-6350" algn="just">
              <a:spcAft>
                <a:spcPts val="1155"/>
              </a:spcAft>
            </a:pPr>
            <a:r>
              <a:rPr lang="es-CO" sz="1050" dirty="0">
                <a:latin typeface="Gotham Book" panose="02000604040000020004" pitchFamily="2" charset="0"/>
              </a:rPr>
              <a:t>Asistir el Taller de Auditores Ciclo 2021 que se realizó virtualmente el día 08 de julio de 2021, de 9:00 a.m. -a- 12:30 p.m. Plataforma: TEAMS; </a:t>
            </a:r>
          </a:p>
          <a:p>
            <a:pPr marR="20955" indent="-6350" algn="just">
              <a:spcAft>
                <a:spcPts val="1155"/>
              </a:spcAft>
            </a:pPr>
            <a:r>
              <a:rPr lang="es-CO" sz="1050" dirty="0">
                <a:latin typeface="Gotham Book" panose="02000604040000020004" pitchFamily="2" charset="0"/>
              </a:rPr>
              <a:t>Realizar, previo a la Auditoria Interna, durante y después del ejercicio, reuniones con el Equipo Auditor con el fin de planificar el proceso, hacer seguimiento al mismo y evaluar el desarrollo del ejercicio;</a:t>
            </a:r>
          </a:p>
          <a:p>
            <a:pPr marR="20955" indent="-6350" algn="just">
              <a:spcAft>
                <a:spcPts val="1155"/>
              </a:spcAft>
            </a:pPr>
            <a:r>
              <a:rPr lang="es-CO" sz="1050" dirty="0">
                <a:latin typeface="Gotham Book" panose="02000604040000020004" pitchFamily="2" charset="0"/>
              </a:rPr>
              <a:t>Velar por la entrega de todos los informes de Auditoria;</a:t>
            </a:r>
          </a:p>
          <a:p>
            <a:pPr marR="20955" indent="-6350" algn="just">
              <a:spcAft>
                <a:spcPts val="1155"/>
              </a:spcAft>
            </a:pPr>
            <a:r>
              <a:rPr lang="es-CO" sz="1050" dirty="0">
                <a:latin typeface="Gotham Book" panose="02000604040000020004" pitchFamily="2" charset="0"/>
              </a:rPr>
              <a:t>Solicitar los informes parciales al Equipo Auditor y articular el Informe: debe ser un solo informe el que se entregue a la Coordinación Nacional del SIGCMA;</a:t>
            </a:r>
          </a:p>
          <a:p>
            <a:pPr marR="20955" indent="-6350" algn="just">
              <a:spcAft>
                <a:spcPts val="1155"/>
              </a:spcAft>
            </a:pPr>
            <a:r>
              <a:rPr lang="es-CO" sz="1050" dirty="0">
                <a:latin typeface="Gotham Book" panose="02000604040000020004" pitchFamily="2" charset="0"/>
              </a:rPr>
              <a:t>Socializar los resultados de ejercicio de auditoria interna  en la fecha establecida y, resolver en primera instancia las dudas que surjan del ejercicio realizado;</a:t>
            </a:r>
          </a:p>
        </p:txBody>
      </p:sp>
      <p:pic>
        <p:nvPicPr>
          <p:cNvPr id="47" name="Picture 46">
            <a:extLst>
              <a:ext uri="{FF2B5EF4-FFF2-40B4-BE49-F238E27FC236}">
                <a16:creationId xmlns:a16="http://schemas.microsoft.com/office/drawing/2014/main" id="{C093EEFD-E29A-5141-9B16-7DCB4B42477E}"/>
              </a:ext>
            </a:extLst>
          </p:cNvPr>
          <p:cNvPicPr>
            <a:picLocks/>
          </p:cNvPicPr>
          <p:nvPr/>
        </p:nvPicPr>
        <p:blipFill>
          <a:blip r:embed="rId5"/>
          <a:stretch>
            <a:fillRect/>
          </a:stretch>
        </p:blipFill>
        <p:spPr>
          <a:xfrm>
            <a:off x="2756693" y="3698578"/>
            <a:ext cx="64544" cy="2602800"/>
          </a:xfrm>
          <a:prstGeom prst="rect">
            <a:avLst/>
          </a:prstGeom>
        </p:spPr>
      </p:pic>
      <p:pic>
        <p:nvPicPr>
          <p:cNvPr id="48" name="Picture 47">
            <a:extLst>
              <a:ext uri="{FF2B5EF4-FFF2-40B4-BE49-F238E27FC236}">
                <a16:creationId xmlns:a16="http://schemas.microsoft.com/office/drawing/2014/main" id="{3019DFCB-F7BF-A345-AB40-E5950D934E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967" y="3752489"/>
            <a:ext cx="102674" cy="102674"/>
          </a:xfrm>
          <a:prstGeom prst="rect">
            <a:avLst/>
          </a:prstGeom>
        </p:spPr>
      </p:pic>
      <p:pic>
        <p:nvPicPr>
          <p:cNvPr id="50" name="Picture 49">
            <a:extLst>
              <a:ext uri="{FF2B5EF4-FFF2-40B4-BE49-F238E27FC236}">
                <a16:creationId xmlns:a16="http://schemas.microsoft.com/office/drawing/2014/main" id="{A63882C6-1C33-944E-9DA3-D7E3035860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03462" y="4378202"/>
            <a:ext cx="102674" cy="102674"/>
          </a:xfrm>
          <a:prstGeom prst="rect">
            <a:avLst/>
          </a:prstGeom>
        </p:spPr>
      </p:pic>
      <p:pic>
        <p:nvPicPr>
          <p:cNvPr id="60" name="Picture 59">
            <a:extLst>
              <a:ext uri="{FF2B5EF4-FFF2-40B4-BE49-F238E27FC236}">
                <a16:creationId xmlns:a16="http://schemas.microsoft.com/office/drawing/2014/main" id="{1300B729-0BFA-DE43-AC68-3A9DA482D4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927" y="4857370"/>
            <a:ext cx="102674" cy="102674"/>
          </a:xfrm>
          <a:prstGeom prst="rect">
            <a:avLst/>
          </a:prstGeom>
        </p:spPr>
      </p:pic>
      <p:pic>
        <p:nvPicPr>
          <p:cNvPr id="65" name="Picture 64">
            <a:extLst>
              <a:ext uri="{FF2B5EF4-FFF2-40B4-BE49-F238E27FC236}">
                <a16:creationId xmlns:a16="http://schemas.microsoft.com/office/drawing/2014/main" id="{B8F0704C-6D4B-424F-8DA5-E1CA410310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927" y="5323884"/>
            <a:ext cx="102674" cy="102674"/>
          </a:xfrm>
          <a:prstGeom prst="rect">
            <a:avLst/>
          </a:prstGeom>
        </p:spPr>
      </p:pic>
      <p:pic>
        <p:nvPicPr>
          <p:cNvPr id="51" name="Picture 50">
            <a:extLst>
              <a:ext uri="{FF2B5EF4-FFF2-40B4-BE49-F238E27FC236}">
                <a16:creationId xmlns:a16="http://schemas.microsoft.com/office/drawing/2014/main" id="{11BF1043-CB7D-8341-BEC0-7786C9CFAC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800" y="5636367"/>
            <a:ext cx="102674" cy="102674"/>
          </a:xfrm>
          <a:prstGeom prst="rect">
            <a:avLst/>
          </a:prstGeom>
        </p:spPr>
      </p:pic>
      <p:sp>
        <p:nvSpPr>
          <p:cNvPr id="30" name="TextBox 29">
            <a:extLst>
              <a:ext uri="{FF2B5EF4-FFF2-40B4-BE49-F238E27FC236}">
                <a16:creationId xmlns:a16="http://schemas.microsoft.com/office/drawing/2014/main" id="{0B995BA1-1405-8F47-9032-101E7DA9745A}"/>
              </a:ext>
            </a:extLst>
          </p:cNvPr>
          <p:cNvSpPr txBox="1"/>
          <p:nvPr/>
        </p:nvSpPr>
        <p:spPr>
          <a:xfrm>
            <a:off x="447793" y="3038341"/>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pic>
        <p:nvPicPr>
          <p:cNvPr id="31" name="Picture 30">
            <a:extLst>
              <a:ext uri="{FF2B5EF4-FFF2-40B4-BE49-F238E27FC236}">
                <a16:creationId xmlns:a16="http://schemas.microsoft.com/office/drawing/2014/main" id="{0F813A80-2182-C24A-A946-E70B0391EA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09725" y="6112633"/>
            <a:ext cx="102674" cy="102674"/>
          </a:xfrm>
          <a:prstGeom prst="rect">
            <a:avLst/>
          </a:prstGeom>
        </p:spPr>
      </p:pic>
      <p:sp>
        <p:nvSpPr>
          <p:cNvPr id="44" name="Rectangle 43">
            <a:extLst>
              <a:ext uri="{FF2B5EF4-FFF2-40B4-BE49-F238E27FC236}">
                <a16:creationId xmlns:a16="http://schemas.microsoft.com/office/drawing/2014/main" id="{96F208CD-1F80-9D4D-8F21-2A713441A40C}"/>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3" name="Rectangle 52">
            <a:extLst>
              <a:ext uri="{FF2B5EF4-FFF2-40B4-BE49-F238E27FC236}">
                <a16:creationId xmlns:a16="http://schemas.microsoft.com/office/drawing/2014/main" id="{C9F3728C-3A69-4746-8B33-DD406329E06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TextBox 54">
            <a:extLst>
              <a:ext uri="{FF2B5EF4-FFF2-40B4-BE49-F238E27FC236}">
                <a16:creationId xmlns:a16="http://schemas.microsoft.com/office/drawing/2014/main" id="{6F34A776-9C71-9846-A247-A4C5E2D2EFBE}"/>
              </a:ext>
            </a:extLst>
          </p:cNvPr>
          <p:cNvSpPr txBox="1"/>
          <p:nvPr/>
        </p:nvSpPr>
        <p:spPr>
          <a:xfrm>
            <a:off x="147768" y="1151130"/>
            <a:ext cx="942887" cy="769441"/>
          </a:xfrm>
          <a:prstGeom prst="rect">
            <a:avLst/>
          </a:prstGeom>
          <a:noFill/>
          <a:ln>
            <a:noFill/>
          </a:ln>
        </p:spPr>
        <p:txBody>
          <a:bodyPr wrap="none" rtlCol="0">
            <a:spAutoFit/>
          </a:bodyPr>
          <a:lstStyle/>
          <a:p>
            <a:r>
              <a:rPr lang="es-ES_tradnl" sz="4400" b="1" dirty="0">
                <a:solidFill>
                  <a:schemeClr val="bg1"/>
                </a:solidFill>
                <a:latin typeface="Filson Pro Book" panose="02000000000000000000" pitchFamily="2" charset="77"/>
              </a:rPr>
              <a:t>05</a:t>
            </a:r>
          </a:p>
        </p:txBody>
      </p:sp>
      <p:sp>
        <p:nvSpPr>
          <p:cNvPr id="63" name="TextBox 62">
            <a:extLst>
              <a:ext uri="{FF2B5EF4-FFF2-40B4-BE49-F238E27FC236}">
                <a16:creationId xmlns:a16="http://schemas.microsoft.com/office/drawing/2014/main" id="{CB79FF9B-9C50-D040-8BC5-3646805A09F7}"/>
              </a:ext>
            </a:extLst>
          </p:cNvPr>
          <p:cNvSpPr txBox="1"/>
          <p:nvPr/>
        </p:nvSpPr>
        <p:spPr>
          <a:xfrm>
            <a:off x="1332907" y="1430563"/>
            <a:ext cx="10022172" cy="1384995"/>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SOCIALIZACIÓN PROTOCOLO PARA LA REALIZACIÓN DE AUDITORIAS INTERNAS EN TIEMPOS DE LA NUEVA NORMALIDAD DEL COVID-19</a:t>
            </a:r>
          </a:p>
        </p:txBody>
      </p:sp>
    </p:spTree>
    <p:extLst>
      <p:ext uri="{BB962C8B-B14F-4D97-AF65-F5344CB8AC3E}">
        <p14:creationId xmlns:p14="http://schemas.microsoft.com/office/powerpoint/2010/main" val="619244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B838CB46-8B0F-874F-8D4A-5F18A5E341D6}"/>
              </a:ext>
            </a:extLst>
          </p:cNvPr>
          <p:cNvCxnSpPr>
            <a:cxnSpLocks/>
          </p:cNvCxnSpPr>
          <p:nvPr/>
        </p:nvCxnSpPr>
        <p:spPr>
          <a:xfrm>
            <a:off x="1833436" y="2508448"/>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378B989-A6DA-294D-BC88-EFC5B5C0D87D}"/>
              </a:ext>
            </a:extLst>
          </p:cNvPr>
          <p:cNvCxnSpPr>
            <a:cxnSpLocks/>
          </p:cNvCxnSpPr>
          <p:nvPr/>
        </p:nvCxnSpPr>
        <p:spPr>
          <a:xfrm>
            <a:off x="1833436" y="2587717"/>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5103ADDF-6FCB-2143-81C6-87BBAF92551C}"/>
              </a:ext>
            </a:extLst>
          </p:cNvPr>
          <p:cNvSpPr/>
          <p:nvPr/>
        </p:nvSpPr>
        <p:spPr>
          <a:xfrm>
            <a:off x="261408" y="1429343"/>
            <a:ext cx="2490418"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 name="TextBox 3">
            <a:extLst>
              <a:ext uri="{FF2B5EF4-FFF2-40B4-BE49-F238E27FC236}">
                <a16:creationId xmlns:a16="http://schemas.microsoft.com/office/drawing/2014/main" id="{D6547993-DE35-BA49-9A57-2CA0BAA4235B}"/>
              </a:ext>
            </a:extLst>
          </p:cNvPr>
          <p:cNvSpPr txBox="1"/>
          <p:nvPr/>
        </p:nvSpPr>
        <p:spPr>
          <a:xfrm>
            <a:off x="261409" y="1452257"/>
            <a:ext cx="2442972" cy="707886"/>
          </a:xfrm>
          <a:prstGeom prst="rect">
            <a:avLst/>
          </a:prstGeom>
          <a:noFill/>
        </p:spPr>
        <p:txBody>
          <a:bodyPr wrap="square" rtlCol="0" anchor="ctr">
            <a:spAutoFit/>
          </a:bodyPr>
          <a:lstStyle/>
          <a:p>
            <a:r>
              <a:rPr lang="es-ES_tradnl" sz="4000" b="1" dirty="0">
                <a:solidFill>
                  <a:schemeClr val="bg1"/>
                </a:solidFill>
                <a:latin typeface="Filson Pro Book" panose="02000000000000000000" pitchFamily="2" charset="77"/>
              </a:rPr>
              <a:t>AGENDA</a:t>
            </a:r>
          </a:p>
        </p:txBody>
      </p:sp>
      <p:sp>
        <p:nvSpPr>
          <p:cNvPr id="13" name="TextBox 12">
            <a:extLst>
              <a:ext uri="{FF2B5EF4-FFF2-40B4-BE49-F238E27FC236}">
                <a16:creationId xmlns:a16="http://schemas.microsoft.com/office/drawing/2014/main" id="{E13F0DEE-0C84-114F-B217-D3AEEA782A67}"/>
              </a:ext>
            </a:extLst>
          </p:cNvPr>
          <p:cNvSpPr txBox="1"/>
          <p:nvPr/>
        </p:nvSpPr>
        <p:spPr>
          <a:xfrm>
            <a:off x="996785" y="2332306"/>
            <a:ext cx="808076" cy="707886"/>
          </a:xfrm>
          <a:prstGeom prst="rect">
            <a:avLst/>
          </a:prstGeom>
          <a:noFill/>
        </p:spPr>
        <p:txBody>
          <a:bodyPr wrap="square" rtlCol="0">
            <a:spAutoFit/>
          </a:bodyPr>
          <a:lstStyle/>
          <a:p>
            <a:pPr algn="r"/>
            <a:r>
              <a:rPr lang="es-ES_tradnl" sz="4000" b="1" dirty="0">
                <a:latin typeface="Filson Pro Book" panose="02000000000000000000" pitchFamily="2" charset="77"/>
              </a:rPr>
              <a:t>01</a:t>
            </a:r>
          </a:p>
        </p:txBody>
      </p:sp>
      <p:sp>
        <p:nvSpPr>
          <p:cNvPr id="14" name="TextBox 13">
            <a:extLst>
              <a:ext uri="{FF2B5EF4-FFF2-40B4-BE49-F238E27FC236}">
                <a16:creationId xmlns:a16="http://schemas.microsoft.com/office/drawing/2014/main" id="{2A8835F6-AFC2-0A43-9895-45D931825D76}"/>
              </a:ext>
            </a:extLst>
          </p:cNvPr>
          <p:cNvSpPr txBox="1"/>
          <p:nvPr/>
        </p:nvSpPr>
        <p:spPr>
          <a:xfrm>
            <a:off x="1855662" y="2508448"/>
            <a:ext cx="3393290" cy="292388"/>
          </a:xfrm>
          <a:prstGeom prst="rect">
            <a:avLst/>
          </a:prstGeom>
          <a:noFill/>
        </p:spPr>
        <p:txBody>
          <a:bodyPr wrap="square" rtlCol="0">
            <a:spAutoFit/>
          </a:bodyPr>
          <a:lstStyle/>
          <a:p>
            <a:r>
              <a:rPr lang="es-ES_tradnl" sz="1300" b="1" dirty="0">
                <a:solidFill>
                  <a:srgbClr val="00AEEF"/>
                </a:solidFill>
                <a:latin typeface="Filson Pro Book" panose="02000000000000000000" pitchFamily="2" charset="77"/>
              </a:rPr>
              <a:t>Verificación del  Quórum</a:t>
            </a:r>
          </a:p>
        </p:txBody>
      </p:sp>
      <p:sp>
        <p:nvSpPr>
          <p:cNvPr id="25" name="TextBox 24">
            <a:extLst>
              <a:ext uri="{FF2B5EF4-FFF2-40B4-BE49-F238E27FC236}">
                <a16:creationId xmlns:a16="http://schemas.microsoft.com/office/drawing/2014/main" id="{6B41CC03-13E7-A447-BBB1-E468A572ED6A}"/>
              </a:ext>
            </a:extLst>
          </p:cNvPr>
          <p:cNvSpPr txBox="1"/>
          <p:nvPr/>
        </p:nvSpPr>
        <p:spPr>
          <a:xfrm>
            <a:off x="901026" y="3040193"/>
            <a:ext cx="903835" cy="707886"/>
          </a:xfrm>
          <a:prstGeom prst="rect">
            <a:avLst/>
          </a:prstGeom>
          <a:noFill/>
        </p:spPr>
        <p:txBody>
          <a:bodyPr wrap="square" rtlCol="0">
            <a:spAutoFit/>
          </a:bodyPr>
          <a:lstStyle/>
          <a:p>
            <a:pPr algn="r"/>
            <a:r>
              <a:rPr lang="es-ES_tradnl" sz="4000" b="1" dirty="0">
                <a:latin typeface="Filson Pro Book" panose="02000000000000000000" pitchFamily="2" charset="77"/>
              </a:rPr>
              <a:t>02</a:t>
            </a:r>
          </a:p>
        </p:txBody>
      </p:sp>
      <p:sp>
        <p:nvSpPr>
          <p:cNvPr id="26" name="TextBox 25">
            <a:extLst>
              <a:ext uri="{FF2B5EF4-FFF2-40B4-BE49-F238E27FC236}">
                <a16:creationId xmlns:a16="http://schemas.microsoft.com/office/drawing/2014/main" id="{25F57638-4C9C-FF4B-82AD-34ED97B157C0}"/>
              </a:ext>
            </a:extLst>
          </p:cNvPr>
          <p:cNvSpPr txBox="1"/>
          <p:nvPr/>
        </p:nvSpPr>
        <p:spPr>
          <a:xfrm>
            <a:off x="1855661" y="3216335"/>
            <a:ext cx="2864136" cy="292388"/>
          </a:xfrm>
          <a:prstGeom prst="rect">
            <a:avLst/>
          </a:prstGeom>
          <a:noFill/>
        </p:spPr>
        <p:txBody>
          <a:bodyPr wrap="square" rtlCol="0">
            <a:spAutoFit/>
          </a:bodyPr>
          <a:lstStyle/>
          <a:p>
            <a:r>
              <a:rPr lang="es-ES_tradnl" sz="1300" b="1" dirty="0">
                <a:solidFill>
                  <a:srgbClr val="00AEEF"/>
                </a:solidFill>
                <a:latin typeface="Filson Pro Book" panose="02000000000000000000" pitchFamily="2" charset="77"/>
              </a:rPr>
              <a:t>Instalación</a:t>
            </a:r>
          </a:p>
        </p:txBody>
      </p:sp>
      <p:sp>
        <p:nvSpPr>
          <p:cNvPr id="28" name="TextBox 27">
            <a:extLst>
              <a:ext uri="{FF2B5EF4-FFF2-40B4-BE49-F238E27FC236}">
                <a16:creationId xmlns:a16="http://schemas.microsoft.com/office/drawing/2014/main" id="{BC6F82B3-A91E-8244-A58C-BB5E93A06116}"/>
              </a:ext>
            </a:extLst>
          </p:cNvPr>
          <p:cNvSpPr txBox="1"/>
          <p:nvPr/>
        </p:nvSpPr>
        <p:spPr>
          <a:xfrm>
            <a:off x="901026" y="3748080"/>
            <a:ext cx="903835" cy="707886"/>
          </a:xfrm>
          <a:prstGeom prst="rect">
            <a:avLst/>
          </a:prstGeom>
          <a:noFill/>
        </p:spPr>
        <p:txBody>
          <a:bodyPr wrap="square" rtlCol="0">
            <a:spAutoFit/>
          </a:bodyPr>
          <a:lstStyle/>
          <a:p>
            <a:pPr algn="r"/>
            <a:r>
              <a:rPr lang="es-ES_tradnl" sz="4000" b="1" dirty="0">
                <a:latin typeface="Filson Pro Book" panose="02000000000000000000" pitchFamily="2" charset="77"/>
              </a:rPr>
              <a:t>03</a:t>
            </a:r>
          </a:p>
        </p:txBody>
      </p:sp>
      <p:sp>
        <p:nvSpPr>
          <p:cNvPr id="29" name="TextBox 28">
            <a:extLst>
              <a:ext uri="{FF2B5EF4-FFF2-40B4-BE49-F238E27FC236}">
                <a16:creationId xmlns:a16="http://schemas.microsoft.com/office/drawing/2014/main" id="{CB4E727D-A426-A34C-B9C8-8A26E38D2FDE}"/>
              </a:ext>
            </a:extLst>
          </p:cNvPr>
          <p:cNvSpPr txBox="1"/>
          <p:nvPr/>
        </p:nvSpPr>
        <p:spPr>
          <a:xfrm>
            <a:off x="1855661" y="3924222"/>
            <a:ext cx="2864130" cy="492443"/>
          </a:xfrm>
          <a:prstGeom prst="rect">
            <a:avLst/>
          </a:prstGeom>
          <a:noFill/>
        </p:spPr>
        <p:txBody>
          <a:bodyPr wrap="square" rtlCol="0">
            <a:spAutoFit/>
          </a:bodyPr>
          <a:lstStyle/>
          <a:p>
            <a:r>
              <a:rPr lang="es-ES_tradnl" sz="1300" b="1" dirty="0">
                <a:solidFill>
                  <a:srgbClr val="00AEEF"/>
                </a:solidFill>
                <a:latin typeface="Filson Pro Book" panose="02000000000000000000" pitchFamily="2" charset="77"/>
              </a:rPr>
              <a:t>Palabras de la Magistrada Líder del SIGCMA</a:t>
            </a:r>
          </a:p>
        </p:txBody>
      </p:sp>
      <p:sp>
        <p:nvSpPr>
          <p:cNvPr id="31" name="TextBox 30">
            <a:extLst>
              <a:ext uri="{FF2B5EF4-FFF2-40B4-BE49-F238E27FC236}">
                <a16:creationId xmlns:a16="http://schemas.microsoft.com/office/drawing/2014/main" id="{0E574F80-C270-FE4A-A2C4-056496503F03}"/>
              </a:ext>
            </a:extLst>
          </p:cNvPr>
          <p:cNvSpPr txBox="1"/>
          <p:nvPr/>
        </p:nvSpPr>
        <p:spPr>
          <a:xfrm>
            <a:off x="901026" y="4455967"/>
            <a:ext cx="903835" cy="707886"/>
          </a:xfrm>
          <a:prstGeom prst="rect">
            <a:avLst/>
          </a:prstGeom>
          <a:noFill/>
        </p:spPr>
        <p:txBody>
          <a:bodyPr wrap="square" rtlCol="0">
            <a:spAutoFit/>
          </a:bodyPr>
          <a:lstStyle/>
          <a:p>
            <a:pPr algn="r"/>
            <a:r>
              <a:rPr lang="es-ES_tradnl" sz="4000" b="1" dirty="0">
                <a:latin typeface="Filson Pro Book" panose="02000000000000000000" pitchFamily="2" charset="77"/>
              </a:rPr>
              <a:t>04</a:t>
            </a:r>
          </a:p>
        </p:txBody>
      </p:sp>
      <p:sp>
        <p:nvSpPr>
          <p:cNvPr id="32" name="TextBox 31">
            <a:extLst>
              <a:ext uri="{FF2B5EF4-FFF2-40B4-BE49-F238E27FC236}">
                <a16:creationId xmlns:a16="http://schemas.microsoft.com/office/drawing/2014/main" id="{89B80303-CC36-2149-9AC9-67AB2072F94F}"/>
              </a:ext>
            </a:extLst>
          </p:cNvPr>
          <p:cNvSpPr txBox="1"/>
          <p:nvPr/>
        </p:nvSpPr>
        <p:spPr>
          <a:xfrm>
            <a:off x="1855660" y="4542658"/>
            <a:ext cx="3595401" cy="492443"/>
          </a:xfrm>
          <a:prstGeom prst="rect">
            <a:avLst/>
          </a:prstGeom>
          <a:noFill/>
        </p:spPr>
        <p:txBody>
          <a:bodyPr wrap="square" rtlCol="0">
            <a:spAutoFit/>
          </a:bodyPr>
          <a:lstStyle/>
          <a:p>
            <a:r>
              <a:rPr lang="es-ES_tradnl" sz="1300" b="1" dirty="0">
                <a:solidFill>
                  <a:srgbClr val="00AEEF"/>
                </a:solidFill>
                <a:latin typeface="Filson Pro Book" panose="02000000000000000000" pitchFamily="2" charset="77"/>
              </a:rPr>
              <a:t>Socialización de la Plataforma Estratégica</a:t>
            </a:r>
          </a:p>
        </p:txBody>
      </p:sp>
      <p:sp>
        <p:nvSpPr>
          <p:cNvPr id="16" name="Rectangle 15">
            <a:extLst>
              <a:ext uri="{FF2B5EF4-FFF2-40B4-BE49-F238E27FC236}">
                <a16:creationId xmlns:a16="http://schemas.microsoft.com/office/drawing/2014/main" id="{600EF0A7-23F7-7040-9A53-F001C52C4059}"/>
              </a:ext>
            </a:extLst>
          </p:cNvPr>
          <p:cNvSpPr/>
          <p:nvPr/>
        </p:nvSpPr>
        <p:spPr>
          <a:xfrm>
            <a:off x="0" y="1429343"/>
            <a:ext cx="261408"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37C5DCAB-D57A-8D43-B5DA-3790990C17A5}"/>
              </a:ext>
            </a:extLst>
          </p:cNvPr>
          <p:cNvSpPr/>
          <p:nvPr/>
        </p:nvSpPr>
        <p:spPr>
          <a:xfrm>
            <a:off x="2880995" y="1422321"/>
            <a:ext cx="91636"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Rectangle 54">
            <a:extLst>
              <a:ext uri="{FF2B5EF4-FFF2-40B4-BE49-F238E27FC236}">
                <a16:creationId xmlns:a16="http://schemas.microsoft.com/office/drawing/2014/main" id="{0052560C-863F-0B47-8927-47047BD33F4A}"/>
              </a:ext>
            </a:extLst>
          </p:cNvPr>
          <p:cNvSpPr/>
          <p:nvPr/>
        </p:nvSpPr>
        <p:spPr>
          <a:xfrm>
            <a:off x="2880995" y="1576704"/>
            <a:ext cx="91636"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60" name="Straight Connector 59">
            <a:extLst>
              <a:ext uri="{FF2B5EF4-FFF2-40B4-BE49-F238E27FC236}">
                <a16:creationId xmlns:a16="http://schemas.microsoft.com/office/drawing/2014/main" id="{D56ED567-F3C2-F149-8658-D6591DCE5D60}"/>
              </a:ext>
            </a:extLst>
          </p:cNvPr>
          <p:cNvCxnSpPr>
            <a:cxnSpLocks/>
          </p:cNvCxnSpPr>
          <p:nvPr/>
        </p:nvCxnSpPr>
        <p:spPr>
          <a:xfrm>
            <a:off x="1833436" y="3204909"/>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E2E2B45-DB95-0748-A829-12B1BAF100D1}"/>
              </a:ext>
            </a:extLst>
          </p:cNvPr>
          <p:cNvCxnSpPr>
            <a:cxnSpLocks/>
          </p:cNvCxnSpPr>
          <p:nvPr/>
        </p:nvCxnSpPr>
        <p:spPr>
          <a:xfrm>
            <a:off x="1833436" y="3284178"/>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01E4631-CDDC-2E43-9DF4-6C6A2EE5331C}"/>
              </a:ext>
            </a:extLst>
          </p:cNvPr>
          <p:cNvCxnSpPr>
            <a:cxnSpLocks/>
          </p:cNvCxnSpPr>
          <p:nvPr/>
        </p:nvCxnSpPr>
        <p:spPr>
          <a:xfrm>
            <a:off x="1829576" y="3906842"/>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DC9F51F-BEFB-CA4D-AC56-C32E7E3933F2}"/>
              </a:ext>
            </a:extLst>
          </p:cNvPr>
          <p:cNvCxnSpPr>
            <a:cxnSpLocks/>
          </p:cNvCxnSpPr>
          <p:nvPr/>
        </p:nvCxnSpPr>
        <p:spPr>
          <a:xfrm>
            <a:off x="1829576" y="3986111"/>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6CC18F3-9B6B-D748-A44B-E8370A041F99}"/>
              </a:ext>
            </a:extLst>
          </p:cNvPr>
          <p:cNvCxnSpPr>
            <a:cxnSpLocks/>
          </p:cNvCxnSpPr>
          <p:nvPr/>
        </p:nvCxnSpPr>
        <p:spPr>
          <a:xfrm>
            <a:off x="1829576" y="4614778"/>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D8797F1-0B9A-544C-83BF-A51F97659417}"/>
              </a:ext>
            </a:extLst>
          </p:cNvPr>
          <p:cNvCxnSpPr>
            <a:cxnSpLocks/>
          </p:cNvCxnSpPr>
          <p:nvPr/>
        </p:nvCxnSpPr>
        <p:spPr>
          <a:xfrm>
            <a:off x="1829576" y="4694047"/>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pic>
        <p:nvPicPr>
          <p:cNvPr id="45" name="Picture 44" descr="Graphical user interface, text, application&#10;&#10;Description automatically generated">
            <a:extLst>
              <a:ext uri="{FF2B5EF4-FFF2-40B4-BE49-F238E27FC236}">
                <a16:creationId xmlns:a16="http://schemas.microsoft.com/office/drawing/2014/main" id="{4EE22CDF-8553-074D-BADF-87EE10C0BC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sp>
        <p:nvSpPr>
          <p:cNvPr id="105" name="TextBox 104">
            <a:extLst>
              <a:ext uri="{FF2B5EF4-FFF2-40B4-BE49-F238E27FC236}">
                <a16:creationId xmlns:a16="http://schemas.microsoft.com/office/drawing/2014/main" id="{FB1FDBB2-0D99-4C46-B96E-23526C7ADE38}"/>
              </a:ext>
            </a:extLst>
          </p:cNvPr>
          <p:cNvSpPr txBox="1"/>
          <p:nvPr/>
        </p:nvSpPr>
        <p:spPr>
          <a:xfrm>
            <a:off x="1855660" y="5257643"/>
            <a:ext cx="4077772" cy="692497"/>
          </a:xfrm>
          <a:prstGeom prst="rect">
            <a:avLst/>
          </a:prstGeom>
          <a:noFill/>
        </p:spPr>
        <p:txBody>
          <a:bodyPr wrap="square" rtlCol="0">
            <a:spAutoFit/>
          </a:bodyPr>
          <a:lstStyle/>
          <a:p>
            <a:r>
              <a:rPr lang="es-ES_tradnl" sz="1300" b="1" dirty="0">
                <a:solidFill>
                  <a:srgbClr val="00AEEF"/>
                </a:solidFill>
                <a:latin typeface="Filson Pro Book" panose="02000000000000000000" pitchFamily="2" charset="77"/>
              </a:rPr>
              <a:t>Socialización Protocolo para realización de Auditorias Internas de la nueva normalidad del COVID-19</a:t>
            </a:r>
          </a:p>
        </p:txBody>
      </p:sp>
      <p:cxnSp>
        <p:nvCxnSpPr>
          <p:cNvPr id="106" name="Straight Connector 105">
            <a:extLst>
              <a:ext uri="{FF2B5EF4-FFF2-40B4-BE49-F238E27FC236}">
                <a16:creationId xmlns:a16="http://schemas.microsoft.com/office/drawing/2014/main" id="{9EDDCB05-BC52-CE49-BC8A-BC84D014C05B}"/>
              </a:ext>
            </a:extLst>
          </p:cNvPr>
          <p:cNvCxnSpPr>
            <a:cxnSpLocks/>
          </p:cNvCxnSpPr>
          <p:nvPr/>
        </p:nvCxnSpPr>
        <p:spPr>
          <a:xfrm>
            <a:off x="1829576" y="4613806"/>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BE7DF60-A7F6-6048-AF21-B9B9716523A7}"/>
              </a:ext>
            </a:extLst>
          </p:cNvPr>
          <p:cNvCxnSpPr>
            <a:cxnSpLocks/>
          </p:cNvCxnSpPr>
          <p:nvPr/>
        </p:nvCxnSpPr>
        <p:spPr>
          <a:xfrm>
            <a:off x="1829576" y="4693075"/>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14936A26-E8DD-4749-B41F-932B14FF784F}"/>
              </a:ext>
            </a:extLst>
          </p:cNvPr>
          <p:cNvSpPr txBox="1"/>
          <p:nvPr/>
        </p:nvSpPr>
        <p:spPr>
          <a:xfrm>
            <a:off x="900658" y="5157841"/>
            <a:ext cx="903835" cy="707886"/>
          </a:xfrm>
          <a:prstGeom prst="rect">
            <a:avLst/>
          </a:prstGeom>
          <a:noFill/>
        </p:spPr>
        <p:txBody>
          <a:bodyPr wrap="square" rtlCol="0">
            <a:spAutoFit/>
          </a:bodyPr>
          <a:lstStyle/>
          <a:p>
            <a:pPr algn="r"/>
            <a:r>
              <a:rPr lang="es-ES_tradnl" sz="4000" b="1" dirty="0">
                <a:latin typeface="Filson Pro Book" panose="02000000000000000000" pitchFamily="2" charset="77"/>
              </a:rPr>
              <a:t>05</a:t>
            </a:r>
          </a:p>
        </p:txBody>
      </p:sp>
      <p:sp>
        <p:nvSpPr>
          <p:cNvPr id="115" name="TextBox 114">
            <a:extLst>
              <a:ext uri="{FF2B5EF4-FFF2-40B4-BE49-F238E27FC236}">
                <a16:creationId xmlns:a16="http://schemas.microsoft.com/office/drawing/2014/main" id="{B5CF9AAE-5559-FF4D-AB88-0E6F0EB62259}"/>
              </a:ext>
            </a:extLst>
          </p:cNvPr>
          <p:cNvSpPr txBox="1"/>
          <p:nvPr/>
        </p:nvSpPr>
        <p:spPr>
          <a:xfrm>
            <a:off x="1851581" y="5956537"/>
            <a:ext cx="4077772" cy="492443"/>
          </a:xfrm>
          <a:prstGeom prst="rect">
            <a:avLst/>
          </a:prstGeom>
          <a:noFill/>
        </p:spPr>
        <p:txBody>
          <a:bodyPr wrap="square" rtlCol="0">
            <a:spAutoFit/>
          </a:bodyPr>
          <a:lstStyle/>
          <a:p>
            <a:r>
              <a:rPr lang="es-ES_tradnl" sz="1300" b="1" dirty="0">
                <a:solidFill>
                  <a:srgbClr val="00AEEF"/>
                </a:solidFill>
                <a:latin typeface="Filson Pro Book" panose="02000000000000000000" pitchFamily="2" charset="77"/>
              </a:rPr>
              <a:t>Socialización Plan de Auditorias Internas </a:t>
            </a:r>
          </a:p>
          <a:p>
            <a:r>
              <a:rPr lang="es-ES_tradnl" sz="1300" b="1" dirty="0">
                <a:solidFill>
                  <a:srgbClr val="00AEEF"/>
                </a:solidFill>
                <a:latin typeface="Filson Pro Book" panose="02000000000000000000" pitchFamily="2" charset="77"/>
              </a:rPr>
              <a:t>2021</a:t>
            </a:r>
          </a:p>
        </p:txBody>
      </p:sp>
      <p:sp>
        <p:nvSpPr>
          <p:cNvPr id="118" name="TextBox 117">
            <a:extLst>
              <a:ext uri="{FF2B5EF4-FFF2-40B4-BE49-F238E27FC236}">
                <a16:creationId xmlns:a16="http://schemas.microsoft.com/office/drawing/2014/main" id="{1CA40612-ADF9-D445-841B-99200545D405}"/>
              </a:ext>
            </a:extLst>
          </p:cNvPr>
          <p:cNvSpPr txBox="1"/>
          <p:nvPr/>
        </p:nvSpPr>
        <p:spPr>
          <a:xfrm>
            <a:off x="896579" y="5864756"/>
            <a:ext cx="903835" cy="707886"/>
          </a:xfrm>
          <a:prstGeom prst="rect">
            <a:avLst/>
          </a:prstGeom>
          <a:noFill/>
        </p:spPr>
        <p:txBody>
          <a:bodyPr wrap="square" rtlCol="0">
            <a:spAutoFit/>
          </a:bodyPr>
          <a:lstStyle/>
          <a:p>
            <a:pPr algn="r"/>
            <a:r>
              <a:rPr lang="es-ES_tradnl" sz="4000" b="1" dirty="0">
                <a:latin typeface="Filson Pro Book" panose="02000000000000000000" pitchFamily="2" charset="77"/>
              </a:rPr>
              <a:t>06</a:t>
            </a:r>
          </a:p>
        </p:txBody>
      </p:sp>
      <p:cxnSp>
        <p:nvCxnSpPr>
          <p:cNvPr id="119" name="Straight Connector 118">
            <a:extLst>
              <a:ext uri="{FF2B5EF4-FFF2-40B4-BE49-F238E27FC236}">
                <a16:creationId xmlns:a16="http://schemas.microsoft.com/office/drawing/2014/main" id="{77805B70-5255-F949-AF1A-5E78CDC49812}"/>
              </a:ext>
            </a:extLst>
          </p:cNvPr>
          <p:cNvCxnSpPr>
            <a:cxnSpLocks/>
          </p:cNvCxnSpPr>
          <p:nvPr/>
        </p:nvCxnSpPr>
        <p:spPr>
          <a:xfrm>
            <a:off x="1825129" y="6022595"/>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84EDC1BF-8CC1-3E49-B0B3-7A1E72669961}"/>
              </a:ext>
            </a:extLst>
          </p:cNvPr>
          <p:cNvCxnSpPr>
            <a:cxnSpLocks/>
          </p:cNvCxnSpPr>
          <p:nvPr/>
        </p:nvCxnSpPr>
        <p:spPr>
          <a:xfrm>
            <a:off x="1825129" y="6101864"/>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5FBE4B11-7CCA-804F-8415-86C53368C6ED}"/>
              </a:ext>
            </a:extLst>
          </p:cNvPr>
          <p:cNvCxnSpPr>
            <a:cxnSpLocks/>
          </p:cNvCxnSpPr>
          <p:nvPr/>
        </p:nvCxnSpPr>
        <p:spPr>
          <a:xfrm>
            <a:off x="6984457" y="2508448"/>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8228E4F-E3DB-4643-B9E4-F0A05F9D54A5}"/>
              </a:ext>
            </a:extLst>
          </p:cNvPr>
          <p:cNvCxnSpPr>
            <a:cxnSpLocks/>
          </p:cNvCxnSpPr>
          <p:nvPr/>
        </p:nvCxnSpPr>
        <p:spPr>
          <a:xfrm>
            <a:off x="6984457" y="2587717"/>
            <a:ext cx="0" cy="421646"/>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A8D928F7-94DD-3240-986B-EED30B2BFEC0}"/>
              </a:ext>
            </a:extLst>
          </p:cNvPr>
          <p:cNvSpPr txBox="1"/>
          <p:nvPr/>
        </p:nvSpPr>
        <p:spPr>
          <a:xfrm>
            <a:off x="6096000" y="2332306"/>
            <a:ext cx="859882" cy="707886"/>
          </a:xfrm>
          <a:prstGeom prst="rect">
            <a:avLst/>
          </a:prstGeom>
          <a:noFill/>
        </p:spPr>
        <p:txBody>
          <a:bodyPr wrap="square" rtlCol="0">
            <a:spAutoFit/>
          </a:bodyPr>
          <a:lstStyle/>
          <a:p>
            <a:r>
              <a:rPr lang="es-ES_tradnl" sz="4000" b="1" dirty="0">
                <a:latin typeface="Filson Pro Book" panose="02000000000000000000" pitchFamily="2" charset="77"/>
              </a:rPr>
              <a:t>07</a:t>
            </a:r>
          </a:p>
        </p:txBody>
      </p:sp>
      <p:sp>
        <p:nvSpPr>
          <p:cNvPr id="124" name="TextBox 123">
            <a:extLst>
              <a:ext uri="{FF2B5EF4-FFF2-40B4-BE49-F238E27FC236}">
                <a16:creationId xmlns:a16="http://schemas.microsoft.com/office/drawing/2014/main" id="{6A0C508B-A817-9640-898F-E57FB8751BE4}"/>
              </a:ext>
            </a:extLst>
          </p:cNvPr>
          <p:cNvSpPr txBox="1"/>
          <p:nvPr/>
        </p:nvSpPr>
        <p:spPr>
          <a:xfrm>
            <a:off x="7006682" y="2436259"/>
            <a:ext cx="4073689" cy="692497"/>
          </a:xfrm>
          <a:prstGeom prst="rect">
            <a:avLst/>
          </a:prstGeom>
          <a:noFill/>
        </p:spPr>
        <p:txBody>
          <a:bodyPr wrap="square" rtlCol="0">
            <a:spAutoFit/>
          </a:bodyPr>
          <a:lstStyle/>
          <a:p>
            <a:r>
              <a:rPr lang="es-ES_tradnl" sz="1300" b="1" dirty="0">
                <a:solidFill>
                  <a:srgbClr val="00AEEF"/>
                </a:solidFill>
                <a:latin typeface="Filson Pro Book" panose="02000000000000000000" pitchFamily="2" charset="77"/>
              </a:rPr>
              <a:t>Intervención: Unidades misionales del Consejo Superior y de las Unidades de la Dirección Ejecutiva de Administración Judicial</a:t>
            </a:r>
          </a:p>
        </p:txBody>
      </p:sp>
      <p:sp>
        <p:nvSpPr>
          <p:cNvPr id="125" name="TextBox 124">
            <a:extLst>
              <a:ext uri="{FF2B5EF4-FFF2-40B4-BE49-F238E27FC236}">
                <a16:creationId xmlns:a16="http://schemas.microsoft.com/office/drawing/2014/main" id="{88BD8F05-CB0C-C04F-BA10-BE6D064B0BC3}"/>
              </a:ext>
            </a:extLst>
          </p:cNvPr>
          <p:cNvSpPr txBox="1"/>
          <p:nvPr/>
        </p:nvSpPr>
        <p:spPr>
          <a:xfrm>
            <a:off x="6052047" y="3040193"/>
            <a:ext cx="903835" cy="707886"/>
          </a:xfrm>
          <a:prstGeom prst="rect">
            <a:avLst/>
          </a:prstGeom>
          <a:noFill/>
        </p:spPr>
        <p:txBody>
          <a:bodyPr wrap="square" rtlCol="0">
            <a:spAutoFit/>
          </a:bodyPr>
          <a:lstStyle/>
          <a:p>
            <a:r>
              <a:rPr lang="es-ES_tradnl" sz="4000" b="1" dirty="0">
                <a:latin typeface="Filson Pro Book" panose="02000000000000000000" pitchFamily="2" charset="77"/>
              </a:rPr>
              <a:t>08</a:t>
            </a:r>
          </a:p>
        </p:txBody>
      </p:sp>
      <p:sp>
        <p:nvSpPr>
          <p:cNvPr id="126" name="TextBox 125">
            <a:extLst>
              <a:ext uri="{FF2B5EF4-FFF2-40B4-BE49-F238E27FC236}">
                <a16:creationId xmlns:a16="http://schemas.microsoft.com/office/drawing/2014/main" id="{3F9DEE89-55FA-6B41-8FD3-CFCD5BE9A560}"/>
              </a:ext>
            </a:extLst>
          </p:cNvPr>
          <p:cNvSpPr txBox="1"/>
          <p:nvPr/>
        </p:nvSpPr>
        <p:spPr>
          <a:xfrm>
            <a:off x="7006681" y="3142193"/>
            <a:ext cx="4014233" cy="492443"/>
          </a:xfrm>
          <a:prstGeom prst="rect">
            <a:avLst/>
          </a:prstGeom>
          <a:noFill/>
        </p:spPr>
        <p:txBody>
          <a:bodyPr wrap="square" rtlCol="0">
            <a:spAutoFit/>
          </a:bodyPr>
          <a:lstStyle/>
          <a:p>
            <a:r>
              <a:rPr lang="es-ES_tradnl" sz="1300" b="1" dirty="0">
                <a:solidFill>
                  <a:srgbClr val="00AEEF"/>
                </a:solidFill>
                <a:latin typeface="Filson Pro Book" panose="02000000000000000000" pitchFamily="2" charset="77"/>
              </a:rPr>
              <a:t>Intervención: Consejos Seccionales de la Judicatura</a:t>
            </a:r>
          </a:p>
        </p:txBody>
      </p:sp>
      <p:sp>
        <p:nvSpPr>
          <p:cNvPr id="127" name="TextBox 126">
            <a:extLst>
              <a:ext uri="{FF2B5EF4-FFF2-40B4-BE49-F238E27FC236}">
                <a16:creationId xmlns:a16="http://schemas.microsoft.com/office/drawing/2014/main" id="{CB8FC29C-2A1F-294A-9EB4-781E8448E81A}"/>
              </a:ext>
            </a:extLst>
          </p:cNvPr>
          <p:cNvSpPr txBox="1"/>
          <p:nvPr/>
        </p:nvSpPr>
        <p:spPr>
          <a:xfrm>
            <a:off x="6052047" y="3748080"/>
            <a:ext cx="903835" cy="707886"/>
          </a:xfrm>
          <a:prstGeom prst="rect">
            <a:avLst/>
          </a:prstGeom>
          <a:noFill/>
        </p:spPr>
        <p:txBody>
          <a:bodyPr wrap="square" rtlCol="0">
            <a:spAutoFit/>
          </a:bodyPr>
          <a:lstStyle/>
          <a:p>
            <a:r>
              <a:rPr lang="es-ES_tradnl" sz="4000" b="1" dirty="0">
                <a:latin typeface="Filson Pro Book" panose="02000000000000000000" pitchFamily="2" charset="77"/>
              </a:rPr>
              <a:t>09</a:t>
            </a:r>
          </a:p>
        </p:txBody>
      </p:sp>
      <p:sp>
        <p:nvSpPr>
          <p:cNvPr id="128" name="TextBox 127">
            <a:extLst>
              <a:ext uri="{FF2B5EF4-FFF2-40B4-BE49-F238E27FC236}">
                <a16:creationId xmlns:a16="http://schemas.microsoft.com/office/drawing/2014/main" id="{8CE7FA8D-20C8-FA45-ABA6-C42A07604722}"/>
              </a:ext>
            </a:extLst>
          </p:cNvPr>
          <p:cNvSpPr txBox="1"/>
          <p:nvPr/>
        </p:nvSpPr>
        <p:spPr>
          <a:xfrm>
            <a:off x="7006681" y="3837723"/>
            <a:ext cx="4014225" cy="492443"/>
          </a:xfrm>
          <a:prstGeom prst="rect">
            <a:avLst/>
          </a:prstGeom>
          <a:noFill/>
        </p:spPr>
        <p:txBody>
          <a:bodyPr wrap="square" rtlCol="0">
            <a:spAutoFit/>
          </a:bodyPr>
          <a:lstStyle/>
          <a:p>
            <a:r>
              <a:rPr lang="es-ES_tradnl" sz="1300" b="1" dirty="0">
                <a:solidFill>
                  <a:srgbClr val="00AEEF"/>
                </a:solidFill>
                <a:latin typeface="Filson Pro Book" panose="02000000000000000000" pitchFamily="2" charset="77"/>
              </a:rPr>
              <a:t>Intervención: Direcciones Seccionales de Administración Judicial</a:t>
            </a:r>
          </a:p>
        </p:txBody>
      </p:sp>
      <p:sp>
        <p:nvSpPr>
          <p:cNvPr id="129" name="TextBox 128">
            <a:extLst>
              <a:ext uri="{FF2B5EF4-FFF2-40B4-BE49-F238E27FC236}">
                <a16:creationId xmlns:a16="http://schemas.microsoft.com/office/drawing/2014/main" id="{10DF4F75-BA6C-3D45-B203-3AEA638B94E8}"/>
              </a:ext>
            </a:extLst>
          </p:cNvPr>
          <p:cNvSpPr txBox="1"/>
          <p:nvPr/>
        </p:nvSpPr>
        <p:spPr>
          <a:xfrm>
            <a:off x="6052047" y="4455967"/>
            <a:ext cx="903835" cy="707886"/>
          </a:xfrm>
          <a:prstGeom prst="rect">
            <a:avLst/>
          </a:prstGeom>
          <a:noFill/>
        </p:spPr>
        <p:txBody>
          <a:bodyPr wrap="square" rtlCol="0">
            <a:spAutoFit/>
          </a:bodyPr>
          <a:lstStyle/>
          <a:p>
            <a:pPr algn="r"/>
            <a:r>
              <a:rPr lang="es-ES_tradnl" sz="4000" b="1" dirty="0">
                <a:latin typeface="Filson Pro Book" panose="02000000000000000000" pitchFamily="2" charset="77"/>
              </a:rPr>
              <a:t>10</a:t>
            </a:r>
          </a:p>
        </p:txBody>
      </p:sp>
      <p:sp>
        <p:nvSpPr>
          <p:cNvPr id="130" name="TextBox 129">
            <a:extLst>
              <a:ext uri="{FF2B5EF4-FFF2-40B4-BE49-F238E27FC236}">
                <a16:creationId xmlns:a16="http://schemas.microsoft.com/office/drawing/2014/main" id="{0E91D32F-4FCB-424E-AA7A-AB9229CB237E}"/>
              </a:ext>
            </a:extLst>
          </p:cNvPr>
          <p:cNvSpPr txBox="1"/>
          <p:nvPr/>
        </p:nvSpPr>
        <p:spPr>
          <a:xfrm>
            <a:off x="7006681" y="4542658"/>
            <a:ext cx="3934032" cy="492443"/>
          </a:xfrm>
          <a:prstGeom prst="rect">
            <a:avLst/>
          </a:prstGeom>
          <a:noFill/>
        </p:spPr>
        <p:txBody>
          <a:bodyPr wrap="square" rtlCol="0">
            <a:spAutoFit/>
          </a:bodyPr>
          <a:lstStyle/>
          <a:p>
            <a:r>
              <a:rPr lang="es-ES_tradnl" sz="1300" b="1" dirty="0">
                <a:solidFill>
                  <a:srgbClr val="00AEEF"/>
                </a:solidFill>
                <a:latin typeface="Filson Pro Book" panose="02000000000000000000" pitchFamily="2" charset="77"/>
              </a:rPr>
              <a:t>Intervención: Despachos Judiciales Certificados</a:t>
            </a:r>
          </a:p>
        </p:txBody>
      </p:sp>
      <p:cxnSp>
        <p:nvCxnSpPr>
          <p:cNvPr id="131" name="Straight Connector 130">
            <a:extLst>
              <a:ext uri="{FF2B5EF4-FFF2-40B4-BE49-F238E27FC236}">
                <a16:creationId xmlns:a16="http://schemas.microsoft.com/office/drawing/2014/main" id="{AA247C80-039E-A743-AF14-291BE33DA2EB}"/>
              </a:ext>
            </a:extLst>
          </p:cNvPr>
          <p:cNvCxnSpPr>
            <a:cxnSpLocks/>
          </p:cNvCxnSpPr>
          <p:nvPr/>
        </p:nvCxnSpPr>
        <p:spPr>
          <a:xfrm>
            <a:off x="6984457" y="3204909"/>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3FA2AFA-3FBF-A447-B9B5-5C833927F2EA}"/>
              </a:ext>
            </a:extLst>
          </p:cNvPr>
          <p:cNvCxnSpPr>
            <a:cxnSpLocks/>
          </p:cNvCxnSpPr>
          <p:nvPr/>
        </p:nvCxnSpPr>
        <p:spPr>
          <a:xfrm>
            <a:off x="6984457" y="3284178"/>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56CE003-895F-C444-AF37-F52BC073EC9C}"/>
              </a:ext>
            </a:extLst>
          </p:cNvPr>
          <p:cNvCxnSpPr>
            <a:cxnSpLocks/>
          </p:cNvCxnSpPr>
          <p:nvPr/>
        </p:nvCxnSpPr>
        <p:spPr>
          <a:xfrm>
            <a:off x="6980597" y="3906842"/>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415BB3A1-70AF-0C4A-A05B-420E1A368D60}"/>
              </a:ext>
            </a:extLst>
          </p:cNvPr>
          <p:cNvCxnSpPr>
            <a:cxnSpLocks/>
          </p:cNvCxnSpPr>
          <p:nvPr/>
        </p:nvCxnSpPr>
        <p:spPr>
          <a:xfrm>
            <a:off x="6980597" y="3986111"/>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6F66FCF-BFFD-3643-ABD1-8446DB47BD6D}"/>
              </a:ext>
            </a:extLst>
          </p:cNvPr>
          <p:cNvCxnSpPr>
            <a:cxnSpLocks/>
          </p:cNvCxnSpPr>
          <p:nvPr/>
        </p:nvCxnSpPr>
        <p:spPr>
          <a:xfrm>
            <a:off x="6980597" y="4614778"/>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B480136-7F9C-9D49-8ABC-380381E83469}"/>
              </a:ext>
            </a:extLst>
          </p:cNvPr>
          <p:cNvCxnSpPr>
            <a:cxnSpLocks/>
          </p:cNvCxnSpPr>
          <p:nvPr/>
        </p:nvCxnSpPr>
        <p:spPr>
          <a:xfrm>
            <a:off x="6980597" y="4694047"/>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A43199D5-4E86-4A4F-8303-D53DD188DD5A}"/>
              </a:ext>
            </a:extLst>
          </p:cNvPr>
          <p:cNvSpPr txBox="1"/>
          <p:nvPr/>
        </p:nvSpPr>
        <p:spPr>
          <a:xfrm>
            <a:off x="7006680" y="5249622"/>
            <a:ext cx="4284649" cy="692497"/>
          </a:xfrm>
          <a:prstGeom prst="rect">
            <a:avLst/>
          </a:prstGeom>
          <a:noFill/>
        </p:spPr>
        <p:txBody>
          <a:bodyPr wrap="square" rtlCol="0">
            <a:spAutoFit/>
          </a:bodyPr>
          <a:lstStyle/>
          <a:p>
            <a:r>
              <a:rPr lang="es-ES_tradnl" sz="1300" b="1" dirty="0">
                <a:solidFill>
                  <a:srgbClr val="00AEEF"/>
                </a:solidFill>
                <a:latin typeface="Filson Pro Book" panose="02000000000000000000" pitchFamily="2" charset="77"/>
              </a:rPr>
              <a:t>Intervención: Altas Cortes: Corte Suprema de Justicia: Sala de Casación Civil y Agraria, Sala </a:t>
            </a:r>
          </a:p>
          <a:p>
            <a:r>
              <a:rPr lang="es-ES_tradnl" sz="1300" b="1" dirty="0">
                <a:solidFill>
                  <a:srgbClr val="00AEEF"/>
                </a:solidFill>
                <a:latin typeface="Filson Pro Book" panose="02000000000000000000" pitchFamily="2" charset="77"/>
              </a:rPr>
              <a:t>de Casación Laboral; Consejo de Estado</a:t>
            </a:r>
          </a:p>
        </p:txBody>
      </p:sp>
      <p:cxnSp>
        <p:nvCxnSpPr>
          <p:cNvPr id="138" name="Straight Connector 137">
            <a:extLst>
              <a:ext uri="{FF2B5EF4-FFF2-40B4-BE49-F238E27FC236}">
                <a16:creationId xmlns:a16="http://schemas.microsoft.com/office/drawing/2014/main" id="{23AA184D-B490-5945-ADD6-D018F81A6261}"/>
              </a:ext>
            </a:extLst>
          </p:cNvPr>
          <p:cNvCxnSpPr>
            <a:cxnSpLocks/>
          </p:cNvCxnSpPr>
          <p:nvPr/>
        </p:nvCxnSpPr>
        <p:spPr>
          <a:xfrm>
            <a:off x="6980597" y="4613806"/>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9D489AD-6038-F249-8085-AF046AEDE8E0}"/>
              </a:ext>
            </a:extLst>
          </p:cNvPr>
          <p:cNvCxnSpPr>
            <a:cxnSpLocks/>
          </p:cNvCxnSpPr>
          <p:nvPr/>
        </p:nvCxnSpPr>
        <p:spPr>
          <a:xfrm>
            <a:off x="6980597" y="4693075"/>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3ADD5721-BA61-5740-8821-E218293DABC9}"/>
              </a:ext>
            </a:extLst>
          </p:cNvPr>
          <p:cNvSpPr txBox="1"/>
          <p:nvPr/>
        </p:nvSpPr>
        <p:spPr>
          <a:xfrm>
            <a:off x="6051679" y="5157841"/>
            <a:ext cx="903835" cy="707886"/>
          </a:xfrm>
          <a:prstGeom prst="rect">
            <a:avLst/>
          </a:prstGeom>
          <a:noFill/>
        </p:spPr>
        <p:txBody>
          <a:bodyPr wrap="square" rtlCol="0">
            <a:spAutoFit/>
          </a:bodyPr>
          <a:lstStyle/>
          <a:p>
            <a:pPr algn="r"/>
            <a:r>
              <a:rPr lang="es-ES_tradnl" sz="4000" b="1" dirty="0">
                <a:latin typeface="Filson Pro Book" panose="02000000000000000000" pitchFamily="2" charset="77"/>
              </a:rPr>
              <a:t>11</a:t>
            </a:r>
          </a:p>
        </p:txBody>
      </p:sp>
      <p:cxnSp>
        <p:nvCxnSpPr>
          <p:cNvPr id="141" name="Straight Connector 140">
            <a:extLst>
              <a:ext uri="{FF2B5EF4-FFF2-40B4-BE49-F238E27FC236}">
                <a16:creationId xmlns:a16="http://schemas.microsoft.com/office/drawing/2014/main" id="{5E28E624-BC06-044D-B67A-55839DE7036E}"/>
              </a:ext>
            </a:extLst>
          </p:cNvPr>
          <p:cNvCxnSpPr>
            <a:cxnSpLocks/>
          </p:cNvCxnSpPr>
          <p:nvPr/>
        </p:nvCxnSpPr>
        <p:spPr>
          <a:xfrm>
            <a:off x="6977054" y="5394949"/>
            <a:ext cx="0" cy="437440"/>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F76FB543-FF59-E34F-B910-1E229A876F40}"/>
              </a:ext>
            </a:extLst>
          </p:cNvPr>
          <p:cNvSpPr txBox="1"/>
          <p:nvPr/>
        </p:nvSpPr>
        <p:spPr>
          <a:xfrm>
            <a:off x="7002602" y="6028943"/>
            <a:ext cx="4077772" cy="307777"/>
          </a:xfrm>
          <a:prstGeom prst="rect">
            <a:avLst/>
          </a:prstGeom>
          <a:noFill/>
        </p:spPr>
        <p:txBody>
          <a:bodyPr wrap="square" rtlCol="0">
            <a:spAutoFit/>
          </a:bodyPr>
          <a:lstStyle/>
          <a:p>
            <a:r>
              <a:rPr lang="es-ES_tradnl" sz="1400" b="1" dirty="0">
                <a:solidFill>
                  <a:srgbClr val="00AEEF"/>
                </a:solidFill>
                <a:latin typeface="Filson Pro Book" panose="02000000000000000000" pitchFamily="2" charset="77"/>
              </a:rPr>
              <a:t>Proposiciones y Varios</a:t>
            </a:r>
          </a:p>
        </p:txBody>
      </p:sp>
      <p:cxnSp>
        <p:nvCxnSpPr>
          <p:cNvPr id="143" name="Straight Connector 142">
            <a:extLst>
              <a:ext uri="{FF2B5EF4-FFF2-40B4-BE49-F238E27FC236}">
                <a16:creationId xmlns:a16="http://schemas.microsoft.com/office/drawing/2014/main" id="{5B0F5822-BECD-0948-A1F6-6711E6D254D0}"/>
              </a:ext>
            </a:extLst>
          </p:cNvPr>
          <p:cNvCxnSpPr>
            <a:cxnSpLocks/>
          </p:cNvCxnSpPr>
          <p:nvPr/>
        </p:nvCxnSpPr>
        <p:spPr>
          <a:xfrm>
            <a:off x="6976518" y="5320721"/>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106CA015-FE98-024C-8D44-9A5452666459}"/>
              </a:ext>
            </a:extLst>
          </p:cNvPr>
          <p:cNvSpPr txBox="1"/>
          <p:nvPr/>
        </p:nvSpPr>
        <p:spPr>
          <a:xfrm>
            <a:off x="6047600" y="5864756"/>
            <a:ext cx="903835" cy="707886"/>
          </a:xfrm>
          <a:prstGeom prst="rect">
            <a:avLst/>
          </a:prstGeom>
          <a:noFill/>
        </p:spPr>
        <p:txBody>
          <a:bodyPr wrap="square" rtlCol="0">
            <a:spAutoFit/>
          </a:bodyPr>
          <a:lstStyle/>
          <a:p>
            <a:pPr algn="r"/>
            <a:r>
              <a:rPr lang="es-ES_tradnl" sz="4000" b="1" dirty="0">
                <a:latin typeface="Filson Pro Book" panose="02000000000000000000" pitchFamily="2" charset="77"/>
              </a:rPr>
              <a:t>12</a:t>
            </a:r>
          </a:p>
        </p:txBody>
      </p:sp>
      <p:cxnSp>
        <p:nvCxnSpPr>
          <p:cNvPr id="145" name="Straight Connector 144">
            <a:extLst>
              <a:ext uri="{FF2B5EF4-FFF2-40B4-BE49-F238E27FC236}">
                <a16:creationId xmlns:a16="http://schemas.microsoft.com/office/drawing/2014/main" id="{4429C256-CE0F-5542-9C5B-D1604783C39D}"/>
              </a:ext>
            </a:extLst>
          </p:cNvPr>
          <p:cNvCxnSpPr>
            <a:cxnSpLocks/>
          </p:cNvCxnSpPr>
          <p:nvPr/>
        </p:nvCxnSpPr>
        <p:spPr>
          <a:xfrm>
            <a:off x="6976150" y="6022595"/>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2EA28DB-6506-E149-A2B5-6900E2134830}"/>
              </a:ext>
            </a:extLst>
          </p:cNvPr>
          <p:cNvCxnSpPr>
            <a:cxnSpLocks/>
          </p:cNvCxnSpPr>
          <p:nvPr/>
        </p:nvCxnSpPr>
        <p:spPr>
          <a:xfrm>
            <a:off x="6976150" y="6101864"/>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AF10398E-4BCF-6D43-BF90-75D21C8A88BF}"/>
              </a:ext>
            </a:extLst>
          </p:cNvPr>
          <p:cNvCxnSpPr>
            <a:cxnSpLocks/>
          </p:cNvCxnSpPr>
          <p:nvPr/>
        </p:nvCxnSpPr>
        <p:spPr>
          <a:xfrm>
            <a:off x="1829576" y="5312966"/>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B4D85B6-4176-594F-86A2-1B9D3A3F913B}"/>
              </a:ext>
            </a:extLst>
          </p:cNvPr>
          <p:cNvCxnSpPr>
            <a:cxnSpLocks/>
          </p:cNvCxnSpPr>
          <p:nvPr/>
        </p:nvCxnSpPr>
        <p:spPr>
          <a:xfrm>
            <a:off x="1829576" y="5392235"/>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11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64172A0-0563-7340-B55B-8474BB2944A6}"/>
              </a:ext>
            </a:extLst>
          </p:cNvPr>
          <p:cNvPicPr>
            <a:picLocks noChangeAspect="1"/>
          </p:cNvPicPr>
          <p:nvPr/>
        </p:nvPicPr>
        <p:blipFill rotWithShape="1">
          <a:blip r:embed="rId2"/>
          <a:srcRect l="4561" t="3103" r="5001" b="4636"/>
          <a:stretch/>
        </p:blipFill>
        <p:spPr>
          <a:xfrm>
            <a:off x="923630" y="4339260"/>
            <a:ext cx="905805" cy="1080000"/>
          </a:xfrm>
          <a:prstGeom prst="rect">
            <a:avLst/>
          </a:prstGeom>
        </p:spPr>
      </p:pic>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993347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3"/>
          <a:srcRect/>
          <a:stretch/>
        </p:blipFill>
        <p:spPr>
          <a:xfrm>
            <a:off x="1579279" y="2780403"/>
            <a:ext cx="169433" cy="6694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cxnSp>
        <p:nvCxnSpPr>
          <p:cNvPr id="57" name="Straight Connector 56">
            <a:extLst>
              <a:ext uri="{FF2B5EF4-FFF2-40B4-BE49-F238E27FC236}">
                <a16:creationId xmlns:a16="http://schemas.microsoft.com/office/drawing/2014/main" id="{7909D981-A0DC-7942-A8F9-B64A12D82AA6}"/>
              </a:ext>
            </a:extLst>
          </p:cNvPr>
          <p:cNvCxnSpPr>
            <a:cxnSpLocks/>
          </p:cNvCxnSpPr>
          <p:nvPr/>
        </p:nvCxnSpPr>
        <p:spPr>
          <a:xfrm>
            <a:off x="1421601" y="2315249"/>
            <a:ext cx="9671969"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3175"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0" y="2771761"/>
            <a:ext cx="4927991"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TextBox 60">
            <a:extLst>
              <a:ext uri="{FF2B5EF4-FFF2-40B4-BE49-F238E27FC236}">
                <a16:creationId xmlns:a16="http://schemas.microsoft.com/office/drawing/2014/main" id="{58C20ECE-5A79-434F-8546-A88AB2674772}"/>
              </a:ext>
            </a:extLst>
          </p:cNvPr>
          <p:cNvSpPr txBox="1"/>
          <p:nvPr/>
        </p:nvSpPr>
        <p:spPr>
          <a:xfrm>
            <a:off x="191887" y="2737592"/>
            <a:ext cx="5047558" cy="307777"/>
          </a:xfrm>
          <a:prstGeom prst="rect">
            <a:avLst/>
          </a:prstGeom>
          <a:noFill/>
        </p:spPr>
        <p:txBody>
          <a:bodyPr wrap="square" rtlCol="0">
            <a:spAutoFit/>
          </a:bodyPr>
          <a:lstStyle/>
          <a:p>
            <a:r>
              <a:rPr lang="es-CO" sz="1400" dirty="0">
                <a:solidFill>
                  <a:schemeClr val="bg1"/>
                </a:solidFill>
                <a:latin typeface="Gotham Medium" panose="02000604030000020004" pitchFamily="2" charset="0"/>
                <a:ea typeface="Times New Roman" panose="02020603050405020304" pitchFamily="18" charset="0"/>
                <a:cs typeface="Arial" panose="020B0604020202020204" pitchFamily="34" charset="0"/>
              </a:rPr>
              <a:t>5.1.2. / COMPONENTES DE LA AUDITORÍA REMOTA:</a:t>
            </a:r>
          </a:p>
        </p:txBody>
      </p:sp>
      <p:sp>
        <p:nvSpPr>
          <p:cNvPr id="52" name="Rectangle 51">
            <a:extLst>
              <a:ext uri="{FF2B5EF4-FFF2-40B4-BE49-F238E27FC236}">
                <a16:creationId xmlns:a16="http://schemas.microsoft.com/office/drawing/2014/main" id="{11D08E83-D1E3-D040-AA1B-517BA747A0DB}"/>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E8A13089-8927-8041-98E8-6D720F9B8074}"/>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TextBox 34">
            <a:extLst>
              <a:ext uri="{FF2B5EF4-FFF2-40B4-BE49-F238E27FC236}">
                <a16:creationId xmlns:a16="http://schemas.microsoft.com/office/drawing/2014/main" id="{1EB2D825-F742-954E-AFCB-9EBB05FDEEFE}"/>
              </a:ext>
            </a:extLst>
          </p:cNvPr>
          <p:cNvSpPr txBox="1"/>
          <p:nvPr/>
        </p:nvSpPr>
        <p:spPr>
          <a:xfrm>
            <a:off x="2349972" y="3221551"/>
            <a:ext cx="5243492" cy="312650"/>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F. Auditor Líder y Equipo Auditor</a:t>
            </a:r>
          </a:p>
        </p:txBody>
      </p:sp>
      <p:cxnSp>
        <p:nvCxnSpPr>
          <p:cNvPr id="36" name="Straight Connector 35">
            <a:extLst>
              <a:ext uri="{FF2B5EF4-FFF2-40B4-BE49-F238E27FC236}">
                <a16:creationId xmlns:a16="http://schemas.microsoft.com/office/drawing/2014/main" id="{C2EEFF1C-86C4-0840-B3DB-5D3FB1C06677}"/>
              </a:ext>
            </a:extLst>
          </p:cNvPr>
          <p:cNvCxnSpPr>
            <a:cxnSpLocks/>
          </p:cNvCxnSpPr>
          <p:nvPr/>
        </p:nvCxnSpPr>
        <p:spPr>
          <a:xfrm>
            <a:off x="2236755" y="3387581"/>
            <a:ext cx="0" cy="2772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F365D1-C193-2040-AB11-374220AD36A2}"/>
              </a:ext>
            </a:extLst>
          </p:cNvPr>
          <p:cNvGrpSpPr/>
          <p:nvPr/>
        </p:nvGrpSpPr>
        <p:grpSpPr>
          <a:xfrm>
            <a:off x="2182035" y="3328363"/>
            <a:ext cx="109440" cy="109440"/>
            <a:chOff x="4200892" y="4432105"/>
            <a:chExt cx="109440" cy="109440"/>
          </a:xfrm>
        </p:grpSpPr>
        <p:grpSp>
          <p:nvGrpSpPr>
            <p:cNvPr id="38" name="Group 37">
              <a:extLst>
                <a:ext uri="{FF2B5EF4-FFF2-40B4-BE49-F238E27FC236}">
                  <a16:creationId xmlns:a16="http://schemas.microsoft.com/office/drawing/2014/main" id="{2341BBAC-BFB9-2348-B005-EF9483391DF9}"/>
                </a:ext>
              </a:extLst>
            </p:cNvPr>
            <p:cNvGrpSpPr>
              <a:grpSpLocks noChangeAspect="1"/>
            </p:cNvGrpSpPr>
            <p:nvPr/>
          </p:nvGrpSpPr>
          <p:grpSpPr>
            <a:xfrm rot="10800000">
              <a:off x="4210817" y="4439517"/>
              <a:ext cx="89587" cy="90000"/>
              <a:chOff x="3994150" y="4504881"/>
              <a:chExt cx="108000" cy="108498"/>
            </a:xfrm>
          </p:grpSpPr>
          <p:sp>
            <p:nvSpPr>
              <p:cNvPr id="41" name="Pie 40">
                <a:extLst>
                  <a:ext uri="{FF2B5EF4-FFF2-40B4-BE49-F238E27FC236}">
                    <a16:creationId xmlns:a16="http://schemas.microsoft.com/office/drawing/2014/main" id="{0D7EC335-7120-BD47-8989-020786743EE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43" name="Pie 42">
                <a:extLst>
                  <a:ext uri="{FF2B5EF4-FFF2-40B4-BE49-F238E27FC236}">
                    <a16:creationId xmlns:a16="http://schemas.microsoft.com/office/drawing/2014/main" id="{18B2B766-1C54-4646-AC24-EEFB9746A0F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9" name="Arc 38">
              <a:extLst>
                <a:ext uri="{FF2B5EF4-FFF2-40B4-BE49-F238E27FC236}">
                  <a16:creationId xmlns:a16="http://schemas.microsoft.com/office/drawing/2014/main" id="{38A0CA34-6EAF-F842-813B-009A009EF6E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0" name="Arc 39">
              <a:extLst>
                <a:ext uri="{FF2B5EF4-FFF2-40B4-BE49-F238E27FC236}">
                  <a16:creationId xmlns:a16="http://schemas.microsoft.com/office/drawing/2014/main" id="{631201CF-0A47-894E-95EE-F89F79A8232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46" name="Rectangle 45">
            <a:extLst>
              <a:ext uri="{FF2B5EF4-FFF2-40B4-BE49-F238E27FC236}">
                <a16:creationId xmlns:a16="http://schemas.microsoft.com/office/drawing/2014/main" id="{A3F7D673-BA38-C646-9FE1-2753424D3545}"/>
              </a:ext>
            </a:extLst>
          </p:cNvPr>
          <p:cNvSpPr/>
          <p:nvPr/>
        </p:nvSpPr>
        <p:spPr>
          <a:xfrm>
            <a:off x="2832397" y="3669374"/>
            <a:ext cx="7928806" cy="1208023"/>
          </a:xfrm>
          <a:prstGeom prst="rect">
            <a:avLst/>
          </a:prstGeom>
        </p:spPr>
        <p:txBody>
          <a:bodyPr wrap="square">
            <a:spAutoFit/>
          </a:bodyPr>
          <a:lstStyle/>
          <a:p>
            <a:pPr marR="20955" indent="-6350" algn="just">
              <a:spcAft>
                <a:spcPts val="1155"/>
              </a:spcAft>
            </a:pPr>
            <a:r>
              <a:rPr lang="es-CO" sz="1050" dirty="0">
                <a:latin typeface="Gotham Book" panose="02000604040000020004" pitchFamily="2" charset="0"/>
              </a:rPr>
              <a:t>Escanear, todos los documentos del ejercicio de la auditoria realizada, hacer entrega de los mismos al Líder del los Procesos Auditados, y remitirlos inmediatamente, una vez realizada la reunión de clausura, a la Coordinación Nacional del SIGCMA al e-mail: coornacalidbta@cendoj.ramajudicial.gov.co;</a:t>
            </a:r>
          </a:p>
          <a:p>
            <a:pPr marR="20955" indent="-6350" algn="just">
              <a:spcAft>
                <a:spcPts val="1155"/>
              </a:spcAft>
            </a:pPr>
            <a:r>
              <a:rPr lang="es-CO" sz="1050" dirty="0">
                <a:latin typeface="Gotham Book" panose="02000604040000020004" pitchFamily="2" charset="0"/>
              </a:rPr>
              <a:t>Ser imparcial y respetuoso en el ejercicio de Auditoria.</a:t>
            </a:r>
          </a:p>
          <a:p>
            <a:pPr marR="20955" indent="-6350" algn="just">
              <a:spcAft>
                <a:spcPts val="1155"/>
              </a:spcAft>
            </a:pPr>
            <a:endParaRPr lang="es-CO" sz="1050" dirty="0">
              <a:latin typeface="Gotham Book" panose="02000604040000020004" pitchFamily="2" charset="0"/>
            </a:endParaRPr>
          </a:p>
        </p:txBody>
      </p:sp>
      <p:pic>
        <p:nvPicPr>
          <p:cNvPr id="47" name="Picture 46">
            <a:extLst>
              <a:ext uri="{FF2B5EF4-FFF2-40B4-BE49-F238E27FC236}">
                <a16:creationId xmlns:a16="http://schemas.microsoft.com/office/drawing/2014/main" id="{C093EEFD-E29A-5141-9B16-7DCB4B42477E}"/>
              </a:ext>
            </a:extLst>
          </p:cNvPr>
          <p:cNvPicPr>
            <a:picLocks/>
          </p:cNvPicPr>
          <p:nvPr/>
        </p:nvPicPr>
        <p:blipFill>
          <a:blip r:embed="rId5"/>
          <a:stretch>
            <a:fillRect/>
          </a:stretch>
        </p:blipFill>
        <p:spPr>
          <a:xfrm>
            <a:off x="2756693" y="3698578"/>
            <a:ext cx="64544" cy="828000"/>
          </a:xfrm>
          <a:prstGeom prst="rect">
            <a:avLst/>
          </a:prstGeom>
        </p:spPr>
      </p:pic>
      <p:pic>
        <p:nvPicPr>
          <p:cNvPr id="48" name="Picture 47">
            <a:extLst>
              <a:ext uri="{FF2B5EF4-FFF2-40B4-BE49-F238E27FC236}">
                <a16:creationId xmlns:a16="http://schemas.microsoft.com/office/drawing/2014/main" id="{3019DFCB-F7BF-A345-AB40-E5950D934E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967" y="3752489"/>
            <a:ext cx="102674" cy="102674"/>
          </a:xfrm>
          <a:prstGeom prst="rect">
            <a:avLst/>
          </a:prstGeom>
        </p:spPr>
      </p:pic>
      <p:pic>
        <p:nvPicPr>
          <p:cNvPr id="50" name="Picture 49">
            <a:extLst>
              <a:ext uri="{FF2B5EF4-FFF2-40B4-BE49-F238E27FC236}">
                <a16:creationId xmlns:a16="http://schemas.microsoft.com/office/drawing/2014/main" id="{A63882C6-1C33-944E-9DA3-D7E3035860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03462" y="4378202"/>
            <a:ext cx="102674" cy="102674"/>
          </a:xfrm>
          <a:prstGeom prst="rect">
            <a:avLst/>
          </a:prstGeom>
        </p:spPr>
      </p:pic>
      <p:sp>
        <p:nvSpPr>
          <p:cNvPr id="33" name="Rectangle 32">
            <a:extLst>
              <a:ext uri="{FF2B5EF4-FFF2-40B4-BE49-F238E27FC236}">
                <a16:creationId xmlns:a16="http://schemas.microsoft.com/office/drawing/2014/main" id="{C624028D-7AD4-5248-BA43-1C18E7ED3CA2}"/>
              </a:ext>
            </a:extLst>
          </p:cNvPr>
          <p:cNvSpPr/>
          <p:nvPr/>
        </p:nvSpPr>
        <p:spPr>
          <a:xfrm>
            <a:off x="241710" y="1171998"/>
            <a:ext cx="753372" cy="720000"/>
          </a:xfrm>
          <a:prstGeom prst="rect">
            <a:avLst/>
          </a:prstGeom>
          <a:solidFill>
            <a:srgbClr val="F6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4" name="TextBox 33">
            <a:extLst>
              <a:ext uri="{FF2B5EF4-FFF2-40B4-BE49-F238E27FC236}">
                <a16:creationId xmlns:a16="http://schemas.microsoft.com/office/drawing/2014/main" id="{017D2AC6-2EE3-F545-8D0F-62020305DFC7}"/>
              </a:ext>
            </a:extLst>
          </p:cNvPr>
          <p:cNvSpPr txBox="1"/>
          <p:nvPr/>
        </p:nvSpPr>
        <p:spPr>
          <a:xfrm>
            <a:off x="147768" y="1151130"/>
            <a:ext cx="942887" cy="769441"/>
          </a:xfrm>
          <a:prstGeom prst="rect">
            <a:avLst/>
          </a:prstGeom>
          <a:noFill/>
          <a:ln>
            <a:noFill/>
          </a:ln>
        </p:spPr>
        <p:txBody>
          <a:bodyPr wrap="none" rtlCol="0">
            <a:spAutoFit/>
          </a:bodyPr>
          <a:lstStyle/>
          <a:p>
            <a:r>
              <a:rPr lang="es-ES_tradnl" sz="4400" b="1" dirty="0">
                <a:solidFill>
                  <a:schemeClr val="bg1"/>
                </a:solidFill>
                <a:latin typeface="Filson Pro Book" panose="02000000000000000000" pitchFamily="2" charset="77"/>
              </a:rPr>
              <a:t>05</a:t>
            </a:r>
          </a:p>
        </p:txBody>
      </p:sp>
      <p:sp>
        <p:nvSpPr>
          <p:cNvPr id="49" name="Rectangle 48">
            <a:extLst>
              <a:ext uri="{FF2B5EF4-FFF2-40B4-BE49-F238E27FC236}">
                <a16:creationId xmlns:a16="http://schemas.microsoft.com/office/drawing/2014/main" id="{3735AC1A-130F-444F-BA6A-0CC92B2CA453}"/>
              </a:ext>
            </a:extLst>
          </p:cNvPr>
          <p:cNvSpPr/>
          <p:nvPr/>
        </p:nvSpPr>
        <p:spPr>
          <a:xfrm>
            <a:off x="0" y="1173110"/>
            <a:ext cx="238360" cy="720000"/>
          </a:xfrm>
          <a:prstGeom prst="rect">
            <a:avLst/>
          </a:prstGeom>
          <a:solidFill>
            <a:srgbClr val="FBE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0" name="TextBox 29">
            <a:extLst>
              <a:ext uri="{FF2B5EF4-FFF2-40B4-BE49-F238E27FC236}">
                <a16:creationId xmlns:a16="http://schemas.microsoft.com/office/drawing/2014/main" id="{0B995BA1-1405-8F47-9032-101E7DA9745A}"/>
              </a:ext>
            </a:extLst>
          </p:cNvPr>
          <p:cNvSpPr txBox="1"/>
          <p:nvPr/>
        </p:nvSpPr>
        <p:spPr>
          <a:xfrm>
            <a:off x="447793" y="3038341"/>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sp>
        <p:nvSpPr>
          <p:cNvPr id="32" name="TextBox 31">
            <a:extLst>
              <a:ext uri="{FF2B5EF4-FFF2-40B4-BE49-F238E27FC236}">
                <a16:creationId xmlns:a16="http://schemas.microsoft.com/office/drawing/2014/main" id="{D89E1A4D-845E-DF42-879B-6224EFCF8037}"/>
              </a:ext>
            </a:extLst>
          </p:cNvPr>
          <p:cNvSpPr txBox="1"/>
          <p:nvPr/>
        </p:nvSpPr>
        <p:spPr>
          <a:xfrm>
            <a:off x="2359896" y="4705944"/>
            <a:ext cx="5243492" cy="308354"/>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G. Requisitos mínimos para ser Auditor</a:t>
            </a:r>
          </a:p>
        </p:txBody>
      </p:sp>
      <p:grpSp>
        <p:nvGrpSpPr>
          <p:cNvPr id="44" name="Group 43">
            <a:extLst>
              <a:ext uri="{FF2B5EF4-FFF2-40B4-BE49-F238E27FC236}">
                <a16:creationId xmlns:a16="http://schemas.microsoft.com/office/drawing/2014/main" id="{B3E5D49C-68A2-0C45-95B0-10865169D9DB}"/>
              </a:ext>
            </a:extLst>
          </p:cNvPr>
          <p:cNvGrpSpPr/>
          <p:nvPr/>
        </p:nvGrpSpPr>
        <p:grpSpPr>
          <a:xfrm>
            <a:off x="2191959" y="4812756"/>
            <a:ext cx="109440" cy="109440"/>
            <a:chOff x="4200892" y="4432105"/>
            <a:chExt cx="109440" cy="109440"/>
          </a:xfrm>
        </p:grpSpPr>
        <p:grpSp>
          <p:nvGrpSpPr>
            <p:cNvPr id="53" name="Group 52">
              <a:extLst>
                <a:ext uri="{FF2B5EF4-FFF2-40B4-BE49-F238E27FC236}">
                  <a16:creationId xmlns:a16="http://schemas.microsoft.com/office/drawing/2014/main" id="{48B3C140-77BC-4548-8809-40524F590187}"/>
                </a:ext>
              </a:extLst>
            </p:cNvPr>
            <p:cNvGrpSpPr>
              <a:grpSpLocks noChangeAspect="1"/>
            </p:cNvGrpSpPr>
            <p:nvPr/>
          </p:nvGrpSpPr>
          <p:grpSpPr>
            <a:xfrm rot="10800000">
              <a:off x="4210817" y="4439517"/>
              <a:ext cx="89587" cy="90000"/>
              <a:chOff x="3994150" y="4504881"/>
              <a:chExt cx="108000" cy="108498"/>
            </a:xfrm>
          </p:grpSpPr>
          <p:sp>
            <p:nvSpPr>
              <p:cNvPr id="63" name="Pie 62">
                <a:extLst>
                  <a:ext uri="{FF2B5EF4-FFF2-40B4-BE49-F238E27FC236}">
                    <a16:creationId xmlns:a16="http://schemas.microsoft.com/office/drawing/2014/main" id="{B32701DE-058A-9542-A7D7-E87B43F99C15}"/>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64" name="Pie 63">
                <a:extLst>
                  <a:ext uri="{FF2B5EF4-FFF2-40B4-BE49-F238E27FC236}">
                    <a16:creationId xmlns:a16="http://schemas.microsoft.com/office/drawing/2014/main" id="{36D527FB-F75E-4F42-9E66-2DB670C7271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55" name="Arc 54">
              <a:extLst>
                <a:ext uri="{FF2B5EF4-FFF2-40B4-BE49-F238E27FC236}">
                  <a16:creationId xmlns:a16="http://schemas.microsoft.com/office/drawing/2014/main" id="{32277277-9E35-4841-B333-3397B04FCA4F}"/>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62" name="Arc 61">
              <a:extLst>
                <a:ext uri="{FF2B5EF4-FFF2-40B4-BE49-F238E27FC236}">
                  <a16:creationId xmlns:a16="http://schemas.microsoft.com/office/drawing/2014/main" id="{508B97CF-5DD3-3C46-9A2D-9D91284CAD0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66" name="Rectangle 65">
            <a:extLst>
              <a:ext uri="{FF2B5EF4-FFF2-40B4-BE49-F238E27FC236}">
                <a16:creationId xmlns:a16="http://schemas.microsoft.com/office/drawing/2014/main" id="{17C0C2DF-CC78-9847-AD78-C3D3477BFE61}"/>
              </a:ext>
            </a:extLst>
          </p:cNvPr>
          <p:cNvSpPr/>
          <p:nvPr/>
        </p:nvSpPr>
        <p:spPr>
          <a:xfrm>
            <a:off x="2839902" y="5145364"/>
            <a:ext cx="7928806" cy="1677382"/>
          </a:xfrm>
          <a:prstGeom prst="rect">
            <a:avLst/>
          </a:prstGeom>
        </p:spPr>
        <p:txBody>
          <a:bodyPr wrap="square">
            <a:spAutoFit/>
          </a:bodyPr>
          <a:lstStyle/>
          <a:p>
            <a:pPr marR="20955" indent="-6350" algn="just">
              <a:spcAft>
                <a:spcPts val="1155"/>
              </a:spcAft>
            </a:pPr>
            <a:r>
              <a:rPr lang="es-CO" sz="1050" dirty="0">
                <a:latin typeface="Gotham Book" panose="02000604040000020004" pitchFamily="2" charset="0"/>
              </a:rPr>
              <a:t>Ser servidor judicial en ejercicio;</a:t>
            </a:r>
          </a:p>
          <a:p>
            <a:pPr marR="20955" indent="-6350" algn="just">
              <a:spcAft>
                <a:spcPts val="1155"/>
              </a:spcAft>
            </a:pPr>
            <a:r>
              <a:rPr lang="es-CO" sz="1050" dirty="0">
                <a:latin typeface="Gotham Book" panose="02000604040000020004" pitchFamily="2" charset="0"/>
              </a:rPr>
              <a:t>Estar desempeñándose laboralmente en la sede y/o sedes que se va a auditar en la misma ciudad: (Consejo Seccional, Dirección, etc.);</a:t>
            </a:r>
          </a:p>
          <a:p>
            <a:pPr marR="20955" indent="-6350" algn="just">
              <a:spcAft>
                <a:spcPts val="1155"/>
              </a:spcAft>
            </a:pPr>
            <a:r>
              <a:rPr lang="es-CO" sz="1050" dirty="0">
                <a:latin typeface="Gotham Book" panose="02000604040000020004" pitchFamily="2" charset="0"/>
              </a:rPr>
              <a:t>Tener certificado de Auditor HSEQ normas ISO 2015, ser auditor en la norma NTC 6256:2018</a:t>
            </a:r>
          </a:p>
          <a:p>
            <a:pPr marR="20955" indent="-6350" algn="just">
              <a:spcAft>
                <a:spcPts val="1155"/>
              </a:spcAft>
            </a:pPr>
            <a:endParaRPr lang="es-CO" sz="1050" dirty="0">
              <a:latin typeface="Gotham Book" panose="02000604040000020004" pitchFamily="2" charset="0"/>
            </a:endParaRPr>
          </a:p>
          <a:p>
            <a:pPr marR="20955" indent="-6350" algn="just">
              <a:spcAft>
                <a:spcPts val="1155"/>
              </a:spcAft>
            </a:pPr>
            <a:endParaRPr lang="es-CO" sz="1050" dirty="0">
              <a:latin typeface="Gotham Book" panose="02000604040000020004" pitchFamily="2" charset="0"/>
            </a:endParaRPr>
          </a:p>
        </p:txBody>
      </p:sp>
      <p:pic>
        <p:nvPicPr>
          <p:cNvPr id="67" name="Picture 66">
            <a:extLst>
              <a:ext uri="{FF2B5EF4-FFF2-40B4-BE49-F238E27FC236}">
                <a16:creationId xmlns:a16="http://schemas.microsoft.com/office/drawing/2014/main" id="{E42ED976-0601-7445-A5B1-A012BB0CAD45}"/>
              </a:ext>
            </a:extLst>
          </p:cNvPr>
          <p:cNvPicPr>
            <a:picLocks/>
          </p:cNvPicPr>
          <p:nvPr/>
        </p:nvPicPr>
        <p:blipFill>
          <a:blip r:embed="rId5"/>
          <a:stretch>
            <a:fillRect/>
          </a:stretch>
        </p:blipFill>
        <p:spPr>
          <a:xfrm>
            <a:off x="2764198" y="5174568"/>
            <a:ext cx="64544" cy="972000"/>
          </a:xfrm>
          <a:prstGeom prst="rect">
            <a:avLst/>
          </a:prstGeom>
        </p:spPr>
      </p:pic>
      <p:pic>
        <p:nvPicPr>
          <p:cNvPr id="68" name="Picture 67">
            <a:extLst>
              <a:ext uri="{FF2B5EF4-FFF2-40B4-BE49-F238E27FC236}">
                <a16:creationId xmlns:a16="http://schemas.microsoft.com/office/drawing/2014/main" id="{1CA6FF71-84A0-9D4C-AAB3-400934F58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8472" y="5228479"/>
            <a:ext cx="102674" cy="102674"/>
          </a:xfrm>
          <a:prstGeom prst="rect">
            <a:avLst/>
          </a:prstGeom>
        </p:spPr>
      </p:pic>
      <p:pic>
        <p:nvPicPr>
          <p:cNvPr id="69" name="Picture 68">
            <a:extLst>
              <a:ext uri="{FF2B5EF4-FFF2-40B4-BE49-F238E27FC236}">
                <a16:creationId xmlns:a16="http://schemas.microsoft.com/office/drawing/2014/main" id="{5945B78A-DAD1-6F4E-BAA9-DC161CE762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967" y="5554788"/>
            <a:ext cx="102674" cy="102674"/>
          </a:xfrm>
          <a:prstGeom prst="rect">
            <a:avLst/>
          </a:prstGeom>
        </p:spPr>
      </p:pic>
      <p:pic>
        <p:nvPicPr>
          <p:cNvPr id="70" name="Picture 69">
            <a:extLst>
              <a:ext uri="{FF2B5EF4-FFF2-40B4-BE49-F238E27FC236}">
                <a16:creationId xmlns:a16="http://schemas.microsoft.com/office/drawing/2014/main" id="{2DC46BE9-4073-1144-B0E1-22A62928E9E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800" y="6006592"/>
            <a:ext cx="102674" cy="102674"/>
          </a:xfrm>
          <a:prstGeom prst="rect">
            <a:avLst/>
          </a:prstGeom>
        </p:spPr>
      </p:pic>
      <p:sp>
        <p:nvSpPr>
          <p:cNvPr id="72" name="TextBox 71">
            <a:extLst>
              <a:ext uri="{FF2B5EF4-FFF2-40B4-BE49-F238E27FC236}">
                <a16:creationId xmlns:a16="http://schemas.microsoft.com/office/drawing/2014/main" id="{871F69AF-E5B8-E146-92E3-77FA74BFA319}"/>
              </a:ext>
            </a:extLst>
          </p:cNvPr>
          <p:cNvSpPr txBox="1"/>
          <p:nvPr/>
        </p:nvSpPr>
        <p:spPr>
          <a:xfrm>
            <a:off x="1332907" y="1430563"/>
            <a:ext cx="10022172" cy="1384995"/>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SOCIALIZACIÓN PROTOCOLO PARA LA REALIZACIÓN DE AUDITORIAS INTERNAS EN TIEMPOS DE LA NUEVA NORMALIDAD DEL COVID-19</a:t>
            </a:r>
          </a:p>
        </p:txBody>
      </p:sp>
    </p:spTree>
    <p:extLst>
      <p:ext uri="{BB962C8B-B14F-4D97-AF65-F5344CB8AC3E}">
        <p14:creationId xmlns:p14="http://schemas.microsoft.com/office/powerpoint/2010/main" val="1103518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370125-4660-3645-89DA-116690DD7C52}"/>
              </a:ext>
            </a:extLst>
          </p:cNvPr>
          <p:cNvPicPr>
            <a:picLocks noChangeAspect="1"/>
          </p:cNvPicPr>
          <p:nvPr/>
        </p:nvPicPr>
        <p:blipFill rotWithShape="1">
          <a:blip r:embed="rId2"/>
          <a:srcRect l="4561" t="3103" r="5001" b="4636"/>
          <a:stretch/>
        </p:blipFill>
        <p:spPr>
          <a:xfrm>
            <a:off x="915097" y="3521131"/>
            <a:ext cx="905805" cy="1080000"/>
          </a:xfrm>
          <a:prstGeom prst="rect">
            <a:avLst/>
          </a:prstGeom>
        </p:spPr>
      </p:pic>
      <p:pic>
        <p:nvPicPr>
          <p:cNvPr id="2" name="Picture 1">
            <a:extLst>
              <a:ext uri="{FF2B5EF4-FFF2-40B4-BE49-F238E27FC236}">
                <a16:creationId xmlns:a16="http://schemas.microsoft.com/office/drawing/2014/main" id="{5DA3231B-84CB-E649-9272-77A1E49BAD50}"/>
              </a:ext>
            </a:extLst>
          </p:cNvPr>
          <p:cNvPicPr>
            <a:picLocks noChangeAspect="1"/>
          </p:cNvPicPr>
          <p:nvPr/>
        </p:nvPicPr>
        <p:blipFill rotWithShape="1">
          <a:blip r:embed="rId3"/>
          <a:srcRect l="8446" t="8928" r="5642" b="6514"/>
          <a:stretch/>
        </p:blipFill>
        <p:spPr>
          <a:xfrm>
            <a:off x="828000" y="5556561"/>
            <a:ext cx="1080000" cy="811922"/>
          </a:xfrm>
          <a:prstGeom prst="rect">
            <a:avLst/>
          </a:prstGeom>
        </p:spPr>
      </p:pic>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993347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4"/>
          <a:srcRect/>
          <a:stretch/>
        </p:blipFill>
        <p:spPr>
          <a:xfrm>
            <a:off x="1579279" y="2780403"/>
            <a:ext cx="169433" cy="6694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cxnSp>
        <p:nvCxnSpPr>
          <p:cNvPr id="57" name="Straight Connector 56">
            <a:extLst>
              <a:ext uri="{FF2B5EF4-FFF2-40B4-BE49-F238E27FC236}">
                <a16:creationId xmlns:a16="http://schemas.microsoft.com/office/drawing/2014/main" id="{7909D981-A0DC-7942-A8F9-B64A12D82AA6}"/>
              </a:ext>
            </a:extLst>
          </p:cNvPr>
          <p:cNvCxnSpPr>
            <a:cxnSpLocks/>
          </p:cNvCxnSpPr>
          <p:nvPr/>
        </p:nvCxnSpPr>
        <p:spPr>
          <a:xfrm>
            <a:off x="1421601" y="2315249"/>
            <a:ext cx="9671969"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3175"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0" y="2771761"/>
            <a:ext cx="4927991"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TextBox 60">
            <a:extLst>
              <a:ext uri="{FF2B5EF4-FFF2-40B4-BE49-F238E27FC236}">
                <a16:creationId xmlns:a16="http://schemas.microsoft.com/office/drawing/2014/main" id="{58C20ECE-5A79-434F-8546-A88AB2674772}"/>
              </a:ext>
            </a:extLst>
          </p:cNvPr>
          <p:cNvSpPr txBox="1"/>
          <p:nvPr/>
        </p:nvSpPr>
        <p:spPr>
          <a:xfrm>
            <a:off x="191887" y="2737592"/>
            <a:ext cx="5047558" cy="307777"/>
          </a:xfrm>
          <a:prstGeom prst="rect">
            <a:avLst/>
          </a:prstGeom>
          <a:noFill/>
        </p:spPr>
        <p:txBody>
          <a:bodyPr wrap="square" rtlCol="0">
            <a:spAutoFit/>
          </a:bodyPr>
          <a:lstStyle/>
          <a:p>
            <a:r>
              <a:rPr lang="es-CO" sz="1400" dirty="0">
                <a:solidFill>
                  <a:schemeClr val="bg1"/>
                </a:solidFill>
                <a:latin typeface="Gotham Medium" panose="02000604030000020004" pitchFamily="2" charset="0"/>
                <a:ea typeface="Times New Roman" panose="02020603050405020304" pitchFamily="18" charset="0"/>
                <a:cs typeface="Arial" panose="020B0604020202020204" pitchFamily="34" charset="0"/>
              </a:rPr>
              <a:t>5.1.2. / COMPONENTES DE LA AUDITORÍA REMOTA:</a:t>
            </a:r>
          </a:p>
        </p:txBody>
      </p:sp>
      <p:sp>
        <p:nvSpPr>
          <p:cNvPr id="52" name="Rectangle 51">
            <a:extLst>
              <a:ext uri="{FF2B5EF4-FFF2-40B4-BE49-F238E27FC236}">
                <a16:creationId xmlns:a16="http://schemas.microsoft.com/office/drawing/2014/main" id="{11D08E83-D1E3-D040-AA1B-517BA747A0DB}"/>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E8A13089-8927-8041-98E8-6D720F9B8074}"/>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TextBox 34">
            <a:extLst>
              <a:ext uri="{FF2B5EF4-FFF2-40B4-BE49-F238E27FC236}">
                <a16:creationId xmlns:a16="http://schemas.microsoft.com/office/drawing/2014/main" id="{1EB2D825-F742-954E-AFCB-9EBB05FDEEFE}"/>
              </a:ext>
            </a:extLst>
          </p:cNvPr>
          <p:cNvSpPr txBox="1"/>
          <p:nvPr/>
        </p:nvSpPr>
        <p:spPr>
          <a:xfrm>
            <a:off x="2349972" y="3221551"/>
            <a:ext cx="5243492" cy="312650"/>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G. Requisitos mínimos para ser Auditor</a:t>
            </a:r>
          </a:p>
        </p:txBody>
      </p:sp>
      <p:cxnSp>
        <p:nvCxnSpPr>
          <p:cNvPr id="36" name="Straight Connector 35">
            <a:extLst>
              <a:ext uri="{FF2B5EF4-FFF2-40B4-BE49-F238E27FC236}">
                <a16:creationId xmlns:a16="http://schemas.microsoft.com/office/drawing/2014/main" id="{C2EEFF1C-86C4-0840-B3DB-5D3FB1C06677}"/>
              </a:ext>
            </a:extLst>
          </p:cNvPr>
          <p:cNvCxnSpPr>
            <a:cxnSpLocks/>
          </p:cNvCxnSpPr>
          <p:nvPr/>
        </p:nvCxnSpPr>
        <p:spPr>
          <a:xfrm>
            <a:off x="2236755" y="3387581"/>
            <a:ext cx="0" cy="1296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EF365D1-C193-2040-AB11-374220AD36A2}"/>
              </a:ext>
            </a:extLst>
          </p:cNvPr>
          <p:cNvGrpSpPr/>
          <p:nvPr/>
        </p:nvGrpSpPr>
        <p:grpSpPr>
          <a:xfrm>
            <a:off x="2182035" y="3328363"/>
            <a:ext cx="109440" cy="109440"/>
            <a:chOff x="4200892" y="4432105"/>
            <a:chExt cx="109440" cy="109440"/>
          </a:xfrm>
        </p:grpSpPr>
        <p:grpSp>
          <p:nvGrpSpPr>
            <p:cNvPr id="38" name="Group 37">
              <a:extLst>
                <a:ext uri="{FF2B5EF4-FFF2-40B4-BE49-F238E27FC236}">
                  <a16:creationId xmlns:a16="http://schemas.microsoft.com/office/drawing/2014/main" id="{2341BBAC-BFB9-2348-B005-EF9483391DF9}"/>
                </a:ext>
              </a:extLst>
            </p:cNvPr>
            <p:cNvGrpSpPr>
              <a:grpSpLocks noChangeAspect="1"/>
            </p:cNvGrpSpPr>
            <p:nvPr/>
          </p:nvGrpSpPr>
          <p:grpSpPr>
            <a:xfrm rot="10800000">
              <a:off x="4210817" y="4439517"/>
              <a:ext cx="89587" cy="90000"/>
              <a:chOff x="3994150" y="4504881"/>
              <a:chExt cx="108000" cy="108498"/>
            </a:xfrm>
          </p:grpSpPr>
          <p:sp>
            <p:nvSpPr>
              <p:cNvPr id="41" name="Pie 40">
                <a:extLst>
                  <a:ext uri="{FF2B5EF4-FFF2-40B4-BE49-F238E27FC236}">
                    <a16:creationId xmlns:a16="http://schemas.microsoft.com/office/drawing/2014/main" id="{0D7EC335-7120-BD47-8989-020786743EE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43" name="Pie 42">
                <a:extLst>
                  <a:ext uri="{FF2B5EF4-FFF2-40B4-BE49-F238E27FC236}">
                    <a16:creationId xmlns:a16="http://schemas.microsoft.com/office/drawing/2014/main" id="{18B2B766-1C54-4646-AC24-EEFB9746A0F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9" name="Arc 38">
              <a:extLst>
                <a:ext uri="{FF2B5EF4-FFF2-40B4-BE49-F238E27FC236}">
                  <a16:creationId xmlns:a16="http://schemas.microsoft.com/office/drawing/2014/main" id="{38A0CA34-6EAF-F842-813B-009A009EF6E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0" name="Arc 39">
              <a:extLst>
                <a:ext uri="{FF2B5EF4-FFF2-40B4-BE49-F238E27FC236}">
                  <a16:creationId xmlns:a16="http://schemas.microsoft.com/office/drawing/2014/main" id="{631201CF-0A47-894E-95EE-F89F79A8232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46" name="Rectangle 45">
            <a:extLst>
              <a:ext uri="{FF2B5EF4-FFF2-40B4-BE49-F238E27FC236}">
                <a16:creationId xmlns:a16="http://schemas.microsoft.com/office/drawing/2014/main" id="{A3F7D673-BA38-C646-9FE1-2753424D3545}"/>
              </a:ext>
            </a:extLst>
          </p:cNvPr>
          <p:cNvSpPr/>
          <p:nvPr/>
        </p:nvSpPr>
        <p:spPr>
          <a:xfrm>
            <a:off x="2832397" y="3669374"/>
            <a:ext cx="7928806" cy="1046440"/>
          </a:xfrm>
          <a:prstGeom prst="rect">
            <a:avLst/>
          </a:prstGeom>
        </p:spPr>
        <p:txBody>
          <a:bodyPr wrap="square">
            <a:spAutoFit/>
          </a:bodyPr>
          <a:lstStyle/>
          <a:p>
            <a:pPr marR="20955" indent="-6350" algn="just">
              <a:spcAft>
                <a:spcPts val="1155"/>
              </a:spcAft>
            </a:pPr>
            <a:r>
              <a:rPr lang="es-CO" sz="1050" dirty="0">
                <a:latin typeface="Gotham Book" panose="02000604040000020004" pitchFamily="2" charset="0"/>
              </a:rPr>
              <a:t>Haber participado como acompañante u observador en alguna auditoria;</a:t>
            </a:r>
          </a:p>
          <a:p>
            <a:pPr marR="20955" indent="-6350" algn="just">
              <a:spcAft>
                <a:spcPts val="1155"/>
              </a:spcAft>
            </a:pPr>
            <a:r>
              <a:rPr lang="es-CO" sz="1050" dirty="0">
                <a:latin typeface="Gotham Book" panose="02000604040000020004" pitchFamily="2" charset="0"/>
              </a:rPr>
              <a:t>Tener habilidad en el manejo de plataformas para comunicación remota tales como: Microsoft, Skype y Zoom, Teams, etc.;</a:t>
            </a:r>
          </a:p>
          <a:p>
            <a:pPr marR="20955" indent="-6350" algn="just">
              <a:spcAft>
                <a:spcPts val="1155"/>
              </a:spcAft>
            </a:pPr>
            <a:r>
              <a:rPr lang="es-CO" sz="1050" dirty="0">
                <a:latin typeface="Gotham Book" panose="02000604040000020004" pitchFamily="2" charset="0"/>
              </a:rPr>
              <a:t>Hoja de vida actualizada con los debidos soportes.</a:t>
            </a:r>
          </a:p>
        </p:txBody>
      </p:sp>
      <p:pic>
        <p:nvPicPr>
          <p:cNvPr id="47" name="Picture 46">
            <a:extLst>
              <a:ext uri="{FF2B5EF4-FFF2-40B4-BE49-F238E27FC236}">
                <a16:creationId xmlns:a16="http://schemas.microsoft.com/office/drawing/2014/main" id="{C093EEFD-E29A-5141-9B16-7DCB4B42477E}"/>
              </a:ext>
            </a:extLst>
          </p:cNvPr>
          <p:cNvPicPr>
            <a:picLocks/>
          </p:cNvPicPr>
          <p:nvPr/>
        </p:nvPicPr>
        <p:blipFill>
          <a:blip r:embed="rId6"/>
          <a:stretch>
            <a:fillRect/>
          </a:stretch>
        </p:blipFill>
        <p:spPr>
          <a:xfrm>
            <a:off x="2756693" y="3698578"/>
            <a:ext cx="64544" cy="1008000"/>
          </a:xfrm>
          <a:prstGeom prst="rect">
            <a:avLst/>
          </a:prstGeom>
        </p:spPr>
      </p:pic>
      <p:pic>
        <p:nvPicPr>
          <p:cNvPr id="48" name="Picture 47">
            <a:extLst>
              <a:ext uri="{FF2B5EF4-FFF2-40B4-BE49-F238E27FC236}">
                <a16:creationId xmlns:a16="http://schemas.microsoft.com/office/drawing/2014/main" id="{3019DFCB-F7BF-A345-AB40-E5950D934E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10967" y="3752489"/>
            <a:ext cx="102674" cy="102674"/>
          </a:xfrm>
          <a:prstGeom prst="rect">
            <a:avLst/>
          </a:prstGeom>
        </p:spPr>
      </p:pic>
      <p:pic>
        <p:nvPicPr>
          <p:cNvPr id="50" name="Picture 49">
            <a:extLst>
              <a:ext uri="{FF2B5EF4-FFF2-40B4-BE49-F238E27FC236}">
                <a16:creationId xmlns:a16="http://schemas.microsoft.com/office/drawing/2014/main" id="{A63882C6-1C33-944E-9DA3-D7E3035860D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03462" y="4066779"/>
            <a:ext cx="102674" cy="102674"/>
          </a:xfrm>
          <a:prstGeom prst="rect">
            <a:avLst/>
          </a:prstGeom>
        </p:spPr>
      </p:pic>
      <p:pic>
        <p:nvPicPr>
          <p:cNvPr id="60" name="Picture 59">
            <a:extLst>
              <a:ext uri="{FF2B5EF4-FFF2-40B4-BE49-F238E27FC236}">
                <a16:creationId xmlns:a16="http://schemas.microsoft.com/office/drawing/2014/main" id="{1300B729-0BFA-DE43-AC68-3A9DA482D4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10927" y="4545947"/>
            <a:ext cx="102674" cy="102674"/>
          </a:xfrm>
          <a:prstGeom prst="rect">
            <a:avLst/>
          </a:prstGeom>
        </p:spPr>
      </p:pic>
      <p:sp>
        <p:nvSpPr>
          <p:cNvPr id="30" name="TextBox 29">
            <a:extLst>
              <a:ext uri="{FF2B5EF4-FFF2-40B4-BE49-F238E27FC236}">
                <a16:creationId xmlns:a16="http://schemas.microsoft.com/office/drawing/2014/main" id="{0B995BA1-1405-8F47-9032-101E7DA9745A}"/>
              </a:ext>
            </a:extLst>
          </p:cNvPr>
          <p:cNvSpPr txBox="1"/>
          <p:nvPr/>
        </p:nvSpPr>
        <p:spPr>
          <a:xfrm>
            <a:off x="447793" y="3038341"/>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sp>
        <p:nvSpPr>
          <p:cNvPr id="44" name="Rectangle 43">
            <a:extLst>
              <a:ext uri="{FF2B5EF4-FFF2-40B4-BE49-F238E27FC236}">
                <a16:creationId xmlns:a16="http://schemas.microsoft.com/office/drawing/2014/main" id="{96F208CD-1F80-9D4D-8F21-2A713441A40C}"/>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3" name="Rectangle 52">
            <a:extLst>
              <a:ext uri="{FF2B5EF4-FFF2-40B4-BE49-F238E27FC236}">
                <a16:creationId xmlns:a16="http://schemas.microsoft.com/office/drawing/2014/main" id="{C9F3728C-3A69-4746-8B33-DD406329E06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TextBox 54">
            <a:extLst>
              <a:ext uri="{FF2B5EF4-FFF2-40B4-BE49-F238E27FC236}">
                <a16:creationId xmlns:a16="http://schemas.microsoft.com/office/drawing/2014/main" id="{6F34A776-9C71-9846-A247-A4C5E2D2EFBE}"/>
              </a:ext>
            </a:extLst>
          </p:cNvPr>
          <p:cNvSpPr txBox="1"/>
          <p:nvPr/>
        </p:nvSpPr>
        <p:spPr>
          <a:xfrm>
            <a:off x="147768" y="1151130"/>
            <a:ext cx="942887" cy="769441"/>
          </a:xfrm>
          <a:prstGeom prst="rect">
            <a:avLst/>
          </a:prstGeom>
          <a:noFill/>
          <a:ln>
            <a:noFill/>
          </a:ln>
        </p:spPr>
        <p:txBody>
          <a:bodyPr wrap="none" rtlCol="0">
            <a:spAutoFit/>
          </a:bodyPr>
          <a:lstStyle/>
          <a:p>
            <a:r>
              <a:rPr lang="es-ES_tradnl" sz="4400" b="1" dirty="0">
                <a:solidFill>
                  <a:schemeClr val="bg1"/>
                </a:solidFill>
                <a:latin typeface="Filson Pro Book" panose="02000000000000000000" pitchFamily="2" charset="77"/>
              </a:rPr>
              <a:t>05</a:t>
            </a:r>
          </a:p>
        </p:txBody>
      </p:sp>
      <p:sp>
        <p:nvSpPr>
          <p:cNvPr id="33" name="Rectangle 32">
            <a:extLst>
              <a:ext uri="{FF2B5EF4-FFF2-40B4-BE49-F238E27FC236}">
                <a16:creationId xmlns:a16="http://schemas.microsoft.com/office/drawing/2014/main" id="{383F07E9-DC06-1447-AFE9-35F55F21B8F0}"/>
              </a:ext>
            </a:extLst>
          </p:cNvPr>
          <p:cNvSpPr/>
          <p:nvPr/>
        </p:nvSpPr>
        <p:spPr>
          <a:xfrm>
            <a:off x="5396" y="4923750"/>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4" name="Rectangle 33">
            <a:extLst>
              <a:ext uri="{FF2B5EF4-FFF2-40B4-BE49-F238E27FC236}">
                <a16:creationId xmlns:a16="http://schemas.microsoft.com/office/drawing/2014/main" id="{329C9DA8-2FDE-2C4A-8922-BE02863E865C}"/>
              </a:ext>
            </a:extLst>
          </p:cNvPr>
          <p:cNvSpPr/>
          <p:nvPr/>
        </p:nvSpPr>
        <p:spPr>
          <a:xfrm>
            <a:off x="246932" y="4924866"/>
            <a:ext cx="4798890"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9" name="TextBox 48">
            <a:extLst>
              <a:ext uri="{FF2B5EF4-FFF2-40B4-BE49-F238E27FC236}">
                <a16:creationId xmlns:a16="http://schemas.microsoft.com/office/drawing/2014/main" id="{32EC8E49-3C6A-0C4D-ACC6-ABF2C06961B6}"/>
              </a:ext>
            </a:extLst>
          </p:cNvPr>
          <p:cNvSpPr txBox="1"/>
          <p:nvPr/>
        </p:nvSpPr>
        <p:spPr>
          <a:xfrm>
            <a:off x="194108" y="4890697"/>
            <a:ext cx="4798889" cy="307777"/>
          </a:xfrm>
          <a:prstGeom prst="rect">
            <a:avLst/>
          </a:prstGeom>
          <a:noFill/>
        </p:spPr>
        <p:txBody>
          <a:bodyPr wrap="square" rtlCol="0">
            <a:spAutoFit/>
          </a:bodyPr>
          <a:lstStyle/>
          <a:p>
            <a:r>
              <a:rPr lang="es-CO" sz="1400" dirty="0">
                <a:solidFill>
                  <a:schemeClr val="bg1"/>
                </a:solidFill>
                <a:latin typeface="Gotham Medium" panose="02000604030000020004" pitchFamily="2" charset="0"/>
                <a:ea typeface="Times New Roman" panose="02020603050405020304" pitchFamily="18" charset="0"/>
                <a:cs typeface="Arial" panose="020B0604020202020204" pitchFamily="34" charset="0"/>
              </a:rPr>
              <a:t>5.1.3. / PREPARACIÓN DE LA AUDITORÍA INTERNA</a:t>
            </a:r>
          </a:p>
        </p:txBody>
      </p:sp>
      <p:sp>
        <p:nvSpPr>
          <p:cNvPr id="62" name="TextBox 61">
            <a:extLst>
              <a:ext uri="{FF2B5EF4-FFF2-40B4-BE49-F238E27FC236}">
                <a16:creationId xmlns:a16="http://schemas.microsoft.com/office/drawing/2014/main" id="{D5EAF103-3334-FC43-A18A-EBC182CB33E1}"/>
              </a:ext>
            </a:extLst>
          </p:cNvPr>
          <p:cNvSpPr txBox="1"/>
          <p:nvPr/>
        </p:nvSpPr>
        <p:spPr>
          <a:xfrm>
            <a:off x="2349971" y="5322603"/>
            <a:ext cx="5243492" cy="312650"/>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5.1.3.1. El equipo auditor</a:t>
            </a:r>
          </a:p>
        </p:txBody>
      </p:sp>
      <p:cxnSp>
        <p:nvCxnSpPr>
          <p:cNvPr id="63" name="Straight Connector 62">
            <a:extLst>
              <a:ext uri="{FF2B5EF4-FFF2-40B4-BE49-F238E27FC236}">
                <a16:creationId xmlns:a16="http://schemas.microsoft.com/office/drawing/2014/main" id="{2F486B75-CCEF-434F-91AC-83DFE92CFAA6}"/>
              </a:ext>
            </a:extLst>
          </p:cNvPr>
          <p:cNvCxnSpPr>
            <a:cxnSpLocks/>
          </p:cNvCxnSpPr>
          <p:nvPr/>
        </p:nvCxnSpPr>
        <p:spPr>
          <a:xfrm>
            <a:off x="2236754" y="5488633"/>
            <a:ext cx="0" cy="1044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A06DD1D0-2986-6C4E-8D79-A33FF90E34B7}"/>
              </a:ext>
            </a:extLst>
          </p:cNvPr>
          <p:cNvGrpSpPr/>
          <p:nvPr/>
        </p:nvGrpSpPr>
        <p:grpSpPr>
          <a:xfrm>
            <a:off x="2182034" y="5429415"/>
            <a:ext cx="109440" cy="109440"/>
            <a:chOff x="4200892" y="4432105"/>
            <a:chExt cx="109440" cy="109440"/>
          </a:xfrm>
        </p:grpSpPr>
        <p:grpSp>
          <p:nvGrpSpPr>
            <p:cNvPr id="66" name="Group 65">
              <a:extLst>
                <a:ext uri="{FF2B5EF4-FFF2-40B4-BE49-F238E27FC236}">
                  <a16:creationId xmlns:a16="http://schemas.microsoft.com/office/drawing/2014/main" id="{58039BBD-354F-3746-8E61-1B128E78AE4B}"/>
                </a:ext>
              </a:extLst>
            </p:cNvPr>
            <p:cNvGrpSpPr>
              <a:grpSpLocks noChangeAspect="1"/>
            </p:cNvGrpSpPr>
            <p:nvPr/>
          </p:nvGrpSpPr>
          <p:grpSpPr>
            <a:xfrm rot="10800000">
              <a:off x="4210817" y="4439517"/>
              <a:ext cx="89587" cy="90000"/>
              <a:chOff x="3994150" y="4504881"/>
              <a:chExt cx="108000" cy="108498"/>
            </a:xfrm>
          </p:grpSpPr>
          <p:sp>
            <p:nvSpPr>
              <p:cNvPr id="69" name="Pie 68">
                <a:extLst>
                  <a:ext uri="{FF2B5EF4-FFF2-40B4-BE49-F238E27FC236}">
                    <a16:creationId xmlns:a16="http://schemas.microsoft.com/office/drawing/2014/main" id="{42C8B32B-8883-A44E-85B5-F30CFA99556E}"/>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0" name="Pie 69">
                <a:extLst>
                  <a:ext uri="{FF2B5EF4-FFF2-40B4-BE49-F238E27FC236}">
                    <a16:creationId xmlns:a16="http://schemas.microsoft.com/office/drawing/2014/main" id="{4E80127E-C063-B34A-BA53-3ECEE5FA9B7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67" name="Arc 66">
              <a:extLst>
                <a:ext uri="{FF2B5EF4-FFF2-40B4-BE49-F238E27FC236}">
                  <a16:creationId xmlns:a16="http://schemas.microsoft.com/office/drawing/2014/main" id="{08B162C9-8721-EB4F-9C7D-AFA0E5153511}"/>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68" name="Arc 67">
              <a:extLst>
                <a:ext uri="{FF2B5EF4-FFF2-40B4-BE49-F238E27FC236}">
                  <a16:creationId xmlns:a16="http://schemas.microsoft.com/office/drawing/2014/main" id="{C8A136A6-ED7E-D347-A15C-8DCE7189363B}"/>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75" name="Rectangle 74">
            <a:extLst>
              <a:ext uri="{FF2B5EF4-FFF2-40B4-BE49-F238E27FC236}">
                <a16:creationId xmlns:a16="http://schemas.microsoft.com/office/drawing/2014/main" id="{54054279-D966-EB4A-903C-25F75CE53B6B}"/>
              </a:ext>
            </a:extLst>
          </p:cNvPr>
          <p:cNvSpPr/>
          <p:nvPr/>
        </p:nvSpPr>
        <p:spPr>
          <a:xfrm>
            <a:off x="2394762" y="5604785"/>
            <a:ext cx="8366441" cy="938719"/>
          </a:xfrm>
          <a:prstGeom prst="rect">
            <a:avLst/>
          </a:prstGeom>
        </p:spPr>
        <p:txBody>
          <a:bodyPr wrap="square">
            <a:spAutoFit/>
          </a:bodyPr>
          <a:lstStyle/>
          <a:p>
            <a:pPr algn="just"/>
            <a:r>
              <a:rPr lang="es-CO" sz="1100" dirty="0">
                <a:latin typeface="Gotham Medium"/>
                <a:cs typeface="Arial" panose="020B0604020202020204" pitchFamily="34" charset="0"/>
              </a:rPr>
              <a:t>El Auditor Líder y el Equipo Auditor, con base en la Norma NTC ISO 19011:2018; Normas NTC ISO 9001:2015; NTC ISO 14001:2015; la NTC 6256:2018 y GTC 286:2018 (estas ultimas donde proceda: Unidades Misionales del Consejo Superior de la Judicatura y los Consejos Seccionales de l Judicatura), planificaran el ejercicio de auditoria y diligenciarían los instrumentos respectivos (ver SIGMA: Instrumentos-Formatos Auditoria en tiempos de Pandemia: COVID-19); y cumplirán con todas las actividades propias del ejercicio de Auditoria Interna.</a:t>
            </a:r>
          </a:p>
        </p:txBody>
      </p:sp>
      <p:sp>
        <p:nvSpPr>
          <p:cNvPr id="77" name="TextBox 76">
            <a:extLst>
              <a:ext uri="{FF2B5EF4-FFF2-40B4-BE49-F238E27FC236}">
                <a16:creationId xmlns:a16="http://schemas.microsoft.com/office/drawing/2014/main" id="{0BCD8942-CEC5-7C4F-97E9-22279CE52A51}"/>
              </a:ext>
            </a:extLst>
          </p:cNvPr>
          <p:cNvSpPr txBox="1"/>
          <p:nvPr/>
        </p:nvSpPr>
        <p:spPr>
          <a:xfrm>
            <a:off x="1332907" y="1430563"/>
            <a:ext cx="10022172" cy="1384995"/>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SOCIALIZACIÓN PROTOCOLO PARA LA REALIZACIÓN DE AUDITORIAS INTERNAS EN TIEMPOS DE LA NUEVA NORMALIDAD DEL COVID-19</a:t>
            </a:r>
          </a:p>
        </p:txBody>
      </p:sp>
    </p:spTree>
    <p:extLst>
      <p:ext uri="{BB962C8B-B14F-4D97-AF65-F5344CB8AC3E}">
        <p14:creationId xmlns:p14="http://schemas.microsoft.com/office/powerpoint/2010/main" val="278136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43E076A2-05BB-F24A-9B28-3635946DB101}"/>
              </a:ext>
            </a:extLst>
          </p:cNvPr>
          <p:cNvPicPr>
            <a:picLocks noChangeAspect="1"/>
          </p:cNvPicPr>
          <p:nvPr/>
        </p:nvPicPr>
        <p:blipFill rotWithShape="1">
          <a:blip r:embed="rId2"/>
          <a:srcRect l="9411" t="6856" r="9549" b="4562"/>
          <a:stretch/>
        </p:blipFill>
        <p:spPr>
          <a:xfrm>
            <a:off x="816437" y="3567321"/>
            <a:ext cx="1085300" cy="1080000"/>
          </a:xfrm>
          <a:prstGeom prst="rect">
            <a:avLst/>
          </a:prstGeom>
        </p:spPr>
      </p:pic>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993347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3"/>
          <a:srcRect/>
          <a:stretch/>
        </p:blipFill>
        <p:spPr>
          <a:xfrm>
            <a:off x="1579279" y="2780403"/>
            <a:ext cx="169433" cy="6694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cxnSp>
        <p:nvCxnSpPr>
          <p:cNvPr id="57" name="Straight Connector 56">
            <a:extLst>
              <a:ext uri="{FF2B5EF4-FFF2-40B4-BE49-F238E27FC236}">
                <a16:creationId xmlns:a16="http://schemas.microsoft.com/office/drawing/2014/main" id="{7909D981-A0DC-7942-A8F9-B64A12D82AA6}"/>
              </a:ext>
            </a:extLst>
          </p:cNvPr>
          <p:cNvCxnSpPr>
            <a:cxnSpLocks/>
          </p:cNvCxnSpPr>
          <p:nvPr/>
        </p:nvCxnSpPr>
        <p:spPr>
          <a:xfrm>
            <a:off x="1421601" y="2315249"/>
            <a:ext cx="9671969"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3175"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0" y="2771761"/>
            <a:ext cx="4798889"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TextBox 60">
            <a:extLst>
              <a:ext uri="{FF2B5EF4-FFF2-40B4-BE49-F238E27FC236}">
                <a16:creationId xmlns:a16="http://schemas.microsoft.com/office/drawing/2014/main" id="{58C20ECE-5A79-434F-8546-A88AB2674772}"/>
              </a:ext>
            </a:extLst>
          </p:cNvPr>
          <p:cNvSpPr txBox="1"/>
          <p:nvPr/>
        </p:nvSpPr>
        <p:spPr>
          <a:xfrm>
            <a:off x="191887" y="2737592"/>
            <a:ext cx="4798889" cy="307777"/>
          </a:xfrm>
          <a:prstGeom prst="rect">
            <a:avLst/>
          </a:prstGeom>
          <a:noFill/>
        </p:spPr>
        <p:txBody>
          <a:bodyPr wrap="square" rtlCol="0">
            <a:spAutoFit/>
          </a:bodyPr>
          <a:lstStyle/>
          <a:p>
            <a:r>
              <a:rPr lang="es-CO" sz="1400" dirty="0">
                <a:solidFill>
                  <a:schemeClr val="bg1"/>
                </a:solidFill>
                <a:latin typeface="Gotham Medium" panose="02000604030000020004" pitchFamily="2" charset="0"/>
                <a:ea typeface="Times New Roman" panose="02020603050405020304" pitchFamily="18" charset="0"/>
                <a:cs typeface="Arial" panose="020B0604020202020204" pitchFamily="34" charset="0"/>
              </a:rPr>
              <a:t>5.1.3. / PREPARACIÓN DE LA AUDITORÍA INTERNA</a:t>
            </a:r>
          </a:p>
        </p:txBody>
      </p:sp>
      <p:sp>
        <p:nvSpPr>
          <p:cNvPr id="52" name="Rectangle 51">
            <a:extLst>
              <a:ext uri="{FF2B5EF4-FFF2-40B4-BE49-F238E27FC236}">
                <a16:creationId xmlns:a16="http://schemas.microsoft.com/office/drawing/2014/main" id="{11D08E83-D1E3-D040-AA1B-517BA747A0DB}"/>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E8A13089-8927-8041-98E8-6D720F9B8074}"/>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0" name="TextBox 29">
            <a:extLst>
              <a:ext uri="{FF2B5EF4-FFF2-40B4-BE49-F238E27FC236}">
                <a16:creationId xmlns:a16="http://schemas.microsoft.com/office/drawing/2014/main" id="{0B995BA1-1405-8F47-9032-101E7DA9745A}"/>
              </a:ext>
            </a:extLst>
          </p:cNvPr>
          <p:cNvSpPr txBox="1"/>
          <p:nvPr/>
        </p:nvSpPr>
        <p:spPr>
          <a:xfrm>
            <a:off x="447793" y="3038341"/>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sp>
        <p:nvSpPr>
          <p:cNvPr id="33" name="Rectangle 32">
            <a:extLst>
              <a:ext uri="{FF2B5EF4-FFF2-40B4-BE49-F238E27FC236}">
                <a16:creationId xmlns:a16="http://schemas.microsoft.com/office/drawing/2014/main" id="{383F07E9-DC06-1447-AFE9-35F55F21B8F0}"/>
              </a:ext>
            </a:extLst>
          </p:cNvPr>
          <p:cNvSpPr/>
          <p:nvPr/>
        </p:nvSpPr>
        <p:spPr>
          <a:xfrm>
            <a:off x="5396" y="510579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4" name="Rectangle 33">
            <a:extLst>
              <a:ext uri="{FF2B5EF4-FFF2-40B4-BE49-F238E27FC236}">
                <a16:creationId xmlns:a16="http://schemas.microsoft.com/office/drawing/2014/main" id="{329C9DA8-2FDE-2C4A-8922-BE02863E865C}"/>
              </a:ext>
            </a:extLst>
          </p:cNvPr>
          <p:cNvSpPr/>
          <p:nvPr/>
        </p:nvSpPr>
        <p:spPr>
          <a:xfrm>
            <a:off x="246932" y="5106915"/>
            <a:ext cx="4611355"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9" name="TextBox 48">
            <a:extLst>
              <a:ext uri="{FF2B5EF4-FFF2-40B4-BE49-F238E27FC236}">
                <a16:creationId xmlns:a16="http://schemas.microsoft.com/office/drawing/2014/main" id="{32EC8E49-3C6A-0C4D-ACC6-ABF2C06961B6}"/>
              </a:ext>
            </a:extLst>
          </p:cNvPr>
          <p:cNvSpPr txBox="1"/>
          <p:nvPr/>
        </p:nvSpPr>
        <p:spPr>
          <a:xfrm>
            <a:off x="194108" y="5072746"/>
            <a:ext cx="4611355" cy="307777"/>
          </a:xfrm>
          <a:prstGeom prst="rect">
            <a:avLst/>
          </a:prstGeom>
          <a:noFill/>
        </p:spPr>
        <p:txBody>
          <a:bodyPr wrap="square" rtlCol="0">
            <a:spAutoFit/>
          </a:bodyPr>
          <a:lstStyle/>
          <a:p>
            <a:r>
              <a:rPr lang="es-CO" sz="1400" dirty="0">
                <a:solidFill>
                  <a:schemeClr val="bg1"/>
                </a:solidFill>
                <a:latin typeface="Gotham Medium" panose="02000604030000020004" pitchFamily="2" charset="0"/>
                <a:ea typeface="Times New Roman" panose="02020603050405020304" pitchFamily="18" charset="0"/>
                <a:cs typeface="Arial" panose="020B0604020202020204" pitchFamily="34" charset="0"/>
              </a:rPr>
              <a:t>5.2. / FASE DE DESARROLLO DE LA AUDITORÍA</a:t>
            </a:r>
          </a:p>
        </p:txBody>
      </p:sp>
      <p:sp>
        <p:nvSpPr>
          <p:cNvPr id="62" name="TextBox 61">
            <a:extLst>
              <a:ext uri="{FF2B5EF4-FFF2-40B4-BE49-F238E27FC236}">
                <a16:creationId xmlns:a16="http://schemas.microsoft.com/office/drawing/2014/main" id="{D5EAF103-3334-FC43-A18A-EBC182CB33E1}"/>
              </a:ext>
            </a:extLst>
          </p:cNvPr>
          <p:cNvSpPr txBox="1"/>
          <p:nvPr/>
        </p:nvSpPr>
        <p:spPr>
          <a:xfrm>
            <a:off x="2349971" y="3268515"/>
            <a:ext cx="5243492" cy="312650"/>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5.1.3.2. Los auditados</a:t>
            </a:r>
          </a:p>
        </p:txBody>
      </p:sp>
      <p:cxnSp>
        <p:nvCxnSpPr>
          <p:cNvPr id="63" name="Straight Connector 62">
            <a:extLst>
              <a:ext uri="{FF2B5EF4-FFF2-40B4-BE49-F238E27FC236}">
                <a16:creationId xmlns:a16="http://schemas.microsoft.com/office/drawing/2014/main" id="{2F486B75-CCEF-434F-91AC-83DFE92CFAA6}"/>
              </a:ext>
            </a:extLst>
          </p:cNvPr>
          <p:cNvCxnSpPr>
            <a:cxnSpLocks/>
          </p:cNvCxnSpPr>
          <p:nvPr/>
        </p:nvCxnSpPr>
        <p:spPr>
          <a:xfrm>
            <a:off x="2236754" y="3434545"/>
            <a:ext cx="0" cy="1044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A06DD1D0-2986-6C4E-8D79-A33FF90E34B7}"/>
              </a:ext>
            </a:extLst>
          </p:cNvPr>
          <p:cNvGrpSpPr/>
          <p:nvPr/>
        </p:nvGrpSpPr>
        <p:grpSpPr>
          <a:xfrm>
            <a:off x="2182034" y="3375327"/>
            <a:ext cx="109440" cy="109440"/>
            <a:chOff x="4200892" y="4432105"/>
            <a:chExt cx="109440" cy="109440"/>
          </a:xfrm>
        </p:grpSpPr>
        <p:grpSp>
          <p:nvGrpSpPr>
            <p:cNvPr id="66" name="Group 65">
              <a:extLst>
                <a:ext uri="{FF2B5EF4-FFF2-40B4-BE49-F238E27FC236}">
                  <a16:creationId xmlns:a16="http://schemas.microsoft.com/office/drawing/2014/main" id="{58039BBD-354F-3746-8E61-1B128E78AE4B}"/>
                </a:ext>
              </a:extLst>
            </p:cNvPr>
            <p:cNvGrpSpPr>
              <a:grpSpLocks noChangeAspect="1"/>
            </p:cNvGrpSpPr>
            <p:nvPr/>
          </p:nvGrpSpPr>
          <p:grpSpPr>
            <a:xfrm rot="10800000">
              <a:off x="4210817" y="4439517"/>
              <a:ext cx="89587" cy="90000"/>
              <a:chOff x="3994150" y="4504881"/>
              <a:chExt cx="108000" cy="108498"/>
            </a:xfrm>
          </p:grpSpPr>
          <p:sp>
            <p:nvSpPr>
              <p:cNvPr id="69" name="Pie 68">
                <a:extLst>
                  <a:ext uri="{FF2B5EF4-FFF2-40B4-BE49-F238E27FC236}">
                    <a16:creationId xmlns:a16="http://schemas.microsoft.com/office/drawing/2014/main" id="{42C8B32B-8883-A44E-85B5-F30CFA99556E}"/>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0" name="Pie 69">
                <a:extLst>
                  <a:ext uri="{FF2B5EF4-FFF2-40B4-BE49-F238E27FC236}">
                    <a16:creationId xmlns:a16="http://schemas.microsoft.com/office/drawing/2014/main" id="{4E80127E-C063-B34A-BA53-3ECEE5FA9B7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67" name="Arc 66">
              <a:extLst>
                <a:ext uri="{FF2B5EF4-FFF2-40B4-BE49-F238E27FC236}">
                  <a16:creationId xmlns:a16="http://schemas.microsoft.com/office/drawing/2014/main" id="{08B162C9-8721-EB4F-9C7D-AFA0E5153511}"/>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68" name="Arc 67">
              <a:extLst>
                <a:ext uri="{FF2B5EF4-FFF2-40B4-BE49-F238E27FC236}">
                  <a16:creationId xmlns:a16="http://schemas.microsoft.com/office/drawing/2014/main" id="{C8A136A6-ED7E-D347-A15C-8DCE7189363B}"/>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51" name="Rectangle 50">
            <a:extLst>
              <a:ext uri="{FF2B5EF4-FFF2-40B4-BE49-F238E27FC236}">
                <a16:creationId xmlns:a16="http://schemas.microsoft.com/office/drawing/2014/main" id="{091746FE-4393-5344-BD3E-69D6AD23E918}"/>
              </a:ext>
            </a:extLst>
          </p:cNvPr>
          <p:cNvSpPr/>
          <p:nvPr/>
        </p:nvSpPr>
        <p:spPr>
          <a:xfrm>
            <a:off x="241710" y="1171998"/>
            <a:ext cx="753372" cy="720000"/>
          </a:xfrm>
          <a:prstGeom prst="rect">
            <a:avLst/>
          </a:prstGeom>
          <a:solidFill>
            <a:srgbClr val="F6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5" name="TextBox 64">
            <a:extLst>
              <a:ext uri="{FF2B5EF4-FFF2-40B4-BE49-F238E27FC236}">
                <a16:creationId xmlns:a16="http://schemas.microsoft.com/office/drawing/2014/main" id="{12DBE915-261F-204D-AF55-5834F04428C6}"/>
              </a:ext>
            </a:extLst>
          </p:cNvPr>
          <p:cNvSpPr txBox="1"/>
          <p:nvPr/>
        </p:nvSpPr>
        <p:spPr>
          <a:xfrm>
            <a:off x="147768" y="1151130"/>
            <a:ext cx="942887" cy="769441"/>
          </a:xfrm>
          <a:prstGeom prst="rect">
            <a:avLst/>
          </a:prstGeom>
          <a:noFill/>
          <a:ln>
            <a:noFill/>
          </a:ln>
        </p:spPr>
        <p:txBody>
          <a:bodyPr wrap="none" rtlCol="0">
            <a:spAutoFit/>
          </a:bodyPr>
          <a:lstStyle/>
          <a:p>
            <a:r>
              <a:rPr lang="es-ES_tradnl" sz="4400" b="1" dirty="0">
                <a:solidFill>
                  <a:schemeClr val="bg1"/>
                </a:solidFill>
                <a:latin typeface="Filson Pro Book" panose="02000000000000000000" pitchFamily="2" charset="77"/>
              </a:rPr>
              <a:t>05</a:t>
            </a:r>
          </a:p>
        </p:txBody>
      </p:sp>
      <p:sp>
        <p:nvSpPr>
          <p:cNvPr id="71" name="Rectangle 70">
            <a:extLst>
              <a:ext uri="{FF2B5EF4-FFF2-40B4-BE49-F238E27FC236}">
                <a16:creationId xmlns:a16="http://schemas.microsoft.com/office/drawing/2014/main" id="{60662677-A74A-4247-8FAF-E47C74C628CC}"/>
              </a:ext>
            </a:extLst>
          </p:cNvPr>
          <p:cNvSpPr/>
          <p:nvPr/>
        </p:nvSpPr>
        <p:spPr>
          <a:xfrm>
            <a:off x="0" y="1173110"/>
            <a:ext cx="238360" cy="720000"/>
          </a:xfrm>
          <a:prstGeom prst="rect">
            <a:avLst/>
          </a:prstGeom>
          <a:solidFill>
            <a:srgbClr val="FBE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2" name="Rectangle 71">
            <a:extLst>
              <a:ext uri="{FF2B5EF4-FFF2-40B4-BE49-F238E27FC236}">
                <a16:creationId xmlns:a16="http://schemas.microsoft.com/office/drawing/2014/main" id="{D436DF4C-CEC4-C646-B63F-D95C6DE98D8C}"/>
              </a:ext>
            </a:extLst>
          </p:cNvPr>
          <p:cNvSpPr/>
          <p:nvPr/>
        </p:nvSpPr>
        <p:spPr>
          <a:xfrm>
            <a:off x="2832397" y="3669374"/>
            <a:ext cx="7928806" cy="1200329"/>
          </a:xfrm>
          <a:prstGeom prst="rect">
            <a:avLst/>
          </a:prstGeom>
        </p:spPr>
        <p:txBody>
          <a:bodyPr wrap="square">
            <a:spAutoFit/>
          </a:bodyPr>
          <a:lstStyle/>
          <a:p>
            <a:pPr marR="20955" indent="-6350" algn="just">
              <a:spcAft>
                <a:spcPts val="1155"/>
              </a:spcAft>
            </a:pPr>
            <a:r>
              <a:rPr lang="es-CO" sz="1050" dirty="0">
                <a:latin typeface="Gotham Book" panose="02000604040000020004" pitchFamily="2" charset="0"/>
              </a:rPr>
              <a:t>Prepararan la Auditoria Interna;</a:t>
            </a:r>
          </a:p>
          <a:p>
            <a:pPr marR="20955" indent="-6350" algn="just">
              <a:spcAft>
                <a:spcPts val="1155"/>
              </a:spcAft>
            </a:pPr>
            <a:r>
              <a:rPr lang="es-CO" sz="1050" dirty="0">
                <a:latin typeface="Gotham Book" panose="02000604040000020004" pitchFamily="2" charset="0"/>
              </a:rPr>
              <a:t>Atender y participar en la Auditoria Interna en las fechas y horario establecido;</a:t>
            </a:r>
          </a:p>
          <a:p>
            <a:pPr marR="20955" indent="-6350" algn="just">
              <a:spcAft>
                <a:spcPts val="1155"/>
              </a:spcAft>
            </a:pPr>
            <a:r>
              <a:rPr lang="es-CO" sz="1050" dirty="0">
                <a:latin typeface="Gotham Book" panose="02000604040000020004" pitchFamily="2" charset="0"/>
              </a:rPr>
              <a:t>Poner a disposición del Equipo Auditor la información correspondiente;</a:t>
            </a:r>
          </a:p>
          <a:p>
            <a:pPr marR="20955" indent="-6350" algn="just">
              <a:spcAft>
                <a:spcPts val="1155"/>
              </a:spcAft>
            </a:pPr>
            <a:r>
              <a:rPr lang="es-CO" sz="1050" dirty="0">
                <a:latin typeface="Gotham Book" panose="02000604040000020004" pitchFamily="2" charset="0"/>
              </a:rPr>
              <a:t>Presentar la propuesta de acciones de mejora dentro del termino establecido.</a:t>
            </a:r>
          </a:p>
        </p:txBody>
      </p:sp>
      <p:pic>
        <p:nvPicPr>
          <p:cNvPr id="73" name="Picture 72">
            <a:extLst>
              <a:ext uri="{FF2B5EF4-FFF2-40B4-BE49-F238E27FC236}">
                <a16:creationId xmlns:a16="http://schemas.microsoft.com/office/drawing/2014/main" id="{307AD6D5-7D7E-884E-9825-E26978EEEF95}"/>
              </a:ext>
            </a:extLst>
          </p:cNvPr>
          <p:cNvPicPr>
            <a:picLocks/>
          </p:cNvPicPr>
          <p:nvPr/>
        </p:nvPicPr>
        <p:blipFill>
          <a:blip r:embed="rId5"/>
          <a:stretch>
            <a:fillRect/>
          </a:stretch>
        </p:blipFill>
        <p:spPr>
          <a:xfrm>
            <a:off x="2756693" y="3698578"/>
            <a:ext cx="64544" cy="1152000"/>
          </a:xfrm>
          <a:prstGeom prst="rect">
            <a:avLst/>
          </a:prstGeom>
        </p:spPr>
      </p:pic>
      <p:pic>
        <p:nvPicPr>
          <p:cNvPr id="74" name="Picture 73">
            <a:extLst>
              <a:ext uri="{FF2B5EF4-FFF2-40B4-BE49-F238E27FC236}">
                <a16:creationId xmlns:a16="http://schemas.microsoft.com/office/drawing/2014/main" id="{DB1B85F7-D36C-DB4D-8C7D-A6DF00092F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967" y="3745055"/>
            <a:ext cx="102674" cy="102674"/>
          </a:xfrm>
          <a:prstGeom prst="rect">
            <a:avLst/>
          </a:prstGeom>
        </p:spPr>
      </p:pic>
      <p:pic>
        <p:nvPicPr>
          <p:cNvPr id="76" name="Picture 75">
            <a:extLst>
              <a:ext uri="{FF2B5EF4-FFF2-40B4-BE49-F238E27FC236}">
                <a16:creationId xmlns:a16="http://schemas.microsoft.com/office/drawing/2014/main" id="{982B8CBE-074A-7243-8AB0-18BEA5762E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03462" y="4058687"/>
            <a:ext cx="102674" cy="102674"/>
          </a:xfrm>
          <a:prstGeom prst="rect">
            <a:avLst/>
          </a:prstGeom>
        </p:spPr>
      </p:pic>
      <p:pic>
        <p:nvPicPr>
          <p:cNvPr id="77" name="Picture 76">
            <a:extLst>
              <a:ext uri="{FF2B5EF4-FFF2-40B4-BE49-F238E27FC236}">
                <a16:creationId xmlns:a16="http://schemas.microsoft.com/office/drawing/2014/main" id="{3CDB8756-1215-9645-97F7-5D1C4FF7FB6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927" y="4369239"/>
            <a:ext cx="102674" cy="102674"/>
          </a:xfrm>
          <a:prstGeom prst="rect">
            <a:avLst/>
          </a:prstGeom>
        </p:spPr>
      </p:pic>
      <p:pic>
        <p:nvPicPr>
          <p:cNvPr id="78" name="Picture 77">
            <a:extLst>
              <a:ext uri="{FF2B5EF4-FFF2-40B4-BE49-F238E27FC236}">
                <a16:creationId xmlns:a16="http://schemas.microsoft.com/office/drawing/2014/main" id="{B9E4D8B5-B37E-5545-B6DD-0958BFB7D6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7853" y="4683479"/>
            <a:ext cx="102674" cy="102674"/>
          </a:xfrm>
          <a:prstGeom prst="rect">
            <a:avLst/>
          </a:prstGeom>
        </p:spPr>
      </p:pic>
      <p:sp>
        <p:nvSpPr>
          <p:cNvPr id="79" name="TextBox 78">
            <a:extLst>
              <a:ext uri="{FF2B5EF4-FFF2-40B4-BE49-F238E27FC236}">
                <a16:creationId xmlns:a16="http://schemas.microsoft.com/office/drawing/2014/main" id="{3E618373-F30D-2A46-947B-694446420077}"/>
              </a:ext>
            </a:extLst>
          </p:cNvPr>
          <p:cNvSpPr txBox="1"/>
          <p:nvPr/>
        </p:nvSpPr>
        <p:spPr>
          <a:xfrm>
            <a:off x="2349972" y="5503045"/>
            <a:ext cx="8474444" cy="430887"/>
          </a:xfrm>
          <a:prstGeom prst="rect">
            <a:avLst/>
          </a:prstGeom>
          <a:noFill/>
        </p:spPr>
        <p:txBody>
          <a:bodyPr wrap="square" rtlCol="0">
            <a:spAutoFit/>
          </a:bodyPr>
          <a:lstStyle/>
          <a:p>
            <a:pPr algn="just" hangingPunct="0">
              <a:tabLst>
                <a:tab pos="228600" algn="l"/>
              </a:tabLst>
            </a:pPr>
            <a:r>
              <a:rPr lang="es-CO" sz="1100" dirty="0">
                <a:latin typeface="Gotham Medium" panose="02000604030000020004" pitchFamily="2" charset="0"/>
              </a:rPr>
              <a:t>¿Quiénes y qué debe estar disponible para el proceso de auditoría/ evaluación remota?:</a:t>
            </a:r>
          </a:p>
          <a:p>
            <a:pPr algn="just" hangingPunct="0">
              <a:tabLst>
                <a:tab pos="228600" algn="l"/>
              </a:tabLst>
            </a:pPr>
            <a:endParaRPr lang="es-CO" sz="1100" dirty="0">
              <a:latin typeface="Gotham Medium" panose="02000604030000020004" pitchFamily="2" charset="0"/>
            </a:endParaRPr>
          </a:p>
        </p:txBody>
      </p:sp>
      <p:cxnSp>
        <p:nvCxnSpPr>
          <p:cNvPr id="80" name="Straight Connector 79">
            <a:extLst>
              <a:ext uri="{FF2B5EF4-FFF2-40B4-BE49-F238E27FC236}">
                <a16:creationId xmlns:a16="http://schemas.microsoft.com/office/drawing/2014/main" id="{5046BE68-DF50-2740-8E40-9C72DF3F02A1}"/>
              </a:ext>
            </a:extLst>
          </p:cNvPr>
          <p:cNvCxnSpPr>
            <a:cxnSpLocks/>
          </p:cNvCxnSpPr>
          <p:nvPr/>
        </p:nvCxnSpPr>
        <p:spPr>
          <a:xfrm>
            <a:off x="2230505" y="5582283"/>
            <a:ext cx="0" cy="720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E2299F2-9850-AE4F-9C36-47967F716812}"/>
              </a:ext>
            </a:extLst>
          </p:cNvPr>
          <p:cNvSpPr/>
          <p:nvPr/>
        </p:nvSpPr>
        <p:spPr>
          <a:xfrm>
            <a:off x="2833200" y="5805619"/>
            <a:ext cx="7928806" cy="577081"/>
          </a:xfrm>
          <a:prstGeom prst="rect">
            <a:avLst/>
          </a:prstGeom>
        </p:spPr>
        <p:txBody>
          <a:bodyPr wrap="square">
            <a:spAutoFit/>
          </a:bodyPr>
          <a:lstStyle/>
          <a:p>
            <a:pPr marR="20955" indent="-6350" algn="just">
              <a:spcAft>
                <a:spcPts val="1155"/>
              </a:spcAft>
            </a:pPr>
            <a:r>
              <a:rPr lang="es-CO" sz="1050" dirty="0">
                <a:latin typeface="Gotham Book" panose="02000604040000020004" pitchFamily="2" charset="0"/>
              </a:rPr>
              <a:t>El personal clave que normalmente apoya la auditoría/evaluación debe estar disponible para conferencias web o videollamadas y respuestas a consultas ad-hoc del equipo de auditoría/ evaluación de acuerdo al plan de auditoría/evaluación definido;</a:t>
            </a:r>
          </a:p>
        </p:txBody>
      </p:sp>
      <p:grpSp>
        <p:nvGrpSpPr>
          <p:cNvPr id="87" name="Group 86">
            <a:extLst>
              <a:ext uri="{FF2B5EF4-FFF2-40B4-BE49-F238E27FC236}">
                <a16:creationId xmlns:a16="http://schemas.microsoft.com/office/drawing/2014/main" id="{553CF61C-CAAA-0542-91B8-495865643461}"/>
              </a:ext>
            </a:extLst>
          </p:cNvPr>
          <p:cNvGrpSpPr/>
          <p:nvPr/>
        </p:nvGrpSpPr>
        <p:grpSpPr>
          <a:xfrm>
            <a:off x="2182034" y="5565741"/>
            <a:ext cx="109440" cy="109440"/>
            <a:chOff x="4200892" y="4432105"/>
            <a:chExt cx="109440" cy="109440"/>
          </a:xfrm>
        </p:grpSpPr>
        <p:grpSp>
          <p:nvGrpSpPr>
            <p:cNvPr id="88" name="Group 87">
              <a:extLst>
                <a:ext uri="{FF2B5EF4-FFF2-40B4-BE49-F238E27FC236}">
                  <a16:creationId xmlns:a16="http://schemas.microsoft.com/office/drawing/2014/main" id="{56DD4683-4B9F-9B45-8295-39B9CF8D0CF7}"/>
                </a:ext>
              </a:extLst>
            </p:cNvPr>
            <p:cNvGrpSpPr>
              <a:grpSpLocks noChangeAspect="1"/>
            </p:cNvGrpSpPr>
            <p:nvPr/>
          </p:nvGrpSpPr>
          <p:grpSpPr>
            <a:xfrm rot="10800000">
              <a:off x="4210817" y="4439517"/>
              <a:ext cx="89587" cy="90000"/>
              <a:chOff x="3994150" y="4504881"/>
              <a:chExt cx="108000" cy="108498"/>
            </a:xfrm>
          </p:grpSpPr>
          <p:sp>
            <p:nvSpPr>
              <p:cNvPr id="91" name="Pie 90">
                <a:extLst>
                  <a:ext uri="{FF2B5EF4-FFF2-40B4-BE49-F238E27FC236}">
                    <a16:creationId xmlns:a16="http://schemas.microsoft.com/office/drawing/2014/main" id="{1292147F-1D26-734E-B124-7B631CEC89F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92" name="Pie 91">
                <a:extLst>
                  <a:ext uri="{FF2B5EF4-FFF2-40B4-BE49-F238E27FC236}">
                    <a16:creationId xmlns:a16="http://schemas.microsoft.com/office/drawing/2014/main" id="{08A1C6DA-6D16-0E40-996A-AF82574A71E2}"/>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9" name="Arc 88">
              <a:extLst>
                <a:ext uri="{FF2B5EF4-FFF2-40B4-BE49-F238E27FC236}">
                  <a16:creationId xmlns:a16="http://schemas.microsoft.com/office/drawing/2014/main" id="{CE4496AF-36A1-0F4A-9464-1AB2BD206E1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90" name="Arc 89">
              <a:extLst>
                <a:ext uri="{FF2B5EF4-FFF2-40B4-BE49-F238E27FC236}">
                  <a16:creationId xmlns:a16="http://schemas.microsoft.com/office/drawing/2014/main" id="{8FDF644C-B972-4E46-9073-EE40400873B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pic>
        <p:nvPicPr>
          <p:cNvPr id="93" name="Picture 92">
            <a:extLst>
              <a:ext uri="{FF2B5EF4-FFF2-40B4-BE49-F238E27FC236}">
                <a16:creationId xmlns:a16="http://schemas.microsoft.com/office/drawing/2014/main" id="{76FD1B70-8C0F-B54C-8A30-0EFCA932C5F1}"/>
              </a:ext>
            </a:extLst>
          </p:cNvPr>
          <p:cNvPicPr>
            <a:picLocks/>
          </p:cNvPicPr>
          <p:nvPr/>
        </p:nvPicPr>
        <p:blipFill rotWithShape="1">
          <a:blip r:embed="rId5" cstate="screen">
            <a:extLst>
              <a:ext uri="{28A0092B-C50C-407E-A947-70E740481C1C}">
                <a14:useLocalDpi xmlns:a14="http://schemas.microsoft.com/office/drawing/2010/main"/>
              </a:ext>
            </a:extLst>
          </a:blip>
          <a:srcRect r="-17291" b="82419"/>
          <a:stretch/>
        </p:blipFill>
        <p:spPr>
          <a:xfrm>
            <a:off x="2756693" y="5823987"/>
            <a:ext cx="75704" cy="216000"/>
          </a:xfrm>
          <a:prstGeom prst="rect">
            <a:avLst/>
          </a:prstGeom>
        </p:spPr>
      </p:pic>
      <p:pic>
        <p:nvPicPr>
          <p:cNvPr id="94" name="Picture 93">
            <a:extLst>
              <a:ext uri="{FF2B5EF4-FFF2-40B4-BE49-F238E27FC236}">
                <a16:creationId xmlns:a16="http://schemas.microsoft.com/office/drawing/2014/main" id="{298F86ED-983B-9048-81B6-A65BA08A6E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967" y="5870465"/>
            <a:ext cx="102674" cy="102674"/>
          </a:xfrm>
          <a:prstGeom prst="rect">
            <a:avLst/>
          </a:prstGeom>
        </p:spPr>
      </p:pic>
      <p:sp>
        <p:nvSpPr>
          <p:cNvPr id="95" name="TextBox 94">
            <a:extLst>
              <a:ext uri="{FF2B5EF4-FFF2-40B4-BE49-F238E27FC236}">
                <a16:creationId xmlns:a16="http://schemas.microsoft.com/office/drawing/2014/main" id="{206DB1CF-FEF9-E245-97E6-3B06953363D4}"/>
              </a:ext>
            </a:extLst>
          </p:cNvPr>
          <p:cNvSpPr txBox="1"/>
          <p:nvPr/>
        </p:nvSpPr>
        <p:spPr>
          <a:xfrm>
            <a:off x="1332907" y="1430563"/>
            <a:ext cx="10022172" cy="1384995"/>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SOCIALIZACIÓN PROTOCOLO PARA LA REALIZACIÓN DE AUDITORIAS INTERNAS EN TIEMPOS DE LA NUEVA NORMALIDAD DEL COVID-19</a:t>
            </a:r>
          </a:p>
        </p:txBody>
      </p:sp>
    </p:spTree>
    <p:extLst>
      <p:ext uri="{BB962C8B-B14F-4D97-AF65-F5344CB8AC3E}">
        <p14:creationId xmlns:p14="http://schemas.microsoft.com/office/powerpoint/2010/main" val="1006087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6D04FD-7FCB-7840-B1C1-4BF2F8DEB2AC}"/>
              </a:ext>
            </a:extLst>
          </p:cNvPr>
          <p:cNvPicPr>
            <a:picLocks noChangeAspect="1"/>
          </p:cNvPicPr>
          <p:nvPr/>
        </p:nvPicPr>
        <p:blipFill rotWithShape="1">
          <a:blip r:embed="rId2"/>
          <a:srcRect l="9411" t="6856" r="9549" b="4562"/>
          <a:stretch/>
        </p:blipFill>
        <p:spPr>
          <a:xfrm>
            <a:off x="822700" y="4115957"/>
            <a:ext cx="1085300" cy="1080000"/>
          </a:xfrm>
          <a:prstGeom prst="rect">
            <a:avLst/>
          </a:prstGeom>
        </p:spPr>
      </p:pic>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993347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3"/>
          <a:srcRect/>
          <a:stretch/>
        </p:blipFill>
        <p:spPr>
          <a:xfrm>
            <a:off x="1579279" y="2780403"/>
            <a:ext cx="169433" cy="6694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cxnSp>
        <p:nvCxnSpPr>
          <p:cNvPr id="57" name="Straight Connector 56">
            <a:extLst>
              <a:ext uri="{FF2B5EF4-FFF2-40B4-BE49-F238E27FC236}">
                <a16:creationId xmlns:a16="http://schemas.microsoft.com/office/drawing/2014/main" id="{7909D981-A0DC-7942-A8F9-B64A12D82AA6}"/>
              </a:ext>
            </a:extLst>
          </p:cNvPr>
          <p:cNvCxnSpPr>
            <a:cxnSpLocks/>
          </p:cNvCxnSpPr>
          <p:nvPr/>
        </p:nvCxnSpPr>
        <p:spPr>
          <a:xfrm>
            <a:off x="1421601" y="2315249"/>
            <a:ext cx="9671969"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3175"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0" y="2771761"/>
            <a:ext cx="4927991"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TextBox 60">
            <a:extLst>
              <a:ext uri="{FF2B5EF4-FFF2-40B4-BE49-F238E27FC236}">
                <a16:creationId xmlns:a16="http://schemas.microsoft.com/office/drawing/2014/main" id="{58C20ECE-5A79-434F-8546-A88AB2674772}"/>
              </a:ext>
            </a:extLst>
          </p:cNvPr>
          <p:cNvSpPr txBox="1"/>
          <p:nvPr/>
        </p:nvSpPr>
        <p:spPr>
          <a:xfrm>
            <a:off x="191887" y="2737592"/>
            <a:ext cx="5047558" cy="307777"/>
          </a:xfrm>
          <a:prstGeom prst="rect">
            <a:avLst/>
          </a:prstGeom>
          <a:noFill/>
        </p:spPr>
        <p:txBody>
          <a:bodyPr wrap="square" rtlCol="0">
            <a:spAutoFit/>
          </a:bodyPr>
          <a:lstStyle/>
          <a:p>
            <a:r>
              <a:rPr lang="es-CO" sz="1400" dirty="0">
                <a:solidFill>
                  <a:schemeClr val="bg1"/>
                </a:solidFill>
                <a:latin typeface="Gotham Medium" panose="02000604030000020004" pitchFamily="2" charset="0"/>
                <a:ea typeface="Times New Roman" panose="02020603050405020304" pitchFamily="18" charset="0"/>
                <a:cs typeface="Arial" panose="020B0604020202020204" pitchFamily="34" charset="0"/>
              </a:rPr>
              <a:t>5.2. / FASE DE DESARROLLO DE LA AUDITORÍA</a:t>
            </a:r>
          </a:p>
        </p:txBody>
      </p:sp>
      <p:sp>
        <p:nvSpPr>
          <p:cNvPr id="52" name="Rectangle 51">
            <a:extLst>
              <a:ext uri="{FF2B5EF4-FFF2-40B4-BE49-F238E27FC236}">
                <a16:creationId xmlns:a16="http://schemas.microsoft.com/office/drawing/2014/main" id="{11D08E83-D1E3-D040-AA1B-517BA747A0DB}"/>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E8A13089-8927-8041-98E8-6D720F9B8074}"/>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36" name="Straight Connector 35">
            <a:extLst>
              <a:ext uri="{FF2B5EF4-FFF2-40B4-BE49-F238E27FC236}">
                <a16:creationId xmlns:a16="http://schemas.microsoft.com/office/drawing/2014/main" id="{C2EEFF1C-86C4-0840-B3DB-5D3FB1C06677}"/>
              </a:ext>
            </a:extLst>
          </p:cNvPr>
          <p:cNvCxnSpPr>
            <a:cxnSpLocks/>
          </p:cNvCxnSpPr>
          <p:nvPr/>
        </p:nvCxnSpPr>
        <p:spPr>
          <a:xfrm>
            <a:off x="2236755" y="3387581"/>
            <a:ext cx="0" cy="2592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3F7D673-BA38-C646-9FE1-2753424D3545}"/>
              </a:ext>
            </a:extLst>
          </p:cNvPr>
          <p:cNvSpPr/>
          <p:nvPr/>
        </p:nvSpPr>
        <p:spPr>
          <a:xfrm>
            <a:off x="2832397" y="3345524"/>
            <a:ext cx="7928806" cy="892552"/>
          </a:xfrm>
          <a:prstGeom prst="rect">
            <a:avLst/>
          </a:prstGeom>
        </p:spPr>
        <p:txBody>
          <a:bodyPr wrap="square">
            <a:spAutoFit/>
          </a:bodyPr>
          <a:lstStyle/>
          <a:p>
            <a:pPr marR="20955" indent="-6350" algn="just">
              <a:spcAft>
                <a:spcPts val="1155"/>
              </a:spcAft>
            </a:pPr>
            <a:r>
              <a:rPr lang="es-CO" sz="1050" dirty="0">
                <a:latin typeface="Gotham Book" panose="02000604040000020004" pitchFamily="2" charset="0"/>
              </a:rPr>
              <a:t>El personal con responsabilidades técnicas específicas o responsabilidades administrativas tendrá que estar disponible para las partes relevantes de la auditoría/evaluación donde participen;</a:t>
            </a:r>
          </a:p>
          <a:p>
            <a:pPr marR="20955" indent="-6350" algn="just">
              <a:spcAft>
                <a:spcPts val="1155"/>
              </a:spcAft>
            </a:pPr>
            <a:r>
              <a:rPr lang="es-CO" sz="1050" dirty="0">
                <a:latin typeface="Gotham Book" panose="02000604040000020004" pitchFamily="2" charset="0"/>
              </a:rPr>
              <a:t>La Alta Dirección y miembros del equipo de liderazgo de la organización necesitará estar disponible para partes relevantes de la auditoría/evaluación donde participen, así como las reuniones de apertura y cierre.</a:t>
            </a:r>
          </a:p>
        </p:txBody>
      </p:sp>
      <p:pic>
        <p:nvPicPr>
          <p:cNvPr id="47" name="Picture 46">
            <a:extLst>
              <a:ext uri="{FF2B5EF4-FFF2-40B4-BE49-F238E27FC236}">
                <a16:creationId xmlns:a16="http://schemas.microsoft.com/office/drawing/2014/main" id="{C093EEFD-E29A-5141-9B16-7DCB4B42477E}"/>
              </a:ext>
            </a:extLst>
          </p:cNvPr>
          <p:cNvPicPr>
            <a:picLocks/>
          </p:cNvPicPr>
          <p:nvPr/>
        </p:nvPicPr>
        <p:blipFill>
          <a:blip r:embed="rId5"/>
          <a:stretch>
            <a:fillRect/>
          </a:stretch>
        </p:blipFill>
        <p:spPr>
          <a:xfrm>
            <a:off x="2756693" y="3374728"/>
            <a:ext cx="64544" cy="684000"/>
          </a:xfrm>
          <a:prstGeom prst="rect">
            <a:avLst/>
          </a:prstGeom>
        </p:spPr>
      </p:pic>
      <p:pic>
        <p:nvPicPr>
          <p:cNvPr id="48" name="Picture 47">
            <a:extLst>
              <a:ext uri="{FF2B5EF4-FFF2-40B4-BE49-F238E27FC236}">
                <a16:creationId xmlns:a16="http://schemas.microsoft.com/office/drawing/2014/main" id="{3019DFCB-F7BF-A345-AB40-E5950D934E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967" y="3428639"/>
            <a:ext cx="102674" cy="102674"/>
          </a:xfrm>
          <a:prstGeom prst="rect">
            <a:avLst/>
          </a:prstGeom>
        </p:spPr>
      </p:pic>
      <p:pic>
        <p:nvPicPr>
          <p:cNvPr id="50" name="Picture 49">
            <a:extLst>
              <a:ext uri="{FF2B5EF4-FFF2-40B4-BE49-F238E27FC236}">
                <a16:creationId xmlns:a16="http://schemas.microsoft.com/office/drawing/2014/main" id="{A63882C6-1C33-944E-9DA3-D7E3035860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800" y="3890075"/>
            <a:ext cx="102674" cy="102674"/>
          </a:xfrm>
          <a:prstGeom prst="rect">
            <a:avLst/>
          </a:prstGeom>
        </p:spPr>
      </p:pic>
      <p:sp>
        <p:nvSpPr>
          <p:cNvPr id="30" name="TextBox 29">
            <a:extLst>
              <a:ext uri="{FF2B5EF4-FFF2-40B4-BE49-F238E27FC236}">
                <a16:creationId xmlns:a16="http://schemas.microsoft.com/office/drawing/2014/main" id="{0B995BA1-1405-8F47-9032-101E7DA9745A}"/>
              </a:ext>
            </a:extLst>
          </p:cNvPr>
          <p:cNvSpPr txBox="1"/>
          <p:nvPr/>
        </p:nvSpPr>
        <p:spPr>
          <a:xfrm>
            <a:off x="447793" y="3038341"/>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sp>
        <p:nvSpPr>
          <p:cNvPr id="44" name="Rectangle 43">
            <a:extLst>
              <a:ext uri="{FF2B5EF4-FFF2-40B4-BE49-F238E27FC236}">
                <a16:creationId xmlns:a16="http://schemas.microsoft.com/office/drawing/2014/main" id="{96F208CD-1F80-9D4D-8F21-2A713441A40C}"/>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3" name="Rectangle 52">
            <a:extLst>
              <a:ext uri="{FF2B5EF4-FFF2-40B4-BE49-F238E27FC236}">
                <a16:creationId xmlns:a16="http://schemas.microsoft.com/office/drawing/2014/main" id="{C9F3728C-3A69-4746-8B33-DD406329E06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TextBox 54">
            <a:extLst>
              <a:ext uri="{FF2B5EF4-FFF2-40B4-BE49-F238E27FC236}">
                <a16:creationId xmlns:a16="http://schemas.microsoft.com/office/drawing/2014/main" id="{6F34A776-9C71-9846-A247-A4C5E2D2EFBE}"/>
              </a:ext>
            </a:extLst>
          </p:cNvPr>
          <p:cNvSpPr txBox="1"/>
          <p:nvPr/>
        </p:nvSpPr>
        <p:spPr>
          <a:xfrm>
            <a:off x="147768" y="1151130"/>
            <a:ext cx="942887" cy="769441"/>
          </a:xfrm>
          <a:prstGeom prst="rect">
            <a:avLst/>
          </a:prstGeom>
          <a:noFill/>
          <a:ln>
            <a:noFill/>
          </a:ln>
        </p:spPr>
        <p:txBody>
          <a:bodyPr wrap="none" rtlCol="0">
            <a:spAutoFit/>
          </a:bodyPr>
          <a:lstStyle/>
          <a:p>
            <a:r>
              <a:rPr lang="es-ES_tradnl" sz="4400" b="1" dirty="0">
                <a:solidFill>
                  <a:schemeClr val="bg1"/>
                </a:solidFill>
                <a:latin typeface="Filson Pro Book" panose="02000000000000000000" pitchFamily="2" charset="77"/>
              </a:rPr>
              <a:t>05</a:t>
            </a:r>
          </a:p>
        </p:txBody>
      </p:sp>
      <p:sp>
        <p:nvSpPr>
          <p:cNvPr id="75" name="Rectangle 74">
            <a:extLst>
              <a:ext uri="{FF2B5EF4-FFF2-40B4-BE49-F238E27FC236}">
                <a16:creationId xmlns:a16="http://schemas.microsoft.com/office/drawing/2014/main" id="{54054279-D966-EB4A-903C-25F75CE53B6B}"/>
              </a:ext>
            </a:extLst>
          </p:cNvPr>
          <p:cNvSpPr/>
          <p:nvPr/>
        </p:nvSpPr>
        <p:spPr>
          <a:xfrm>
            <a:off x="2394762" y="4337954"/>
            <a:ext cx="8366441" cy="261610"/>
          </a:xfrm>
          <a:prstGeom prst="rect">
            <a:avLst/>
          </a:prstGeom>
        </p:spPr>
        <p:txBody>
          <a:bodyPr wrap="square">
            <a:spAutoFit/>
          </a:bodyPr>
          <a:lstStyle/>
          <a:p>
            <a:pPr algn="just"/>
            <a:r>
              <a:rPr lang="es-CO" sz="1100" dirty="0">
                <a:latin typeface="Gotham Medium"/>
                <a:cs typeface="Arial" panose="020B0604020202020204" pitchFamily="34" charset="0"/>
              </a:rPr>
              <a:t>Los auditados, como se dijo en el punto anterior, deben:</a:t>
            </a:r>
          </a:p>
        </p:txBody>
      </p:sp>
      <p:sp>
        <p:nvSpPr>
          <p:cNvPr id="51" name="Rectangle 50">
            <a:extLst>
              <a:ext uri="{FF2B5EF4-FFF2-40B4-BE49-F238E27FC236}">
                <a16:creationId xmlns:a16="http://schemas.microsoft.com/office/drawing/2014/main" id="{CBECE11F-50C1-4D4C-B02B-AFDAF6FD0849}"/>
              </a:ext>
            </a:extLst>
          </p:cNvPr>
          <p:cNvSpPr/>
          <p:nvPr/>
        </p:nvSpPr>
        <p:spPr>
          <a:xfrm>
            <a:off x="2832397" y="4744003"/>
            <a:ext cx="7928806" cy="1200329"/>
          </a:xfrm>
          <a:prstGeom prst="rect">
            <a:avLst/>
          </a:prstGeom>
        </p:spPr>
        <p:txBody>
          <a:bodyPr wrap="square">
            <a:spAutoFit/>
          </a:bodyPr>
          <a:lstStyle/>
          <a:p>
            <a:pPr marR="20955" indent="-6350" algn="just">
              <a:spcAft>
                <a:spcPts val="1155"/>
              </a:spcAft>
            </a:pPr>
            <a:r>
              <a:rPr lang="es-CO" sz="1050" dirty="0">
                <a:latin typeface="Gotham Book" panose="02000604040000020004" pitchFamily="2" charset="0"/>
              </a:rPr>
              <a:t>Prepararan la Auditoria Interna;</a:t>
            </a:r>
          </a:p>
          <a:p>
            <a:pPr marR="20955" indent="-6350" algn="just">
              <a:spcAft>
                <a:spcPts val="1155"/>
              </a:spcAft>
            </a:pPr>
            <a:r>
              <a:rPr lang="es-CO" sz="1050" dirty="0">
                <a:latin typeface="Gotham Book" panose="02000604040000020004" pitchFamily="2" charset="0"/>
              </a:rPr>
              <a:t>Atender y participar en la Auditoria Interna en las fechas y horario establecido;</a:t>
            </a:r>
          </a:p>
          <a:p>
            <a:pPr marR="20955" indent="-6350" algn="just">
              <a:spcAft>
                <a:spcPts val="1155"/>
              </a:spcAft>
            </a:pPr>
            <a:r>
              <a:rPr lang="es-CO" sz="1050" dirty="0">
                <a:latin typeface="Gotham Book" panose="02000604040000020004" pitchFamily="2" charset="0"/>
              </a:rPr>
              <a:t>Poner a disposición del Equipo Auditor la información correspondiente;</a:t>
            </a:r>
          </a:p>
          <a:p>
            <a:pPr marR="20955" indent="-6350" algn="just">
              <a:spcAft>
                <a:spcPts val="1155"/>
              </a:spcAft>
            </a:pPr>
            <a:r>
              <a:rPr lang="es-CO" sz="1050" dirty="0">
                <a:latin typeface="Gotham Book" panose="02000604040000020004" pitchFamily="2" charset="0"/>
              </a:rPr>
              <a:t>Presentar la propuesta de acciones de mejora dentro del termino establecido.</a:t>
            </a:r>
          </a:p>
        </p:txBody>
      </p:sp>
      <p:pic>
        <p:nvPicPr>
          <p:cNvPr id="65" name="Picture 64">
            <a:extLst>
              <a:ext uri="{FF2B5EF4-FFF2-40B4-BE49-F238E27FC236}">
                <a16:creationId xmlns:a16="http://schemas.microsoft.com/office/drawing/2014/main" id="{AEDB3CE1-4C63-F14E-BF4E-1AC4183CBB26}"/>
              </a:ext>
            </a:extLst>
          </p:cNvPr>
          <p:cNvPicPr>
            <a:picLocks/>
          </p:cNvPicPr>
          <p:nvPr/>
        </p:nvPicPr>
        <p:blipFill>
          <a:blip r:embed="rId5"/>
          <a:stretch>
            <a:fillRect/>
          </a:stretch>
        </p:blipFill>
        <p:spPr>
          <a:xfrm>
            <a:off x="2756693" y="4773207"/>
            <a:ext cx="64544" cy="1152000"/>
          </a:xfrm>
          <a:prstGeom prst="rect">
            <a:avLst/>
          </a:prstGeom>
        </p:spPr>
      </p:pic>
      <p:pic>
        <p:nvPicPr>
          <p:cNvPr id="71" name="Picture 70">
            <a:extLst>
              <a:ext uri="{FF2B5EF4-FFF2-40B4-BE49-F238E27FC236}">
                <a16:creationId xmlns:a16="http://schemas.microsoft.com/office/drawing/2014/main" id="{1A8CB68A-83F8-BE41-A9B1-9555FE1DFC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967" y="4827118"/>
            <a:ext cx="102674" cy="102674"/>
          </a:xfrm>
          <a:prstGeom prst="rect">
            <a:avLst/>
          </a:prstGeom>
        </p:spPr>
      </p:pic>
      <p:pic>
        <p:nvPicPr>
          <p:cNvPr id="72" name="Picture 71">
            <a:extLst>
              <a:ext uri="{FF2B5EF4-FFF2-40B4-BE49-F238E27FC236}">
                <a16:creationId xmlns:a16="http://schemas.microsoft.com/office/drawing/2014/main" id="{F1EE06EB-4756-8746-B044-AC97243AC5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800" y="5134316"/>
            <a:ext cx="102674" cy="102674"/>
          </a:xfrm>
          <a:prstGeom prst="rect">
            <a:avLst/>
          </a:prstGeom>
        </p:spPr>
      </p:pic>
      <p:pic>
        <p:nvPicPr>
          <p:cNvPr id="73" name="Picture 72">
            <a:extLst>
              <a:ext uri="{FF2B5EF4-FFF2-40B4-BE49-F238E27FC236}">
                <a16:creationId xmlns:a16="http://schemas.microsoft.com/office/drawing/2014/main" id="{5348E6E9-4971-C843-917C-0DF1CA9DA4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800" y="5452823"/>
            <a:ext cx="102674" cy="102674"/>
          </a:xfrm>
          <a:prstGeom prst="rect">
            <a:avLst/>
          </a:prstGeom>
        </p:spPr>
      </p:pic>
      <p:pic>
        <p:nvPicPr>
          <p:cNvPr id="74" name="Picture 73">
            <a:extLst>
              <a:ext uri="{FF2B5EF4-FFF2-40B4-BE49-F238E27FC236}">
                <a16:creationId xmlns:a16="http://schemas.microsoft.com/office/drawing/2014/main" id="{A259125F-8492-554E-9F48-1ABA5DA53E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0800" y="5751304"/>
            <a:ext cx="102674" cy="102674"/>
          </a:xfrm>
          <a:prstGeom prst="rect">
            <a:avLst/>
          </a:prstGeom>
        </p:spPr>
      </p:pic>
      <p:sp>
        <p:nvSpPr>
          <p:cNvPr id="77" name="TextBox 76">
            <a:extLst>
              <a:ext uri="{FF2B5EF4-FFF2-40B4-BE49-F238E27FC236}">
                <a16:creationId xmlns:a16="http://schemas.microsoft.com/office/drawing/2014/main" id="{7D41905E-AE15-0E43-A5A2-724731A98D89}"/>
              </a:ext>
            </a:extLst>
          </p:cNvPr>
          <p:cNvSpPr txBox="1"/>
          <p:nvPr/>
        </p:nvSpPr>
        <p:spPr>
          <a:xfrm>
            <a:off x="1332907" y="1430563"/>
            <a:ext cx="10022172" cy="1384995"/>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SOCIALIZACIÓN PROTOCOLO PARA LA REALIZACIÓN DE AUDITORIAS INTERNAS EN TIEMPOS DE LA NUEVA NORMALIDAD DEL COVID-19</a:t>
            </a:r>
          </a:p>
        </p:txBody>
      </p:sp>
    </p:spTree>
    <p:extLst>
      <p:ext uri="{BB962C8B-B14F-4D97-AF65-F5344CB8AC3E}">
        <p14:creationId xmlns:p14="http://schemas.microsoft.com/office/powerpoint/2010/main" val="652097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E45BF7-116E-4E4C-A707-426303E5163D}"/>
              </a:ext>
            </a:extLst>
          </p:cNvPr>
          <p:cNvPicPr>
            <a:picLocks noChangeAspect="1"/>
          </p:cNvPicPr>
          <p:nvPr/>
        </p:nvPicPr>
        <p:blipFill rotWithShape="1">
          <a:blip r:embed="rId2"/>
          <a:srcRect l="2816" t="2339" r="4568" b="5052"/>
          <a:stretch/>
        </p:blipFill>
        <p:spPr>
          <a:xfrm>
            <a:off x="854376" y="4040320"/>
            <a:ext cx="1027248" cy="1080000"/>
          </a:xfrm>
          <a:prstGeom prst="rect">
            <a:avLst/>
          </a:prstGeom>
        </p:spPr>
      </p:pic>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993347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3"/>
          <a:srcRect/>
          <a:stretch/>
        </p:blipFill>
        <p:spPr>
          <a:xfrm>
            <a:off x="1579279" y="2780403"/>
            <a:ext cx="169433" cy="6694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cxnSp>
        <p:nvCxnSpPr>
          <p:cNvPr id="57" name="Straight Connector 56">
            <a:extLst>
              <a:ext uri="{FF2B5EF4-FFF2-40B4-BE49-F238E27FC236}">
                <a16:creationId xmlns:a16="http://schemas.microsoft.com/office/drawing/2014/main" id="{7909D981-A0DC-7942-A8F9-B64A12D82AA6}"/>
              </a:ext>
            </a:extLst>
          </p:cNvPr>
          <p:cNvCxnSpPr>
            <a:cxnSpLocks/>
          </p:cNvCxnSpPr>
          <p:nvPr/>
        </p:nvCxnSpPr>
        <p:spPr>
          <a:xfrm>
            <a:off x="1421601" y="2315249"/>
            <a:ext cx="9671969"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3175"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0" y="2771761"/>
            <a:ext cx="4927991"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TextBox 60">
            <a:extLst>
              <a:ext uri="{FF2B5EF4-FFF2-40B4-BE49-F238E27FC236}">
                <a16:creationId xmlns:a16="http://schemas.microsoft.com/office/drawing/2014/main" id="{58C20ECE-5A79-434F-8546-A88AB2674772}"/>
              </a:ext>
            </a:extLst>
          </p:cNvPr>
          <p:cNvSpPr txBox="1"/>
          <p:nvPr/>
        </p:nvSpPr>
        <p:spPr>
          <a:xfrm>
            <a:off x="191887" y="2737592"/>
            <a:ext cx="5047558" cy="307777"/>
          </a:xfrm>
          <a:prstGeom prst="rect">
            <a:avLst/>
          </a:prstGeom>
          <a:noFill/>
        </p:spPr>
        <p:txBody>
          <a:bodyPr wrap="square" rtlCol="0">
            <a:spAutoFit/>
          </a:bodyPr>
          <a:lstStyle/>
          <a:p>
            <a:r>
              <a:rPr lang="es-CO" sz="1400" dirty="0">
                <a:solidFill>
                  <a:schemeClr val="bg1"/>
                </a:solidFill>
                <a:latin typeface="Gotham Medium" panose="02000604030000020004" pitchFamily="2" charset="0"/>
                <a:ea typeface="Times New Roman" panose="02020603050405020304" pitchFamily="18" charset="0"/>
                <a:cs typeface="Arial" panose="020B0604020202020204" pitchFamily="34" charset="0"/>
              </a:rPr>
              <a:t>5.2. / FASE DE DESARROLLO DE LA AUDITORÍA</a:t>
            </a:r>
          </a:p>
        </p:txBody>
      </p:sp>
      <p:sp>
        <p:nvSpPr>
          <p:cNvPr id="52" name="Rectangle 51">
            <a:extLst>
              <a:ext uri="{FF2B5EF4-FFF2-40B4-BE49-F238E27FC236}">
                <a16:creationId xmlns:a16="http://schemas.microsoft.com/office/drawing/2014/main" id="{11D08E83-D1E3-D040-AA1B-517BA747A0DB}"/>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E8A13089-8927-8041-98E8-6D720F9B8074}"/>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36" name="Straight Connector 35">
            <a:extLst>
              <a:ext uri="{FF2B5EF4-FFF2-40B4-BE49-F238E27FC236}">
                <a16:creationId xmlns:a16="http://schemas.microsoft.com/office/drawing/2014/main" id="{C2EEFF1C-86C4-0840-B3DB-5D3FB1C06677}"/>
              </a:ext>
            </a:extLst>
          </p:cNvPr>
          <p:cNvCxnSpPr>
            <a:cxnSpLocks/>
          </p:cNvCxnSpPr>
          <p:nvPr/>
        </p:nvCxnSpPr>
        <p:spPr>
          <a:xfrm>
            <a:off x="2236755" y="3387581"/>
            <a:ext cx="0" cy="2088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B995BA1-1405-8F47-9032-101E7DA9745A}"/>
              </a:ext>
            </a:extLst>
          </p:cNvPr>
          <p:cNvSpPr txBox="1"/>
          <p:nvPr/>
        </p:nvSpPr>
        <p:spPr>
          <a:xfrm>
            <a:off x="447793" y="3038341"/>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sp>
        <p:nvSpPr>
          <p:cNvPr id="75" name="Rectangle 74">
            <a:extLst>
              <a:ext uri="{FF2B5EF4-FFF2-40B4-BE49-F238E27FC236}">
                <a16:creationId xmlns:a16="http://schemas.microsoft.com/office/drawing/2014/main" id="{54054279-D966-EB4A-903C-25F75CE53B6B}"/>
              </a:ext>
            </a:extLst>
          </p:cNvPr>
          <p:cNvSpPr/>
          <p:nvPr/>
        </p:nvSpPr>
        <p:spPr>
          <a:xfrm>
            <a:off x="2454723" y="3348609"/>
            <a:ext cx="8366441" cy="261610"/>
          </a:xfrm>
          <a:prstGeom prst="rect">
            <a:avLst/>
          </a:prstGeom>
        </p:spPr>
        <p:txBody>
          <a:bodyPr wrap="square">
            <a:spAutoFit/>
          </a:bodyPr>
          <a:lstStyle/>
          <a:p>
            <a:pPr algn="just"/>
            <a:r>
              <a:rPr lang="es-CO" sz="1100" dirty="0">
                <a:latin typeface="Gotham Medium"/>
                <a:cs typeface="Arial" panose="020B0604020202020204" pitchFamily="34" charset="0"/>
              </a:rPr>
              <a:t>Ahora bien, se propone:</a:t>
            </a:r>
          </a:p>
        </p:txBody>
      </p:sp>
      <p:sp>
        <p:nvSpPr>
          <p:cNvPr id="51" name="Rectangle 50">
            <a:extLst>
              <a:ext uri="{FF2B5EF4-FFF2-40B4-BE49-F238E27FC236}">
                <a16:creationId xmlns:a16="http://schemas.microsoft.com/office/drawing/2014/main" id="{CBECE11F-50C1-4D4C-B02B-AFDAF6FD0849}"/>
              </a:ext>
            </a:extLst>
          </p:cNvPr>
          <p:cNvSpPr/>
          <p:nvPr/>
        </p:nvSpPr>
        <p:spPr>
          <a:xfrm>
            <a:off x="2892358" y="3754658"/>
            <a:ext cx="7928806" cy="1677382"/>
          </a:xfrm>
          <a:prstGeom prst="rect">
            <a:avLst/>
          </a:prstGeom>
        </p:spPr>
        <p:txBody>
          <a:bodyPr wrap="square">
            <a:spAutoFit/>
          </a:bodyPr>
          <a:lstStyle/>
          <a:p>
            <a:pPr marR="20955" indent="-6350" algn="just">
              <a:spcAft>
                <a:spcPts val="1155"/>
              </a:spcAft>
            </a:pPr>
            <a:r>
              <a:rPr lang="es-CO" sz="1050" dirty="0">
                <a:latin typeface="Gotham Book" panose="02000604040000020004" pitchFamily="2" charset="0"/>
              </a:rPr>
              <a:t>Hacer una presentación tipo de toda la Auditoria, presentando incluso todo el Equipo de Trabajo del respetivo proceso;</a:t>
            </a:r>
          </a:p>
          <a:p>
            <a:pPr marR="20955" indent="-6350" algn="just">
              <a:spcAft>
                <a:spcPts val="1155"/>
              </a:spcAft>
            </a:pPr>
            <a:r>
              <a:rPr lang="es-CO" sz="1050" dirty="0">
                <a:latin typeface="Gotham Book" panose="02000604040000020004" pitchFamily="2" charset="0"/>
              </a:rPr>
              <a:t>Las presentaciones deben ser Institucionales, utilizando esta plantilla, que es la oficial;</a:t>
            </a:r>
          </a:p>
          <a:p>
            <a:pPr marR="20955" indent="-6350" algn="just">
              <a:spcAft>
                <a:spcPts val="1155"/>
              </a:spcAft>
            </a:pPr>
            <a:r>
              <a:rPr lang="es-CO" sz="1050" dirty="0">
                <a:latin typeface="Gotham Book" panose="02000604040000020004" pitchFamily="2" charset="0"/>
              </a:rPr>
              <a:t>Contar con carpetas donde este toda la información, los documentos y los links respectivos;</a:t>
            </a:r>
          </a:p>
          <a:p>
            <a:pPr marR="20955" indent="-6350" algn="just">
              <a:spcAft>
                <a:spcPts val="1155"/>
              </a:spcAft>
            </a:pPr>
            <a:r>
              <a:rPr lang="es-CO" sz="1050" dirty="0">
                <a:latin typeface="Gotham Book" panose="02000604040000020004" pitchFamily="2" charset="0"/>
              </a:rPr>
              <a:t>Hacer un simulacro, previamente de la Auditoría, con sentido autocritico;</a:t>
            </a:r>
          </a:p>
          <a:p>
            <a:pPr marR="20955" indent="-6350" algn="just">
              <a:spcAft>
                <a:spcPts val="1155"/>
              </a:spcAft>
            </a:pPr>
            <a:r>
              <a:rPr lang="es-CO" sz="1050" dirty="0">
                <a:latin typeface="Gotham Book" panose="02000604040000020004" pitchFamily="2" charset="0"/>
              </a:rPr>
              <a:t>Estar tranquilos y responder a la Auditoria con la mejor disposición posible;</a:t>
            </a:r>
          </a:p>
        </p:txBody>
      </p:sp>
      <p:pic>
        <p:nvPicPr>
          <p:cNvPr id="65" name="Picture 64">
            <a:extLst>
              <a:ext uri="{FF2B5EF4-FFF2-40B4-BE49-F238E27FC236}">
                <a16:creationId xmlns:a16="http://schemas.microsoft.com/office/drawing/2014/main" id="{AEDB3CE1-4C63-F14E-BF4E-1AC4183CBB26}"/>
              </a:ext>
            </a:extLst>
          </p:cNvPr>
          <p:cNvPicPr>
            <a:picLocks/>
          </p:cNvPicPr>
          <p:nvPr/>
        </p:nvPicPr>
        <p:blipFill>
          <a:blip r:embed="rId5"/>
          <a:stretch>
            <a:fillRect/>
          </a:stretch>
        </p:blipFill>
        <p:spPr>
          <a:xfrm>
            <a:off x="2816654" y="3783862"/>
            <a:ext cx="64544" cy="1656000"/>
          </a:xfrm>
          <a:prstGeom prst="rect">
            <a:avLst/>
          </a:prstGeom>
        </p:spPr>
      </p:pic>
      <p:pic>
        <p:nvPicPr>
          <p:cNvPr id="71" name="Picture 70">
            <a:extLst>
              <a:ext uri="{FF2B5EF4-FFF2-40B4-BE49-F238E27FC236}">
                <a16:creationId xmlns:a16="http://schemas.microsoft.com/office/drawing/2014/main" id="{1A8CB68A-83F8-BE41-A9B1-9555FE1DFC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70928" y="3837773"/>
            <a:ext cx="102674" cy="102674"/>
          </a:xfrm>
          <a:prstGeom prst="rect">
            <a:avLst/>
          </a:prstGeom>
        </p:spPr>
      </p:pic>
      <p:pic>
        <p:nvPicPr>
          <p:cNvPr id="72" name="Picture 71">
            <a:extLst>
              <a:ext uri="{FF2B5EF4-FFF2-40B4-BE49-F238E27FC236}">
                <a16:creationId xmlns:a16="http://schemas.microsoft.com/office/drawing/2014/main" id="{F1EE06EB-4756-8746-B044-AC97243AC5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70761" y="4299613"/>
            <a:ext cx="102674" cy="102674"/>
          </a:xfrm>
          <a:prstGeom prst="rect">
            <a:avLst/>
          </a:prstGeom>
        </p:spPr>
      </p:pic>
      <p:pic>
        <p:nvPicPr>
          <p:cNvPr id="73" name="Picture 72">
            <a:extLst>
              <a:ext uri="{FF2B5EF4-FFF2-40B4-BE49-F238E27FC236}">
                <a16:creationId xmlns:a16="http://schemas.microsoft.com/office/drawing/2014/main" id="{5348E6E9-4971-C843-917C-0DF1CA9DA4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70761" y="4618120"/>
            <a:ext cx="102674" cy="102674"/>
          </a:xfrm>
          <a:prstGeom prst="rect">
            <a:avLst/>
          </a:prstGeom>
        </p:spPr>
      </p:pic>
      <p:pic>
        <p:nvPicPr>
          <p:cNvPr id="74" name="Picture 73">
            <a:extLst>
              <a:ext uri="{FF2B5EF4-FFF2-40B4-BE49-F238E27FC236}">
                <a16:creationId xmlns:a16="http://schemas.microsoft.com/office/drawing/2014/main" id="{A259125F-8492-554E-9F48-1ABA5DA53E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70761" y="4934153"/>
            <a:ext cx="102674" cy="102674"/>
          </a:xfrm>
          <a:prstGeom prst="rect">
            <a:avLst/>
          </a:prstGeom>
        </p:spPr>
      </p:pic>
      <p:pic>
        <p:nvPicPr>
          <p:cNvPr id="29" name="Picture 28">
            <a:extLst>
              <a:ext uri="{FF2B5EF4-FFF2-40B4-BE49-F238E27FC236}">
                <a16:creationId xmlns:a16="http://schemas.microsoft.com/office/drawing/2014/main" id="{117353E0-898D-7248-903A-BB4948ABE5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70761" y="5254568"/>
            <a:ext cx="102674" cy="102674"/>
          </a:xfrm>
          <a:prstGeom prst="rect">
            <a:avLst/>
          </a:prstGeom>
        </p:spPr>
      </p:pic>
      <p:sp>
        <p:nvSpPr>
          <p:cNvPr id="32" name="Rectangle 31">
            <a:extLst>
              <a:ext uri="{FF2B5EF4-FFF2-40B4-BE49-F238E27FC236}">
                <a16:creationId xmlns:a16="http://schemas.microsoft.com/office/drawing/2014/main" id="{64A9FDAC-FC83-944B-8B61-BCDE8F38CB8B}"/>
              </a:ext>
            </a:extLst>
          </p:cNvPr>
          <p:cNvSpPr/>
          <p:nvPr/>
        </p:nvSpPr>
        <p:spPr>
          <a:xfrm>
            <a:off x="241710" y="1171998"/>
            <a:ext cx="753372" cy="720000"/>
          </a:xfrm>
          <a:prstGeom prst="rect">
            <a:avLst/>
          </a:prstGeom>
          <a:solidFill>
            <a:srgbClr val="F6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3" name="TextBox 32">
            <a:extLst>
              <a:ext uri="{FF2B5EF4-FFF2-40B4-BE49-F238E27FC236}">
                <a16:creationId xmlns:a16="http://schemas.microsoft.com/office/drawing/2014/main" id="{B0A3F5D3-A527-7549-992A-137D8E3AD7E8}"/>
              </a:ext>
            </a:extLst>
          </p:cNvPr>
          <p:cNvSpPr txBox="1"/>
          <p:nvPr/>
        </p:nvSpPr>
        <p:spPr>
          <a:xfrm>
            <a:off x="147768" y="1151130"/>
            <a:ext cx="942887" cy="769441"/>
          </a:xfrm>
          <a:prstGeom prst="rect">
            <a:avLst/>
          </a:prstGeom>
          <a:noFill/>
          <a:ln>
            <a:noFill/>
          </a:ln>
        </p:spPr>
        <p:txBody>
          <a:bodyPr wrap="none" rtlCol="0">
            <a:spAutoFit/>
          </a:bodyPr>
          <a:lstStyle/>
          <a:p>
            <a:r>
              <a:rPr lang="es-ES_tradnl" sz="4400" b="1" dirty="0">
                <a:solidFill>
                  <a:schemeClr val="bg1"/>
                </a:solidFill>
                <a:latin typeface="Filson Pro Book" panose="02000000000000000000" pitchFamily="2" charset="77"/>
              </a:rPr>
              <a:t>05</a:t>
            </a:r>
          </a:p>
        </p:txBody>
      </p:sp>
      <p:sp>
        <p:nvSpPr>
          <p:cNvPr id="34" name="Rectangle 33">
            <a:extLst>
              <a:ext uri="{FF2B5EF4-FFF2-40B4-BE49-F238E27FC236}">
                <a16:creationId xmlns:a16="http://schemas.microsoft.com/office/drawing/2014/main" id="{4670A523-FF27-CF43-BFE3-6A320EB37938}"/>
              </a:ext>
            </a:extLst>
          </p:cNvPr>
          <p:cNvSpPr/>
          <p:nvPr/>
        </p:nvSpPr>
        <p:spPr>
          <a:xfrm>
            <a:off x="0" y="1173110"/>
            <a:ext cx="238360" cy="720000"/>
          </a:xfrm>
          <a:prstGeom prst="rect">
            <a:avLst/>
          </a:prstGeom>
          <a:solidFill>
            <a:srgbClr val="FBE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TextBox 34">
            <a:extLst>
              <a:ext uri="{FF2B5EF4-FFF2-40B4-BE49-F238E27FC236}">
                <a16:creationId xmlns:a16="http://schemas.microsoft.com/office/drawing/2014/main" id="{1DF9389A-5DA3-CD43-AA01-ADCBAD37DED1}"/>
              </a:ext>
            </a:extLst>
          </p:cNvPr>
          <p:cNvSpPr txBox="1"/>
          <p:nvPr/>
        </p:nvSpPr>
        <p:spPr>
          <a:xfrm>
            <a:off x="1332907" y="1430563"/>
            <a:ext cx="10022172" cy="1384995"/>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SOCIALIZACIÓN PROTOCOLO PARA LA REALIZACIÓN DE AUDITORIAS INTERNAS EN TIEMPOS DE LA NUEVA NORMALIDAD DEL COVID-19</a:t>
            </a:r>
          </a:p>
        </p:txBody>
      </p:sp>
    </p:spTree>
    <p:extLst>
      <p:ext uri="{BB962C8B-B14F-4D97-AF65-F5344CB8AC3E}">
        <p14:creationId xmlns:p14="http://schemas.microsoft.com/office/powerpoint/2010/main" val="2899695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431173-35B0-FF43-8F92-7DDB7AE00BD3}"/>
              </a:ext>
            </a:extLst>
          </p:cNvPr>
          <p:cNvPicPr>
            <a:picLocks noChangeAspect="1"/>
          </p:cNvPicPr>
          <p:nvPr/>
        </p:nvPicPr>
        <p:blipFill rotWithShape="1">
          <a:blip r:embed="rId2"/>
          <a:srcRect l="3348" t="4933" r="7244" b="7046"/>
          <a:stretch/>
        </p:blipFill>
        <p:spPr>
          <a:xfrm>
            <a:off x="809118" y="3344587"/>
            <a:ext cx="1116000" cy="874465"/>
          </a:xfrm>
          <a:prstGeom prst="rect">
            <a:avLst/>
          </a:prstGeom>
        </p:spPr>
      </p:pic>
      <p:pic>
        <p:nvPicPr>
          <p:cNvPr id="2" name="Picture 1">
            <a:extLst>
              <a:ext uri="{FF2B5EF4-FFF2-40B4-BE49-F238E27FC236}">
                <a16:creationId xmlns:a16="http://schemas.microsoft.com/office/drawing/2014/main" id="{72AB1FA3-7B39-0F44-B75D-3310BA8CE9E0}"/>
              </a:ext>
            </a:extLst>
          </p:cNvPr>
          <p:cNvPicPr>
            <a:picLocks noChangeAspect="1"/>
          </p:cNvPicPr>
          <p:nvPr/>
        </p:nvPicPr>
        <p:blipFill rotWithShape="1">
          <a:blip r:embed="rId3"/>
          <a:srcRect l="3251" t="2201" r="6570" b="3551"/>
          <a:stretch/>
        </p:blipFill>
        <p:spPr>
          <a:xfrm>
            <a:off x="920308" y="5321338"/>
            <a:ext cx="936000" cy="1071955"/>
          </a:xfrm>
          <a:prstGeom prst="rect">
            <a:avLst/>
          </a:prstGeom>
        </p:spPr>
      </p:pic>
      <p:sp>
        <p:nvSpPr>
          <p:cNvPr id="79" name="Rectangle 78">
            <a:extLst>
              <a:ext uri="{FF2B5EF4-FFF2-40B4-BE49-F238E27FC236}">
                <a16:creationId xmlns:a16="http://schemas.microsoft.com/office/drawing/2014/main" id="{519B0BC5-9710-DB41-9573-31967BB58C85}"/>
              </a:ext>
            </a:extLst>
          </p:cNvPr>
          <p:cNvSpPr/>
          <p:nvPr/>
        </p:nvSpPr>
        <p:spPr>
          <a:xfrm>
            <a:off x="241470" y="4987900"/>
            <a:ext cx="6233129"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5" name="TextBox 44">
            <a:extLst>
              <a:ext uri="{FF2B5EF4-FFF2-40B4-BE49-F238E27FC236}">
                <a16:creationId xmlns:a16="http://schemas.microsoft.com/office/drawing/2014/main" id="{D83B896E-6536-A342-A503-C7A3F085EAAF}"/>
              </a:ext>
            </a:extLst>
          </p:cNvPr>
          <p:cNvSpPr txBox="1"/>
          <p:nvPr/>
        </p:nvSpPr>
        <p:spPr>
          <a:xfrm>
            <a:off x="1236147" y="1430563"/>
            <a:ext cx="6255302" cy="553998"/>
          </a:xfrm>
          <a:prstGeom prst="rect">
            <a:avLst/>
          </a:prstGeom>
          <a:noFill/>
        </p:spPr>
        <p:txBody>
          <a:bodyPr wrap="none" rtlCol="0">
            <a:spAutoFit/>
          </a:bodyPr>
          <a:lstStyle/>
          <a:p>
            <a:r>
              <a:rPr lang="es-ES_tradnl" sz="3000" b="1" dirty="0">
                <a:solidFill>
                  <a:srgbClr val="00AEEF"/>
                </a:solidFill>
                <a:latin typeface="Filson Pro Book" panose="02000000000000000000" pitchFamily="2" charset="77"/>
              </a:rPr>
              <a:t>DESARROLLO DE LA AUDITORÍA</a:t>
            </a:r>
          </a:p>
        </p:txBody>
      </p:sp>
      <p:sp>
        <p:nvSpPr>
          <p:cNvPr id="40"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1"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42"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31174E40-FED5-454B-8523-19C03FF37005}"/>
              </a:ext>
            </a:extLst>
          </p:cNvPr>
          <p:cNvSpPr/>
          <p:nvPr/>
        </p:nvSpPr>
        <p:spPr>
          <a:xfrm>
            <a:off x="3175" y="254791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8" name="Rectangle 47">
            <a:extLst>
              <a:ext uri="{FF2B5EF4-FFF2-40B4-BE49-F238E27FC236}">
                <a16:creationId xmlns:a16="http://schemas.microsoft.com/office/drawing/2014/main" id="{5872FBF8-8A93-1841-9B41-1BB17F47D011}"/>
              </a:ext>
            </a:extLst>
          </p:cNvPr>
          <p:cNvSpPr/>
          <p:nvPr/>
        </p:nvSpPr>
        <p:spPr>
          <a:xfrm>
            <a:off x="244710" y="2549026"/>
            <a:ext cx="5418856"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TextBox 18">
            <a:extLst>
              <a:ext uri="{FF2B5EF4-FFF2-40B4-BE49-F238E27FC236}">
                <a16:creationId xmlns:a16="http://schemas.microsoft.com/office/drawing/2014/main" id="{A5A66C8E-C938-3D4D-A2EE-DAD1B743C221}"/>
              </a:ext>
            </a:extLst>
          </p:cNvPr>
          <p:cNvSpPr txBox="1"/>
          <p:nvPr/>
        </p:nvSpPr>
        <p:spPr>
          <a:xfrm>
            <a:off x="2763674" y="3006774"/>
            <a:ext cx="7651620" cy="276999"/>
          </a:xfrm>
          <a:prstGeom prst="rect">
            <a:avLst/>
          </a:prstGeom>
          <a:noFill/>
        </p:spPr>
        <p:txBody>
          <a:bodyPr wrap="square" rtlCol="0">
            <a:spAutoFit/>
          </a:bodyPr>
          <a:lstStyle/>
          <a:p>
            <a:r>
              <a:rPr lang="es-CO" sz="1200" dirty="0">
                <a:solidFill>
                  <a:srgbClr val="004960"/>
                </a:solidFill>
                <a:latin typeface="Gotham Medium" panose="02000604030000020004" pitchFamily="2" charset="0"/>
              </a:rPr>
              <a:t>Auditorías Internas</a:t>
            </a:r>
          </a:p>
        </p:txBody>
      </p:sp>
      <p:sp>
        <p:nvSpPr>
          <p:cNvPr id="20" name="TextBox 19">
            <a:extLst>
              <a:ext uri="{FF2B5EF4-FFF2-40B4-BE49-F238E27FC236}">
                <a16:creationId xmlns:a16="http://schemas.microsoft.com/office/drawing/2014/main" id="{E60E3E33-6845-224D-BAD1-778BB9710308}"/>
              </a:ext>
            </a:extLst>
          </p:cNvPr>
          <p:cNvSpPr txBox="1"/>
          <p:nvPr/>
        </p:nvSpPr>
        <p:spPr>
          <a:xfrm>
            <a:off x="2763674" y="3238262"/>
            <a:ext cx="7651625" cy="261610"/>
          </a:xfrm>
          <a:prstGeom prst="rect">
            <a:avLst/>
          </a:prstGeom>
          <a:noFill/>
        </p:spPr>
        <p:txBody>
          <a:bodyPr wrap="square" rtlCol="0">
            <a:spAutoFit/>
          </a:bodyPr>
          <a:lstStyle/>
          <a:p>
            <a:r>
              <a:rPr lang="es-CO" sz="1100" dirty="0">
                <a:latin typeface="Gotham Medium" panose="02000604030000020004" pitchFamily="2" charset="0"/>
              </a:rPr>
              <a:t>Auditoría Interna SIGCMA</a:t>
            </a:r>
          </a:p>
        </p:txBody>
      </p:sp>
      <p:sp>
        <p:nvSpPr>
          <p:cNvPr id="22" name="TextBox 21">
            <a:extLst>
              <a:ext uri="{FF2B5EF4-FFF2-40B4-BE49-F238E27FC236}">
                <a16:creationId xmlns:a16="http://schemas.microsoft.com/office/drawing/2014/main" id="{6EE045AB-A0ED-4A43-9DF0-8398568C497C}"/>
              </a:ext>
            </a:extLst>
          </p:cNvPr>
          <p:cNvSpPr txBox="1"/>
          <p:nvPr/>
        </p:nvSpPr>
        <p:spPr>
          <a:xfrm>
            <a:off x="2763674" y="3467344"/>
            <a:ext cx="8703680" cy="261610"/>
          </a:xfrm>
          <a:prstGeom prst="rect">
            <a:avLst/>
          </a:prstGeom>
          <a:noFill/>
        </p:spPr>
        <p:txBody>
          <a:bodyPr wrap="square" rtlCol="0">
            <a:spAutoFit/>
          </a:bodyPr>
          <a:lstStyle/>
          <a:p>
            <a:r>
              <a:rPr lang="es-CO" sz="1100" dirty="0">
                <a:latin typeface="Gotham Medium" panose="02000604030000020004" pitchFamily="2" charset="0"/>
              </a:rPr>
              <a:t>Auditorías: Unidad de Auditoría</a:t>
            </a:r>
          </a:p>
        </p:txBody>
      </p:sp>
      <p:cxnSp>
        <p:nvCxnSpPr>
          <p:cNvPr id="25" name="Straight Connector 24">
            <a:extLst>
              <a:ext uri="{FF2B5EF4-FFF2-40B4-BE49-F238E27FC236}">
                <a16:creationId xmlns:a16="http://schemas.microsoft.com/office/drawing/2014/main" id="{57ECEA6C-59B6-C441-A506-18CE46FB9FD8}"/>
              </a:ext>
            </a:extLst>
          </p:cNvPr>
          <p:cNvCxnSpPr>
            <a:cxnSpLocks/>
          </p:cNvCxnSpPr>
          <p:nvPr/>
        </p:nvCxnSpPr>
        <p:spPr>
          <a:xfrm>
            <a:off x="2637234" y="3028279"/>
            <a:ext cx="0" cy="1116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38D7592-803B-0B43-A87B-7530BA04CC14}"/>
              </a:ext>
            </a:extLst>
          </p:cNvPr>
          <p:cNvGrpSpPr/>
          <p:nvPr/>
        </p:nvGrpSpPr>
        <p:grpSpPr>
          <a:xfrm>
            <a:off x="2582544" y="3078774"/>
            <a:ext cx="109440" cy="109440"/>
            <a:chOff x="4200892" y="4432105"/>
            <a:chExt cx="109440" cy="109440"/>
          </a:xfrm>
        </p:grpSpPr>
        <p:grpSp>
          <p:nvGrpSpPr>
            <p:cNvPr id="27" name="Group 26">
              <a:extLst>
                <a:ext uri="{FF2B5EF4-FFF2-40B4-BE49-F238E27FC236}">
                  <a16:creationId xmlns:a16="http://schemas.microsoft.com/office/drawing/2014/main" id="{2AEA96B2-6F8A-0C4B-A366-FAA7343B1120}"/>
                </a:ext>
              </a:extLst>
            </p:cNvPr>
            <p:cNvGrpSpPr>
              <a:grpSpLocks noChangeAspect="1"/>
            </p:cNvGrpSpPr>
            <p:nvPr/>
          </p:nvGrpSpPr>
          <p:grpSpPr>
            <a:xfrm rot="10800000">
              <a:off x="4210817" y="4439517"/>
              <a:ext cx="89587" cy="90000"/>
              <a:chOff x="3994150" y="4504881"/>
              <a:chExt cx="108000" cy="108498"/>
            </a:xfrm>
          </p:grpSpPr>
          <p:sp>
            <p:nvSpPr>
              <p:cNvPr id="30" name="Pie 29">
                <a:extLst>
                  <a:ext uri="{FF2B5EF4-FFF2-40B4-BE49-F238E27FC236}">
                    <a16:creationId xmlns:a16="http://schemas.microsoft.com/office/drawing/2014/main" id="{DA01EDE7-6076-8043-85C1-8B66FF4B3A9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1" name="Pie 30">
                <a:extLst>
                  <a:ext uri="{FF2B5EF4-FFF2-40B4-BE49-F238E27FC236}">
                    <a16:creationId xmlns:a16="http://schemas.microsoft.com/office/drawing/2014/main" id="{CCFB5ADD-2722-8A4B-A7E9-6471E21505E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8" name="Arc 27">
              <a:extLst>
                <a:ext uri="{FF2B5EF4-FFF2-40B4-BE49-F238E27FC236}">
                  <a16:creationId xmlns:a16="http://schemas.microsoft.com/office/drawing/2014/main" id="{1BA9BF9F-6497-2B4E-9C91-124A6691667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29" name="Arc 28">
              <a:extLst>
                <a:ext uri="{FF2B5EF4-FFF2-40B4-BE49-F238E27FC236}">
                  <a16:creationId xmlns:a16="http://schemas.microsoft.com/office/drawing/2014/main" id="{74E34D8F-A679-6F4A-8B2F-77E27AF2C77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32" name="Group 31">
            <a:extLst>
              <a:ext uri="{FF2B5EF4-FFF2-40B4-BE49-F238E27FC236}">
                <a16:creationId xmlns:a16="http://schemas.microsoft.com/office/drawing/2014/main" id="{D91FD7C8-2431-CE4C-ACEE-25A13B4385FC}"/>
              </a:ext>
            </a:extLst>
          </p:cNvPr>
          <p:cNvGrpSpPr/>
          <p:nvPr/>
        </p:nvGrpSpPr>
        <p:grpSpPr>
          <a:xfrm>
            <a:off x="2579366" y="3317742"/>
            <a:ext cx="109440" cy="109440"/>
            <a:chOff x="4200892" y="4432105"/>
            <a:chExt cx="109440" cy="109440"/>
          </a:xfrm>
        </p:grpSpPr>
        <p:grpSp>
          <p:nvGrpSpPr>
            <p:cNvPr id="33" name="Group 32">
              <a:extLst>
                <a:ext uri="{FF2B5EF4-FFF2-40B4-BE49-F238E27FC236}">
                  <a16:creationId xmlns:a16="http://schemas.microsoft.com/office/drawing/2014/main" id="{097DC7F9-C449-BF44-801C-2666F77048D2}"/>
                </a:ext>
              </a:extLst>
            </p:cNvPr>
            <p:cNvGrpSpPr>
              <a:grpSpLocks noChangeAspect="1"/>
            </p:cNvGrpSpPr>
            <p:nvPr/>
          </p:nvGrpSpPr>
          <p:grpSpPr>
            <a:xfrm rot="10800000">
              <a:off x="4210817" y="4439517"/>
              <a:ext cx="89587" cy="90000"/>
              <a:chOff x="3994150" y="4504881"/>
              <a:chExt cx="108000" cy="108498"/>
            </a:xfrm>
          </p:grpSpPr>
          <p:sp>
            <p:nvSpPr>
              <p:cNvPr id="36" name="Pie 35">
                <a:extLst>
                  <a:ext uri="{FF2B5EF4-FFF2-40B4-BE49-F238E27FC236}">
                    <a16:creationId xmlns:a16="http://schemas.microsoft.com/office/drawing/2014/main" id="{FE00DA6C-C8D8-174F-8BD3-01DF0F0AD76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7" name="Pie 36">
                <a:extLst>
                  <a:ext uri="{FF2B5EF4-FFF2-40B4-BE49-F238E27FC236}">
                    <a16:creationId xmlns:a16="http://schemas.microsoft.com/office/drawing/2014/main" id="{6CF6E853-8628-BC41-95DF-4BA1F131140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34" name="Arc 33">
              <a:extLst>
                <a:ext uri="{FF2B5EF4-FFF2-40B4-BE49-F238E27FC236}">
                  <a16:creationId xmlns:a16="http://schemas.microsoft.com/office/drawing/2014/main" id="{574693D2-18E6-0B4A-B81D-7697397670B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35" name="Arc 34">
              <a:extLst>
                <a:ext uri="{FF2B5EF4-FFF2-40B4-BE49-F238E27FC236}">
                  <a16:creationId xmlns:a16="http://schemas.microsoft.com/office/drawing/2014/main" id="{50254510-AC4A-CD47-9A9C-324A188EF396}"/>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75" name="TextBox 74">
            <a:extLst>
              <a:ext uri="{FF2B5EF4-FFF2-40B4-BE49-F238E27FC236}">
                <a16:creationId xmlns:a16="http://schemas.microsoft.com/office/drawing/2014/main" id="{3A917CD5-9E4B-E94D-B0F1-02589B2B90D7}"/>
              </a:ext>
            </a:extLst>
          </p:cNvPr>
          <p:cNvSpPr txBox="1"/>
          <p:nvPr/>
        </p:nvSpPr>
        <p:spPr>
          <a:xfrm>
            <a:off x="2119199" y="3006774"/>
            <a:ext cx="53296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1.1</a:t>
            </a:r>
          </a:p>
        </p:txBody>
      </p:sp>
      <p:sp>
        <p:nvSpPr>
          <p:cNvPr id="76" name="TextBox 75">
            <a:extLst>
              <a:ext uri="{FF2B5EF4-FFF2-40B4-BE49-F238E27FC236}">
                <a16:creationId xmlns:a16="http://schemas.microsoft.com/office/drawing/2014/main" id="{17CAB4FC-8DB7-DD49-8957-C748A7DC1CBD}"/>
              </a:ext>
            </a:extLst>
          </p:cNvPr>
          <p:cNvSpPr txBox="1"/>
          <p:nvPr/>
        </p:nvSpPr>
        <p:spPr>
          <a:xfrm>
            <a:off x="2119200" y="3224142"/>
            <a:ext cx="53296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1.1.1</a:t>
            </a:r>
          </a:p>
        </p:txBody>
      </p:sp>
      <p:sp>
        <p:nvSpPr>
          <p:cNvPr id="77" name="TextBox 76">
            <a:extLst>
              <a:ext uri="{FF2B5EF4-FFF2-40B4-BE49-F238E27FC236}">
                <a16:creationId xmlns:a16="http://schemas.microsoft.com/office/drawing/2014/main" id="{70F3CB9A-BB7E-1C4A-9168-5559DA77C6DB}"/>
              </a:ext>
            </a:extLst>
          </p:cNvPr>
          <p:cNvSpPr txBox="1"/>
          <p:nvPr/>
        </p:nvSpPr>
        <p:spPr>
          <a:xfrm>
            <a:off x="2119200" y="3469574"/>
            <a:ext cx="53296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1.1.2</a:t>
            </a:r>
          </a:p>
        </p:txBody>
      </p:sp>
      <p:sp>
        <p:nvSpPr>
          <p:cNvPr id="78" name="Rectangle 77">
            <a:extLst>
              <a:ext uri="{FF2B5EF4-FFF2-40B4-BE49-F238E27FC236}">
                <a16:creationId xmlns:a16="http://schemas.microsoft.com/office/drawing/2014/main" id="{CF589B6B-17AE-0F4D-AA75-51D680E57858}"/>
              </a:ext>
            </a:extLst>
          </p:cNvPr>
          <p:cNvSpPr/>
          <p:nvPr/>
        </p:nvSpPr>
        <p:spPr>
          <a:xfrm>
            <a:off x="-65" y="498678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1" name="TextBox 80">
            <a:extLst>
              <a:ext uri="{FF2B5EF4-FFF2-40B4-BE49-F238E27FC236}">
                <a16:creationId xmlns:a16="http://schemas.microsoft.com/office/drawing/2014/main" id="{6C03D7EA-2858-6F49-A942-7234297D8877}"/>
              </a:ext>
            </a:extLst>
          </p:cNvPr>
          <p:cNvSpPr txBox="1"/>
          <p:nvPr/>
        </p:nvSpPr>
        <p:spPr>
          <a:xfrm>
            <a:off x="2763673" y="5427597"/>
            <a:ext cx="7651620" cy="261610"/>
          </a:xfrm>
          <a:prstGeom prst="rect">
            <a:avLst/>
          </a:prstGeom>
          <a:noFill/>
        </p:spPr>
        <p:txBody>
          <a:bodyPr wrap="square" rtlCol="0">
            <a:spAutoFit/>
          </a:bodyPr>
          <a:lstStyle/>
          <a:p>
            <a:r>
              <a:rPr lang="es-CO" sz="1100" dirty="0">
                <a:latin typeface="Gotham Medium" panose="02000604030000020004" pitchFamily="2" charset="0"/>
              </a:rPr>
              <a:t>Plan de Mejora Auditoría Interna SIGCMA Ciclo 2020/II - 2021/I</a:t>
            </a:r>
          </a:p>
        </p:txBody>
      </p:sp>
      <p:sp>
        <p:nvSpPr>
          <p:cNvPr id="83" name="TextBox 82">
            <a:extLst>
              <a:ext uri="{FF2B5EF4-FFF2-40B4-BE49-F238E27FC236}">
                <a16:creationId xmlns:a16="http://schemas.microsoft.com/office/drawing/2014/main" id="{2381BD49-3563-6347-81E9-C0DA920DB3F0}"/>
              </a:ext>
            </a:extLst>
          </p:cNvPr>
          <p:cNvSpPr txBox="1"/>
          <p:nvPr/>
        </p:nvSpPr>
        <p:spPr>
          <a:xfrm>
            <a:off x="2763673" y="5679399"/>
            <a:ext cx="7651620" cy="261610"/>
          </a:xfrm>
          <a:prstGeom prst="rect">
            <a:avLst/>
          </a:prstGeom>
          <a:noFill/>
        </p:spPr>
        <p:txBody>
          <a:bodyPr wrap="square" rtlCol="0">
            <a:spAutoFit/>
          </a:bodyPr>
          <a:lstStyle/>
          <a:p>
            <a:r>
              <a:rPr lang="es-CO" sz="1100" dirty="0">
                <a:latin typeface="Gotham Medium" panose="02000604030000020004" pitchFamily="2" charset="0"/>
              </a:rPr>
              <a:t>Evidencias Cumplimiento Plan de Mejora Ciclo 2020/II - 2021/I</a:t>
            </a:r>
          </a:p>
        </p:txBody>
      </p:sp>
      <p:cxnSp>
        <p:nvCxnSpPr>
          <p:cNvPr id="84" name="Straight Connector 83">
            <a:extLst>
              <a:ext uri="{FF2B5EF4-FFF2-40B4-BE49-F238E27FC236}">
                <a16:creationId xmlns:a16="http://schemas.microsoft.com/office/drawing/2014/main" id="{BEA12C52-EDC4-7B4F-A3BD-A21EECD4F12B}"/>
              </a:ext>
            </a:extLst>
          </p:cNvPr>
          <p:cNvCxnSpPr>
            <a:cxnSpLocks/>
          </p:cNvCxnSpPr>
          <p:nvPr/>
        </p:nvCxnSpPr>
        <p:spPr>
          <a:xfrm>
            <a:off x="2637233" y="5449419"/>
            <a:ext cx="0" cy="950223"/>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D64DD26C-E95C-7642-A02E-0F706E84D0AF}"/>
              </a:ext>
            </a:extLst>
          </p:cNvPr>
          <p:cNvGrpSpPr/>
          <p:nvPr/>
        </p:nvGrpSpPr>
        <p:grpSpPr>
          <a:xfrm>
            <a:off x="2582543" y="5499597"/>
            <a:ext cx="109440" cy="109440"/>
            <a:chOff x="4200892" y="4432105"/>
            <a:chExt cx="109440" cy="109440"/>
          </a:xfrm>
        </p:grpSpPr>
        <p:grpSp>
          <p:nvGrpSpPr>
            <p:cNvPr id="86" name="Group 85">
              <a:extLst>
                <a:ext uri="{FF2B5EF4-FFF2-40B4-BE49-F238E27FC236}">
                  <a16:creationId xmlns:a16="http://schemas.microsoft.com/office/drawing/2014/main" id="{640F7AFB-EFF5-9E4D-AABD-4B836F76C4B0}"/>
                </a:ext>
              </a:extLst>
            </p:cNvPr>
            <p:cNvGrpSpPr>
              <a:grpSpLocks noChangeAspect="1"/>
            </p:cNvGrpSpPr>
            <p:nvPr/>
          </p:nvGrpSpPr>
          <p:grpSpPr>
            <a:xfrm rot="10800000">
              <a:off x="4210817" y="4439517"/>
              <a:ext cx="89587" cy="90000"/>
              <a:chOff x="3994150" y="4504881"/>
              <a:chExt cx="108000" cy="108498"/>
            </a:xfrm>
          </p:grpSpPr>
          <p:sp>
            <p:nvSpPr>
              <p:cNvPr id="89" name="Pie 88">
                <a:extLst>
                  <a:ext uri="{FF2B5EF4-FFF2-40B4-BE49-F238E27FC236}">
                    <a16:creationId xmlns:a16="http://schemas.microsoft.com/office/drawing/2014/main" id="{527EF564-9FD7-1E43-934E-8F614EFDACE4}"/>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90" name="Pie 89">
                <a:extLst>
                  <a:ext uri="{FF2B5EF4-FFF2-40B4-BE49-F238E27FC236}">
                    <a16:creationId xmlns:a16="http://schemas.microsoft.com/office/drawing/2014/main" id="{7160A07E-E6E6-544A-97BB-8E5871E952D9}"/>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87" name="Arc 86">
              <a:extLst>
                <a:ext uri="{FF2B5EF4-FFF2-40B4-BE49-F238E27FC236}">
                  <a16:creationId xmlns:a16="http://schemas.microsoft.com/office/drawing/2014/main" id="{3B7E5796-7668-7E4F-AFCA-BB45591DBE63}"/>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88" name="Arc 87">
              <a:extLst>
                <a:ext uri="{FF2B5EF4-FFF2-40B4-BE49-F238E27FC236}">
                  <a16:creationId xmlns:a16="http://schemas.microsoft.com/office/drawing/2014/main" id="{5639FFB3-5B9E-B54C-9027-4846975C4D5B}"/>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91" name="Group 90">
            <a:extLst>
              <a:ext uri="{FF2B5EF4-FFF2-40B4-BE49-F238E27FC236}">
                <a16:creationId xmlns:a16="http://schemas.microsoft.com/office/drawing/2014/main" id="{D96A817E-878A-324A-9C95-35FE435C2CE7}"/>
              </a:ext>
            </a:extLst>
          </p:cNvPr>
          <p:cNvGrpSpPr/>
          <p:nvPr/>
        </p:nvGrpSpPr>
        <p:grpSpPr>
          <a:xfrm>
            <a:off x="2579365" y="5751398"/>
            <a:ext cx="109440" cy="109440"/>
            <a:chOff x="4200892" y="4432105"/>
            <a:chExt cx="109440" cy="109440"/>
          </a:xfrm>
        </p:grpSpPr>
        <p:grpSp>
          <p:nvGrpSpPr>
            <p:cNvPr id="92" name="Group 91">
              <a:extLst>
                <a:ext uri="{FF2B5EF4-FFF2-40B4-BE49-F238E27FC236}">
                  <a16:creationId xmlns:a16="http://schemas.microsoft.com/office/drawing/2014/main" id="{49A2C709-9629-3A4B-B6CC-CD2DF39BD188}"/>
                </a:ext>
              </a:extLst>
            </p:cNvPr>
            <p:cNvGrpSpPr>
              <a:grpSpLocks noChangeAspect="1"/>
            </p:cNvGrpSpPr>
            <p:nvPr/>
          </p:nvGrpSpPr>
          <p:grpSpPr>
            <a:xfrm rot="10800000">
              <a:off x="4210817" y="4439517"/>
              <a:ext cx="89587" cy="90000"/>
              <a:chOff x="3994150" y="4504881"/>
              <a:chExt cx="108000" cy="108498"/>
            </a:xfrm>
          </p:grpSpPr>
          <p:sp>
            <p:nvSpPr>
              <p:cNvPr id="95" name="Pie 94">
                <a:extLst>
                  <a:ext uri="{FF2B5EF4-FFF2-40B4-BE49-F238E27FC236}">
                    <a16:creationId xmlns:a16="http://schemas.microsoft.com/office/drawing/2014/main" id="{121A65C8-D366-804C-96E2-DB37F45E824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96" name="Pie 95">
                <a:extLst>
                  <a:ext uri="{FF2B5EF4-FFF2-40B4-BE49-F238E27FC236}">
                    <a16:creationId xmlns:a16="http://schemas.microsoft.com/office/drawing/2014/main" id="{C437879E-5055-D74E-B9D5-58F9AF9E41E4}"/>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93" name="Arc 92">
              <a:extLst>
                <a:ext uri="{FF2B5EF4-FFF2-40B4-BE49-F238E27FC236}">
                  <a16:creationId xmlns:a16="http://schemas.microsoft.com/office/drawing/2014/main" id="{1C52965C-B3EA-C44E-8727-CE564B14CC4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94" name="Arc 93">
              <a:extLst>
                <a:ext uri="{FF2B5EF4-FFF2-40B4-BE49-F238E27FC236}">
                  <a16:creationId xmlns:a16="http://schemas.microsoft.com/office/drawing/2014/main" id="{F881C2E1-5F6A-4F48-89C6-AB190003A074}"/>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03" name="TextBox 102">
            <a:extLst>
              <a:ext uri="{FF2B5EF4-FFF2-40B4-BE49-F238E27FC236}">
                <a16:creationId xmlns:a16="http://schemas.microsoft.com/office/drawing/2014/main" id="{8C361B47-2181-F541-949E-7FF03099C71A}"/>
              </a:ext>
            </a:extLst>
          </p:cNvPr>
          <p:cNvSpPr txBox="1"/>
          <p:nvPr/>
        </p:nvSpPr>
        <p:spPr>
          <a:xfrm>
            <a:off x="2020279" y="5427597"/>
            <a:ext cx="44575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2.1</a:t>
            </a:r>
          </a:p>
        </p:txBody>
      </p:sp>
      <p:pic>
        <p:nvPicPr>
          <p:cNvPr id="116" name="Picture 115">
            <a:extLst>
              <a:ext uri="{FF2B5EF4-FFF2-40B4-BE49-F238E27FC236}">
                <a16:creationId xmlns:a16="http://schemas.microsoft.com/office/drawing/2014/main" id="{B83526E8-EDA0-5B4F-BF76-B6C4B30FD7DA}"/>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69" name="TextBox 68">
            <a:extLst>
              <a:ext uri="{FF2B5EF4-FFF2-40B4-BE49-F238E27FC236}">
                <a16:creationId xmlns:a16="http://schemas.microsoft.com/office/drawing/2014/main" id="{41A0A142-9EAC-7849-B8B7-71D415392A14}"/>
              </a:ext>
            </a:extLst>
          </p:cNvPr>
          <p:cNvSpPr txBox="1"/>
          <p:nvPr/>
        </p:nvSpPr>
        <p:spPr>
          <a:xfrm>
            <a:off x="2763674" y="3748336"/>
            <a:ext cx="7651620" cy="276999"/>
          </a:xfrm>
          <a:prstGeom prst="rect">
            <a:avLst/>
          </a:prstGeom>
          <a:noFill/>
        </p:spPr>
        <p:txBody>
          <a:bodyPr wrap="square" rtlCol="0">
            <a:spAutoFit/>
          </a:bodyPr>
          <a:lstStyle/>
          <a:p>
            <a:r>
              <a:rPr lang="es-CO" sz="1200" dirty="0">
                <a:solidFill>
                  <a:srgbClr val="004960"/>
                </a:solidFill>
                <a:latin typeface="Gotham Medium" panose="02000604030000020004" pitchFamily="2" charset="0"/>
              </a:rPr>
              <a:t>Auditorías Externas</a:t>
            </a:r>
          </a:p>
        </p:txBody>
      </p:sp>
      <p:cxnSp>
        <p:nvCxnSpPr>
          <p:cNvPr id="72" name="Straight Connector 71">
            <a:extLst>
              <a:ext uri="{FF2B5EF4-FFF2-40B4-BE49-F238E27FC236}">
                <a16:creationId xmlns:a16="http://schemas.microsoft.com/office/drawing/2014/main" id="{733B81F5-5BDB-994D-9684-E1EF88B3EF33}"/>
              </a:ext>
            </a:extLst>
          </p:cNvPr>
          <p:cNvCxnSpPr>
            <a:cxnSpLocks/>
          </p:cNvCxnSpPr>
          <p:nvPr/>
        </p:nvCxnSpPr>
        <p:spPr>
          <a:xfrm>
            <a:off x="2637234" y="3634451"/>
            <a:ext cx="0" cy="1116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B1CC7E2-36C0-E44B-9A63-DB5AA6EFD5A8}"/>
              </a:ext>
            </a:extLst>
          </p:cNvPr>
          <p:cNvSpPr txBox="1"/>
          <p:nvPr/>
        </p:nvSpPr>
        <p:spPr>
          <a:xfrm>
            <a:off x="2763674" y="3995144"/>
            <a:ext cx="7651625" cy="261610"/>
          </a:xfrm>
          <a:prstGeom prst="rect">
            <a:avLst/>
          </a:prstGeom>
          <a:noFill/>
        </p:spPr>
        <p:txBody>
          <a:bodyPr wrap="square" rtlCol="0">
            <a:spAutoFit/>
          </a:bodyPr>
          <a:lstStyle/>
          <a:p>
            <a:r>
              <a:rPr lang="es-CO" sz="1100" dirty="0">
                <a:latin typeface="Gotham Medium" panose="02000604030000020004" pitchFamily="2" charset="0"/>
              </a:rPr>
              <a:t>Auditorías ICONTEC</a:t>
            </a:r>
          </a:p>
        </p:txBody>
      </p:sp>
      <p:sp>
        <p:nvSpPr>
          <p:cNvPr id="71" name="TextBox 70">
            <a:extLst>
              <a:ext uri="{FF2B5EF4-FFF2-40B4-BE49-F238E27FC236}">
                <a16:creationId xmlns:a16="http://schemas.microsoft.com/office/drawing/2014/main" id="{5E13ABB0-8F7F-0445-8B97-7C99AF4235D0}"/>
              </a:ext>
            </a:extLst>
          </p:cNvPr>
          <p:cNvSpPr txBox="1"/>
          <p:nvPr/>
        </p:nvSpPr>
        <p:spPr>
          <a:xfrm>
            <a:off x="2763674" y="4237338"/>
            <a:ext cx="8703680" cy="261610"/>
          </a:xfrm>
          <a:prstGeom prst="rect">
            <a:avLst/>
          </a:prstGeom>
          <a:noFill/>
        </p:spPr>
        <p:txBody>
          <a:bodyPr wrap="square" rtlCol="0">
            <a:spAutoFit/>
          </a:bodyPr>
          <a:lstStyle/>
          <a:p>
            <a:r>
              <a:rPr lang="es-CO" sz="1100" dirty="0">
                <a:latin typeface="Gotham Medium" panose="02000604030000020004" pitchFamily="2" charset="0"/>
              </a:rPr>
              <a:t>Auditorias Órganos de Control</a:t>
            </a:r>
          </a:p>
        </p:txBody>
      </p:sp>
      <p:grpSp>
        <p:nvGrpSpPr>
          <p:cNvPr id="73" name="Group 72">
            <a:extLst>
              <a:ext uri="{FF2B5EF4-FFF2-40B4-BE49-F238E27FC236}">
                <a16:creationId xmlns:a16="http://schemas.microsoft.com/office/drawing/2014/main" id="{17F336E2-74F7-4341-83B4-1F1D48720E5A}"/>
              </a:ext>
            </a:extLst>
          </p:cNvPr>
          <p:cNvGrpSpPr/>
          <p:nvPr/>
        </p:nvGrpSpPr>
        <p:grpSpPr>
          <a:xfrm>
            <a:off x="2582544" y="3830773"/>
            <a:ext cx="109440" cy="109440"/>
            <a:chOff x="4200892" y="4432105"/>
            <a:chExt cx="109440" cy="109440"/>
          </a:xfrm>
        </p:grpSpPr>
        <p:grpSp>
          <p:nvGrpSpPr>
            <p:cNvPr id="74" name="Group 73">
              <a:extLst>
                <a:ext uri="{FF2B5EF4-FFF2-40B4-BE49-F238E27FC236}">
                  <a16:creationId xmlns:a16="http://schemas.microsoft.com/office/drawing/2014/main" id="{6B1455BC-83AB-B044-8F02-607311B71BF5}"/>
                </a:ext>
              </a:extLst>
            </p:cNvPr>
            <p:cNvGrpSpPr>
              <a:grpSpLocks noChangeAspect="1"/>
            </p:cNvGrpSpPr>
            <p:nvPr/>
          </p:nvGrpSpPr>
          <p:grpSpPr>
            <a:xfrm rot="10800000">
              <a:off x="4210817" y="4439517"/>
              <a:ext cx="89587" cy="90000"/>
              <a:chOff x="3994150" y="4504881"/>
              <a:chExt cx="108000" cy="108498"/>
            </a:xfrm>
          </p:grpSpPr>
          <p:sp>
            <p:nvSpPr>
              <p:cNvPr id="98" name="Pie 97">
                <a:extLst>
                  <a:ext uri="{FF2B5EF4-FFF2-40B4-BE49-F238E27FC236}">
                    <a16:creationId xmlns:a16="http://schemas.microsoft.com/office/drawing/2014/main" id="{82E88F01-9AF1-5D43-A6F9-0D3977C8109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99" name="Pie 98">
                <a:extLst>
                  <a:ext uri="{FF2B5EF4-FFF2-40B4-BE49-F238E27FC236}">
                    <a16:creationId xmlns:a16="http://schemas.microsoft.com/office/drawing/2014/main" id="{4859607F-A5B8-234D-BFA7-473FDD01351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82" name="Arc 81">
              <a:extLst>
                <a:ext uri="{FF2B5EF4-FFF2-40B4-BE49-F238E27FC236}">
                  <a16:creationId xmlns:a16="http://schemas.microsoft.com/office/drawing/2014/main" id="{BB4ED964-E6E2-3E4F-902E-0F365B07ADAB}"/>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97" name="Arc 96">
              <a:extLst>
                <a:ext uri="{FF2B5EF4-FFF2-40B4-BE49-F238E27FC236}">
                  <a16:creationId xmlns:a16="http://schemas.microsoft.com/office/drawing/2014/main" id="{8522D180-5125-D741-A67C-40D661CBD5F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00" name="TextBox 99">
            <a:extLst>
              <a:ext uri="{FF2B5EF4-FFF2-40B4-BE49-F238E27FC236}">
                <a16:creationId xmlns:a16="http://schemas.microsoft.com/office/drawing/2014/main" id="{C576C0F5-B36C-D54F-B3C5-0F3F25399A85}"/>
              </a:ext>
            </a:extLst>
          </p:cNvPr>
          <p:cNvSpPr txBox="1"/>
          <p:nvPr/>
        </p:nvSpPr>
        <p:spPr>
          <a:xfrm>
            <a:off x="2119200" y="3748336"/>
            <a:ext cx="45286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1.2</a:t>
            </a:r>
          </a:p>
        </p:txBody>
      </p:sp>
      <p:sp>
        <p:nvSpPr>
          <p:cNvPr id="101" name="TextBox 100">
            <a:extLst>
              <a:ext uri="{FF2B5EF4-FFF2-40B4-BE49-F238E27FC236}">
                <a16:creationId xmlns:a16="http://schemas.microsoft.com/office/drawing/2014/main" id="{8EF47602-0730-334F-94AE-A3EFB4F042CD}"/>
              </a:ext>
            </a:extLst>
          </p:cNvPr>
          <p:cNvSpPr txBox="1"/>
          <p:nvPr/>
        </p:nvSpPr>
        <p:spPr>
          <a:xfrm>
            <a:off x="2119200" y="3995424"/>
            <a:ext cx="53296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1.2.1</a:t>
            </a:r>
          </a:p>
        </p:txBody>
      </p:sp>
      <p:sp>
        <p:nvSpPr>
          <p:cNvPr id="102" name="TextBox 101">
            <a:extLst>
              <a:ext uri="{FF2B5EF4-FFF2-40B4-BE49-F238E27FC236}">
                <a16:creationId xmlns:a16="http://schemas.microsoft.com/office/drawing/2014/main" id="{0A1578BC-06D4-C44F-A488-671F0B789855}"/>
              </a:ext>
            </a:extLst>
          </p:cNvPr>
          <p:cNvSpPr txBox="1"/>
          <p:nvPr/>
        </p:nvSpPr>
        <p:spPr>
          <a:xfrm>
            <a:off x="2119200" y="4245430"/>
            <a:ext cx="53296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1.2.2</a:t>
            </a:r>
          </a:p>
        </p:txBody>
      </p:sp>
      <p:grpSp>
        <p:nvGrpSpPr>
          <p:cNvPr id="105" name="Group 104">
            <a:extLst>
              <a:ext uri="{FF2B5EF4-FFF2-40B4-BE49-F238E27FC236}">
                <a16:creationId xmlns:a16="http://schemas.microsoft.com/office/drawing/2014/main" id="{3556B6FA-AD9E-3242-934E-7F2C53491485}"/>
              </a:ext>
            </a:extLst>
          </p:cNvPr>
          <p:cNvGrpSpPr/>
          <p:nvPr/>
        </p:nvGrpSpPr>
        <p:grpSpPr>
          <a:xfrm>
            <a:off x="2579365" y="4077053"/>
            <a:ext cx="109440" cy="109440"/>
            <a:chOff x="4200892" y="4432105"/>
            <a:chExt cx="109440" cy="109440"/>
          </a:xfrm>
        </p:grpSpPr>
        <p:grpSp>
          <p:nvGrpSpPr>
            <p:cNvPr id="106" name="Group 105">
              <a:extLst>
                <a:ext uri="{FF2B5EF4-FFF2-40B4-BE49-F238E27FC236}">
                  <a16:creationId xmlns:a16="http://schemas.microsoft.com/office/drawing/2014/main" id="{66CB6847-CE19-924D-8AA2-A5E5D8C70C79}"/>
                </a:ext>
              </a:extLst>
            </p:cNvPr>
            <p:cNvGrpSpPr>
              <a:grpSpLocks noChangeAspect="1"/>
            </p:cNvGrpSpPr>
            <p:nvPr/>
          </p:nvGrpSpPr>
          <p:grpSpPr>
            <a:xfrm rot="10800000">
              <a:off x="4210817" y="4439517"/>
              <a:ext cx="89587" cy="90000"/>
              <a:chOff x="3994150" y="4504881"/>
              <a:chExt cx="108000" cy="108498"/>
            </a:xfrm>
          </p:grpSpPr>
          <p:sp>
            <p:nvSpPr>
              <p:cNvPr id="109" name="Pie 108">
                <a:extLst>
                  <a:ext uri="{FF2B5EF4-FFF2-40B4-BE49-F238E27FC236}">
                    <a16:creationId xmlns:a16="http://schemas.microsoft.com/office/drawing/2014/main" id="{89D8588B-685B-BD47-90F2-F6E194794F3B}"/>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10" name="Pie 109">
                <a:extLst>
                  <a:ext uri="{FF2B5EF4-FFF2-40B4-BE49-F238E27FC236}">
                    <a16:creationId xmlns:a16="http://schemas.microsoft.com/office/drawing/2014/main" id="{A06CB182-75BE-3B4A-89FC-A620BD30ED6F}"/>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07" name="Arc 106">
              <a:extLst>
                <a:ext uri="{FF2B5EF4-FFF2-40B4-BE49-F238E27FC236}">
                  <a16:creationId xmlns:a16="http://schemas.microsoft.com/office/drawing/2014/main" id="{A81137F3-D5E8-F348-8AD3-C4245D4F0C9D}"/>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08" name="Arc 107">
              <a:extLst>
                <a:ext uri="{FF2B5EF4-FFF2-40B4-BE49-F238E27FC236}">
                  <a16:creationId xmlns:a16="http://schemas.microsoft.com/office/drawing/2014/main" id="{4050C1ED-47EC-844A-B9DA-AEF0B4288E75}"/>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11" name="Group 110">
            <a:extLst>
              <a:ext uri="{FF2B5EF4-FFF2-40B4-BE49-F238E27FC236}">
                <a16:creationId xmlns:a16="http://schemas.microsoft.com/office/drawing/2014/main" id="{63700DA4-8DFA-6349-9C97-E080F24D25AD}"/>
              </a:ext>
            </a:extLst>
          </p:cNvPr>
          <p:cNvGrpSpPr/>
          <p:nvPr/>
        </p:nvGrpSpPr>
        <p:grpSpPr>
          <a:xfrm>
            <a:off x="2579365" y="4321298"/>
            <a:ext cx="109440" cy="109440"/>
            <a:chOff x="4200892" y="4432105"/>
            <a:chExt cx="109440" cy="109440"/>
          </a:xfrm>
        </p:grpSpPr>
        <p:grpSp>
          <p:nvGrpSpPr>
            <p:cNvPr id="112" name="Group 111">
              <a:extLst>
                <a:ext uri="{FF2B5EF4-FFF2-40B4-BE49-F238E27FC236}">
                  <a16:creationId xmlns:a16="http://schemas.microsoft.com/office/drawing/2014/main" id="{D6066CAB-CE23-1E4B-AFD5-A87C296EF532}"/>
                </a:ext>
              </a:extLst>
            </p:cNvPr>
            <p:cNvGrpSpPr>
              <a:grpSpLocks noChangeAspect="1"/>
            </p:cNvGrpSpPr>
            <p:nvPr/>
          </p:nvGrpSpPr>
          <p:grpSpPr>
            <a:xfrm rot="10800000">
              <a:off x="4210817" y="4439517"/>
              <a:ext cx="89587" cy="90000"/>
              <a:chOff x="3994150" y="4504881"/>
              <a:chExt cx="108000" cy="108498"/>
            </a:xfrm>
          </p:grpSpPr>
          <p:sp>
            <p:nvSpPr>
              <p:cNvPr id="119" name="Pie 118">
                <a:extLst>
                  <a:ext uri="{FF2B5EF4-FFF2-40B4-BE49-F238E27FC236}">
                    <a16:creationId xmlns:a16="http://schemas.microsoft.com/office/drawing/2014/main" id="{63F8FCB1-3319-7E45-AFAE-8FF8EFAD7EB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20" name="Pie 119">
                <a:extLst>
                  <a:ext uri="{FF2B5EF4-FFF2-40B4-BE49-F238E27FC236}">
                    <a16:creationId xmlns:a16="http://schemas.microsoft.com/office/drawing/2014/main" id="{6D3E4298-2A59-BB40-9783-BD9D2A7288B6}"/>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17" name="Arc 116">
              <a:extLst>
                <a:ext uri="{FF2B5EF4-FFF2-40B4-BE49-F238E27FC236}">
                  <a16:creationId xmlns:a16="http://schemas.microsoft.com/office/drawing/2014/main" id="{B3DB905E-78F0-564B-9971-58D70E33039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18" name="Arc 117">
              <a:extLst>
                <a:ext uri="{FF2B5EF4-FFF2-40B4-BE49-F238E27FC236}">
                  <a16:creationId xmlns:a16="http://schemas.microsoft.com/office/drawing/2014/main" id="{F8E14E48-C19F-7046-91D6-3D9C0A8324A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21" name="TextBox 120">
            <a:extLst>
              <a:ext uri="{FF2B5EF4-FFF2-40B4-BE49-F238E27FC236}">
                <a16:creationId xmlns:a16="http://schemas.microsoft.com/office/drawing/2014/main" id="{47CD93B0-0810-D642-BE2A-979573C99EE6}"/>
              </a:ext>
            </a:extLst>
          </p:cNvPr>
          <p:cNvSpPr txBox="1"/>
          <p:nvPr/>
        </p:nvSpPr>
        <p:spPr>
          <a:xfrm>
            <a:off x="2763674" y="4467903"/>
            <a:ext cx="8703680" cy="261610"/>
          </a:xfrm>
          <a:prstGeom prst="rect">
            <a:avLst/>
          </a:prstGeom>
          <a:noFill/>
        </p:spPr>
        <p:txBody>
          <a:bodyPr wrap="square" rtlCol="0">
            <a:spAutoFit/>
          </a:bodyPr>
          <a:lstStyle/>
          <a:p>
            <a:r>
              <a:rPr lang="es-CO" sz="1100" dirty="0">
                <a:latin typeface="Gotham Medium" panose="02000604030000020004" pitchFamily="2" charset="0"/>
              </a:rPr>
              <a:t>Informe de Revisión por la Dirección: Informe y actas respectivas</a:t>
            </a:r>
          </a:p>
        </p:txBody>
      </p:sp>
      <p:sp>
        <p:nvSpPr>
          <p:cNvPr id="122" name="TextBox 121">
            <a:extLst>
              <a:ext uri="{FF2B5EF4-FFF2-40B4-BE49-F238E27FC236}">
                <a16:creationId xmlns:a16="http://schemas.microsoft.com/office/drawing/2014/main" id="{28752D59-C952-2440-B40A-A29B521DC1DF}"/>
              </a:ext>
            </a:extLst>
          </p:cNvPr>
          <p:cNvSpPr txBox="1"/>
          <p:nvPr/>
        </p:nvSpPr>
        <p:spPr>
          <a:xfrm>
            <a:off x="2119200" y="4475995"/>
            <a:ext cx="53296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1.2.3</a:t>
            </a:r>
          </a:p>
        </p:txBody>
      </p:sp>
      <p:grpSp>
        <p:nvGrpSpPr>
          <p:cNvPr id="123" name="Group 122">
            <a:extLst>
              <a:ext uri="{FF2B5EF4-FFF2-40B4-BE49-F238E27FC236}">
                <a16:creationId xmlns:a16="http://schemas.microsoft.com/office/drawing/2014/main" id="{63404478-100C-234F-A452-A13C83F56726}"/>
              </a:ext>
            </a:extLst>
          </p:cNvPr>
          <p:cNvGrpSpPr/>
          <p:nvPr/>
        </p:nvGrpSpPr>
        <p:grpSpPr>
          <a:xfrm>
            <a:off x="2579365" y="4553396"/>
            <a:ext cx="109440" cy="109440"/>
            <a:chOff x="4200892" y="4432105"/>
            <a:chExt cx="109440" cy="109440"/>
          </a:xfrm>
        </p:grpSpPr>
        <p:grpSp>
          <p:nvGrpSpPr>
            <p:cNvPr id="124" name="Group 123">
              <a:extLst>
                <a:ext uri="{FF2B5EF4-FFF2-40B4-BE49-F238E27FC236}">
                  <a16:creationId xmlns:a16="http://schemas.microsoft.com/office/drawing/2014/main" id="{3911681E-E53D-5A41-BB64-9218252E0DA7}"/>
                </a:ext>
              </a:extLst>
            </p:cNvPr>
            <p:cNvGrpSpPr>
              <a:grpSpLocks noChangeAspect="1"/>
            </p:cNvGrpSpPr>
            <p:nvPr/>
          </p:nvGrpSpPr>
          <p:grpSpPr>
            <a:xfrm rot="10800000">
              <a:off x="4210817" y="4439517"/>
              <a:ext cx="89587" cy="90000"/>
              <a:chOff x="3994150" y="4504881"/>
              <a:chExt cx="108000" cy="108498"/>
            </a:xfrm>
          </p:grpSpPr>
          <p:sp>
            <p:nvSpPr>
              <p:cNvPr id="127" name="Pie 126">
                <a:extLst>
                  <a:ext uri="{FF2B5EF4-FFF2-40B4-BE49-F238E27FC236}">
                    <a16:creationId xmlns:a16="http://schemas.microsoft.com/office/drawing/2014/main" id="{EE76FB14-DA74-9241-A1C8-5AA7C0F1734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28" name="Pie 127">
                <a:extLst>
                  <a:ext uri="{FF2B5EF4-FFF2-40B4-BE49-F238E27FC236}">
                    <a16:creationId xmlns:a16="http://schemas.microsoft.com/office/drawing/2014/main" id="{9C28D79D-20E0-6340-85D0-4D6F4442FC7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25" name="Arc 124">
              <a:extLst>
                <a:ext uri="{FF2B5EF4-FFF2-40B4-BE49-F238E27FC236}">
                  <a16:creationId xmlns:a16="http://schemas.microsoft.com/office/drawing/2014/main" id="{F86A6082-63C4-F94A-81F8-0963BFCCCB2F}"/>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26" name="Arc 125">
              <a:extLst>
                <a:ext uri="{FF2B5EF4-FFF2-40B4-BE49-F238E27FC236}">
                  <a16:creationId xmlns:a16="http://schemas.microsoft.com/office/drawing/2014/main" id="{0A9A7B3E-9D2A-3449-90D3-2F5F1B93ABD4}"/>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63" name="Group 62">
            <a:extLst>
              <a:ext uri="{FF2B5EF4-FFF2-40B4-BE49-F238E27FC236}">
                <a16:creationId xmlns:a16="http://schemas.microsoft.com/office/drawing/2014/main" id="{620C6978-68F8-3E43-8042-D2B4C4CA2D5D}"/>
              </a:ext>
            </a:extLst>
          </p:cNvPr>
          <p:cNvGrpSpPr/>
          <p:nvPr/>
        </p:nvGrpSpPr>
        <p:grpSpPr>
          <a:xfrm>
            <a:off x="2579366" y="3549540"/>
            <a:ext cx="109440" cy="109440"/>
            <a:chOff x="4200892" y="4432105"/>
            <a:chExt cx="109440" cy="109440"/>
          </a:xfrm>
        </p:grpSpPr>
        <p:grpSp>
          <p:nvGrpSpPr>
            <p:cNvPr id="64" name="Group 63">
              <a:extLst>
                <a:ext uri="{FF2B5EF4-FFF2-40B4-BE49-F238E27FC236}">
                  <a16:creationId xmlns:a16="http://schemas.microsoft.com/office/drawing/2014/main" id="{B9FE67CA-6E10-D24F-8AD9-76BF251F5478}"/>
                </a:ext>
              </a:extLst>
            </p:cNvPr>
            <p:cNvGrpSpPr>
              <a:grpSpLocks noChangeAspect="1"/>
            </p:cNvGrpSpPr>
            <p:nvPr/>
          </p:nvGrpSpPr>
          <p:grpSpPr>
            <a:xfrm rot="10800000">
              <a:off x="4210817" y="4439517"/>
              <a:ext cx="89587" cy="90000"/>
              <a:chOff x="3994150" y="4504881"/>
              <a:chExt cx="108000" cy="108498"/>
            </a:xfrm>
          </p:grpSpPr>
          <p:sp>
            <p:nvSpPr>
              <p:cNvPr id="67" name="Pie 66">
                <a:extLst>
                  <a:ext uri="{FF2B5EF4-FFF2-40B4-BE49-F238E27FC236}">
                    <a16:creationId xmlns:a16="http://schemas.microsoft.com/office/drawing/2014/main" id="{98D08DDC-0F81-084A-9A6C-08EBAE87CFF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68" name="Pie 67">
                <a:extLst>
                  <a:ext uri="{FF2B5EF4-FFF2-40B4-BE49-F238E27FC236}">
                    <a16:creationId xmlns:a16="http://schemas.microsoft.com/office/drawing/2014/main" id="{B4CB8C37-FF8D-CB47-85AC-4A85B0A7ED7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65" name="Arc 64">
              <a:extLst>
                <a:ext uri="{FF2B5EF4-FFF2-40B4-BE49-F238E27FC236}">
                  <a16:creationId xmlns:a16="http://schemas.microsoft.com/office/drawing/2014/main" id="{A25C5112-1B42-8E4F-943D-C600646827C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66" name="Arc 65">
              <a:extLst>
                <a:ext uri="{FF2B5EF4-FFF2-40B4-BE49-F238E27FC236}">
                  <a16:creationId xmlns:a16="http://schemas.microsoft.com/office/drawing/2014/main" id="{53266633-E03F-6F4F-922C-E1F7FCA5DDE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30" name="TextBox 129">
            <a:extLst>
              <a:ext uri="{FF2B5EF4-FFF2-40B4-BE49-F238E27FC236}">
                <a16:creationId xmlns:a16="http://schemas.microsoft.com/office/drawing/2014/main" id="{C008E8B6-2331-F447-B4AD-115078D9E3AC}"/>
              </a:ext>
            </a:extLst>
          </p:cNvPr>
          <p:cNvSpPr txBox="1"/>
          <p:nvPr/>
        </p:nvSpPr>
        <p:spPr>
          <a:xfrm>
            <a:off x="2763673" y="5922832"/>
            <a:ext cx="7651620" cy="430887"/>
          </a:xfrm>
          <a:prstGeom prst="rect">
            <a:avLst/>
          </a:prstGeom>
          <a:noFill/>
        </p:spPr>
        <p:txBody>
          <a:bodyPr wrap="square" rtlCol="0">
            <a:spAutoFit/>
          </a:bodyPr>
          <a:lstStyle/>
          <a:p>
            <a:r>
              <a:rPr lang="es-CO" sz="1100" dirty="0">
                <a:latin typeface="Gotham Medium" panose="02000604030000020004" pitchFamily="2" charset="0"/>
              </a:rPr>
              <a:t>Plan de Mejora Auditoría Externa ICONTEC Ciclo 2020/II - 2021/I</a:t>
            </a:r>
          </a:p>
          <a:p>
            <a:endParaRPr lang="es-CO" sz="1100" dirty="0">
              <a:latin typeface="Gotham Medium" panose="02000604030000020004" pitchFamily="2" charset="0"/>
            </a:endParaRPr>
          </a:p>
        </p:txBody>
      </p:sp>
      <p:sp>
        <p:nvSpPr>
          <p:cNvPr id="131" name="TextBox 130">
            <a:extLst>
              <a:ext uri="{FF2B5EF4-FFF2-40B4-BE49-F238E27FC236}">
                <a16:creationId xmlns:a16="http://schemas.microsoft.com/office/drawing/2014/main" id="{4D78A864-F9F5-E64D-A6E5-42D6D2E5004E}"/>
              </a:ext>
            </a:extLst>
          </p:cNvPr>
          <p:cNvSpPr txBox="1"/>
          <p:nvPr/>
        </p:nvSpPr>
        <p:spPr>
          <a:xfrm>
            <a:off x="2763673" y="6174634"/>
            <a:ext cx="7651620" cy="261610"/>
          </a:xfrm>
          <a:prstGeom prst="rect">
            <a:avLst/>
          </a:prstGeom>
          <a:noFill/>
        </p:spPr>
        <p:txBody>
          <a:bodyPr wrap="square" rtlCol="0">
            <a:spAutoFit/>
          </a:bodyPr>
          <a:lstStyle/>
          <a:p>
            <a:r>
              <a:rPr lang="es-CO" sz="1100" dirty="0">
                <a:latin typeface="Gotham Medium" panose="02000604030000020004" pitchFamily="2" charset="0"/>
              </a:rPr>
              <a:t>Evidencias Cumplimiento Plan de Mejora Ciclo 2020/II - 2021/I</a:t>
            </a:r>
          </a:p>
        </p:txBody>
      </p:sp>
      <p:grpSp>
        <p:nvGrpSpPr>
          <p:cNvPr id="132" name="Group 131">
            <a:extLst>
              <a:ext uri="{FF2B5EF4-FFF2-40B4-BE49-F238E27FC236}">
                <a16:creationId xmlns:a16="http://schemas.microsoft.com/office/drawing/2014/main" id="{9E2EEED4-104E-1541-8FEA-A182FC86F232}"/>
              </a:ext>
            </a:extLst>
          </p:cNvPr>
          <p:cNvGrpSpPr/>
          <p:nvPr/>
        </p:nvGrpSpPr>
        <p:grpSpPr>
          <a:xfrm>
            <a:off x="2582543" y="5994832"/>
            <a:ext cx="109440" cy="109440"/>
            <a:chOff x="4200892" y="4432105"/>
            <a:chExt cx="109440" cy="109440"/>
          </a:xfrm>
        </p:grpSpPr>
        <p:grpSp>
          <p:nvGrpSpPr>
            <p:cNvPr id="133" name="Group 132">
              <a:extLst>
                <a:ext uri="{FF2B5EF4-FFF2-40B4-BE49-F238E27FC236}">
                  <a16:creationId xmlns:a16="http://schemas.microsoft.com/office/drawing/2014/main" id="{464FF884-0B8B-594E-A703-EDE51B5D34DC}"/>
                </a:ext>
              </a:extLst>
            </p:cNvPr>
            <p:cNvGrpSpPr>
              <a:grpSpLocks noChangeAspect="1"/>
            </p:cNvGrpSpPr>
            <p:nvPr/>
          </p:nvGrpSpPr>
          <p:grpSpPr>
            <a:xfrm rot="10800000">
              <a:off x="4210817" y="4439517"/>
              <a:ext cx="89587" cy="90000"/>
              <a:chOff x="3994150" y="4504881"/>
              <a:chExt cx="108000" cy="108498"/>
            </a:xfrm>
          </p:grpSpPr>
          <p:sp>
            <p:nvSpPr>
              <p:cNvPr id="136" name="Pie 135">
                <a:extLst>
                  <a:ext uri="{FF2B5EF4-FFF2-40B4-BE49-F238E27FC236}">
                    <a16:creationId xmlns:a16="http://schemas.microsoft.com/office/drawing/2014/main" id="{8A5EE359-C6B2-8344-A11D-0C6D25270F8E}"/>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37" name="Pie 136">
                <a:extLst>
                  <a:ext uri="{FF2B5EF4-FFF2-40B4-BE49-F238E27FC236}">
                    <a16:creationId xmlns:a16="http://schemas.microsoft.com/office/drawing/2014/main" id="{6CE9334B-BD33-DC41-BBC8-51B0F9C13D3B}"/>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34" name="Arc 133">
              <a:extLst>
                <a:ext uri="{FF2B5EF4-FFF2-40B4-BE49-F238E27FC236}">
                  <a16:creationId xmlns:a16="http://schemas.microsoft.com/office/drawing/2014/main" id="{36B46083-C2B9-8B4C-AA8B-63F0AE74EF7F}"/>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35" name="Arc 134">
              <a:extLst>
                <a:ext uri="{FF2B5EF4-FFF2-40B4-BE49-F238E27FC236}">
                  <a16:creationId xmlns:a16="http://schemas.microsoft.com/office/drawing/2014/main" id="{1539C3D7-912C-8445-96FC-D0719A649175}"/>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38" name="Group 137">
            <a:extLst>
              <a:ext uri="{FF2B5EF4-FFF2-40B4-BE49-F238E27FC236}">
                <a16:creationId xmlns:a16="http://schemas.microsoft.com/office/drawing/2014/main" id="{C1B97289-5766-CC49-9CB9-F4722FA4B0E5}"/>
              </a:ext>
            </a:extLst>
          </p:cNvPr>
          <p:cNvGrpSpPr/>
          <p:nvPr/>
        </p:nvGrpSpPr>
        <p:grpSpPr>
          <a:xfrm>
            <a:off x="2579365" y="6246633"/>
            <a:ext cx="109440" cy="109440"/>
            <a:chOff x="4200892" y="4432105"/>
            <a:chExt cx="109440" cy="109440"/>
          </a:xfrm>
        </p:grpSpPr>
        <p:grpSp>
          <p:nvGrpSpPr>
            <p:cNvPr id="139" name="Group 138">
              <a:extLst>
                <a:ext uri="{FF2B5EF4-FFF2-40B4-BE49-F238E27FC236}">
                  <a16:creationId xmlns:a16="http://schemas.microsoft.com/office/drawing/2014/main" id="{1362ED50-B398-FA4B-BEE1-D2FE11F630F9}"/>
                </a:ext>
              </a:extLst>
            </p:cNvPr>
            <p:cNvGrpSpPr>
              <a:grpSpLocks noChangeAspect="1"/>
            </p:cNvGrpSpPr>
            <p:nvPr/>
          </p:nvGrpSpPr>
          <p:grpSpPr>
            <a:xfrm rot="10800000">
              <a:off x="4210817" y="4439517"/>
              <a:ext cx="89587" cy="90000"/>
              <a:chOff x="3994150" y="4504881"/>
              <a:chExt cx="108000" cy="108498"/>
            </a:xfrm>
          </p:grpSpPr>
          <p:sp>
            <p:nvSpPr>
              <p:cNvPr id="142" name="Pie 141">
                <a:extLst>
                  <a:ext uri="{FF2B5EF4-FFF2-40B4-BE49-F238E27FC236}">
                    <a16:creationId xmlns:a16="http://schemas.microsoft.com/office/drawing/2014/main" id="{A197CF6E-FB88-374C-A68E-9B2450BEF434}"/>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43" name="Pie 142">
                <a:extLst>
                  <a:ext uri="{FF2B5EF4-FFF2-40B4-BE49-F238E27FC236}">
                    <a16:creationId xmlns:a16="http://schemas.microsoft.com/office/drawing/2014/main" id="{6F9AD643-A3DE-204A-ABA7-0A3DFDA516A4}"/>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40" name="Arc 139">
              <a:extLst>
                <a:ext uri="{FF2B5EF4-FFF2-40B4-BE49-F238E27FC236}">
                  <a16:creationId xmlns:a16="http://schemas.microsoft.com/office/drawing/2014/main" id="{57EBD016-73E1-6D48-B1E9-F173F69E13E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41" name="Arc 140">
              <a:extLst>
                <a:ext uri="{FF2B5EF4-FFF2-40B4-BE49-F238E27FC236}">
                  <a16:creationId xmlns:a16="http://schemas.microsoft.com/office/drawing/2014/main" id="{FE68DDC7-8366-474C-ACA9-E964C4F1E4CF}"/>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45" name="TextBox 144">
            <a:extLst>
              <a:ext uri="{FF2B5EF4-FFF2-40B4-BE49-F238E27FC236}">
                <a16:creationId xmlns:a16="http://schemas.microsoft.com/office/drawing/2014/main" id="{CB4FD068-0891-5640-B446-AD4443FED118}"/>
              </a:ext>
            </a:extLst>
          </p:cNvPr>
          <p:cNvSpPr txBox="1"/>
          <p:nvPr/>
        </p:nvSpPr>
        <p:spPr>
          <a:xfrm>
            <a:off x="2017126" y="5667959"/>
            <a:ext cx="63503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2.1.1</a:t>
            </a:r>
          </a:p>
        </p:txBody>
      </p:sp>
      <p:sp>
        <p:nvSpPr>
          <p:cNvPr id="146" name="TextBox 145">
            <a:extLst>
              <a:ext uri="{FF2B5EF4-FFF2-40B4-BE49-F238E27FC236}">
                <a16:creationId xmlns:a16="http://schemas.microsoft.com/office/drawing/2014/main" id="{D0095590-6125-2548-BA2A-4AE80FC2F746}"/>
              </a:ext>
            </a:extLst>
          </p:cNvPr>
          <p:cNvSpPr txBox="1"/>
          <p:nvPr/>
        </p:nvSpPr>
        <p:spPr>
          <a:xfrm>
            <a:off x="2013758" y="5917451"/>
            <a:ext cx="63503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2.2</a:t>
            </a:r>
          </a:p>
        </p:txBody>
      </p:sp>
      <p:sp>
        <p:nvSpPr>
          <p:cNvPr id="147" name="TextBox 146">
            <a:extLst>
              <a:ext uri="{FF2B5EF4-FFF2-40B4-BE49-F238E27FC236}">
                <a16:creationId xmlns:a16="http://schemas.microsoft.com/office/drawing/2014/main" id="{A053041F-1668-0149-BC07-A58D7832380E}"/>
              </a:ext>
            </a:extLst>
          </p:cNvPr>
          <p:cNvSpPr txBox="1"/>
          <p:nvPr/>
        </p:nvSpPr>
        <p:spPr>
          <a:xfrm>
            <a:off x="2009748" y="6159331"/>
            <a:ext cx="63503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2.2.1</a:t>
            </a:r>
          </a:p>
        </p:txBody>
      </p:sp>
      <p:sp>
        <p:nvSpPr>
          <p:cNvPr id="148" name="TextBox 147">
            <a:extLst>
              <a:ext uri="{FF2B5EF4-FFF2-40B4-BE49-F238E27FC236}">
                <a16:creationId xmlns:a16="http://schemas.microsoft.com/office/drawing/2014/main" id="{5E14B7C6-4209-D940-BE86-7F2DBE17948B}"/>
              </a:ext>
            </a:extLst>
          </p:cNvPr>
          <p:cNvSpPr txBox="1"/>
          <p:nvPr/>
        </p:nvSpPr>
        <p:spPr>
          <a:xfrm>
            <a:off x="1503177" y="2081879"/>
            <a:ext cx="8474444" cy="261610"/>
          </a:xfrm>
          <a:prstGeom prst="rect">
            <a:avLst/>
          </a:prstGeom>
          <a:noFill/>
        </p:spPr>
        <p:txBody>
          <a:bodyPr wrap="square" rtlCol="0">
            <a:spAutoFit/>
          </a:bodyPr>
          <a:lstStyle/>
          <a:p>
            <a:r>
              <a:rPr lang="es-CO" sz="1100" dirty="0">
                <a:latin typeface="Gotham Medium" panose="02000604030000020004" pitchFamily="2" charset="0"/>
              </a:rPr>
              <a:t>Las carpetas digitales que se deberían tener son:</a:t>
            </a:r>
          </a:p>
        </p:txBody>
      </p:sp>
      <p:cxnSp>
        <p:nvCxnSpPr>
          <p:cNvPr id="151" name="Straight Connector 150">
            <a:extLst>
              <a:ext uri="{FF2B5EF4-FFF2-40B4-BE49-F238E27FC236}">
                <a16:creationId xmlns:a16="http://schemas.microsoft.com/office/drawing/2014/main" id="{F6A9418F-D723-B749-9E2D-041C3048EFD7}"/>
              </a:ext>
            </a:extLst>
          </p:cNvPr>
          <p:cNvCxnSpPr>
            <a:cxnSpLocks/>
          </p:cNvCxnSpPr>
          <p:nvPr/>
        </p:nvCxnSpPr>
        <p:spPr>
          <a:xfrm>
            <a:off x="1382052" y="2113938"/>
            <a:ext cx="0" cy="208287"/>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D46003B0-8A66-104B-833B-9946859E6F89}"/>
              </a:ext>
            </a:extLst>
          </p:cNvPr>
          <p:cNvSpPr txBox="1"/>
          <p:nvPr/>
        </p:nvSpPr>
        <p:spPr>
          <a:xfrm>
            <a:off x="191887" y="2514858"/>
            <a:ext cx="4902689" cy="307777"/>
          </a:xfrm>
          <a:prstGeom prst="rect">
            <a:avLst/>
          </a:prstGeom>
          <a:noFill/>
        </p:spPr>
        <p:txBody>
          <a:bodyPr wrap="none" rtlCol="0">
            <a:spAutoFit/>
          </a:bodyPr>
          <a:lstStyle/>
          <a:p>
            <a:r>
              <a:rPr lang="es-CO" sz="1400" b="1" dirty="0">
                <a:solidFill>
                  <a:schemeClr val="bg1"/>
                </a:solidFill>
                <a:latin typeface="Gotham Medium" panose="02000604030000020004" pitchFamily="2" charset="0"/>
              </a:rPr>
              <a:t>I. / INFORMES DE AUDITORÍA CICLOS 2019-2020:</a:t>
            </a:r>
          </a:p>
        </p:txBody>
      </p:sp>
      <p:sp>
        <p:nvSpPr>
          <p:cNvPr id="153" name="TextBox 152">
            <a:extLst>
              <a:ext uri="{FF2B5EF4-FFF2-40B4-BE49-F238E27FC236}">
                <a16:creationId xmlns:a16="http://schemas.microsoft.com/office/drawing/2014/main" id="{4D874189-A7B1-8F40-9A2D-83E3FDA68935}"/>
              </a:ext>
            </a:extLst>
          </p:cNvPr>
          <p:cNvSpPr txBox="1"/>
          <p:nvPr/>
        </p:nvSpPr>
        <p:spPr>
          <a:xfrm>
            <a:off x="188647" y="4953732"/>
            <a:ext cx="6202595" cy="307777"/>
          </a:xfrm>
          <a:prstGeom prst="rect">
            <a:avLst/>
          </a:prstGeom>
          <a:noFill/>
        </p:spPr>
        <p:txBody>
          <a:bodyPr wrap="none" rtlCol="0">
            <a:spAutoFit/>
          </a:bodyPr>
          <a:lstStyle/>
          <a:p>
            <a:r>
              <a:rPr lang="es-CO" sz="1400" b="1" dirty="0">
                <a:solidFill>
                  <a:schemeClr val="bg1"/>
                </a:solidFill>
                <a:latin typeface="Gotham Medium" panose="02000604030000020004" pitchFamily="2" charset="0"/>
              </a:rPr>
              <a:t>II. / PLANES DE MEJORA Y EVIDENCIAS CICLO 2020/II - 2021/I</a:t>
            </a:r>
          </a:p>
        </p:txBody>
      </p:sp>
      <p:sp>
        <p:nvSpPr>
          <p:cNvPr id="113" name="Rectangle 112">
            <a:extLst>
              <a:ext uri="{FF2B5EF4-FFF2-40B4-BE49-F238E27FC236}">
                <a16:creationId xmlns:a16="http://schemas.microsoft.com/office/drawing/2014/main" id="{EC924610-EE04-8E46-9F82-6BCA9EE9A3E7}"/>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4" name="Rectangle 113">
            <a:extLst>
              <a:ext uri="{FF2B5EF4-FFF2-40B4-BE49-F238E27FC236}">
                <a16:creationId xmlns:a16="http://schemas.microsoft.com/office/drawing/2014/main" id="{9F79A057-74F9-7246-8D07-A55CFAA04C5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5" name="TextBox 114">
            <a:extLst>
              <a:ext uri="{FF2B5EF4-FFF2-40B4-BE49-F238E27FC236}">
                <a16:creationId xmlns:a16="http://schemas.microsoft.com/office/drawing/2014/main" id="{3B9A08D8-058F-3B45-B479-685A0AF38525}"/>
              </a:ext>
            </a:extLst>
          </p:cNvPr>
          <p:cNvSpPr txBox="1"/>
          <p:nvPr/>
        </p:nvSpPr>
        <p:spPr>
          <a:xfrm>
            <a:off x="147768" y="1151130"/>
            <a:ext cx="942887" cy="769441"/>
          </a:xfrm>
          <a:prstGeom prst="rect">
            <a:avLst/>
          </a:prstGeom>
          <a:noFill/>
          <a:ln>
            <a:noFill/>
          </a:ln>
        </p:spPr>
        <p:txBody>
          <a:bodyPr wrap="none" rtlCol="0">
            <a:spAutoFit/>
          </a:bodyPr>
          <a:lstStyle/>
          <a:p>
            <a:r>
              <a:rPr lang="es-ES_tradnl" sz="4400" b="1" dirty="0">
                <a:solidFill>
                  <a:schemeClr val="bg1"/>
                </a:solidFill>
                <a:latin typeface="Filson Pro Book" panose="02000000000000000000" pitchFamily="2" charset="77"/>
              </a:rPr>
              <a:t>05</a:t>
            </a:r>
          </a:p>
        </p:txBody>
      </p:sp>
    </p:spTree>
    <p:extLst>
      <p:ext uri="{BB962C8B-B14F-4D97-AF65-F5344CB8AC3E}">
        <p14:creationId xmlns:p14="http://schemas.microsoft.com/office/powerpoint/2010/main" val="3760577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3BC3FB-FF28-1944-AE58-1B3295261F17}"/>
              </a:ext>
            </a:extLst>
          </p:cNvPr>
          <p:cNvPicPr>
            <a:picLocks noChangeAspect="1"/>
          </p:cNvPicPr>
          <p:nvPr/>
        </p:nvPicPr>
        <p:blipFill rotWithShape="1">
          <a:blip r:embed="rId3"/>
          <a:srcRect l="8452" t="9825" r="5418" b="5342"/>
          <a:stretch/>
        </p:blipFill>
        <p:spPr>
          <a:xfrm>
            <a:off x="832105" y="3957227"/>
            <a:ext cx="1074374" cy="1080000"/>
          </a:xfrm>
          <a:prstGeom prst="rect">
            <a:avLst/>
          </a:prstGeom>
        </p:spPr>
      </p:pic>
      <p:sp>
        <p:nvSpPr>
          <p:cNvPr id="45" name="TextBox 44">
            <a:extLst>
              <a:ext uri="{FF2B5EF4-FFF2-40B4-BE49-F238E27FC236}">
                <a16:creationId xmlns:a16="http://schemas.microsoft.com/office/drawing/2014/main" id="{D83B896E-6536-A342-A503-C7A3F085EAAF}"/>
              </a:ext>
            </a:extLst>
          </p:cNvPr>
          <p:cNvSpPr txBox="1"/>
          <p:nvPr/>
        </p:nvSpPr>
        <p:spPr>
          <a:xfrm>
            <a:off x="1236147" y="1430563"/>
            <a:ext cx="6255302" cy="553998"/>
          </a:xfrm>
          <a:prstGeom prst="rect">
            <a:avLst/>
          </a:prstGeom>
          <a:noFill/>
        </p:spPr>
        <p:txBody>
          <a:bodyPr wrap="none" rtlCol="0">
            <a:spAutoFit/>
          </a:bodyPr>
          <a:lstStyle/>
          <a:p>
            <a:r>
              <a:rPr lang="es-ES_tradnl" sz="3000" b="1" dirty="0">
                <a:solidFill>
                  <a:srgbClr val="00AEEF"/>
                </a:solidFill>
                <a:latin typeface="Filson Pro Book" panose="02000000000000000000" pitchFamily="2" charset="77"/>
              </a:rPr>
              <a:t>DESARROLLO DE LA AUDITORÍA</a:t>
            </a:r>
          </a:p>
        </p:txBody>
      </p:sp>
      <p:sp>
        <p:nvSpPr>
          <p:cNvPr id="40"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1"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42"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4"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6" name="TextBox 45">
            <a:extLst>
              <a:ext uri="{FF2B5EF4-FFF2-40B4-BE49-F238E27FC236}">
                <a16:creationId xmlns:a16="http://schemas.microsoft.com/office/drawing/2014/main" id="{90C64DCA-2527-FE45-989C-7C6481F16EA7}"/>
              </a:ext>
            </a:extLst>
          </p:cNvPr>
          <p:cNvSpPr txBox="1"/>
          <p:nvPr/>
        </p:nvSpPr>
        <p:spPr>
          <a:xfrm>
            <a:off x="147768" y="1151130"/>
            <a:ext cx="942887"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05</a:t>
            </a:r>
          </a:p>
        </p:txBody>
      </p:sp>
      <p:sp>
        <p:nvSpPr>
          <p:cNvPr id="47" name="Rectangle 46">
            <a:extLst>
              <a:ext uri="{FF2B5EF4-FFF2-40B4-BE49-F238E27FC236}">
                <a16:creationId xmlns:a16="http://schemas.microsoft.com/office/drawing/2014/main" id="{31174E40-FED5-454B-8523-19C03FF37005}"/>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8" name="Rectangle 47">
            <a:extLst>
              <a:ext uri="{FF2B5EF4-FFF2-40B4-BE49-F238E27FC236}">
                <a16:creationId xmlns:a16="http://schemas.microsoft.com/office/drawing/2014/main" id="{5872FBF8-8A93-1841-9B41-1BB17F47D011}"/>
              </a:ext>
            </a:extLst>
          </p:cNvPr>
          <p:cNvSpPr/>
          <p:nvPr/>
        </p:nvSpPr>
        <p:spPr>
          <a:xfrm>
            <a:off x="244710" y="2279394"/>
            <a:ext cx="3428183"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9" name="TextBox 48">
            <a:extLst>
              <a:ext uri="{FF2B5EF4-FFF2-40B4-BE49-F238E27FC236}">
                <a16:creationId xmlns:a16="http://schemas.microsoft.com/office/drawing/2014/main" id="{A20CCA48-E86D-A642-9815-64CAC1E2534A}"/>
              </a:ext>
            </a:extLst>
          </p:cNvPr>
          <p:cNvSpPr txBox="1"/>
          <p:nvPr/>
        </p:nvSpPr>
        <p:spPr>
          <a:xfrm>
            <a:off x="191887" y="2245226"/>
            <a:ext cx="3428183" cy="307777"/>
          </a:xfrm>
          <a:prstGeom prst="rect">
            <a:avLst/>
          </a:prstGeom>
          <a:noFill/>
        </p:spPr>
        <p:txBody>
          <a:bodyPr wrap="none" rtlCol="0">
            <a:spAutoFit/>
          </a:bodyPr>
          <a:lstStyle/>
          <a:p>
            <a:r>
              <a:rPr lang="es-CO" sz="1400" b="1" dirty="0">
                <a:solidFill>
                  <a:schemeClr val="bg1"/>
                </a:solidFill>
                <a:latin typeface="Gotham Medium" panose="02000604030000020004" pitchFamily="2" charset="0"/>
              </a:rPr>
              <a:t>III. / PLATAFORMA ESTRATÉGICA:</a:t>
            </a:r>
          </a:p>
        </p:txBody>
      </p:sp>
      <p:sp>
        <p:nvSpPr>
          <p:cNvPr id="19" name="TextBox 18">
            <a:extLst>
              <a:ext uri="{FF2B5EF4-FFF2-40B4-BE49-F238E27FC236}">
                <a16:creationId xmlns:a16="http://schemas.microsoft.com/office/drawing/2014/main" id="{A5A66C8E-C938-3D4D-A2EE-DAD1B743C221}"/>
              </a:ext>
            </a:extLst>
          </p:cNvPr>
          <p:cNvSpPr txBox="1"/>
          <p:nvPr/>
        </p:nvSpPr>
        <p:spPr>
          <a:xfrm>
            <a:off x="2763674" y="2719036"/>
            <a:ext cx="7651620"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Plan Nacional de Desarrollo</a:t>
            </a:r>
          </a:p>
        </p:txBody>
      </p:sp>
      <p:sp>
        <p:nvSpPr>
          <p:cNvPr id="20" name="TextBox 19">
            <a:extLst>
              <a:ext uri="{FF2B5EF4-FFF2-40B4-BE49-F238E27FC236}">
                <a16:creationId xmlns:a16="http://schemas.microsoft.com/office/drawing/2014/main" id="{E60E3E33-6845-224D-BAD1-778BB9710308}"/>
              </a:ext>
            </a:extLst>
          </p:cNvPr>
          <p:cNvSpPr txBox="1"/>
          <p:nvPr/>
        </p:nvSpPr>
        <p:spPr>
          <a:xfrm>
            <a:off x="2763674" y="2973560"/>
            <a:ext cx="7651625"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Plan Sectorial de Desarrollo 2019-2022</a:t>
            </a:r>
          </a:p>
        </p:txBody>
      </p:sp>
      <p:sp>
        <p:nvSpPr>
          <p:cNvPr id="22" name="TextBox 21">
            <a:extLst>
              <a:ext uri="{FF2B5EF4-FFF2-40B4-BE49-F238E27FC236}">
                <a16:creationId xmlns:a16="http://schemas.microsoft.com/office/drawing/2014/main" id="{6EE045AB-A0ED-4A43-9DF0-8398568C497C}"/>
              </a:ext>
            </a:extLst>
          </p:cNvPr>
          <p:cNvSpPr txBox="1"/>
          <p:nvPr/>
        </p:nvSpPr>
        <p:spPr>
          <a:xfrm>
            <a:off x="2763674" y="3242264"/>
            <a:ext cx="8703680" cy="261610"/>
          </a:xfrm>
          <a:prstGeom prst="rect">
            <a:avLst/>
          </a:prstGeom>
          <a:noFill/>
        </p:spPr>
        <p:txBody>
          <a:bodyPr wrap="square" rtlCol="0">
            <a:spAutoFit/>
          </a:bodyPr>
          <a:lstStyle/>
          <a:p>
            <a:pPr algn="just"/>
            <a:r>
              <a:rPr lang="es-ES" sz="1100" dirty="0">
                <a:latin typeface="Gotham Medium" panose="02000604030000020004" pitchFamily="2" charset="0"/>
                <a:cs typeface="Arial" panose="020B0604020202020204" pitchFamily="34" charset="0"/>
              </a:rPr>
              <a:t>Plataforma Estratégica: Misión, Visión, Política de Calidad, Valores, etc.</a:t>
            </a:r>
            <a:endParaRPr lang="es-ES_tradnl" sz="1100" dirty="0">
              <a:latin typeface="Gotham Medium" panose="02000604030000020004" pitchFamily="2" charset="0"/>
            </a:endParaRPr>
          </a:p>
        </p:txBody>
      </p:sp>
      <p:cxnSp>
        <p:nvCxnSpPr>
          <p:cNvPr id="25" name="Straight Connector 24">
            <a:extLst>
              <a:ext uri="{FF2B5EF4-FFF2-40B4-BE49-F238E27FC236}">
                <a16:creationId xmlns:a16="http://schemas.microsoft.com/office/drawing/2014/main" id="{57ECEA6C-59B6-C441-A506-18CE46FB9FD8}"/>
              </a:ext>
            </a:extLst>
          </p:cNvPr>
          <p:cNvCxnSpPr>
            <a:cxnSpLocks/>
          </p:cNvCxnSpPr>
          <p:nvPr/>
        </p:nvCxnSpPr>
        <p:spPr>
          <a:xfrm>
            <a:off x="2637234" y="2716688"/>
            <a:ext cx="0" cy="3727313"/>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38D7592-803B-0B43-A87B-7530BA04CC14}"/>
              </a:ext>
            </a:extLst>
          </p:cNvPr>
          <p:cNvGrpSpPr/>
          <p:nvPr/>
        </p:nvGrpSpPr>
        <p:grpSpPr>
          <a:xfrm>
            <a:off x="2582544" y="2791036"/>
            <a:ext cx="109440" cy="109440"/>
            <a:chOff x="4200892" y="4432105"/>
            <a:chExt cx="109440" cy="109440"/>
          </a:xfrm>
        </p:grpSpPr>
        <p:grpSp>
          <p:nvGrpSpPr>
            <p:cNvPr id="27" name="Group 26">
              <a:extLst>
                <a:ext uri="{FF2B5EF4-FFF2-40B4-BE49-F238E27FC236}">
                  <a16:creationId xmlns:a16="http://schemas.microsoft.com/office/drawing/2014/main" id="{2AEA96B2-6F8A-0C4B-A366-FAA7343B1120}"/>
                </a:ext>
              </a:extLst>
            </p:cNvPr>
            <p:cNvGrpSpPr>
              <a:grpSpLocks noChangeAspect="1"/>
            </p:cNvGrpSpPr>
            <p:nvPr/>
          </p:nvGrpSpPr>
          <p:grpSpPr>
            <a:xfrm rot="10800000">
              <a:off x="4210817" y="4439517"/>
              <a:ext cx="89587" cy="90000"/>
              <a:chOff x="3994150" y="4504881"/>
              <a:chExt cx="108000" cy="108498"/>
            </a:xfrm>
          </p:grpSpPr>
          <p:sp>
            <p:nvSpPr>
              <p:cNvPr id="30" name="Pie 29">
                <a:extLst>
                  <a:ext uri="{FF2B5EF4-FFF2-40B4-BE49-F238E27FC236}">
                    <a16:creationId xmlns:a16="http://schemas.microsoft.com/office/drawing/2014/main" id="{DA01EDE7-6076-8043-85C1-8B66FF4B3A9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1" name="Pie 30">
                <a:extLst>
                  <a:ext uri="{FF2B5EF4-FFF2-40B4-BE49-F238E27FC236}">
                    <a16:creationId xmlns:a16="http://schemas.microsoft.com/office/drawing/2014/main" id="{CCFB5ADD-2722-8A4B-A7E9-6471E21505E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8" name="Arc 27">
              <a:extLst>
                <a:ext uri="{FF2B5EF4-FFF2-40B4-BE49-F238E27FC236}">
                  <a16:creationId xmlns:a16="http://schemas.microsoft.com/office/drawing/2014/main" id="{1BA9BF9F-6497-2B4E-9C91-124A6691667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29" name="Arc 28">
              <a:extLst>
                <a:ext uri="{FF2B5EF4-FFF2-40B4-BE49-F238E27FC236}">
                  <a16:creationId xmlns:a16="http://schemas.microsoft.com/office/drawing/2014/main" id="{74E34D8F-A679-6F4A-8B2F-77E27AF2C77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32" name="Group 31">
            <a:extLst>
              <a:ext uri="{FF2B5EF4-FFF2-40B4-BE49-F238E27FC236}">
                <a16:creationId xmlns:a16="http://schemas.microsoft.com/office/drawing/2014/main" id="{D91FD7C8-2431-CE4C-ACEE-25A13B4385FC}"/>
              </a:ext>
            </a:extLst>
          </p:cNvPr>
          <p:cNvGrpSpPr/>
          <p:nvPr/>
        </p:nvGrpSpPr>
        <p:grpSpPr>
          <a:xfrm>
            <a:off x="2579366" y="3062024"/>
            <a:ext cx="109440" cy="109440"/>
            <a:chOff x="4200892" y="4432105"/>
            <a:chExt cx="109440" cy="109440"/>
          </a:xfrm>
        </p:grpSpPr>
        <p:grpSp>
          <p:nvGrpSpPr>
            <p:cNvPr id="33" name="Group 32">
              <a:extLst>
                <a:ext uri="{FF2B5EF4-FFF2-40B4-BE49-F238E27FC236}">
                  <a16:creationId xmlns:a16="http://schemas.microsoft.com/office/drawing/2014/main" id="{097DC7F9-C449-BF44-801C-2666F77048D2}"/>
                </a:ext>
              </a:extLst>
            </p:cNvPr>
            <p:cNvGrpSpPr>
              <a:grpSpLocks noChangeAspect="1"/>
            </p:cNvGrpSpPr>
            <p:nvPr/>
          </p:nvGrpSpPr>
          <p:grpSpPr>
            <a:xfrm rot="10800000">
              <a:off x="4210817" y="4439517"/>
              <a:ext cx="89587" cy="90000"/>
              <a:chOff x="3994150" y="4504881"/>
              <a:chExt cx="108000" cy="108498"/>
            </a:xfrm>
          </p:grpSpPr>
          <p:sp>
            <p:nvSpPr>
              <p:cNvPr id="36" name="Pie 35">
                <a:extLst>
                  <a:ext uri="{FF2B5EF4-FFF2-40B4-BE49-F238E27FC236}">
                    <a16:creationId xmlns:a16="http://schemas.microsoft.com/office/drawing/2014/main" id="{FE00DA6C-C8D8-174F-8BD3-01DF0F0AD76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7" name="Pie 36">
                <a:extLst>
                  <a:ext uri="{FF2B5EF4-FFF2-40B4-BE49-F238E27FC236}">
                    <a16:creationId xmlns:a16="http://schemas.microsoft.com/office/drawing/2014/main" id="{6CF6E853-8628-BC41-95DF-4BA1F131140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34" name="Arc 33">
              <a:extLst>
                <a:ext uri="{FF2B5EF4-FFF2-40B4-BE49-F238E27FC236}">
                  <a16:creationId xmlns:a16="http://schemas.microsoft.com/office/drawing/2014/main" id="{574693D2-18E6-0B4A-B81D-7697397670B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35" name="Arc 34">
              <a:extLst>
                <a:ext uri="{FF2B5EF4-FFF2-40B4-BE49-F238E27FC236}">
                  <a16:creationId xmlns:a16="http://schemas.microsoft.com/office/drawing/2014/main" id="{50254510-AC4A-CD47-9A9C-324A188EF396}"/>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63" name="Group 62">
            <a:extLst>
              <a:ext uri="{FF2B5EF4-FFF2-40B4-BE49-F238E27FC236}">
                <a16:creationId xmlns:a16="http://schemas.microsoft.com/office/drawing/2014/main" id="{620C6978-68F8-3E43-8042-D2B4C4CA2D5D}"/>
              </a:ext>
            </a:extLst>
          </p:cNvPr>
          <p:cNvGrpSpPr/>
          <p:nvPr/>
        </p:nvGrpSpPr>
        <p:grpSpPr>
          <a:xfrm>
            <a:off x="2579366" y="3330448"/>
            <a:ext cx="109440" cy="109440"/>
            <a:chOff x="4200892" y="4432105"/>
            <a:chExt cx="109440" cy="109440"/>
          </a:xfrm>
        </p:grpSpPr>
        <p:grpSp>
          <p:nvGrpSpPr>
            <p:cNvPr id="64" name="Group 63">
              <a:extLst>
                <a:ext uri="{FF2B5EF4-FFF2-40B4-BE49-F238E27FC236}">
                  <a16:creationId xmlns:a16="http://schemas.microsoft.com/office/drawing/2014/main" id="{B9FE67CA-6E10-D24F-8AD9-76BF251F5478}"/>
                </a:ext>
              </a:extLst>
            </p:cNvPr>
            <p:cNvGrpSpPr>
              <a:grpSpLocks noChangeAspect="1"/>
            </p:cNvGrpSpPr>
            <p:nvPr/>
          </p:nvGrpSpPr>
          <p:grpSpPr>
            <a:xfrm rot="10800000">
              <a:off x="4210817" y="4439517"/>
              <a:ext cx="89587" cy="90000"/>
              <a:chOff x="3994150" y="4504881"/>
              <a:chExt cx="108000" cy="108498"/>
            </a:xfrm>
          </p:grpSpPr>
          <p:sp>
            <p:nvSpPr>
              <p:cNvPr id="67" name="Pie 66">
                <a:extLst>
                  <a:ext uri="{FF2B5EF4-FFF2-40B4-BE49-F238E27FC236}">
                    <a16:creationId xmlns:a16="http://schemas.microsoft.com/office/drawing/2014/main" id="{98D08DDC-0F81-084A-9A6C-08EBAE87CFF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68" name="Pie 67">
                <a:extLst>
                  <a:ext uri="{FF2B5EF4-FFF2-40B4-BE49-F238E27FC236}">
                    <a16:creationId xmlns:a16="http://schemas.microsoft.com/office/drawing/2014/main" id="{B4CB8C37-FF8D-CB47-85AC-4A85B0A7ED7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65" name="Arc 64">
              <a:extLst>
                <a:ext uri="{FF2B5EF4-FFF2-40B4-BE49-F238E27FC236}">
                  <a16:creationId xmlns:a16="http://schemas.microsoft.com/office/drawing/2014/main" id="{A25C5112-1B42-8E4F-943D-C600646827C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66" name="Arc 65">
              <a:extLst>
                <a:ext uri="{FF2B5EF4-FFF2-40B4-BE49-F238E27FC236}">
                  <a16:creationId xmlns:a16="http://schemas.microsoft.com/office/drawing/2014/main" id="{53266633-E03F-6F4F-922C-E1F7FCA5DDE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75" name="TextBox 74">
            <a:extLst>
              <a:ext uri="{FF2B5EF4-FFF2-40B4-BE49-F238E27FC236}">
                <a16:creationId xmlns:a16="http://schemas.microsoft.com/office/drawing/2014/main" id="{3A917CD5-9E4B-E94D-B0F1-02589B2B90D7}"/>
              </a:ext>
            </a:extLst>
          </p:cNvPr>
          <p:cNvSpPr txBox="1"/>
          <p:nvPr/>
        </p:nvSpPr>
        <p:spPr>
          <a:xfrm>
            <a:off x="2056526" y="2719036"/>
            <a:ext cx="453066"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3.1</a:t>
            </a:r>
          </a:p>
        </p:txBody>
      </p:sp>
      <p:sp>
        <p:nvSpPr>
          <p:cNvPr id="76" name="TextBox 75">
            <a:extLst>
              <a:ext uri="{FF2B5EF4-FFF2-40B4-BE49-F238E27FC236}">
                <a16:creationId xmlns:a16="http://schemas.microsoft.com/office/drawing/2014/main" id="{17CAB4FC-8DB7-DD49-8957-C748A7DC1CBD}"/>
              </a:ext>
            </a:extLst>
          </p:cNvPr>
          <p:cNvSpPr txBox="1"/>
          <p:nvPr/>
        </p:nvSpPr>
        <p:spPr>
          <a:xfrm>
            <a:off x="2056526" y="2973840"/>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3.2</a:t>
            </a:r>
          </a:p>
        </p:txBody>
      </p:sp>
      <p:sp>
        <p:nvSpPr>
          <p:cNvPr id="77" name="TextBox 76">
            <a:extLst>
              <a:ext uri="{FF2B5EF4-FFF2-40B4-BE49-F238E27FC236}">
                <a16:creationId xmlns:a16="http://schemas.microsoft.com/office/drawing/2014/main" id="{70F3CB9A-BB7E-1C4A-9168-5559DA77C6DB}"/>
              </a:ext>
            </a:extLst>
          </p:cNvPr>
          <p:cNvSpPr txBox="1"/>
          <p:nvPr/>
        </p:nvSpPr>
        <p:spPr>
          <a:xfrm>
            <a:off x="2056526" y="3250356"/>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3.3</a:t>
            </a:r>
          </a:p>
        </p:txBody>
      </p:sp>
      <p:pic>
        <p:nvPicPr>
          <p:cNvPr id="116" name="Picture 115">
            <a:extLst>
              <a:ext uri="{FF2B5EF4-FFF2-40B4-BE49-F238E27FC236}">
                <a16:creationId xmlns:a16="http://schemas.microsoft.com/office/drawing/2014/main" id="{B83526E8-EDA0-5B4F-BF76-B6C4B30FD7DA}"/>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69" name="TextBox 68">
            <a:extLst>
              <a:ext uri="{FF2B5EF4-FFF2-40B4-BE49-F238E27FC236}">
                <a16:creationId xmlns:a16="http://schemas.microsoft.com/office/drawing/2014/main" id="{4270A33A-2778-4346-B39D-59BDADBA513C}"/>
              </a:ext>
            </a:extLst>
          </p:cNvPr>
          <p:cNvSpPr txBox="1"/>
          <p:nvPr/>
        </p:nvSpPr>
        <p:spPr>
          <a:xfrm>
            <a:off x="2763674" y="3529286"/>
            <a:ext cx="7651620"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ABC Plan Decenal de la Justicia 2017-2027</a:t>
            </a:r>
          </a:p>
        </p:txBody>
      </p:sp>
      <p:sp>
        <p:nvSpPr>
          <p:cNvPr id="70" name="TextBox 69">
            <a:extLst>
              <a:ext uri="{FF2B5EF4-FFF2-40B4-BE49-F238E27FC236}">
                <a16:creationId xmlns:a16="http://schemas.microsoft.com/office/drawing/2014/main" id="{57AF9EED-EC87-7545-A2A5-6037A47B4AC0}"/>
              </a:ext>
            </a:extLst>
          </p:cNvPr>
          <p:cNvSpPr txBox="1"/>
          <p:nvPr/>
        </p:nvSpPr>
        <p:spPr>
          <a:xfrm>
            <a:off x="2763674" y="3783810"/>
            <a:ext cx="7651625"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Plan de Comunicaciones 2019-2022</a:t>
            </a:r>
          </a:p>
        </p:txBody>
      </p:sp>
      <p:sp>
        <p:nvSpPr>
          <p:cNvPr id="71" name="TextBox 70">
            <a:extLst>
              <a:ext uri="{FF2B5EF4-FFF2-40B4-BE49-F238E27FC236}">
                <a16:creationId xmlns:a16="http://schemas.microsoft.com/office/drawing/2014/main" id="{0F4146C7-B9A6-6B4F-83D0-517E99DE3C9C}"/>
              </a:ext>
            </a:extLst>
          </p:cNvPr>
          <p:cNvSpPr txBox="1"/>
          <p:nvPr/>
        </p:nvSpPr>
        <p:spPr>
          <a:xfrm>
            <a:off x="2763674" y="4052514"/>
            <a:ext cx="8703680"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Plan SIGCMA 2021</a:t>
            </a:r>
          </a:p>
        </p:txBody>
      </p:sp>
      <p:grpSp>
        <p:nvGrpSpPr>
          <p:cNvPr id="72" name="Group 71">
            <a:extLst>
              <a:ext uri="{FF2B5EF4-FFF2-40B4-BE49-F238E27FC236}">
                <a16:creationId xmlns:a16="http://schemas.microsoft.com/office/drawing/2014/main" id="{5587E5DB-5AF3-CA48-AEC9-C5DB541605F9}"/>
              </a:ext>
            </a:extLst>
          </p:cNvPr>
          <p:cNvGrpSpPr/>
          <p:nvPr/>
        </p:nvGrpSpPr>
        <p:grpSpPr>
          <a:xfrm>
            <a:off x="2582544" y="3601286"/>
            <a:ext cx="109440" cy="109440"/>
            <a:chOff x="4200892" y="4432105"/>
            <a:chExt cx="109440" cy="109440"/>
          </a:xfrm>
        </p:grpSpPr>
        <p:grpSp>
          <p:nvGrpSpPr>
            <p:cNvPr id="73" name="Group 72">
              <a:extLst>
                <a:ext uri="{FF2B5EF4-FFF2-40B4-BE49-F238E27FC236}">
                  <a16:creationId xmlns:a16="http://schemas.microsoft.com/office/drawing/2014/main" id="{D250F1CE-5A3E-1E47-9552-577ABA83BFA8}"/>
                </a:ext>
              </a:extLst>
            </p:cNvPr>
            <p:cNvGrpSpPr>
              <a:grpSpLocks noChangeAspect="1"/>
            </p:cNvGrpSpPr>
            <p:nvPr/>
          </p:nvGrpSpPr>
          <p:grpSpPr>
            <a:xfrm rot="10800000">
              <a:off x="4210817" y="4439517"/>
              <a:ext cx="89587" cy="90000"/>
              <a:chOff x="3994150" y="4504881"/>
              <a:chExt cx="108000" cy="108498"/>
            </a:xfrm>
          </p:grpSpPr>
          <p:sp>
            <p:nvSpPr>
              <p:cNvPr id="97" name="Pie 96">
                <a:extLst>
                  <a:ext uri="{FF2B5EF4-FFF2-40B4-BE49-F238E27FC236}">
                    <a16:creationId xmlns:a16="http://schemas.microsoft.com/office/drawing/2014/main" id="{ACADCFC0-D23F-754E-95C3-EF98C55E634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98" name="Pie 97">
                <a:extLst>
                  <a:ext uri="{FF2B5EF4-FFF2-40B4-BE49-F238E27FC236}">
                    <a16:creationId xmlns:a16="http://schemas.microsoft.com/office/drawing/2014/main" id="{E4E23707-768C-F94D-8BBD-5822B1DB18C0}"/>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74" name="Arc 73">
              <a:extLst>
                <a:ext uri="{FF2B5EF4-FFF2-40B4-BE49-F238E27FC236}">
                  <a16:creationId xmlns:a16="http://schemas.microsoft.com/office/drawing/2014/main" id="{41903D99-042C-6545-B139-23CF499F498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82" name="Arc 81">
              <a:extLst>
                <a:ext uri="{FF2B5EF4-FFF2-40B4-BE49-F238E27FC236}">
                  <a16:creationId xmlns:a16="http://schemas.microsoft.com/office/drawing/2014/main" id="{710E67DB-9287-6B46-ACC9-CC1E0265EAB0}"/>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99" name="Group 98">
            <a:extLst>
              <a:ext uri="{FF2B5EF4-FFF2-40B4-BE49-F238E27FC236}">
                <a16:creationId xmlns:a16="http://schemas.microsoft.com/office/drawing/2014/main" id="{D779382D-EF56-EB45-A067-ECF4C04EA3C1}"/>
              </a:ext>
            </a:extLst>
          </p:cNvPr>
          <p:cNvGrpSpPr/>
          <p:nvPr/>
        </p:nvGrpSpPr>
        <p:grpSpPr>
          <a:xfrm>
            <a:off x="2579366" y="3872274"/>
            <a:ext cx="109440" cy="109440"/>
            <a:chOff x="4200892" y="4432105"/>
            <a:chExt cx="109440" cy="109440"/>
          </a:xfrm>
        </p:grpSpPr>
        <p:grpSp>
          <p:nvGrpSpPr>
            <p:cNvPr id="100" name="Group 99">
              <a:extLst>
                <a:ext uri="{FF2B5EF4-FFF2-40B4-BE49-F238E27FC236}">
                  <a16:creationId xmlns:a16="http://schemas.microsoft.com/office/drawing/2014/main" id="{5E59EDC9-A7B2-DE46-8CD8-1E22C390ABD2}"/>
                </a:ext>
              </a:extLst>
            </p:cNvPr>
            <p:cNvGrpSpPr>
              <a:grpSpLocks noChangeAspect="1"/>
            </p:cNvGrpSpPr>
            <p:nvPr/>
          </p:nvGrpSpPr>
          <p:grpSpPr>
            <a:xfrm rot="10800000">
              <a:off x="4210817" y="4439517"/>
              <a:ext cx="89587" cy="90000"/>
              <a:chOff x="3994150" y="4504881"/>
              <a:chExt cx="108000" cy="108498"/>
            </a:xfrm>
          </p:grpSpPr>
          <p:sp>
            <p:nvSpPr>
              <p:cNvPr id="105" name="Pie 104">
                <a:extLst>
                  <a:ext uri="{FF2B5EF4-FFF2-40B4-BE49-F238E27FC236}">
                    <a16:creationId xmlns:a16="http://schemas.microsoft.com/office/drawing/2014/main" id="{A79EA0DA-D806-2A41-81D7-38952690FA8A}"/>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06" name="Pie 105">
                <a:extLst>
                  <a:ext uri="{FF2B5EF4-FFF2-40B4-BE49-F238E27FC236}">
                    <a16:creationId xmlns:a16="http://schemas.microsoft.com/office/drawing/2014/main" id="{69E5FC56-A74F-F94A-B9ED-25A6CE9D803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01" name="Arc 100">
              <a:extLst>
                <a:ext uri="{FF2B5EF4-FFF2-40B4-BE49-F238E27FC236}">
                  <a16:creationId xmlns:a16="http://schemas.microsoft.com/office/drawing/2014/main" id="{C048C211-5D49-1540-8E9B-622F3A2F646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02" name="Arc 101">
              <a:extLst>
                <a:ext uri="{FF2B5EF4-FFF2-40B4-BE49-F238E27FC236}">
                  <a16:creationId xmlns:a16="http://schemas.microsoft.com/office/drawing/2014/main" id="{30C84B30-42FC-D449-978A-A3C05D80F4C2}"/>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07" name="Group 106">
            <a:extLst>
              <a:ext uri="{FF2B5EF4-FFF2-40B4-BE49-F238E27FC236}">
                <a16:creationId xmlns:a16="http://schemas.microsoft.com/office/drawing/2014/main" id="{EFE7A7DC-F1CD-D644-A6B4-D39505008B30}"/>
              </a:ext>
            </a:extLst>
          </p:cNvPr>
          <p:cNvGrpSpPr/>
          <p:nvPr/>
        </p:nvGrpSpPr>
        <p:grpSpPr>
          <a:xfrm>
            <a:off x="2579366" y="4140698"/>
            <a:ext cx="109440" cy="109440"/>
            <a:chOff x="4200892" y="4432105"/>
            <a:chExt cx="109440" cy="109440"/>
          </a:xfrm>
        </p:grpSpPr>
        <p:grpSp>
          <p:nvGrpSpPr>
            <p:cNvPr id="108" name="Group 107">
              <a:extLst>
                <a:ext uri="{FF2B5EF4-FFF2-40B4-BE49-F238E27FC236}">
                  <a16:creationId xmlns:a16="http://schemas.microsoft.com/office/drawing/2014/main" id="{251B3A8A-3B3D-9F44-9EB1-C47861F29A1A}"/>
                </a:ext>
              </a:extLst>
            </p:cNvPr>
            <p:cNvGrpSpPr>
              <a:grpSpLocks noChangeAspect="1"/>
            </p:cNvGrpSpPr>
            <p:nvPr/>
          </p:nvGrpSpPr>
          <p:grpSpPr>
            <a:xfrm rot="10800000">
              <a:off x="4210817" y="4439517"/>
              <a:ext cx="89587" cy="90000"/>
              <a:chOff x="3994150" y="4504881"/>
              <a:chExt cx="108000" cy="108498"/>
            </a:xfrm>
          </p:grpSpPr>
          <p:sp>
            <p:nvSpPr>
              <p:cNvPr id="111" name="Pie 110">
                <a:extLst>
                  <a:ext uri="{FF2B5EF4-FFF2-40B4-BE49-F238E27FC236}">
                    <a16:creationId xmlns:a16="http://schemas.microsoft.com/office/drawing/2014/main" id="{D1B60482-5E9A-E74E-AA11-3E704F3520C9}"/>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12" name="Pie 111">
                <a:extLst>
                  <a:ext uri="{FF2B5EF4-FFF2-40B4-BE49-F238E27FC236}">
                    <a16:creationId xmlns:a16="http://schemas.microsoft.com/office/drawing/2014/main" id="{3E9B6CE1-1187-A34C-B499-CFBA556C6F7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09" name="Arc 108">
              <a:extLst>
                <a:ext uri="{FF2B5EF4-FFF2-40B4-BE49-F238E27FC236}">
                  <a16:creationId xmlns:a16="http://schemas.microsoft.com/office/drawing/2014/main" id="{9002F729-9599-8F4F-8016-091EBCD77E3C}"/>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10" name="Arc 109">
              <a:extLst>
                <a:ext uri="{FF2B5EF4-FFF2-40B4-BE49-F238E27FC236}">
                  <a16:creationId xmlns:a16="http://schemas.microsoft.com/office/drawing/2014/main" id="{F0DE74AF-6CE5-4C4B-8213-530D09299EB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17" name="TextBox 116">
            <a:extLst>
              <a:ext uri="{FF2B5EF4-FFF2-40B4-BE49-F238E27FC236}">
                <a16:creationId xmlns:a16="http://schemas.microsoft.com/office/drawing/2014/main" id="{31E06544-F6FB-9341-9EAF-20F8E6208166}"/>
              </a:ext>
            </a:extLst>
          </p:cNvPr>
          <p:cNvSpPr txBox="1"/>
          <p:nvPr/>
        </p:nvSpPr>
        <p:spPr>
          <a:xfrm>
            <a:off x="2056526" y="3529286"/>
            <a:ext cx="453066"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3.4</a:t>
            </a:r>
          </a:p>
        </p:txBody>
      </p:sp>
      <p:sp>
        <p:nvSpPr>
          <p:cNvPr id="118" name="TextBox 117">
            <a:extLst>
              <a:ext uri="{FF2B5EF4-FFF2-40B4-BE49-F238E27FC236}">
                <a16:creationId xmlns:a16="http://schemas.microsoft.com/office/drawing/2014/main" id="{C9AFA7C8-DACC-3B49-8984-6FEA02DD55BB}"/>
              </a:ext>
            </a:extLst>
          </p:cNvPr>
          <p:cNvSpPr txBox="1"/>
          <p:nvPr/>
        </p:nvSpPr>
        <p:spPr>
          <a:xfrm>
            <a:off x="2056526" y="3784090"/>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3.5</a:t>
            </a:r>
          </a:p>
        </p:txBody>
      </p:sp>
      <p:sp>
        <p:nvSpPr>
          <p:cNvPr id="119" name="TextBox 118">
            <a:extLst>
              <a:ext uri="{FF2B5EF4-FFF2-40B4-BE49-F238E27FC236}">
                <a16:creationId xmlns:a16="http://schemas.microsoft.com/office/drawing/2014/main" id="{D54ED152-53DB-6D49-B465-86A1C678D98B}"/>
              </a:ext>
            </a:extLst>
          </p:cNvPr>
          <p:cNvSpPr txBox="1"/>
          <p:nvPr/>
        </p:nvSpPr>
        <p:spPr>
          <a:xfrm>
            <a:off x="2056526" y="4060606"/>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3.6</a:t>
            </a:r>
          </a:p>
        </p:txBody>
      </p:sp>
      <p:sp>
        <p:nvSpPr>
          <p:cNvPr id="120" name="TextBox 119">
            <a:extLst>
              <a:ext uri="{FF2B5EF4-FFF2-40B4-BE49-F238E27FC236}">
                <a16:creationId xmlns:a16="http://schemas.microsoft.com/office/drawing/2014/main" id="{86ADE038-03E7-0443-920C-9F2513878845}"/>
              </a:ext>
            </a:extLst>
          </p:cNvPr>
          <p:cNvSpPr txBox="1"/>
          <p:nvPr/>
        </p:nvSpPr>
        <p:spPr>
          <a:xfrm>
            <a:off x="2763674" y="4322860"/>
            <a:ext cx="7651620"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Manual de Calidad</a:t>
            </a:r>
          </a:p>
        </p:txBody>
      </p:sp>
      <p:sp>
        <p:nvSpPr>
          <p:cNvPr id="121" name="TextBox 120">
            <a:extLst>
              <a:ext uri="{FF2B5EF4-FFF2-40B4-BE49-F238E27FC236}">
                <a16:creationId xmlns:a16="http://schemas.microsoft.com/office/drawing/2014/main" id="{E9767FB5-7A15-7540-A96E-99065FBB36D5}"/>
              </a:ext>
            </a:extLst>
          </p:cNvPr>
          <p:cNvSpPr txBox="1"/>
          <p:nvPr/>
        </p:nvSpPr>
        <p:spPr>
          <a:xfrm>
            <a:off x="2763674" y="4577384"/>
            <a:ext cx="7651625"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Guía para la Administración del Riesgo y el Diseño de Controles en Entidades</a:t>
            </a:r>
          </a:p>
        </p:txBody>
      </p:sp>
      <p:sp>
        <p:nvSpPr>
          <p:cNvPr id="122" name="TextBox 121">
            <a:extLst>
              <a:ext uri="{FF2B5EF4-FFF2-40B4-BE49-F238E27FC236}">
                <a16:creationId xmlns:a16="http://schemas.microsoft.com/office/drawing/2014/main" id="{1EE65C4E-2161-7541-A521-D9783AA195EC}"/>
              </a:ext>
            </a:extLst>
          </p:cNvPr>
          <p:cNvSpPr txBox="1"/>
          <p:nvPr/>
        </p:nvSpPr>
        <p:spPr>
          <a:xfrm>
            <a:off x="2763674" y="4846088"/>
            <a:ext cx="8703680" cy="261610"/>
          </a:xfrm>
          <a:prstGeom prst="rect">
            <a:avLst/>
          </a:prstGeom>
          <a:noFill/>
        </p:spPr>
        <p:txBody>
          <a:bodyPr wrap="square" rtlCol="0">
            <a:spAutoFit/>
          </a:bodyPr>
          <a:lstStyle/>
          <a:p>
            <a:pPr algn="just"/>
            <a:r>
              <a:rPr lang="es-ES" sz="1100" dirty="0">
                <a:latin typeface="Gotham Medium" panose="02000604030000020004" pitchFamily="2" charset="0"/>
                <a:cs typeface="Arial" panose="020B0604020202020204" pitchFamily="34" charset="0"/>
              </a:rPr>
              <a:t>Modelo Integrado de Planeación y Gestión: Manual Operativo</a:t>
            </a:r>
            <a:endParaRPr lang="es-ES_tradnl" sz="1100" dirty="0">
              <a:latin typeface="Gotham Medium" panose="02000604030000020004" pitchFamily="2" charset="0"/>
            </a:endParaRPr>
          </a:p>
        </p:txBody>
      </p:sp>
      <p:grpSp>
        <p:nvGrpSpPr>
          <p:cNvPr id="123" name="Group 122">
            <a:extLst>
              <a:ext uri="{FF2B5EF4-FFF2-40B4-BE49-F238E27FC236}">
                <a16:creationId xmlns:a16="http://schemas.microsoft.com/office/drawing/2014/main" id="{522266F0-CE1A-8345-9ADD-76DB46DA4D1C}"/>
              </a:ext>
            </a:extLst>
          </p:cNvPr>
          <p:cNvGrpSpPr/>
          <p:nvPr/>
        </p:nvGrpSpPr>
        <p:grpSpPr>
          <a:xfrm>
            <a:off x="2582544" y="4394860"/>
            <a:ext cx="109440" cy="109440"/>
            <a:chOff x="4200892" y="4432105"/>
            <a:chExt cx="109440" cy="109440"/>
          </a:xfrm>
        </p:grpSpPr>
        <p:grpSp>
          <p:nvGrpSpPr>
            <p:cNvPr id="124" name="Group 123">
              <a:extLst>
                <a:ext uri="{FF2B5EF4-FFF2-40B4-BE49-F238E27FC236}">
                  <a16:creationId xmlns:a16="http://schemas.microsoft.com/office/drawing/2014/main" id="{67019007-82BE-5F4C-BEF0-42A9B7FD1C83}"/>
                </a:ext>
              </a:extLst>
            </p:cNvPr>
            <p:cNvGrpSpPr>
              <a:grpSpLocks noChangeAspect="1"/>
            </p:cNvGrpSpPr>
            <p:nvPr/>
          </p:nvGrpSpPr>
          <p:grpSpPr>
            <a:xfrm rot="10800000">
              <a:off x="4210817" y="4439517"/>
              <a:ext cx="89587" cy="90000"/>
              <a:chOff x="3994150" y="4504881"/>
              <a:chExt cx="108000" cy="108498"/>
            </a:xfrm>
          </p:grpSpPr>
          <p:sp>
            <p:nvSpPr>
              <p:cNvPr id="127" name="Pie 126">
                <a:extLst>
                  <a:ext uri="{FF2B5EF4-FFF2-40B4-BE49-F238E27FC236}">
                    <a16:creationId xmlns:a16="http://schemas.microsoft.com/office/drawing/2014/main" id="{028A7CF9-08C8-464C-BFB7-F41B9DF7D78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28" name="Pie 127">
                <a:extLst>
                  <a:ext uri="{FF2B5EF4-FFF2-40B4-BE49-F238E27FC236}">
                    <a16:creationId xmlns:a16="http://schemas.microsoft.com/office/drawing/2014/main" id="{943200E9-F349-6D4F-9508-F3D0B29CE989}"/>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25" name="Arc 124">
              <a:extLst>
                <a:ext uri="{FF2B5EF4-FFF2-40B4-BE49-F238E27FC236}">
                  <a16:creationId xmlns:a16="http://schemas.microsoft.com/office/drawing/2014/main" id="{FD6E658A-0D6D-B244-A217-5E74E40A5AC3}"/>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26" name="Arc 125">
              <a:extLst>
                <a:ext uri="{FF2B5EF4-FFF2-40B4-BE49-F238E27FC236}">
                  <a16:creationId xmlns:a16="http://schemas.microsoft.com/office/drawing/2014/main" id="{3904AB2C-D6E8-A34E-BB74-BA4E4D9F0FC0}"/>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29" name="Group 128">
            <a:extLst>
              <a:ext uri="{FF2B5EF4-FFF2-40B4-BE49-F238E27FC236}">
                <a16:creationId xmlns:a16="http://schemas.microsoft.com/office/drawing/2014/main" id="{69E6C61E-1C52-B94C-A0A2-C9BDF4681A21}"/>
              </a:ext>
            </a:extLst>
          </p:cNvPr>
          <p:cNvGrpSpPr/>
          <p:nvPr/>
        </p:nvGrpSpPr>
        <p:grpSpPr>
          <a:xfrm>
            <a:off x="2579366" y="4665848"/>
            <a:ext cx="109440" cy="109440"/>
            <a:chOff x="4200892" y="4432105"/>
            <a:chExt cx="109440" cy="109440"/>
          </a:xfrm>
        </p:grpSpPr>
        <p:grpSp>
          <p:nvGrpSpPr>
            <p:cNvPr id="130" name="Group 129">
              <a:extLst>
                <a:ext uri="{FF2B5EF4-FFF2-40B4-BE49-F238E27FC236}">
                  <a16:creationId xmlns:a16="http://schemas.microsoft.com/office/drawing/2014/main" id="{1B041F42-4DF8-EA45-92EA-AAD7C6DC85D6}"/>
                </a:ext>
              </a:extLst>
            </p:cNvPr>
            <p:cNvGrpSpPr>
              <a:grpSpLocks noChangeAspect="1"/>
            </p:cNvGrpSpPr>
            <p:nvPr/>
          </p:nvGrpSpPr>
          <p:grpSpPr>
            <a:xfrm rot="10800000">
              <a:off x="4210817" y="4439517"/>
              <a:ext cx="89587" cy="90000"/>
              <a:chOff x="3994150" y="4504881"/>
              <a:chExt cx="108000" cy="108498"/>
            </a:xfrm>
          </p:grpSpPr>
          <p:sp>
            <p:nvSpPr>
              <p:cNvPr id="133" name="Pie 132">
                <a:extLst>
                  <a:ext uri="{FF2B5EF4-FFF2-40B4-BE49-F238E27FC236}">
                    <a16:creationId xmlns:a16="http://schemas.microsoft.com/office/drawing/2014/main" id="{BCC0F981-E424-9540-9B98-8FD23DB2AAB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34" name="Pie 133">
                <a:extLst>
                  <a:ext uri="{FF2B5EF4-FFF2-40B4-BE49-F238E27FC236}">
                    <a16:creationId xmlns:a16="http://schemas.microsoft.com/office/drawing/2014/main" id="{7D0512E4-A331-9D46-90F7-7444E314F9F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31" name="Arc 130">
              <a:extLst>
                <a:ext uri="{FF2B5EF4-FFF2-40B4-BE49-F238E27FC236}">
                  <a16:creationId xmlns:a16="http://schemas.microsoft.com/office/drawing/2014/main" id="{86615E72-0D7A-DF45-B8DE-436F1F4455D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32" name="Arc 131">
              <a:extLst>
                <a:ext uri="{FF2B5EF4-FFF2-40B4-BE49-F238E27FC236}">
                  <a16:creationId xmlns:a16="http://schemas.microsoft.com/office/drawing/2014/main" id="{BEED8DCD-1E06-B04E-9368-1076E873C92F}"/>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35" name="Group 134">
            <a:extLst>
              <a:ext uri="{FF2B5EF4-FFF2-40B4-BE49-F238E27FC236}">
                <a16:creationId xmlns:a16="http://schemas.microsoft.com/office/drawing/2014/main" id="{C0B964D9-C5BD-854D-AE11-50775A2BB606}"/>
              </a:ext>
            </a:extLst>
          </p:cNvPr>
          <p:cNvGrpSpPr/>
          <p:nvPr/>
        </p:nvGrpSpPr>
        <p:grpSpPr>
          <a:xfrm>
            <a:off x="2579366" y="4934272"/>
            <a:ext cx="109440" cy="109440"/>
            <a:chOff x="4200892" y="4432105"/>
            <a:chExt cx="109440" cy="109440"/>
          </a:xfrm>
        </p:grpSpPr>
        <p:grpSp>
          <p:nvGrpSpPr>
            <p:cNvPr id="136" name="Group 135">
              <a:extLst>
                <a:ext uri="{FF2B5EF4-FFF2-40B4-BE49-F238E27FC236}">
                  <a16:creationId xmlns:a16="http://schemas.microsoft.com/office/drawing/2014/main" id="{8DC6B33C-ADA9-1744-B573-C55327D377D7}"/>
                </a:ext>
              </a:extLst>
            </p:cNvPr>
            <p:cNvGrpSpPr>
              <a:grpSpLocks noChangeAspect="1"/>
            </p:cNvGrpSpPr>
            <p:nvPr/>
          </p:nvGrpSpPr>
          <p:grpSpPr>
            <a:xfrm rot="10800000">
              <a:off x="4210817" y="4439517"/>
              <a:ext cx="89587" cy="90000"/>
              <a:chOff x="3994150" y="4504881"/>
              <a:chExt cx="108000" cy="108498"/>
            </a:xfrm>
          </p:grpSpPr>
          <p:sp>
            <p:nvSpPr>
              <p:cNvPr id="139" name="Pie 138">
                <a:extLst>
                  <a:ext uri="{FF2B5EF4-FFF2-40B4-BE49-F238E27FC236}">
                    <a16:creationId xmlns:a16="http://schemas.microsoft.com/office/drawing/2014/main" id="{C89D487D-73F7-1742-BE1D-8420999B1AAE}"/>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40" name="Pie 139">
                <a:extLst>
                  <a:ext uri="{FF2B5EF4-FFF2-40B4-BE49-F238E27FC236}">
                    <a16:creationId xmlns:a16="http://schemas.microsoft.com/office/drawing/2014/main" id="{0C0D3354-EF38-424C-91FD-3ADEBBCB294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37" name="Arc 136">
              <a:extLst>
                <a:ext uri="{FF2B5EF4-FFF2-40B4-BE49-F238E27FC236}">
                  <a16:creationId xmlns:a16="http://schemas.microsoft.com/office/drawing/2014/main" id="{D90C01AF-7DDD-CA40-8DC6-70C8AB14854F}"/>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38" name="Arc 137">
              <a:extLst>
                <a:ext uri="{FF2B5EF4-FFF2-40B4-BE49-F238E27FC236}">
                  <a16:creationId xmlns:a16="http://schemas.microsoft.com/office/drawing/2014/main" id="{CC30E7EB-286C-1042-8269-8052F02A2B0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41" name="TextBox 140">
            <a:extLst>
              <a:ext uri="{FF2B5EF4-FFF2-40B4-BE49-F238E27FC236}">
                <a16:creationId xmlns:a16="http://schemas.microsoft.com/office/drawing/2014/main" id="{5130860F-85C7-5043-8205-0A09B043C17A}"/>
              </a:ext>
            </a:extLst>
          </p:cNvPr>
          <p:cNvSpPr txBox="1"/>
          <p:nvPr/>
        </p:nvSpPr>
        <p:spPr>
          <a:xfrm>
            <a:off x="2056526" y="4322860"/>
            <a:ext cx="453066"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3.7</a:t>
            </a:r>
          </a:p>
        </p:txBody>
      </p:sp>
      <p:sp>
        <p:nvSpPr>
          <p:cNvPr id="142" name="TextBox 141">
            <a:extLst>
              <a:ext uri="{FF2B5EF4-FFF2-40B4-BE49-F238E27FC236}">
                <a16:creationId xmlns:a16="http://schemas.microsoft.com/office/drawing/2014/main" id="{632921C0-8511-3E4F-8D82-32F72EF66FBE}"/>
              </a:ext>
            </a:extLst>
          </p:cNvPr>
          <p:cNvSpPr txBox="1"/>
          <p:nvPr/>
        </p:nvSpPr>
        <p:spPr>
          <a:xfrm>
            <a:off x="2056526" y="4577664"/>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3.8</a:t>
            </a:r>
          </a:p>
        </p:txBody>
      </p:sp>
      <p:sp>
        <p:nvSpPr>
          <p:cNvPr id="143" name="TextBox 142">
            <a:extLst>
              <a:ext uri="{FF2B5EF4-FFF2-40B4-BE49-F238E27FC236}">
                <a16:creationId xmlns:a16="http://schemas.microsoft.com/office/drawing/2014/main" id="{534AD969-FAC8-FB42-AF2F-8C0E6B429C90}"/>
              </a:ext>
            </a:extLst>
          </p:cNvPr>
          <p:cNvSpPr txBox="1"/>
          <p:nvPr/>
        </p:nvSpPr>
        <p:spPr>
          <a:xfrm>
            <a:off x="2056526" y="4854180"/>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3.9</a:t>
            </a:r>
          </a:p>
        </p:txBody>
      </p:sp>
      <p:sp>
        <p:nvSpPr>
          <p:cNvPr id="144" name="TextBox 143">
            <a:extLst>
              <a:ext uri="{FF2B5EF4-FFF2-40B4-BE49-F238E27FC236}">
                <a16:creationId xmlns:a16="http://schemas.microsoft.com/office/drawing/2014/main" id="{75A8F082-59F6-9249-9BA7-D2F55E8A978D}"/>
              </a:ext>
            </a:extLst>
          </p:cNvPr>
          <p:cNvSpPr txBox="1"/>
          <p:nvPr/>
        </p:nvSpPr>
        <p:spPr>
          <a:xfrm>
            <a:off x="2763674" y="5133110"/>
            <a:ext cx="7651620"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Contexto de la Organización</a:t>
            </a:r>
          </a:p>
        </p:txBody>
      </p:sp>
      <p:sp>
        <p:nvSpPr>
          <p:cNvPr id="145" name="TextBox 144">
            <a:extLst>
              <a:ext uri="{FF2B5EF4-FFF2-40B4-BE49-F238E27FC236}">
                <a16:creationId xmlns:a16="http://schemas.microsoft.com/office/drawing/2014/main" id="{DF58C4EE-047B-5A42-88D5-35ABECC15A9C}"/>
              </a:ext>
            </a:extLst>
          </p:cNvPr>
          <p:cNvSpPr txBox="1"/>
          <p:nvPr/>
        </p:nvSpPr>
        <p:spPr>
          <a:xfrm>
            <a:off x="2763674" y="5387634"/>
            <a:ext cx="7651625"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Matriz Contexto de la Organización: Matriz DOFA - Plan de Acción</a:t>
            </a:r>
          </a:p>
        </p:txBody>
      </p:sp>
      <p:sp>
        <p:nvSpPr>
          <p:cNvPr id="146" name="TextBox 145">
            <a:extLst>
              <a:ext uri="{FF2B5EF4-FFF2-40B4-BE49-F238E27FC236}">
                <a16:creationId xmlns:a16="http://schemas.microsoft.com/office/drawing/2014/main" id="{47437BCD-5FDC-344A-A3A0-0D2AAD734C6D}"/>
              </a:ext>
            </a:extLst>
          </p:cNvPr>
          <p:cNvSpPr txBox="1"/>
          <p:nvPr/>
        </p:nvSpPr>
        <p:spPr>
          <a:xfrm>
            <a:off x="2763674" y="5656338"/>
            <a:ext cx="8703680" cy="261610"/>
          </a:xfrm>
          <a:prstGeom prst="rect">
            <a:avLst/>
          </a:prstGeom>
          <a:noFill/>
        </p:spPr>
        <p:txBody>
          <a:bodyPr wrap="square" rtlCol="0">
            <a:spAutoFit/>
          </a:bodyPr>
          <a:lstStyle/>
          <a:p>
            <a:pPr algn="just"/>
            <a:r>
              <a:rPr lang="es-ES" sz="1100" dirty="0">
                <a:latin typeface="Gotham Medium" panose="02000604030000020004" pitchFamily="2" charset="0"/>
                <a:cs typeface="Arial" panose="020B0604020202020204" pitchFamily="34" charset="0"/>
              </a:rPr>
              <a:t>Planeación para abordar los riesgos y las oportunidades de las Partes Interesadas: Plan de Acción</a:t>
            </a:r>
            <a:endParaRPr lang="es-ES_tradnl" sz="1100" dirty="0">
              <a:latin typeface="Gotham Medium" panose="02000604030000020004" pitchFamily="2" charset="0"/>
            </a:endParaRPr>
          </a:p>
        </p:txBody>
      </p:sp>
      <p:grpSp>
        <p:nvGrpSpPr>
          <p:cNvPr id="147" name="Group 146">
            <a:extLst>
              <a:ext uri="{FF2B5EF4-FFF2-40B4-BE49-F238E27FC236}">
                <a16:creationId xmlns:a16="http://schemas.microsoft.com/office/drawing/2014/main" id="{931A0555-C228-A341-A6B7-A125FB894422}"/>
              </a:ext>
            </a:extLst>
          </p:cNvPr>
          <p:cNvGrpSpPr/>
          <p:nvPr/>
        </p:nvGrpSpPr>
        <p:grpSpPr>
          <a:xfrm>
            <a:off x="2582544" y="5205110"/>
            <a:ext cx="109440" cy="109440"/>
            <a:chOff x="4200892" y="4432105"/>
            <a:chExt cx="109440" cy="109440"/>
          </a:xfrm>
        </p:grpSpPr>
        <p:grpSp>
          <p:nvGrpSpPr>
            <p:cNvPr id="148" name="Group 147">
              <a:extLst>
                <a:ext uri="{FF2B5EF4-FFF2-40B4-BE49-F238E27FC236}">
                  <a16:creationId xmlns:a16="http://schemas.microsoft.com/office/drawing/2014/main" id="{4DF5D3AF-08F8-E241-BEA9-8580E37BFA37}"/>
                </a:ext>
              </a:extLst>
            </p:cNvPr>
            <p:cNvGrpSpPr>
              <a:grpSpLocks noChangeAspect="1"/>
            </p:cNvGrpSpPr>
            <p:nvPr/>
          </p:nvGrpSpPr>
          <p:grpSpPr>
            <a:xfrm rot="10800000">
              <a:off x="4210817" y="4439517"/>
              <a:ext cx="89587" cy="90000"/>
              <a:chOff x="3994150" y="4504881"/>
              <a:chExt cx="108000" cy="108498"/>
            </a:xfrm>
          </p:grpSpPr>
          <p:sp>
            <p:nvSpPr>
              <p:cNvPr id="151" name="Pie 150">
                <a:extLst>
                  <a:ext uri="{FF2B5EF4-FFF2-40B4-BE49-F238E27FC236}">
                    <a16:creationId xmlns:a16="http://schemas.microsoft.com/office/drawing/2014/main" id="{CBD19254-14AF-A746-9CB4-FB35306CF73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52" name="Pie 151">
                <a:extLst>
                  <a:ext uri="{FF2B5EF4-FFF2-40B4-BE49-F238E27FC236}">
                    <a16:creationId xmlns:a16="http://schemas.microsoft.com/office/drawing/2014/main" id="{6A694770-F96D-9E48-B6AA-5DABDCD62B1C}"/>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49" name="Arc 148">
              <a:extLst>
                <a:ext uri="{FF2B5EF4-FFF2-40B4-BE49-F238E27FC236}">
                  <a16:creationId xmlns:a16="http://schemas.microsoft.com/office/drawing/2014/main" id="{FC52BCC8-7F70-474A-A249-60B625064FE3}"/>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50" name="Arc 149">
              <a:extLst>
                <a:ext uri="{FF2B5EF4-FFF2-40B4-BE49-F238E27FC236}">
                  <a16:creationId xmlns:a16="http://schemas.microsoft.com/office/drawing/2014/main" id="{20A115DE-55BF-2142-8BBB-C09B8DE729F3}"/>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53" name="Group 152">
            <a:extLst>
              <a:ext uri="{FF2B5EF4-FFF2-40B4-BE49-F238E27FC236}">
                <a16:creationId xmlns:a16="http://schemas.microsoft.com/office/drawing/2014/main" id="{038DDADF-B275-E645-981E-727860C30176}"/>
              </a:ext>
            </a:extLst>
          </p:cNvPr>
          <p:cNvGrpSpPr/>
          <p:nvPr/>
        </p:nvGrpSpPr>
        <p:grpSpPr>
          <a:xfrm>
            <a:off x="2579366" y="5476098"/>
            <a:ext cx="109440" cy="109440"/>
            <a:chOff x="4200892" y="4432105"/>
            <a:chExt cx="109440" cy="109440"/>
          </a:xfrm>
        </p:grpSpPr>
        <p:grpSp>
          <p:nvGrpSpPr>
            <p:cNvPr id="154" name="Group 153">
              <a:extLst>
                <a:ext uri="{FF2B5EF4-FFF2-40B4-BE49-F238E27FC236}">
                  <a16:creationId xmlns:a16="http://schemas.microsoft.com/office/drawing/2014/main" id="{66FFD79A-EE87-A940-A646-65684F16DD4E}"/>
                </a:ext>
              </a:extLst>
            </p:cNvPr>
            <p:cNvGrpSpPr>
              <a:grpSpLocks noChangeAspect="1"/>
            </p:cNvGrpSpPr>
            <p:nvPr/>
          </p:nvGrpSpPr>
          <p:grpSpPr>
            <a:xfrm rot="10800000">
              <a:off x="4210817" y="4439517"/>
              <a:ext cx="89587" cy="90000"/>
              <a:chOff x="3994150" y="4504881"/>
              <a:chExt cx="108000" cy="108498"/>
            </a:xfrm>
          </p:grpSpPr>
          <p:sp>
            <p:nvSpPr>
              <p:cNvPr id="157" name="Pie 156">
                <a:extLst>
                  <a:ext uri="{FF2B5EF4-FFF2-40B4-BE49-F238E27FC236}">
                    <a16:creationId xmlns:a16="http://schemas.microsoft.com/office/drawing/2014/main" id="{B8B1C623-4830-C34B-B8B2-EFC36FE8F504}"/>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58" name="Pie 157">
                <a:extLst>
                  <a:ext uri="{FF2B5EF4-FFF2-40B4-BE49-F238E27FC236}">
                    <a16:creationId xmlns:a16="http://schemas.microsoft.com/office/drawing/2014/main" id="{0ED5E19D-BDC7-4E4F-A928-BB5ED8488849}"/>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55" name="Arc 154">
              <a:extLst>
                <a:ext uri="{FF2B5EF4-FFF2-40B4-BE49-F238E27FC236}">
                  <a16:creationId xmlns:a16="http://schemas.microsoft.com/office/drawing/2014/main" id="{99B76502-C2A4-DA4D-9211-13F213F748A6}"/>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56" name="Arc 155">
              <a:extLst>
                <a:ext uri="{FF2B5EF4-FFF2-40B4-BE49-F238E27FC236}">
                  <a16:creationId xmlns:a16="http://schemas.microsoft.com/office/drawing/2014/main" id="{276A9FFC-CB2A-FB4D-A086-58578B327C9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59" name="Group 158">
            <a:extLst>
              <a:ext uri="{FF2B5EF4-FFF2-40B4-BE49-F238E27FC236}">
                <a16:creationId xmlns:a16="http://schemas.microsoft.com/office/drawing/2014/main" id="{BA177A97-45E5-534E-ACF4-C29F6B250443}"/>
              </a:ext>
            </a:extLst>
          </p:cNvPr>
          <p:cNvGrpSpPr/>
          <p:nvPr/>
        </p:nvGrpSpPr>
        <p:grpSpPr>
          <a:xfrm>
            <a:off x="2579366" y="5744522"/>
            <a:ext cx="109440" cy="109440"/>
            <a:chOff x="4200892" y="4432105"/>
            <a:chExt cx="109440" cy="109440"/>
          </a:xfrm>
        </p:grpSpPr>
        <p:grpSp>
          <p:nvGrpSpPr>
            <p:cNvPr id="160" name="Group 159">
              <a:extLst>
                <a:ext uri="{FF2B5EF4-FFF2-40B4-BE49-F238E27FC236}">
                  <a16:creationId xmlns:a16="http://schemas.microsoft.com/office/drawing/2014/main" id="{5801D659-B31C-BB4A-BFAF-79D7540D4356}"/>
                </a:ext>
              </a:extLst>
            </p:cNvPr>
            <p:cNvGrpSpPr>
              <a:grpSpLocks noChangeAspect="1"/>
            </p:cNvGrpSpPr>
            <p:nvPr/>
          </p:nvGrpSpPr>
          <p:grpSpPr>
            <a:xfrm rot="10800000">
              <a:off x="4210817" y="4439517"/>
              <a:ext cx="89587" cy="90000"/>
              <a:chOff x="3994150" y="4504881"/>
              <a:chExt cx="108000" cy="108498"/>
            </a:xfrm>
          </p:grpSpPr>
          <p:sp>
            <p:nvSpPr>
              <p:cNvPr id="163" name="Pie 162">
                <a:extLst>
                  <a:ext uri="{FF2B5EF4-FFF2-40B4-BE49-F238E27FC236}">
                    <a16:creationId xmlns:a16="http://schemas.microsoft.com/office/drawing/2014/main" id="{2DB53A23-87D9-DA40-B350-AC7D56F5EA3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64" name="Pie 163">
                <a:extLst>
                  <a:ext uri="{FF2B5EF4-FFF2-40B4-BE49-F238E27FC236}">
                    <a16:creationId xmlns:a16="http://schemas.microsoft.com/office/drawing/2014/main" id="{D2BD2166-63BA-AE49-9BFF-A9393944F79B}"/>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61" name="Arc 160">
              <a:extLst>
                <a:ext uri="{FF2B5EF4-FFF2-40B4-BE49-F238E27FC236}">
                  <a16:creationId xmlns:a16="http://schemas.microsoft.com/office/drawing/2014/main" id="{ABD65C65-008A-064C-909A-A83B64CAFE9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62" name="Arc 161">
              <a:extLst>
                <a:ext uri="{FF2B5EF4-FFF2-40B4-BE49-F238E27FC236}">
                  <a16:creationId xmlns:a16="http://schemas.microsoft.com/office/drawing/2014/main" id="{A4A600BD-E13F-DE40-B6B2-0CFBA41FCA9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65" name="TextBox 164">
            <a:extLst>
              <a:ext uri="{FF2B5EF4-FFF2-40B4-BE49-F238E27FC236}">
                <a16:creationId xmlns:a16="http://schemas.microsoft.com/office/drawing/2014/main" id="{1D900978-4CB8-D344-A75D-ADF981EC6F60}"/>
              </a:ext>
            </a:extLst>
          </p:cNvPr>
          <p:cNvSpPr txBox="1"/>
          <p:nvPr/>
        </p:nvSpPr>
        <p:spPr>
          <a:xfrm>
            <a:off x="2056525" y="5133110"/>
            <a:ext cx="54919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3.10</a:t>
            </a:r>
          </a:p>
        </p:txBody>
      </p:sp>
      <p:sp>
        <p:nvSpPr>
          <p:cNvPr id="166" name="TextBox 165">
            <a:extLst>
              <a:ext uri="{FF2B5EF4-FFF2-40B4-BE49-F238E27FC236}">
                <a16:creationId xmlns:a16="http://schemas.microsoft.com/office/drawing/2014/main" id="{C38EF1BF-EB33-2C47-B0D6-0FC249CB692F}"/>
              </a:ext>
            </a:extLst>
          </p:cNvPr>
          <p:cNvSpPr txBox="1"/>
          <p:nvPr/>
        </p:nvSpPr>
        <p:spPr>
          <a:xfrm>
            <a:off x="2056526" y="5387914"/>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3.11</a:t>
            </a:r>
          </a:p>
        </p:txBody>
      </p:sp>
      <p:sp>
        <p:nvSpPr>
          <p:cNvPr id="167" name="TextBox 166">
            <a:extLst>
              <a:ext uri="{FF2B5EF4-FFF2-40B4-BE49-F238E27FC236}">
                <a16:creationId xmlns:a16="http://schemas.microsoft.com/office/drawing/2014/main" id="{FFD48265-FBAE-B24C-9736-E56DDBFF0777}"/>
              </a:ext>
            </a:extLst>
          </p:cNvPr>
          <p:cNvSpPr txBox="1"/>
          <p:nvPr/>
        </p:nvSpPr>
        <p:spPr>
          <a:xfrm>
            <a:off x="2056526" y="5664430"/>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3.12</a:t>
            </a:r>
          </a:p>
        </p:txBody>
      </p:sp>
      <p:sp>
        <p:nvSpPr>
          <p:cNvPr id="168" name="TextBox 167">
            <a:extLst>
              <a:ext uri="{FF2B5EF4-FFF2-40B4-BE49-F238E27FC236}">
                <a16:creationId xmlns:a16="http://schemas.microsoft.com/office/drawing/2014/main" id="{1089B8C2-660E-7B4A-A27B-C13FC8F8E70B}"/>
              </a:ext>
            </a:extLst>
          </p:cNvPr>
          <p:cNvSpPr txBox="1"/>
          <p:nvPr/>
        </p:nvSpPr>
        <p:spPr>
          <a:xfrm>
            <a:off x="2763674" y="5914059"/>
            <a:ext cx="7651625"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Planeación de los Cambios: Plan de Acción</a:t>
            </a:r>
          </a:p>
        </p:txBody>
      </p:sp>
      <p:sp>
        <p:nvSpPr>
          <p:cNvPr id="169" name="TextBox 168">
            <a:extLst>
              <a:ext uri="{FF2B5EF4-FFF2-40B4-BE49-F238E27FC236}">
                <a16:creationId xmlns:a16="http://schemas.microsoft.com/office/drawing/2014/main" id="{A412638E-1770-8B46-8E07-BC3EC1B208E8}"/>
              </a:ext>
            </a:extLst>
          </p:cNvPr>
          <p:cNvSpPr txBox="1"/>
          <p:nvPr/>
        </p:nvSpPr>
        <p:spPr>
          <a:xfrm>
            <a:off x="2763674" y="6182763"/>
            <a:ext cx="8703680"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Plan de Competencias: Plan de formación de la Escuela Judicial “Rodrigo Lara Bonilla”</a:t>
            </a:r>
          </a:p>
        </p:txBody>
      </p:sp>
      <p:grpSp>
        <p:nvGrpSpPr>
          <p:cNvPr id="170" name="Group 169">
            <a:extLst>
              <a:ext uri="{FF2B5EF4-FFF2-40B4-BE49-F238E27FC236}">
                <a16:creationId xmlns:a16="http://schemas.microsoft.com/office/drawing/2014/main" id="{105822ED-F4AA-0742-A4E1-000E0FEB50E5}"/>
              </a:ext>
            </a:extLst>
          </p:cNvPr>
          <p:cNvGrpSpPr/>
          <p:nvPr/>
        </p:nvGrpSpPr>
        <p:grpSpPr>
          <a:xfrm>
            <a:off x="2579366" y="6002523"/>
            <a:ext cx="109440" cy="109440"/>
            <a:chOff x="4200892" y="4432105"/>
            <a:chExt cx="109440" cy="109440"/>
          </a:xfrm>
        </p:grpSpPr>
        <p:grpSp>
          <p:nvGrpSpPr>
            <p:cNvPr id="171" name="Group 170">
              <a:extLst>
                <a:ext uri="{FF2B5EF4-FFF2-40B4-BE49-F238E27FC236}">
                  <a16:creationId xmlns:a16="http://schemas.microsoft.com/office/drawing/2014/main" id="{5A484DDB-FB9D-2543-A333-B13BB6911443}"/>
                </a:ext>
              </a:extLst>
            </p:cNvPr>
            <p:cNvGrpSpPr>
              <a:grpSpLocks noChangeAspect="1"/>
            </p:cNvGrpSpPr>
            <p:nvPr/>
          </p:nvGrpSpPr>
          <p:grpSpPr>
            <a:xfrm rot="10800000">
              <a:off x="4210817" y="4439517"/>
              <a:ext cx="89587" cy="90000"/>
              <a:chOff x="3994150" y="4504881"/>
              <a:chExt cx="108000" cy="108498"/>
            </a:xfrm>
          </p:grpSpPr>
          <p:sp>
            <p:nvSpPr>
              <p:cNvPr id="174" name="Pie 173">
                <a:extLst>
                  <a:ext uri="{FF2B5EF4-FFF2-40B4-BE49-F238E27FC236}">
                    <a16:creationId xmlns:a16="http://schemas.microsoft.com/office/drawing/2014/main" id="{BBAB8091-0A58-DE49-97DB-22A000909B4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75" name="Pie 174">
                <a:extLst>
                  <a:ext uri="{FF2B5EF4-FFF2-40B4-BE49-F238E27FC236}">
                    <a16:creationId xmlns:a16="http://schemas.microsoft.com/office/drawing/2014/main" id="{6958DA15-7209-E34B-ADD0-8C005A283E5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72" name="Arc 171">
              <a:extLst>
                <a:ext uri="{FF2B5EF4-FFF2-40B4-BE49-F238E27FC236}">
                  <a16:creationId xmlns:a16="http://schemas.microsoft.com/office/drawing/2014/main" id="{0B89637A-E850-C449-80E7-531F2E3B296E}"/>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73" name="Arc 172">
              <a:extLst>
                <a:ext uri="{FF2B5EF4-FFF2-40B4-BE49-F238E27FC236}">
                  <a16:creationId xmlns:a16="http://schemas.microsoft.com/office/drawing/2014/main" id="{7AB2F97A-42AF-3D4E-9D31-FF0ECACEB13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82" name="TextBox 181">
            <a:extLst>
              <a:ext uri="{FF2B5EF4-FFF2-40B4-BE49-F238E27FC236}">
                <a16:creationId xmlns:a16="http://schemas.microsoft.com/office/drawing/2014/main" id="{EA307760-0190-AB4E-8CD9-A8C8B471BE12}"/>
              </a:ext>
            </a:extLst>
          </p:cNvPr>
          <p:cNvSpPr txBox="1"/>
          <p:nvPr/>
        </p:nvSpPr>
        <p:spPr>
          <a:xfrm>
            <a:off x="2056526" y="5914339"/>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3.13</a:t>
            </a:r>
          </a:p>
        </p:txBody>
      </p:sp>
      <p:sp>
        <p:nvSpPr>
          <p:cNvPr id="183" name="TextBox 182">
            <a:extLst>
              <a:ext uri="{FF2B5EF4-FFF2-40B4-BE49-F238E27FC236}">
                <a16:creationId xmlns:a16="http://schemas.microsoft.com/office/drawing/2014/main" id="{D4D2D3A2-6675-F64F-86A4-045CB327C96A}"/>
              </a:ext>
            </a:extLst>
          </p:cNvPr>
          <p:cNvSpPr txBox="1"/>
          <p:nvPr/>
        </p:nvSpPr>
        <p:spPr>
          <a:xfrm>
            <a:off x="2056526" y="6190855"/>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3.14</a:t>
            </a:r>
          </a:p>
        </p:txBody>
      </p:sp>
      <p:grpSp>
        <p:nvGrpSpPr>
          <p:cNvPr id="184" name="Group 183">
            <a:extLst>
              <a:ext uri="{FF2B5EF4-FFF2-40B4-BE49-F238E27FC236}">
                <a16:creationId xmlns:a16="http://schemas.microsoft.com/office/drawing/2014/main" id="{C589695D-3427-1046-966F-90E0B0E07750}"/>
              </a:ext>
            </a:extLst>
          </p:cNvPr>
          <p:cNvGrpSpPr/>
          <p:nvPr/>
        </p:nvGrpSpPr>
        <p:grpSpPr>
          <a:xfrm>
            <a:off x="2579366" y="6258732"/>
            <a:ext cx="109440" cy="109440"/>
            <a:chOff x="4200892" y="4432105"/>
            <a:chExt cx="109440" cy="109440"/>
          </a:xfrm>
        </p:grpSpPr>
        <p:grpSp>
          <p:nvGrpSpPr>
            <p:cNvPr id="185" name="Group 184">
              <a:extLst>
                <a:ext uri="{FF2B5EF4-FFF2-40B4-BE49-F238E27FC236}">
                  <a16:creationId xmlns:a16="http://schemas.microsoft.com/office/drawing/2014/main" id="{04A68D01-82D3-EF42-ACCB-E0BA4FADF0AD}"/>
                </a:ext>
              </a:extLst>
            </p:cNvPr>
            <p:cNvGrpSpPr>
              <a:grpSpLocks noChangeAspect="1"/>
            </p:cNvGrpSpPr>
            <p:nvPr/>
          </p:nvGrpSpPr>
          <p:grpSpPr>
            <a:xfrm rot="10800000">
              <a:off x="4210817" y="4439517"/>
              <a:ext cx="89587" cy="90000"/>
              <a:chOff x="3994150" y="4504881"/>
              <a:chExt cx="108000" cy="108498"/>
            </a:xfrm>
          </p:grpSpPr>
          <p:sp>
            <p:nvSpPr>
              <p:cNvPr id="188" name="Pie 187">
                <a:extLst>
                  <a:ext uri="{FF2B5EF4-FFF2-40B4-BE49-F238E27FC236}">
                    <a16:creationId xmlns:a16="http://schemas.microsoft.com/office/drawing/2014/main" id="{B2E1618A-56DC-C041-9554-641B4CD2CAA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89" name="Pie 188">
                <a:extLst>
                  <a:ext uri="{FF2B5EF4-FFF2-40B4-BE49-F238E27FC236}">
                    <a16:creationId xmlns:a16="http://schemas.microsoft.com/office/drawing/2014/main" id="{C76F5D83-D6C7-894B-8339-9AE46CB1E4FF}"/>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86" name="Arc 185">
              <a:extLst>
                <a:ext uri="{FF2B5EF4-FFF2-40B4-BE49-F238E27FC236}">
                  <a16:creationId xmlns:a16="http://schemas.microsoft.com/office/drawing/2014/main" id="{DA846B25-AAA7-F748-959A-4DCA07FBE0E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87" name="Arc 186">
              <a:extLst>
                <a:ext uri="{FF2B5EF4-FFF2-40B4-BE49-F238E27FC236}">
                  <a16:creationId xmlns:a16="http://schemas.microsoft.com/office/drawing/2014/main" id="{B90AC10F-3795-E242-ABF2-1F378E50C906}"/>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Tree>
    <p:extLst>
      <p:ext uri="{BB962C8B-B14F-4D97-AF65-F5344CB8AC3E}">
        <p14:creationId xmlns:p14="http://schemas.microsoft.com/office/powerpoint/2010/main" val="3399464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1434A9-BF8A-9843-8A5A-25D080F1275A}"/>
              </a:ext>
            </a:extLst>
          </p:cNvPr>
          <p:cNvPicPr>
            <a:picLocks noChangeAspect="1"/>
          </p:cNvPicPr>
          <p:nvPr/>
        </p:nvPicPr>
        <p:blipFill rotWithShape="1">
          <a:blip r:embed="rId3"/>
          <a:srcRect l="2716" t="4027" r="1327" b="4921"/>
          <a:stretch/>
        </p:blipFill>
        <p:spPr>
          <a:xfrm>
            <a:off x="834496" y="3805811"/>
            <a:ext cx="1083129" cy="1080000"/>
          </a:xfrm>
          <a:prstGeom prst="rect">
            <a:avLst/>
          </a:prstGeom>
        </p:spPr>
      </p:pic>
      <p:sp>
        <p:nvSpPr>
          <p:cNvPr id="45" name="TextBox 44">
            <a:extLst>
              <a:ext uri="{FF2B5EF4-FFF2-40B4-BE49-F238E27FC236}">
                <a16:creationId xmlns:a16="http://schemas.microsoft.com/office/drawing/2014/main" id="{D83B896E-6536-A342-A503-C7A3F085EAAF}"/>
              </a:ext>
            </a:extLst>
          </p:cNvPr>
          <p:cNvSpPr txBox="1"/>
          <p:nvPr/>
        </p:nvSpPr>
        <p:spPr>
          <a:xfrm>
            <a:off x="1236147" y="1430563"/>
            <a:ext cx="6255302" cy="553998"/>
          </a:xfrm>
          <a:prstGeom prst="rect">
            <a:avLst/>
          </a:prstGeom>
          <a:noFill/>
        </p:spPr>
        <p:txBody>
          <a:bodyPr wrap="none" rtlCol="0">
            <a:spAutoFit/>
          </a:bodyPr>
          <a:lstStyle/>
          <a:p>
            <a:r>
              <a:rPr lang="es-ES_tradnl" sz="3000" b="1" dirty="0">
                <a:solidFill>
                  <a:srgbClr val="00AEEF"/>
                </a:solidFill>
                <a:latin typeface="Filson Pro Book" panose="02000000000000000000" pitchFamily="2" charset="77"/>
              </a:rPr>
              <a:t>DESARROLLO DE LA AUDITORÍA</a:t>
            </a:r>
          </a:p>
        </p:txBody>
      </p:sp>
      <p:sp>
        <p:nvSpPr>
          <p:cNvPr id="40"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1"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42"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31174E40-FED5-454B-8523-19C03FF37005}"/>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8" name="Rectangle 47">
            <a:extLst>
              <a:ext uri="{FF2B5EF4-FFF2-40B4-BE49-F238E27FC236}">
                <a16:creationId xmlns:a16="http://schemas.microsoft.com/office/drawing/2014/main" id="{5872FBF8-8A93-1841-9B41-1BB17F47D011}"/>
              </a:ext>
            </a:extLst>
          </p:cNvPr>
          <p:cNvSpPr/>
          <p:nvPr/>
        </p:nvSpPr>
        <p:spPr>
          <a:xfrm>
            <a:off x="244710" y="2279394"/>
            <a:ext cx="2652393"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9" name="TextBox 48">
            <a:extLst>
              <a:ext uri="{FF2B5EF4-FFF2-40B4-BE49-F238E27FC236}">
                <a16:creationId xmlns:a16="http://schemas.microsoft.com/office/drawing/2014/main" id="{A20CCA48-E86D-A642-9815-64CAC1E2534A}"/>
              </a:ext>
            </a:extLst>
          </p:cNvPr>
          <p:cNvSpPr txBox="1"/>
          <p:nvPr/>
        </p:nvSpPr>
        <p:spPr>
          <a:xfrm>
            <a:off x="191887" y="2245226"/>
            <a:ext cx="2652393" cy="307777"/>
          </a:xfrm>
          <a:prstGeom prst="rect">
            <a:avLst/>
          </a:prstGeom>
          <a:noFill/>
        </p:spPr>
        <p:txBody>
          <a:bodyPr wrap="none" rtlCol="0">
            <a:spAutoFit/>
          </a:bodyPr>
          <a:lstStyle/>
          <a:p>
            <a:r>
              <a:rPr lang="es-CO" sz="1400" b="1" dirty="0">
                <a:solidFill>
                  <a:schemeClr val="bg1"/>
                </a:solidFill>
                <a:latin typeface="Gotham Medium" panose="02000604030000020004" pitchFamily="2" charset="0"/>
              </a:rPr>
              <a:t>IV. / MARCO NORMATIVO:</a:t>
            </a:r>
          </a:p>
        </p:txBody>
      </p:sp>
      <p:sp>
        <p:nvSpPr>
          <p:cNvPr id="19" name="TextBox 18">
            <a:extLst>
              <a:ext uri="{FF2B5EF4-FFF2-40B4-BE49-F238E27FC236}">
                <a16:creationId xmlns:a16="http://schemas.microsoft.com/office/drawing/2014/main" id="{A5A66C8E-C938-3D4D-A2EE-DAD1B743C221}"/>
              </a:ext>
            </a:extLst>
          </p:cNvPr>
          <p:cNvSpPr txBox="1"/>
          <p:nvPr/>
        </p:nvSpPr>
        <p:spPr>
          <a:xfrm>
            <a:off x="2763674" y="3037088"/>
            <a:ext cx="7651620"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Ley 1474 de 2011</a:t>
            </a:r>
          </a:p>
        </p:txBody>
      </p:sp>
      <p:sp>
        <p:nvSpPr>
          <p:cNvPr id="20" name="TextBox 19">
            <a:extLst>
              <a:ext uri="{FF2B5EF4-FFF2-40B4-BE49-F238E27FC236}">
                <a16:creationId xmlns:a16="http://schemas.microsoft.com/office/drawing/2014/main" id="{E60E3E33-6845-224D-BAD1-778BB9710308}"/>
              </a:ext>
            </a:extLst>
          </p:cNvPr>
          <p:cNvSpPr txBox="1"/>
          <p:nvPr/>
        </p:nvSpPr>
        <p:spPr>
          <a:xfrm>
            <a:off x="2763674" y="3291612"/>
            <a:ext cx="7651625"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Ley 1778 del 2016</a:t>
            </a:r>
          </a:p>
        </p:txBody>
      </p:sp>
      <p:sp>
        <p:nvSpPr>
          <p:cNvPr id="22" name="TextBox 21">
            <a:extLst>
              <a:ext uri="{FF2B5EF4-FFF2-40B4-BE49-F238E27FC236}">
                <a16:creationId xmlns:a16="http://schemas.microsoft.com/office/drawing/2014/main" id="{6EE045AB-A0ED-4A43-9DF0-8398568C497C}"/>
              </a:ext>
            </a:extLst>
          </p:cNvPr>
          <p:cNvSpPr txBox="1"/>
          <p:nvPr/>
        </p:nvSpPr>
        <p:spPr>
          <a:xfrm>
            <a:off x="2763674" y="3560316"/>
            <a:ext cx="8703680"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Ley 962 de 2005</a:t>
            </a:r>
          </a:p>
        </p:txBody>
      </p:sp>
      <p:cxnSp>
        <p:nvCxnSpPr>
          <p:cNvPr id="25" name="Straight Connector 24">
            <a:extLst>
              <a:ext uri="{FF2B5EF4-FFF2-40B4-BE49-F238E27FC236}">
                <a16:creationId xmlns:a16="http://schemas.microsoft.com/office/drawing/2014/main" id="{57ECEA6C-59B6-C441-A506-18CE46FB9FD8}"/>
              </a:ext>
            </a:extLst>
          </p:cNvPr>
          <p:cNvCxnSpPr>
            <a:cxnSpLocks/>
          </p:cNvCxnSpPr>
          <p:nvPr/>
        </p:nvCxnSpPr>
        <p:spPr>
          <a:xfrm>
            <a:off x="2637234" y="3034740"/>
            <a:ext cx="0" cy="2414491"/>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38D7592-803B-0B43-A87B-7530BA04CC14}"/>
              </a:ext>
            </a:extLst>
          </p:cNvPr>
          <p:cNvGrpSpPr/>
          <p:nvPr/>
        </p:nvGrpSpPr>
        <p:grpSpPr>
          <a:xfrm>
            <a:off x="2582544" y="3109088"/>
            <a:ext cx="109440" cy="109440"/>
            <a:chOff x="4200892" y="4432105"/>
            <a:chExt cx="109440" cy="109440"/>
          </a:xfrm>
        </p:grpSpPr>
        <p:grpSp>
          <p:nvGrpSpPr>
            <p:cNvPr id="27" name="Group 26">
              <a:extLst>
                <a:ext uri="{FF2B5EF4-FFF2-40B4-BE49-F238E27FC236}">
                  <a16:creationId xmlns:a16="http://schemas.microsoft.com/office/drawing/2014/main" id="{2AEA96B2-6F8A-0C4B-A366-FAA7343B1120}"/>
                </a:ext>
              </a:extLst>
            </p:cNvPr>
            <p:cNvGrpSpPr>
              <a:grpSpLocks noChangeAspect="1"/>
            </p:cNvGrpSpPr>
            <p:nvPr/>
          </p:nvGrpSpPr>
          <p:grpSpPr>
            <a:xfrm rot="10800000">
              <a:off x="4210817" y="4439517"/>
              <a:ext cx="89587" cy="90000"/>
              <a:chOff x="3994150" y="4504881"/>
              <a:chExt cx="108000" cy="108498"/>
            </a:xfrm>
          </p:grpSpPr>
          <p:sp>
            <p:nvSpPr>
              <p:cNvPr id="30" name="Pie 29">
                <a:extLst>
                  <a:ext uri="{FF2B5EF4-FFF2-40B4-BE49-F238E27FC236}">
                    <a16:creationId xmlns:a16="http://schemas.microsoft.com/office/drawing/2014/main" id="{DA01EDE7-6076-8043-85C1-8B66FF4B3A9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1" name="Pie 30">
                <a:extLst>
                  <a:ext uri="{FF2B5EF4-FFF2-40B4-BE49-F238E27FC236}">
                    <a16:creationId xmlns:a16="http://schemas.microsoft.com/office/drawing/2014/main" id="{CCFB5ADD-2722-8A4B-A7E9-6471E21505E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8" name="Arc 27">
              <a:extLst>
                <a:ext uri="{FF2B5EF4-FFF2-40B4-BE49-F238E27FC236}">
                  <a16:creationId xmlns:a16="http://schemas.microsoft.com/office/drawing/2014/main" id="{1BA9BF9F-6497-2B4E-9C91-124A6691667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29" name="Arc 28">
              <a:extLst>
                <a:ext uri="{FF2B5EF4-FFF2-40B4-BE49-F238E27FC236}">
                  <a16:creationId xmlns:a16="http://schemas.microsoft.com/office/drawing/2014/main" id="{74E34D8F-A679-6F4A-8B2F-77E27AF2C77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32" name="Group 31">
            <a:extLst>
              <a:ext uri="{FF2B5EF4-FFF2-40B4-BE49-F238E27FC236}">
                <a16:creationId xmlns:a16="http://schemas.microsoft.com/office/drawing/2014/main" id="{D91FD7C8-2431-CE4C-ACEE-25A13B4385FC}"/>
              </a:ext>
            </a:extLst>
          </p:cNvPr>
          <p:cNvGrpSpPr/>
          <p:nvPr/>
        </p:nvGrpSpPr>
        <p:grpSpPr>
          <a:xfrm>
            <a:off x="2579366" y="3380076"/>
            <a:ext cx="109440" cy="109440"/>
            <a:chOff x="4200892" y="4432105"/>
            <a:chExt cx="109440" cy="109440"/>
          </a:xfrm>
        </p:grpSpPr>
        <p:grpSp>
          <p:nvGrpSpPr>
            <p:cNvPr id="33" name="Group 32">
              <a:extLst>
                <a:ext uri="{FF2B5EF4-FFF2-40B4-BE49-F238E27FC236}">
                  <a16:creationId xmlns:a16="http://schemas.microsoft.com/office/drawing/2014/main" id="{097DC7F9-C449-BF44-801C-2666F77048D2}"/>
                </a:ext>
              </a:extLst>
            </p:cNvPr>
            <p:cNvGrpSpPr>
              <a:grpSpLocks noChangeAspect="1"/>
            </p:cNvGrpSpPr>
            <p:nvPr/>
          </p:nvGrpSpPr>
          <p:grpSpPr>
            <a:xfrm rot="10800000">
              <a:off x="4210817" y="4439517"/>
              <a:ext cx="89587" cy="90000"/>
              <a:chOff x="3994150" y="4504881"/>
              <a:chExt cx="108000" cy="108498"/>
            </a:xfrm>
          </p:grpSpPr>
          <p:sp>
            <p:nvSpPr>
              <p:cNvPr id="36" name="Pie 35">
                <a:extLst>
                  <a:ext uri="{FF2B5EF4-FFF2-40B4-BE49-F238E27FC236}">
                    <a16:creationId xmlns:a16="http://schemas.microsoft.com/office/drawing/2014/main" id="{FE00DA6C-C8D8-174F-8BD3-01DF0F0AD76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7" name="Pie 36">
                <a:extLst>
                  <a:ext uri="{FF2B5EF4-FFF2-40B4-BE49-F238E27FC236}">
                    <a16:creationId xmlns:a16="http://schemas.microsoft.com/office/drawing/2014/main" id="{6CF6E853-8628-BC41-95DF-4BA1F131140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34" name="Arc 33">
              <a:extLst>
                <a:ext uri="{FF2B5EF4-FFF2-40B4-BE49-F238E27FC236}">
                  <a16:creationId xmlns:a16="http://schemas.microsoft.com/office/drawing/2014/main" id="{574693D2-18E6-0B4A-B81D-7697397670B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35" name="Arc 34">
              <a:extLst>
                <a:ext uri="{FF2B5EF4-FFF2-40B4-BE49-F238E27FC236}">
                  <a16:creationId xmlns:a16="http://schemas.microsoft.com/office/drawing/2014/main" id="{50254510-AC4A-CD47-9A9C-324A188EF396}"/>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63" name="Group 62">
            <a:extLst>
              <a:ext uri="{FF2B5EF4-FFF2-40B4-BE49-F238E27FC236}">
                <a16:creationId xmlns:a16="http://schemas.microsoft.com/office/drawing/2014/main" id="{620C6978-68F8-3E43-8042-D2B4C4CA2D5D}"/>
              </a:ext>
            </a:extLst>
          </p:cNvPr>
          <p:cNvGrpSpPr/>
          <p:nvPr/>
        </p:nvGrpSpPr>
        <p:grpSpPr>
          <a:xfrm>
            <a:off x="2579366" y="3648500"/>
            <a:ext cx="109440" cy="109440"/>
            <a:chOff x="4200892" y="4432105"/>
            <a:chExt cx="109440" cy="109440"/>
          </a:xfrm>
        </p:grpSpPr>
        <p:grpSp>
          <p:nvGrpSpPr>
            <p:cNvPr id="64" name="Group 63">
              <a:extLst>
                <a:ext uri="{FF2B5EF4-FFF2-40B4-BE49-F238E27FC236}">
                  <a16:creationId xmlns:a16="http://schemas.microsoft.com/office/drawing/2014/main" id="{B9FE67CA-6E10-D24F-8AD9-76BF251F5478}"/>
                </a:ext>
              </a:extLst>
            </p:cNvPr>
            <p:cNvGrpSpPr>
              <a:grpSpLocks noChangeAspect="1"/>
            </p:cNvGrpSpPr>
            <p:nvPr/>
          </p:nvGrpSpPr>
          <p:grpSpPr>
            <a:xfrm rot="10800000">
              <a:off x="4210817" y="4439517"/>
              <a:ext cx="89587" cy="90000"/>
              <a:chOff x="3994150" y="4504881"/>
              <a:chExt cx="108000" cy="108498"/>
            </a:xfrm>
          </p:grpSpPr>
          <p:sp>
            <p:nvSpPr>
              <p:cNvPr id="67" name="Pie 66">
                <a:extLst>
                  <a:ext uri="{FF2B5EF4-FFF2-40B4-BE49-F238E27FC236}">
                    <a16:creationId xmlns:a16="http://schemas.microsoft.com/office/drawing/2014/main" id="{98D08DDC-0F81-084A-9A6C-08EBAE87CFF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68" name="Pie 67">
                <a:extLst>
                  <a:ext uri="{FF2B5EF4-FFF2-40B4-BE49-F238E27FC236}">
                    <a16:creationId xmlns:a16="http://schemas.microsoft.com/office/drawing/2014/main" id="{B4CB8C37-FF8D-CB47-85AC-4A85B0A7ED7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65" name="Arc 64">
              <a:extLst>
                <a:ext uri="{FF2B5EF4-FFF2-40B4-BE49-F238E27FC236}">
                  <a16:creationId xmlns:a16="http://schemas.microsoft.com/office/drawing/2014/main" id="{A25C5112-1B42-8E4F-943D-C600646827C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66" name="Arc 65">
              <a:extLst>
                <a:ext uri="{FF2B5EF4-FFF2-40B4-BE49-F238E27FC236}">
                  <a16:creationId xmlns:a16="http://schemas.microsoft.com/office/drawing/2014/main" id="{53266633-E03F-6F4F-922C-E1F7FCA5DDE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75" name="TextBox 74">
            <a:extLst>
              <a:ext uri="{FF2B5EF4-FFF2-40B4-BE49-F238E27FC236}">
                <a16:creationId xmlns:a16="http://schemas.microsoft.com/office/drawing/2014/main" id="{3A917CD5-9E4B-E94D-B0F1-02589B2B90D7}"/>
              </a:ext>
            </a:extLst>
          </p:cNvPr>
          <p:cNvSpPr txBox="1"/>
          <p:nvPr/>
        </p:nvSpPr>
        <p:spPr>
          <a:xfrm>
            <a:off x="2056526" y="3037088"/>
            <a:ext cx="453066"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4.1</a:t>
            </a:r>
          </a:p>
        </p:txBody>
      </p:sp>
      <p:sp>
        <p:nvSpPr>
          <p:cNvPr id="76" name="TextBox 75">
            <a:extLst>
              <a:ext uri="{FF2B5EF4-FFF2-40B4-BE49-F238E27FC236}">
                <a16:creationId xmlns:a16="http://schemas.microsoft.com/office/drawing/2014/main" id="{17CAB4FC-8DB7-DD49-8957-C748A7DC1CBD}"/>
              </a:ext>
            </a:extLst>
          </p:cNvPr>
          <p:cNvSpPr txBox="1"/>
          <p:nvPr/>
        </p:nvSpPr>
        <p:spPr>
          <a:xfrm>
            <a:off x="2056526" y="3291892"/>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4.2</a:t>
            </a:r>
          </a:p>
        </p:txBody>
      </p:sp>
      <p:sp>
        <p:nvSpPr>
          <p:cNvPr id="77" name="TextBox 76">
            <a:extLst>
              <a:ext uri="{FF2B5EF4-FFF2-40B4-BE49-F238E27FC236}">
                <a16:creationId xmlns:a16="http://schemas.microsoft.com/office/drawing/2014/main" id="{70F3CB9A-BB7E-1C4A-9168-5559DA77C6DB}"/>
              </a:ext>
            </a:extLst>
          </p:cNvPr>
          <p:cNvSpPr txBox="1"/>
          <p:nvPr/>
        </p:nvSpPr>
        <p:spPr>
          <a:xfrm>
            <a:off x="2056526" y="3568408"/>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4.3</a:t>
            </a:r>
          </a:p>
        </p:txBody>
      </p:sp>
      <p:pic>
        <p:nvPicPr>
          <p:cNvPr id="116" name="Picture 115">
            <a:extLst>
              <a:ext uri="{FF2B5EF4-FFF2-40B4-BE49-F238E27FC236}">
                <a16:creationId xmlns:a16="http://schemas.microsoft.com/office/drawing/2014/main" id="{B83526E8-EDA0-5B4F-BF76-B6C4B30FD7DA}"/>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69" name="TextBox 68">
            <a:extLst>
              <a:ext uri="{FF2B5EF4-FFF2-40B4-BE49-F238E27FC236}">
                <a16:creationId xmlns:a16="http://schemas.microsoft.com/office/drawing/2014/main" id="{4270A33A-2778-4346-B39D-59BDADBA513C}"/>
              </a:ext>
            </a:extLst>
          </p:cNvPr>
          <p:cNvSpPr txBox="1"/>
          <p:nvPr/>
        </p:nvSpPr>
        <p:spPr>
          <a:xfrm>
            <a:off x="2763674" y="3847338"/>
            <a:ext cx="7651620"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Decreto 1499 de 2017</a:t>
            </a:r>
          </a:p>
        </p:txBody>
      </p:sp>
      <p:sp>
        <p:nvSpPr>
          <p:cNvPr id="70" name="TextBox 69">
            <a:extLst>
              <a:ext uri="{FF2B5EF4-FFF2-40B4-BE49-F238E27FC236}">
                <a16:creationId xmlns:a16="http://schemas.microsoft.com/office/drawing/2014/main" id="{57AF9EED-EC87-7545-A2A5-6037A47B4AC0}"/>
              </a:ext>
            </a:extLst>
          </p:cNvPr>
          <p:cNvSpPr txBox="1"/>
          <p:nvPr/>
        </p:nvSpPr>
        <p:spPr>
          <a:xfrm>
            <a:off x="2763674" y="4101862"/>
            <a:ext cx="7651625"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Decreto 612 de 2018</a:t>
            </a:r>
          </a:p>
        </p:txBody>
      </p:sp>
      <p:sp>
        <p:nvSpPr>
          <p:cNvPr id="71" name="TextBox 70">
            <a:extLst>
              <a:ext uri="{FF2B5EF4-FFF2-40B4-BE49-F238E27FC236}">
                <a16:creationId xmlns:a16="http://schemas.microsoft.com/office/drawing/2014/main" id="{0F4146C7-B9A6-6B4F-83D0-517E99DE3C9C}"/>
              </a:ext>
            </a:extLst>
          </p:cNvPr>
          <p:cNvSpPr txBox="1"/>
          <p:nvPr/>
        </p:nvSpPr>
        <p:spPr>
          <a:xfrm>
            <a:off x="2763674" y="4370566"/>
            <a:ext cx="8703680"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Acuerdo PSAA14-10160</a:t>
            </a:r>
          </a:p>
        </p:txBody>
      </p:sp>
      <p:grpSp>
        <p:nvGrpSpPr>
          <p:cNvPr id="72" name="Group 71">
            <a:extLst>
              <a:ext uri="{FF2B5EF4-FFF2-40B4-BE49-F238E27FC236}">
                <a16:creationId xmlns:a16="http://schemas.microsoft.com/office/drawing/2014/main" id="{5587E5DB-5AF3-CA48-AEC9-C5DB541605F9}"/>
              </a:ext>
            </a:extLst>
          </p:cNvPr>
          <p:cNvGrpSpPr/>
          <p:nvPr/>
        </p:nvGrpSpPr>
        <p:grpSpPr>
          <a:xfrm>
            <a:off x="2582544" y="3919338"/>
            <a:ext cx="109440" cy="109440"/>
            <a:chOff x="4200892" y="4432105"/>
            <a:chExt cx="109440" cy="109440"/>
          </a:xfrm>
        </p:grpSpPr>
        <p:grpSp>
          <p:nvGrpSpPr>
            <p:cNvPr id="73" name="Group 72">
              <a:extLst>
                <a:ext uri="{FF2B5EF4-FFF2-40B4-BE49-F238E27FC236}">
                  <a16:creationId xmlns:a16="http://schemas.microsoft.com/office/drawing/2014/main" id="{D250F1CE-5A3E-1E47-9552-577ABA83BFA8}"/>
                </a:ext>
              </a:extLst>
            </p:cNvPr>
            <p:cNvGrpSpPr>
              <a:grpSpLocks noChangeAspect="1"/>
            </p:cNvGrpSpPr>
            <p:nvPr/>
          </p:nvGrpSpPr>
          <p:grpSpPr>
            <a:xfrm rot="10800000">
              <a:off x="4210817" y="4439517"/>
              <a:ext cx="89587" cy="90000"/>
              <a:chOff x="3994150" y="4504881"/>
              <a:chExt cx="108000" cy="108498"/>
            </a:xfrm>
          </p:grpSpPr>
          <p:sp>
            <p:nvSpPr>
              <p:cNvPr id="97" name="Pie 96">
                <a:extLst>
                  <a:ext uri="{FF2B5EF4-FFF2-40B4-BE49-F238E27FC236}">
                    <a16:creationId xmlns:a16="http://schemas.microsoft.com/office/drawing/2014/main" id="{ACADCFC0-D23F-754E-95C3-EF98C55E634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98" name="Pie 97">
                <a:extLst>
                  <a:ext uri="{FF2B5EF4-FFF2-40B4-BE49-F238E27FC236}">
                    <a16:creationId xmlns:a16="http://schemas.microsoft.com/office/drawing/2014/main" id="{E4E23707-768C-F94D-8BBD-5822B1DB18C0}"/>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74" name="Arc 73">
              <a:extLst>
                <a:ext uri="{FF2B5EF4-FFF2-40B4-BE49-F238E27FC236}">
                  <a16:creationId xmlns:a16="http://schemas.microsoft.com/office/drawing/2014/main" id="{41903D99-042C-6545-B139-23CF499F498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82" name="Arc 81">
              <a:extLst>
                <a:ext uri="{FF2B5EF4-FFF2-40B4-BE49-F238E27FC236}">
                  <a16:creationId xmlns:a16="http://schemas.microsoft.com/office/drawing/2014/main" id="{710E67DB-9287-6B46-ACC9-CC1E0265EAB0}"/>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99" name="Group 98">
            <a:extLst>
              <a:ext uri="{FF2B5EF4-FFF2-40B4-BE49-F238E27FC236}">
                <a16:creationId xmlns:a16="http://schemas.microsoft.com/office/drawing/2014/main" id="{D779382D-EF56-EB45-A067-ECF4C04EA3C1}"/>
              </a:ext>
            </a:extLst>
          </p:cNvPr>
          <p:cNvGrpSpPr/>
          <p:nvPr/>
        </p:nvGrpSpPr>
        <p:grpSpPr>
          <a:xfrm>
            <a:off x="2579366" y="4190326"/>
            <a:ext cx="109440" cy="109440"/>
            <a:chOff x="4200892" y="4432105"/>
            <a:chExt cx="109440" cy="109440"/>
          </a:xfrm>
        </p:grpSpPr>
        <p:grpSp>
          <p:nvGrpSpPr>
            <p:cNvPr id="100" name="Group 99">
              <a:extLst>
                <a:ext uri="{FF2B5EF4-FFF2-40B4-BE49-F238E27FC236}">
                  <a16:creationId xmlns:a16="http://schemas.microsoft.com/office/drawing/2014/main" id="{5E59EDC9-A7B2-DE46-8CD8-1E22C390ABD2}"/>
                </a:ext>
              </a:extLst>
            </p:cNvPr>
            <p:cNvGrpSpPr>
              <a:grpSpLocks noChangeAspect="1"/>
            </p:cNvGrpSpPr>
            <p:nvPr/>
          </p:nvGrpSpPr>
          <p:grpSpPr>
            <a:xfrm rot="10800000">
              <a:off x="4210817" y="4439517"/>
              <a:ext cx="89587" cy="90000"/>
              <a:chOff x="3994150" y="4504881"/>
              <a:chExt cx="108000" cy="108498"/>
            </a:xfrm>
          </p:grpSpPr>
          <p:sp>
            <p:nvSpPr>
              <p:cNvPr id="105" name="Pie 104">
                <a:extLst>
                  <a:ext uri="{FF2B5EF4-FFF2-40B4-BE49-F238E27FC236}">
                    <a16:creationId xmlns:a16="http://schemas.microsoft.com/office/drawing/2014/main" id="{A79EA0DA-D806-2A41-81D7-38952690FA8A}"/>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06" name="Pie 105">
                <a:extLst>
                  <a:ext uri="{FF2B5EF4-FFF2-40B4-BE49-F238E27FC236}">
                    <a16:creationId xmlns:a16="http://schemas.microsoft.com/office/drawing/2014/main" id="{69E5FC56-A74F-F94A-B9ED-25A6CE9D803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01" name="Arc 100">
              <a:extLst>
                <a:ext uri="{FF2B5EF4-FFF2-40B4-BE49-F238E27FC236}">
                  <a16:creationId xmlns:a16="http://schemas.microsoft.com/office/drawing/2014/main" id="{C048C211-5D49-1540-8E9B-622F3A2F646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02" name="Arc 101">
              <a:extLst>
                <a:ext uri="{FF2B5EF4-FFF2-40B4-BE49-F238E27FC236}">
                  <a16:creationId xmlns:a16="http://schemas.microsoft.com/office/drawing/2014/main" id="{30C84B30-42FC-D449-978A-A3C05D80F4C2}"/>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07" name="Group 106">
            <a:extLst>
              <a:ext uri="{FF2B5EF4-FFF2-40B4-BE49-F238E27FC236}">
                <a16:creationId xmlns:a16="http://schemas.microsoft.com/office/drawing/2014/main" id="{EFE7A7DC-F1CD-D644-A6B4-D39505008B30}"/>
              </a:ext>
            </a:extLst>
          </p:cNvPr>
          <p:cNvGrpSpPr/>
          <p:nvPr/>
        </p:nvGrpSpPr>
        <p:grpSpPr>
          <a:xfrm>
            <a:off x="2579366" y="4458750"/>
            <a:ext cx="109440" cy="109440"/>
            <a:chOff x="4200892" y="4432105"/>
            <a:chExt cx="109440" cy="109440"/>
          </a:xfrm>
        </p:grpSpPr>
        <p:grpSp>
          <p:nvGrpSpPr>
            <p:cNvPr id="108" name="Group 107">
              <a:extLst>
                <a:ext uri="{FF2B5EF4-FFF2-40B4-BE49-F238E27FC236}">
                  <a16:creationId xmlns:a16="http://schemas.microsoft.com/office/drawing/2014/main" id="{251B3A8A-3B3D-9F44-9EB1-C47861F29A1A}"/>
                </a:ext>
              </a:extLst>
            </p:cNvPr>
            <p:cNvGrpSpPr>
              <a:grpSpLocks noChangeAspect="1"/>
            </p:cNvGrpSpPr>
            <p:nvPr/>
          </p:nvGrpSpPr>
          <p:grpSpPr>
            <a:xfrm rot="10800000">
              <a:off x="4210817" y="4439517"/>
              <a:ext cx="89587" cy="90000"/>
              <a:chOff x="3994150" y="4504881"/>
              <a:chExt cx="108000" cy="108498"/>
            </a:xfrm>
          </p:grpSpPr>
          <p:sp>
            <p:nvSpPr>
              <p:cNvPr id="111" name="Pie 110">
                <a:extLst>
                  <a:ext uri="{FF2B5EF4-FFF2-40B4-BE49-F238E27FC236}">
                    <a16:creationId xmlns:a16="http://schemas.microsoft.com/office/drawing/2014/main" id="{D1B60482-5E9A-E74E-AA11-3E704F3520C9}"/>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12" name="Pie 111">
                <a:extLst>
                  <a:ext uri="{FF2B5EF4-FFF2-40B4-BE49-F238E27FC236}">
                    <a16:creationId xmlns:a16="http://schemas.microsoft.com/office/drawing/2014/main" id="{3E9B6CE1-1187-A34C-B499-CFBA556C6F7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09" name="Arc 108">
              <a:extLst>
                <a:ext uri="{FF2B5EF4-FFF2-40B4-BE49-F238E27FC236}">
                  <a16:creationId xmlns:a16="http://schemas.microsoft.com/office/drawing/2014/main" id="{9002F729-9599-8F4F-8016-091EBCD77E3C}"/>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10" name="Arc 109">
              <a:extLst>
                <a:ext uri="{FF2B5EF4-FFF2-40B4-BE49-F238E27FC236}">
                  <a16:creationId xmlns:a16="http://schemas.microsoft.com/office/drawing/2014/main" id="{F0DE74AF-6CE5-4C4B-8213-530D09299EB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17" name="TextBox 116">
            <a:extLst>
              <a:ext uri="{FF2B5EF4-FFF2-40B4-BE49-F238E27FC236}">
                <a16:creationId xmlns:a16="http://schemas.microsoft.com/office/drawing/2014/main" id="{31E06544-F6FB-9341-9EAF-20F8E6208166}"/>
              </a:ext>
            </a:extLst>
          </p:cNvPr>
          <p:cNvSpPr txBox="1"/>
          <p:nvPr/>
        </p:nvSpPr>
        <p:spPr>
          <a:xfrm>
            <a:off x="2056526" y="3847338"/>
            <a:ext cx="453066"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4.4</a:t>
            </a:r>
          </a:p>
        </p:txBody>
      </p:sp>
      <p:sp>
        <p:nvSpPr>
          <p:cNvPr id="118" name="TextBox 117">
            <a:extLst>
              <a:ext uri="{FF2B5EF4-FFF2-40B4-BE49-F238E27FC236}">
                <a16:creationId xmlns:a16="http://schemas.microsoft.com/office/drawing/2014/main" id="{C9AFA7C8-DACC-3B49-8984-6FEA02DD55BB}"/>
              </a:ext>
            </a:extLst>
          </p:cNvPr>
          <p:cNvSpPr txBox="1"/>
          <p:nvPr/>
        </p:nvSpPr>
        <p:spPr>
          <a:xfrm>
            <a:off x="2056526" y="4102142"/>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4.5</a:t>
            </a:r>
          </a:p>
        </p:txBody>
      </p:sp>
      <p:sp>
        <p:nvSpPr>
          <p:cNvPr id="119" name="TextBox 118">
            <a:extLst>
              <a:ext uri="{FF2B5EF4-FFF2-40B4-BE49-F238E27FC236}">
                <a16:creationId xmlns:a16="http://schemas.microsoft.com/office/drawing/2014/main" id="{D54ED152-53DB-6D49-B465-86A1C678D98B}"/>
              </a:ext>
            </a:extLst>
          </p:cNvPr>
          <p:cNvSpPr txBox="1"/>
          <p:nvPr/>
        </p:nvSpPr>
        <p:spPr>
          <a:xfrm>
            <a:off x="2056526" y="4378658"/>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4.6</a:t>
            </a:r>
          </a:p>
        </p:txBody>
      </p:sp>
      <p:sp>
        <p:nvSpPr>
          <p:cNvPr id="120" name="TextBox 119">
            <a:extLst>
              <a:ext uri="{FF2B5EF4-FFF2-40B4-BE49-F238E27FC236}">
                <a16:creationId xmlns:a16="http://schemas.microsoft.com/office/drawing/2014/main" id="{86ADE038-03E7-0443-920C-9F2513878845}"/>
              </a:ext>
            </a:extLst>
          </p:cNvPr>
          <p:cNvSpPr txBox="1"/>
          <p:nvPr/>
        </p:nvSpPr>
        <p:spPr>
          <a:xfrm>
            <a:off x="2763674" y="4640912"/>
            <a:ext cx="7651620"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Acuerdo PSAA14-10161</a:t>
            </a:r>
          </a:p>
        </p:txBody>
      </p:sp>
      <p:sp>
        <p:nvSpPr>
          <p:cNvPr id="121" name="TextBox 120">
            <a:extLst>
              <a:ext uri="{FF2B5EF4-FFF2-40B4-BE49-F238E27FC236}">
                <a16:creationId xmlns:a16="http://schemas.microsoft.com/office/drawing/2014/main" id="{E9767FB5-7A15-7540-A96E-99065FBB36D5}"/>
              </a:ext>
            </a:extLst>
          </p:cNvPr>
          <p:cNvSpPr txBox="1"/>
          <p:nvPr/>
        </p:nvSpPr>
        <p:spPr>
          <a:xfrm>
            <a:off x="2763674" y="4895436"/>
            <a:ext cx="7651625"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Circular PSAC12-30</a:t>
            </a:r>
          </a:p>
        </p:txBody>
      </p:sp>
      <p:sp>
        <p:nvSpPr>
          <p:cNvPr id="122" name="TextBox 121">
            <a:extLst>
              <a:ext uri="{FF2B5EF4-FFF2-40B4-BE49-F238E27FC236}">
                <a16:creationId xmlns:a16="http://schemas.microsoft.com/office/drawing/2014/main" id="{1EE65C4E-2161-7541-A521-D9783AA195EC}"/>
              </a:ext>
            </a:extLst>
          </p:cNvPr>
          <p:cNvSpPr txBox="1"/>
          <p:nvPr/>
        </p:nvSpPr>
        <p:spPr>
          <a:xfrm>
            <a:off x="2763674" y="5164140"/>
            <a:ext cx="8703680"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Inclúyanse todas las normas en el Marco de la Pandemia COVID-19</a:t>
            </a:r>
          </a:p>
        </p:txBody>
      </p:sp>
      <p:grpSp>
        <p:nvGrpSpPr>
          <p:cNvPr id="123" name="Group 122">
            <a:extLst>
              <a:ext uri="{FF2B5EF4-FFF2-40B4-BE49-F238E27FC236}">
                <a16:creationId xmlns:a16="http://schemas.microsoft.com/office/drawing/2014/main" id="{522266F0-CE1A-8345-9ADD-76DB46DA4D1C}"/>
              </a:ext>
            </a:extLst>
          </p:cNvPr>
          <p:cNvGrpSpPr/>
          <p:nvPr/>
        </p:nvGrpSpPr>
        <p:grpSpPr>
          <a:xfrm>
            <a:off x="2582544" y="4712912"/>
            <a:ext cx="109440" cy="109440"/>
            <a:chOff x="4200892" y="4432105"/>
            <a:chExt cx="109440" cy="109440"/>
          </a:xfrm>
        </p:grpSpPr>
        <p:grpSp>
          <p:nvGrpSpPr>
            <p:cNvPr id="124" name="Group 123">
              <a:extLst>
                <a:ext uri="{FF2B5EF4-FFF2-40B4-BE49-F238E27FC236}">
                  <a16:creationId xmlns:a16="http://schemas.microsoft.com/office/drawing/2014/main" id="{67019007-82BE-5F4C-BEF0-42A9B7FD1C83}"/>
                </a:ext>
              </a:extLst>
            </p:cNvPr>
            <p:cNvGrpSpPr>
              <a:grpSpLocks noChangeAspect="1"/>
            </p:cNvGrpSpPr>
            <p:nvPr/>
          </p:nvGrpSpPr>
          <p:grpSpPr>
            <a:xfrm rot="10800000">
              <a:off x="4210817" y="4439517"/>
              <a:ext cx="89587" cy="90000"/>
              <a:chOff x="3994150" y="4504881"/>
              <a:chExt cx="108000" cy="108498"/>
            </a:xfrm>
          </p:grpSpPr>
          <p:sp>
            <p:nvSpPr>
              <p:cNvPr id="127" name="Pie 126">
                <a:extLst>
                  <a:ext uri="{FF2B5EF4-FFF2-40B4-BE49-F238E27FC236}">
                    <a16:creationId xmlns:a16="http://schemas.microsoft.com/office/drawing/2014/main" id="{028A7CF9-08C8-464C-BFB7-F41B9DF7D78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28" name="Pie 127">
                <a:extLst>
                  <a:ext uri="{FF2B5EF4-FFF2-40B4-BE49-F238E27FC236}">
                    <a16:creationId xmlns:a16="http://schemas.microsoft.com/office/drawing/2014/main" id="{943200E9-F349-6D4F-9508-F3D0B29CE989}"/>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25" name="Arc 124">
              <a:extLst>
                <a:ext uri="{FF2B5EF4-FFF2-40B4-BE49-F238E27FC236}">
                  <a16:creationId xmlns:a16="http://schemas.microsoft.com/office/drawing/2014/main" id="{FD6E658A-0D6D-B244-A217-5E74E40A5AC3}"/>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26" name="Arc 125">
              <a:extLst>
                <a:ext uri="{FF2B5EF4-FFF2-40B4-BE49-F238E27FC236}">
                  <a16:creationId xmlns:a16="http://schemas.microsoft.com/office/drawing/2014/main" id="{3904AB2C-D6E8-A34E-BB74-BA4E4D9F0FC0}"/>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29" name="Group 128">
            <a:extLst>
              <a:ext uri="{FF2B5EF4-FFF2-40B4-BE49-F238E27FC236}">
                <a16:creationId xmlns:a16="http://schemas.microsoft.com/office/drawing/2014/main" id="{69E6C61E-1C52-B94C-A0A2-C9BDF4681A21}"/>
              </a:ext>
            </a:extLst>
          </p:cNvPr>
          <p:cNvGrpSpPr/>
          <p:nvPr/>
        </p:nvGrpSpPr>
        <p:grpSpPr>
          <a:xfrm>
            <a:off x="2579366" y="4983900"/>
            <a:ext cx="109440" cy="109440"/>
            <a:chOff x="4200892" y="4432105"/>
            <a:chExt cx="109440" cy="109440"/>
          </a:xfrm>
        </p:grpSpPr>
        <p:grpSp>
          <p:nvGrpSpPr>
            <p:cNvPr id="130" name="Group 129">
              <a:extLst>
                <a:ext uri="{FF2B5EF4-FFF2-40B4-BE49-F238E27FC236}">
                  <a16:creationId xmlns:a16="http://schemas.microsoft.com/office/drawing/2014/main" id="{1B041F42-4DF8-EA45-92EA-AAD7C6DC85D6}"/>
                </a:ext>
              </a:extLst>
            </p:cNvPr>
            <p:cNvGrpSpPr>
              <a:grpSpLocks noChangeAspect="1"/>
            </p:cNvGrpSpPr>
            <p:nvPr/>
          </p:nvGrpSpPr>
          <p:grpSpPr>
            <a:xfrm rot="10800000">
              <a:off x="4210817" y="4439517"/>
              <a:ext cx="89587" cy="90000"/>
              <a:chOff x="3994150" y="4504881"/>
              <a:chExt cx="108000" cy="108498"/>
            </a:xfrm>
          </p:grpSpPr>
          <p:sp>
            <p:nvSpPr>
              <p:cNvPr id="133" name="Pie 132">
                <a:extLst>
                  <a:ext uri="{FF2B5EF4-FFF2-40B4-BE49-F238E27FC236}">
                    <a16:creationId xmlns:a16="http://schemas.microsoft.com/office/drawing/2014/main" id="{BCC0F981-E424-9540-9B98-8FD23DB2AAB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34" name="Pie 133">
                <a:extLst>
                  <a:ext uri="{FF2B5EF4-FFF2-40B4-BE49-F238E27FC236}">
                    <a16:creationId xmlns:a16="http://schemas.microsoft.com/office/drawing/2014/main" id="{7D0512E4-A331-9D46-90F7-7444E314F9F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31" name="Arc 130">
              <a:extLst>
                <a:ext uri="{FF2B5EF4-FFF2-40B4-BE49-F238E27FC236}">
                  <a16:creationId xmlns:a16="http://schemas.microsoft.com/office/drawing/2014/main" id="{86615E72-0D7A-DF45-B8DE-436F1F4455D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32" name="Arc 131">
              <a:extLst>
                <a:ext uri="{FF2B5EF4-FFF2-40B4-BE49-F238E27FC236}">
                  <a16:creationId xmlns:a16="http://schemas.microsoft.com/office/drawing/2014/main" id="{BEED8DCD-1E06-B04E-9368-1076E873C92F}"/>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35" name="Group 134">
            <a:extLst>
              <a:ext uri="{FF2B5EF4-FFF2-40B4-BE49-F238E27FC236}">
                <a16:creationId xmlns:a16="http://schemas.microsoft.com/office/drawing/2014/main" id="{C0B964D9-C5BD-854D-AE11-50775A2BB606}"/>
              </a:ext>
            </a:extLst>
          </p:cNvPr>
          <p:cNvGrpSpPr/>
          <p:nvPr/>
        </p:nvGrpSpPr>
        <p:grpSpPr>
          <a:xfrm>
            <a:off x="2579366" y="5252324"/>
            <a:ext cx="109440" cy="109440"/>
            <a:chOff x="4200892" y="4432105"/>
            <a:chExt cx="109440" cy="109440"/>
          </a:xfrm>
        </p:grpSpPr>
        <p:grpSp>
          <p:nvGrpSpPr>
            <p:cNvPr id="136" name="Group 135">
              <a:extLst>
                <a:ext uri="{FF2B5EF4-FFF2-40B4-BE49-F238E27FC236}">
                  <a16:creationId xmlns:a16="http://schemas.microsoft.com/office/drawing/2014/main" id="{8DC6B33C-ADA9-1744-B573-C55327D377D7}"/>
                </a:ext>
              </a:extLst>
            </p:cNvPr>
            <p:cNvGrpSpPr>
              <a:grpSpLocks noChangeAspect="1"/>
            </p:cNvGrpSpPr>
            <p:nvPr/>
          </p:nvGrpSpPr>
          <p:grpSpPr>
            <a:xfrm rot="10800000">
              <a:off x="4210817" y="4439517"/>
              <a:ext cx="89587" cy="90000"/>
              <a:chOff x="3994150" y="4504881"/>
              <a:chExt cx="108000" cy="108498"/>
            </a:xfrm>
          </p:grpSpPr>
          <p:sp>
            <p:nvSpPr>
              <p:cNvPr id="139" name="Pie 138">
                <a:extLst>
                  <a:ext uri="{FF2B5EF4-FFF2-40B4-BE49-F238E27FC236}">
                    <a16:creationId xmlns:a16="http://schemas.microsoft.com/office/drawing/2014/main" id="{C89D487D-73F7-1742-BE1D-8420999B1AAE}"/>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40" name="Pie 139">
                <a:extLst>
                  <a:ext uri="{FF2B5EF4-FFF2-40B4-BE49-F238E27FC236}">
                    <a16:creationId xmlns:a16="http://schemas.microsoft.com/office/drawing/2014/main" id="{0C0D3354-EF38-424C-91FD-3ADEBBCB294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37" name="Arc 136">
              <a:extLst>
                <a:ext uri="{FF2B5EF4-FFF2-40B4-BE49-F238E27FC236}">
                  <a16:creationId xmlns:a16="http://schemas.microsoft.com/office/drawing/2014/main" id="{D90C01AF-7DDD-CA40-8DC6-70C8AB14854F}"/>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38" name="Arc 137">
              <a:extLst>
                <a:ext uri="{FF2B5EF4-FFF2-40B4-BE49-F238E27FC236}">
                  <a16:creationId xmlns:a16="http://schemas.microsoft.com/office/drawing/2014/main" id="{CC30E7EB-286C-1042-8269-8052F02A2B0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41" name="TextBox 140">
            <a:extLst>
              <a:ext uri="{FF2B5EF4-FFF2-40B4-BE49-F238E27FC236}">
                <a16:creationId xmlns:a16="http://schemas.microsoft.com/office/drawing/2014/main" id="{5130860F-85C7-5043-8205-0A09B043C17A}"/>
              </a:ext>
            </a:extLst>
          </p:cNvPr>
          <p:cNvSpPr txBox="1"/>
          <p:nvPr/>
        </p:nvSpPr>
        <p:spPr>
          <a:xfrm>
            <a:off x="2056526" y="4640912"/>
            <a:ext cx="453066"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4.7</a:t>
            </a:r>
          </a:p>
        </p:txBody>
      </p:sp>
      <p:sp>
        <p:nvSpPr>
          <p:cNvPr id="142" name="TextBox 141">
            <a:extLst>
              <a:ext uri="{FF2B5EF4-FFF2-40B4-BE49-F238E27FC236}">
                <a16:creationId xmlns:a16="http://schemas.microsoft.com/office/drawing/2014/main" id="{632921C0-8511-3E4F-8D82-32F72EF66FBE}"/>
              </a:ext>
            </a:extLst>
          </p:cNvPr>
          <p:cNvSpPr txBox="1"/>
          <p:nvPr/>
        </p:nvSpPr>
        <p:spPr>
          <a:xfrm>
            <a:off x="2056526" y="4895716"/>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4.8</a:t>
            </a:r>
          </a:p>
        </p:txBody>
      </p:sp>
      <p:sp>
        <p:nvSpPr>
          <p:cNvPr id="143" name="TextBox 142">
            <a:extLst>
              <a:ext uri="{FF2B5EF4-FFF2-40B4-BE49-F238E27FC236}">
                <a16:creationId xmlns:a16="http://schemas.microsoft.com/office/drawing/2014/main" id="{534AD969-FAC8-FB42-AF2F-8C0E6B429C90}"/>
              </a:ext>
            </a:extLst>
          </p:cNvPr>
          <p:cNvSpPr txBox="1"/>
          <p:nvPr/>
        </p:nvSpPr>
        <p:spPr>
          <a:xfrm>
            <a:off x="2056526" y="5172232"/>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4.9</a:t>
            </a:r>
          </a:p>
        </p:txBody>
      </p:sp>
      <p:sp>
        <p:nvSpPr>
          <p:cNvPr id="87" name="Rectangle 86">
            <a:extLst>
              <a:ext uri="{FF2B5EF4-FFF2-40B4-BE49-F238E27FC236}">
                <a16:creationId xmlns:a16="http://schemas.microsoft.com/office/drawing/2014/main" id="{9BEE539E-C6C7-904C-96B9-D9A2BFEAD015}"/>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8" name="Rectangle 87">
            <a:extLst>
              <a:ext uri="{FF2B5EF4-FFF2-40B4-BE49-F238E27FC236}">
                <a16:creationId xmlns:a16="http://schemas.microsoft.com/office/drawing/2014/main" id="{736DB7D0-E386-B348-A272-EABE9807DA3F}"/>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9" name="TextBox 88">
            <a:extLst>
              <a:ext uri="{FF2B5EF4-FFF2-40B4-BE49-F238E27FC236}">
                <a16:creationId xmlns:a16="http://schemas.microsoft.com/office/drawing/2014/main" id="{4028515C-D440-DE4C-B150-35DEDCEB4ED8}"/>
              </a:ext>
            </a:extLst>
          </p:cNvPr>
          <p:cNvSpPr txBox="1"/>
          <p:nvPr/>
        </p:nvSpPr>
        <p:spPr>
          <a:xfrm>
            <a:off x="147768" y="1151130"/>
            <a:ext cx="942887" cy="769441"/>
          </a:xfrm>
          <a:prstGeom prst="rect">
            <a:avLst/>
          </a:prstGeom>
          <a:noFill/>
          <a:ln>
            <a:noFill/>
          </a:ln>
        </p:spPr>
        <p:txBody>
          <a:bodyPr wrap="none" rtlCol="0">
            <a:spAutoFit/>
          </a:bodyPr>
          <a:lstStyle/>
          <a:p>
            <a:r>
              <a:rPr lang="es-ES_tradnl" sz="4400" b="1" dirty="0">
                <a:solidFill>
                  <a:schemeClr val="bg1"/>
                </a:solidFill>
                <a:latin typeface="Filson Pro Book" panose="02000000000000000000" pitchFamily="2" charset="77"/>
              </a:rPr>
              <a:t>05</a:t>
            </a:r>
          </a:p>
        </p:txBody>
      </p:sp>
    </p:spTree>
    <p:extLst>
      <p:ext uri="{BB962C8B-B14F-4D97-AF65-F5344CB8AC3E}">
        <p14:creationId xmlns:p14="http://schemas.microsoft.com/office/powerpoint/2010/main" val="57262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32D8D0-EE61-1D48-A232-8FF64964AC0A}"/>
              </a:ext>
            </a:extLst>
          </p:cNvPr>
          <p:cNvPicPr>
            <a:picLocks noChangeAspect="1"/>
          </p:cNvPicPr>
          <p:nvPr/>
        </p:nvPicPr>
        <p:blipFill rotWithShape="1">
          <a:blip r:embed="rId3"/>
          <a:srcRect l="3047" t="1500" r="4060" b="2394"/>
          <a:stretch/>
        </p:blipFill>
        <p:spPr>
          <a:xfrm>
            <a:off x="749224" y="3755161"/>
            <a:ext cx="1152000" cy="1168382"/>
          </a:xfrm>
          <a:prstGeom prst="rect">
            <a:avLst/>
          </a:prstGeom>
        </p:spPr>
      </p:pic>
      <p:sp>
        <p:nvSpPr>
          <p:cNvPr id="45" name="TextBox 44">
            <a:extLst>
              <a:ext uri="{FF2B5EF4-FFF2-40B4-BE49-F238E27FC236}">
                <a16:creationId xmlns:a16="http://schemas.microsoft.com/office/drawing/2014/main" id="{D83B896E-6536-A342-A503-C7A3F085EAAF}"/>
              </a:ext>
            </a:extLst>
          </p:cNvPr>
          <p:cNvSpPr txBox="1"/>
          <p:nvPr/>
        </p:nvSpPr>
        <p:spPr>
          <a:xfrm>
            <a:off x="1236147" y="1430563"/>
            <a:ext cx="6255302" cy="553998"/>
          </a:xfrm>
          <a:prstGeom prst="rect">
            <a:avLst/>
          </a:prstGeom>
          <a:noFill/>
        </p:spPr>
        <p:txBody>
          <a:bodyPr wrap="none" rtlCol="0">
            <a:spAutoFit/>
          </a:bodyPr>
          <a:lstStyle/>
          <a:p>
            <a:r>
              <a:rPr lang="es-ES_tradnl" sz="3000" b="1" dirty="0">
                <a:solidFill>
                  <a:srgbClr val="00AEEF"/>
                </a:solidFill>
                <a:latin typeface="Filson Pro Book" panose="02000000000000000000" pitchFamily="2" charset="77"/>
              </a:rPr>
              <a:t>DESARROLLO DE LA AUDITORÍA</a:t>
            </a:r>
          </a:p>
        </p:txBody>
      </p:sp>
      <p:sp>
        <p:nvSpPr>
          <p:cNvPr id="40"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1"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42"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4"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6" name="TextBox 45">
            <a:extLst>
              <a:ext uri="{FF2B5EF4-FFF2-40B4-BE49-F238E27FC236}">
                <a16:creationId xmlns:a16="http://schemas.microsoft.com/office/drawing/2014/main" id="{90C64DCA-2527-FE45-989C-7C6481F16EA7}"/>
              </a:ext>
            </a:extLst>
          </p:cNvPr>
          <p:cNvSpPr txBox="1"/>
          <p:nvPr/>
        </p:nvSpPr>
        <p:spPr>
          <a:xfrm>
            <a:off x="147768" y="1151130"/>
            <a:ext cx="942887"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05</a:t>
            </a:r>
          </a:p>
        </p:txBody>
      </p:sp>
      <p:sp>
        <p:nvSpPr>
          <p:cNvPr id="47" name="Rectangle 46">
            <a:extLst>
              <a:ext uri="{FF2B5EF4-FFF2-40B4-BE49-F238E27FC236}">
                <a16:creationId xmlns:a16="http://schemas.microsoft.com/office/drawing/2014/main" id="{31174E40-FED5-454B-8523-19C03FF37005}"/>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8" name="Rectangle 47">
            <a:extLst>
              <a:ext uri="{FF2B5EF4-FFF2-40B4-BE49-F238E27FC236}">
                <a16:creationId xmlns:a16="http://schemas.microsoft.com/office/drawing/2014/main" id="{5872FBF8-8A93-1841-9B41-1BB17F47D011}"/>
              </a:ext>
            </a:extLst>
          </p:cNvPr>
          <p:cNvSpPr/>
          <p:nvPr/>
        </p:nvSpPr>
        <p:spPr>
          <a:xfrm>
            <a:off x="244711" y="2279394"/>
            <a:ext cx="6813918"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TextBox 18">
            <a:extLst>
              <a:ext uri="{FF2B5EF4-FFF2-40B4-BE49-F238E27FC236}">
                <a16:creationId xmlns:a16="http://schemas.microsoft.com/office/drawing/2014/main" id="{A5A66C8E-C938-3D4D-A2EE-DAD1B743C221}"/>
              </a:ext>
            </a:extLst>
          </p:cNvPr>
          <p:cNvSpPr txBox="1"/>
          <p:nvPr/>
        </p:nvSpPr>
        <p:spPr>
          <a:xfrm>
            <a:off x="2763674" y="3037088"/>
            <a:ext cx="7651620" cy="261610"/>
          </a:xfrm>
          <a:prstGeom prst="rect">
            <a:avLst/>
          </a:prstGeom>
          <a:noFill/>
        </p:spPr>
        <p:txBody>
          <a:bodyPr wrap="square" rtlCol="0">
            <a:spAutoFit/>
          </a:bodyPr>
          <a:lstStyle/>
          <a:p>
            <a:r>
              <a:rPr lang="en-US" sz="1100" dirty="0">
                <a:latin typeface="Gotham Medium" panose="02000604030000020004" pitchFamily="2" charset="0"/>
                <a:cs typeface="Arial" panose="020B0604020202020204" pitchFamily="34" charset="0"/>
              </a:rPr>
              <a:t>NTC ISO 9000:2015</a:t>
            </a:r>
            <a:endParaRPr lang="es-ES" sz="1100" dirty="0">
              <a:latin typeface="Gotham Medium" panose="02000604030000020004" pitchFamily="2" charset="0"/>
              <a:cs typeface="Arial" panose="020B0604020202020204" pitchFamily="34" charset="0"/>
            </a:endParaRPr>
          </a:p>
        </p:txBody>
      </p:sp>
      <p:sp>
        <p:nvSpPr>
          <p:cNvPr id="20" name="TextBox 19">
            <a:extLst>
              <a:ext uri="{FF2B5EF4-FFF2-40B4-BE49-F238E27FC236}">
                <a16:creationId xmlns:a16="http://schemas.microsoft.com/office/drawing/2014/main" id="{E60E3E33-6845-224D-BAD1-778BB9710308}"/>
              </a:ext>
            </a:extLst>
          </p:cNvPr>
          <p:cNvSpPr txBox="1"/>
          <p:nvPr/>
        </p:nvSpPr>
        <p:spPr>
          <a:xfrm>
            <a:off x="2763674" y="3291612"/>
            <a:ext cx="7651625" cy="261610"/>
          </a:xfrm>
          <a:prstGeom prst="rect">
            <a:avLst/>
          </a:prstGeom>
          <a:noFill/>
        </p:spPr>
        <p:txBody>
          <a:bodyPr wrap="square" rtlCol="0">
            <a:spAutoFit/>
          </a:bodyPr>
          <a:lstStyle/>
          <a:p>
            <a:r>
              <a:rPr lang="en-US" sz="1100" dirty="0">
                <a:latin typeface="Gotham Medium" panose="02000604030000020004" pitchFamily="2" charset="0"/>
                <a:cs typeface="Arial" panose="020B0604020202020204" pitchFamily="34" charset="0"/>
              </a:rPr>
              <a:t>NTC ISO 9001:2015</a:t>
            </a:r>
            <a:endParaRPr lang="es-ES" sz="1100" dirty="0">
              <a:latin typeface="Gotham Medium" panose="02000604030000020004" pitchFamily="2" charset="0"/>
              <a:cs typeface="Arial" panose="020B0604020202020204" pitchFamily="34" charset="0"/>
            </a:endParaRPr>
          </a:p>
        </p:txBody>
      </p:sp>
      <p:sp>
        <p:nvSpPr>
          <p:cNvPr id="22" name="TextBox 21">
            <a:extLst>
              <a:ext uri="{FF2B5EF4-FFF2-40B4-BE49-F238E27FC236}">
                <a16:creationId xmlns:a16="http://schemas.microsoft.com/office/drawing/2014/main" id="{6EE045AB-A0ED-4A43-9DF0-8398568C497C}"/>
              </a:ext>
            </a:extLst>
          </p:cNvPr>
          <p:cNvSpPr txBox="1"/>
          <p:nvPr/>
        </p:nvSpPr>
        <p:spPr>
          <a:xfrm>
            <a:off x="2763674" y="3560316"/>
            <a:ext cx="8703680" cy="261610"/>
          </a:xfrm>
          <a:prstGeom prst="rect">
            <a:avLst/>
          </a:prstGeom>
          <a:noFill/>
        </p:spPr>
        <p:txBody>
          <a:bodyPr wrap="square" rtlCol="0">
            <a:spAutoFit/>
          </a:bodyPr>
          <a:lstStyle/>
          <a:p>
            <a:r>
              <a:rPr lang="en-US" sz="1100" dirty="0">
                <a:latin typeface="Gotham Medium" panose="02000604030000020004" pitchFamily="2" charset="0"/>
                <a:cs typeface="Arial" panose="020B0604020202020204" pitchFamily="34" charset="0"/>
              </a:rPr>
              <a:t>NTC ISO 14001:2015</a:t>
            </a:r>
            <a:endParaRPr lang="es-ES" sz="1100" dirty="0">
              <a:latin typeface="Gotham Medium" panose="02000604030000020004" pitchFamily="2" charset="0"/>
              <a:cs typeface="Arial" panose="020B0604020202020204" pitchFamily="34" charset="0"/>
            </a:endParaRPr>
          </a:p>
        </p:txBody>
      </p:sp>
      <p:cxnSp>
        <p:nvCxnSpPr>
          <p:cNvPr id="25" name="Straight Connector 24">
            <a:extLst>
              <a:ext uri="{FF2B5EF4-FFF2-40B4-BE49-F238E27FC236}">
                <a16:creationId xmlns:a16="http://schemas.microsoft.com/office/drawing/2014/main" id="{57ECEA6C-59B6-C441-A506-18CE46FB9FD8}"/>
              </a:ext>
            </a:extLst>
          </p:cNvPr>
          <p:cNvCxnSpPr>
            <a:cxnSpLocks/>
          </p:cNvCxnSpPr>
          <p:nvPr/>
        </p:nvCxnSpPr>
        <p:spPr>
          <a:xfrm>
            <a:off x="2637234" y="3034740"/>
            <a:ext cx="0" cy="265015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38D7592-803B-0B43-A87B-7530BA04CC14}"/>
              </a:ext>
            </a:extLst>
          </p:cNvPr>
          <p:cNvGrpSpPr/>
          <p:nvPr/>
        </p:nvGrpSpPr>
        <p:grpSpPr>
          <a:xfrm>
            <a:off x="2582544" y="3109088"/>
            <a:ext cx="109440" cy="109440"/>
            <a:chOff x="4200892" y="4432105"/>
            <a:chExt cx="109440" cy="109440"/>
          </a:xfrm>
        </p:grpSpPr>
        <p:grpSp>
          <p:nvGrpSpPr>
            <p:cNvPr id="27" name="Group 26">
              <a:extLst>
                <a:ext uri="{FF2B5EF4-FFF2-40B4-BE49-F238E27FC236}">
                  <a16:creationId xmlns:a16="http://schemas.microsoft.com/office/drawing/2014/main" id="{2AEA96B2-6F8A-0C4B-A366-FAA7343B1120}"/>
                </a:ext>
              </a:extLst>
            </p:cNvPr>
            <p:cNvGrpSpPr>
              <a:grpSpLocks noChangeAspect="1"/>
            </p:cNvGrpSpPr>
            <p:nvPr/>
          </p:nvGrpSpPr>
          <p:grpSpPr>
            <a:xfrm rot="10800000">
              <a:off x="4210817" y="4439517"/>
              <a:ext cx="89587" cy="90000"/>
              <a:chOff x="3994150" y="4504881"/>
              <a:chExt cx="108000" cy="108498"/>
            </a:xfrm>
          </p:grpSpPr>
          <p:sp>
            <p:nvSpPr>
              <p:cNvPr id="30" name="Pie 29">
                <a:extLst>
                  <a:ext uri="{FF2B5EF4-FFF2-40B4-BE49-F238E27FC236}">
                    <a16:creationId xmlns:a16="http://schemas.microsoft.com/office/drawing/2014/main" id="{DA01EDE7-6076-8043-85C1-8B66FF4B3A9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1" name="Pie 30">
                <a:extLst>
                  <a:ext uri="{FF2B5EF4-FFF2-40B4-BE49-F238E27FC236}">
                    <a16:creationId xmlns:a16="http://schemas.microsoft.com/office/drawing/2014/main" id="{CCFB5ADD-2722-8A4B-A7E9-6471E21505E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8" name="Arc 27">
              <a:extLst>
                <a:ext uri="{FF2B5EF4-FFF2-40B4-BE49-F238E27FC236}">
                  <a16:creationId xmlns:a16="http://schemas.microsoft.com/office/drawing/2014/main" id="{1BA9BF9F-6497-2B4E-9C91-124A6691667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29" name="Arc 28">
              <a:extLst>
                <a:ext uri="{FF2B5EF4-FFF2-40B4-BE49-F238E27FC236}">
                  <a16:creationId xmlns:a16="http://schemas.microsoft.com/office/drawing/2014/main" id="{74E34D8F-A679-6F4A-8B2F-77E27AF2C77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32" name="Group 31">
            <a:extLst>
              <a:ext uri="{FF2B5EF4-FFF2-40B4-BE49-F238E27FC236}">
                <a16:creationId xmlns:a16="http://schemas.microsoft.com/office/drawing/2014/main" id="{D91FD7C8-2431-CE4C-ACEE-25A13B4385FC}"/>
              </a:ext>
            </a:extLst>
          </p:cNvPr>
          <p:cNvGrpSpPr/>
          <p:nvPr/>
        </p:nvGrpSpPr>
        <p:grpSpPr>
          <a:xfrm>
            <a:off x="2579366" y="3380076"/>
            <a:ext cx="109440" cy="109440"/>
            <a:chOff x="4200892" y="4432105"/>
            <a:chExt cx="109440" cy="109440"/>
          </a:xfrm>
        </p:grpSpPr>
        <p:grpSp>
          <p:nvGrpSpPr>
            <p:cNvPr id="33" name="Group 32">
              <a:extLst>
                <a:ext uri="{FF2B5EF4-FFF2-40B4-BE49-F238E27FC236}">
                  <a16:creationId xmlns:a16="http://schemas.microsoft.com/office/drawing/2014/main" id="{097DC7F9-C449-BF44-801C-2666F77048D2}"/>
                </a:ext>
              </a:extLst>
            </p:cNvPr>
            <p:cNvGrpSpPr>
              <a:grpSpLocks noChangeAspect="1"/>
            </p:cNvGrpSpPr>
            <p:nvPr/>
          </p:nvGrpSpPr>
          <p:grpSpPr>
            <a:xfrm rot="10800000">
              <a:off x="4210817" y="4439517"/>
              <a:ext cx="89587" cy="90000"/>
              <a:chOff x="3994150" y="4504881"/>
              <a:chExt cx="108000" cy="108498"/>
            </a:xfrm>
          </p:grpSpPr>
          <p:sp>
            <p:nvSpPr>
              <p:cNvPr id="36" name="Pie 35">
                <a:extLst>
                  <a:ext uri="{FF2B5EF4-FFF2-40B4-BE49-F238E27FC236}">
                    <a16:creationId xmlns:a16="http://schemas.microsoft.com/office/drawing/2014/main" id="{FE00DA6C-C8D8-174F-8BD3-01DF0F0AD76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7" name="Pie 36">
                <a:extLst>
                  <a:ext uri="{FF2B5EF4-FFF2-40B4-BE49-F238E27FC236}">
                    <a16:creationId xmlns:a16="http://schemas.microsoft.com/office/drawing/2014/main" id="{6CF6E853-8628-BC41-95DF-4BA1F131140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34" name="Arc 33">
              <a:extLst>
                <a:ext uri="{FF2B5EF4-FFF2-40B4-BE49-F238E27FC236}">
                  <a16:creationId xmlns:a16="http://schemas.microsoft.com/office/drawing/2014/main" id="{574693D2-18E6-0B4A-B81D-7697397670B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35" name="Arc 34">
              <a:extLst>
                <a:ext uri="{FF2B5EF4-FFF2-40B4-BE49-F238E27FC236}">
                  <a16:creationId xmlns:a16="http://schemas.microsoft.com/office/drawing/2014/main" id="{50254510-AC4A-CD47-9A9C-324A188EF396}"/>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63" name="Group 62">
            <a:extLst>
              <a:ext uri="{FF2B5EF4-FFF2-40B4-BE49-F238E27FC236}">
                <a16:creationId xmlns:a16="http://schemas.microsoft.com/office/drawing/2014/main" id="{620C6978-68F8-3E43-8042-D2B4C4CA2D5D}"/>
              </a:ext>
            </a:extLst>
          </p:cNvPr>
          <p:cNvGrpSpPr/>
          <p:nvPr/>
        </p:nvGrpSpPr>
        <p:grpSpPr>
          <a:xfrm>
            <a:off x="2579366" y="3648500"/>
            <a:ext cx="109440" cy="109440"/>
            <a:chOff x="4200892" y="4432105"/>
            <a:chExt cx="109440" cy="109440"/>
          </a:xfrm>
        </p:grpSpPr>
        <p:grpSp>
          <p:nvGrpSpPr>
            <p:cNvPr id="64" name="Group 63">
              <a:extLst>
                <a:ext uri="{FF2B5EF4-FFF2-40B4-BE49-F238E27FC236}">
                  <a16:creationId xmlns:a16="http://schemas.microsoft.com/office/drawing/2014/main" id="{B9FE67CA-6E10-D24F-8AD9-76BF251F5478}"/>
                </a:ext>
              </a:extLst>
            </p:cNvPr>
            <p:cNvGrpSpPr>
              <a:grpSpLocks noChangeAspect="1"/>
            </p:cNvGrpSpPr>
            <p:nvPr/>
          </p:nvGrpSpPr>
          <p:grpSpPr>
            <a:xfrm rot="10800000">
              <a:off x="4210817" y="4439517"/>
              <a:ext cx="89587" cy="90000"/>
              <a:chOff x="3994150" y="4504881"/>
              <a:chExt cx="108000" cy="108498"/>
            </a:xfrm>
          </p:grpSpPr>
          <p:sp>
            <p:nvSpPr>
              <p:cNvPr id="67" name="Pie 66">
                <a:extLst>
                  <a:ext uri="{FF2B5EF4-FFF2-40B4-BE49-F238E27FC236}">
                    <a16:creationId xmlns:a16="http://schemas.microsoft.com/office/drawing/2014/main" id="{98D08DDC-0F81-084A-9A6C-08EBAE87CFF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68" name="Pie 67">
                <a:extLst>
                  <a:ext uri="{FF2B5EF4-FFF2-40B4-BE49-F238E27FC236}">
                    <a16:creationId xmlns:a16="http://schemas.microsoft.com/office/drawing/2014/main" id="{B4CB8C37-FF8D-CB47-85AC-4A85B0A7ED7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65" name="Arc 64">
              <a:extLst>
                <a:ext uri="{FF2B5EF4-FFF2-40B4-BE49-F238E27FC236}">
                  <a16:creationId xmlns:a16="http://schemas.microsoft.com/office/drawing/2014/main" id="{A25C5112-1B42-8E4F-943D-C600646827C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66" name="Arc 65">
              <a:extLst>
                <a:ext uri="{FF2B5EF4-FFF2-40B4-BE49-F238E27FC236}">
                  <a16:creationId xmlns:a16="http://schemas.microsoft.com/office/drawing/2014/main" id="{53266633-E03F-6F4F-922C-E1F7FCA5DDE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75" name="TextBox 74">
            <a:extLst>
              <a:ext uri="{FF2B5EF4-FFF2-40B4-BE49-F238E27FC236}">
                <a16:creationId xmlns:a16="http://schemas.microsoft.com/office/drawing/2014/main" id="{3A917CD5-9E4B-E94D-B0F1-02589B2B90D7}"/>
              </a:ext>
            </a:extLst>
          </p:cNvPr>
          <p:cNvSpPr txBox="1"/>
          <p:nvPr/>
        </p:nvSpPr>
        <p:spPr>
          <a:xfrm>
            <a:off x="2056526" y="3037088"/>
            <a:ext cx="453066"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5.1</a:t>
            </a:r>
          </a:p>
        </p:txBody>
      </p:sp>
      <p:sp>
        <p:nvSpPr>
          <p:cNvPr id="76" name="TextBox 75">
            <a:extLst>
              <a:ext uri="{FF2B5EF4-FFF2-40B4-BE49-F238E27FC236}">
                <a16:creationId xmlns:a16="http://schemas.microsoft.com/office/drawing/2014/main" id="{17CAB4FC-8DB7-DD49-8957-C748A7DC1CBD}"/>
              </a:ext>
            </a:extLst>
          </p:cNvPr>
          <p:cNvSpPr txBox="1"/>
          <p:nvPr/>
        </p:nvSpPr>
        <p:spPr>
          <a:xfrm>
            <a:off x="2056526" y="3291892"/>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5.2</a:t>
            </a:r>
          </a:p>
        </p:txBody>
      </p:sp>
      <p:sp>
        <p:nvSpPr>
          <p:cNvPr id="77" name="TextBox 76">
            <a:extLst>
              <a:ext uri="{FF2B5EF4-FFF2-40B4-BE49-F238E27FC236}">
                <a16:creationId xmlns:a16="http://schemas.microsoft.com/office/drawing/2014/main" id="{70F3CB9A-BB7E-1C4A-9168-5559DA77C6DB}"/>
              </a:ext>
            </a:extLst>
          </p:cNvPr>
          <p:cNvSpPr txBox="1"/>
          <p:nvPr/>
        </p:nvSpPr>
        <p:spPr>
          <a:xfrm>
            <a:off x="2056526" y="3568408"/>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5.3</a:t>
            </a:r>
          </a:p>
        </p:txBody>
      </p:sp>
      <p:pic>
        <p:nvPicPr>
          <p:cNvPr id="116" name="Picture 115">
            <a:extLst>
              <a:ext uri="{FF2B5EF4-FFF2-40B4-BE49-F238E27FC236}">
                <a16:creationId xmlns:a16="http://schemas.microsoft.com/office/drawing/2014/main" id="{B83526E8-EDA0-5B4F-BF76-B6C4B30FD7DA}"/>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69" name="TextBox 68">
            <a:extLst>
              <a:ext uri="{FF2B5EF4-FFF2-40B4-BE49-F238E27FC236}">
                <a16:creationId xmlns:a16="http://schemas.microsoft.com/office/drawing/2014/main" id="{4270A33A-2778-4346-B39D-59BDADBA513C}"/>
              </a:ext>
            </a:extLst>
          </p:cNvPr>
          <p:cNvSpPr txBox="1"/>
          <p:nvPr/>
        </p:nvSpPr>
        <p:spPr>
          <a:xfrm>
            <a:off x="2763674" y="3847338"/>
            <a:ext cx="7651620" cy="261610"/>
          </a:xfrm>
          <a:prstGeom prst="rect">
            <a:avLst/>
          </a:prstGeom>
          <a:noFill/>
        </p:spPr>
        <p:txBody>
          <a:bodyPr wrap="square" rtlCol="0">
            <a:spAutoFit/>
          </a:bodyPr>
          <a:lstStyle/>
          <a:p>
            <a:r>
              <a:rPr lang="en-US" sz="1100" dirty="0">
                <a:latin typeface="Gotham Medium" panose="02000604030000020004" pitchFamily="2" charset="0"/>
                <a:cs typeface="Arial" panose="020B0604020202020204" pitchFamily="34" charset="0"/>
              </a:rPr>
              <a:t>NTC ISO 19011:2018</a:t>
            </a:r>
            <a:endParaRPr lang="es-ES" sz="1100" dirty="0">
              <a:latin typeface="Gotham Medium" panose="02000604030000020004" pitchFamily="2" charset="0"/>
              <a:cs typeface="Arial" panose="020B0604020202020204" pitchFamily="34" charset="0"/>
            </a:endParaRPr>
          </a:p>
        </p:txBody>
      </p:sp>
      <p:sp>
        <p:nvSpPr>
          <p:cNvPr id="70" name="TextBox 69">
            <a:extLst>
              <a:ext uri="{FF2B5EF4-FFF2-40B4-BE49-F238E27FC236}">
                <a16:creationId xmlns:a16="http://schemas.microsoft.com/office/drawing/2014/main" id="{57AF9EED-EC87-7545-A2A5-6037A47B4AC0}"/>
              </a:ext>
            </a:extLst>
          </p:cNvPr>
          <p:cNvSpPr txBox="1"/>
          <p:nvPr/>
        </p:nvSpPr>
        <p:spPr>
          <a:xfrm>
            <a:off x="2763674" y="4101862"/>
            <a:ext cx="7651625" cy="261610"/>
          </a:xfrm>
          <a:prstGeom prst="rect">
            <a:avLst/>
          </a:prstGeom>
          <a:noFill/>
        </p:spPr>
        <p:txBody>
          <a:bodyPr wrap="square" rtlCol="0">
            <a:spAutoFit/>
          </a:bodyPr>
          <a:lstStyle/>
          <a:p>
            <a:r>
              <a:rPr lang="en-US" sz="1100" dirty="0">
                <a:latin typeface="Gotham Medium" panose="02000604030000020004" pitchFamily="2" charset="0"/>
                <a:cs typeface="Arial" panose="020B0604020202020204" pitchFamily="34" charset="0"/>
              </a:rPr>
              <a:t>NTC ISO 26000:2010</a:t>
            </a:r>
            <a:endParaRPr lang="es-ES" sz="1100" dirty="0">
              <a:latin typeface="Gotham Medium" panose="02000604030000020004" pitchFamily="2" charset="0"/>
              <a:cs typeface="Arial" panose="020B0604020202020204" pitchFamily="34" charset="0"/>
            </a:endParaRPr>
          </a:p>
        </p:txBody>
      </p:sp>
      <p:sp>
        <p:nvSpPr>
          <p:cNvPr id="71" name="TextBox 70">
            <a:extLst>
              <a:ext uri="{FF2B5EF4-FFF2-40B4-BE49-F238E27FC236}">
                <a16:creationId xmlns:a16="http://schemas.microsoft.com/office/drawing/2014/main" id="{0F4146C7-B9A6-6B4F-83D0-517E99DE3C9C}"/>
              </a:ext>
            </a:extLst>
          </p:cNvPr>
          <p:cNvSpPr txBox="1"/>
          <p:nvPr/>
        </p:nvSpPr>
        <p:spPr>
          <a:xfrm>
            <a:off x="2763674" y="4370566"/>
            <a:ext cx="8703680" cy="261610"/>
          </a:xfrm>
          <a:prstGeom prst="rect">
            <a:avLst/>
          </a:prstGeom>
          <a:noFill/>
        </p:spPr>
        <p:txBody>
          <a:bodyPr wrap="square" rtlCol="0">
            <a:spAutoFit/>
          </a:bodyPr>
          <a:lstStyle/>
          <a:p>
            <a:r>
              <a:rPr lang="en-US" sz="1100" dirty="0">
                <a:latin typeface="Gotham Medium" panose="02000604030000020004" pitchFamily="2" charset="0"/>
                <a:cs typeface="Arial" panose="020B0604020202020204" pitchFamily="34" charset="0"/>
              </a:rPr>
              <a:t>NTC ISO 31000: 2018</a:t>
            </a:r>
            <a:endParaRPr lang="es-ES" sz="1100" dirty="0">
              <a:latin typeface="Gotham Medium" panose="02000604030000020004" pitchFamily="2" charset="0"/>
              <a:cs typeface="Arial" panose="020B0604020202020204" pitchFamily="34" charset="0"/>
            </a:endParaRPr>
          </a:p>
        </p:txBody>
      </p:sp>
      <p:grpSp>
        <p:nvGrpSpPr>
          <p:cNvPr id="72" name="Group 71">
            <a:extLst>
              <a:ext uri="{FF2B5EF4-FFF2-40B4-BE49-F238E27FC236}">
                <a16:creationId xmlns:a16="http://schemas.microsoft.com/office/drawing/2014/main" id="{5587E5DB-5AF3-CA48-AEC9-C5DB541605F9}"/>
              </a:ext>
            </a:extLst>
          </p:cNvPr>
          <p:cNvGrpSpPr/>
          <p:nvPr/>
        </p:nvGrpSpPr>
        <p:grpSpPr>
          <a:xfrm>
            <a:off x="2582544" y="3919338"/>
            <a:ext cx="109440" cy="109440"/>
            <a:chOff x="4200892" y="4432105"/>
            <a:chExt cx="109440" cy="109440"/>
          </a:xfrm>
        </p:grpSpPr>
        <p:grpSp>
          <p:nvGrpSpPr>
            <p:cNvPr id="73" name="Group 72">
              <a:extLst>
                <a:ext uri="{FF2B5EF4-FFF2-40B4-BE49-F238E27FC236}">
                  <a16:creationId xmlns:a16="http://schemas.microsoft.com/office/drawing/2014/main" id="{D250F1CE-5A3E-1E47-9552-577ABA83BFA8}"/>
                </a:ext>
              </a:extLst>
            </p:cNvPr>
            <p:cNvGrpSpPr>
              <a:grpSpLocks noChangeAspect="1"/>
            </p:cNvGrpSpPr>
            <p:nvPr/>
          </p:nvGrpSpPr>
          <p:grpSpPr>
            <a:xfrm rot="10800000">
              <a:off x="4210817" y="4439517"/>
              <a:ext cx="89587" cy="90000"/>
              <a:chOff x="3994150" y="4504881"/>
              <a:chExt cx="108000" cy="108498"/>
            </a:xfrm>
          </p:grpSpPr>
          <p:sp>
            <p:nvSpPr>
              <p:cNvPr id="97" name="Pie 96">
                <a:extLst>
                  <a:ext uri="{FF2B5EF4-FFF2-40B4-BE49-F238E27FC236}">
                    <a16:creationId xmlns:a16="http://schemas.microsoft.com/office/drawing/2014/main" id="{ACADCFC0-D23F-754E-95C3-EF98C55E634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98" name="Pie 97">
                <a:extLst>
                  <a:ext uri="{FF2B5EF4-FFF2-40B4-BE49-F238E27FC236}">
                    <a16:creationId xmlns:a16="http://schemas.microsoft.com/office/drawing/2014/main" id="{E4E23707-768C-F94D-8BBD-5822B1DB18C0}"/>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74" name="Arc 73">
              <a:extLst>
                <a:ext uri="{FF2B5EF4-FFF2-40B4-BE49-F238E27FC236}">
                  <a16:creationId xmlns:a16="http://schemas.microsoft.com/office/drawing/2014/main" id="{41903D99-042C-6545-B139-23CF499F498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82" name="Arc 81">
              <a:extLst>
                <a:ext uri="{FF2B5EF4-FFF2-40B4-BE49-F238E27FC236}">
                  <a16:creationId xmlns:a16="http://schemas.microsoft.com/office/drawing/2014/main" id="{710E67DB-9287-6B46-ACC9-CC1E0265EAB0}"/>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99" name="Group 98">
            <a:extLst>
              <a:ext uri="{FF2B5EF4-FFF2-40B4-BE49-F238E27FC236}">
                <a16:creationId xmlns:a16="http://schemas.microsoft.com/office/drawing/2014/main" id="{D779382D-EF56-EB45-A067-ECF4C04EA3C1}"/>
              </a:ext>
            </a:extLst>
          </p:cNvPr>
          <p:cNvGrpSpPr/>
          <p:nvPr/>
        </p:nvGrpSpPr>
        <p:grpSpPr>
          <a:xfrm>
            <a:off x="2579366" y="4190326"/>
            <a:ext cx="109440" cy="109440"/>
            <a:chOff x="4200892" y="4432105"/>
            <a:chExt cx="109440" cy="109440"/>
          </a:xfrm>
        </p:grpSpPr>
        <p:grpSp>
          <p:nvGrpSpPr>
            <p:cNvPr id="100" name="Group 99">
              <a:extLst>
                <a:ext uri="{FF2B5EF4-FFF2-40B4-BE49-F238E27FC236}">
                  <a16:creationId xmlns:a16="http://schemas.microsoft.com/office/drawing/2014/main" id="{5E59EDC9-A7B2-DE46-8CD8-1E22C390ABD2}"/>
                </a:ext>
              </a:extLst>
            </p:cNvPr>
            <p:cNvGrpSpPr>
              <a:grpSpLocks noChangeAspect="1"/>
            </p:cNvGrpSpPr>
            <p:nvPr/>
          </p:nvGrpSpPr>
          <p:grpSpPr>
            <a:xfrm rot="10800000">
              <a:off x="4210817" y="4439517"/>
              <a:ext cx="89587" cy="90000"/>
              <a:chOff x="3994150" y="4504881"/>
              <a:chExt cx="108000" cy="108498"/>
            </a:xfrm>
          </p:grpSpPr>
          <p:sp>
            <p:nvSpPr>
              <p:cNvPr id="105" name="Pie 104">
                <a:extLst>
                  <a:ext uri="{FF2B5EF4-FFF2-40B4-BE49-F238E27FC236}">
                    <a16:creationId xmlns:a16="http://schemas.microsoft.com/office/drawing/2014/main" id="{A79EA0DA-D806-2A41-81D7-38952690FA8A}"/>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06" name="Pie 105">
                <a:extLst>
                  <a:ext uri="{FF2B5EF4-FFF2-40B4-BE49-F238E27FC236}">
                    <a16:creationId xmlns:a16="http://schemas.microsoft.com/office/drawing/2014/main" id="{69E5FC56-A74F-F94A-B9ED-25A6CE9D803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01" name="Arc 100">
              <a:extLst>
                <a:ext uri="{FF2B5EF4-FFF2-40B4-BE49-F238E27FC236}">
                  <a16:creationId xmlns:a16="http://schemas.microsoft.com/office/drawing/2014/main" id="{C048C211-5D49-1540-8E9B-622F3A2F646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02" name="Arc 101">
              <a:extLst>
                <a:ext uri="{FF2B5EF4-FFF2-40B4-BE49-F238E27FC236}">
                  <a16:creationId xmlns:a16="http://schemas.microsoft.com/office/drawing/2014/main" id="{30C84B30-42FC-D449-978A-A3C05D80F4C2}"/>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07" name="Group 106">
            <a:extLst>
              <a:ext uri="{FF2B5EF4-FFF2-40B4-BE49-F238E27FC236}">
                <a16:creationId xmlns:a16="http://schemas.microsoft.com/office/drawing/2014/main" id="{EFE7A7DC-F1CD-D644-A6B4-D39505008B30}"/>
              </a:ext>
            </a:extLst>
          </p:cNvPr>
          <p:cNvGrpSpPr/>
          <p:nvPr/>
        </p:nvGrpSpPr>
        <p:grpSpPr>
          <a:xfrm>
            <a:off x="2579366" y="4458750"/>
            <a:ext cx="109440" cy="109440"/>
            <a:chOff x="4200892" y="4432105"/>
            <a:chExt cx="109440" cy="109440"/>
          </a:xfrm>
        </p:grpSpPr>
        <p:grpSp>
          <p:nvGrpSpPr>
            <p:cNvPr id="108" name="Group 107">
              <a:extLst>
                <a:ext uri="{FF2B5EF4-FFF2-40B4-BE49-F238E27FC236}">
                  <a16:creationId xmlns:a16="http://schemas.microsoft.com/office/drawing/2014/main" id="{251B3A8A-3B3D-9F44-9EB1-C47861F29A1A}"/>
                </a:ext>
              </a:extLst>
            </p:cNvPr>
            <p:cNvGrpSpPr>
              <a:grpSpLocks noChangeAspect="1"/>
            </p:cNvGrpSpPr>
            <p:nvPr/>
          </p:nvGrpSpPr>
          <p:grpSpPr>
            <a:xfrm rot="10800000">
              <a:off x="4210817" y="4439517"/>
              <a:ext cx="89587" cy="90000"/>
              <a:chOff x="3994150" y="4504881"/>
              <a:chExt cx="108000" cy="108498"/>
            </a:xfrm>
          </p:grpSpPr>
          <p:sp>
            <p:nvSpPr>
              <p:cNvPr id="111" name="Pie 110">
                <a:extLst>
                  <a:ext uri="{FF2B5EF4-FFF2-40B4-BE49-F238E27FC236}">
                    <a16:creationId xmlns:a16="http://schemas.microsoft.com/office/drawing/2014/main" id="{D1B60482-5E9A-E74E-AA11-3E704F3520C9}"/>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12" name="Pie 111">
                <a:extLst>
                  <a:ext uri="{FF2B5EF4-FFF2-40B4-BE49-F238E27FC236}">
                    <a16:creationId xmlns:a16="http://schemas.microsoft.com/office/drawing/2014/main" id="{3E9B6CE1-1187-A34C-B499-CFBA556C6F7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09" name="Arc 108">
              <a:extLst>
                <a:ext uri="{FF2B5EF4-FFF2-40B4-BE49-F238E27FC236}">
                  <a16:creationId xmlns:a16="http://schemas.microsoft.com/office/drawing/2014/main" id="{9002F729-9599-8F4F-8016-091EBCD77E3C}"/>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10" name="Arc 109">
              <a:extLst>
                <a:ext uri="{FF2B5EF4-FFF2-40B4-BE49-F238E27FC236}">
                  <a16:creationId xmlns:a16="http://schemas.microsoft.com/office/drawing/2014/main" id="{F0DE74AF-6CE5-4C4B-8213-530D09299EB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17" name="TextBox 116">
            <a:extLst>
              <a:ext uri="{FF2B5EF4-FFF2-40B4-BE49-F238E27FC236}">
                <a16:creationId xmlns:a16="http://schemas.microsoft.com/office/drawing/2014/main" id="{31E06544-F6FB-9341-9EAF-20F8E6208166}"/>
              </a:ext>
            </a:extLst>
          </p:cNvPr>
          <p:cNvSpPr txBox="1"/>
          <p:nvPr/>
        </p:nvSpPr>
        <p:spPr>
          <a:xfrm>
            <a:off x="2056526" y="3847338"/>
            <a:ext cx="453066"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5.4</a:t>
            </a:r>
          </a:p>
        </p:txBody>
      </p:sp>
      <p:sp>
        <p:nvSpPr>
          <p:cNvPr id="118" name="TextBox 117">
            <a:extLst>
              <a:ext uri="{FF2B5EF4-FFF2-40B4-BE49-F238E27FC236}">
                <a16:creationId xmlns:a16="http://schemas.microsoft.com/office/drawing/2014/main" id="{C9AFA7C8-DACC-3B49-8984-6FEA02DD55BB}"/>
              </a:ext>
            </a:extLst>
          </p:cNvPr>
          <p:cNvSpPr txBox="1"/>
          <p:nvPr/>
        </p:nvSpPr>
        <p:spPr>
          <a:xfrm>
            <a:off x="2056526" y="4102142"/>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5.5</a:t>
            </a:r>
          </a:p>
        </p:txBody>
      </p:sp>
      <p:sp>
        <p:nvSpPr>
          <p:cNvPr id="119" name="TextBox 118">
            <a:extLst>
              <a:ext uri="{FF2B5EF4-FFF2-40B4-BE49-F238E27FC236}">
                <a16:creationId xmlns:a16="http://schemas.microsoft.com/office/drawing/2014/main" id="{D54ED152-53DB-6D49-B465-86A1C678D98B}"/>
              </a:ext>
            </a:extLst>
          </p:cNvPr>
          <p:cNvSpPr txBox="1"/>
          <p:nvPr/>
        </p:nvSpPr>
        <p:spPr>
          <a:xfrm>
            <a:off x="2056526" y="4378658"/>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5.6</a:t>
            </a:r>
          </a:p>
        </p:txBody>
      </p:sp>
      <p:sp>
        <p:nvSpPr>
          <p:cNvPr id="120" name="TextBox 119">
            <a:extLst>
              <a:ext uri="{FF2B5EF4-FFF2-40B4-BE49-F238E27FC236}">
                <a16:creationId xmlns:a16="http://schemas.microsoft.com/office/drawing/2014/main" id="{86ADE038-03E7-0443-920C-9F2513878845}"/>
              </a:ext>
            </a:extLst>
          </p:cNvPr>
          <p:cNvSpPr txBox="1"/>
          <p:nvPr/>
        </p:nvSpPr>
        <p:spPr>
          <a:xfrm>
            <a:off x="2763674" y="4640912"/>
            <a:ext cx="7651620" cy="261610"/>
          </a:xfrm>
          <a:prstGeom prst="rect">
            <a:avLst/>
          </a:prstGeom>
          <a:noFill/>
        </p:spPr>
        <p:txBody>
          <a:bodyPr wrap="square" rtlCol="0">
            <a:spAutoFit/>
          </a:bodyPr>
          <a:lstStyle/>
          <a:p>
            <a:r>
              <a:rPr lang="en-US" sz="1100" dirty="0">
                <a:latin typeface="Gotham Medium" panose="02000604030000020004" pitchFamily="2" charset="0"/>
                <a:cs typeface="Arial" panose="020B0604020202020204" pitchFamily="34" charset="0"/>
              </a:rPr>
              <a:t>NTC ISO 37001:2017</a:t>
            </a:r>
            <a:endParaRPr lang="es-ES" sz="1100" dirty="0">
              <a:latin typeface="Gotham Medium" panose="02000604030000020004" pitchFamily="2" charset="0"/>
              <a:cs typeface="Arial" panose="020B0604020202020204" pitchFamily="34" charset="0"/>
            </a:endParaRPr>
          </a:p>
        </p:txBody>
      </p:sp>
      <p:sp>
        <p:nvSpPr>
          <p:cNvPr id="121" name="TextBox 120">
            <a:extLst>
              <a:ext uri="{FF2B5EF4-FFF2-40B4-BE49-F238E27FC236}">
                <a16:creationId xmlns:a16="http://schemas.microsoft.com/office/drawing/2014/main" id="{E9767FB5-7A15-7540-A96E-99065FBB36D5}"/>
              </a:ext>
            </a:extLst>
          </p:cNvPr>
          <p:cNvSpPr txBox="1"/>
          <p:nvPr/>
        </p:nvSpPr>
        <p:spPr>
          <a:xfrm>
            <a:off x="2763674" y="4895436"/>
            <a:ext cx="7651625" cy="261610"/>
          </a:xfrm>
          <a:prstGeom prst="rect">
            <a:avLst/>
          </a:prstGeom>
          <a:noFill/>
        </p:spPr>
        <p:txBody>
          <a:bodyPr wrap="square" rtlCol="0">
            <a:spAutoFit/>
          </a:bodyPr>
          <a:lstStyle/>
          <a:p>
            <a:r>
              <a:rPr lang="en-US" sz="1100" dirty="0">
                <a:latin typeface="Gotham Medium" panose="02000604030000020004" pitchFamily="2" charset="0"/>
                <a:cs typeface="Arial" panose="020B0604020202020204" pitchFamily="34" charset="0"/>
              </a:rPr>
              <a:t>NTC  6256: 2018</a:t>
            </a:r>
            <a:endParaRPr lang="es-ES" sz="1100" dirty="0">
              <a:latin typeface="Gotham Medium" panose="02000604030000020004" pitchFamily="2" charset="0"/>
              <a:cs typeface="Arial" panose="020B0604020202020204" pitchFamily="34" charset="0"/>
            </a:endParaRPr>
          </a:p>
        </p:txBody>
      </p:sp>
      <p:sp>
        <p:nvSpPr>
          <p:cNvPr id="122" name="TextBox 121">
            <a:extLst>
              <a:ext uri="{FF2B5EF4-FFF2-40B4-BE49-F238E27FC236}">
                <a16:creationId xmlns:a16="http://schemas.microsoft.com/office/drawing/2014/main" id="{1EE65C4E-2161-7541-A521-D9783AA195EC}"/>
              </a:ext>
            </a:extLst>
          </p:cNvPr>
          <p:cNvSpPr txBox="1"/>
          <p:nvPr/>
        </p:nvSpPr>
        <p:spPr>
          <a:xfrm>
            <a:off x="2763674" y="5164140"/>
            <a:ext cx="8703680" cy="261610"/>
          </a:xfrm>
          <a:prstGeom prst="rect">
            <a:avLst/>
          </a:prstGeom>
          <a:noFill/>
        </p:spPr>
        <p:txBody>
          <a:bodyPr wrap="square" rtlCol="0">
            <a:spAutoFit/>
          </a:bodyPr>
          <a:lstStyle/>
          <a:p>
            <a:r>
              <a:rPr lang="en-US" sz="1100" dirty="0">
                <a:latin typeface="Gotham Medium" panose="02000604030000020004" pitchFamily="2" charset="0"/>
                <a:cs typeface="Arial" panose="020B0604020202020204" pitchFamily="34" charset="0"/>
              </a:rPr>
              <a:t>GTC  286: 2018</a:t>
            </a:r>
            <a:endParaRPr lang="es-ES" sz="1100" dirty="0">
              <a:latin typeface="Gotham Medium" panose="02000604030000020004" pitchFamily="2" charset="0"/>
              <a:cs typeface="Arial" panose="020B0604020202020204" pitchFamily="34" charset="0"/>
            </a:endParaRPr>
          </a:p>
        </p:txBody>
      </p:sp>
      <p:grpSp>
        <p:nvGrpSpPr>
          <p:cNvPr id="123" name="Group 122">
            <a:extLst>
              <a:ext uri="{FF2B5EF4-FFF2-40B4-BE49-F238E27FC236}">
                <a16:creationId xmlns:a16="http://schemas.microsoft.com/office/drawing/2014/main" id="{522266F0-CE1A-8345-9ADD-76DB46DA4D1C}"/>
              </a:ext>
            </a:extLst>
          </p:cNvPr>
          <p:cNvGrpSpPr/>
          <p:nvPr/>
        </p:nvGrpSpPr>
        <p:grpSpPr>
          <a:xfrm>
            <a:off x="2582544" y="4712912"/>
            <a:ext cx="109440" cy="109440"/>
            <a:chOff x="4200892" y="4432105"/>
            <a:chExt cx="109440" cy="109440"/>
          </a:xfrm>
        </p:grpSpPr>
        <p:grpSp>
          <p:nvGrpSpPr>
            <p:cNvPr id="124" name="Group 123">
              <a:extLst>
                <a:ext uri="{FF2B5EF4-FFF2-40B4-BE49-F238E27FC236}">
                  <a16:creationId xmlns:a16="http://schemas.microsoft.com/office/drawing/2014/main" id="{67019007-82BE-5F4C-BEF0-42A9B7FD1C83}"/>
                </a:ext>
              </a:extLst>
            </p:cNvPr>
            <p:cNvGrpSpPr>
              <a:grpSpLocks noChangeAspect="1"/>
            </p:cNvGrpSpPr>
            <p:nvPr/>
          </p:nvGrpSpPr>
          <p:grpSpPr>
            <a:xfrm rot="10800000">
              <a:off x="4210817" y="4439517"/>
              <a:ext cx="89587" cy="90000"/>
              <a:chOff x="3994150" y="4504881"/>
              <a:chExt cx="108000" cy="108498"/>
            </a:xfrm>
          </p:grpSpPr>
          <p:sp>
            <p:nvSpPr>
              <p:cNvPr id="127" name="Pie 126">
                <a:extLst>
                  <a:ext uri="{FF2B5EF4-FFF2-40B4-BE49-F238E27FC236}">
                    <a16:creationId xmlns:a16="http://schemas.microsoft.com/office/drawing/2014/main" id="{028A7CF9-08C8-464C-BFB7-F41B9DF7D78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28" name="Pie 127">
                <a:extLst>
                  <a:ext uri="{FF2B5EF4-FFF2-40B4-BE49-F238E27FC236}">
                    <a16:creationId xmlns:a16="http://schemas.microsoft.com/office/drawing/2014/main" id="{943200E9-F349-6D4F-9508-F3D0B29CE989}"/>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25" name="Arc 124">
              <a:extLst>
                <a:ext uri="{FF2B5EF4-FFF2-40B4-BE49-F238E27FC236}">
                  <a16:creationId xmlns:a16="http://schemas.microsoft.com/office/drawing/2014/main" id="{FD6E658A-0D6D-B244-A217-5E74E40A5AC3}"/>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26" name="Arc 125">
              <a:extLst>
                <a:ext uri="{FF2B5EF4-FFF2-40B4-BE49-F238E27FC236}">
                  <a16:creationId xmlns:a16="http://schemas.microsoft.com/office/drawing/2014/main" id="{3904AB2C-D6E8-A34E-BB74-BA4E4D9F0FC0}"/>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29" name="Group 128">
            <a:extLst>
              <a:ext uri="{FF2B5EF4-FFF2-40B4-BE49-F238E27FC236}">
                <a16:creationId xmlns:a16="http://schemas.microsoft.com/office/drawing/2014/main" id="{69E6C61E-1C52-B94C-A0A2-C9BDF4681A21}"/>
              </a:ext>
            </a:extLst>
          </p:cNvPr>
          <p:cNvGrpSpPr/>
          <p:nvPr/>
        </p:nvGrpSpPr>
        <p:grpSpPr>
          <a:xfrm>
            <a:off x="2579366" y="4983900"/>
            <a:ext cx="109440" cy="109440"/>
            <a:chOff x="4200892" y="4432105"/>
            <a:chExt cx="109440" cy="109440"/>
          </a:xfrm>
        </p:grpSpPr>
        <p:grpSp>
          <p:nvGrpSpPr>
            <p:cNvPr id="130" name="Group 129">
              <a:extLst>
                <a:ext uri="{FF2B5EF4-FFF2-40B4-BE49-F238E27FC236}">
                  <a16:creationId xmlns:a16="http://schemas.microsoft.com/office/drawing/2014/main" id="{1B041F42-4DF8-EA45-92EA-AAD7C6DC85D6}"/>
                </a:ext>
              </a:extLst>
            </p:cNvPr>
            <p:cNvGrpSpPr>
              <a:grpSpLocks noChangeAspect="1"/>
            </p:cNvGrpSpPr>
            <p:nvPr/>
          </p:nvGrpSpPr>
          <p:grpSpPr>
            <a:xfrm rot="10800000">
              <a:off x="4210817" y="4439517"/>
              <a:ext cx="89587" cy="90000"/>
              <a:chOff x="3994150" y="4504881"/>
              <a:chExt cx="108000" cy="108498"/>
            </a:xfrm>
          </p:grpSpPr>
          <p:sp>
            <p:nvSpPr>
              <p:cNvPr id="133" name="Pie 132">
                <a:extLst>
                  <a:ext uri="{FF2B5EF4-FFF2-40B4-BE49-F238E27FC236}">
                    <a16:creationId xmlns:a16="http://schemas.microsoft.com/office/drawing/2014/main" id="{BCC0F981-E424-9540-9B98-8FD23DB2AAB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34" name="Pie 133">
                <a:extLst>
                  <a:ext uri="{FF2B5EF4-FFF2-40B4-BE49-F238E27FC236}">
                    <a16:creationId xmlns:a16="http://schemas.microsoft.com/office/drawing/2014/main" id="{7D0512E4-A331-9D46-90F7-7444E314F9F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31" name="Arc 130">
              <a:extLst>
                <a:ext uri="{FF2B5EF4-FFF2-40B4-BE49-F238E27FC236}">
                  <a16:creationId xmlns:a16="http://schemas.microsoft.com/office/drawing/2014/main" id="{86615E72-0D7A-DF45-B8DE-436F1F4455D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32" name="Arc 131">
              <a:extLst>
                <a:ext uri="{FF2B5EF4-FFF2-40B4-BE49-F238E27FC236}">
                  <a16:creationId xmlns:a16="http://schemas.microsoft.com/office/drawing/2014/main" id="{BEED8DCD-1E06-B04E-9368-1076E873C92F}"/>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35" name="Group 134">
            <a:extLst>
              <a:ext uri="{FF2B5EF4-FFF2-40B4-BE49-F238E27FC236}">
                <a16:creationId xmlns:a16="http://schemas.microsoft.com/office/drawing/2014/main" id="{C0B964D9-C5BD-854D-AE11-50775A2BB606}"/>
              </a:ext>
            </a:extLst>
          </p:cNvPr>
          <p:cNvGrpSpPr/>
          <p:nvPr/>
        </p:nvGrpSpPr>
        <p:grpSpPr>
          <a:xfrm>
            <a:off x="2579366" y="5252324"/>
            <a:ext cx="109440" cy="109440"/>
            <a:chOff x="4200892" y="4432105"/>
            <a:chExt cx="109440" cy="109440"/>
          </a:xfrm>
        </p:grpSpPr>
        <p:grpSp>
          <p:nvGrpSpPr>
            <p:cNvPr id="136" name="Group 135">
              <a:extLst>
                <a:ext uri="{FF2B5EF4-FFF2-40B4-BE49-F238E27FC236}">
                  <a16:creationId xmlns:a16="http://schemas.microsoft.com/office/drawing/2014/main" id="{8DC6B33C-ADA9-1744-B573-C55327D377D7}"/>
                </a:ext>
              </a:extLst>
            </p:cNvPr>
            <p:cNvGrpSpPr>
              <a:grpSpLocks noChangeAspect="1"/>
            </p:cNvGrpSpPr>
            <p:nvPr/>
          </p:nvGrpSpPr>
          <p:grpSpPr>
            <a:xfrm rot="10800000">
              <a:off x="4210817" y="4439517"/>
              <a:ext cx="89587" cy="90000"/>
              <a:chOff x="3994150" y="4504881"/>
              <a:chExt cx="108000" cy="108498"/>
            </a:xfrm>
          </p:grpSpPr>
          <p:sp>
            <p:nvSpPr>
              <p:cNvPr id="139" name="Pie 138">
                <a:extLst>
                  <a:ext uri="{FF2B5EF4-FFF2-40B4-BE49-F238E27FC236}">
                    <a16:creationId xmlns:a16="http://schemas.microsoft.com/office/drawing/2014/main" id="{C89D487D-73F7-1742-BE1D-8420999B1AAE}"/>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40" name="Pie 139">
                <a:extLst>
                  <a:ext uri="{FF2B5EF4-FFF2-40B4-BE49-F238E27FC236}">
                    <a16:creationId xmlns:a16="http://schemas.microsoft.com/office/drawing/2014/main" id="{0C0D3354-EF38-424C-91FD-3ADEBBCB294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37" name="Arc 136">
              <a:extLst>
                <a:ext uri="{FF2B5EF4-FFF2-40B4-BE49-F238E27FC236}">
                  <a16:creationId xmlns:a16="http://schemas.microsoft.com/office/drawing/2014/main" id="{D90C01AF-7DDD-CA40-8DC6-70C8AB14854F}"/>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38" name="Arc 137">
              <a:extLst>
                <a:ext uri="{FF2B5EF4-FFF2-40B4-BE49-F238E27FC236}">
                  <a16:creationId xmlns:a16="http://schemas.microsoft.com/office/drawing/2014/main" id="{CC30E7EB-286C-1042-8269-8052F02A2B0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41" name="TextBox 140">
            <a:extLst>
              <a:ext uri="{FF2B5EF4-FFF2-40B4-BE49-F238E27FC236}">
                <a16:creationId xmlns:a16="http://schemas.microsoft.com/office/drawing/2014/main" id="{5130860F-85C7-5043-8205-0A09B043C17A}"/>
              </a:ext>
            </a:extLst>
          </p:cNvPr>
          <p:cNvSpPr txBox="1"/>
          <p:nvPr/>
        </p:nvSpPr>
        <p:spPr>
          <a:xfrm>
            <a:off x="2056526" y="4640912"/>
            <a:ext cx="453066"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5.7</a:t>
            </a:r>
          </a:p>
        </p:txBody>
      </p:sp>
      <p:sp>
        <p:nvSpPr>
          <p:cNvPr id="142" name="TextBox 141">
            <a:extLst>
              <a:ext uri="{FF2B5EF4-FFF2-40B4-BE49-F238E27FC236}">
                <a16:creationId xmlns:a16="http://schemas.microsoft.com/office/drawing/2014/main" id="{632921C0-8511-3E4F-8D82-32F72EF66FBE}"/>
              </a:ext>
            </a:extLst>
          </p:cNvPr>
          <p:cNvSpPr txBox="1"/>
          <p:nvPr/>
        </p:nvSpPr>
        <p:spPr>
          <a:xfrm>
            <a:off x="2056526" y="4895716"/>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5.8</a:t>
            </a:r>
          </a:p>
        </p:txBody>
      </p:sp>
      <p:sp>
        <p:nvSpPr>
          <p:cNvPr id="143" name="TextBox 142">
            <a:extLst>
              <a:ext uri="{FF2B5EF4-FFF2-40B4-BE49-F238E27FC236}">
                <a16:creationId xmlns:a16="http://schemas.microsoft.com/office/drawing/2014/main" id="{534AD969-FAC8-FB42-AF2F-8C0E6B429C90}"/>
              </a:ext>
            </a:extLst>
          </p:cNvPr>
          <p:cNvSpPr txBox="1"/>
          <p:nvPr/>
        </p:nvSpPr>
        <p:spPr>
          <a:xfrm>
            <a:off x="2056526" y="5172232"/>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5.9</a:t>
            </a:r>
          </a:p>
        </p:txBody>
      </p:sp>
      <p:sp>
        <p:nvSpPr>
          <p:cNvPr id="88" name="TextBox 87">
            <a:extLst>
              <a:ext uri="{FF2B5EF4-FFF2-40B4-BE49-F238E27FC236}">
                <a16:creationId xmlns:a16="http://schemas.microsoft.com/office/drawing/2014/main" id="{2D4C6B4C-24F3-EF45-8F6C-D36AFCE9FC1C}"/>
              </a:ext>
            </a:extLst>
          </p:cNvPr>
          <p:cNvSpPr txBox="1"/>
          <p:nvPr/>
        </p:nvSpPr>
        <p:spPr>
          <a:xfrm>
            <a:off x="2763674" y="5429211"/>
            <a:ext cx="8703680"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NTC ISO 45001:2018</a:t>
            </a:r>
          </a:p>
        </p:txBody>
      </p:sp>
      <p:grpSp>
        <p:nvGrpSpPr>
          <p:cNvPr id="89" name="Group 88">
            <a:extLst>
              <a:ext uri="{FF2B5EF4-FFF2-40B4-BE49-F238E27FC236}">
                <a16:creationId xmlns:a16="http://schemas.microsoft.com/office/drawing/2014/main" id="{DC2F44CF-E360-F548-87D2-D977988B5B35}"/>
              </a:ext>
            </a:extLst>
          </p:cNvPr>
          <p:cNvGrpSpPr/>
          <p:nvPr/>
        </p:nvGrpSpPr>
        <p:grpSpPr>
          <a:xfrm>
            <a:off x="2579366" y="5517395"/>
            <a:ext cx="109440" cy="109440"/>
            <a:chOff x="4200892" y="4432105"/>
            <a:chExt cx="109440" cy="109440"/>
          </a:xfrm>
        </p:grpSpPr>
        <p:grpSp>
          <p:nvGrpSpPr>
            <p:cNvPr id="90" name="Group 89">
              <a:extLst>
                <a:ext uri="{FF2B5EF4-FFF2-40B4-BE49-F238E27FC236}">
                  <a16:creationId xmlns:a16="http://schemas.microsoft.com/office/drawing/2014/main" id="{6E1F8C3D-469F-1A48-A3A0-4A69DFFEC7A5}"/>
                </a:ext>
              </a:extLst>
            </p:cNvPr>
            <p:cNvGrpSpPr>
              <a:grpSpLocks noChangeAspect="1"/>
            </p:cNvGrpSpPr>
            <p:nvPr/>
          </p:nvGrpSpPr>
          <p:grpSpPr>
            <a:xfrm rot="10800000">
              <a:off x="4210817" y="4439517"/>
              <a:ext cx="89587" cy="90000"/>
              <a:chOff x="3994150" y="4504881"/>
              <a:chExt cx="108000" cy="108498"/>
            </a:xfrm>
          </p:grpSpPr>
          <p:sp>
            <p:nvSpPr>
              <p:cNvPr id="93" name="Pie 92">
                <a:extLst>
                  <a:ext uri="{FF2B5EF4-FFF2-40B4-BE49-F238E27FC236}">
                    <a16:creationId xmlns:a16="http://schemas.microsoft.com/office/drawing/2014/main" id="{3FA50999-113A-DA44-935A-1F115BA22785}"/>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94" name="Pie 93">
                <a:extLst>
                  <a:ext uri="{FF2B5EF4-FFF2-40B4-BE49-F238E27FC236}">
                    <a16:creationId xmlns:a16="http://schemas.microsoft.com/office/drawing/2014/main" id="{740ED505-E6D4-8644-84BD-0B7B7F9F6C9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91" name="Arc 90">
              <a:extLst>
                <a:ext uri="{FF2B5EF4-FFF2-40B4-BE49-F238E27FC236}">
                  <a16:creationId xmlns:a16="http://schemas.microsoft.com/office/drawing/2014/main" id="{2A919AE1-765B-8C47-874B-CF00C2040E5E}"/>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92" name="Arc 91">
              <a:extLst>
                <a:ext uri="{FF2B5EF4-FFF2-40B4-BE49-F238E27FC236}">
                  <a16:creationId xmlns:a16="http://schemas.microsoft.com/office/drawing/2014/main" id="{418B0123-10BC-7546-B5D5-271035B8C27F}"/>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95" name="TextBox 94">
            <a:extLst>
              <a:ext uri="{FF2B5EF4-FFF2-40B4-BE49-F238E27FC236}">
                <a16:creationId xmlns:a16="http://schemas.microsoft.com/office/drawing/2014/main" id="{989D0C0C-9F31-B144-9F6E-AFE2DEEC39A5}"/>
              </a:ext>
            </a:extLst>
          </p:cNvPr>
          <p:cNvSpPr txBox="1"/>
          <p:nvPr/>
        </p:nvSpPr>
        <p:spPr>
          <a:xfrm>
            <a:off x="2056526" y="5437303"/>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5.10</a:t>
            </a:r>
          </a:p>
        </p:txBody>
      </p:sp>
      <p:sp>
        <p:nvSpPr>
          <p:cNvPr id="96" name="TextBox 95">
            <a:extLst>
              <a:ext uri="{FF2B5EF4-FFF2-40B4-BE49-F238E27FC236}">
                <a16:creationId xmlns:a16="http://schemas.microsoft.com/office/drawing/2014/main" id="{A96DBD52-2A23-5140-83CC-EDA1AE277C9A}"/>
              </a:ext>
            </a:extLst>
          </p:cNvPr>
          <p:cNvSpPr txBox="1"/>
          <p:nvPr/>
        </p:nvSpPr>
        <p:spPr>
          <a:xfrm>
            <a:off x="191887" y="2245226"/>
            <a:ext cx="6813917" cy="307777"/>
          </a:xfrm>
          <a:prstGeom prst="rect">
            <a:avLst/>
          </a:prstGeom>
          <a:noFill/>
        </p:spPr>
        <p:txBody>
          <a:bodyPr wrap="none" rtlCol="0">
            <a:spAutoFit/>
          </a:bodyPr>
          <a:lstStyle/>
          <a:p>
            <a:r>
              <a:rPr lang="es-CO" sz="1400" b="1" dirty="0">
                <a:solidFill>
                  <a:schemeClr val="bg1"/>
                </a:solidFill>
                <a:latin typeface="Gotham Medium" panose="02000604030000020004" pitchFamily="2" charset="0"/>
              </a:rPr>
              <a:t>V. / ESTRUCTURAS DE ALTO NIVEL-NORMAS TECNICAS DE CALIDAD:</a:t>
            </a:r>
          </a:p>
        </p:txBody>
      </p:sp>
    </p:spTree>
    <p:extLst>
      <p:ext uri="{BB962C8B-B14F-4D97-AF65-F5344CB8AC3E}">
        <p14:creationId xmlns:p14="http://schemas.microsoft.com/office/powerpoint/2010/main" val="1737964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D83B896E-6536-A342-A503-C7A3F085EAAF}"/>
              </a:ext>
            </a:extLst>
          </p:cNvPr>
          <p:cNvSpPr txBox="1"/>
          <p:nvPr/>
        </p:nvSpPr>
        <p:spPr>
          <a:xfrm>
            <a:off x="1236147" y="1430563"/>
            <a:ext cx="6255302" cy="553998"/>
          </a:xfrm>
          <a:prstGeom prst="rect">
            <a:avLst/>
          </a:prstGeom>
          <a:noFill/>
        </p:spPr>
        <p:txBody>
          <a:bodyPr wrap="none" rtlCol="0">
            <a:spAutoFit/>
          </a:bodyPr>
          <a:lstStyle/>
          <a:p>
            <a:r>
              <a:rPr lang="es-ES_tradnl" sz="3000" b="1" dirty="0">
                <a:solidFill>
                  <a:srgbClr val="00AEEF"/>
                </a:solidFill>
                <a:latin typeface="Filson Pro Book" panose="02000000000000000000" pitchFamily="2" charset="77"/>
              </a:rPr>
              <a:t>DESARROLLO DE LA AUDITORÍA</a:t>
            </a:r>
          </a:p>
        </p:txBody>
      </p:sp>
      <p:sp>
        <p:nvSpPr>
          <p:cNvPr id="40"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1"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42"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31174E40-FED5-454B-8523-19C03FF37005}"/>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8" name="Rectangle 47">
            <a:extLst>
              <a:ext uri="{FF2B5EF4-FFF2-40B4-BE49-F238E27FC236}">
                <a16:creationId xmlns:a16="http://schemas.microsoft.com/office/drawing/2014/main" id="{5872FBF8-8A93-1841-9B41-1BB17F47D011}"/>
              </a:ext>
            </a:extLst>
          </p:cNvPr>
          <p:cNvSpPr/>
          <p:nvPr/>
        </p:nvSpPr>
        <p:spPr>
          <a:xfrm>
            <a:off x="244710" y="2279394"/>
            <a:ext cx="8243475"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TextBox 18">
            <a:extLst>
              <a:ext uri="{FF2B5EF4-FFF2-40B4-BE49-F238E27FC236}">
                <a16:creationId xmlns:a16="http://schemas.microsoft.com/office/drawing/2014/main" id="{A5A66C8E-C938-3D4D-A2EE-DAD1B743C221}"/>
              </a:ext>
            </a:extLst>
          </p:cNvPr>
          <p:cNvSpPr txBox="1"/>
          <p:nvPr/>
        </p:nvSpPr>
        <p:spPr>
          <a:xfrm>
            <a:off x="2763674" y="2719036"/>
            <a:ext cx="7651620" cy="261610"/>
          </a:xfrm>
          <a:prstGeom prst="rect">
            <a:avLst/>
          </a:prstGeom>
          <a:noFill/>
        </p:spPr>
        <p:txBody>
          <a:bodyPr wrap="square" rtlCol="0">
            <a:spAutoFit/>
          </a:bodyPr>
          <a:lstStyle/>
          <a:p>
            <a:r>
              <a:rPr lang="es-CO" sz="1100" dirty="0">
                <a:latin typeface="Gotham Medium" panose="02000604030000020004" pitchFamily="2" charset="0"/>
              </a:rPr>
              <a:t>Caracterización</a:t>
            </a:r>
          </a:p>
        </p:txBody>
      </p:sp>
      <p:sp>
        <p:nvSpPr>
          <p:cNvPr id="20" name="TextBox 19">
            <a:extLst>
              <a:ext uri="{FF2B5EF4-FFF2-40B4-BE49-F238E27FC236}">
                <a16:creationId xmlns:a16="http://schemas.microsoft.com/office/drawing/2014/main" id="{E60E3E33-6845-224D-BAD1-778BB9710308}"/>
              </a:ext>
            </a:extLst>
          </p:cNvPr>
          <p:cNvSpPr txBox="1"/>
          <p:nvPr/>
        </p:nvSpPr>
        <p:spPr>
          <a:xfrm>
            <a:off x="2763674" y="2973560"/>
            <a:ext cx="7651625"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Procesos</a:t>
            </a:r>
          </a:p>
        </p:txBody>
      </p:sp>
      <p:sp>
        <p:nvSpPr>
          <p:cNvPr id="22" name="TextBox 21">
            <a:extLst>
              <a:ext uri="{FF2B5EF4-FFF2-40B4-BE49-F238E27FC236}">
                <a16:creationId xmlns:a16="http://schemas.microsoft.com/office/drawing/2014/main" id="{6EE045AB-A0ED-4A43-9DF0-8398568C497C}"/>
              </a:ext>
            </a:extLst>
          </p:cNvPr>
          <p:cNvSpPr txBox="1"/>
          <p:nvPr/>
        </p:nvSpPr>
        <p:spPr>
          <a:xfrm>
            <a:off x="2763674" y="3242264"/>
            <a:ext cx="8703680" cy="261610"/>
          </a:xfrm>
          <a:prstGeom prst="rect">
            <a:avLst/>
          </a:prstGeom>
          <a:noFill/>
        </p:spPr>
        <p:txBody>
          <a:bodyPr wrap="square" rtlCol="0">
            <a:spAutoFit/>
          </a:bodyPr>
          <a:lstStyle/>
          <a:p>
            <a:r>
              <a:rPr lang="es-CO" sz="1100" dirty="0">
                <a:latin typeface="Gotham Medium" panose="02000604030000020004" pitchFamily="2" charset="0"/>
              </a:rPr>
              <a:t>Formatos- Instrumentos</a:t>
            </a:r>
          </a:p>
        </p:txBody>
      </p:sp>
      <p:cxnSp>
        <p:nvCxnSpPr>
          <p:cNvPr id="25" name="Straight Connector 24">
            <a:extLst>
              <a:ext uri="{FF2B5EF4-FFF2-40B4-BE49-F238E27FC236}">
                <a16:creationId xmlns:a16="http://schemas.microsoft.com/office/drawing/2014/main" id="{57ECEA6C-59B6-C441-A506-18CE46FB9FD8}"/>
              </a:ext>
            </a:extLst>
          </p:cNvPr>
          <p:cNvCxnSpPr>
            <a:cxnSpLocks/>
          </p:cNvCxnSpPr>
          <p:nvPr/>
        </p:nvCxnSpPr>
        <p:spPr>
          <a:xfrm>
            <a:off x="2637234" y="2716688"/>
            <a:ext cx="0" cy="810667"/>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38D7592-803B-0B43-A87B-7530BA04CC14}"/>
              </a:ext>
            </a:extLst>
          </p:cNvPr>
          <p:cNvGrpSpPr/>
          <p:nvPr/>
        </p:nvGrpSpPr>
        <p:grpSpPr>
          <a:xfrm>
            <a:off x="2582544" y="2791036"/>
            <a:ext cx="109440" cy="109440"/>
            <a:chOff x="4200892" y="4432105"/>
            <a:chExt cx="109440" cy="109440"/>
          </a:xfrm>
        </p:grpSpPr>
        <p:grpSp>
          <p:nvGrpSpPr>
            <p:cNvPr id="27" name="Group 26">
              <a:extLst>
                <a:ext uri="{FF2B5EF4-FFF2-40B4-BE49-F238E27FC236}">
                  <a16:creationId xmlns:a16="http://schemas.microsoft.com/office/drawing/2014/main" id="{2AEA96B2-6F8A-0C4B-A366-FAA7343B1120}"/>
                </a:ext>
              </a:extLst>
            </p:cNvPr>
            <p:cNvGrpSpPr>
              <a:grpSpLocks noChangeAspect="1"/>
            </p:cNvGrpSpPr>
            <p:nvPr/>
          </p:nvGrpSpPr>
          <p:grpSpPr>
            <a:xfrm rot="10800000">
              <a:off x="4210817" y="4439517"/>
              <a:ext cx="89587" cy="90000"/>
              <a:chOff x="3994150" y="4504881"/>
              <a:chExt cx="108000" cy="108498"/>
            </a:xfrm>
          </p:grpSpPr>
          <p:sp>
            <p:nvSpPr>
              <p:cNvPr id="30" name="Pie 29">
                <a:extLst>
                  <a:ext uri="{FF2B5EF4-FFF2-40B4-BE49-F238E27FC236}">
                    <a16:creationId xmlns:a16="http://schemas.microsoft.com/office/drawing/2014/main" id="{DA01EDE7-6076-8043-85C1-8B66FF4B3A9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1" name="Pie 30">
                <a:extLst>
                  <a:ext uri="{FF2B5EF4-FFF2-40B4-BE49-F238E27FC236}">
                    <a16:creationId xmlns:a16="http://schemas.microsoft.com/office/drawing/2014/main" id="{CCFB5ADD-2722-8A4B-A7E9-6471E21505E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8" name="Arc 27">
              <a:extLst>
                <a:ext uri="{FF2B5EF4-FFF2-40B4-BE49-F238E27FC236}">
                  <a16:creationId xmlns:a16="http://schemas.microsoft.com/office/drawing/2014/main" id="{1BA9BF9F-6497-2B4E-9C91-124A6691667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29" name="Arc 28">
              <a:extLst>
                <a:ext uri="{FF2B5EF4-FFF2-40B4-BE49-F238E27FC236}">
                  <a16:creationId xmlns:a16="http://schemas.microsoft.com/office/drawing/2014/main" id="{74E34D8F-A679-6F4A-8B2F-77E27AF2C77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32" name="Group 31">
            <a:extLst>
              <a:ext uri="{FF2B5EF4-FFF2-40B4-BE49-F238E27FC236}">
                <a16:creationId xmlns:a16="http://schemas.microsoft.com/office/drawing/2014/main" id="{D91FD7C8-2431-CE4C-ACEE-25A13B4385FC}"/>
              </a:ext>
            </a:extLst>
          </p:cNvPr>
          <p:cNvGrpSpPr/>
          <p:nvPr/>
        </p:nvGrpSpPr>
        <p:grpSpPr>
          <a:xfrm>
            <a:off x="2579366" y="3062024"/>
            <a:ext cx="109440" cy="109440"/>
            <a:chOff x="4200892" y="4432105"/>
            <a:chExt cx="109440" cy="109440"/>
          </a:xfrm>
        </p:grpSpPr>
        <p:grpSp>
          <p:nvGrpSpPr>
            <p:cNvPr id="33" name="Group 32">
              <a:extLst>
                <a:ext uri="{FF2B5EF4-FFF2-40B4-BE49-F238E27FC236}">
                  <a16:creationId xmlns:a16="http://schemas.microsoft.com/office/drawing/2014/main" id="{097DC7F9-C449-BF44-801C-2666F77048D2}"/>
                </a:ext>
              </a:extLst>
            </p:cNvPr>
            <p:cNvGrpSpPr>
              <a:grpSpLocks noChangeAspect="1"/>
            </p:cNvGrpSpPr>
            <p:nvPr/>
          </p:nvGrpSpPr>
          <p:grpSpPr>
            <a:xfrm rot="10800000">
              <a:off x="4210817" y="4439517"/>
              <a:ext cx="89587" cy="90000"/>
              <a:chOff x="3994150" y="4504881"/>
              <a:chExt cx="108000" cy="108498"/>
            </a:xfrm>
          </p:grpSpPr>
          <p:sp>
            <p:nvSpPr>
              <p:cNvPr id="36" name="Pie 35">
                <a:extLst>
                  <a:ext uri="{FF2B5EF4-FFF2-40B4-BE49-F238E27FC236}">
                    <a16:creationId xmlns:a16="http://schemas.microsoft.com/office/drawing/2014/main" id="{FE00DA6C-C8D8-174F-8BD3-01DF0F0AD76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7" name="Pie 36">
                <a:extLst>
                  <a:ext uri="{FF2B5EF4-FFF2-40B4-BE49-F238E27FC236}">
                    <a16:creationId xmlns:a16="http://schemas.microsoft.com/office/drawing/2014/main" id="{6CF6E853-8628-BC41-95DF-4BA1F131140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34" name="Arc 33">
              <a:extLst>
                <a:ext uri="{FF2B5EF4-FFF2-40B4-BE49-F238E27FC236}">
                  <a16:creationId xmlns:a16="http://schemas.microsoft.com/office/drawing/2014/main" id="{574693D2-18E6-0B4A-B81D-7697397670B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35" name="Arc 34">
              <a:extLst>
                <a:ext uri="{FF2B5EF4-FFF2-40B4-BE49-F238E27FC236}">
                  <a16:creationId xmlns:a16="http://schemas.microsoft.com/office/drawing/2014/main" id="{50254510-AC4A-CD47-9A9C-324A188EF396}"/>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63" name="Group 62">
            <a:extLst>
              <a:ext uri="{FF2B5EF4-FFF2-40B4-BE49-F238E27FC236}">
                <a16:creationId xmlns:a16="http://schemas.microsoft.com/office/drawing/2014/main" id="{620C6978-68F8-3E43-8042-D2B4C4CA2D5D}"/>
              </a:ext>
            </a:extLst>
          </p:cNvPr>
          <p:cNvGrpSpPr/>
          <p:nvPr/>
        </p:nvGrpSpPr>
        <p:grpSpPr>
          <a:xfrm>
            <a:off x="2579366" y="3330448"/>
            <a:ext cx="109440" cy="109440"/>
            <a:chOff x="4200892" y="4432105"/>
            <a:chExt cx="109440" cy="109440"/>
          </a:xfrm>
        </p:grpSpPr>
        <p:grpSp>
          <p:nvGrpSpPr>
            <p:cNvPr id="64" name="Group 63">
              <a:extLst>
                <a:ext uri="{FF2B5EF4-FFF2-40B4-BE49-F238E27FC236}">
                  <a16:creationId xmlns:a16="http://schemas.microsoft.com/office/drawing/2014/main" id="{B9FE67CA-6E10-D24F-8AD9-76BF251F5478}"/>
                </a:ext>
              </a:extLst>
            </p:cNvPr>
            <p:cNvGrpSpPr>
              <a:grpSpLocks noChangeAspect="1"/>
            </p:cNvGrpSpPr>
            <p:nvPr/>
          </p:nvGrpSpPr>
          <p:grpSpPr>
            <a:xfrm rot="10800000">
              <a:off x="4210817" y="4439517"/>
              <a:ext cx="89587" cy="90000"/>
              <a:chOff x="3994150" y="4504881"/>
              <a:chExt cx="108000" cy="108498"/>
            </a:xfrm>
          </p:grpSpPr>
          <p:sp>
            <p:nvSpPr>
              <p:cNvPr id="67" name="Pie 66">
                <a:extLst>
                  <a:ext uri="{FF2B5EF4-FFF2-40B4-BE49-F238E27FC236}">
                    <a16:creationId xmlns:a16="http://schemas.microsoft.com/office/drawing/2014/main" id="{98D08DDC-0F81-084A-9A6C-08EBAE87CFF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68" name="Pie 67">
                <a:extLst>
                  <a:ext uri="{FF2B5EF4-FFF2-40B4-BE49-F238E27FC236}">
                    <a16:creationId xmlns:a16="http://schemas.microsoft.com/office/drawing/2014/main" id="{B4CB8C37-FF8D-CB47-85AC-4A85B0A7ED7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65" name="Arc 64">
              <a:extLst>
                <a:ext uri="{FF2B5EF4-FFF2-40B4-BE49-F238E27FC236}">
                  <a16:creationId xmlns:a16="http://schemas.microsoft.com/office/drawing/2014/main" id="{A25C5112-1B42-8E4F-943D-C600646827C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66" name="Arc 65">
              <a:extLst>
                <a:ext uri="{FF2B5EF4-FFF2-40B4-BE49-F238E27FC236}">
                  <a16:creationId xmlns:a16="http://schemas.microsoft.com/office/drawing/2014/main" id="{53266633-E03F-6F4F-922C-E1F7FCA5DDE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75" name="TextBox 74">
            <a:extLst>
              <a:ext uri="{FF2B5EF4-FFF2-40B4-BE49-F238E27FC236}">
                <a16:creationId xmlns:a16="http://schemas.microsoft.com/office/drawing/2014/main" id="{3A917CD5-9E4B-E94D-B0F1-02589B2B90D7}"/>
              </a:ext>
            </a:extLst>
          </p:cNvPr>
          <p:cNvSpPr txBox="1"/>
          <p:nvPr/>
        </p:nvSpPr>
        <p:spPr>
          <a:xfrm>
            <a:off x="2056526" y="2719036"/>
            <a:ext cx="453066"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6.1</a:t>
            </a:r>
          </a:p>
        </p:txBody>
      </p:sp>
      <p:sp>
        <p:nvSpPr>
          <p:cNvPr id="76" name="TextBox 75">
            <a:extLst>
              <a:ext uri="{FF2B5EF4-FFF2-40B4-BE49-F238E27FC236}">
                <a16:creationId xmlns:a16="http://schemas.microsoft.com/office/drawing/2014/main" id="{17CAB4FC-8DB7-DD49-8957-C748A7DC1CBD}"/>
              </a:ext>
            </a:extLst>
          </p:cNvPr>
          <p:cNvSpPr txBox="1"/>
          <p:nvPr/>
        </p:nvSpPr>
        <p:spPr>
          <a:xfrm>
            <a:off x="2056526" y="2973840"/>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6.2</a:t>
            </a:r>
          </a:p>
        </p:txBody>
      </p:sp>
      <p:sp>
        <p:nvSpPr>
          <p:cNvPr id="77" name="TextBox 76">
            <a:extLst>
              <a:ext uri="{FF2B5EF4-FFF2-40B4-BE49-F238E27FC236}">
                <a16:creationId xmlns:a16="http://schemas.microsoft.com/office/drawing/2014/main" id="{70F3CB9A-BB7E-1C4A-9168-5559DA77C6DB}"/>
              </a:ext>
            </a:extLst>
          </p:cNvPr>
          <p:cNvSpPr txBox="1"/>
          <p:nvPr/>
        </p:nvSpPr>
        <p:spPr>
          <a:xfrm>
            <a:off x="2056526" y="3250356"/>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6.3</a:t>
            </a:r>
          </a:p>
        </p:txBody>
      </p:sp>
      <p:pic>
        <p:nvPicPr>
          <p:cNvPr id="116" name="Picture 115">
            <a:extLst>
              <a:ext uri="{FF2B5EF4-FFF2-40B4-BE49-F238E27FC236}">
                <a16:creationId xmlns:a16="http://schemas.microsoft.com/office/drawing/2014/main" id="{B83526E8-EDA0-5B4F-BF76-B6C4B30FD7DA}"/>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76" name="TextBox 175">
            <a:extLst>
              <a:ext uri="{FF2B5EF4-FFF2-40B4-BE49-F238E27FC236}">
                <a16:creationId xmlns:a16="http://schemas.microsoft.com/office/drawing/2014/main" id="{6D7AD986-A174-9949-BC91-AFEAC2F3E59C}"/>
              </a:ext>
            </a:extLst>
          </p:cNvPr>
          <p:cNvSpPr txBox="1"/>
          <p:nvPr/>
        </p:nvSpPr>
        <p:spPr>
          <a:xfrm>
            <a:off x="191887" y="2245226"/>
            <a:ext cx="8243475" cy="307777"/>
          </a:xfrm>
          <a:prstGeom prst="rect">
            <a:avLst/>
          </a:prstGeom>
          <a:noFill/>
        </p:spPr>
        <p:txBody>
          <a:bodyPr wrap="none" rtlCol="0">
            <a:spAutoFit/>
          </a:bodyPr>
          <a:lstStyle/>
          <a:p>
            <a:r>
              <a:rPr lang="es-CO" sz="1400" b="1" dirty="0">
                <a:solidFill>
                  <a:schemeClr val="bg1"/>
                </a:solidFill>
                <a:latin typeface="Gotham Medium" panose="02000604030000020004" pitchFamily="2" charset="0"/>
              </a:rPr>
              <a:t>VI. / SISTEMA DE GESTION DE LA CALIDAD Y SUS PROCESOS: MAPA DE PROCESOS:</a:t>
            </a:r>
          </a:p>
        </p:txBody>
      </p:sp>
      <p:cxnSp>
        <p:nvCxnSpPr>
          <p:cNvPr id="178" name="Straight Connector 177">
            <a:extLst>
              <a:ext uri="{FF2B5EF4-FFF2-40B4-BE49-F238E27FC236}">
                <a16:creationId xmlns:a16="http://schemas.microsoft.com/office/drawing/2014/main" id="{50813F11-9790-DE4F-B7F1-DF5598C71587}"/>
              </a:ext>
            </a:extLst>
          </p:cNvPr>
          <p:cNvCxnSpPr>
            <a:cxnSpLocks/>
          </p:cNvCxnSpPr>
          <p:nvPr/>
        </p:nvCxnSpPr>
        <p:spPr>
          <a:xfrm>
            <a:off x="2136773" y="3724897"/>
            <a:ext cx="6298589" cy="0"/>
          </a:xfrm>
          <a:prstGeom prst="line">
            <a:avLst/>
          </a:prstGeom>
          <a:ln>
            <a:solidFill>
              <a:srgbClr val="005B7F"/>
            </a:solidFill>
            <a:prstDash val="sysDash"/>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DB2430BC-B8B0-A849-BA13-8F7E857BD5D4}"/>
              </a:ext>
            </a:extLst>
          </p:cNvPr>
          <p:cNvSpPr txBox="1"/>
          <p:nvPr/>
        </p:nvSpPr>
        <p:spPr>
          <a:xfrm>
            <a:off x="2056526" y="3737683"/>
            <a:ext cx="6378836" cy="577081"/>
          </a:xfrm>
          <a:prstGeom prst="rect">
            <a:avLst/>
          </a:prstGeom>
          <a:noFill/>
        </p:spPr>
        <p:txBody>
          <a:bodyPr wrap="square" rtlCol="0">
            <a:spAutoFit/>
          </a:bodyPr>
          <a:lstStyle/>
          <a:p>
            <a:pPr algn="just"/>
            <a:r>
              <a:rPr lang="es-CO" sz="1050" b="1" dirty="0">
                <a:solidFill>
                  <a:srgbClr val="00AFEF"/>
                </a:solidFill>
                <a:latin typeface="Gotham Book" panose="02000604040000020004" pitchFamily="2" charset="0"/>
              </a:rPr>
              <a:t>NOTA: </a:t>
            </a:r>
            <a:r>
              <a:rPr lang="es-CO" sz="1050" dirty="0">
                <a:solidFill>
                  <a:schemeClr val="tx1">
                    <a:lumMod val="65000"/>
                    <a:lumOff val="35000"/>
                  </a:schemeClr>
                </a:solidFill>
                <a:latin typeface="Gotham Book" panose="02000604040000020004" pitchFamily="2" charset="0"/>
              </a:rPr>
              <a:t>Es indispensable tener presente que los documentos deben ser los actualizados y deben tener todos el control de documentos, si los documentos no están actualizados, debe presentarse la acción de mejora respectiva que ira hasta el 30/12/2021:</a:t>
            </a:r>
          </a:p>
        </p:txBody>
      </p:sp>
      <p:graphicFrame>
        <p:nvGraphicFramePr>
          <p:cNvPr id="181" name="Table 21">
            <a:extLst>
              <a:ext uri="{FF2B5EF4-FFF2-40B4-BE49-F238E27FC236}">
                <a16:creationId xmlns:a16="http://schemas.microsoft.com/office/drawing/2014/main" id="{BF0236B0-7C4A-BE45-ACD8-63A8DDA7289A}"/>
              </a:ext>
            </a:extLst>
          </p:cNvPr>
          <p:cNvGraphicFramePr>
            <a:graphicFrameLocks noGrp="1"/>
          </p:cNvGraphicFramePr>
          <p:nvPr/>
        </p:nvGraphicFramePr>
        <p:xfrm>
          <a:off x="2136772" y="4478674"/>
          <a:ext cx="6351412" cy="1658073"/>
        </p:xfrm>
        <a:graphic>
          <a:graphicData uri="http://schemas.openxmlformats.org/drawingml/2006/table">
            <a:tbl>
              <a:tblPr firstRow="1" bandRow="1">
                <a:tableStyleId>{5C22544A-7EE6-4342-B048-85BDC9FD1C3A}</a:tableStyleId>
              </a:tblPr>
              <a:tblGrid>
                <a:gridCol w="1587853">
                  <a:extLst>
                    <a:ext uri="{9D8B030D-6E8A-4147-A177-3AD203B41FA5}">
                      <a16:colId xmlns:a16="http://schemas.microsoft.com/office/drawing/2014/main" val="258485860"/>
                    </a:ext>
                  </a:extLst>
                </a:gridCol>
                <a:gridCol w="1587853">
                  <a:extLst>
                    <a:ext uri="{9D8B030D-6E8A-4147-A177-3AD203B41FA5}">
                      <a16:colId xmlns:a16="http://schemas.microsoft.com/office/drawing/2014/main" val="34344762"/>
                    </a:ext>
                  </a:extLst>
                </a:gridCol>
                <a:gridCol w="1587853">
                  <a:extLst>
                    <a:ext uri="{9D8B030D-6E8A-4147-A177-3AD203B41FA5}">
                      <a16:colId xmlns:a16="http://schemas.microsoft.com/office/drawing/2014/main" val="3162860586"/>
                    </a:ext>
                  </a:extLst>
                </a:gridCol>
                <a:gridCol w="1587853">
                  <a:extLst>
                    <a:ext uri="{9D8B030D-6E8A-4147-A177-3AD203B41FA5}">
                      <a16:colId xmlns:a16="http://schemas.microsoft.com/office/drawing/2014/main" val="3053320295"/>
                    </a:ext>
                  </a:extLst>
                </a:gridCol>
              </a:tblGrid>
              <a:tr h="603873">
                <a:tc>
                  <a:txBody>
                    <a:bodyPr/>
                    <a:lstStyle/>
                    <a:p>
                      <a:pPr algn="ctr"/>
                      <a:r>
                        <a:rPr lang="es-ES_tradnl" sz="1100" dirty="0">
                          <a:solidFill>
                            <a:srgbClr val="00AEEF"/>
                          </a:solidFill>
                          <a:latin typeface="Gotham Medium" panose="02000604030000020004" pitchFamily="2" charset="0"/>
                        </a:rPr>
                        <a:t>Código</a:t>
                      </a:r>
                    </a:p>
                    <a:p>
                      <a:pPr algn="ctr"/>
                      <a:r>
                        <a:rPr lang="es-ES_tradnl" sz="1100" b="0" dirty="0">
                          <a:solidFill>
                            <a:schemeClr val="tx1">
                              <a:lumMod val="50000"/>
                              <a:lumOff val="50000"/>
                            </a:schemeClr>
                          </a:solidFill>
                          <a:latin typeface="Gotham Medium" panose="02000604030000020004" pitchFamily="2" charset="0"/>
                        </a:rPr>
                        <a:t>C-M CJ-01 </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algn="ctr"/>
                      <a:r>
                        <a:rPr lang="es-ES_tradnl" sz="1100" dirty="0">
                          <a:solidFill>
                            <a:srgbClr val="00AEEF"/>
                          </a:solidFill>
                          <a:latin typeface="Gotham Medium" panose="02000604030000020004" pitchFamily="2" charset="0"/>
                        </a:rPr>
                        <a:t>Elaboró</a:t>
                      </a:r>
                    </a:p>
                    <a:p>
                      <a:pPr algn="ctr"/>
                      <a:r>
                        <a:rPr lang="es-ES_tradnl" sz="1100" b="0" dirty="0">
                          <a:solidFill>
                            <a:schemeClr val="tx1">
                              <a:lumMod val="50000"/>
                              <a:lumOff val="50000"/>
                            </a:schemeClr>
                          </a:solidFill>
                          <a:latin typeface="Gotham Medium" panose="02000604030000020004" pitchFamily="2" charset="0"/>
                        </a:rPr>
                        <a:t>Director de la Unidad de Carrera Judicial</a:t>
                      </a:r>
                      <a:endParaRPr lang="es-ES_tradnl" sz="1100" dirty="0">
                        <a:solidFill>
                          <a:srgbClr val="6D6E71"/>
                        </a:solidFill>
                        <a:latin typeface="Gotham Medium" panose="02000604030000020004" pitchFamily="2" charset="0"/>
                      </a:endParaRP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algn="ctr"/>
                      <a:r>
                        <a:rPr lang="es-ES_tradnl" sz="1100" dirty="0">
                          <a:solidFill>
                            <a:srgbClr val="00AEEF"/>
                          </a:solidFill>
                          <a:latin typeface="Gotham Medium" panose="02000604030000020004" pitchFamily="2" charset="0"/>
                        </a:rPr>
                        <a:t>Revisó</a:t>
                      </a:r>
                    </a:p>
                    <a:p>
                      <a:pPr algn="ctr"/>
                      <a:r>
                        <a:rPr lang="es-ES_tradnl" sz="1100" b="0" dirty="0">
                          <a:solidFill>
                            <a:schemeClr val="tx1">
                              <a:lumMod val="50000"/>
                              <a:lumOff val="50000"/>
                            </a:schemeClr>
                          </a:solidFill>
                          <a:latin typeface="Gotham Medium" panose="02000604030000020004" pitchFamily="2" charset="0"/>
                        </a:rPr>
                        <a:t>SIGCMA - CENDOJ</a:t>
                      </a:r>
                      <a:endParaRPr lang="es-ES_tradnl" sz="1100" dirty="0">
                        <a:solidFill>
                          <a:srgbClr val="6D6E71"/>
                        </a:solidFill>
                        <a:latin typeface="Gotham Medium" panose="02000604030000020004" pitchFamily="2" charset="0"/>
                      </a:endParaRP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algn="ctr"/>
                      <a:r>
                        <a:rPr lang="es-ES_tradnl" sz="1100" dirty="0">
                          <a:solidFill>
                            <a:srgbClr val="00AEEF"/>
                          </a:solidFill>
                          <a:latin typeface="Gotham Medium" panose="02000604030000020004" pitchFamily="2" charset="0"/>
                        </a:rPr>
                        <a:t>Aprobó</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100" b="0" i="0" dirty="0">
                          <a:solidFill>
                            <a:schemeClr val="tx1">
                              <a:lumMod val="50000"/>
                              <a:lumOff val="50000"/>
                            </a:schemeClr>
                          </a:solidFill>
                          <a:latin typeface="Gotham Medium" panose="02000604030000020004" pitchFamily="2" charset="0"/>
                        </a:rPr>
                        <a:t>COMIT</a:t>
                      </a:r>
                      <a:r>
                        <a:rPr lang="en-US" sz="1100" b="0" i="0" kern="1200" dirty="0" err="1">
                          <a:solidFill>
                            <a:schemeClr val="tx1">
                              <a:lumMod val="50000"/>
                              <a:lumOff val="50000"/>
                            </a:schemeClr>
                          </a:solidFill>
                          <a:effectLst/>
                          <a:latin typeface="Gotham Medium" panose="02000604030000020004" pitchFamily="2" charset="0"/>
                          <a:ea typeface="+mn-ea"/>
                          <a:cs typeface="+mn-cs"/>
                        </a:rPr>
                        <a:t>É</a:t>
                      </a:r>
                      <a:r>
                        <a:rPr lang="en-US" sz="1100" b="0" i="0" kern="1200" dirty="0">
                          <a:solidFill>
                            <a:schemeClr val="tx1">
                              <a:lumMod val="50000"/>
                              <a:lumOff val="50000"/>
                            </a:schemeClr>
                          </a:solidFill>
                          <a:effectLst/>
                          <a:latin typeface="Gotham Medium" panose="02000604030000020004"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lumMod val="50000"/>
                              <a:lumOff val="50000"/>
                            </a:schemeClr>
                          </a:solidFill>
                          <a:effectLst/>
                          <a:latin typeface="Gotham Medium" panose="02000604030000020004" pitchFamily="2" charset="0"/>
                          <a:ea typeface="+mn-ea"/>
                          <a:cs typeface="+mn-cs"/>
                        </a:rPr>
                        <a:t>(</a:t>
                      </a:r>
                      <a:r>
                        <a:rPr lang="en-US" sz="1100" b="0" i="0" kern="1200" dirty="0" err="1">
                          <a:solidFill>
                            <a:schemeClr val="tx1">
                              <a:lumMod val="50000"/>
                              <a:lumOff val="50000"/>
                            </a:schemeClr>
                          </a:solidFill>
                          <a:effectLst/>
                          <a:latin typeface="Gotham Medium" panose="02000604030000020004" pitchFamily="2" charset="0"/>
                          <a:ea typeface="+mn-ea"/>
                          <a:cs typeface="+mn-cs"/>
                        </a:rPr>
                        <a:t>Líderes</a:t>
                      </a:r>
                      <a:r>
                        <a:rPr lang="en-US" sz="1100" b="0" i="0" kern="1200" dirty="0">
                          <a:solidFill>
                            <a:schemeClr val="tx1">
                              <a:lumMod val="50000"/>
                              <a:lumOff val="50000"/>
                            </a:schemeClr>
                          </a:solidFill>
                          <a:effectLst/>
                          <a:latin typeface="Gotham Medium" panose="02000604030000020004" pitchFamily="2" charset="0"/>
                          <a:ea typeface="+mn-ea"/>
                          <a:cs typeface="+mn-cs"/>
                        </a:rPr>
                        <a:t> del SIGCMA)</a:t>
                      </a:r>
                      <a:endParaRPr lang="en-US" sz="1100" b="1" kern="1200" dirty="0">
                        <a:solidFill>
                          <a:schemeClr val="lt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lumMod val="50000"/>
                              <a:lumOff val="50000"/>
                            </a:schemeClr>
                          </a:solidFill>
                          <a:effectLst/>
                          <a:latin typeface="Gotham Medium" panose="02000604030000020004" pitchFamily="2" charset="0"/>
                          <a:ea typeface="+mn-ea"/>
                          <a:cs typeface="+mn-cs"/>
                        </a:rPr>
                        <a:t> </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734700207"/>
                  </a:ext>
                </a:extLst>
              </a:tr>
              <a:tr h="603873">
                <a:tc>
                  <a:txBody>
                    <a:bodyPr/>
                    <a:lstStyle/>
                    <a:p>
                      <a:pPr marL="0" algn="ctr" defTabSz="914400" rtl="0" eaLnBrk="1" latinLnBrk="0" hangingPunct="1"/>
                      <a:r>
                        <a:rPr lang="es-ES_tradnl" sz="1100" kern="1200" dirty="0">
                          <a:solidFill>
                            <a:srgbClr val="00AEEF"/>
                          </a:solidFill>
                          <a:latin typeface="Gotham Medium" panose="02000604030000020004" pitchFamily="2" charset="0"/>
                          <a:ea typeface="+mn-ea"/>
                          <a:cs typeface="+mn-cs"/>
                        </a:rPr>
                        <a:t>Versión</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100" b="0" dirty="0">
                          <a:solidFill>
                            <a:schemeClr val="tx1">
                              <a:lumMod val="50000"/>
                              <a:lumOff val="50000"/>
                            </a:schemeClr>
                          </a:solidFill>
                          <a:latin typeface="Gotham Medium" panose="02000604030000020004" pitchFamily="2" charset="0"/>
                        </a:rPr>
                        <a:t>3</a:t>
                      </a:r>
                    </a:p>
                  </a:txBody>
                  <a:tcPr anchor="ctr">
                    <a:lnL w="12700" cap="flat" cmpd="sng" algn="ctr">
                      <a:noFill/>
                      <a:prstDash val="solid"/>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algn="ctr" defTabSz="914400" rtl="0" eaLnBrk="1" latinLnBrk="0" hangingPunct="1"/>
                      <a:r>
                        <a:rPr lang="es-ES_tradnl" sz="1100" kern="1200" dirty="0">
                          <a:solidFill>
                            <a:srgbClr val="00AEEF"/>
                          </a:solidFill>
                          <a:latin typeface="Gotham Medium" panose="02000604030000020004" pitchFamily="2" charset="0"/>
                          <a:ea typeface="+mn-ea"/>
                          <a:cs typeface="+mn-cs"/>
                        </a:rPr>
                        <a:t>Fecha</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000" b="0" dirty="0">
                          <a:solidFill>
                            <a:schemeClr val="tx1">
                              <a:lumMod val="50000"/>
                              <a:lumOff val="50000"/>
                            </a:schemeClr>
                          </a:solidFill>
                          <a:latin typeface="Gotham Medium" panose="02000604030000020004" pitchFamily="2" charset="0"/>
                        </a:rPr>
                        <a:t>29/05/2019</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algn="ctr" defTabSz="914400" rtl="0" eaLnBrk="1" latinLnBrk="0" hangingPunct="1"/>
                      <a:r>
                        <a:rPr lang="es-ES_tradnl" sz="1100" kern="1200" dirty="0">
                          <a:solidFill>
                            <a:srgbClr val="00AEEF"/>
                          </a:solidFill>
                          <a:latin typeface="Gotham Medium" panose="02000604030000020004" pitchFamily="2" charset="0"/>
                          <a:ea typeface="+mn-ea"/>
                          <a:cs typeface="+mn-cs"/>
                        </a:rPr>
                        <a:t>Fecha</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000" b="0" dirty="0">
                          <a:solidFill>
                            <a:schemeClr val="tx1">
                              <a:lumMod val="50000"/>
                              <a:lumOff val="50000"/>
                            </a:schemeClr>
                          </a:solidFill>
                          <a:latin typeface="Gotham Medium" panose="02000604030000020004" pitchFamily="2" charset="0"/>
                        </a:rPr>
                        <a:t>05/06/2019</a:t>
                      </a:r>
                    </a:p>
                  </a:txBody>
                  <a:tcPr marT="108000" marB="108000" anchor="ctr">
                    <a:lnL w="3175" cap="flat" cmpd="sng" algn="ctr">
                      <a:solidFill>
                        <a:srgbClr val="00AEEF"/>
                      </a:solidFill>
                      <a:prstDash val="sysDash"/>
                      <a:round/>
                      <a:headEnd type="none" w="med" len="med"/>
                      <a:tailEnd type="none" w="med" len="med"/>
                    </a:lnL>
                    <a:lnR w="3175" cap="flat" cmpd="sng" algn="ctr">
                      <a:solidFill>
                        <a:srgbClr val="00AEEF"/>
                      </a:solidFill>
                      <a:prstDash val="sysDash"/>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tc>
                  <a:txBody>
                    <a:bodyPr/>
                    <a:lstStyle/>
                    <a:p>
                      <a:pPr marL="0" algn="ctr" defTabSz="914400" rtl="0" eaLnBrk="1" latinLnBrk="0" hangingPunct="1"/>
                      <a:r>
                        <a:rPr lang="es-ES_tradnl" sz="1100" kern="1200" dirty="0">
                          <a:solidFill>
                            <a:srgbClr val="00AEEF"/>
                          </a:solidFill>
                          <a:latin typeface="Gotham Medium" panose="02000604030000020004" pitchFamily="2" charset="0"/>
                          <a:ea typeface="+mn-ea"/>
                          <a:cs typeface="+mn-cs"/>
                        </a:rPr>
                        <a:t>Fecha</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000" b="0" dirty="0">
                          <a:solidFill>
                            <a:schemeClr val="tx1">
                              <a:lumMod val="50000"/>
                              <a:lumOff val="50000"/>
                            </a:schemeClr>
                          </a:solidFill>
                          <a:latin typeface="Gotham Medium" panose="02000604030000020004" pitchFamily="2" charset="0"/>
                        </a:rPr>
                        <a:t>11/05/2019</a:t>
                      </a:r>
                    </a:p>
                  </a:txBody>
                  <a:tcPr marT="108000" marB="108000" anchor="ctr">
                    <a:lnL w="3175" cap="flat" cmpd="sng" algn="ctr">
                      <a:solidFill>
                        <a:srgbClr val="00AEEF"/>
                      </a:solidFill>
                      <a:prstDash val="sysDash"/>
                      <a:round/>
                      <a:headEnd type="none" w="med" len="med"/>
                      <a:tailEnd type="none" w="med" len="med"/>
                    </a:lnL>
                    <a:lnR w="12700" cap="flat" cmpd="sng" algn="ctr">
                      <a:noFill/>
                      <a:prstDash val="solid"/>
                      <a:round/>
                      <a:headEnd type="none" w="med" len="med"/>
                      <a:tailEnd type="none" w="med" len="med"/>
                    </a:lnR>
                    <a:lnT w="3175" cap="flat" cmpd="sng" algn="ctr">
                      <a:solidFill>
                        <a:srgbClr val="00AEEF"/>
                      </a:solidFill>
                      <a:prstDash val="sysDash"/>
                      <a:round/>
                      <a:headEnd type="none" w="med" len="med"/>
                      <a:tailEnd type="none" w="med" len="med"/>
                    </a:lnT>
                    <a:lnB w="3175" cap="flat" cmpd="sng" algn="ctr">
                      <a:solidFill>
                        <a:srgbClr val="00AEEF"/>
                      </a:solidFill>
                      <a:prstDash val="sysDash"/>
                      <a:round/>
                      <a:headEnd type="none" w="med" len="med"/>
                      <a:tailEnd type="none" w="med" len="med"/>
                    </a:lnB>
                    <a:lnTlToBr w="12700" cmpd="sng">
                      <a:noFill/>
                      <a:prstDash val="solid"/>
                    </a:lnTlToBr>
                    <a:lnBlToTr w="12700" cmpd="sng">
                      <a:noFill/>
                      <a:prstDash val="solid"/>
                    </a:lnBlToTr>
                    <a:solidFill>
                      <a:srgbClr val="F8F8F9"/>
                    </a:solidFill>
                  </a:tcPr>
                </a:tc>
                <a:extLst>
                  <a:ext uri="{0D108BD9-81ED-4DB2-BD59-A6C34878D82A}">
                    <a16:rowId xmlns:a16="http://schemas.microsoft.com/office/drawing/2014/main" val="3814214244"/>
                  </a:ext>
                </a:extLst>
              </a:tr>
            </a:tbl>
          </a:graphicData>
        </a:graphic>
      </p:graphicFrame>
      <p:sp>
        <p:nvSpPr>
          <p:cNvPr id="49" name="Rectangle 48">
            <a:extLst>
              <a:ext uri="{FF2B5EF4-FFF2-40B4-BE49-F238E27FC236}">
                <a16:creationId xmlns:a16="http://schemas.microsoft.com/office/drawing/2014/main" id="{1A2E9D77-7C19-474F-8746-10AAB0D6C0CF}"/>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0" name="Rectangle 49">
            <a:extLst>
              <a:ext uri="{FF2B5EF4-FFF2-40B4-BE49-F238E27FC236}">
                <a16:creationId xmlns:a16="http://schemas.microsoft.com/office/drawing/2014/main" id="{9601F7E0-832E-4946-9986-506A84F06CB3}"/>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1" name="TextBox 50">
            <a:extLst>
              <a:ext uri="{FF2B5EF4-FFF2-40B4-BE49-F238E27FC236}">
                <a16:creationId xmlns:a16="http://schemas.microsoft.com/office/drawing/2014/main" id="{E90953B8-6360-CB44-B71D-E4228C1E5BCD}"/>
              </a:ext>
            </a:extLst>
          </p:cNvPr>
          <p:cNvSpPr txBox="1"/>
          <p:nvPr/>
        </p:nvSpPr>
        <p:spPr>
          <a:xfrm>
            <a:off x="147768" y="1151130"/>
            <a:ext cx="942887" cy="769441"/>
          </a:xfrm>
          <a:prstGeom prst="rect">
            <a:avLst/>
          </a:prstGeom>
          <a:noFill/>
          <a:ln>
            <a:noFill/>
          </a:ln>
        </p:spPr>
        <p:txBody>
          <a:bodyPr wrap="none" rtlCol="0">
            <a:spAutoFit/>
          </a:bodyPr>
          <a:lstStyle/>
          <a:p>
            <a:r>
              <a:rPr lang="es-ES_tradnl" sz="4400" b="1" dirty="0">
                <a:solidFill>
                  <a:schemeClr val="bg1"/>
                </a:solidFill>
                <a:latin typeface="Filson Pro Book" panose="02000000000000000000" pitchFamily="2" charset="77"/>
              </a:rPr>
              <a:t>05</a:t>
            </a:r>
          </a:p>
        </p:txBody>
      </p:sp>
    </p:spTree>
    <p:extLst>
      <p:ext uri="{BB962C8B-B14F-4D97-AF65-F5344CB8AC3E}">
        <p14:creationId xmlns:p14="http://schemas.microsoft.com/office/powerpoint/2010/main" val="1671497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324841" y="2354636"/>
            <a:ext cx="2035047"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3BC7E7B-F73B-F640-8A7E-1865D5496B33}"/>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0" name="Rectangle 39">
            <a:extLst>
              <a:ext uri="{FF2B5EF4-FFF2-40B4-BE49-F238E27FC236}">
                <a16:creationId xmlns:a16="http://schemas.microsoft.com/office/drawing/2014/main" id="{39C12620-C17D-4642-9CC3-D416C2233A62}"/>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6" name="TextBox 45">
            <a:extLst>
              <a:ext uri="{FF2B5EF4-FFF2-40B4-BE49-F238E27FC236}">
                <a16:creationId xmlns:a16="http://schemas.microsoft.com/office/drawing/2014/main" id="{B0AF407C-07F4-8F49-BAE4-5A7FAE929793}"/>
              </a:ext>
            </a:extLst>
          </p:cNvPr>
          <p:cNvSpPr txBox="1"/>
          <p:nvPr/>
        </p:nvSpPr>
        <p:spPr>
          <a:xfrm>
            <a:off x="200020" y="1151130"/>
            <a:ext cx="809837"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01</a:t>
            </a:r>
          </a:p>
        </p:txBody>
      </p:sp>
      <p:pic>
        <p:nvPicPr>
          <p:cNvPr id="44" name="Picture 43" descr="A person sitting at a table with a computer&#10;&#10;Description automatically generated with low confidence">
            <a:extLst>
              <a:ext uri="{FF2B5EF4-FFF2-40B4-BE49-F238E27FC236}">
                <a16:creationId xmlns:a16="http://schemas.microsoft.com/office/drawing/2014/main" id="{8B3170F4-E31B-C245-BF82-83A61EC419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51466" y="499729"/>
            <a:ext cx="5843480" cy="60990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sp>
        <p:nvSpPr>
          <p:cNvPr id="61" name="TextBox 60">
            <a:extLst>
              <a:ext uri="{FF2B5EF4-FFF2-40B4-BE49-F238E27FC236}">
                <a16:creationId xmlns:a16="http://schemas.microsoft.com/office/drawing/2014/main" id="{C3785F53-E01F-5C4F-8E78-DF64FD7BA83E}"/>
              </a:ext>
            </a:extLst>
          </p:cNvPr>
          <p:cNvSpPr txBox="1"/>
          <p:nvPr/>
        </p:nvSpPr>
        <p:spPr>
          <a:xfrm>
            <a:off x="1543520" y="2668473"/>
            <a:ext cx="4378813" cy="3647152"/>
          </a:xfrm>
          <a:prstGeom prst="rect">
            <a:avLst/>
          </a:prstGeom>
          <a:noFill/>
        </p:spPr>
        <p:txBody>
          <a:bodyPr wrap="square" rtlCol="0">
            <a:spAutoFit/>
          </a:bodyPr>
          <a:lstStyle/>
          <a:p>
            <a:pPr algn="just" fontAlgn="base">
              <a:spcAft>
                <a:spcPts val="0"/>
              </a:spcAft>
            </a:pPr>
            <a:r>
              <a:rPr lang="es-CO" sz="1100" dirty="0">
                <a:solidFill>
                  <a:srgbClr val="2D2D2D"/>
                </a:solidFill>
                <a:latin typeface="Gotham Book" panose="02000604040000020004" pitchFamily="2" charset="0"/>
                <a:ea typeface="Times New Roman" panose="02020603050405020304" pitchFamily="18" charset="0"/>
              </a:rPr>
              <a:t>“(…) no quisiera terminar estas palabras sin antes felicitar de manera especial a nuestros Líderes de Proceso, a nuestros Profesionales de Enlace y a todos los servidores judiciales por la excelente respuesta, que han venido dando, en estos tiempos difíciles de la nueva normalidad del COVID-19, ello, sin lugar a dudas, es la prueba fehaciente de que, como decía el Mahatma Gandhi</a:t>
            </a:r>
          </a:p>
          <a:p>
            <a:pPr algn="just" fontAlgn="base">
              <a:spcAft>
                <a:spcPts val="0"/>
              </a:spcAft>
            </a:pPr>
            <a:endParaRPr lang="es-CO" sz="1100" dirty="0">
              <a:solidFill>
                <a:srgbClr val="004960"/>
              </a:solidFill>
              <a:latin typeface="Gotham Medium"/>
              <a:ea typeface="Times New Roman" panose="02020603050405020304" pitchFamily="18" charset="0"/>
            </a:endParaRPr>
          </a:p>
          <a:p>
            <a:pPr algn="ctr" fontAlgn="base">
              <a:spcAft>
                <a:spcPts val="0"/>
              </a:spcAft>
            </a:pPr>
            <a:r>
              <a:rPr lang="es-CO" sz="1100" dirty="0">
                <a:solidFill>
                  <a:srgbClr val="004960"/>
                </a:solidFill>
                <a:latin typeface="Gotham Medium"/>
                <a:ea typeface="Times New Roman" panose="02020603050405020304" pitchFamily="18" charset="0"/>
              </a:rPr>
              <a:t>  </a:t>
            </a:r>
            <a:r>
              <a:rPr lang="es-CO" sz="1100" dirty="0">
                <a:solidFill>
                  <a:srgbClr val="004960"/>
                </a:solidFill>
                <a:latin typeface="Gotham Medium" panose="02000604030000020004" pitchFamily="2" charset="0"/>
                <a:ea typeface="Times New Roman" panose="02020603050405020304" pitchFamily="18" charset="0"/>
              </a:rPr>
              <a:t>“Nuestra recompensa se encuentra en el esfuerzo y no en el resultado, pues un esfuerzo total es una victoria completa”</a:t>
            </a:r>
          </a:p>
          <a:p>
            <a:pPr algn="just" fontAlgn="base">
              <a:spcAft>
                <a:spcPts val="0"/>
              </a:spcAft>
            </a:pPr>
            <a:endParaRPr lang="es-CO" sz="1100" dirty="0">
              <a:solidFill>
                <a:srgbClr val="2D2D2D"/>
              </a:solidFill>
              <a:latin typeface="Gotham Medium"/>
              <a:ea typeface="Times New Roman" panose="02020603050405020304" pitchFamily="18" charset="0"/>
            </a:endParaRPr>
          </a:p>
          <a:p>
            <a:pPr algn="just" fontAlgn="base">
              <a:spcAft>
                <a:spcPts val="0"/>
              </a:spcAft>
            </a:pPr>
            <a:r>
              <a:rPr lang="es-CO" sz="1100" dirty="0">
                <a:solidFill>
                  <a:srgbClr val="2D2D2D"/>
                </a:solidFill>
                <a:latin typeface="Gotham Book" panose="02000604040000020004" pitchFamily="2" charset="0"/>
                <a:ea typeface="Times New Roman" panose="02020603050405020304" pitchFamily="18" charset="0"/>
              </a:rPr>
              <a:t>reconociendo que, al observar el  trabajo, la dedicación y el compromiso de nuestros Líderes de Proceso, de nuestros Profesionales de Enlace del SIGCMA y por ende de nuestros servidores judiciales, podríamos terminar reconociendo con Einstein que:</a:t>
            </a:r>
          </a:p>
          <a:p>
            <a:pPr algn="just" fontAlgn="base">
              <a:spcAft>
                <a:spcPts val="0"/>
              </a:spcAft>
            </a:pPr>
            <a:endParaRPr lang="es-CO" sz="1100" dirty="0">
              <a:solidFill>
                <a:srgbClr val="2D2D2D"/>
              </a:solidFill>
              <a:latin typeface="Gotham Book" panose="02000604040000020004" pitchFamily="2" charset="0"/>
              <a:ea typeface="Times New Roman" panose="02020603050405020304" pitchFamily="18" charset="0"/>
            </a:endParaRPr>
          </a:p>
          <a:p>
            <a:pPr algn="ctr" fontAlgn="base"/>
            <a:r>
              <a:rPr lang="es-CO" sz="1100" dirty="0">
                <a:solidFill>
                  <a:srgbClr val="004960"/>
                </a:solidFill>
                <a:latin typeface="Gotham Medium" panose="02000604030000020004" pitchFamily="2" charset="0"/>
                <a:ea typeface="Times New Roman" panose="02020603050405020304" pitchFamily="18" charset="0"/>
              </a:rPr>
              <a:t>“ Entendemos a las personas, no cuando escuchamos sus palabras, sino cuando observamos su comportamiento y compromiso”.</a:t>
            </a:r>
          </a:p>
        </p:txBody>
      </p:sp>
      <p:cxnSp>
        <p:nvCxnSpPr>
          <p:cNvPr id="62" name="Straight Connector 61">
            <a:extLst>
              <a:ext uri="{FF2B5EF4-FFF2-40B4-BE49-F238E27FC236}">
                <a16:creationId xmlns:a16="http://schemas.microsoft.com/office/drawing/2014/main" id="{FA7D9CF2-70A4-3B4B-A45C-C0AFD156AF48}"/>
              </a:ext>
            </a:extLst>
          </p:cNvPr>
          <p:cNvCxnSpPr>
            <a:cxnSpLocks/>
          </p:cNvCxnSpPr>
          <p:nvPr/>
        </p:nvCxnSpPr>
        <p:spPr>
          <a:xfrm>
            <a:off x="1345165" y="2757515"/>
            <a:ext cx="0" cy="569343"/>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15299EC-842D-E84E-8DC6-70B91EF6EFC6}"/>
              </a:ext>
            </a:extLst>
          </p:cNvPr>
          <p:cNvCxnSpPr>
            <a:cxnSpLocks/>
          </p:cNvCxnSpPr>
          <p:nvPr/>
        </p:nvCxnSpPr>
        <p:spPr>
          <a:xfrm>
            <a:off x="1324841" y="1918698"/>
            <a:ext cx="3172731"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C48BF86-4A63-2046-922D-2DF58E90D7FF}"/>
              </a:ext>
            </a:extLst>
          </p:cNvPr>
          <p:cNvSpPr/>
          <p:nvPr/>
        </p:nvSpPr>
        <p:spPr>
          <a:xfrm>
            <a:off x="1658679" y="6140277"/>
            <a:ext cx="4181848" cy="400110"/>
          </a:xfrm>
          <a:prstGeom prst="rect">
            <a:avLst/>
          </a:prstGeom>
        </p:spPr>
        <p:txBody>
          <a:bodyPr wrap="square">
            <a:spAutoFit/>
          </a:bodyPr>
          <a:lstStyle/>
          <a:p>
            <a:pPr algn="ctr" fontAlgn="base">
              <a:spcAft>
                <a:spcPts val="0"/>
              </a:spcAft>
            </a:pPr>
            <a:r>
              <a:rPr lang="es-CO" sz="1100" dirty="0">
                <a:solidFill>
                  <a:srgbClr val="2D2D2D"/>
                </a:solidFill>
                <a:latin typeface="Gotham Medium" panose="02000604030000020004" pitchFamily="2" charset="0"/>
                <a:ea typeface="Times New Roman" panose="02020603050405020304" pitchFamily="18" charset="0"/>
              </a:rPr>
              <a:t> Martha Lucia Olano de Noguera</a:t>
            </a:r>
          </a:p>
          <a:p>
            <a:pPr algn="ctr" fontAlgn="base">
              <a:spcAft>
                <a:spcPts val="0"/>
              </a:spcAft>
            </a:pPr>
            <a:r>
              <a:rPr lang="es-CO" sz="900" dirty="0">
                <a:solidFill>
                  <a:srgbClr val="2D2D2D"/>
                </a:solidFill>
                <a:latin typeface="Gotham Book" panose="02000604040000020004" pitchFamily="2" charset="0"/>
                <a:ea typeface="Times New Roman" panose="02020603050405020304" pitchFamily="18" charset="0"/>
              </a:rPr>
              <a:t> Magistrada Líder SIGCMA</a:t>
            </a:r>
            <a:endParaRPr lang="en-US" sz="900" dirty="0">
              <a:latin typeface="Gotham Book" panose="02000604040000020004" pitchFamily="2" charset="0"/>
              <a:ea typeface="Times New Roman" panose="02020603050405020304" pitchFamily="18" charset="0"/>
            </a:endParaRPr>
          </a:p>
        </p:txBody>
      </p:sp>
      <p:sp>
        <p:nvSpPr>
          <p:cNvPr id="88" name="TextBox 87">
            <a:extLst>
              <a:ext uri="{FF2B5EF4-FFF2-40B4-BE49-F238E27FC236}">
                <a16:creationId xmlns:a16="http://schemas.microsoft.com/office/drawing/2014/main" id="{CC673CC8-792C-EB47-AA3C-0E8E7D08DE20}"/>
              </a:ext>
            </a:extLst>
          </p:cNvPr>
          <p:cNvSpPr txBox="1"/>
          <p:nvPr/>
        </p:nvSpPr>
        <p:spPr>
          <a:xfrm>
            <a:off x="1236147" y="1430563"/>
            <a:ext cx="5728180" cy="1015663"/>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COORDINACIÓN </a:t>
            </a:r>
          </a:p>
          <a:p>
            <a:r>
              <a:rPr lang="es-ES_tradnl" sz="3000" b="1" dirty="0">
                <a:solidFill>
                  <a:srgbClr val="00AEEF"/>
                </a:solidFill>
                <a:latin typeface="Filson Pro Book" panose="02000000000000000000" pitchFamily="2" charset="77"/>
              </a:rPr>
              <a:t>NACIONAL</a:t>
            </a:r>
          </a:p>
        </p:txBody>
      </p:sp>
    </p:spTree>
    <p:extLst>
      <p:ext uri="{BB962C8B-B14F-4D97-AF65-F5344CB8AC3E}">
        <p14:creationId xmlns:p14="http://schemas.microsoft.com/office/powerpoint/2010/main" val="382769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D55ABA-3518-FC46-8130-DF4DC636000B}"/>
              </a:ext>
            </a:extLst>
          </p:cNvPr>
          <p:cNvPicPr>
            <a:picLocks noChangeAspect="1"/>
          </p:cNvPicPr>
          <p:nvPr/>
        </p:nvPicPr>
        <p:blipFill rotWithShape="1">
          <a:blip r:embed="rId2"/>
          <a:srcRect l="8601" t="3193" r="5683" b="6180"/>
          <a:stretch/>
        </p:blipFill>
        <p:spPr>
          <a:xfrm>
            <a:off x="854134" y="3925296"/>
            <a:ext cx="1016055" cy="1080000"/>
          </a:xfrm>
          <a:prstGeom prst="rect">
            <a:avLst/>
          </a:prstGeom>
        </p:spPr>
      </p:pic>
      <p:sp>
        <p:nvSpPr>
          <p:cNvPr id="79" name="Rectangle 78">
            <a:extLst>
              <a:ext uri="{FF2B5EF4-FFF2-40B4-BE49-F238E27FC236}">
                <a16:creationId xmlns:a16="http://schemas.microsoft.com/office/drawing/2014/main" id="{519B0BC5-9710-DB41-9573-31967BB58C85}"/>
              </a:ext>
            </a:extLst>
          </p:cNvPr>
          <p:cNvSpPr/>
          <p:nvPr/>
        </p:nvSpPr>
        <p:spPr>
          <a:xfrm>
            <a:off x="241470" y="5325463"/>
            <a:ext cx="4449617"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5" name="TextBox 44">
            <a:extLst>
              <a:ext uri="{FF2B5EF4-FFF2-40B4-BE49-F238E27FC236}">
                <a16:creationId xmlns:a16="http://schemas.microsoft.com/office/drawing/2014/main" id="{D83B896E-6536-A342-A503-C7A3F085EAAF}"/>
              </a:ext>
            </a:extLst>
          </p:cNvPr>
          <p:cNvSpPr txBox="1"/>
          <p:nvPr/>
        </p:nvSpPr>
        <p:spPr>
          <a:xfrm>
            <a:off x="1236147" y="1430563"/>
            <a:ext cx="6255302" cy="553998"/>
          </a:xfrm>
          <a:prstGeom prst="rect">
            <a:avLst/>
          </a:prstGeom>
          <a:noFill/>
        </p:spPr>
        <p:txBody>
          <a:bodyPr wrap="none" rtlCol="0">
            <a:spAutoFit/>
          </a:bodyPr>
          <a:lstStyle/>
          <a:p>
            <a:r>
              <a:rPr lang="es-ES_tradnl" sz="3000" b="1" dirty="0">
                <a:solidFill>
                  <a:srgbClr val="00AEEF"/>
                </a:solidFill>
                <a:latin typeface="Filson Pro Book" panose="02000000000000000000" pitchFamily="2" charset="77"/>
              </a:rPr>
              <a:t>DESARROLLO DE LA AUDITORÍA</a:t>
            </a:r>
          </a:p>
        </p:txBody>
      </p:sp>
      <p:sp>
        <p:nvSpPr>
          <p:cNvPr id="40"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1"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42"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4"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6" name="TextBox 45">
            <a:extLst>
              <a:ext uri="{FF2B5EF4-FFF2-40B4-BE49-F238E27FC236}">
                <a16:creationId xmlns:a16="http://schemas.microsoft.com/office/drawing/2014/main" id="{90C64DCA-2527-FE45-989C-7C6481F16EA7}"/>
              </a:ext>
            </a:extLst>
          </p:cNvPr>
          <p:cNvSpPr txBox="1"/>
          <p:nvPr/>
        </p:nvSpPr>
        <p:spPr>
          <a:xfrm>
            <a:off x="147768" y="1151130"/>
            <a:ext cx="942887"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05</a:t>
            </a:r>
          </a:p>
        </p:txBody>
      </p:sp>
      <p:sp>
        <p:nvSpPr>
          <p:cNvPr id="19" name="TextBox 18">
            <a:extLst>
              <a:ext uri="{FF2B5EF4-FFF2-40B4-BE49-F238E27FC236}">
                <a16:creationId xmlns:a16="http://schemas.microsoft.com/office/drawing/2014/main" id="{A5A66C8E-C938-3D4D-A2EE-DAD1B743C221}"/>
              </a:ext>
            </a:extLst>
          </p:cNvPr>
          <p:cNvSpPr txBox="1"/>
          <p:nvPr/>
        </p:nvSpPr>
        <p:spPr>
          <a:xfrm>
            <a:off x="2763674" y="3834528"/>
            <a:ext cx="7651620"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Contexto de la Organización</a:t>
            </a:r>
          </a:p>
        </p:txBody>
      </p:sp>
      <p:sp>
        <p:nvSpPr>
          <p:cNvPr id="20" name="TextBox 19">
            <a:extLst>
              <a:ext uri="{FF2B5EF4-FFF2-40B4-BE49-F238E27FC236}">
                <a16:creationId xmlns:a16="http://schemas.microsoft.com/office/drawing/2014/main" id="{E60E3E33-6845-224D-BAD1-778BB9710308}"/>
              </a:ext>
            </a:extLst>
          </p:cNvPr>
          <p:cNvSpPr txBox="1"/>
          <p:nvPr/>
        </p:nvSpPr>
        <p:spPr>
          <a:xfrm>
            <a:off x="2763674" y="4066016"/>
            <a:ext cx="7651625"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Matriz Contexto de la Organización: Plan de Acción</a:t>
            </a:r>
            <a:endParaRPr lang="es-CO" sz="1100" dirty="0">
              <a:latin typeface="Gotham Medium" panose="02000604030000020004" pitchFamily="2" charset="0"/>
            </a:endParaRPr>
          </a:p>
        </p:txBody>
      </p:sp>
      <p:sp>
        <p:nvSpPr>
          <p:cNvPr id="22" name="TextBox 21">
            <a:extLst>
              <a:ext uri="{FF2B5EF4-FFF2-40B4-BE49-F238E27FC236}">
                <a16:creationId xmlns:a16="http://schemas.microsoft.com/office/drawing/2014/main" id="{6EE045AB-A0ED-4A43-9DF0-8398568C497C}"/>
              </a:ext>
            </a:extLst>
          </p:cNvPr>
          <p:cNvSpPr txBox="1"/>
          <p:nvPr/>
        </p:nvSpPr>
        <p:spPr>
          <a:xfrm>
            <a:off x="2763674" y="4295098"/>
            <a:ext cx="8703680"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Matriz DOFA/FODA: Plan de Acción</a:t>
            </a:r>
            <a:endParaRPr lang="es-CO" sz="1100" dirty="0">
              <a:latin typeface="Gotham Medium" panose="02000604030000020004" pitchFamily="2" charset="0"/>
            </a:endParaRPr>
          </a:p>
        </p:txBody>
      </p:sp>
      <p:cxnSp>
        <p:nvCxnSpPr>
          <p:cNvPr id="25" name="Straight Connector 24">
            <a:extLst>
              <a:ext uri="{FF2B5EF4-FFF2-40B4-BE49-F238E27FC236}">
                <a16:creationId xmlns:a16="http://schemas.microsoft.com/office/drawing/2014/main" id="{57ECEA6C-59B6-C441-A506-18CE46FB9FD8}"/>
              </a:ext>
            </a:extLst>
          </p:cNvPr>
          <p:cNvCxnSpPr>
            <a:cxnSpLocks/>
          </p:cNvCxnSpPr>
          <p:nvPr/>
        </p:nvCxnSpPr>
        <p:spPr>
          <a:xfrm>
            <a:off x="2637234" y="3856033"/>
            <a:ext cx="0" cy="1116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38D7592-803B-0B43-A87B-7530BA04CC14}"/>
              </a:ext>
            </a:extLst>
          </p:cNvPr>
          <p:cNvGrpSpPr/>
          <p:nvPr/>
        </p:nvGrpSpPr>
        <p:grpSpPr>
          <a:xfrm>
            <a:off x="2582544" y="3906528"/>
            <a:ext cx="109440" cy="109440"/>
            <a:chOff x="4200892" y="4432105"/>
            <a:chExt cx="109440" cy="109440"/>
          </a:xfrm>
        </p:grpSpPr>
        <p:grpSp>
          <p:nvGrpSpPr>
            <p:cNvPr id="27" name="Group 26">
              <a:extLst>
                <a:ext uri="{FF2B5EF4-FFF2-40B4-BE49-F238E27FC236}">
                  <a16:creationId xmlns:a16="http://schemas.microsoft.com/office/drawing/2014/main" id="{2AEA96B2-6F8A-0C4B-A366-FAA7343B1120}"/>
                </a:ext>
              </a:extLst>
            </p:cNvPr>
            <p:cNvGrpSpPr>
              <a:grpSpLocks noChangeAspect="1"/>
            </p:cNvGrpSpPr>
            <p:nvPr/>
          </p:nvGrpSpPr>
          <p:grpSpPr>
            <a:xfrm rot="10800000">
              <a:off x="4210817" y="4439517"/>
              <a:ext cx="89587" cy="90000"/>
              <a:chOff x="3994150" y="4504881"/>
              <a:chExt cx="108000" cy="108498"/>
            </a:xfrm>
          </p:grpSpPr>
          <p:sp>
            <p:nvSpPr>
              <p:cNvPr id="30" name="Pie 29">
                <a:extLst>
                  <a:ext uri="{FF2B5EF4-FFF2-40B4-BE49-F238E27FC236}">
                    <a16:creationId xmlns:a16="http://schemas.microsoft.com/office/drawing/2014/main" id="{DA01EDE7-6076-8043-85C1-8B66FF4B3A9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1" name="Pie 30">
                <a:extLst>
                  <a:ext uri="{FF2B5EF4-FFF2-40B4-BE49-F238E27FC236}">
                    <a16:creationId xmlns:a16="http://schemas.microsoft.com/office/drawing/2014/main" id="{CCFB5ADD-2722-8A4B-A7E9-6471E21505E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8" name="Arc 27">
              <a:extLst>
                <a:ext uri="{FF2B5EF4-FFF2-40B4-BE49-F238E27FC236}">
                  <a16:creationId xmlns:a16="http://schemas.microsoft.com/office/drawing/2014/main" id="{1BA9BF9F-6497-2B4E-9C91-124A6691667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29" name="Arc 28">
              <a:extLst>
                <a:ext uri="{FF2B5EF4-FFF2-40B4-BE49-F238E27FC236}">
                  <a16:creationId xmlns:a16="http://schemas.microsoft.com/office/drawing/2014/main" id="{74E34D8F-A679-6F4A-8B2F-77E27AF2C77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32" name="Group 31">
            <a:extLst>
              <a:ext uri="{FF2B5EF4-FFF2-40B4-BE49-F238E27FC236}">
                <a16:creationId xmlns:a16="http://schemas.microsoft.com/office/drawing/2014/main" id="{D91FD7C8-2431-CE4C-ACEE-25A13B4385FC}"/>
              </a:ext>
            </a:extLst>
          </p:cNvPr>
          <p:cNvGrpSpPr/>
          <p:nvPr/>
        </p:nvGrpSpPr>
        <p:grpSpPr>
          <a:xfrm>
            <a:off x="2579366" y="4145496"/>
            <a:ext cx="109440" cy="109440"/>
            <a:chOff x="4200892" y="4432105"/>
            <a:chExt cx="109440" cy="109440"/>
          </a:xfrm>
        </p:grpSpPr>
        <p:grpSp>
          <p:nvGrpSpPr>
            <p:cNvPr id="33" name="Group 32">
              <a:extLst>
                <a:ext uri="{FF2B5EF4-FFF2-40B4-BE49-F238E27FC236}">
                  <a16:creationId xmlns:a16="http://schemas.microsoft.com/office/drawing/2014/main" id="{097DC7F9-C449-BF44-801C-2666F77048D2}"/>
                </a:ext>
              </a:extLst>
            </p:cNvPr>
            <p:cNvGrpSpPr>
              <a:grpSpLocks noChangeAspect="1"/>
            </p:cNvGrpSpPr>
            <p:nvPr/>
          </p:nvGrpSpPr>
          <p:grpSpPr>
            <a:xfrm rot="10800000">
              <a:off x="4210817" y="4439517"/>
              <a:ext cx="89587" cy="90000"/>
              <a:chOff x="3994150" y="4504881"/>
              <a:chExt cx="108000" cy="108498"/>
            </a:xfrm>
          </p:grpSpPr>
          <p:sp>
            <p:nvSpPr>
              <p:cNvPr id="36" name="Pie 35">
                <a:extLst>
                  <a:ext uri="{FF2B5EF4-FFF2-40B4-BE49-F238E27FC236}">
                    <a16:creationId xmlns:a16="http://schemas.microsoft.com/office/drawing/2014/main" id="{FE00DA6C-C8D8-174F-8BD3-01DF0F0AD76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7" name="Pie 36">
                <a:extLst>
                  <a:ext uri="{FF2B5EF4-FFF2-40B4-BE49-F238E27FC236}">
                    <a16:creationId xmlns:a16="http://schemas.microsoft.com/office/drawing/2014/main" id="{6CF6E853-8628-BC41-95DF-4BA1F131140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34" name="Arc 33">
              <a:extLst>
                <a:ext uri="{FF2B5EF4-FFF2-40B4-BE49-F238E27FC236}">
                  <a16:creationId xmlns:a16="http://schemas.microsoft.com/office/drawing/2014/main" id="{574693D2-18E6-0B4A-B81D-7697397670B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35" name="Arc 34">
              <a:extLst>
                <a:ext uri="{FF2B5EF4-FFF2-40B4-BE49-F238E27FC236}">
                  <a16:creationId xmlns:a16="http://schemas.microsoft.com/office/drawing/2014/main" id="{50254510-AC4A-CD47-9A9C-324A188EF396}"/>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75" name="TextBox 74">
            <a:extLst>
              <a:ext uri="{FF2B5EF4-FFF2-40B4-BE49-F238E27FC236}">
                <a16:creationId xmlns:a16="http://schemas.microsoft.com/office/drawing/2014/main" id="{3A917CD5-9E4B-E94D-B0F1-02589B2B90D7}"/>
              </a:ext>
            </a:extLst>
          </p:cNvPr>
          <p:cNvSpPr txBox="1"/>
          <p:nvPr/>
        </p:nvSpPr>
        <p:spPr>
          <a:xfrm>
            <a:off x="2119199" y="3834528"/>
            <a:ext cx="53296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8.1</a:t>
            </a:r>
          </a:p>
        </p:txBody>
      </p:sp>
      <p:sp>
        <p:nvSpPr>
          <p:cNvPr id="76" name="TextBox 75">
            <a:extLst>
              <a:ext uri="{FF2B5EF4-FFF2-40B4-BE49-F238E27FC236}">
                <a16:creationId xmlns:a16="http://schemas.microsoft.com/office/drawing/2014/main" id="{17CAB4FC-8DB7-DD49-8957-C748A7DC1CBD}"/>
              </a:ext>
            </a:extLst>
          </p:cNvPr>
          <p:cNvSpPr txBox="1"/>
          <p:nvPr/>
        </p:nvSpPr>
        <p:spPr>
          <a:xfrm>
            <a:off x="2119200" y="4051896"/>
            <a:ext cx="53296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8.2</a:t>
            </a:r>
          </a:p>
        </p:txBody>
      </p:sp>
      <p:sp>
        <p:nvSpPr>
          <p:cNvPr id="77" name="TextBox 76">
            <a:extLst>
              <a:ext uri="{FF2B5EF4-FFF2-40B4-BE49-F238E27FC236}">
                <a16:creationId xmlns:a16="http://schemas.microsoft.com/office/drawing/2014/main" id="{70F3CB9A-BB7E-1C4A-9168-5559DA77C6DB}"/>
              </a:ext>
            </a:extLst>
          </p:cNvPr>
          <p:cNvSpPr txBox="1"/>
          <p:nvPr/>
        </p:nvSpPr>
        <p:spPr>
          <a:xfrm>
            <a:off x="2119200" y="4297328"/>
            <a:ext cx="53296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8.3</a:t>
            </a:r>
          </a:p>
        </p:txBody>
      </p:sp>
      <p:sp>
        <p:nvSpPr>
          <p:cNvPr id="78" name="Rectangle 77">
            <a:extLst>
              <a:ext uri="{FF2B5EF4-FFF2-40B4-BE49-F238E27FC236}">
                <a16:creationId xmlns:a16="http://schemas.microsoft.com/office/drawing/2014/main" id="{CF589B6B-17AE-0F4D-AA75-51D680E57858}"/>
              </a:ext>
            </a:extLst>
          </p:cNvPr>
          <p:cNvSpPr/>
          <p:nvPr/>
        </p:nvSpPr>
        <p:spPr>
          <a:xfrm>
            <a:off x="-65" y="5324348"/>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1" name="TextBox 80">
            <a:extLst>
              <a:ext uri="{FF2B5EF4-FFF2-40B4-BE49-F238E27FC236}">
                <a16:creationId xmlns:a16="http://schemas.microsoft.com/office/drawing/2014/main" id="{6C03D7EA-2858-6F49-A942-7234297D8877}"/>
              </a:ext>
            </a:extLst>
          </p:cNvPr>
          <p:cNvSpPr txBox="1"/>
          <p:nvPr/>
        </p:nvSpPr>
        <p:spPr>
          <a:xfrm>
            <a:off x="2763673" y="5695710"/>
            <a:ext cx="7651620" cy="261610"/>
          </a:xfrm>
          <a:prstGeom prst="rect">
            <a:avLst/>
          </a:prstGeom>
          <a:noFill/>
        </p:spPr>
        <p:txBody>
          <a:bodyPr wrap="square" rtlCol="0">
            <a:spAutoFit/>
          </a:bodyPr>
          <a:lstStyle/>
          <a:p>
            <a:r>
              <a:rPr lang="es-CO" sz="1100" dirty="0">
                <a:latin typeface="Gotham Medium" panose="02000604030000020004" pitchFamily="2" charset="0"/>
              </a:rPr>
              <a:t>Líderes de Proceso</a:t>
            </a:r>
          </a:p>
        </p:txBody>
      </p:sp>
      <p:sp>
        <p:nvSpPr>
          <p:cNvPr id="83" name="TextBox 82">
            <a:extLst>
              <a:ext uri="{FF2B5EF4-FFF2-40B4-BE49-F238E27FC236}">
                <a16:creationId xmlns:a16="http://schemas.microsoft.com/office/drawing/2014/main" id="{2381BD49-3563-6347-81E9-C0DA920DB3F0}"/>
              </a:ext>
            </a:extLst>
          </p:cNvPr>
          <p:cNvSpPr txBox="1"/>
          <p:nvPr/>
        </p:nvSpPr>
        <p:spPr>
          <a:xfrm>
            <a:off x="2763673" y="5947512"/>
            <a:ext cx="7651620" cy="261610"/>
          </a:xfrm>
          <a:prstGeom prst="rect">
            <a:avLst/>
          </a:prstGeom>
          <a:noFill/>
        </p:spPr>
        <p:txBody>
          <a:bodyPr wrap="square" rtlCol="0">
            <a:spAutoFit/>
          </a:bodyPr>
          <a:lstStyle/>
          <a:p>
            <a:r>
              <a:rPr lang="es-CO" sz="1100" dirty="0">
                <a:latin typeface="Gotham Medium" panose="02000604030000020004" pitchFamily="2" charset="0"/>
              </a:rPr>
              <a:t>Profesionales de Enlace</a:t>
            </a:r>
          </a:p>
        </p:txBody>
      </p:sp>
      <p:cxnSp>
        <p:nvCxnSpPr>
          <p:cNvPr id="84" name="Straight Connector 83">
            <a:extLst>
              <a:ext uri="{FF2B5EF4-FFF2-40B4-BE49-F238E27FC236}">
                <a16:creationId xmlns:a16="http://schemas.microsoft.com/office/drawing/2014/main" id="{BEA12C52-EDC4-7B4F-A3BD-A21EECD4F12B}"/>
              </a:ext>
            </a:extLst>
          </p:cNvPr>
          <p:cNvCxnSpPr>
            <a:cxnSpLocks/>
          </p:cNvCxnSpPr>
          <p:nvPr/>
        </p:nvCxnSpPr>
        <p:spPr>
          <a:xfrm>
            <a:off x="2637233" y="5717532"/>
            <a:ext cx="0" cy="720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D64DD26C-E95C-7642-A02E-0F706E84D0AF}"/>
              </a:ext>
            </a:extLst>
          </p:cNvPr>
          <p:cNvGrpSpPr/>
          <p:nvPr/>
        </p:nvGrpSpPr>
        <p:grpSpPr>
          <a:xfrm>
            <a:off x="2582543" y="5767710"/>
            <a:ext cx="109440" cy="109440"/>
            <a:chOff x="4200892" y="4432105"/>
            <a:chExt cx="109440" cy="109440"/>
          </a:xfrm>
        </p:grpSpPr>
        <p:grpSp>
          <p:nvGrpSpPr>
            <p:cNvPr id="86" name="Group 85">
              <a:extLst>
                <a:ext uri="{FF2B5EF4-FFF2-40B4-BE49-F238E27FC236}">
                  <a16:creationId xmlns:a16="http://schemas.microsoft.com/office/drawing/2014/main" id="{640F7AFB-EFF5-9E4D-AABD-4B836F76C4B0}"/>
                </a:ext>
              </a:extLst>
            </p:cNvPr>
            <p:cNvGrpSpPr>
              <a:grpSpLocks noChangeAspect="1"/>
            </p:cNvGrpSpPr>
            <p:nvPr/>
          </p:nvGrpSpPr>
          <p:grpSpPr>
            <a:xfrm rot="10800000">
              <a:off x="4210817" y="4439517"/>
              <a:ext cx="89587" cy="90000"/>
              <a:chOff x="3994150" y="4504881"/>
              <a:chExt cx="108000" cy="108498"/>
            </a:xfrm>
          </p:grpSpPr>
          <p:sp>
            <p:nvSpPr>
              <p:cNvPr id="89" name="Pie 88">
                <a:extLst>
                  <a:ext uri="{FF2B5EF4-FFF2-40B4-BE49-F238E27FC236}">
                    <a16:creationId xmlns:a16="http://schemas.microsoft.com/office/drawing/2014/main" id="{527EF564-9FD7-1E43-934E-8F614EFDACE4}"/>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90" name="Pie 89">
                <a:extLst>
                  <a:ext uri="{FF2B5EF4-FFF2-40B4-BE49-F238E27FC236}">
                    <a16:creationId xmlns:a16="http://schemas.microsoft.com/office/drawing/2014/main" id="{7160A07E-E6E6-544A-97BB-8E5871E952D9}"/>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87" name="Arc 86">
              <a:extLst>
                <a:ext uri="{FF2B5EF4-FFF2-40B4-BE49-F238E27FC236}">
                  <a16:creationId xmlns:a16="http://schemas.microsoft.com/office/drawing/2014/main" id="{3B7E5796-7668-7E4F-AFCA-BB45591DBE63}"/>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88" name="Arc 87">
              <a:extLst>
                <a:ext uri="{FF2B5EF4-FFF2-40B4-BE49-F238E27FC236}">
                  <a16:creationId xmlns:a16="http://schemas.microsoft.com/office/drawing/2014/main" id="{5639FFB3-5B9E-B54C-9027-4846975C4D5B}"/>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91" name="Group 90">
            <a:extLst>
              <a:ext uri="{FF2B5EF4-FFF2-40B4-BE49-F238E27FC236}">
                <a16:creationId xmlns:a16="http://schemas.microsoft.com/office/drawing/2014/main" id="{D96A817E-878A-324A-9C95-35FE435C2CE7}"/>
              </a:ext>
            </a:extLst>
          </p:cNvPr>
          <p:cNvGrpSpPr/>
          <p:nvPr/>
        </p:nvGrpSpPr>
        <p:grpSpPr>
          <a:xfrm>
            <a:off x="2579365" y="6019511"/>
            <a:ext cx="109440" cy="109440"/>
            <a:chOff x="4200892" y="4432105"/>
            <a:chExt cx="109440" cy="109440"/>
          </a:xfrm>
        </p:grpSpPr>
        <p:grpSp>
          <p:nvGrpSpPr>
            <p:cNvPr id="92" name="Group 91">
              <a:extLst>
                <a:ext uri="{FF2B5EF4-FFF2-40B4-BE49-F238E27FC236}">
                  <a16:creationId xmlns:a16="http://schemas.microsoft.com/office/drawing/2014/main" id="{49A2C709-9629-3A4B-B6CC-CD2DF39BD188}"/>
                </a:ext>
              </a:extLst>
            </p:cNvPr>
            <p:cNvGrpSpPr>
              <a:grpSpLocks noChangeAspect="1"/>
            </p:cNvGrpSpPr>
            <p:nvPr/>
          </p:nvGrpSpPr>
          <p:grpSpPr>
            <a:xfrm rot="10800000">
              <a:off x="4210817" y="4439517"/>
              <a:ext cx="89587" cy="90000"/>
              <a:chOff x="3994150" y="4504881"/>
              <a:chExt cx="108000" cy="108498"/>
            </a:xfrm>
          </p:grpSpPr>
          <p:sp>
            <p:nvSpPr>
              <p:cNvPr id="95" name="Pie 94">
                <a:extLst>
                  <a:ext uri="{FF2B5EF4-FFF2-40B4-BE49-F238E27FC236}">
                    <a16:creationId xmlns:a16="http://schemas.microsoft.com/office/drawing/2014/main" id="{121A65C8-D366-804C-96E2-DB37F45E824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96" name="Pie 95">
                <a:extLst>
                  <a:ext uri="{FF2B5EF4-FFF2-40B4-BE49-F238E27FC236}">
                    <a16:creationId xmlns:a16="http://schemas.microsoft.com/office/drawing/2014/main" id="{C437879E-5055-D74E-B9D5-58F9AF9E41E4}"/>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93" name="Arc 92">
              <a:extLst>
                <a:ext uri="{FF2B5EF4-FFF2-40B4-BE49-F238E27FC236}">
                  <a16:creationId xmlns:a16="http://schemas.microsoft.com/office/drawing/2014/main" id="{1C52965C-B3EA-C44E-8727-CE564B14CC4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94" name="Arc 93">
              <a:extLst>
                <a:ext uri="{FF2B5EF4-FFF2-40B4-BE49-F238E27FC236}">
                  <a16:creationId xmlns:a16="http://schemas.microsoft.com/office/drawing/2014/main" id="{F881C2E1-5F6A-4F48-89C6-AB190003A074}"/>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03" name="TextBox 102">
            <a:extLst>
              <a:ext uri="{FF2B5EF4-FFF2-40B4-BE49-F238E27FC236}">
                <a16:creationId xmlns:a16="http://schemas.microsoft.com/office/drawing/2014/main" id="{8C361B47-2181-F541-949E-7FF03099C71A}"/>
              </a:ext>
            </a:extLst>
          </p:cNvPr>
          <p:cNvSpPr txBox="1"/>
          <p:nvPr/>
        </p:nvSpPr>
        <p:spPr>
          <a:xfrm>
            <a:off x="2020279" y="5695710"/>
            <a:ext cx="44575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9.1</a:t>
            </a:r>
          </a:p>
        </p:txBody>
      </p:sp>
      <p:pic>
        <p:nvPicPr>
          <p:cNvPr id="116" name="Picture 115">
            <a:extLst>
              <a:ext uri="{FF2B5EF4-FFF2-40B4-BE49-F238E27FC236}">
                <a16:creationId xmlns:a16="http://schemas.microsoft.com/office/drawing/2014/main" id="{B83526E8-EDA0-5B4F-BF76-B6C4B30FD7DA}"/>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69" name="TextBox 68">
            <a:extLst>
              <a:ext uri="{FF2B5EF4-FFF2-40B4-BE49-F238E27FC236}">
                <a16:creationId xmlns:a16="http://schemas.microsoft.com/office/drawing/2014/main" id="{41A0A142-9EAC-7849-B8B7-71D415392A14}"/>
              </a:ext>
            </a:extLst>
          </p:cNvPr>
          <p:cNvSpPr txBox="1"/>
          <p:nvPr/>
        </p:nvSpPr>
        <p:spPr>
          <a:xfrm>
            <a:off x="2763674" y="4552494"/>
            <a:ext cx="7651620" cy="261610"/>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Comprensión de la Organización y su contexto – en tiempos de la nueva normalidad del COVID 19</a:t>
            </a:r>
            <a:endParaRPr lang="es-CO" sz="1100" dirty="0">
              <a:latin typeface="Gotham Medium" panose="02000604030000020004" pitchFamily="2" charset="0"/>
            </a:endParaRPr>
          </a:p>
        </p:txBody>
      </p:sp>
      <p:cxnSp>
        <p:nvCxnSpPr>
          <p:cNvPr id="72" name="Straight Connector 71">
            <a:extLst>
              <a:ext uri="{FF2B5EF4-FFF2-40B4-BE49-F238E27FC236}">
                <a16:creationId xmlns:a16="http://schemas.microsoft.com/office/drawing/2014/main" id="{733B81F5-5BDB-994D-9684-E1EF88B3EF33}"/>
              </a:ext>
            </a:extLst>
          </p:cNvPr>
          <p:cNvCxnSpPr>
            <a:cxnSpLocks/>
          </p:cNvCxnSpPr>
          <p:nvPr/>
        </p:nvCxnSpPr>
        <p:spPr>
          <a:xfrm>
            <a:off x="2637234" y="4462205"/>
            <a:ext cx="0" cy="637972"/>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B1CC7E2-36C0-E44B-9A63-DB5AA6EFD5A8}"/>
              </a:ext>
            </a:extLst>
          </p:cNvPr>
          <p:cNvSpPr txBox="1"/>
          <p:nvPr/>
        </p:nvSpPr>
        <p:spPr>
          <a:xfrm>
            <a:off x="2763674" y="4822898"/>
            <a:ext cx="7651625" cy="430887"/>
          </a:xfrm>
          <a:prstGeom prst="rect">
            <a:avLst/>
          </a:prstGeom>
          <a:noFill/>
        </p:spPr>
        <p:txBody>
          <a:bodyPr wrap="square" rtlCol="0">
            <a:spAutoFit/>
          </a:bodyPr>
          <a:lstStyle/>
          <a:p>
            <a:r>
              <a:rPr lang="es-ES" sz="1100" dirty="0">
                <a:latin typeface="Gotham Medium" panose="02000604030000020004" pitchFamily="2" charset="0"/>
                <a:cs typeface="Arial" panose="020B0604020202020204" pitchFamily="34" charset="0"/>
              </a:rPr>
              <a:t>Comprensión de las necesidades y expectativas de las partes interesadas (Actas de reuniones, fotos, videos, etc.)</a:t>
            </a:r>
            <a:endParaRPr lang="es-CO" sz="1100" dirty="0">
              <a:latin typeface="Gotham Medium" panose="02000604030000020004" pitchFamily="2" charset="0"/>
            </a:endParaRPr>
          </a:p>
        </p:txBody>
      </p:sp>
      <p:grpSp>
        <p:nvGrpSpPr>
          <p:cNvPr id="73" name="Group 72">
            <a:extLst>
              <a:ext uri="{FF2B5EF4-FFF2-40B4-BE49-F238E27FC236}">
                <a16:creationId xmlns:a16="http://schemas.microsoft.com/office/drawing/2014/main" id="{17F336E2-74F7-4341-83B4-1F1D48720E5A}"/>
              </a:ext>
            </a:extLst>
          </p:cNvPr>
          <p:cNvGrpSpPr/>
          <p:nvPr/>
        </p:nvGrpSpPr>
        <p:grpSpPr>
          <a:xfrm>
            <a:off x="2582544" y="4634931"/>
            <a:ext cx="109440" cy="109440"/>
            <a:chOff x="4200892" y="4432105"/>
            <a:chExt cx="109440" cy="109440"/>
          </a:xfrm>
        </p:grpSpPr>
        <p:grpSp>
          <p:nvGrpSpPr>
            <p:cNvPr id="74" name="Group 73">
              <a:extLst>
                <a:ext uri="{FF2B5EF4-FFF2-40B4-BE49-F238E27FC236}">
                  <a16:creationId xmlns:a16="http://schemas.microsoft.com/office/drawing/2014/main" id="{6B1455BC-83AB-B044-8F02-607311B71BF5}"/>
                </a:ext>
              </a:extLst>
            </p:cNvPr>
            <p:cNvGrpSpPr>
              <a:grpSpLocks noChangeAspect="1"/>
            </p:cNvGrpSpPr>
            <p:nvPr/>
          </p:nvGrpSpPr>
          <p:grpSpPr>
            <a:xfrm rot="10800000">
              <a:off x="4210817" y="4439517"/>
              <a:ext cx="89587" cy="90000"/>
              <a:chOff x="3994150" y="4504881"/>
              <a:chExt cx="108000" cy="108498"/>
            </a:xfrm>
          </p:grpSpPr>
          <p:sp>
            <p:nvSpPr>
              <p:cNvPr id="98" name="Pie 97">
                <a:extLst>
                  <a:ext uri="{FF2B5EF4-FFF2-40B4-BE49-F238E27FC236}">
                    <a16:creationId xmlns:a16="http://schemas.microsoft.com/office/drawing/2014/main" id="{82E88F01-9AF1-5D43-A6F9-0D3977C8109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99" name="Pie 98">
                <a:extLst>
                  <a:ext uri="{FF2B5EF4-FFF2-40B4-BE49-F238E27FC236}">
                    <a16:creationId xmlns:a16="http://schemas.microsoft.com/office/drawing/2014/main" id="{4859607F-A5B8-234D-BFA7-473FDD01351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82" name="Arc 81">
              <a:extLst>
                <a:ext uri="{FF2B5EF4-FFF2-40B4-BE49-F238E27FC236}">
                  <a16:creationId xmlns:a16="http://schemas.microsoft.com/office/drawing/2014/main" id="{BB4ED964-E6E2-3E4F-902E-0F365B07ADAB}"/>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97" name="Arc 96">
              <a:extLst>
                <a:ext uri="{FF2B5EF4-FFF2-40B4-BE49-F238E27FC236}">
                  <a16:creationId xmlns:a16="http://schemas.microsoft.com/office/drawing/2014/main" id="{8522D180-5125-D741-A67C-40D661CBD5F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00" name="TextBox 99">
            <a:extLst>
              <a:ext uri="{FF2B5EF4-FFF2-40B4-BE49-F238E27FC236}">
                <a16:creationId xmlns:a16="http://schemas.microsoft.com/office/drawing/2014/main" id="{C576C0F5-B36C-D54F-B3C5-0F3F25399A85}"/>
              </a:ext>
            </a:extLst>
          </p:cNvPr>
          <p:cNvSpPr txBox="1"/>
          <p:nvPr/>
        </p:nvSpPr>
        <p:spPr>
          <a:xfrm>
            <a:off x="2119200" y="4552494"/>
            <a:ext cx="45286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8.4</a:t>
            </a:r>
          </a:p>
        </p:txBody>
      </p:sp>
      <p:sp>
        <p:nvSpPr>
          <p:cNvPr id="101" name="TextBox 100">
            <a:extLst>
              <a:ext uri="{FF2B5EF4-FFF2-40B4-BE49-F238E27FC236}">
                <a16:creationId xmlns:a16="http://schemas.microsoft.com/office/drawing/2014/main" id="{8EF47602-0730-334F-94AE-A3EFB4F042CD}"/>
              </a:ext>
            </a:extLst>
          </p:cNvPr>
          <p:cNvSpPr txBox="1"/>
          <p:nvPr/>
        </p:nvSpPr>
        <p:spPr>
          <a:xfrm>
            <a:off x="2119200" y="4823178"/>
            <a:ext cx="532967"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8.5</a:t>
            </a:r>
          </a:p>
        </p:txBody>
      </p:sp>
      <p:grpSp>
        <p:nvGrpSpPr>
          <p:cNvPr id="105" name="Group 104">
            <a:extLst>
              <a:ext uri="{FF2B5EF4-FFF2-40B4-BE49-F238E27FC236}">
                <a16:creationId xmlns:a16="http://schemas.microsoft.com/office/drawing/2014/main" id="{3556B6FA-AD9E-3242-934E-7F2C53491485}"/>
              </a:ext>
            </a:extLst>
          </p:cNvPr>
          <p:cNvGrpSpPr/>
          <p:nvPr/>
        </p:nvGrpSpPr>
        <p:grpSpPr>
          <a:xfrm>
            <a:off x="2579365" y="4904807"/>
            <a:ext cx="109440" cy="109440"/>
            <a:chOff x="4200892" y="4432105"/>
            <a:chExt cx="109440" cy="109440"/>
          </a:xfrm>
        </p:grpSpPr>
        <p:grpSp>
          <p:nvGrpSpPr>
            <p:cNvPr id="106" name="Group 105">
              <a:extLst>
                <a:ext uri="{FF2B5EF4-FFF2-40B4-BE49-F238E27FC236}">
                  <a16:creationId xmlns:a16="http://schemas.microsoft.com/office/drawing/2014/main" id="{66CB6847-CE19-924D-8AA2-A5E5D8C70C79}"/>
                </a:ext>
              </a:extLst>
            </p:cNvPr>
            <p:cNvGrpSpPr>
              <a:grpSpLocks noChangeAspect="1"/>
            </p:cNvGrpSpPr>
            <p:nvPr/>
          </p:nvGrpSpPr>
          <p:grpSpPr>
            <a:xfrm rot="10800000">
              <a:off x="4210817" y="4439517"/>
              <a:ext cx="89587" cy="90000"/>
              <a:chOff x="3994150" y="4504881"/>
              <a:chExt cx="108000" cy="108498"/>
            </a:xfrm>
          </p:grpSpPr>
          <p:sp>
            <p:nvSpPr>
              <p:cNvPr id="109" name="Pie 108">
                <a:extLst>
                  <a:ext uri="{FF2B5EF4-FFF2-40B4-BE49-F238E27FC236}">
                    <a16:creationId xmlns:a16="http://schemas.microsoft.com/office/drawing/2014/main" id="{89D8588B-685B-BD47-90F2-F6E194794F3B}"/>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10" name="Pie 109">
                <a:extLst>
                  <a:ext uri="{FF2B5EF4-FFF2-40B4-BE49-F238E27FC236}">
                    <a16:creationId xmlns:a16="http://schemas.microsoft.com/office/drawing/2014/main" id="{A06CB182-75BE-3B4A-89FC-A620BD30ED6F}"/>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07" name="Arc 106">
              <a:extLst>
                <a:ext uri="{FF2B5EF4-FFF2-40B4-BE49-F238E27FC236}">
                  <a16:creationId xmlns:a16="http://schemas.microsoft.com/office/drawing/2014/main" id="{A81137F3-D5E8-F348-8AD3-C4245D4F0C9D}"/>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08" name="Arc 107">
              <a:extLst>
                <a:ext uri="{FF2B5EF4-FFF2-40B4-BE49-F238E27FC236}">
                  <a16:creationId xmlns:a16="http://schemas.microsoft.com/office/drawing/2014/main" id="{4050C1ED-47EC-844A-B9DA-AEF0B4288E75}"/>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63" name="Group 62">
            <a:extLst>
              <a:ext uri="{FF2B5EF4-FFF2-40B4-BE49-F238E27FC236}">
                <a16:creationId xmlns:a16="http://schemas.microsoft.com/office/drawing/2014/main" id="{620C6978-68F8-3E43-8042-D2B4C4CA2D5D}"/>
              </a:ext>
            </a:extLst>
          </p:cNvPr>
          <p:cNvGrpSpPr/>
          <p:nvPr/>
        </p:nvGrpSpPr>
        <p:grpSpPr>
          <a:xfrm>
            <a:off x="2579366" y="4377294"/>
            <a:ext cx="109440" cy="109440"/>
            <a:chOff x="4200892" y="4432105"/>
            <a:chExt cx="109440" cy="109440"/>
          </a:xfrm>
        </p:grpSpPr>
        <p:grpSp>
          <p:nvGrpSpPr>
            <p:cNvPr id="64" name="Group 63">
              <a:extLst>
                <a:ext uri="{FF2B5EF4-FFF2-40B4-BE49-F238E27FC236}">
                  <a16:creationId xmlns:a16="http://schemas.microsoft.com/office/drawing/2014/main" id="{B9FE67CA-6E10-D24F-8AD9-76BF251F5478}"/>
                </a:ext>
              </a:extLst>
            </p:cNvPr>
            <p:cNvGrpSpPr>
              <a:grpSpLocks noChangeAspect="1"/>
            </p:cNvGrpSpPr>
            <p:nvPr/>
          </p:nvGrpSpPr>
          <p:grpSpPr>
            <a:xfrm rot="10800000">
              <a:off x="4210817" y="4439517"/>
              <a:ext cx="89587" cy="90000"/>
              <a:chOff x="3994150" y="4504881"/>
              <a:chExt cx="108000" cy="108498"/>
            </a:xfrm>
          </p:grpSpPr>
          <p:sp>
            <p:nvSpPr>
              <p:cNvPr id="67" name="Pie 66">
                <a:extLst>
                  <a:ext uri="{FF2B5EF4-FFF2-40B4-BE49-F238E27FC236}">
                    <a16:creationId xmlns:a16="http://schemas.microsoft.com/office/drawing/2014/main" id="{98D08DDC-0F81-084A-9A6C-08EBAE87CFF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68" name="Pie 67">
                <a:extLst>
                  <a:ext uri="{FF2B5EF4-FFF2-40B4-BE49-F238E27FC236}">
                    <a16:creationId xmlns:a16="http://schemas.microsoft.com/office/drawing/2014/main" id="{B4CB8C37-FF8D-CB47-85AC-4A85B0A7ED7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65" name="Arc 64">
              <a:extLst>
                <a:ext uri="{FF2B5EF4-FFF2-40B4-BE49-F238E27FC236}">
                  <a16:creationId xmlns:a16="http://schemas.microsoft.com/office/drawing/2014/main" id="{A25C5112-1B42-8E4F-943D-C600646827C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66" name="Arc 65">
              <a:extLst>
                <a:ext uri="{FF2B5EF4-FFF2-40B4-BE49-F238E27FC236}">
                  <a16:creationId xmlns:a16="http://schemas.microsoft.com/office/drawing/2014/main" id="{53266633-E03F-6F4F-922C-E1F7FCA5DDE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45" name="TextBox 144">
            <a:extLst>
              <a:ext uri="{FF2B5EF4-FFF2-40B4-BE49-F238E27FC236}">
                <a16:creationId xmlns:a16="http://schemas.microsoft.com/office/drawing/2014/main" id="{CB4FD068-0891-5640-B446-AD4443FED118}"/>
              </a:ext>
            </a:extLst>
          </p:cNvPr>
          <p:cNvSpPr txBox="1"/>
          <p:nvPr/>
        </p:nvSpPr>
        <p:spPr>
          <a:xfrm>
            <a:off x="2017127" y="5936072"/>
            <a:ext cx="525598"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9.2</a:t>
            </a:r>
          </a:p>
        </p:txBody>
      </p:sp>
      <p:sp>
        <p:nvSpPr>
          <p:cNvPr id="153" name="TextBox 152">
            <a:extLst>
              <a:ext uri="{FF2B5EF4-FFF2-40B4-BE49-F238E27FC236}">
                <a16:creationId xmlns:a16="http://schemas.microsoft.com/office/drawing/2014/main" id="{4D874189-A7B1-8F40-9A2D-83E3FDA68935}"/>
              </a:ext>
            </a:extLst>
          </p:cNvPr>
          <p:cNvSpPr txBox="1"/>
          <p:nvPr/>
        </p:nvSpPr>
        <p:spPr>
          <a:xfrm>
            <a:off x="188647" y="5291295"/>
            <a:ext cx="4449616" cy="307777"/>
          </a:xfrm>
          <a:prstGeom prst="rect">
            <a:avLst/>
          </a:prstGeom>
          <a:noFill/>
        </p:spPr>
        <p:txBody>
          <a:bodyPr wrap="none" rtlCol="0">
            <a:spAutoFit/>
          </a:bodyPr>
          <a:lstStyle/>
          <a:p>
            <a:r>
              <a:rPr lang="es-CO" sz="1400" b="1" dirty="0">
                <a:solidFill>
                  <a:schemeClr val="bg1"/>
                </a:solidFill>
                <a:latin typeface="Gotham Medium" panose="02000604030000020004" pitchFamily="2" charset="0"/>
              </a:rPr>
              <a:t>IX. / LIDERAZGO DEL PROCESO ESPECÍFICO</a:t>
            </a:r>
          </a:p>
        </p:txBody>
      </p:sp>
      <p:sp>
        <p:nvSpPr>
          <p:cNvPr id="129" name="Rectangle 128">
            <a:extLst>
              <a:ext uri="{FF2B5EF4-FFF2-40B4-BE49-F238E27FC236}">
                <a16:creationId xmlns:a16="http://schemas.microsoft.com/office/drawing/2014/main" id="{8350F841-6ECF-184A-97C5-96FCED23792F}"/>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4" name="Rectangle 143">
            <a:extLst>
              <a:ext uri="{FF2B5EF4-FFF2-40B4-BE49-F238E27FC236}">
                <a16:creationId xmlns:a16="http://schemas.microsoft.com/office/drawing/2014/main" id="{1CB12E61-F4AE-8844-B929-D1773BB4EBE2}"/>
              </a:ext>
            </a:extLst>
          </p:cNvPr>
          <p:cNvSpPr/>
          <p:nvPr/>
        </p:nvSpPr>
        <p:spPr>
          <a:xfrm>
            <a:off x="244711" y="2279394"/>
            <a:ext cx="3421834"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9" name="TextBox 148">
            <a:extLst>
              <a:ext uri="{FF2B5EF4-FFF2-40B4-BE49-F238E27FC236}">
                <a16:creationId xmlns:a16="http://schemas.microsoft.com/office/drawing/2014/main" id="{69AFF1D6-2914-FF4F-A095-8E40AB77D5C9}"/>
              </a:ext>
            </a:extLst>
          </p:cNvPr>
          <p:cNvSpPr txBox="1"/>
          <p:nvPr/>
        </p:nvSpPr>
        <p:spPr>
          <a:xfrm>
            <a:off x="191887" y="2245226"/>
            <a:ext cx="3421834" cy="307777"/>
          </a:xfrm>
          <a:prstGeom prst="rect">
            <a:avLst/>
          </a:prstGeom>
          <a:noFill/>
        </p:spPr>
        <p:txBody>
          <a:bodyPr wrap="none" rtlCol="0">
            <a:spAutoFit/>
          </a:bodyPr>
          <a:lstStyle/>
          <a:p>
            <a:r>
              <a:rPr lang="es-CO" sz="1400" b="1" dirty="0">
                <a:solidFill>
                  <a:schemeClr val="bg1"/>
                </a:solidFill>
                <a:latin typeface="Gotham Medium" panose="02000604030000020004" pitchFamily="2" charset="0"/>
              </a:rPr>
              <a:t>VII. / TÉRMINOS Y DEFINICIONES:</a:t>
            </a:r>
          </a:p>
        </p:txBody>
      </p:sp>
      <p:sp>
        <p:nvSpPr>
          <p:cNvPr id="155" name="TextBox 154">
            <a:extLst>
              <a:ext uri="{FF2B5EF4-FFF2-40B4-BE49-F238E27FC236}">
                <a16:creationId xmlns:a16="http://schemas.microsoft.com/office/drawing/2014/main" id="{3DFD2151-CA65-7843-8070-B425ED39EC16}"/>
              </a:ext>
            </a:extLst>
          </p:cNvPr>
          <p:cNvSpPr txBox="1"/>
          <p:nvPr/>
        </p:nvSpPr>
        <p:spPr>
          <a:xfrm>
            <a:off x="1858777" y="2779095"/>
            <a:ext cx="8474444" cy="430887"/>
          </a:xfrm>
          <a:prstGeom prst="rect">
            <a:avLst/>
          </a:prstGeom>
          <a:noFill/>
        </p:spPr>
        <p:txBody>
          <a:bodyPr wrap="square" rtlCol="0">
            <a:spAutoFit/>
          </a:bodyPr>
          <a:lstStyle/>
          <a:p>
            <a:r>
              <a:rPr lang="en-US" sz="1100" dirty="0" err="1">
                <a:latin typeface="Gotham Medium" panose="02000604030000020004" pitchFamily="2" charset="0"/>
              </a:rPr>
              <a:t>Aplica</a:t>
            </a:r>
            <a:r>
              <a:rPr lang="en-US" sz="1100" dirty="0">
                <a:latin typeface="Gotham Medium" panose="02000604030000020004" pitchFamily="2" charset="0"/>
              </a:rPr>
              <a:t> para la NTC  6256: 2018 y la GTC  286: 2018 </a:t>
            </a:r>
            <a:r>
              <a:rPr lang="en-US" sz="1100" dirty="0" err="1">
                <a:latin typeface="Gotham Medium" panose="02000604030000020004" pitchFamily="2" charset="0"/>
              </a:rPr>
              <a:t>cuyo</a:t>
            </a:r>
            <a:r>
              <a:rPr lang="en-US" sz="1100" dirty="0">
                <a:latin typeface="Gotham Medium" panose="02000604030000020004" pitchFamily="2" charset="0"/>
              </a:rPr>
              <a:t> fin es </a:t>
            </a:r>
            <a:r>
              <a:rPr lang="en-US" sz="1100" dirty="0" err="1">
                <a:latin typeface="Gotham Medium" panose="02000604030000020004" pitchFamily="2" charset="0"/>
              </a:rPr>
              <a:t>contextualizar</a:t>
            </a:r>
            <a:r>
              <a:rPr lang="en-US" sz="1100" dirty="0">
                <a:latin typeface="Gotham Medium" panose="02000604030000020004" pitchFamily="2" charset="0"/>
              </a:rPr>
              <a:t> al Auditor </a:t>
            </a:r>
            <a:r>
              <a:rPr lang="en-US" sz="1100" dirty="0" err="1">
                <a:latin typeface="Gotham Medium" panose="02000604030000020004" pitchFamily="2" charset="0"/>
              </a:rPr>
              <a:t>Externo</a:t>
            </a:r>
            <a:r>
              <a:rPr lang="en-US" sz="1100" dirty="0">
                <a:latin typeface="Gotham Medium" panose="02000604030000020004" pitchFamily="2" charset="0"/>
              </a:rPr>
              <a:t> (</a:t>
            </a:r>
            <a:r>
              <a:rPr lang="en-US" sz="1100" dirty="0" err="1">
                <a:latin typeface="Gotham Medium" panose="02000604030000020004" pitchFamily="2" charset="0"/>
              </a:rPr>
              <a:t>sobre</a:t>
            </a:r>
            <a:r>
              <a:rPr lang="en-US" sz="1100" dirty="0">
                <a:latin typeface="Gotham Medium" panose="02000604030000020004" pitchFamily="2" charset="0"/>
              </a:rPr>
              <a:t> </a:t>
            </a:r>
            <a:r>
              <a:rPr lang="en-US" sz="1100" dirty="0" err="1">
                <a:latin typeface="Gotham Medium" panose="02000604030000020004" pitchFamily="2" charset="0"/>
              </a:rPr>
              <a:t>todo</a:t>
            </a:r>
            <a:r>
              <a:rPr lang="en-US" sz="1100" dirty="0">
                <a:latin typeface="Gotham Medium" panose="02000604030000020004" pitchFamily="2" charset="0"/>
              </a:rPr>
              <a:t>) </a:t>
            </a:r>
            <a:r>
              <a:rPr lang="en-US" sz="1100" dirty="0" err="1">
                <a:latin typeface="Gotham Medium" panose="02000604030000020004" pitchFamily="2" charset="0"/>
              </a:rPr>
              <a:t>sobre</a:t>
            </a:r>
            <a:r>
              <a:rPr lang="en-US" sz="1100" dirty="0">
                <a:latin typeface="Gotham Medium" panose="02000604030000020004" pitchFamily="2" charset="0"/>
              </a:rPr>
              <a:t> los </a:t>
            </a:r>
            <a:r>
              <a:rPr lang="en-US" sz="1100" dirty="0" err="1">
                <a:latin typeface="Gotham Medium" panose="02000604030000020004" pitchFamily="2" charset="0"/>
              </a:rPr>
              <a:t>términos</a:t>
            </a:r>
            <a:r>
              <a:rPr lang="en-US" sz="1100" dirty="0">
                <a:latin typeface="Gotham Medium" panose="02000604030000020004" pitchFamily="2" charset="0"/>
              </a:rPr>
              <a:t> </a:t>
            </a:r>
            <a:r>
              <a:rPr lang="en-US" sz="1100" dirty="0" err="1">
                <a:latin typeface="Gotham Medium" panose="02000604030000020004" pitchFamily="2" charset="0"/>
              </a:rPr>
              <a:t>específicos</a:t>
            </a:r>
            <a:r>
              <a:rPr lang="en-US" sz="1100" dirty="0">
                <a:latin typeface="Gotham Medium" panose="02000604030000020004" pitchFamily="2" charset="0"/>
              </a:rPr>
              <a:t> de la Rama Judicial.</a:t>
            </a:r>
          </a:p>
        </p:txBody>
      </p:sp>
      <p:cxnSp>
        <p:nvCxnSpPr>
          <p:cNvPr id="158" name="Straight Connector 157">
            <a:extLst>
              <a:ext uri="{FF2B5EF4-FFF2-40B4-BE49-F238E27FC236}">
                <a16:creationId xmlns:a16="http://schemas.microsoft.com/office/drawing/2014/main" id="{B5437E64-481A-4D43-B8F0-A17655196524}"/>
              </a:ext>
            </a:extLst>
          </p:cNvPr>
          <p:cNvCxnSpPr>
            <a:cxnSpLocks/>
          </p:cNvCxnSpPr>
          <p:nvPr/>
        </p:nvCxnSpPr>
        <p:spPr>
          <a:xfrm>
            <a:off x="1741754" y="2862405"/>
            <a:ext cx="0" cy="247967"/>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CDA8D25D-101C-D64E-8E3F-13D1A8832A36}"/>
              </a:ext>
            </a:extLst>
          </p:cNvPr>
          <p:cNvSpPr/>
          <p:nvPr/>
        </p:nvSpPr>
        <p:spPr>
          <a:xfrm>
            <a:off x="-65" y="340812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0" name="Rectangle 159">
            <a:extLst>
              <a:ext uri="{FF2B5EF4-FFF2-40B4-BE49-F238E27FC236}">
                <a16:creationId xmlns:a16="http://schemas.microsoft.com/office/drawing/2014/main" id="{4577F897-ACA7-3549-BC90-736E46B4FF34}"/>
              </a:ext>
            </a:extLst>
          </p:cNvPr>
          <p:cNvSpPr/>
          <p:nvPr/>
        </p:nvSpPr>
        <p:spPr>
          <a:xfrm>
            <a:off x="241471" y="3409236"/>
            <a:ext cx="4074706"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2" name="TextBox 161">
            <a:extLst>
              <a:ext uri="{FF2B5EF4-FFF2-40B4-BE49-F238E27FC236}">
                <a16:creationId xmlns:a16="http://schemas.microsoft.com/office/drawing/2014/main" id="{EEB7A884-F91F-B744-A01B-AA3D6902CD94}"/>
              </a:ext>
            </a:extLst>
          </p:cNvPr>
          <p:cNvSpPr txBox="1"/>
          <p:nvPr/>
        </p:nvSpPr>
        <p:spPr>
          <a:xfrm>
            <a:off x="188647" y="3375068"/>
            <a:ext cx="4074705" cy="307777"/>
          </a:xfrm>
          <a:prstGeom prst="rect">
            <a:avLst/>
          </a:prstGeom>
          <a:noFill/>
        </p:spPr>
        <p:txBody>
          <a:bodyPr wrap="none" rtlCol="0">
            <a:spAutoFit/>
          </a:bodyPr>
          <a:lstStyle/>
          <a:p>
            <a:r>
              <a:rPr lang="es-CO" sz="1400" b="1" dirty="0">
                <a:solidFill>
                  <a:schemeClr val="bg1"/>
                </a:solidFill>
                <a:latin typeface="Gotham Medium" panose="02000604030000020004" pitchFamily="2" charset="0"/>
              </a:rPr>
              <a:t>VIII. / CONTEXTO DE LA ORGANIZACIÓN</a:t>
            </a:r>
          </a:p>
        </p:txBody>
      </p:sp>
      <p:sp>
        <p:nvSpPr>
          <p:cNvPr id="102" name="TextBox 101">
            <a:extLst>
              <a:ext uri="{FF2B5EF4-FFF2-40B4-BE49-F238E27FC236}">
                <a16:creationId xmlns:a16="http://schemas.microsoft.com/office/drawing/2014/main" id="{B28C529D-0133-BF4B-8113-7C2434CB1DBF}"/>
              </a:ext>
            </a:extLst>
          </p:cNvPr>
          <p:cNvSpPr txBox="1"/>
          <p:nvPr/>
        </p:nvSpPr>
        <p:spPr>
          <a:xfrm>
            <a:off x="2763673" y="6191920"/>
            <a:ext cx="7651620" cy="430887"/>
          </a:xfrm>
          <a:prstGeom prst="rect">
            <a:avLst/>
          </a:prstGeom>
          <a:noFill/>
        </p:spPr>
        <p:txBody>
          <a:bodyPr wrap="square" rtlCol="0">
            <a:spAutoFit/>
          </a:bodyPr>
          <a:lstStyle/>
          <a:p>
            <a:r>
              <a:rPr lang="es-CO" sz="1100" dirty="0">
                <a:latin typeface="Gotham Medium" panose="02000604030000020004" pitchFamily="2" charset="0"/>
              </a:rPr>
              <a:t>Evidenciar Acto Administrativo mediante el cual se aprobó e implementó el SIGCMA, creación del Comité del SIGCMA</a:t>
            </a:r>
          </a:p>
        </p:txBody>
      </p:sp>
      <p:grpSp>
        <p:nvGrpSpPr>
          <p:cNvPr id="104" name="Group 103">
            <a:extLst>
              <a:ext uri="{FF2B5EF4-FFF2-40B4-BE49-F238E27FC236}">
                <a16:creationId xmlns:a16="http://schemas.microsoft.com/office/drawing/2014/main" id="{C218B91A-4586-3445-9BC2-9708846CFD45}"/>
              </a:ext>
            </a:extLst>
          </p:cNvPr>
          <p:cNvGrpSpPr/>
          <p:nvPr/>
        </p:nvGrpSpPr>
        <p:grpSpPr>
          <a:xfrm>
            <a:off x="2579365" y="6263919"/>
            <a:ext cx="109440" cy="109440"/>
            <a:chOff x="4200892" y="4432105"/>
            <a:chExt cx="109440" cy="109440"/>
          </a:xfrm>
        </p:grpSpPr>
        <p:grpSp>
          <p:nvGrpSpPr>
            <p:cNvPr id="111" name="Group 110">
              <a:extLst>
                <a:ext uri="{FF2B5EF4-FFF2-40B4-BE49-F238E27FC236}">
                  <a16:creationId xmlns:a16="http://schemas.microsoft.com/office/drawing/2014/main" id="{27988AE6-1709-4041-98E9-37E8E8C51CE3}"/>
                </a:ext>
              </a:extLst>
            </p:cNvPr>
            <p:cNvGrpSpPr>
              <a:grpSpLocks noChangeAspect="1"/>
            </p:cNvGrpSpPr>
            <p:nvPr/>
          </p:nvGrpSpPr>
          <p:grpSpPr>
            <a:xfrm rot="10800000">
              <a:off x="4210817" y="4439517"/>
              <a:ext cx="89587" cy="90000"/>
              <a:chOff x="3994150" y="4504881"/>
              <a:chExt cx="108000" cy="108498"/>
            </a:xfrm>
          </p:grpSpPr>
          <p:sp>
            <p:nvSpPr>
              <p:cNvPr id="114" name="Pie 113">
                <a:extLst>
                  <a:ext uri="{FF2B5EF4-FFF2-40B4-BE49-F238E27FC236}">
                    <a16:creationId xmlns:a16="http://schemas.microsoft.com/office/drawing/2014/main" id="{BB89C684-2555-554C-85B7-3010E4D5ABA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15" name="Pie 114">
                <a:extLst>
                  <a:ext uri="{FF2B5EF4-FFF2-40B4-BE49-F238E27FC236}">
                    <a16:creationId xmlns:a16="http://schemas.microsoft.com/office/drawing/2014/main" id="{CAE1A742-684A-4240-88C3-99FCDAD37352}"/>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12" name="Arc 111">
              <a:extLst>
                <a:ext uri="{FF2B5EF4-FFF2-40B4-BE49-F238E27FC236}">
                  <a16:creationId xmlns:a16="http://schemas.microsoft.com/office/drawing/2014/main" id="{BFA91331-EF1F-CF4F-B6BD-935D4053CDDA}"/>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13" name="Arc 112">
              <a:extLst>
                <a:ext uri="{FF2B5EF4-FFF2-40B4-BE49-F238E27FC236}">
                  <a16:creationId xmlns:a16="http://schemas.microsoft.com/office/drawing/2014/main" id="{0845B874-5B6A-FD47-84EF-FCCC779D7948}"/>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17" name="TextBox 116">
            <a:extLst>
              <a:ext uri="{FF2B5EF4-FFF2-40B4-BE49-F238E27FC236}">
                <a16:creationId xmlns:a16="http://schemas.microsoft.com/office/drawing/2014/main" id="{17A63BFD-3B9A-2846-9848-0036EA6439CF}"/>
              </a:ext>
            </a:extLst>
          </p:cNvPr>
          <p:cNvSpPr txBox="1"/>
          <p:nvPr/>
        </p:nvSpPr>
        <p:spPr>
          <a:xfrm>
            <a:off x="2017126" y="6180480"/>
            <a:ext cx="635039"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9.3</a:t>
            </a:r>
          </a:p>
        </p:txBody>
      </p:sp>
    </p:spTree>
    <p:extLst>
      <p:ext uri="{BB962C8B-B14F-4D97-AF65-F5344CB8AC3E}">
        <p14:creationId xmlns:p14="http://schemas.microsoft.com/office/powerpoint/2010/main" val="1537581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817194-403A-A642-8476-F5901B7BE390}"/>
              </a:ext>
            </a:extLst>
          </p:cNvPr>
          <p:cNvPicPr>
            <a:picLocks noChangeAspect="1"/>
          </p:cNvPicPr>
          <p:nvPr/>
        </p:nvPicPr>
        <p:blipFill rotWithShape="1">
          <a:blip r:embed="rId3"/>
          <a:srcRect l="3082" t="1961" r="2898" b="2477"/>
          <a:stretch/>
        </p:blipFill>
        <p:spPr>
          <a:xfrm>
            <a:off x="822038" y="2935604"/>
            <a:ext cx="1080000" cy="1067723"/>
          </a:xfrm>
          <a:prstGeom prst="rect">
            <a:avLst/>
          </a:prstGeom>
        </p:spPr>
      </p:pic>
      <p:pic>
        <p:nvPicPr>
          <p:cNvPr id="2" name="Picture 1">
            <a:extLst>
              <a:ext uri="{FF2B5EF4-FFF2-40B4-BE49-F238E27FC236}">
                <a16:creationId xmlns:a16="http://schemas.microsoft.com/office/drawing/2014/main" id="{EAF0F412-DDA3-DC4F-BB86-C0EF1ABD4AB3}"/>
              </a:ext>
            </a:extLst>
          </p:cNvPr>
          <p:cNvPicPr>
            <a:picLocks noChangeAspect="1"/>
          </p:cNvPicPr>
          <p:nvPr/>
        </p:nvPicPr>
        <p:blipFill rotWithShape="1">
          <a:blip r:embed="rId4"/>
          <a:srcRect l="4794" t="4951" r="2681" b="4897"/>
          <a:stretch/>
        </p:blipFill>
        <p:spPr>
          <a:xfrm>
            <a:off x="828000" y="5180830"/>
            <a:ext cx="1080000" cy="952671"/>
          </a:xfrm>
          <a:prstGeom prst="rect">
            <a:avLst/>
          </a:prstGeom>
        </p:spPr>
      </p:pic>
      <p:sp>
        <p:nvSpPr>
          <p:cNvPr id="48" name="Rectangle 47">
            <a:extLst>
              <a:ext uri="{FF2B5EF4-FFF2-40B4-BE49-F238E27FC236}">
                <a16:creationId xmlns:a16="http://schemas.microsoft.com/office/drawing/2014/main" id="{5872FBF8-8A93-1841-9B41-1BB17F47D011}"/>
              </a:ext>
            </a:extLst>
          </p:cNvPr>
          <p:cNvSpPr/>
          <p:nvPr/>
        </p:nvSpPr>
        <p:spPr>
          <a:xfrm>
            <a:off x="244710" y="2279394"/>
            <a:ext cx="3189690"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9" name="TextBox 48">
            <a:extLst>
              <a:ext uri="{FF2B5EF4-FFF2-40B4-BE49-F238E27FC236}">
                <a16:creationId xmlns:a16="http://schemas.microsoft.com/office/drawing/2014/main" id="{A20CCA48-E86D-A642-9815-64CAC1E2534A}"/>
              </a:ext>
            </a:extLst>
          </p:cNvPr>
          <p:cNvSpPr txBox="1"/>
          <p:nvPr/>
        </p:nvSpPr>
        <p:spPr>
          <a:xfrm>
            <a:off x="191887" y="2245226"/>
            <a:ext cx="3327193" cy="307777"/>
          </a:xfrm>
          <a:prstGeom prst="rect">
            <a:avLst/>
          </a:prstGeom>
          <a:noFill/>
        </p:spPr>
        <p:txBody>
          <a:bodyPr wrap="none" rtlCol="0">
            <a:spAutoFit/>
          </a:bodyPr>
          <a:lstStyle/>
          <a:p>
            <a:r>
              <a:rPr lang="es-CO" sz="1400" b="1" dirty="0">
                <a:solidFill>
                  <a:schemeClr val="bg1"/>
                </a:solidFill>
                <a:latin typeface="Gotham Medium" panose="02000604030000020004" pitchFamily="2" charset="0"/>
              </a:rPr>
              <a:t>X. / PLATAFORMA ESTRATÉGICA</a:t>
            </a:r>
          </a:p>
        </p:txBody>
      </p:sp>
      <p:sp>
        <p:nvSpPr>
          <p:cNvPr id="45" name="TextBox 44">
            <a:extLst>
              <a:ext uri="{FF2B5EF4-FFF2-40B4-BE49-F238E27FC236}">
                <a16:creationId xmlns:a16="http://schemas.microsoft.com/office/drawing/2014/main" id="{D83B896E-6536-A342-A503-C7A3F085EAAF}"/>
              </a:ext>
            </a:extLst>
          </p:cNvPr>
          <p:cNvSpPr txBox="1"/>
          <p:nvPr/>
        </p:nvSpPr>
        <p:spPr>
          <a:xfrm>
            <a:off x="1236147" y="1430563"/>
            <a:ext cx="6255302" cy="553998"/>
          </a:xfrm>
          <a:prstGeom prst="rect">
            <a:avLst/>
          </a:prstGeom>
          <a:noFill/>
        </p:spPr>
        <p:txBody>
          <a:bodyPr wrap="none" rtlCol="0">
            <a:spAutoFit/>
          </a:bodyPr>
          <a:lstStyle/>
          <a:p>
            <a:r>
              <a:rPr lang="es-ES_tradnl" sz="3000" b="1" dirty="0">
                <a:solidFill>
                  <a:srgbClr val="00AEEF"/>
                </a:solidFill>
                <a:latin typeface="Filson Pro Book" panose="02000000000000000000" pitchFamily="2" charset="77"/>
              </a:rPr>
              <a:t>DESARROLLO DE LA AUDITORÍA</a:t>
            </a:r>
          </a:p>
        </p:txBody>
      </p:sp>
      <p:sp>
        <p:nvSpPr>
          <p:cNvPr id="40"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1"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42"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31174E40-FED5-454B-8523-19C03FF37005}"/>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TextBox 18">
            <a:extLst>
              <a:ext uri="{FF2B5EF4-FFF2-40B4-BE49-F238E27FC236}">
                <a16:creationId xmlns:a16="http://schemas.microsoft.com/office/drawing/2014/main" id="{A5A66C8E-C938-3D4D-A2EE-DAD1B743C221}"/>
              </a:ext>
            </a:extLst>
          </p:cNvPr>
          <p:cNvSpPr txBox="1"/>
          <p:nvPr/>
        </p:nvSpPr>
        <p:spPr>
          <a:xfrm>
            <a:off x="2763674" y="2828542"/>
            <a:ext cx="7651620" cy="261610"/>
          </a:xfrm>
          <a:prstGeom prst="rect">
            <a:avLst/>
          </a:prstGeom>
          <a:noFill/>
        </p:spPr>
        <p:txBody>
          <a:bodyPr wrap="square" rtlCol="0">
            <a:spAutoFit/>
          </a:bodyPr>
          <a:lstStyle/>
          <a:p>
            <a:r>
              <a:rPr lang="es-CO" sz="1100" dirty="0">
                <a:latin typeface="Gotham Medium" panose="02000604030000020004" pitchFamily="2" charset="0"/>
              </a:rPr>
              <a:t>Misión</a:t>
            </a:r>
          </a:p>
        </p:txBody>
      </p:sp>
      <p:sp>
        <p:nvSpPr>
          <p:cNvPr id="20" name="TextBox 19">
            <a:extLst>
              <a:ext uri="{FF2B5EF4-FFF2-40B4-BE49-F238E27FC236}">
                <a16:creationId xmlns:a16="http://schemas.microsoft.com/office/drawing/2014/main" id="{E60E3E33-6845-224D-BAD1-778BB9710308}"/>
              </a:ext>
            </a:extLst>
          </p:cNvPr>
          <p:cNvSpPr txBox="1"/>
          <p:nvPr/>
        </p:nvSpPr>
        <p:spPr>
          <a:xfrm>
            <a:off x="2763674" y="3083066"/>
            <a:ext cx="7651625" cy="261610"/>
          </a:xfrm>
          <a:prstGeom prst="rect">
            <a:avLst/>
          </a:prstGeom>
          <a:noFill/>
        </p:spPr>
        <p:txBody>
          <a:bodyPr wrap="square" rtlCol="0">
            <a:spAutoFit/>
          </a:bodyPr>
          <a:lstStyle/>
          <a:p>
            <a:r>
              <a:rPr lang="es-CO" sz="1100" dirty="0">
                <a:latin typeface="Gotham Medium" panose="02000604030000020004" pitchFamily="2" charset="0"/>
              </a:rPr>
              <a:t>Visión</a:t>
            </a:r>
          </a:p>
        </p:txBody>
      </p:sp>
      <p:sp>
        <p:nvSpPr>
          <p:cNvPr id="22" name="TextBox 21">
            <a:extLst>
              <a:ext uri="{FF2B5EF4-FFF2-40B4-BE49-F238E27FC236}">
                <a16:creationId xmlns:a16="http://schemas.microsoft.com/office/drawing/2014/main" id="{6EE045AB-A0ED-4A43-9DF0-8398568C497C}"/>
              </a:ext>
            </a:extLst>
          </p:cNvPr>
          <p:cNvSpPr txBox="1"/>
          <p:nvPr/>
        </p:nvSpPr>
        <p:spPr>
          <a:xfrm>
            <a:off x="2763674" y="3351770"/>
            <a:ext cx="8703680" cy="261610"/>
          </a:xfrm>
          <a:prstGeom prst="rect">
            <a:avLst/>
          </a:prstGeom>
          <a:noFill/>
        </p:spPr>
        <p:txBody>
          <a:bodyPr wrap="square" rtlCol="0">
            <a:spAutoFit/>
          </a:bodyPr>
          <a:lstStyle/>
          <a:p>
            <a:r>
              <a:rPr lang="es-CO" sz="1100" dirty="0">
                <a:latin typeface="Gotham Medium" panose="02000604030000020004" pitchFamily="2" charset="0"/>
              </a:rPr>
              <a:t>Política de Calidad</a:t>
            </a:r>
          </a:p>
        </p:txBody>
      </p:sp>
      <p:cxnSp>
        <p:nvCxnSpPr>
          <p:cNvPr id="25" name="Straight Connector 24">
            <a:extLst>
              <a:ext uri="{FF2B5EF4-FFF2-40B4-BE49-F238E27FC236}">
                <a16:creationId xmlns:a16="http://schemas.microsoft.com/office/drawing/2014/main" id="{57ECEA6C-59B6-C441-A506-18CE46FB9FD8}"/>
              </a:ext>
            </a:extLst>
          </p:cNvPr>
          <p:cNvCxnSpPr>
            <a:cxnSpLocks/>
          </p:cNvCxnSpPr>
          <p:nvPr/>
        </p:nvCxnSpPr>
        <p:spPr>
          <a:xfrm>
            <a:off x="2637234" y="2826194"/>
            <a:ext cx="0" cy="1344401"/>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38D7592-803B-0B43-A87B-7530BA04CC14}"/>
              </a:ext>
            </a:extLst>
          </p:cNvPr>
          <p:cNvGrpSpPr/>
          <p:nvPr/>
        </p:nvGrpSpPr>
        <p:grpSpPr>
          <a:xfrm>
            <a:off x="2582544" y="2900542"/>
            <a:ext cx="109440" cy="109440"/>
            <a:chOff x="4200892" y="4432105"/>
            <a:chExt cx="109440" cy="109440"/>
          </a:xfrm>
        </p:grpSpPr>
        <p:grpSp>
          <p:nvGrpSpPr>
            <p:cNvPr id="27" name="Group 26">
              <a:extLst>
                <a:ext uri="{FF2B5EF4-FFF2-40B4-BE49-F238E27FC236}">
                  <a16:creationId xmlns:a16="http://schemas.microsoft.com/office/drawing/2014/main" id="{2AEA96B2-6F8A-0C4B-A366-FAA7343B1120}"/>
                </a:ext>
              </a:extLst>
            </p:cNvPr>
            <p:cNvGrpSpPr>
              <a:grpSpLocks noChangeAspect="1"/>
            </p:cNvGrpSpPr>
            <p:nvPr/>
          </p:nvGrpSpPr>
          <p:grpSpPr>
            <a:xfrm rot="10800000">
              <a:off x="4210817" y="4439517"/>
              <a:ext cx="89587" cy="90000"/>
              <a:chOff x="3994150" y="4504881"/>
              <a:chExt cx="108000" cy="108498"/>
            </a:xfrm>
          </p:grpSpPr>
          <p:sp>
            <p:nvSpPr>
              <p:cNvPr id="30" name="Pie 29">
                <a:extLst>
                  <a:ext uri="{FF2B5EF4-FFF2-40B4-BE49-F238E27FC236}">
                    <a16:creationId xmlns:a16="http://schemas.microsoft.com/office/drawing/2014/main" id="{DA01EDE7-6076-8043-85C1-8B66FF4B3A9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1" name="Pie 30">
                <a:extLst>
                  <a:ext uri="{FF2B5EF4-FFF2-40B4-BE49-F238E27FC236}">
                    <a16:creationId xmlns:a16="http://schemas.microsoft.com/office/drawing/2014/main" id="{CCFB5ADD-2722-8A4B-A7E9-6471E21505E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8" name="Arc 27">
              <a:extLst>
                <a:ext uri="{FF2B5EF4-FFF2-40B4-BE49-F238E27FC236}">
                  <a16:creationId xmlns:a16="http://schemas.microsoft.com/office/drawing/2014/main" id="{1BA9BF9F-6497-2B4E-9C91-124A6691667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29" name="Arc 28">
              <a:extLst>
                <a:ext uri="{FF2B5EF4-FFF2-40B4-BE49-F238E27FC236}">
                  <a16:creationId xmlns:a16="http://schemas.microsoft.com/office/drawing/2014/main" id="{74E34D8F-A679-6F4A-8B2F-77E27AF2C77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32" name="Group 31">
            <a:extLst>
              <a:ext uri="{FF2B5EF4-FFF2-40B4-BE49-F238E27FC236}">
                <a16:creationId xmlns:a16="http://schemas.microsoft.com/office/drawing/2014/main" id="{D91FD7C8-2431-CE4C-ACEE-25A13B4385FC}"/>
              </a:ext>
            </a:extLst>
          </p:cNvPr>
          <p:cNvGrpSpPr/>
          <p:nvPr/>
        </p:nvGrpSpPr>
        <p:grpSpPr>
          <a:xfrm>
            <a:off x="2579366" y="3171530"/>
            <a:ext cx="109440" cy="109440"/>
            <a:chOff x="4200892" y="4432105"/>
            <a:chExt cx="109440" cy="109440"/>
          </a:xfrm>
        </p:grpSpPr>
        <p:grpSp>
          <p:nvGrpSpPr>
            <p:cNvPr id="33" name="Group 32">
              <a:extLst>
                <a:ext uri="{FF2B5EF4-FFF2-40B4-BE49-F238E27FC236}">
                  <a16:creationId xmlns:a16="http://schemas.microsoft.com/office/drawing/2014/main" id="{097DC7F9-C449-BF44-801C-2666F77048D2}"/>
                </a:ext>
              </a:extLst>
            </p:cNvPr>
            <p:cNvGrpSpPr>
              <a:grpSpLocks noChangeAspect="1"/>
            </p:cNvGrpSpPr>
            <p:nvPr/>
          </p:nvGrpSpPr>
          <p:grpSpPr>
            <a:xfrm rot="10800000">
              <a:off x="4210817" y="4439517"/>
              <a:ext cx="89587" cy="90000"/>
              <a:chOff x="3994150" y="4504881"/>
              <a:chExt cx="108000" cy="108498"/>
            </a:xfrm>
          </p:grpSpPr>
          <p:sp>
            <p:nvSpPr>
              <p:cNvPr id="36" name="Pie 35">
                <a:extLst>
                  <a:ext uri="{FF2B5EF4-FFF2-40B4-BE49-F238E27FC236}">
                    <a16:creationId xmlns:a16="http://schemas.microsoft.com/office/drawing/2014/main" id="{FE00DA6C-C8D8-174F-8BD3-01DF0F0AD76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7" name="Pie 36">
                <a:extLst>
                  <a:ext uri="{FF2B5EF4-FFF2-40B4-BE49-F238E27FC236}">
                    <a16:creationId xmlns:a16="http://schemas.microsoft.com/office/drawing/2014/main" id="{6CF6E853-8628-BC41-95DF-4BA1F131140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34" name="Arc 33">
              <a:extLst>
                <a:ext uri="{FF2B5EF4-FFF2-40B4-BE49-F238E27FC236}">
                  <a16:creationId xmlns:a16="http://schemas.microsoft.com/office/drawing/2014/main" id="{574693D2-18E6-0B4A-B81D-7697397670B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35" name="Arc 34">
              <a:extLst>
                <a:ext uri="{FF2B5EF4-FFF2-40B4-BE49-F238E27FC236}">
                  <a16:creationId xmlns:a16="http://schemas.microsoft.com/office/drawing/2014/main" id="{50254510-AC4A-CD47-9A9C-324A188EF396}"/>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63" name="Group 62">
            <a:extLst>
              <a:ext uri="{FF2B5EF4-FFF2-40B4-BE49-F238E27FC236}">
                <a16:creationId xmlns:a16="http://schemas.microsoft.com/office/drawing/2014/main" id="{620C6978-68F8-3E43-8042-D2B4C4CA2D5D}"/>
              </a:ext>
            </a:extLst>
          </p:cNvPr>
          <p:cNvGrpSpPr/>
          <p:nvPr/>
        </p:nvGrpSpPr>
        <p:grpSpPr>
          <a:xfrm>
            <a:off x="2579366" y="3439954"/>
            <a:ext cx="109440" cy="109440"/>
            <a:chOff x="4200892" y="4432105"/>
            <a:chExt cx="109440" cy="109440"/>
          </a:xfrm>
        </p:grpSpPr>
        <p:grpSp>
          <p:nvGrpSpPr>
            <p:cNvPr id="64" name="Group 63">
              <a:extLst>
                <a:ext uri="{FF2B5EF4-FFF2-40B4-BE49-F238E27FC236}">
                  <a16:creationId xmlns:a16="http://schemas.microsoft.com/office/drawing/2014/main" id="{B9FE67CA-6E10-D24F-8AD9-76BF251F5478}"/>
                </a:ext>
              </a:extLst>
            </p:cNvPr>
            <p:cNvGrpSpPr>
              <a:grpSpLocks noChangeAspect="1"/>
            </p:cNvGrpSpPr>
            <p:nvPr/>
          </p:nvGrpSpPr>
          <p:grpSpPr>
            <a:xfrm rot="10800000">
              <a:off x="4210817" y="4439517"/>
              <a:ext cx="89587" cy="90000"/>
              <a:chOff x="3994150" y="4504881"/>
              <a:chExt cx="108000" cy="108498"/>
            </a:xfrm>
          </p:grpSpPr>
          <p:sp>
            <p:nvSpPr>
              <p:cNvPr id="67" name="Pie 66">
                <a:extLst>
                  <a:ext uri="{FF2B5EF4-FFF2-40B4-BE49-F238E27FC236}">
                    <a16:creationId xmlns:a16="http://schemas.microsoft.com/office/drawing/2014/main" id="{98D08DDC-0F81-084A-9A6C-08EBAE87CFF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68" name="Pie 67">
                <a:extLst>
                  <a:ext uri="{FF2B5EF4-FFF2-40B4-BE49-F238E27FC236}">
                    <a16:creationId xmlns:a16="http://schemas.microsoft.com/office/drawing/2014/main" id="{B4CB8C37-FF8D-CB47-85AC-4A85B0A7ED7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65" name="Arc 64">
              <a:extLst>
                <a:ext uri="{FF2B5EF4-FFF2-40B4-BE49-F238E27FC236}">
                  <a16:creationId xmlns:a16="http://schemas.microsoft.com/office/drawing/2014/main" id="{A25C5112-1B42-8E4F-943D-C600646827C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66" name="Arc 65">
              <a:extLst>
                <a:ext uri="{FF2B5EF4-FFF2-40B4-BE49-F238E27FC236}">
                  <a16:creationId xmlns:a16="http://schemas.microsoft.com/office/drawing/2014/main" id="{53266633-E03F-6F4F-922C-E1F7FCA5DDE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75" name="TextBox 74">
            <a:extLst>
              <a:ext uri="{FF2B5EF4-FFF2-40B4-BE49-F238E27FC236}">
                <a16:creationId xmlns:a16="http://schemas.microsoft.com/office/drawing/2014/main" id="{3A917CD5-9E4B-E94D-B0F1-02589B2B90D7}"/>
              </a:ext>
            </a:extLst>
          </p:cNvPr>
          <p:cNvSpPr txBox="1"/>
          <p:nvPr/>
        </p:nvSpPr>
        <p:spPr>
          <a:xfrm>
            <a:off x="2056526" y="2828542"/>
            <a:ext cx="453066"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10.1</a:t>
            </a:r>
          </a:p>
        </p:txBody>
      </p:sp>
      <p:sp>
        <p:nvSpPr>
          <p:cNvPr id="76" name="TextBox 75">
            <a:extLst>
              <a:ext uri="{FF2B5EF4-FFF2-40B4-BE49-F238E27FC236}">
                <a16:creationId xmlns:a16="http://schemas.microsoft.com/office/drawing/2014/main" id="{17CAB4FC-8DB7-DD49-8957-C748A7DC1CBD}"/>
              </a:ext>
            </a:extLst>
          </p:cNvPr>
          <p:cNvSpPr txBox="1"/>
          <p:nvPr/>
        </p:nvSpPr>
        <p:spPr>
          <a:xfrm>
            <a:off x="2056526" y="3083346"/>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10.2</a:t>
            </a:r>
          </a:p>
        </p:txBody>
      </p:sp>
      <p:sp>
        <p:nvSpPr>
          <p:cNvPr id="77" name="TextBox 76">
            <a:extLst>
              <a:ext uri="{FF2B5EF4-FFF2-40B4-BE49-F238E27FC236}">
                <a16:creationId xmlns:a16="http://schemas.microsoft.com/office/drawing/2014/main" id="{70F3CB9A-BB7E-1C4A-9168-5559DA77C6DB}"/>
              </a:ext>
            </a:extLst>
          </p:cNvPr>
          <p:cNvSpPr txBox="1"/>
          <p:nvPr/>
        </p:nvSpPr>
        <p:spPr>
          <a:xfrm>
            <a:off x="2056526" y="3359862"/>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10.3</a:t>
            </a:r>
          </a:p>
        </p:txBody>
      </p:sp>
      <p:pic>
        <p:nvPicPr>
          <p:cNvPr id="116" name="Picture 115">
            <a:extLst>
              <a:ext uri="{FF2B5EF4-FFF2-40B4-BE49-F238E27FC236}">
                <a16:creationId xmlns:a16="http://schemas.microsoft.com/office/drawing/2014/main" id="{B83526E8-EDA0-5B4F-BF76-B6C4B30FD7DA}"/>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69" name="TextBox 68">
            <a:extLst>
              <a:ext uri="{FF2B5EF4-FFF2-40B4-BE49-F238E27FC236}">
                <a16:creationId xmlns:a16="http://schemas.microsoft.com/office/drawing/2014/main" id="{4270A33A-2778-4346-B39D-59BDADBA513C}"/>
              </a:ext>
            </a:extLst>
          </p:cNvPr>
          <p:cNvSpPr txBox="1"/>
          <p:nvPr/>
        </p:nvSpPr>
        <p:spPr>
          <a:xfrm>
            <a:off x="2763674" y="3638792"/>
            <a:ext cx="7651620" cy="261610"/>
          </a:xfrm>
          <a:prstGeom prst="rect">
            <a:avLst/>
          </a:prstGeom>
          <a:noFill/>
        </p:spPr>
        <p:txBody>
          <a:bodyPr wrap="square" rtlCol="0">
            <a:spAutoFit/>
          </a:bodyPr>
          <a:lstStyle/>
          <a:p>
            <a:r>
              <a:rPr lang="es-CO" sz="1100" dirty="0">
                <a:latin typeface="Gotham Medium" panose="02000604030000020004" pitchFamily="2" charset="0"/>
              </a:rPr>
              <a:t>Valores</a:t>
            </a:r>
          </a:p>
        </p:txBody>
      </p:sp>
      <p:sp>
        <p:nvSpPr>
          <p:cNvPr id="70" name="TextBox 69">
            <a:extLst>
              <a:ext uri="{FF2B5EF4-FFF2-40B4-BE49-F238E27FC236}">
                <a16:creationId xmlns:a16="http://schemas.microsoft.com/office/drawing/2014/main" id="{57AF9EED-EC87-7545-A2A5-6037A47B4AC0}"/>
              </a:ext>
            </a:extLst>
          </p:cNvPr>
          <p:cNvSpPr txBox="1"/>
          <p:nvPr/>
        </p:nvSpPr>
        <p:spPr>
          <a:xfrm>
            <a:off x="2763674" y="3893316"/>
            <a:ext cx="7651625" cy="261610"/>
          </a:xfrm>
          <a:prstGeom prst="rect">
            <a:avLst/>
          </a:prstGeom>
          <a:noFill/>
        </p:spPr>
        <p:txBody>
          <a:bodyPr wrap="square" rtlCol="0">
            <a:spAutoFit/>
          </a:bodyPr>
          <a:lstStyle/>
          <a:p>
            <a:r>
              <a:rPr lang="es-CO" sz="1100" dirty="0">
                <a:latin typeface="Gotham Medium" panose="02000604030000020004" pitchFamily="2" charset="0"/>
              </a:rPr>
              <a:t>Imagen Institucional</a:t>
            </a:r>
          </a:p>
        </p:txBody>
      </p:sp>
      <p:grpSp>
        <p:nvGrpSpPr>
          <p:cNvPr id="72" name="Group 71">
            <a:extLst>
              <a:ext uri="{FF2B5EF4-FFF2-40B4-BE49-F238E27FC236}">
                <a16:creationId xmlns:a16="http://schemas.microsoft.com/office/drawing/2014/main" id="{5587E5DB-5AF3-CA48-AEC9-C5DB541605F9}"/>
              </a:ext>
            </a:extLst>
          </p:cNvPr>
          <p:cNvGrpSpPr/>
          <p:nvPr/>
        </p:nvGrpSpPr>
        <p:grpSpPr>
          <a:xfrm>
            <a:off x="2582544" y="3710792"/>
            <a:ext cx="109440" cy="109440"/>
            <a:chOff x="4200892" y="4432105"/>
            <a:chExt cx="109440" cy="109440"/>
          </a:xfrm>
        </p:grpSpPr>
        <p:grpSp>
          <p:nvGrpSpPr>
            <p:cNvPr id="73" name="Group 72">
              <a:extLst>
                <a:ext uri="{FF2B5EF4-FFF2-40B4-BE49-F238E27FC236}">
                  <a16:creationId xmlns:a16="http://schemas.microsoft.com/office/drawing/2014/main" id="{D250F1CE-5A3E-1E47-9552-577ABA83BFA8}"/>
                </a:ext>
              </a:extLst>
            </p:cNvPr>
            <p:cNvGrpSpPr>
              <a:grpSpLocks noChangeAspect="1"/>
            </p:cNvGrpSpPr>
            <p:nvPr/>
          </p:nvGrpSpPr>
          <p:grpSpPr>
            <a:xfrm rot="10800000">
              <a:off x="4210817" y="4439517"/>
              <a:ext cx="89587" cy="90000"/>
              <a:chOff x="3994150" y="4504881"/>
              <a:chExt cx="108000" cy="108498"/>
            </a:xfrm>
          </p:grpSpPr>
          <p:sp>
            <p:nvSpPr>
              <p:cNvPr id="97" name="Pie 96">
                <a:extLst>
                  <a:ext uri="{FF2B5EF4-FFF2-40B4-BE49-F238E27FC236}">
                    <a16:creationId xmlns:a16="http://schemas.microsoft.com/office/drawing/2014/main" id="{ACADCFC0-D23F-754E-95C3-EF98C55E634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98" name="Pie 97">
                <a:extLst>
                  <a:ext uri="{FF2B5EF4-FFF2-40B4-BE49-F238E27FC236}">
                    <a16:creationId xmlns:a16="http://schemas.microsoft.com/office/drawing/2014/main" id="{E4E23707-768C-F94D-8BBD-5822B1DB18C0}"/>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74" name="Arc 73">
              <a:extLst>
                <a:ext uri="{FF2B5EF4-FFF2-40B4-BE49-F238E27FC236}">
                  <a16:creationId xmlns:a16="http://schemas.microsoft.com/office/drawing/2014/main" id="{41903D99-042C-6545-B139-23CF499F498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82" name="Arc 81">
              <a:extLst>
                <a:ext uri="{FF2B5EF4-FFF2-40B4-BE49-F238E27FC236}">
                  <a16:creationId xmlns:a16="http://schemas.microsoft.com/office/drawing/2014/main" id="{710E67DB-9287-6B46-ACC9-CC1E0265EAB0}"/>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99" name="Group 98">
            <a:extLst>
              <a:ext uri="{FF2B5EF4-FFF2-40B4-BE49-F238E27FC236}">
                <a16:creationId xmlns:a16="http://schemas.microsoft.com/office/drawing/2014/main" id="{D779382D-EF56-EB45-A067-ECF4C04EA3C1}"/>
              </a:ext>
            </a:extLst>
          </p:cNvPr>
          <p:cNvGrpSpPr/>
          <p:nvPr/>
        </p:nvGrpSpPr>
        <p:grpSpPr>
          <a:xfrm>
            <a:off x="2579366" y="3981780"/>
            <a:ext cx="109440" cy="109440"/>
            <a:chOff x="4200892" y="4432105"/>
            <a:chExt cx="109440" cy="109440"/>
          </a:xfrm>
        </p:grpSpPr>
        <p:grpSp>
          <p:nvGrpSpPr>
            <p:cNvPr id="100" name="Group 99">
              <a:extLst>
                <a:ext uri="{FF2B5EF4-FFF2-40B4-BE49-F238E27FC236}">
                  <a16:creationId xmlns:a16="http://schemas.microsoft.com/office/drawing/2014/main" id="{5E59EDC9-A7B2-DE46-8CD8-1E22C390ABD2}"/>
                </a:ext>
              </a:extLst>
            </p:cNvPr>
            <p:cNvGrpSpPr>
              <a:grpSpLocks noChangeAspect="1"/>
            </p:cNvGrpSpPr>
            <p:nvPr/>
          </p:nvGrpSpPr>
          <p:grpSpPr>
            <a:xfrm rot="10800000">
              <a:off x="4210817" y="4439517"/>
              <a:ext cx="89587" cy="90000"/>
              <a:chOff x="3994150" y="4504881"/>
              <a:chExt cx="108000" cy="108498"/>
            </a:xfrm>
          </p:grpSpPr>
          <p:sp>
            <p:nvSpPr>
              <p:cNvPr id="105" name="Pie 104">
                <a:extLst>
                  <a:ext uri="{FF2B5EF4-FFF2-40B4-BE49-F238E27FC236}">
                    <a16:creationId xmlns:a16="http://schemas.microsoft.com/office/drawing/2014/main" id="{A79EA0DA-D806-2A41-81D7-38952690FA8A}"/>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06" name="Pie 105">
                <a:extLst>
                  <a:ext uri="{FF2B5EF4-FFF2-40B4-BE49-F238E27FC236}">
                    <a16:creationId xmlns:a16="http://schemas.microsoft.com/office/drawing/2014/main" id="{69E5FC56-A74F-F94A-B9ED-25A6CE9D803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01" name="Arc 100">
              <a:extLst>
                <a:ext uri="{FF2B5EF4-FFF2-40B4-BE49-F238E27FC236}">
                  <a16:creationId xmlns:a16="http://schemas.microsoft.com/office/drawing/2014/main" id="{C048C211-5D49-1540-8E9B-622F3A2F646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02" name="Arc 101">
              <a:extLst>
                <a:ext uri="{FF2B5EF4-FFF2-40B4-BE49-F238E27FC236}">
                  <a16:creationId xmlns:a16="http://schemas.microsoft.com/office/drawing/2014/main" id="{30C84B30-42FC-D449-978A-A3C05D80F4C2}"/>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17" name="TextBox 116">
            <a:extLst>
              <a:ext uri="{FF2B5EF4-FFF2-40B4-BE49-F238E27FC236}">
                <a16:creationId xmlns:a16="http://schemas.microsoft.com/office/drawing/2014/main" id="{31E06544-F6FB-9341-9EAF-20F8E6208166}"/>
              </a:ext>
            </a:extLst>
          </p:cNvPr>
          <p:cNvSpPr txBox="1"/>
          <p:nvPr/>
        </p:nvSpPr>
        <p:spPr>
          <a:xfrm>
            <a:off x="2056526" y="3638792"/>
            <a:ext cx="622352"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10.4</a:t>
            </a:r>
          </a:p>
        </p:txBody>
      </p:sp>
      <p:sp>
        <p:nvSpPr>
          <p:cNvPr id="118" name="TextBox 117">
            <a:extLst>
              <a:ext uri="{FF2B5EF4-FFF2-40B4-BE49-F238E27FC236}">
                <a16:creationId xmlns:a16="http://schemas.microsoft.com/office/drawing/2014/main" id="{C9AFA7C8-DACC-3B49-8984-6FEA02DD55BB}"/>
              </a:ext>
            </a:extLst>
          </p:cNvPr>
          <p:cNvSpPr txBox="1"/>
          <p:nvPr/>
        </p:nvSpPr>
        <p:spPr>
          <a:xfrm>
            <a:off x="2056526" y="3893596"/>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10.5</a:t>
            </a:r>
          </a:p>
        </p:txBody>
      </p:sp>
      <p:sp>
        <p:nvSpPr>
          <p:cNvPr id="90" name="Rectangle 89">
            <a:extLst>
              <a:ext uri="{FF2B5EF4-FFF2-40B4-BE49-F238E27FC236}">
                <a16:creationId xmlns:a16="http://schemas.microsoft.com/office/drawing/2014/main" id="{D1153BF2-E093-0A45-9080-48A9E21DF7A9}"/>
              </a:ext>
            </a:extLst>
          </p:cNvPr>
          <p:cNvSpPr/>
          <p:nvPr/>
        </p:nvSpPr>
        <p:spPr>
          <a:xfrm>
            <a:off x="3175" y="4461568"/>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1" name="Rectangle 90">
            <a:extLst>
              <a:ext uri="{FF2B5EF4-FFF2-40B4-BE49-F238E27FC236}">
                <a16:creationId xmlns:a16="http://schemas.microsoft.com/office/drawing/2014/main" id="{7F091009-53F8-2A4A-A1CA-6CA67B12A047}"/>
              </a:ext>
            </a:extLst>
          </p:cNvPr>
          <p:cNvSpPr/>
          <p:nvPr/>
        </p:nvSpPr>
        <p:spPr>
          <a:xfrm>
            <a:off x="244710" y="4462683"/>
            <a:ext cx="6699539"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2" name="TextBox 91">
            <a:extLst>
              <a:ext uri="{FF2B5EF4-FFF2-40B4-BE49-F238E27FC236}">
                <a16:creationId xmlns:a16="http://schemas.microsoft.com/office/drawing/2014/main" id="{D4461E8E-DC70-254B-AC7D-7334A913B06B}"/>
              </a:ext>
            </a:extLst>
          </p:cNvPr>
          <p:cNvSpPr txBox="1"/>
          <p:nvPr/>
        </p:nvSpPr>
        <p:spPr>
          <a:xfrm>
            <a:off x="191887" y="4428515"/>
            <a:ext cx="6752362" cy="307777"/>
          </a:xfrm>
          <a:prstGeom prst="rect">
            <a:avLst/>
          </a:prstGeom>
          <a:noFill/>
        </p:spPr>
        <p:txBody>
          <a:bodyPr wrap="square" rtlCol="0">
            <a:spAutoFit/>
          </a:bodyPr>
          <a:lstStyle/>
          <a:p>
            <a:r>
              <a:rPr lang="es-CO" sz="1400" b="1" dirty="0">
                <a:solidFill>
                  <a:schemeClr val="bg1"/>
                </a:solidFill>
                <a:latin typeface="Gotham Medium" panose="02000604030000020004" pitchFamily="2" charset="0"/>
              </a:rPr>
              <a:t>XI. / ROLES, RESPONSABILIDADES Y AUTORIDADES EN LA ENTIDAD</a:t>
            </a:r>
          </a:p>
        </p:txBody>
      </p:sp>
      <p:sp>
        <p:nvSpPr>
          <p:cNvPr id="93" name="TextBox 92">
            <a:extLst>
              <a:ext uri="{FF2B5EF4-FFF2-40B4-BE49-F238E27FC236}">
                <a16:creationId xmlns:a16="http://schemas.microsoft.com/office/drawing/2014/main" id="{D1C4A1C3-FEFF-7444-97FC-9441908F5CFA}"/>
              </a:ext>
            </a:extLst>
          </p:cNvPr>
          <p:cNvSpPr txBox="1"/>
          <p:nvPr/>
        </p:nvSpPr>
        <p:spPr>
          <a:xfrm>
            <a:off x="2763674" y="5011831"/>
            <a:ext cx="7651620" cy="261610"/>
          </a:xfrm>
          <a:prstGeom prst="rect">
            <a:avLst/>
          </a:prstGeom>
          <a:noFill/>
        </p:spPr>
        <p:txBody>
          <a:bodyPr wrap="square" rtlCol="0">
            <a:spAutoFit/>
          </a:bodyPr>
          <a:lstStyle/>
          <a:p>
            <a:r>
              <a:rPr lang="es-CO" sz="1100" dirty="0">
                <a:latin typeface="Gotham Medium" panose="02000604030000020004" pitchFamily="2" charset="0"/>
              </a:rPr>
              <a:t>Estructura Orgánica</a:t>
            </a:r>
          </a:p>
        </p:txBody>
      </p:sp>
      <p:sp>
        <p:nvSpPr>
          <p:cNvPr id="94" name="TextBox 93">
            <a:extLst>
              <a:ext uri="{FF2B5EF4-FFF2-40B4-BE49-F238E27FC236}">
                <a16:creationId xmlns:a16="http://schemas.microsoft.com/office/drawing/2014/main" id="{CEFF0DDA-E2C1-7742-AD62-CDAC8E9DF371}"/>
              </a:ext>
            </a:extLst>
          </p:cNvPr>
          <p:cNvSpPr txBox="1"/>
          <p:nvPr/>
        </p:nvSpPr>
        <p:spPr>
          <a:xfrm>
            <a:off x="2763674" y="5266355"/>
            <a:ext cx="7651625" cy="261610"/>
          </a:xfrm>
          <a:prstGeom prst="rect">
            <a:avLst/>
          </a:prstGeom>
          <a:noFill/>
        </p:spPr>
        <p:txBody>
          <a:bodyPr wrap="square" rtlCol="0">
            <a:spAutoFit/>
          </a:bodyPr>
          <a:lstStyle/>
          <a:p>
            <a:r>
              <a:rPr lang="es-CO" sz="1100" dirty="0">
                <a:latin typeface="Gotham Medium" panose="02000604030000020004" pitchFamily="2" charset="0"/>
              </a:rPr>
              <a:t>Despacho de la Magistrada Líder del SIGCMA</a:t>
            </a:r>
          </a:p>
        </p:txBody>
      </p:sp>
      <p:sp>
        <p:nvSpPr>
          <p:cNvPr id="95" name="TextBox 94">
            <a:extLst>
              <a:ext uri="{FF2B5EF4-FFF2-40B4-BE49-F238E27FC236}">
                <a16:creationId xmlns:a16="http://schemas.microsoft.com/office/drawing/2014/main" id="{8B3CCD4F-1492-0848-82CA-B390A3CDC0D3}"/>
              </a:ext>
            </a:extLst>
          </p:cNvPr>
          <p:cNvSpPr txBox="1"/>
          <p:nvPr/>
        </p:nvSpPr>
        <p:spPr>
          <a:xfrm>
            <a:off x="2763674" y="5535059"/>
            <a:ext cx="8703680" cy="261610"/>
          </a:xfrm>
          <a:prstGeom prst="rect">
            <a:avLst/>
          </a:prstGeom>
          <a:noFill/>
        </p:spPr>
        <p:txBody>
          <a:bodyPr wrap="square" rtlCol="0">
            <a:spAutoFit/>
          </a:bodyPr>
          <a:lstStyle/>
          <a:p>
            <a:r>
              <a:rPr lang="es-CO" sz="1100" dirty="0">
                <a:latin typeface="Gotham Medium" panose="02000604030000020004" pitchFamily="2" charset="0"/>
              </a:rPr>
              <a:t>Comité Nacional del SIGCMA</a:t>
            </a:r>
          </a:p>
        </p:txBody>
      </p:sp>
      <p:cxnSp>
        <p:nvCxnSpPr>
          <p:cNvPr id="96" name="Straight Connector 95">
            <a:extLst>
              <a:ext uri="{FF2B5EF4-FFF2-40B4-BE49-F238E27FC236}">
                <a16:creationId xmlns:a16="http://schemas.microsoft.com/office/drawing/2014/main" id="{921CA727-F32A-D949-8F80-7F3D8EE56867}"/>
              </a:ext>
            </a:extLst>
          </p:cNvPr>
          <p:cNvCxnSpPr>
            <a:cxnSpLocks/>
          </p:cNvCxnSpPr>
          <p:nvPr/>
        </p:nvCxnSpPr>
        <p:spPr>
          <a:xfrm>
            <a:off x="2637234" y="5009483"/>
            <a:ext cx="0" cy="1344401"/>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BAF50E33-505A-5A4D-BA63-8BF8B429CCE7}"/>
              </a:ext>
            </a:extLst>
          </p:cNvPr>
          <p:cNvGrpSpPr/>
          <p:nvPr/>
        </p:nvGrpSpPr>
        <p:grpSpPr>
          <a:xfrm>
            <a:off x="2582544" y="5083831"/>
            <a:ext cx="109440" cy="109440"/>
            <a:chOff x="4200892" y="4432105"/>
            <a:chExt cx="109440" cy="109440"/>
          </a:xfrm>
        </p:grpSpPr>
        <p:grpSp>
          <p:nvGrpSpPr>
            <p:cNvPr id="104" name="Group 103">
              <a:extLst>
                <a:ext uri="{FF2B5EF4-FFF2-40B4-BE49-F238E27FC236}">
                  <a16:creationId xmlns:a16="http://schemas.microsoft.com/office/drawing/2014/main" id="{5AB3E4F8-97BB-EA47-B779-DEDCB87D9258}"/>
                </a:ext>
              </a:extLst>
            </p:cNvPr>
            <p:cNvGrpSpPr>
              <a:grpSpLocks noChangeAspect="1"/>
            </p:cNvGrpSpPr>
            <p:nvPr/>
          </p:nvGrpSpPr>
          <p:grpSpPr>
            <a:xfrm rot="10800000">
              <a:off x="4210817" y="4439517"/>
              <a:ext cx="89587" cy="90000"/>
              <a:chOff x="3994150" y="4504881"/>
              <a:chExt cx="108000" cy="108498"/>
            </a:xfrm>
          </p:grpSpPr>
          <p:sp>
            <p:nvSpPr>
              <p:cNvPr id="115" name="Pie 114">
                <a:extLst>
                  <a:ext uri="{FF2B5EF4-FFF2-40B4-BE49-F238E27FC236}">
                    <a16:creationId xmlns:a16="http://schemas.microsoft.com/office/drawing/2014/main" id="{8E584BAC-0EEC-9943-A11A-5A1EE0EB0EA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44" name="Pie 143">
                <a:extLst>
                  <a:ext uri="{FF2B5EF4-FFF2-40B4-BE49-F238E27FC236}">
                    <a16:creationId xmlns:a16="http://schemas.microsoft.com/office/drawing/2014/main" id="{2A98A7BB-3466-B546-8540-B6990209FF52}"/>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13" name="Arc 112">
              <a:extLst>
                <a:ext uri="{FF2B5EF4-FFF2-40B4-BE49-F238E27FC236}">
                  <a16:creationId xmlns:a16="http://schemas.microsoft.com/office/drawing/2014/main" id="{B542F829-182F-C145-9651-E3E4988A17B3}"/>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14" name="Arc 113">
              <a:extLst>
                <a:ext uri="{FF2B5EF4-FFF2-40B4-BE49-F238E27FC236}">
                  <a16:creationId xmlns:a16="http://schemas.microsoft.com/office/drawing/2014/main" id="{3C111EE1-C534-984B-9A5A-A8DEEFD47B6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45" name="Group 144">
            <a:extLst>
              <a:ext uri="{FF2B5EF4-FFF2-40B4-BE49-F238E27FC236}">
                <a16:creationId xmlns:a16="http://schemas.microsoft.com/office/drawing/2014/main" id="{8CC9B901-7033-414A-8173-AD92A9183A1D}"/>
              </a:ext>
            </a:extLst>
          </p:cNvPr>
          <p:cNvGrpSpPr/>
          <p:nvPr/>
        </p:nvGrpSpPr>
        <p:grpSpPr>
          <a:xfrm>
            <a:off x="2579366" y="5354819"/>
            <a:ext cx="109440" cy="109440"/>
            <a:chOff x="4200892" y="4432105"/>
            <a:chExt cx="109440" cy="109440"/>
          </a:xfrm>
        </p:grpSpPr>
        <p:grpSp>
          <p:nvGrpSpPr>
            <p:cNvPr id="146" name="Group 145">
              <a:extLst>
                <a:ext uri="{FF2B5EF4-FFF2-40B4-BE49-F238E27FC236}">
                  <a16:creationId xmlns:a16="http://schemas.microsoft.com/office/drawing/2014/main" id="{9CCB1068-DFD9-0747-805F-C86BE154BA23}"/>
                </a:ext>
              </a:extLst>
            </p:cNvPr>
            <p:cNvGrpSpPr>
              <a:grpSpLocks noChangeAspect="1"/>
            </p:cNvGrpSpPr>
            <p:nvPr/>
          </p:nvGrpSpPr>
          <p:grpSpPr>
            <a:xfrm rot="10800000">
              <a:off x="4210817" y="4439517"/>
              <a:ext cx="89587" cy="90000"/>
              <a:chOff x="3994150" y="4504881"/>
              <a:chExt cx="108000" cy="108498"/>
            </a:xfrm>
          </p:grpSpPr>
          <p:sp>
            <p:nvSpPr>
              <p:cNvPr id="149" name="Pie 148">
                <a:extLst>
                  <a:ext uri="{FF2B5EF4-FFF2-40B4-BE49-F238E27FC236}">
                    <a16:creationId xmlns:a16="http://schemas.microsoft.com/office/drawing/2014/main" id="{25F0A6F7-6678-544F-B2C0-338B3496645D}"/>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50" name="Pie 149">
                <a:extLst>
                  <a:ext uri="{FF2B5EF4-FFF2-40B4-BE49-F238E27FC236}">
                    <a16:creationId xmlns:a16="http://schemas.microsoft.com/office/drawing/2014/main" id="{69C58F4D-6DC5-A540-9602-4E37BF07184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47" name="Arc 146">
              <a:extLst>
                <a:ext uri="{FF2B5EF4-FFF2-40B4-BE49-F238E27FC236}">
                  <a16:creationId xmlns:a16="http://schemas.microsoft.com/office/drawing/2014/main" id="{B0B7F85D-B1CF-E24E-B98E-C5B87CF5E7C6}"/>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48" name="Arc 147">
              <a:extLst>
                <a:ext uri="{FF2B5EF4-FFF2-40B4-BE49-F238E27FC236}">
                  <a16:creationId xmlns:a16="http://schemas.microsoft.com/office/drawing/2014/main" id="{DF8B7E3B-2F9B-A340-BD19-9949B6CD6E8F}"/>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51" name="Group 150">
            <a:extLst>
              <a:ext uri="{FF2B5EF4-FFF2-40B4-BE49-F238E27FC236}">
                <a16:creationId xmlns:a16="http://schemas.microsoft.com/office/drawing/2014/main" id="{0F2880D0-7DE9-5E49-8D97-958A33520447}"/>
              </a:ext>
            </a:extLst>
          </p:cNvPr>
          <p:cNvGrpSpPr/>
          <p:nvPr/>
        </p:nvGrpSpPr>
        <p:grpSpPr>
          <a:xfrm>
            <a:off x="2579366" y="5623243"/>
            <a:ext cx="109440" cy="109440"/>
            <a:chOff x="4200892" y="4432105"/>
            <a:chExt cx="109440" cy="109440"/>
          </a:xfrm>
        </p:grpSpPr>
        <p:grpSp>
          <p:nvGrpSpPr>
            <p:cNvPr id="152" name="Group 151">
              <a:extLst>
                <a:ext uri="{FF2B5EF4-FFF2-40B4-BE49-F238E27FC236}">
                  <a16:creationId xmlns:a16="http://schemas.microsoft.com/office/drawing/2014/main" id="{48958BA6-663C-3F4D-BF80-4CDA8C3EE9F8}"/>
                </a:ext>
              </a:extLst>
            </p:cNvPr>
            <p:cNvGrpSpPr>
              <a:grpSpLocks noChangeAspect="1"/>
            </p:cNvGrpSpPr>
            <p:nvPr/>
          </p:nvGrpSpPr>
          <p:grpSpPr>
            <a:xfrm rot="10800000">
              <a:off x="4210817" y="4439517"/>
              <a:ext cx="89587" cy="90000"/>
              <a:chOff x="3994150" y="4504881"/>
              <a:chExt cx="108000" cy="108498"/>
            </a:xfrm>
          </p:grpSpPr>
          <p:sp>
            <p:nvSpPr>
              <p:cNvPr id="155" name="Pie 154">
                <a:extLst>
                  <a:ext uri="{FF2B5EF4-FFF2-40B4-BE49-F238E27FC236}">
                    <a16:creationId xmlns:a16="http://schemas.microsoft.com/office/drawing/2014/main" id="{BAD68E83-1636-6E4B-9875-1A8C5ED6413E}"/>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56" name="Pie 155">
                <a:extLst>
                  <a:ext uri="{FF2B5EF4-FFF2-40B4-BE49-F238E27FC236}">
                    <a16:creationId xmlns:a16="http://schemas.microsoft.com/office/drawing/2014/main" id="{B7183070-1576-6347-A6DD-89FDCE2AF31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53" name="Arc 152">
              <a:extLst>
                <a:ext uri="{FF2B5EF4-FFF2-40B4-BE49-F238E27FC236}">
                  <a16:creationId xmlns:a16="http://schemas.microsoft.com/office/drawing/2014/main" id="{65840B0D-97A3-7942-A84C-387D9BA4688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54" name="Arc 153">
              <a:extLst>
                <a:ext uri="{FF2B5EF4-FFF2-40B4-BE49-F238E27FC236}">
                  <a16:creationId xmlns:a16="http://schemas.microsoft.com/office/drawing/2014/main" id="{2A920195-AE6B-7046-A9C6-9A507DFE45EF}"/>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57" name="TextBox 156">
            <a:extLst>
              <a:ext uri="{FF2B5EF4-FFF2-40B4-BE49-F238E27FC236}">
                <a16:creationId xmlns:a16="http://schemas.microsoft.com/office/drawing/2014/main" id="{12AA1CCB-564C-C34F-8BC9-FFDBC186AFDB}"/>
              </a:ext>
            </a:extLst>
          </p:cNvPr>
          <p:cNvSpPr txBox="1"/>
          <p:nvPr/>
        </p:nvSpPr>
        <p:spPr>
          <a:xfrm>
            <a:off x="2056526" y="5011831"/>
            <a:ext cx="453066"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11.1</a:t>
            </a:r>
          </a:p>
        </p:txBody>
      </p:sp>
      <p:sp>
        <p:nvSpPr>
          <p:cNvPr id="158" name="TextBox 157">
            <a:extLst>
              <a:ext uri="{FF2B5EF4-FFF2-40B4-BE49-F238E27FC236}">
                <a16:creationId xmlns:a16="http://schemas.microsoft.com/office/drawing/2014/main" id="{9D32EA0A-1FC0-5748-B74B-76017A470F58}"/>
              </a:ext>
            </a:extLst>
          </p:cNvPr>
          <p:cNvSpPr txBox="1"/>
          <p:nvPr/>
        </p:nvSpPr>
        <p:spPr>
          <a:xfrm>
            <a:off x="2056526" y="5266635"/>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11.2</a:t>
            </a:r>
          </a:p>
        </p:txBody>
      </p:sp>
      <p:sp>
        <p:nvSpPr>
          <p:cNvPr id="159" name="TextBox 158">
            <a:extLst>
              <a:ext uri="{FF2B5EF4-FFF2-40B4-BE49-F238E27FC236}">
                <a16:creationId xmlns:a16="http://schemas.microsoft.com/office/drawing/2014/main" id="{5C989529-2850-464E-9E8B-CF68A7B0E747}"/>
              </a:ext>
            </a:extLst>
          </p:cNvPr>
          <p:cNvSpPr txBox="1"/>
          <p:nvPr/>
        </p:nvSpPr>
        <p:spPr>
          <a:xfrm>
            <a:off x="2056526" y="5543151"/>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11.3</a:t>
            </a:r>
          </a:p>
        </p:txBody>
      </p:sp>
      <p:sp>
        <p:nvSpPr>
          <p:cNvPr id="160" name="TextBox 159">
            <a:extLst>
              <a:ext uri="{FF2B5EF4-FFF2-40B4-BE49-F238E27FC236}">
                <a16:creationId xmlns:a16="http://schemas.microsoft.com/office/drawing/2014/main" id="{BE526337-9BC9-F245-87EB-D20EF044839C}"/>
              </a:ext>
            </a:extLst>
          </p:cNvPr>
          <p:cNvSpPr txBox="1"/>
          <p:nvPr/>
        </p:nvSpPr>
        <p:spPr>
          <a:xfrm>
            <a:off x="2763674" y="5822081"/>
            <a:ext cx="7651620" cy="261610"/>
          </a:xfrm>
          <a:prstGeom prst="rect">
            <a:avLst/>
          </a:prstGeom>
          <a:noFill/>
        </p:spPr>
        <p:txBody>
          <a:bodyPr wrap="square" rtlCol="0">
            <a:spAutoFit/>
          </a:bodyPr>
          <a:lstStyle/>
          <a:p>
            <a:r>
              <a:rPr lang="es-CO" sz="1100" dirty="0">
                <a:latin typeface="Gotham Medium" panose="02000604030000020004" pitchFamily="2" charset="0"/>
              </a:rPr>
              <a:t>Comité de Profesionales de Enlace del SIGCMA</a:t>
            </a:r>
          </a:p>
        </p:txBody>
      </p:sp>
      <p:sp>
        <p:nvSpPr>
          <p:cNvPr id="161" name="TextBox 160">
            <a:extLst>
              <a:ext uri="{FF2B5EF4-FFF2-40B4-BE49-F238E27FC236}">
                <a16:creationId xmlns:a16="http://schemas.microsoft.com/office/drawing/2014/main" id="{F64B2BEA-B6E1-DD40-A8A5-8A9F3040C309}"/>
              </a:ext>
            </a:extLst>
          </p:cNvPr>
          <p:cNvSpPr txBox="1"/>
          <p:nvPr/>
        </p:nvSpPr>
        <p:spPr>
          <a:xfrm>
            <a:off x="2763674" y="6076605"/>
            <a:ext cx="7651625" cy="261610"/>
          </a:xfrm>
          <a:prstGeom prst="rect">
            <a:avLst/>
          </a:prstGeom>
          <a:noFill/>
        </p:spPr>
        <p:txBody>
          <a:bodyPr wrap="square" rtlCol="0">
            <a:spAutoFit/>
          </a:bodyPr>
          <a:lstStyle/>
          <a:p>
            <a:r>
              <a:rPr lang="es-CO" sz="1100" dirty="0">
                <a:latin typeface="Gotham Medium" panose="02000604030000020004" pitchFamily="2" charset="0"/>
              </a:rPr>
              <a:t>Coordinación Nacional del SIGCMA</a:t>
            </a:r>
          </a:p>
        </p:txBody>
      </p:sp>
      <p:grpSp>
        <p:nvGrpSpPr>
          <p:cNvPr id="162" name="Group 161">
            <a:extLst>
              <a:ext uri="{FF2B5EF4-FFF2-40B4-BE49-F238E27FC236}">
                <a16:creationId xmlns:a16="http://schemas.microsoft.com/office/drawing/2014/main" id="{E893B5A1-5826-A34F-8C8D-7B6F7F3F7970}"/>
              </a:ext>
            </a:extLst>
          </p:cNvPr>
          <p:cNvGrpSpPr/>
          <p:nvPr/>
        </p:nvGrpSpPr>
        <p:grpSpPr>
          <a:xfrm>
            <a:off x="2582544" y="5894081"/>
            <a:ext cx="109440" cy="109440"/>
            <a:chOff x="4200892" y="4432105"/>
            <a:chExt cx="109440" cy="109440"/>
          </a:xfrm>
        </p:grpSpPr>
        <p:grpSp>
          <p:nvGrpSpPr>
            <p:cNvPr id="163" name="Group 162">
              <a:extLst>
                <a:ext uri="{FF2B5EF4-FFF2-40B4-BE49-F238E27FC236}">
                  <a16:creationId xmlns:a16="http://schemas.microsoft.com/office/drawing/2014/main" id="{EEC6CD01-88A3-2F46-A013-FB4FE4D30F1F}"/>
                </a:ext>
              </a:extLst>
            </p:cNvPr>
            <p:cNvGrpSpPr>
              <a:grpSpLocks noChangeAspect="1"/>
            </p:cNvGrpSpPr>
            <p:nvPr/>
          </p:nvGrpSpPr>
          <p:grpSpPr>
            <a:xfrm rot="10800000">
              <a:off x="4210817" y="4439517"/>
              <a:ext cx="89587" cy="90000"/>
              <a:chOff x="3994150" y="4504881"/>
              <a:chExt cx="108000" cy="108498"/>
            </a:xfrm>
          </p:grpSpPr>
          <p:sp>
            <p:nvSpPr>
              <p:cNvPr id="166" name="Pie 165">
                <a:extLst>
                  <a:ext uri="{FF2B5EF4-FFF2-40B4-BE49-F238E27FC236}">
                    <a16:creationId xmlns:a16="http://schemas.microsoft.com/office/drawing/2014/main" id="{4837CF74-8C21-A54E-9106-087F38B79B01}"/>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67" name="Pie 166">
                <a:extLst>
                  <a:ext uri="{FF2B5EF4-FFF2-40B4-BE49-F238E27FC236}">
                    <a16:creationId xmlns:a16="http://schemas.microsoft.com/office/drawing/2014/main" id="{DA4798C3-C9AB-A046-B5E7-8C74C6F78F32}"/>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64" name="Arc 163">
              <a:extLst>
                <a:ext uri="{FF2B5EF4-FFF2-40B4-BE49-F238E27FC236}">
                  <a16:creationId xmlns:a16="http://schemas.microsoft.com/office/drawing/2014/main" id="{61DE5FBC-5AF4-E045-B30F-E29004D0916D}"/>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65" name="Arc 164">
              <a:extLst>
                <a:ext uri="{FF2B5EF4-FFF2-40B4-BE49-F238E27FC236}">
                  <a16:creationId xmlns:a16="http://schemas.microsoft.com/office/drawing/2014/main" id="{F0079943-3D12-B94E-B689-ABD4E8BCE05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68" name="Group 167">
            <a:extLst>
              <a:ext uri="{FF2B5EF4-FFF2-40B4-BE49-F238E27FC236}">
                <a16:creationId xmlns:a16="http://schemas.microsoft.com/office/drawing/2014/main" id="{0D7AD9C6-9C17-F044-B85D-78F5ECB8449E}"/>
              </a:ext>
            </a:extLst>
          </p:cNvPr>
          <p:cNvGrpSpPr/>
          <p:nvPr/>
        </p:nvGrpSpPr>
        <p:grpSpPr>
          <a:xfrm>
            <a:off x="2579366" y="6165069"/>
            <a:ext cx="109440" cy="109440"/>
            <a:chOff x="4200892" y="4432105"/>
            <a:chExt cx="109440" cy="109440"/>
          </a:xfrm>
        </p:grpSpPr>
        <p:grpSp>
          <p:nvGrpSpPr>
            <p:cNvPr id="169" name="Group 168">
              <a:extLst>
                <a:ext uri="{FF2B5EF4-FFF2-40B4-BE49-F238E27FC236}">
                  <a16:creationId xmlns:a16="http://schemas.microsoft.com/office/drawing/2014/main" id="{5FAE1A83-AEA5-364B-AC9A-8B0F5134C68F}"/>
                </a:ext>
              </a:extLst>
            </p:cNvPr>
            <p:cNvGrpSpPr>
              <a:grpSpLocks noChangeAspect="1"/>
            </p:cNvGrpSpPr>
            <p:nvPr/>
          </p:nvGrpSpPr>
          <p:grpSpPr>
            <a:xfrm rot="10800000">
              <a:off x="4210817" y="4439517"/>
              <a:ext cx="89587" cy="90000"/>
              <a:chOff x="3994150" y="4504881"/>
              <a:chExt cx="108000" cy="108498"/>
            </a:xfrm>
          </p:grpSpPr>
          <p:sp>
            <p:nvSpPr>
              <p:cNvPr id="172" name="Pie 171">
                <a:extLst>
                  <a:ext uri="{FF2B5EF4-FFF2-40B4-BE49-F238E27FC236}">
                    <a16:creationId xmlns:a16="http://schemas.microsoft.com/office/drawing/2014/main" id="{D95C2FD2-61AD-BF42-858A-D89B69C4B215}"/>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73" name="Pie 172">
                <a:extLst>
                  <a:ext uri="{FF2B5EF4-FFF2-40B4-BE49-F238E27FC236}">
                    <a16:creationId xmlns:a16="http://schemas.microsoft.com/office/drawing/2014/main" id="{DF0CAC42-9262-5B4E-B5D8-E4721163C770}"/>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70" name="Arc 169">
              <a:extLst>
                <a:ext uri="{FF2B5EF4-FFF2-40B4-BE49-F238E27FC236}">
                  <a16:creationId xmlns:a16="http://schemas.microsoft.com/office/drawing/2014/main" id="{68DAE7D0-A88F-A642-AEEC-4693972AD23A}"/>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71" name="Arc 170">
              <a:extLst>
                <a:ext uri="{FF2B5EF4-FFF2-40B4-BE49-F238E27FC236}">
                  <a16:creationId xmlns:a16="http://schemas.microsoft.com/office/drawing/2014/main" id="{38AB1E4F-6C04-C247-977C-8F3409F8106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74" name="TextBox 173">
            <a:extLst>
              <a:ext uri="{FF2B5EF4-FFF2-40B4-BE49-F238E27FC236}">
                <a16:creationId xmlns:a16="http://schemas.microsoft.com/office/drawing/2014/main" id="{B742F41E-72F0-154E-89A7-CD7EA1CCA8EE}"/>
              </a:ext>
            </a:extLst>
          </p:cNvPr>
          <p:cNvSpPr txBox="1"/>
          <p:nvPr/>
        </p:nvSpPr>
        <p:spPr>
          <a:xfrm>
            <a:off x="2056526" y="5822081"/>
            <a:ext cx="622352"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11.4</a:t>
            </a:r>
          </a:p>
        </p:txBody>
      </p:sp>
      <p:sp>
        <p:nvSpPr>
          <p:cNvPr id="175" name="TextBox 174">
            <a:extLst>
              <a:ext uri="{FF2B5EF4-FFF2-40B4-BE49-F238E27FC236}">
                <a16:creationId xmlns:a16="http://schemas.microsoft.com/office/drawing/2014/main" id="{BBCBE135-79BB-E045-81AB-3354C96FA6E0}"/>
              </a:ext>
            </a:extLst>
          </p:cNvPr>
          <p:cNvSpPr txBox="1"/>
          <p:nvPr/>
        </p:nvSpPr>
        <p:spPr>
          <a:xfrm>
            <a:off x="2056526" y="6076885"/>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11.5</a:t>
            </a:r>
          </a:p>
        </p:txBody>
      </p:sp>
      <p:sp>
        <p:nvSpPr>
          <p:cNvPr id="107" name="Rectangle 106">
            <a:extLst>
              <a:ext uri="{FF2B5EF4-FFF2-40B4-BE49-F238E27FC236}">
                <a16:creationId xmlns:a16="http://schemas.microsoft.com/office/drawing/2014/main" id="{FDD856DE-5708-944C-AADA-E97A1675527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8" name="Rectangle 107">
            <a:extLst>
              <a:ext uri="{FF2B5EF4-FFF2-40B4-BE49-F238E27FC236}">
                <a16:creationId xmlns:a16="http://schemas.microsoft.com/office/drawing/2014/main" id="{AA647726-E3A0-A24D-B70B-B19602FA015E}"/>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9" name="TextBox 108">
            <a:extLst>
              <a:ext uri="{FF2B5EF4-FFF2-40B4-BE49-F238E27FC236}">
                <a16:creationId xmlns:a16="http://schemas.microsoft.com/office/drawing/2014/main" id="{9ACF8FEB-A7C3-6749-8DDE-6D01BC40E848}"/>
              </a:ext>
            </a:extLst>
          </p:cNvPr>
          <p:cNvSpPr txBox="1"/>
          <p:nvPr/>
        </p:nvSpPr>
        <p:spPr>
          <a:xfrm>
            <a:off x="147768" y="1151130"/>
            <a:ext cx="942887" cy="769441"/>
          </a:xfrm>
          <a:prstGeom prst="rect">
            <a:avLst/>
          </a:prstGeom>
          <a:noFill/>
          <a:ln>
            <a:noFill/>
          </a:ln>
        </p:spPr>
        <p:txBody>
          <a:bodyPr wrap="none" rtlCol="0">
            <a:spAutoFit/>
          </a:bodyPr>
          <a:lstStyle/>
          <a:p>
            <a:r>
              <a:rPr lang="es-ES_tradnl" sz="4400" b="1" dirty="0">
                <a:solidFill>
                  <a:schemeClr val="bg1"/>
                </a:solidFill>
                <a:latin typeface="Filson Pro Book" panose="02000000000000000000" pitchFamily="2" charset="77"/>
              </a:rPr>
              <a:t>05</a:t>
            </a:r>
          </a:p>
        </p:txBody>
      </p:sp>
    </p:spTree>
    <p:extLst>
      <p:ext uri="{BB962C8B-B14F-4D97-AF65-F5344CB8AC3E}">
        <p14:creationId xmlns:p14="http://schemas.microsoft.com/office/powerpoint/2010/main" val="1378517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82B6D5-3F2D-164D-B550-DECF9CF67EF8}"/>
              </a:ext>
            </a:extLst>
          </p:cNvPr>
          <p:cNvPicPr>
            <a:picLocks noChangeAspect="1"/>
          </p:cNvPicPr>
          <p:nvPr/>
        </p:nvPicPr>
        <p:blipFill rotWithShape="1">
          <a:blip r:embed="rId3"/>
          <a:srcRect l="1320" t="994" r="1947" b="1098"/>
          <a:stretch/>
        </p:blipFill>
        <p:spPr>
          <a:xfrm>
            <a:off x="824822" y="2915985"/>
            <a:ext cx="1097521" cy="1080000"/>
          </a:xfrm>
          <a:prstGeom prst="rect">
            <a:avLst/>
          </a:prstGeom>
        </p:spPr>
      </p:pic>
      <p:pic>
        <p:nvPicPr>
          <p:cNvPr id="10" name="Picture 9">
            <a:extLst>
              <a:ext uri="{FF2B5EF4-FFF2-40B4-BE49-F238E27FC236}">
                <a16:creationId xmlns:a16="http://schemas.microsoft.com/office/drawing/2014/main" id="{AAD569A2-BE42-7F4E-82F8-F5E3D0E0F550}"/>
              </a:ext>
            </a:extLst>
          </p:cNvPr>
          <p:cNvPicPr>
            <a:picLocks noChangeAspect="1"/>
          </p:cNvPicPr>
          <p:nvPr/>
        </p:nvPicPr>
        <p:blipFill rotWithShape="1">
          <a:blip r:embed="rId4"/>
          <a:srcRect l="5439" t="7565" r="2615" b="3966"/>
          <a:stretch/>
        </p:blipFill>
        <p:spPr>
          <a:xfrm>
            <a:off x="791608" y="5212745"/>
            <a:ext cx="1080000" cy="909272"/>
          </a:xfrm>
          <a:prstGeom prst="rect">
            <a:avLst/>
          </a:prstGeom>
        </p:spPr>
      </p:pic>
      <p:sp>
        <p:nvSpPr>
          <p:cNvPr id="45" name="TextBox 44">
            <a:extLst>
              <a:ext uri="{FF2B5EF4-FFF2-40B4-BE49-F238E27FC236}">
                <a16:creationId xmlns:a16="http://schemas.microsoft.com/office/drawing/2014/main" id="{D83B896E-6536-A342-A503-C7A3F085EAAF}"/>
              </a:ext>
            </a:extLst>
          </p:cNvPr>
          <p:cNvSpPr txBox="1"/>
          <p:nvPr/>
        </p:nvSpPr>
        <p:spPr>
          <a:xfrm>
            <a:off x="1236147" y="1430563"/>
            <a:ext cx="6255302" cy="553998"/>
          </a:xfrm>
          <a:prstGeom prst="rect">
            <a:avLst/>
          </a:prstGeom>
          <a:noFill/>
        </p:spPr>
        <p:txBody>
          <a:bodyPr wrap="none" rtlCol="0">
            <a:spAutoFit/>
          </a:bodyPr>
          <a:lstStyle/>
          <a:p>
            <a:r>
              <a:rPr lang="es-ES_tradnl" sz="3000" b="1" dirty="0">
                <a:solidFill>
                  <a:srgbClr val="00AEEF"/>
                </a:solidFill>
                <a:latin typeface="Filson Pro Book" panose="02000000000000000000" pitchFamily="2" charset="77"/>
              </a:rPr>
              <a:t>DESARROLLO DE LA AUDITORÍA</a:t>
            </a:r>
          </a:p>
        </p:txBody>
      </p:sp>
      <p:sp>
        <p:nvSpPr>
          <p:cNvPr id="40"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1"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42"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4"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6" name="TextBox 45">
            <a:extLst>
              <a:ext uri="{FF2B5EF4-FFF2-40B4-BE49-F238E27FC236}">
                <a16:creationId xmlns:a16="http://schemas.microsoft.com/office/drawing/2014/main" id="{90C64DCA-2527-FE45-989C-7C6481F16EA7}"/>
              </a:ext>
            </a:extLst>
          </p:cNvPr>
          <p:cNvSpPr txBox="1"/>
          <p:nvPr/>
        </p:nvSpPr>
        <p:spPr>
          <a:xfrm>
            <a:off x="147768" y="1151130"/>
            <a:ext cx="942887"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05</a:t>
            </a:r>
          </a:p>
        </p:txBody>
      </p:sp>
      <p:sp>
        <p:nvSpPr>
          <p:cNvPr id="47" name="Rectangle 46">
            <a:extLst>
              <a:ext uri="{FF2B5EF4-FFF2-40B4-BE49-F238E27FC236}">
                <a16:creationId xmlns:a16="http://schemas.microsoft.com/office/drawing/2014/main" id="{31174E40-FED5-454B-8523-19C03FF37005}"/>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8" name="Rectangle 47">
            <a:extLst>
              <a:ext uri="{FF2B5EF4-FFF2-40B4-BE49-F238E27FC236}">
                <a16:creationId xmlns:a16="http://schemas.microsoft.com/office/drawing/2014/main" id="{5872FBF8-8A93-1841-9B41-1BB17F47D011}"/>
              </a:ext>
            </a:extLst>
          </p:cNvPr>
          <p:cNvSpPr/>
          <p:nvPr/>
        </p:nvSpPr>
        <p:spPr>
          <a:xfrm>
            <a:off x="244710" y="2279394"/>
            <a:ext cx="2252936"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9" name="TextBox 48">
            <a:extLst>
              <a:ext uri="{FF2B5EF4-FFF2-40B4-BE49-F238E27FC236}">
                <a16:creationId xmlns:a16="http://schemas.microsoft.com/office/drawing/2014/main" id="{A20CCA48-E86D-A642-9815-64CAC1E2534A}"/>
              </a:ext>
            </a:extLst>
          </p:cNvPr>
          <p:cNvSpPr txBox="1"/>
          <p:nvPr/>
        </p:nvSpPr>
        <p:spPr>
          <a:xfrm>
            <a:off x="191887" y="2245226"/>
            <a:ext cx="2305759" cy="307777"/>
          </a:xfrm>
          <a:prstGeom prst="rect">
            <a:avLst/>
          </a:prstGeom>
          <a:noFill/>
        </p:spPr>
        <p:txBody>
          <a:bodyPr wrap="none" rtlCol="0">
            <a:spAutoFit/>
          </a:bodyPr>
          <a:lstStyle/>
          <a:p>
            <a:r>
              <a:rPr lang="es-CO" sz="1400" b="1" dirty="0">
                <a:solidFill>
                  <a:schemeClr val="bg1"/>
                </a:solidFill>
                <a:latin typeface="Gotham Medium" panose="02000604030000020004" pitchFamily="2" charset="0"/>
              </a:rPr>
              <a:t>XII. / PLANIFICACIÓN:</a:t>
            </a:r>
          </a:p>
        </p:txBody>
      </p:sp>
      <p:sp>
        <p:nvSpPr>
          <p:cNvPr id="19" name="TextBox 18">
            <a:extLst>
              <a:ext uri="{FF2B5EF4-FFF2-40B4-BE49-F238E27FC236}">
                <a16:creationId xmlns:a16="http://schemas.microsoft.com/office/drawing/2014/main" id="{A5A66C8E-C938-3D4D-A2EE-DAD1B743C221}"/>
              </a:ext>
            </a:extLst>
          </p:cNvPr>
          <p:cNvSpPr txBox="1"/>
          <p:nvPr/>
        </p:nvSpPr>
        <p:spPr>
          <a:xfrm>
            <a:off x="2763674" y="2828542"/>
            <a:ext cx="7651620" cy="261610"/>
          </a:xfrm>
          <a:prstGeom prst="rect">
            <a:avLst/>
          </a:prstGeom>
          <a:noFill/>
        </p:spPr>
        <p:txBody>
          <a:bodyPr wrap="square" rtlCol="0">
            <a:spAutoFit/>
          </a:bodyPr>
          <a:lstStyle/>
          <a:p>
            <a:r>
              <a:rPr lang="es-CO" sz="1100" dirty="0">
                <a:latin typeface="Gotham Medium" panose="02000604030000020004" pitchFamily="2" charset="0"/>
              </a:rPr>
              <a:t>Planificación para abordar riesgos y oportunidades</a:t>
            </a:r>
          </a:p>
        </p:txBody>
      </p:sp>
      <p:sp>
        <p:nvSpPr>
          <p:cNvPr id="20" name="TextBox 19">
            <a:extLst>
              <a:ext uri="{FF2B5EF4-FFF2-40B4-BE49-F238E27FC236}">
                <a16:creationId xmlns:a16="http://schemas.microsoft.com/office/drawing/2014/main" id="{E60E3E33-6845-224D-BAD1-778BB9710308}"/>
              </a:ext>
            </a:extLst>
          </p:cNvPr>
          <p:cNvSpPr txBox="1"/>
          <p:nvPr/>
        </p:nvSpPr>
        <p:spPr>
          <a:xfrm>
            <a:off x="2763674" y="3083066"/>
            <a:ext cx="7651625" cy="261610"/>
          </a:xfrm>
          <a:prstGeom prst="rect">
            <a:avLst/>
          </a:prstGeom>
          <a:noFill/>
        </p:spPr>
        <p:txBody>
          <a:bodyPr wrap="square" rtlCol="0">
            <a:spAutoFit/>
          </a:bodyPr>
          <a:lstStyle/>
          <a:p>
            <a:r>
              <a:rPr lang="es-CO" sz="1100" dirty="0">
                <a:latin typeface="Gotham Medium" panose="02000604030000020004" pitchFamily="2" charset="0"/>
              </a:rPr>
              <a:t>Planificación de los Objetivos de Calidad</a:t>
            </a:r>
          </a:p>
        </p:txBody>
      </p:sp>
      <p:sp>
        <p:nvSpPr>
          <p:cNvPr id="22" name="TextBox 21">
            <a:extLst>
              <a:ext uri="{FF2B5EF4-FFF2-40B4-BE49-F238E27FC236}">
                <a16:creationId xmlns:a16="http://schemas.microsoft.com/office/drawing/2014/main" id="{6EE045AB-A0ED-4A43-9DF0-8398568C497C}"/>
              </a:ext>
            </a:extLst>
          </p:cNvPr>
          <p:cNvSpPr txBox="1"/>
          <p:nvPr/>
        </p:nvSpPr>
        <p:spPr>
          <a:xfrm>
            <a:off x="2763674" y="3351770"/>
            <a:ext cx="8703680" cy="261610"/>
          </a:xfrm>
          <a:prstGeom prst="rect">
            <a:avLst/>
          </a:prstGeom>
          <a:noFill/>
        </p:spPr>
        <p:txBody>
          <a:bodyPr wrap="square" rtlCol="0">
            <a:spAutoFit/>
          </a:bodyPr>
          <a:lstStyle/>
          <a:p>
            <a:r>
              <a:rPr lang="es-CO" sz="1100" dirty="0">
                <a:latin typeface="Gotham Medium" panose="02000604030000020004" pitchFamily="2" charset="0"/>
              </a:rPr>
              <a:t>Planificación para lograr los objetivos  de Calidad</a:t>
            </a:r>
          </a:p>
        </p:txBody>
      </p:sp>
      <p:cxnSp>
        <p:nvCxnSpPr>
          <p:cNvPr id="25" name="Straight Connector 24">
            <a:extLst>
              <a:ext uri="{FF2B5EF4-FFF2-40B4-BE49-F238E27FC236}">
                <a16:creationId xmlns:a16="http://schemas.microsoft.com/office/drawing/2014/main" id="{57ECEA6C-59B6-C441-A506-18CE46FB9FD8}"/>
              </a:ext>
            </a:extLst>
          </p:cNvPr>
          <p:cNvCxnSpPr>
            <a:cxnSpLocks/>
          </p:cNvCxnSpPr>
          <p:nvPr/>
        </p:nvCxnSpPr>
        <p:spPr>
          <a:xfrm>
            <a:off x="2637234" y="2826194"/>
            <a:ext cx="0" cy="1089597"/>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38D7592-803B-0B43-A87B-7530BA04CC14}"/>
              </a:ext>
            </a:extLst>
          </p:cNvPr>
          <p:cNvGrpSpPr/>
          <p:nvPr/>
        </p:nvGrpSpPr>
        <p:grpSpPr>
          <a:xfrm>
            <a:off x="2582544" y="2900542"/>
            <a:ext cx="109440" cy="109440"/>
            <a:chOff x="4200892" y="4432105"/>
            <a:chExt cx="109440" cy="109440"/>
          </a:xfrm>
        </p:grpSpPr>
        <p:grpSp>
          <p:nvGrpSpPr>
            <p:cNvPr id="27" name="Group 26">
              <a:extLst>
                <a:ext uri="{FF2B5EF4-FFF2-40B4-BE49-F238E27FC236}">
                  <a16:creationId xmlns:a16="http://schemas.microsoft.com/office/drawing/2014/main" id="{2AEA96B2-6F8A-0C4B-A366-FAA7343B1120}"/>
                </a:ext>
              </a:extLst>
            </p:cNvPr>
            <p:cNvGrpSpPr>
              <a:grpSpLocks noChangeAspect="1"/>
            </p:cNvGrpSpPr>
            <p:nvPr/>
          </p:nvGrpSpPr>
          <p:grpSpPr>
            <a:xfrm rot="10800000">
              <a:off x="4210817" y="4439517"/>
              <a:ext cx="89587" cy="90000"/>
              <a:chOff x="3994150" y="4504881"/>
              <a:chExt cx="108000" cy="108498"/>
            </a:xfrm>
          </p:grpSpPr>
          <p:sp>
            <p:nvSpPr>
              <p:cNvPr id="30" name="Pie 29">
                <a:extLst>
                  <a:ext uri="{FF2B5EF4-FFF2-40B4-BE49-F238E27FC236}">
                    <a16:creationId xmlns:a16="http://schemas.microsoft.com/office/drawing/2014/main" id="{DA01EDE7-6076-8043-85C1-8B66FF4B3A9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1" name="Pie 30">
                <a:extLst>
                  <a:ext uri="{FF2B5EF4-FFF2-40B4-BE49-F238E27FC236}">
                    <a16:creationId xmlns:a16="http://schemas.microsoft.com/office/drawing/2014/main" id="{CCFB5ADD-2722-8A4B-A7E9-6471E21505E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8" name="Arc 27">
              <a:extLst>
                <a:ext uri="{FF2B5EF4-FFF2-40B4-BE49-F238E27FC236}">
                  <a16:creationId xmlns:a16="http://schemas.microsoft.com/office/drawing/2014/main" id="{1BA9BF9F-6497-2B4E-9C91-124A6691667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29" name="Arc 28">
              <a:extLst>
                <a:ext uri="{FF2B5EF4-FFF2-40B4-BE49-F238E27FC236}">
                  <a16:creationId xmlns:a16="http://schemas.microsoft.com/office/drawing/2014/main" id="{74E34D8F-A679-6F4A-8B2F-77E27AF2C77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32" name="Group 31">
            <a:extLst>
              <a:ext uri="{FF2B5EF4-FFF2-40B4-BE49-F238E27FC236}">
                <a16:creationId xmlns:a16="http://schemas.microsoft.com/office/drawing/2014/main" id="{D91FD7C8-2431-CE4C-ACEE-25A13B4385FC}"/>
              </a:ext>
            </a:extLst>
          </p:cNvPr>
          <p:cNvGrpSpPr/>
          <p:nvPr/>
        </p:nvGrpSpPr>
        <p:grpSpPr>
          <a:xfrm>
            <a:off x="2579366" y="3171530"/>
            <a:ext cx="109440" cy="109440"/>
            <a:chOff x="4200892" y="4432105"/>
            <a:chExt cx="109440" cy="109440"/>
          </a:xfrm>
        </p:grpSpPr>
        <p:grpSp>
          <p:nvGrpSpPr>
            <p:cNvPr id="33" name="Group 32">
              <a:extLst>
                <a:ext uri="{FF2B5EF4-FFF2-40B4-BE49-F238E27FC236}">
                  <a16:creationId xmlns:a16="http://schemas.microsoft.com/office/drawing/2014/main" id="{097DC7F9-C449-BF44-801C-2666F77048D2}"/>
                </a:ext>
              </a:extLst>
            </p:cNvPr>
            <p:cNvGrpSpPr>
              <a:grpSpLocks noChangeAspect="1"/>
            </p:cNvGrpSpPr>
            <p:nvPr/>
          </p:nvGrpSpPr>
          <p:grpSpPr>
            <a:xfrm rot="10800000">
              <a:off x="4210817" y="4439517"/>
              <a:ext cx="89587" cy="90000"/>
              <a:chOff x="3994150" y="4504881"/>
              <a:chExt cx="108000" cy="108498"/>
            </a:xfrm>
          </p:grpSpPr>
          <p:sp>
            <p:nvSpPr>
              <p:cNvPr id="36" name="Pie 35">
                <a:extLst>
                  <a:ext uri="{FF2B5EF4-FFF2-40B4-BE49-F238E27FC236}">
                    <a16:creationId xmlns:a16="http://schemas.microsoft.com/office/drawing/2014/main" id="{FE00DA6C-C8D8-174F-8BD3-01DF0F0AD76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7" name="Pie 36">
                <a:extLst>
                  <a:ext uri="{FF2B5EF4-FFF2-40B4-BE49-F238E27FC236}">
                    <a16:creationId xmlns:a16="http://schemas.microsoft.com/office/drawing/2014/main" id="{6CF6E853-8628-BC41-95DF-4BA1F131140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34" name="Arc 33">
              <a:extLst>
                <a:ext uri="{FF2B5EF4-FFF2-40B4-BE49-F238E27FC236}">
                  <a16:creationId xmlns:a16="http://schemas.microsoft.com/office/drawing/2014/main" id="{574693D2-18E6-0B4A-B81D-7697397670B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35" name="Arc 34">
              <a:extLst>
                <a:ext uri="{FF2B5EF4-FFF2-40B4-BE49-F238E27FC236}">
                  <a16:creationId xmlns:a16="http://schemas.microsoft.com/office/drawing/2014/main" id="{50254510-AC4A-CD47-9A9C-324A188EF396}"/>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63" name="Group 62">
            <a:extLst>
              <a:ext uri="{FF2B5EF4-FFF2-40B4-BE49-F238E27FC236}">
                <a16:creationId xmlns:a16="http://schemas.microsoft.com/office/drawing/2014/main" id="{620C6978-68F8-3E43-8042-D2B4C4CA2D5D}"/>
              </a:ext>
            </a:extLst>
          </p:cNvPr>
          <p:cNvGrpSpPr/>
          <p:nvPr/>
        </p:nvGrpSpPr>
        <p:grpSpPr>
          <a:xfrm>
            <a:off x="2579366" y="3439954"/>
            <a:ext cx="109440" cy="109440"/>
            <a:chOff x="4200892" y="4432105"/>
            <a:chExt cx="109440" cy="109440"/>
          </a:xfrm>
        </p:grpSpPr>
        <p:grpSp>
          <p:nvGrpSpPr>
            <p:cNvPr id="64" name="Group 63">
              <a:extLst>
                <a:ext uri="{FF2B5EF4-FFF2-40B4-BE49-F238E27FC236}">
                  <a16:creationId xmlns:a16="http://schemas.microsoft.com/office/drawing/2014/main" id="{B9FE67CA-6E10-D24F-8AD9-76BF251F5478}"/>
                </a:ext>
              </a:extLst>
            </p:cNvPr>
            <p:cNvGrpSpPr>
              <a:grpSpLocks noChangeAspect="1"/>
            </p:cNvGrpSpPr>
            <p:nvPr/>
          </p:nvGrpSpPr>
          <p:grpSpPr>
            <a:xfrm rot="10800000">
              <a:off x="4210817" y="4439517"/>
              <a:ext cx="89587" cy="90000"/>
              <a:chOff x="3994150" y="4504881"/>
              <a:chExt cx="108000" cy="108498"/>
            </a:xfrm>
          </p:grpSpPr>
          <p:sp>
            <p:nvSpPr>
              <p:cNvPr id="67" name="Pie 66">
                <a:extLst>
                  <a:ext uri="{FF2B5EF4-FFF2-40B4-BE49-F238E27FC236}">
                    <a16:creationId xmlns:a16="http://schemas.microsoft.com/office/drawing/2014/main" id="{98D08DDC-0F81-084A-9A6C-08EBAE87CFF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68" name="Pie 67">
                <a:extLst>
                  <a:ext uri="{FF2B5EF4-FFF2-40B4-BE49-F238E27FC236}">
                    <a16:creationId xmlns:a16="http://schemas.microsoft.com/office/drawing/2014/main" id="{B4CB8C37-FF8D-CB47-85AC-4A85B0A7ED7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65" name="Arc 64">
              <a:extLst>
                <a:ext uri="{FF2B5EF4-FFF2-40B4-BE49-F238E27FC236}">
                  <a16:creationId xmlns:a16="http://schemas.microsoft.com/office/drawing/2014/main" id="{A25C5112-1B42-8E4F-943D-C600646827C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66" name="Arc 65">
              <a:extLst>
                <a:ext uri="{FF2B5EF4-FFF2-40B4-BE49-F238E27FC236}">
                  <a16:creationId xmlns:a16="http://schemas.microsoft.com/office/drawing/2014/main" id="{53266633-E03F-6F4F-922C-E1F7FCA5DDE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75" name="TextBox 74">
            <a:extLst>
              <a:ext uri="{FF2B5EF4-FFF2-40B4-BE49-F238E27FC236}">
                <a16:creationId xmlns:a16="http://schemas.microsoft.com/office/drawing/2014/main" id="{3A917CD5-9E4B-E94D-B0F1-02589B2B90D7}"/>
              </a:ext>
            </a:extLst>
          </p:cNvPr>
          <p:cNvSpPr txBox="1"/>
          <p:nvPr/>
        </p:nvSpPr>
        <p:spPr>
          <a:xfrm>
            <a:off x="2056526" y="2828542"/>
            <a:ext cx="453066"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12.1</a:t>
            </a:r>
          </a:p>
        </p:txBody>
      </p:sp>
      <p:sp>
        <p:nvSpPr>
          <p:cNvPr id="76" name="TextBox 75">
            <a:extLst>
              <a:ext uri="{FF2B5EF4-FFF2-40B4-BE49-F238E27FC236}">
                <a16:creationId xmlns:a16="http://schemas.microsoft.com/office/drawing/2014/main" id="{17CAB4FC-8DB7-DD49-8957-C748A7DC1CBD}"/>
              </a:ext>
            </a:extLst>
          </p:cNvPr>
          <p:cNvSpPr txBox="1"/>
          <p:nvPr/>
        </p:nvSpPr>
        <p:spPr>
          <a:xfrm>
            <a:off x="2056526" y="3083346"/>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12.2</a:t>
            </a:r>
          </a:p>
        </p:txBody>
      </p:sp>
      <p:sp>
        <p:nvSpPr>
          <p:cNvPr id="77" name="TextBox 76">
            <a:extLst>
              <a:ext uri="{FF2B5EF4-FFF2-40B4-BE49-F238E27FC236}">
                <a16:creationId xmlns:a16="http://schemas.microsoft.com/office/drawing/2014/main" id="{70F3CB9A-BB7E-1C4A-9168-5559DA77C6DB}"/>
              </a:ext>
            </a:extLst>
          </p:cNvPr>
          <p:cNvSpPr txBox="1"/>
          <p:nvPr/>
        </p:nvSpPr>
        <p:spPr>
          <a:xfrm>
            <a:off x="2056526" y="3359862"/>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12.3</a:t>
            </a:r>
          </a:p>
        </p:txBody>
      </p:sp>
      <p:pic>
        <p:nvPicPr>
          <p:cNvPr id="116" name="Picture 115">
            <a:extLst>
              <a:ext uri="{FF2B5EF4-FFF2-40B4-BE49-F238E27FC236}">
                <a16:creationId xmlns:a16="http://schemas.microsoft.com/office/drawing/2014/main" id="{B83526E8-EDA0-5B4F-BF76-B6C4B30FD7DA}"/>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69" name="TextBox 68">
            <a:extLst>
              <a:ext uri="{FF2B5EF4-FFF2-40B4-BE49-F238E27FC236}">
                <a16:creationId xmlns:a16="http://schemas.microsoft.com/office/drawing/2014/main" id="{4270A33A-2778-4346-B39D-59BDADBA513C}"/>
              </a:ext>
            </a:extLst>
          </p:cNvPr>
          <p:cNvSpPr txBox="1"/>
          <p:nvPr/>
        </p:nvSpPr>
        <p:spPr>
          <a:xfrm>
            <a:off x="2763674" y="3638792"/>
            <a:ext cx="7651620" cy="261610"/>
          </a:xfrm>
          <a:prstGeom prst="rect">
            <a:avLst/>
          </a:prstGeom>
          <a:noFill/>
        </p:spPr>
        <p:txBody>
          <a:bodyPr wrap="square" rtlCol="0">
            <a:spAutoFit/>
          </a:bodyPr>
          <a:lstStyle/>
          <a:p>
            <a:r>
              <a:rPr lang="es-CO" sz="1100" dirty="0">
                <a:latin typeface="Gotham Medium" panose="02000604030000020004" pitchFamily="2" charset="0"/>
              </a:rPr>
              <a:t>Planificación de los cambios (en tiempos de la nueva normalidad del COVID-19)</a:t>
            </a:r>
          </a:p>
        </p:txBody>
      </p:sp>
      <p:grpSp>
        <p:nvGrpSpPr>
          <p:cNvPr id="72" name="Group 71">
            <a:extLst>
              <a:ext uri="{FF2B5EF4-FFF2-40B4-BE49-F238E27FC236}">
                <a16:creationId xmlns:a16="http://schemas.microsoft.com/office/drawing/2014/main" id="{5587E5DB-5AF3-CA48-AEC9-C5DB541605F9}"/>
              </a:ext>
            </a:extLst>
          </p:cNvPr>
          <p:cNvGrpSpPr/>
          <p:nvPr/>
        </p:nvGrpSpPr>
        <p:grpSpPr>
          <a:xfrm>
            <a:off x="2582544" y="3710792"/>
            <a:ext cx="109440" cy="109440"/>
            <a:chOff x="4200892" y="4432105"/>
            <a:chExt cx="109440" cy="109440"/>
          </a:xfrm>
        </p:grpSpPr>
        <p:grpSp>
          <p:nvGrpSpPr>
            <p:cNvPr id="73" name="Group 72">
              <a:extLst>
                <a:ext uri="{FF2B5EF4-FFF2-40B4-BE49-F238E27FC236}">
                  <a16:creationId xmlns:a16="http://schemas.microsoft.com/office/drawing/2014/main" id="{D250F1CE-5A3E-1E47-9552-577ABA83BFA8}"/>
                </a:ext>
              </a:extLst>
            </p:cNvPr>
            <p:cNvGrpSpPr>
              <a:grpSpLocks noChangeAspect="1"/>
            </p:cNvGrpSpPr>
            <p:nvPr/>
          </p:nvGrpSpPr>
          <p:grpSpPr>
            <a:xfrm rot="10800000">
              <a:off x="4210817" y="4439517"/>
              <a:ext cx="89587" cy="90000"/>
              <a:chOff x="3994150" y="4504881"/>
              <a:chExt cx="108000" cy="108498"/>
            </a:xfrm>
          </p:grpSpPr>
          <p:sp>
            <p:nvSpPr>
              <p:cNvPr id="97" name="Pie 96">
                <a:extLst>
                  <a:ext uri="{FF2B5EF4-FFF2-40B4-BE49-F238E27FC236}">
                    <a16:creationId xmlns:a16="http://schemas.microsoft.com/office/drawing/2014/main" id="{ACADCFC0-D23F-754E-95C3-EF98C55E634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98" name="Pie 97">
                <a:extLst>
                  <a:ext uri="{FF2B5EF4-FFF2-40B4-BE49-F238E27FC236}">
                    <a16:creationId xmlns:a16="http://schemas.microsoft.com/office/drawing/2014/main" id="{E4E23707-768C-F94D-8BBD-5822B1DB18C0}"/>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74" name="Arc 73">
              <a:extLst>
                <a:ext uri="{FF2B5EF4-FFF2-40B4-BE49-F238E27FC236}">
                  <a16:creationId xmlns:a16="http://schemas.microsoft.com/office/drawing/2014/main" id="{41903D99-042C-6545-B139-23CF499F498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82" name="Arc 81">
              <a:extLst>
                <a:ext uri="{FF2B5EF4-FFF2-40B4-BE49-F238E27FC236}">
                  <a16:creationId xmlns:a16="http://schemas.microsoft.com/office/drawing/2014/main" id="{710E67DB-9287-6B46-ACC9-CC1E0265EAB0}"/>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17" name="TextBox 116">
            <a:extLst>
              <a:ext uri="{FF2B5EF4-FFF2-40B4-BE49-F238E27FC236}">
                <a16:creationId xmlns:a16="http://schemas.microsoft.com/office/drawing/2014/main" id="{31E06544-F6FB-9341-9EAF-20F8E6208166}"/>
              </a:ext>
            </a:extLst>
          </p:cNvPr>
          <p:cNvSpPr txBox="1"/>
          <p:nvPr/>
        </p:nvSpPr>
        <p:spPr>
          <a:xfrm>
            <a:off x="2056526" y="3638792"/>
            <a:ext cx="622352"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12.4</a:t>
            </a:r>
          </a:p>
        </p:txBody>
      </p:sp>
      <p:sp>
        <p:nvSpPr>
          <p:cNvPr id="90" name="Rectangle 89">
            <a:extLst>
              <a:ext uri="{FF2B5EF4-FFF2-40B4-BE49-F238E27FC236}">
                <a16:creationId xmlns:a16="http://schemas.microsoft.com/office/drawing/2014/main" id="{D1153BF2-E093-0A45-9080-48A9E21DF7A9}"/>
              </a:ext>
            </a:extLst>
          </p:cNvPr>
          <p:cNvSpPr/>
          <p:nvPr/>
        </p:nvSpPr>
        <p:spPr>
          <a:xfrm>
            <a:off x="3175" y="4461568"/>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1" name="Rectangle 90">
            <a:extLst>
              <a:ext uri="{FF2B5EF4-FFF2-40B4-BE49-F238E27FC236}">
                <a16:creationId xmlns:a16="http://schemas.microsoft.com/office/drawing/2014/main" id="{7F091009-53F8-2A4A-A1CA-6CA67B12A047}"/>
              </a:ext>
            </a:extLst>
          </p:cNvPr>
          <p:cNvSpPr/>
          <p:nvPr/>
        </p:nvSpPr>
        <p:spPr>
          <a:xfrm>
            <a:off x="244710" y="4462683"/>
            <a:ext cx="1574921"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2" name="TextBox 91">
            <a:extLst>
              <a:ext uri="{FF2B5EF4-FFF2-40B4-BE49-F238E27FC236}">
                <a16:creationId xmlns:a16="http://schemas.microsoft.com/office/drawing/2014/main" id="{D4461E8E-DC70-254B-AC7D-7334A913B06B}"/>
              </a:ext>
            </a:extLst>
          </p:cNvPr>
          <p:cNvSpPr txBox="1"/>
          <p:nvPr/>
        </p:nvSpPr>
        <p:spPr>
          <a:xfrm>
            <a:off x="191886" y="4428515"/>
            <a:ext cx="1574921" cy="307777"/>
          </a:xfrm>
          <a:prstGeom prst="rect">
            <a:avLst/>
          </a:prstGeom>
          <a:noFill/>
        </p:spPr>
        <p:txBody>
          <a:bodyPr wrap="square" rtlCol="0">
            <a:spAutoFit/>
          </a:bodyPr>
          <a:lstStyle/>
          <a:p>
            <a:r>
              <a:rPr lang="es-CO" sz="1400" b="1" dirty="0">
                <a:solidFill>
                  <a:schemeClr val="bg1"/>
                </a:solidFill>
                <a:latin typeface="Gotham Medium" panose="02000604030000020004" pitchFamily="2" charset="0"/>
              </a:rPr>
              <a:t>XIII. /  APOYO:</a:t>
            </a:r>
          </a:p>
        </p:txBody>
      </p:sp>
      <p:sp>
        <p:nvSpPr>
          <p:cNvPr id="93" name="TextBox 92">
            <a:extLst>
              <a:ext uri="{FF2B5EF4-FFF2-40B4-BE49-F238E27FC236}">
                <a16:creationId xmlns:a16="http://schemas.microsoft.com/office/drawing/2014/main" id="{D1C4A1C3-FEFF-7444-97FC-9441908F5CFA}"/>
              </a:ext>
            </a:extLst>
          </p:cNvPr>
          <p:cNvSpPr txBox="1"/>
          <p:nvPr/>
        </p:nvSpPr>
        <p:spPr>
          <a:xfrm>
            <a:off x="2763674" y="5011831"/>
            <a:ext cx="7651620" cy="261610"/>
          </a:xfrm>
          <a:prstGeom prst="rect">
            <a:avLst/>
          </a:prstGeom>
          <a:noFill/>
        </p:spPr>
        <p:txBody>
          <a:bodyPr wrap="square" rtlCol="0">
            <a:spAutoFit/>
          </a:bodyPr>
          <a:lstStyle/>
          <a:p>
            <a:r>
              <a:rPr lang="es-CO" sz="1100" dirty="0">
                <a:latin typeface="Gotham Medium" panose="02000604030000020004" pitchFamily="2" charset="0"/>
              </a:rPr>
              <a:t>Recursos: Humanos, Físicos, Financieros, Tecnológicos, etc.</a:t>
            </a:r>
          </a:p>
        </p:txBody>
      </p:sp>
      <p:sp>
        <p:nvSpPr>
          <p:cNvPr id="94" name="TextBox 93">
            <a:extLst>
              <a:ext uri="{FF2B5EF4-FFF2-40B4-BE49-F238E27FC236}">
                <a16:creationId xmlns:a16="http://schemas.microsoft.com/office/drawing/2014/main" id="{CEFF0DDA-E2C1-7742-AD62-CDAC8E9DF371}"/>
              </a:ext>
            </a:extLst>
          </p:cNvPr>
          <p:cNvSpPr txBox="1"/>
          <p:nvPr/>
        </p:nvSpPr>
        <p:spPr>
          <a:xfrm>
            <a:off x="2763674" y="5266355"/>
            <a:ext cx="7651625" cy="261610"/>
          </a:xfrm>
          <a:prstGeom prst="rect">
            <a:avLst/>
          </a:prstGeom>
          <a:noFill/>
        </p:spPr>
        <p:txBody>
          <a:bodyPr wrap="square" rtlCol="0">
            <a:spAutoFit/>
          </a:bodyPr>
          <a:lstStyle/>
          <a:p>
            <a:r>
              <a:rPr lang="es-CO" sz="1100" dirty="0">
                <a:latin typeface="Gotham Medium" panose="02000604030000020004" pitchFamily="2" charset="0"/>
              </a:rPr>
              <a:t>Competencias: </a:t>
            </a:r>
            <a:r>
              <a:rPr lang="es-ES" sz="1100" dirty="0">
                <a:latin typeface="Gotham Medium" panose="02000604030000020004" pitchFamily="2" charset="0"/>
                <a:cs typeface="Arial" panose="020B0604020202020204" pitchFamily="34" charset="0"/>
              </a:rPr>
              <a:t>Plan de formación de la Escuela Judicial “Rodrigo Lara Bonilla”</a:t>
            </a:r>
          </a:p>
        </p:txBody>
      </p:sp>
      <p:sp>
        <p:nvSpPr>
          <p:cNvPr id="95" name="TextBox 94">
            <a:extLst>
              <a:ext uri="{FF2B5EF4-FFF2-40B4-BE49-F238E27FC236}">
                <a16:creationId xmlns:a16="http://schemas.microsoft.com/office/drawing/2014/main" id="{8B3CCD4F-1492-0848-82CA-B390A3CDC0D3}"/>
              </a:ext>
            </a:extLst>
          </p:cNvPr>
          <p:cNvSpPr txBox="1"/>
          <p:nvPr/>
        </p:nvSpPr>
        <p:spPr>
          <a:xfrm>
            <a:off x="2763674" y="5535059"/>
            <a:ext cx="8703680" cy="261610"/>
          </a:xfrm>
          <a:prstGeom prst="rect">
            <a:avLst/>
          </a:prstGeom>
          <a:noFill/>
        </p:spPr>
        <p:txBody>
          <a:bodyPr wrap="square" rtlCol="0">
            <a:spAutoFit/>
          </a:bodyPr>
          <a:lstStyle/>
          <a:p>
            <a:r>
              <a:rPr lang="es-CO" sz="1100" dirty="0">
                <a:latin typeface="Gotham Medium" panose="02000604030000020004" pitchFamily="2" charset="0"/>
              </a:rPr>
              <a:t>Estrategias para la toma de conciencia y concienciación del Sistema</a:t>
            </a:r>
          </a:p>
        </p:txBody>
      </p:sp>
      <p:cxnSp>
        <p:nvCxnSpPr>
          <p:cNvPr id="96" name="Straight Connector 95">
            <a:extLst>
              <a:ext uri="{FF2B5EF4-FFF2-40B4-BE49-F238E27FC236}">
                <a16:creationId xmlns:a16="http://schemas.microsoft.com/office/drawing/2014/main" id="{921CA727-F32A-D949-8F80-7F3D8EE56867}"/>
              </a:ext>
            </a:extLst>
          </p:cNvPr>
          <p:cNvCxnSpPr>
            <a:cxnSpLocks/>
          </p:cNvCxnSpPr>
          <p:nvPr/>
        </p:nvCxnSpPr>
        <p:spPr>
          <a:xfrm>
            <a:off x="2637234" y="5009483"/>
            <a:ext cx="0" cy="1344401"/>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BAF50E33-505A-5A4D-BA63-8BF8B429CCE7}"/>
              </a:ext>
            </a:extLst>
          </p:cNvPr>
          <p:cNvGrpSpPr/>
          <p:nvPr/>
        </p:nvGrpSpPr>
        <p:grpSpPr>
          <a:xfrm>
            <a:off x="2582544" y="5083831"/>
            <a:ext cx="109440" cy="109440"/>
            <a:chOff x="4200892" y="4432105"/>
            <a:chExt cx="109440" cy="109440"/>
          </a:xfrm>
        </p:grpSpPr>
        <p:grpSp>
          <p:nvGrpSpPr>
            <p:cNvPr id="104" name="Group 103">
              <a:extLst>
                <a:ext uri="{FF2B5EF4-FFF2-40B4-BE49-F238E27FC236}">
                  <a16:creationId xmlns:a16="http://schemas.microsoft.com/office/drawing/2014/main" id="{5AB3E4F8-97BB-EA47-B779-DEDCB87D9258}"/>
                </a:ext>
              </a:extLst>
            </p:cNvPr>
            <p:cNvGrpSpPr>
              <a:grpSpLocks noChangeAspect="1"/>
            </p:cNvGrpSpPr>
            <p:nvPr/>
          </p:nvGrpSpPr>
          <p:grpSpPr>
            <a:xfrm rot="10800000">
              <a:off x="4210817" y="4439517"/>
              <a:ext cx="89587" cy="90000"/>
              <a:chOff x="3994150" y="4504881"/>
              <a:chExt cx="108000" cy="108498"/>
            </a:xfrm>
          </p:grpSpPr>
          <p:sp>
            <p:nvSpPr>
              <p:cNvPr id="115" name="Pie 114">
                <a:extLst>
                  <a:ext uri="{FF2B5EF4-FFF2-40B4-BE49-F238E27FC236}">
                    <a16:creationId xmlns:a16="http://schemas.microsoft.com/office/drawing/2014/main" id="{8E584BAC-0EEC-9943-A11A-5A1EE0EB0EA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44" name="Pie 143">
                <a:extLst>
                  <a:ext uri="{FF2B5EF4-FFF2-40B4-BE49-F238E27FC236}">
                    <a16:creationId xmlns:a16="http://schemas.microsoft.com/office/drawing/2014/main" id="{2A98A7BB-3466-B546-8540-B6990209FF52}"/>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13" name="Arc 112">
              <a:extLst>
                <a:ext uri="{FF2B5EF4-FFF2-40B4-BE49-F238E27FC236}">
                  <a16:creationId xmlns:a16="http://schemas.microsoft.com/office/drawing/2014/main" id="{B542F829-182F-C145-9651-E3E4988A17B3}"/>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14" name="Arc 113">
              <a:extLst>
                <a:ext uri="{FF2B5EF4-FFF2-40B4-BE49-F238E27FC236}">
                  <a16:creationId xmlns:a16="http://schemas.microsoft.com/office/drawing/2014/main" id="{3C111EE1-C534-984B-9A5A-A8DEEFD47B6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45" name="Group 144">
            <a:extLst>
              <a:ext uri="{FF2B5EF4-FFF2-40B4-BE49-F238E27FC236}">
                <a16:creationId xmlns:a16="http://schemas.microsoft.com/office/drawing/2014/main" id="{8CC9B901-7033-414A-8173-AD92A9183A1D}"/>
              </a:ext>
            </a:extLst>
          </p:cNvPr>
          <p:cNvGrpSpPr/>
          <p:nvPr/>
        </p:nvGrpSpPr>
        <p:grpSpPr>
          <a:xfrm>
            <a:off x="2579366" y="5354819"/>
            <a:ext cx="109440" cy="109440"/>
            <a:chOff x="4200892" y="4432105"/>
            <a:chExt cx="109440" cy="109440"/>
          </a:xfrm>
        </p:grpSpPr>
        <p:grpSp>
          <p:nvGrpSpPr>
            <p:cNvPr id="146" name="Group 145">
              <a:extLst>
                <a:ext uri="{FF2B5EF4-FFF2-40B4-BE49-F238E27FC236}">
                  <a16:creationId xmlns:a16="http://schemas.microsoft.com/office/drawing/2014/main" id="{9CCB1068-DFD9-0747-805F-C86BE154BA23}"/>
                </a:ext>
              </a:extLst>
            </p:cNvPr>
            <p:cNvGrpSpPr>
              <a:grpSpLocks noChangeAspect="1"/>
            </p:cNvGrpSpPr>
            <p:nvPr/>
          </p:nvGrpSpPr>
          <p:grpSpPr>
            <a:xfrm rot="10800000">
              <a:off x="4210817" y="4439517"/>
              <a:ext cx="89587" cy="90000"/>
              <a:chOff x="3994150" y="4504881"/>
              <a:chExt cx="108000" cy="108498"/>
            </a:xfrm>
          </p:grpSpPr>
          <p:sp>
            <p:nvSpPr>
              <p:cNvPr id="149" name="Pie 148">
                <a:extLst>
                  <a:ext uri="{FF2B5EF4-FFF2-40B4-BE49-F238E27FC236}">
                    <a16:creationId xmlns:a16="http://schemas.microsoft.com/office/drawing/2014/main" id="{25F0A6F7-6678-544F-B2C0-338B3496645D}"/>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50" name="Pie 149">
                <a:extLst>
                  <a:ext uri="{FF2B5EF4-FFF2-40B4-BE49-F238E27FC236}">
                    <a16:creationId xmlns:a16="http://schemas.microsoft.com/office/drawing/2014/main" id="{69C58F4D-6DC5-A540-9602-4E37BF07184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47" name="Arc 146">
              <a:extLst>
                <a:ext uri="{FF2B5EF4-FFF2-40B4-BE49-F238E27FC236}">
                  <a16:creationId xmlns:a16="http://schemas.microsoft.com/office/drawing/2014/main" id="{B0B7F85D-B1CF-E24E-B98E-C5B87CF5E7C6}"/>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48" name="Arc 147">
              <a:extLst>
                <a:ext uri="{FF2B5EF4-FFF2-40B4-BE49-F238E27FC236}">
                  <a16:creationId xmlns:a16="http://schemas.microsoft.com/office/drawing/2014/main" id="{DF8B7E3B-2F9B-A340-BD19-9949B6CD6E8F}"/>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51" name="Group 150">
            <a:extLst>
              <a:ext uri="{FF2B5EF4-FFF2-40B4-BE49-F238E27FC236}">
                <a16:creationId xmlns:a16="http://schemas.microsoft.com/office/drawing/2014/main" id="{0F2880D0-7DE9-5E49-8D97-958A33520447}"/>
              </a:ext>
            </a:extLst>
          </p:cNvPr>
          <p:cNvGrpSpPr/>
          <p:nvPr/>
        </p:nvGrpSpPr>
        <p:grpSpPr>
          <a:xfrm>
            <a:off x="2579366" y="5623243"/>
            <a:ext cx="109440" cy="109440"/>
            <a:chOff x="4200892" y="4432105"/>
            <a:chExt cx="109440" cy="109440"/>
          </a:xfrm>
        </p:grpSpPr>
        <p:grpSp>
          <p:nvGrpSpPr>
            <p:cNvPr id="152" name="Group 151">
              <a:extLst>
                <a:ext uri="{FF2B5EF4-FFF2-40B4-BE49-F238E27FC236}">
                  <a16:creationId xmlns:a16="http://schemas.microsoft.com/office/drawing/2014/main" id="{48958BA6-663C-3F4D-BF80-4CDA8C3EE9F8}"/>
                </a:ext>
              </a:extLst>
            </p:cNvPr>
            <p:cNvGrpSpPr>
              <a:grpSpLocks noChangeAspect="1"/>
            </p:cNvGrpSpPr>
            <p:nvPr/>
          </p:nvGrpSpPr>
          <p:grpSpPr>
            <a:xfrm rot="10800000">
              <a:off x="4210817" y="4439517"/>
              <a:ext cx="89587" cy="90000"/>
              <a:chOff x="3994150" y="4504881"/>
              <a:chExt cx="108000" cy="108498"/>
            </a:xfrm>
          </p:grpSpPr>
          <p:sp>
            <p:nvSpPr>
              <p:cNvPr id="155" name="Pie 154">
                <a:extLst>
                  <a:ext uri="{FF2B5EF4-FFF2-40B4-BE49-F238E27FC236}">
                    <a16:creationId xmlns:a16="http://schemas.microsoft.com/office/drawing/2014/main" id="{BAD68E83-1636-6E4B-9875-1A8C5ED6413E}"/>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56" name="Pie 155">
                <a:extLst>
                  <a:ext uri="{FF2B5EF4-FFF2-40B4-BE49-F238E27FC236}">
                    <a16:creationId xmlns:a16="http://schemas.microsoft.com/office/drawing/2014/main" id="{B7183070-1576-6347-A6DD-89FDCE2AF31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53" name="Arc 152">
              <a:extLst>
                <a:ext uri="{FF2B5EF4-FFF2-40B4-BE49-F238E27FC236}">
                  <a16:creationId xmlns:a16="http://schemas.microsoft.com/office/drawing/2014/main" id="{65840B0D-97A3-7942-A84C-387D9BA4688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54" name="Arc 153">
              <a:extLst>
                <a:ext uri="{FF2B5EF4-FFF2-40B4-BE49-F238E27FC236}">
                  <a16:creationId xmlns:a16="http://schemas.microsoft.com/office/drawing/2014/main" id="{2A920195-AE6B-7046-A9C6-9A507DFE45EF}"/>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57" name="TextBox 156">
            <a:extLst>
              <a:ext uri="{FF2B5EF4-FFF2-40B4-BE49-F238E27FC236}">
                <a16:creationId xmlns:a16="http://schemas.microsoft.com/office/drawing/2014/main" id="{12AA1CCB-564C-C34F-8BC9-FFDBC186AFDB}"/>
              </a:ext>
            </a:extLst>
          </p:cNvPr>
          <p:cNvSpPr txBox="1"/>
          <p:nvPr/>
        </p:nvSpPr>
        <p:spPr>
          <a:xfrm>
            <a:off x="2056526" y="5011831"/>
            <a:ext cx="453066"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13.1</a:t>
            </a:r>
          </a:p>
        </p:txBody>
      </p:sp>
      <p:sp>
        <p:nvSpPr>
          <p:cNvPr id="158" name="TextBox 157">
            <a:extLst>
              <a:ext uri="{FF2B5EF4-FFF2-40B4-BE49-F238E27FC236}">
                <a16:creationId xmlns:a16="http://schemas.microsoft.com/office/drawing/2014/main" id="{9D32EA0A-1FC0-5748-B74B-76017A470F58}"/>
              </a:ext>
            </a:extLst>
          </p:cNvPr>
          <p:cNvSpPr txBox="1"/>
          <p:nvPr/>
        </p:nvSpPr>
        <p:spPr>
          <a:xfrm>
            <a:off x="2056526" y="5266635"/>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13.2</a:t>
            </a:r>
          </a:p>
        </p:txBody>
      </p:sp>
      <p:sp>
        <p:nvSpPr>
          <p:cNvPr id="159" name="TextBox 158">
            <a:extLst>
              <a:ext uri="{FF2B5EF4-FFF2-40B4-BE49-F238E27FC236}">
                <a16:creationId xmlns:a16="http://schemas.microsoft.com/office/drawing/2014/main" id="{5C989529-2850-464E-9E8B-CF68A7B0E747}"/>
              </a:ext>
            </a:extLst>
          </p:cNvPr>
          <p:cNvSpPr txBox="1"/>
          <p:nvPr/>
        </p:nvSpPr>
        <p:spPr>
          <a:xfrm>
            <a:off x="2056526" y="5543151"/>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13.3</a:t>
            </a:r>
          </a:p>
        </p:txBody>
      </p:sp>
      <p:sp>
        <p:nvSpPr>
          <p:cNvPr id="160" name="TextBox 159">
            <a:extLst>
              <a:ext uri="{FF2B5EF4-FFF2-40B4-BE49-F238E27FC236}">
                <a16:creationId xmlns:a16="http://schemas.microsoft.com/office/drawing/2014/main" id="{BE526337-9BC9-F245-87EB-D20EF044839C}"/>
              </a:ext>
            </a:extLst>
          </p:cNvPr>
          <p:cNvSpPr txBox="1"/>
          <p:nvPr/>
        </p:nvSpPr>
        <p:spPr>
          <a:xfrm>
            <a:off x="2763674" y="5822081"/>
            <a:ext cx="7651620" cy="261610"/>
          </a:xfrm>
          <a:prstGeom prst="rect">
            <a:avLst/>
          </a:prstGeom>
          <a:noFill/>
        </p:spPr>
        <p:txBody>
          <a:bodyPr wrap="square" rtlCol="0">
            <a:spAutoFit/>
          </a:bodyPr>
          <a:lstStyle/>
          <a:p>
            <a:r>
              <a:rPr lang="es-CO" sz="1100" dirty="0">
                <a:latin typeface="Gotham Medium" panose="02000604030000020004" pitchFamily="2" charset="0"/>
              </a:rPr>
              <a:t>Comunicación</a:t>
            </a:r>
          </a:p>
        </p:txBody>
      </p:sp>
      <p:sp>
        <p:nvSpPr>
          <p:cNvPr id="161" name="TextBox 160">
            <a:extLst>
              <a:ext uri="{FF2B5EF4-FFF2-40B4-BE49-F238E27FC236}">
                <a16:creationId xmlns:a16="http://schemas.microsoft.com/office/drawing/2014/main" id="{F64B2BEA-B6E1-DD40-A8A5-8A9F3040C309}"/>
              </a:ext>
            </a:extLst>
          </p:cNvPr>
          <p:cNvSpPr txBox="1"/>
          <p:nvPr/>
        </p:nvSpPr>
        <p:spPr>
          <a:xfrm>
            <a:off x="2763674" y="6076605"/>
            <a:ext cx="7651625" cy="261610"/>
          </a:xfrm>
          <a:prstGeom prst="rect">
            <a:avLst/>
          </a:prstGeom>
          <a:noFill/>
        </p:spPr>
        <p:txBody>
          <a:bodyPr wrap="square" rtlCol="0">
            <a:spAutoFit/>
          </a:bodyPr>
          <a:lstStyle/>
          <a:p>
            <a:r>
              <a:rPr lang="es-CO" sz="1100" dirty="0">
                <a:latin typeface="Gotham Medium" panose="02000604030000020004" pitchFamily="2" charset="0"/>
              </a:rPr>
              <a:t>Información Documentada: Micro Sitio del SIGCMA y/o repositorios documentales</a:t>
            </a:r>
          </a:p>
        </p:txBody>
      </p:sp>
      <p:grpSp>
        <p:nvGrpSpPr>
          <p:cNvPr id="162" name="Group 161">
            <a:extLst>
              <a:ext uri="{FF2B5EF4-FFF2-40B4-BE49-F238E27FC236}">
                <a16:creationId xmlns:a16="http://schemas.microsoft.com/office/drawing/2014/main" id="{E893B5A1-5826-A34F-8C8D-7B6F7F3F7970}"/>
              </a:ext>
            </a:extLst>
          </p:cNvPr>
          <p:cNvGrpSpPr/>
          <p:nvPr/>
        </p:nvGrpSpPr>
        <p:grpSpPr>
          <a:xfrm>
            <a:off x="2582544" y="5894081"/>
            <a:ext cx="109440" cy="109440"/>
            <a:chOff x="4200892" y="4432105"/>
            <a:chExt cx="109440" cy="109440"/>
          </a:xfrm>
        </p:grpSpPr>
        <p:grpSp>
          <p:nvGrpSpPr>
            <p:cNvPr id="163" name="Group 162">
              <a:extLst>
                <a:ext uri="{FF2B5EF4-FFF2-40B4-BE49-F238E27FC236}">
                  <a16:creationId xmlns:a16="http://schemas.microsoft.com/office/drawing/2014/main" id="{EEC6CD01-88A3-2F46-A013-FB4FE4D30F1F}"/>
                </a:ext>
              </a:extLst>
            </p:cNvPr>
            <p:cNvGrpSpPr>
              <a:grpSpLocks noChangeAspect="1"/>
            </p:cNvGrpSpPr>
            <p:nvPr/>
          </p:nvGrpSpPr>
          <p:grpSpPr>
            <a:xfrm rot="10800000">
              <a:off x="4210817" y="4439517"/>
              <a:ext cx="89587" cy="90000"/>
              <a:chOff x="3994150" y="4504881"/>
              <a:chExt cx="108000" cy="108498"/>
            </a:xfrm>
          </p:grpSpPr>
          <p:sp>
            <p:nvSpPr>
              <p:cNvPr id="166" name="Pie 165">
                <a:extLst>
                  <a:ext uri="{FF2B5EF4-FFF2-40B4-BE49-F238E27FC236}">
                    <a16:creationId xmlns:a16="http://schemas.microsoft.com/office/drawing/2014/main" id="{4837CF74-8C21-A54E-9106-087F38B79B01}"/>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67" name="Pie 166">
                <a:extLst>
                  <a:ext uri="{FF2B5EF4-FFF2-40B4-BE49-F238E27FC236}">
                    <a16:creationId xmlns:a16="http://schemas.microsoft.com/office/drawing/2014/main" id="{DA4798C3-C9AB-A046-B5E7-8C74C6F78F32}"/>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64" name="Arc 163">
              <a:extLst>
                <a:ext uri="{FF2B5EF4-FFF2-40B4-BE49-F238E27FC236}">
                  <a16:creationId xmlns:a16="http://schemas.microsoft.com/office/drawing/2014/main" id="{61DE5FBC-5AF4-E045-B30F-E29004D0916D}"/>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65" name="Arc 164">
              <a:extLst>
                <a:ext uri="{FF2B5EF4-FFF2-40B4-BE49-F238E27FC236}">
                  <a16:creationId xmlns:a16="http://schemas.microsoft.com/office/drawing/2014/main" id="{F0079943-3D12-B94E-B689-ABD4E8BCE05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68" name="Group 167">
            <a:extLst>
              <a:ext uri="{FF2B5EF4-FFF2-40B4-BE49-F238E27FC236}">
                <a16:creationId xmlns:a16="http://schemas.microsoft.com/office/drawing/2014/main" id="{0D7AD9C6-9C17-F044-B85D-78F5ECB8449E}"/>
              </a:ext>
            </a:extLst>
          </p:cNvPr>
          <p:cNvGrpSpPr/>
          <p:nvPr/>
        </p:nvGrpSpPr>
        <p:grpSpPr>
          <a:xfrm>
            <a:off x="2579366" y="6165069"/>
            <a:ext cx="109440" cy="109440"/>
            <a:chOff x="4200892" y="4432105"/>
            <a:chExt cx="109440" cy="109440"/>
          </a:xfrm>
        </p:grpSpPr>
        <p:grpSp>
          <p:nvGrpSpPr>
            <p:cNvPr id="169" name="Group 168">
              <a:extLst>
                <a:ext uri="{FF2B5EF4-FFF2-40B4-BE49-F238E27FC236}">
                  <a16:creationId xmlns:a16="http://schemas.microsoft.com/office/drawing/2014/main" id="{5FAE1A83-AEA5-364B-AC9A-8B0F5134C68F}"/>
                </a:ext>
              </a:extLst>
            </p:cNvPr>
            <p:cNvGrpSpPr>
              <a:grpSpLocks noChangeAspect="1"/>
            </p:cNvGrpSpPr>
            <p:nvPr/>
          </p:nvGrpSpPr>
          <p:grpSpPr>
            <a:xfrm rot="10800000">
              <a:off x="4210817" y="4439517"/>
              <a:ext cx="89587" cy="90000"/>
              <a:chOff x="3994150" y="4504881"/>
              <a:chExt cx="108000" cy="108498"/>
            </a:xfrm>
          </p:grpSpPr>
          <p:sp>
            <p:nvSpPr>
              <p:cNvPr id="172" name="Pie 171">
                <a:extLst>
                  <a:ext uri="{FF2B5EF4-FFF2-40B4-BE49-F238E27FC236}">
                    <a16:creationId xmlns:a16="http://schemas.microsoft.com/office/drawing/2014/main" id="{D95C2FD2-61AD-BF42-858A-D89B69C4B215}"/>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73" name="Pie 172">
                <a:extLst>
                  <a:ext uri="{FF2B5EF4-FFF2-40B4-BE49-F238E27FC236}">
                    <a16:creationId xmlns:a16="http://schemas.microsoft.com/office/drawing/2014/main" id="{DF0CAC42-9262-5B4E-B5D8-E4721163C770}"/>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70" name="Arc 169">
              <a:extLst>
                <a:ext uri="{FF2B5EF4-FFF2-40B4-BE49-F238E27FC236}">
                  <a16:creationId xmlns:a16="http://schemas.microsoft.com/office/drawing/2014/main" id="{68DAE7D0-A88F-A642-AEEC-4693972AD23A}"/>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71" name="Arc 170">
              <a:extLst>
                <a:ext uri="{FF2B5EF4-FFF2-40B4-BE49-F238E27FC236}">
                  <a16:creationId xmlns:a16="http://schemas.microsoft.com/office/drawing/2014/main" id="{38AB1E4F-6C04-C247-977C-8F3409F8106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74" name="TextBox 173">
            <a:extLst>
              <a:ext uri="{FF2B5EF4-FFF2-40B4-BE49-F238E27FC236}">
                <a16:creationId xmlns:a16="http://schemas.microsoft.com/office/drawing/2014/main" id="{B742F41E-72F0-154E-89A7-CD7EA1CCA8EE}"/>
              </a:ext>
            </a:extLst>
          </p:cNvPr>
          <p:cNvSpPr txBox="1"/>
          <p:nvPr/>
        </p:nvSpPr>
        <p:spPr>
          <a:xfrm>
            <a:off x="2056526" y="5822081"/>
            <a:ext cx="622352"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13.4</a:t>
            </a:r>
          </a:p>
        </p:txBody>
      </p:sp>
      <p:sp>
        <p:nvSpPr>
          <p:cNvPr id="175" name="TextBox 174">
            <a:extLst>
              <a:ext uri="{FF2B5EF4-FFF2-40B4-BE49-F238E27FC236}">
                <a16:creationId xmlns:a16="http://schemas.microsoft.com/office/drawing/2014/main" id="{BBCBE135-79BB-E045-81AB-3354C96FA6E0}"/>
              </a:ext>
            </a:extLst>
          </p:cNvPr>
          <p:cNvSpPr txBox="1"/>
          <p:nvPr/>
        </p:nvSpPr>
        <p:spPr>
          <a:xfrm>
            <a:off x="2056526" y="6076885"/>
            <a:ext cx="5492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13.5</a:t>
            </a:r>
          </a:p>
        </p:txBody>
      </p:sp>
    </p:spTree>
    <p:extLst>
      <p:ext uri="{BB962C8B-B14F-4D97-AF65-F5344CB8AC3E}">
        <p14:creationId xmlns:p14="http://schemas.microsoft.com/office/powerpoint/2010/main" val="3533578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7F091009-53F8-2A4A-A1CA-6CA67B12A047}"/>
              </a:ext>
            </a:extLst>
          </p:cNvPr>
          <p:cNvSpPr/>
          <p:nvPr/>
        </p:nvSpPr>
        <p:spPr>
          <a:xfrm>
            <a:off x="244710" y="4104876"/>
            <a:ext cx="7610817"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2" name="TextBox 91">
            <a:extLst>
              <a:ext uri="{FF2B5EF4-FFF2-40B4-BE49-F238E27FC236}">
                <a16:creationId xmlns:a16="http://schemas.microsoft.com/office/drawing/2014/main" id="{D4461E8E-DC70-254B-AC7D-7334A913B06B}"/>
              </a:ext>
            </a:extLst>
          </p:cNvPr>
          <p:cNvSpPr txBox="1"/>
          <p:nvPr/>
        </p:nvSpPr>
        <p:spPr>
          <a:xfrm>
            <a:off x="191886" y="4070708"/>
            <a:ext cx="7610811" cy="307777"/>
          </a:xfrm>
          <a:prstGeom prst="rect">
            <a:avLst/>
          </a:prstGeom>
          <a:noFill/>
        </p:spPr>
        <p:txBody>
          <a:bodyPr wrap="square" rtlCol="0">
            <a:spAutoFit/>
          </a:bodyPr>
          <a:lstStyle/>
          <a:p>
            <a:r>
              <a:rPr lang="es-CO" sz="1400" b="1" dirty="0">
                <a:solidFill>
                  <a:schemeClr val="bg1"/>
                </a:solidFill>
                <a:latin typeface="Gotham Medium" panose="02000604030000020004" pitchFamily="2" charset="0"/>
              </a:rPr>
              <a:t>AUDITORÍAS IN SITU EN TIEMPOS DE LA NUEVA NORMALIDAD DEL COVID-19</a:t>
            </a:r>
          </a:p>
        </p:txBody>
      </p:sp>
      <p:sp>
        <p:nvSpPr>
          <p:cNvPr id="45" name="TextBox 44">
            <a:extLst>
              <a:ext uri="{FF2B5EF4-FFF2-40B4-BE49-F238E27FC236}">
                <a16:creationId xmlns:a16="http://schemas.microsoft.com/office/drawing/2014/main" id="{D83B896E-6536-A342-A503-C7A3F085EAAF}"/>
              </a:ext>
            </a:extLst>
          </p:cNvPr>
          <p:cNvSpPr txBox="1"/>
          <p:nvPr/>
        </p:nvSpPr>
        <p:spPr>
          <a:xfrm>
            <a:off x="1236147" y="1430563"/>
            <a:ext cx="6255302" cy="553998"/>
          </a:xfrm>
          <a:prstGeom prst="rect">
            <a:avLst/>
          </a:prstGeom>
          <a:noFill/>
        </p:spPr>
        <p:txBody>
          <a:bodyPr wrap="none" rtlCol="0">
            <a:spAutoFit/>
          </a:bodyPr>
          <a:lstStyle/>
          <a:p>
            <a:r>
              <a:rPr lang="es-ES_tradnl" sz="3000" b="1" dirty="0">
                <a:solidFill>
                  <a:srgbClr val="00AEEF"/>
                </a:solidFill>
                <a:latin typeface="Filson Pro Book" panose="02000000000000000000" pitchFamily="2" charset="77"/>
              </a:rPr>
              <a:t>DESARROLLO DE LA AUDITORÍA</a:t>
            </a:r>
          </a:p>
        </p:txBody>
      </p:sp>
      <p:sp>
        <p:nvSpPr>
          <p:cNvPr id="40"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1"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42"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4"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6" name="TextBox 45">
            <a:extLst>
              <a:ext uri="{FF2B5EF4-FFF2-40B4-BE49-F238E27FC236}">
                <a16:creationId xmlns:a16="http://schemas.microsoft.com/office/drawing/2014/main" id="{90C64DCA-2527-FE45-989C-7C6481F16EA7}"/>
              </a:ext>
            </a:extLst>
          </p:cNvPr>
          <p:cNvSpPr txBox="1"/>
          <p:nvPr/>
        </p:nvSpPr>
        <p:spPr>
          <a:xfrm>
            <a:off x="147768"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02</a:t>
            </a:r>
          </a:p>
        </p:txBody>
      </p:sp>
      <p:sp>
        <p:nvSpPr>
          <p:cNvPr id="47" name="Rectangle 46">
            <a:extLst>
              <a:ext uri="{FF2B5EF4-FFF2-40B4-BE49-F238E27FC236}">
                <a16:creationId xmlns:a16="http://schemas.microsoft.com/office/drawing/2014/main" id="{31174E40-FED5-454B-8523-19C03FF37005}"/>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8" name="Rectangle 47">
            <a:extLst>
              <a:ext uri="{FF2B5EF4-FFF2-40B4-BE49-F238E27FC236}">
                <a16:creationId xmlns:a16="http://schemas.microsoft.com/office/drawing/2014/main" id="{5872FBF8-8A93-1841-9B41-1BB17F47D011}"/>
              </a:ext>
            </a:extLst>
          </p:cNvPr>
          <p:cNvSpPr/>
          <p:nvPr/>
        </p:nvSpPr>
        <p:spPr>
          <a:xfrm>
            <a:off x="244709" y="2279394"/>
            <a:ext cx="5013091"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9" name="TextBox 48">
            <a:extLst>
              <a:ext uri="{FF2B5EF4-FFF2-40B4-BE49-F238E27FC236}">
                <a16:creationId xmlns:a16="http://schemas.microsoft.com/office/drawing/2014/main" id="{A20CCA48-E86D-A642-9815-64CAC1E2534A}"/>
              </a:ext>
            </a:extLst>
          </p:cNvPr>
          <p:cNvSpPr txBox="1"/>
          <p:nvPr/>
        </p:nvSpPr>
        <p:spPr>
          <a:xfrm>
            <a:off x="191887" y="2245226"/>
            <a:ext cx="5173828" cy="307777"/>
          </a:xfrm>
          <a:prstGeom prst="rect">
            <a:avLst/>
          </a:prstGeom>
          <a:noFill/>
        </p:spPr>
        <p:txBody>
          <a:bodyPr wrap="square" rtlCol="0">
            <a:spAutoFit/>
          </a:bodyPr>
          <a:lstStyle/>
          <a:p>
            <a:r>
              <a:rPr lang="es-CO" sz="1400" b="1" dirty="0">
                <a:solidFill>
                  <a:schemeClr val="bg1"/>
                </a:solidFill>
                <a:latin typeface="Gotham Medium" panose="02000604030000020004" pitchFamily="2" charset="0"/>
              </a:rPr>
              <a:t>XIV. / CONTROL DE LAS SALIDAS NO CONFORMES</a:t>
            </a:r>
          </a:p>
        </p:txBody>
      </p:sp>
      <p:pic>
        <p:nvPicPr>
          <p:cNvPr id="116" name="Picture 115">
            <a:extLst>
              <a:ext uri="{FF2B5EF4-FFF2-40B4-BE49-F238E27FC236}">
                <a16:creationId xmlns:a16="http://schemas.microsoft.com/office/drawing/2014/main" id="{B83526E8-EDA0-5B4F-BF76-B6C4B30FD7DA}"/>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90" name="Rectangle 89">
            <a:extLst>
              <a:ext uri="{FF2B5EF4-FFF2-40B4-BE49-F238E27FC236}">
                <a16:creationId xmlns:a16="http://schemas.microsoft.com/office/drawing/2014/main" id="{D1153BF2-E093-0A45-9080-48A9E21DF7A9}"/>
              </a:ext>
            </a:extLst>
          </p:cNvPr>
          <p:cNvSpPr/>
          <p:nvPr/>
        </p:nvSpPr>
        <p:spPr>
          <a:xfrm>
            <a:off x="3175" y="410376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9" name="Rectangle 98">
            <a:extLst>
              <a:ext uri="{FF2B5EF4-FFF2-40B4-BE49-F238E27FC236}">
                <a16:creationId xmlns:a16="http://schemas.microsoft.com/office/drawing/2014/main" id="{1AF77F95-0B7E-4741-ADF9-485E041250CA}"/>
              </a:ext>
            </a:extLst>
          </p:cNvPr>
          <p:cNvSpPr/>
          <p:nvPr/>
        </p:nvSpPr>
        <p:spPr>
          <a:xfrm>
            <a:off x="-11952" y="2681088"/>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0" name="Rectangle 99">
            <a:extLst>
              <a:ext uri="{FF2B5EF4-FFF2-40B4-BE49-F238E27FC236}">
                <a16:creationId xmlns:a16="http://schemas.microsoft.com/office/drawing/2014/main" id="{54E92788-AF73-384D-8F56-0777150C13BB}"/>
              </a:ext>
            </a:extLst>
          </p:cNvPr>
          <p:cNvSpPr/>
          <p:nvPr/>
        </p:nvSpPr>
        <p:spPr>
          <a:xfrm>
            <a:off x="229583" y="2682203"/>
            <a:ext cx="4186518"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1" name="TextBox 100">
            <a:extLst>
              <a:ext uri="{FF2B5EF4-FFF2-40B4-BE49-F238E27FC236}">
                <a16:creationId xmlns:a16="http://schemas.microsoft.com/office/drawing/2014/main" id="{35449F66-BBA9-3A4A-897D-C336A9728EE4}"/>
              </a:ext>
            </a:extLst>
          </p:cNvPr>
          <p:cNvSpPr txBox="1"/>
          <p:nvPr/>
        </p:nvSpPr>
        <p:spPr>
          <a:xfrm>
            <a:off x="176760" y="2648035"/>
            <a:ext cx="4186518" cy="307777"/>
          </a:xfrm>
          <a:prstGeom prst="rect">
            <a:avLst/>
          </a:prstGeom>
          <a:noFill/>
        </p:spPr>
        <p:txBody>
          <a:bodyPr wrap="square" rtlCol="0">
            <a:spAutoFit/>
          </a:bodyPr>
          <a:lstStyle/>
          <a:p>
            <a:r>
              <a:rPr lang="es-CO" sz="1400" b="1" dirty="0">
                <a:solidFill>
                  <a:schemeClr val="bg1"/>
                </a:solidFill>
                <a:latin typeface="Gotham Medium" panose="02000604030000020004" pitchFamily="2" charset="0"/>
              </a:rPr>
              <a:t>XV. / SEGUIMIENTO, MEDICIÓN, ANÁLISIS</a:t>
            </a:r>
          </a:p>
        </p:txBody>
      </p:sp>
      <p:sp>
        <p:nvSpPr>
          <p:cNvPr id="107" name="Rectangle 106">
            <a:extLst>
              <a:ext uri="{FF2B5EF4-FFF2-40B4-BE49-F238E27FC236}">
                <a16:creationId xmlns:a16="http://schemas.microsoft.com/office/drawing/2014/main" id="{183A695A-716D-AA4B-BB85-13BD73DB44D7}"/>
              </a:ext>
            </a:extLst>
          </p:cNvPr>
          <p:cNvSpPr/>
          <p:nvPr/>
        </p:nvSpPr>
        <p:spPr>
          <a:xfrm>
            <a:off x="3174" y="3072410"/>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9" name="Rectangle 108">
            <a:extLst>
              <a:ext uri="{FF2B5EF4-FFF2-40B4-BE49-F238E27FC236}">
                <a16:creationId xmlns:a16="http://schemas.microsoft.com/office/drawing/2014/main" id="{5E165470-4F17-2C4F-84CF-EEB661616D57}"/>
              </a:ext>
            </a:extLst>
          </p:cNvPr>
          <p:cNvSpPr/>
          <p:nvPr/>
        </p:nvSpPr>
        <p:spPr>
          <a:xfrm>
            <a:off x="244709" y="3073525"/>
            <a:ext cx="2730218"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1" name="TextBox 110">
            <a:extLst>
              <a:ext uri="{FF2B5EF4-FFF2-40B4-BE49-F238E27FC236}">
                <a16:creationId xmlns:a16="http://schemas.microsoft.com/office/drawing/2014/main" id="{6D3073D0-0888-884B-8AFD-657FCFEE2A66}"/>
              </a:ext>
            </a:extLst>
          </p:cNvPr>
          <p:cNvSpPr txBox="1"/>
          <p:nvPr/>
        </p:nvSpPr>
        <p:spPr>
          <a:xfrm>
            <a:off x="191886" y="3039357"/>
            <a:ext cx="2730218" cy="307777"/>
          </a:xfrm>
          <a:prstGeom prst="rect">
            <a:avLst/>
          </a:prstGeom>
          <a:noFill/>
        </p:spPr>
        <p:txBody>
          <a:bodyPr wrap="square" rtlCol="0">
            <a:spAutoFit/>
          </a:bodyPr>
          <a:lstStyle/>
          <a:p>
            <a:r>
              <a:rPr lang="es-CO" sz="1400" b="1" dirty="0">
                <a:solidFill>
                  <a:schemeClr val="bg1"/>
                </a:solidFill>
                <a:latin typeface="Gotham Medium" panose="02000604030000020004" pitchFamily="2" charset="0"/>
              </a:rPr>
              <a:t>XVI. / MEJORA CONTINUA</a:t>
            </a:r>
          </a:p>
        </p:txBody>
      </p:sp>
      <p:sp>
        <p:nvSpPr>
          <p:cNvPr id="120" name="Rectangle 119">
            <a:extLst>
              <a:ext uri="{FF2B5EF4-FFF2-40B4-BE49-F238E27FC236}">
                <a16:creationId xmlns:a16="http://schemas.microsoft.com/office/drawing/2014/main" id="{04012F85-90CA-8744-B2BE-88F71BD0CE56}"/>
              </a:ext>
            </a:extLst>
          </p:cNvPr>
          <p:cNvSpPr/>
          <p:nvPr/>
        </p:nvSpPr>
        <p:spPr>
          <a:xfrm>
            <a:off x="3174" y="3473007"/>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1" name="Rectangle 120">
            <a:extLst>
              <a:ext uri="{FF2B5EF4-FFF2-40B4-BE49-F238E27FC236}">
                <a16:creationId xmlns:a16="http://schemas.microsoft.com/office/drawing/2014/main" id="{D942FD87-61EB-4341-B446-6C0D6D091B0C}"/>
              </a:ext>
            </a:extLst>
          </p:cNvPr>
          <p:cNvSpPr/>
          <p:nvPr/>
        </p:nvSpPr>
        <p:spPr>
          <a:xfrm>
            <a:off x="244708" y="3474122"/>
            <a:ext cx="7838692"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2" name="TextBox 121">
            <a:extLst>
              <a:ext uri="{FF2B5EF4-FFF2-40B4-BE49-F238E27FC236}">
                <a16:creationId xmlns:a16="http://schemas.microsoft.com/office/drawing/2014/main" id="{74FED51F-2FE9-7E43-B334-F2FC66AE14E4}"/>
              </a:ext>
            </a:extLst>
          </p:cNvPr>
          <p:cNvSpPr txBox="1"/>
          <p:nvPr/>
        </p:nvSpPr>
        <p:spPr>
          <a:xfrm>
            <a:off x="191885" y="3439954"/>
            <a:ext cx="7838692" cy="738664"/>
          </a:xfrm>
          <a:prstGeom prst="rect">
            <a:avLst/>
          </a:prstGeom>
          <a:noFill/>
        </p:spPr>
        <p:txBody>
          <a:bodyPr wrap="square" rtlCol="0">
            <a:spAutoFit/>
          </a:bodyPr>
          <a:lstStyle/>
          <a:p>
            <a:r>
              <a:rPr lang="es-CO" sz="1400" b="1" dirty="0">
                <a:solidFill>
                  <a:schemeClr val="bg1"/>
                </a:solidFill>
                <a:latin typeface="Gotham Medium" panose="02000604030000020004" pitchFamily="2" charset="0"/>
              </a:rPr>
              <a:t>XVII. / NO CONFORMIDADES Y ACCIONES CORRECTIVAS (Salidas No Conformes)</a:t>
            </a:r>
          </a:p>
          <a:p>
            <a:endParaRPr lang="es-CO" sz="1400" b="1" dirty="0">
              <a:solidFill>
                <a:srgbClr val="0070C0"/>
              </a:solidFill>
            </a:endParaRPr>
          </a:p>
          <a:p>
            <a:endParaRPr lang="es-CO" sz="1400" b="1" dirty="0">
              <a:solidFill>
                <a:schemeClr val="bg1"/>
              </a:solidFill>
              <a:latin typeface="Gotham Medium" panose="02000604030000020004" pitchFamily="2" charset="0"/>
            </a:endParaRPr>
          </a:p>
        </p:txBody>
      </p:sp>
      <p:sp>
        <p:nvSpPr>
          <p:cNvPr id="123" name="TextBox 122">
            <a:extLst>
              <a:ext uri="{FF2B5EF4-FFF2-40B4-BE49-F238E27FC236}">
                <a16:creationId xmlns:a16="http://schemas.microsoft.com/office/drawing/2014/main" id="{F1FE9AEB-7F09-3F40-B2B4-77163A85B0C5}"/>
              </a:ext>
            </a:extLst>
          </p:cNvPr>
          <p:cNvSpPr txBox="1"/>
          <p:nvPr/>
        </p:nvSpPr>
        <p:spPr>
          <a:xfrm>
            <a:off x="1858777" y="4519764"/>
            <a:ext cx="8474444" cy="261610"/>
          </a:xfrm>
          <a:prstGeom prst="rect">
            <a:avLst/>
          </a:prstGeom>
          <a:noFill/>
        </p:spPr>
        <p:txBody>
          <a:bodyPr wrap="square" rtlCol="0">
            <a:spAutoFit/>
          </a:bodyPr>
          <a:lstStyle/>
          <a:p>
            <a:r>
              <a:rPr lang="es-CO" sz="1100" dirty="0">
                <a:latin typeface="Gotham Medium" panose="02000604030000020004" pitchFamily="2" charset="0"/>
              </a:rPr>
              <a:t>Excepto en las Auditorías de Gestión Ambiental, no habrá verificación in situ de 9001:2015.</a:t>
            </a:r>
          </a:p>
        </p:txBody>
      </p:sp>
      <p:cxnSp>
        <p:nvCxnSpPr>
          <p:cNvPr id="124" name="Straight Connector 123">
            <a:extLst>
              <a:ext uri="{FF2B5EF4-FFF2-40B4-BE49-F238E27FC236}">
                <a16:creationId xmlns:a16="http://schemas.microsoft.com/office/drawing/2014/main" id="{5CBEC3F7-D1D9-8847-AB87-A3E36FE81656}"/>
              </a:ext>
            </a:extLst>
          </p:cNvPr>
          <p:cNvCxnSpPr>
            <a:cxnSpLocks/>
          </p:cNvCxnSpPr>
          <p:nvPr/>
        </p:nvCxnSpPr>
        <p:spPr>
          <a:xfrm>
            <a:off x="1741754" y="4603074"/>
            <a:ext cx="0" cy="109036"/>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302699A5-5429-6E45-B5EF-FD02D4387A25}"/>
              </a:ext>
            </a:extLst>
          </p:cNvPr>
          <p:cNvSpPr txBox="1"/>
          <p:nvPr/>
        </p:nvSpPr>
        <p:spPr>
          <a:xfrm>
            <a:off x="1854971" y="4896188"/>
            <a:ext cx="5243492" cy="312650"/>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Para visitas in situ se debe:</a:t>
            </a:r>
            <a:endParaRPr lang="en-US" sz="1200" dirty="0">
              <a:solidFill>
                <a:srgbClr val="004960"/>
              </a:solidFill>
              <a:latin typeface="Gotham Book" panose="02000604040000020004" pitchFamily="2" charset="0"/>
              <a:ea typeface="Calibri" panose="020F0502020204030204" pitchFamily="34" charset="0"/>
            </a:endParaRPr>
          </a:p>
        </p:txBody>
      </p:sp>
      <p:cxnSp>
        <p:nvCxnSpPr>
          <p:cNvPr id="127" name="Straight Connector 126">
            <a:extLst>
              <a:ext uri="{FF2B5EF4-FFF2-40B4-BE49-F238E27FC236}">
                <a16:creationId xmlns:a16="http://schemas.microsoft.com/office/drawing/2014/main" id="{9F526181-9C64-C049-BD26-0C906DCF9643}"/>
              </a:ext>
            </a:extLst>
          </p:cNvPr>
          <p:cNvCxnSpPr>
            <a:cxnSpLocks/>
          </p:cNvCxnSpPr>
          <p:nvPr/>
        </p:nvCxnSpPr>
        <p:spPr>
          <a:xfrm>
            <a:off x="1741754" y="4912318"/>
            <a:ext cx="0" cy="1521139"/>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392A9487-82E4-BA4E-8D8C-66E255D06734}"/>
              </a:ext>
            </a:extLst>
          </p:cNvPr>
          <p:cNvGrpSpPr/>
          <p:nvPr/>
        </p:nvGrpSpPr>
        <p:grpSpPr>
          <a:xfrm>
            <a:off x="1687034" y="4971685"/>
            <a:ext cx="109440" cy="109440"/>
            <a:chOff x="4200892" y="4432105"/>
            <a:chExt cx="109440" cy="109440"/>
          </a:xfrm>
        </p:grpSpPr>
        <p:grpSp>
          <p:nvGrpSpPr>
            <p:cNvPr id="129" name="Group 128">
              <a:extLst>
                <a:ext uri="{FF2B5EF4-FFF2-40B4-BE49-F238E27FC236}">
                  <a16:creationId xmlns:a16="http://schemas.microsoft.com/office/drawing/2014/main" id="{1C7D375A-B699-8F47-B50B-75077790F7A0}"/>
                </a:ext>
              </a:extLst>
            </p:cNvPr>
            <p:cNvGrpSpPr>
              <a:grpSpLocks noChangeAspect="1"/>
            </p:cNvGrpSpPr>
            <p:nvPr/>
          </p:nvGrpSpPr>
          <p:grpSpPr>
            <a:xfrm rot="10800000">
              <a:off x="4210817" y="4439517"/>
              <a:ext cx="89587" cy="90000"/>
              <a:chOff x="3994150" y="4504881"/>
              <a:chExt cx="108000" cy="108498"/>
            </a:xfrm>
          </p:grpSpPr>
          <p:sp>
            <p:nvSpPr>
              <p:cNvPr id="132" name="Pie 131">
                <a:extLst>
                  <a:ext uri="{FF2B5EF4-FFF2-40B4-BE49-F238E27FC236}">
                    <a16:creationId xmlns:a16="http://schemas.microsoft.com/office/drawing/2014/main" id="{D23CE91D-43F8-544A-B406-A4E4402FF7E1}"/>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33" name="Pie 132">
                <a:extLst>
                  <a:ext uri="{FF2B5EF4-FFF2-40B4-BE49-F238E27FC236}">
                    <a16:creationId xmlns:a16="http://schemas.microsoft.com/office/drawing/2014/main" id="{8160CD02-A27E-ED4D-9484-737546967616}"/>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30" name="Arc 129">
              <a:extLst>
                <a:ext uri="{FF2B5EF4-FFF2-40B4-BE49-F238E27FC236}">
                  <a16:creationId xmlns:a16="http://schemas.microsoft.com/office/drawing/2014/main" id="{4F97949B-EA3F-1346-9AA4-17862477E68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31" name="Arc 130">
              <a:extLst>
                <a:ext uri="{FF2B5EF4-FFF2-40B4-BE49-F238E27FC236}">
                  <a16:creationId xmlns:a16="http://schemas.microsoft.com/office/drawing/2014/main" id="{9AE3DAF2-1D8E-F847-B0B2-47918D1C3E15}"/>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35" name="Group 134">
            <a:extLst>
              <a:ext uri="{FF2B5EF4-FFF2-40B4-BE49-F238E27FC236}">
                <a16:creationId xmlns:a16="http://schemas.microsoft.com/office/drawing/2014/main" id="{38E1177D-3483-4948-934F-9C6BAB00136B}"/>
              </a:ext>
            </a:extLst>
          </p:cNvPr>
          <p:cNvGrpSpPr/>
          <p:nvPr/>
        </p:nvGrpSpPr>
        <p:grpSpPr>
          <a:xfrm>
            <a:off x="2231935" y="5249295"/>
            <a:ext cx="109440" cy="109440"/>
            <a:chOff x="4200892" y="4432105"/>
            <a:chExt cx="109440" cy="109440"/>
          </a:xfrm>
        </p:grpSpPr>
        <p:grpSp>
          <p:nvGrpSpPr>
            <p:cNvPr id="136" name="Group 135">
              <a:extLst>
                <a:ext uri="{FF2B5EF4-FFF2-40B4-BE49-F238E27FC236}">
                  <a16:creationId xmlns:a16="http://schemas.microsoft.com/office/drawing/2014/main" id="{0CC0664E-8BA7-D44B-970C-62EB1F2D1081}"/>
                </a:ext>
              </a:extLst>
            </p:cNvPr>
            <p:cNvGrpSpPr>
              <a:grpSpLocks noChangeAspect="1"/>
            </p:cNvGrpSpPr>
            <p:nvPr/>
          </p:nvGrpSpPr>
          <p:grpSpPr>
            <a:xfrm rot="10800000">
              <a:off x="4210817" y="4439517"/>
              <a:ext cx="89587" cy="90000"/>
              <a:chOff x="3994150" y="4504881"/>
              <a:chExt cx="108000" cy="108498"/>
            </a:xfrm>
          </p:grpSpPr>
          <p:sp>
            <p:nvSpPr>
              <p:cNvPr id="139" name="Pie 138">
                <a:extLst>
                  <a:ext uri="{FF2B5EF4-FFF2-40B4-BE49-F238E27FC236}">
                    <a16:creationId xmlns:a16="http://schemas.microsoft.com/office/drawing/2014/main" id="{0EB16F3D-A7D1-CA40-AABB-92CF5656AF89}"/>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40" name="Pie 139">
                <a:extLst>
                  <a:ext uri="{FF2B5EF4-FFF2-40B4-BE49-F238E27FC236}">
                    <a16:creationId xmlns:a16="http://schemas.microsoft.com/office/drawing/2014/main" id="{81090653-B3C5-484C-90A4-65C7A24955C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37" name="Arc 136">
              <a:extLst>
                <a:ext uri="{FF2B5EF4-FFF2-40B4-BE49-F238E27FC236}">
                  <a16:creationId xmlns:a16="http://schemas.microsoft.com/office/drawing/2014/main" id="{35122DC9-43F7-7B4A-A88F-EC02729252C2}"/>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38" name="Arc 137">
              <a:extLst>
                <a:ext uri="{FF2B5EF4-FFF2-40B4-BE49-F238E27FC236}">
                  <a16:creationId xmlns:a16="http://schemas.microsoft.com/office/drawing/2014/main" id="{72B28895-60D4-8949-BB97-4BD90077D8B4}"/>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41" name="Rectangle 140">
            <a:extLst>
              <a:ext uri="{FF2B5EF4-FFF2-40B4-BE49-F238E27FC236}">
                <a16:creationId xmlns:a16="http://schemas.microsoft.com/office/drawing/2014/main" id="{BEADCB94-EEF2-B846-A80C-8D1B750F38EE}"/>
              </a:ext>
            </a:extLst>
          </p:cNvPr>
          <p:cNvSpPr/>
          <p:nvPr/>
        </p:nvSpPr>
        <p:spPr>
          <a:xfrm>
            <a:off x="2324067" y="5176111"/>
            <a:ext cx="7942132" cy="263470"/>
          </a:xfrm>
          <a:prstGeom prst="rect">
            <a:avLst/>
          </a:prstGeom>
        </p:spPr>
        <p:txBody>
          <a:bodyPr wrap="square">
            <a:spAutoFit/>
          </a:bodyPr>
          <a:lstStyle/>
          <a:p>
            <a:pPr marR="20955" indent="-6350" algn="just">
              <a:lnSpc>
                <a:spcPct val="106000"/>
              </a:lnSpc>
              <a:spcAft>
                <a:spcPts val="1155"/>
              </a:spcAft>
            </a:pPr>
            <a:r>
              <a:rPr lang="es-CO" sz="1100" dirty="0">
                <a:solidFill>
                  <a:srgbClr val="00AFEF"/>
                </a:solidFill>
                <a:latin typeface="Gotham Medium" panose="02000604030000020004" pitchFamily="2" charset="0"/>
                <a:ea typeface="Calibri" panose="020F0502020204030204" pitchFamily="34" charset="0"/>
              </a:rPr>
              <a:t>1. </a:t>
            </a:r>
            <a:r>
              <a:rPr lang="es-CO" sz="1100" dirty="0">
                <a:latin typeface="Gotham Medium" panose="02000604030000020004" pitchFamily="2" charset="0"/>
              </a:rPr>
              <a:t>Contar con los permisos respectivos</a:t>
            </a:r>
            <a:endParaRPr lang="es-CO" sz="1100" dirty="0">
              <a:latin typeface="Gotham Medium" panose="02000604030000020004" pitchFamily="2" charset="0"/>
              <a:ea typeface="Calibri" panose="020F0502020204030204" pitchFamily="34" charset="0"/>
            </a:endParaRPr>
          </a:p>
        </p:txBody>
      </p:sp>
      <p:grpSp>
        <p:nvGrpSpPr>
          <p:cNvPr id="142" name="Group 141">
            <a:extLst>
              <a:ext uri="{FF2B5EF4-FFF2-40B4-BE49-F238E27FC236}">
                <a16:creationId xmlns:a16="http://schemas.microsoft.com/office/drawing/2014/main" id="{7ADD2DCD-4ECD-8F43-908F-EAD1A6774F37}"/>
              </a:ext>
            </a:extLst>
          </p:cNvPr>
          <p:cNvGrpSpPr/>
          <p:nvPr/>
        </p:nvGrpSpPr>
        <p:grpSpPr>
          <a:xfrm>
            <a:off x="5617642" y="5251987"/>
            <a:ext cx="109440" cy="109440"/>
            <a:chOff x="4200892" y="4432105"/>
            <a:chExt cx="109440" cy="109440"/>
          </a:xfrm>
        </p:grpSpPr>
        <p:grpSp>
          <p:nvGrpSpPr>
            <p:cNvPr id="143" name="Group 142">
              <a:extLst>
                <a:ext uri="{FF2B5EF4-FFF2-40B4-BE49-F238E27FC236}">
                  <a16:creationId xmlns:a16="http://schemas.microsoft.com/office/drawing/2014/main" id="{B185C51F-DDE0-094C-97A3-C2497CC1FDC4}"/>
                </a:ext>
              </a:extLst>
            </p:cNvPr>
            <p:cNvGrpSpPr>
              <a:grpSpLocks noChangeAspect="1"/>
            </p:cNvGrpSpPr>
            <p:nvPr/>
          </p:nvGrpSpPr>
          <p:grpSpPr>
            <a:xfrm rot="10800000">
              <a:off x="4210817" y="4439517"/>
              <a:ext cx="89587" cy="90000"/>
              <a:chOff x="3994150" y="4504881"/>
              <a:chExt cx="108000" cy="108498"/>
            </a:xfrm>
          </p:grpSpPr>
          <p:sp>
            <p:nvSpPr>
              <p:cNvPr id="178" name="Pie 177">
                <a:extLst>
                  <a:ext uri="{FF2B5EF4-FFF2-40B4-BE49-F238E27FC236}">
                    <a16:creationId xmlns:a16="http://schemas.microsoft.com/office/drawing/2014/main" id="{6F0951BC-EFE4-E146-8A01-7667F01D48A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79" name="Pie 178">
                <a:extLst>
                  <a:ext uri="{FF2B5EF4-FFF2-40B4-BE49-F238E27FC236}">
                    <a16:creationId xmlns:a16="http://schemas.microsoft.com/office/drawing/2014/main" id="{B964C275-7026-5848-92D7-884CAEB1B224}"/>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76" name="Arc 175">
              <a:extLst>
                <a:ext uri="{FF2B5EF4-FFF2-40B4-BE49-F238E27FC236}">
                  <a16:creationId xmlns:a16="http://schemas.microsoft.com/office/drawing/2014/main" id="{2DD9B683-546F-4346-A308-323E64A65E4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77" name="Arc 176">
              <a:extLst>
                <a:ext uri="{FF2B5EF4-FFF2-40B4-BE49-F238E27FC236}">
                  <a16:creationId xmlns:a16="http://schemas.microsoft.com/office/drawing/2014/main" id="{964A30FC-A12D-594A-B9FC-C1DA2F909A82}"/>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180" name="Rectangle 179">
            <a:extLst>
              <a:ext uri="{FF2B5EF4-FFF2-40B4-BE49-F238E27FC236}">
                <a16:creationId xmlns:a16="http://schemas.microsoft.com/office/drawing/2014/main" id="{26D82875-ABA5-D94C-A633-09ACBBA51688}"/>
              </a:ext>
            </a:extLst>
          </p:cNvPr>
          <p:cNvSpPr/>
          <p:nvPr/>
        </p:nvSpPr>
        <p:spPr>
          <a:xfrm>
            <a:off x="5709774" y="5178804"/>
            <a:ext cx="7867849" cy="260777"/>
          </a:xfrm>
          <a:prstGeom prst="rect">
            <a:avLst/>
          </a:prstGeom>
        </p:spPr>
        <p:txBody>
          <a:bodyPr wrap="square">
            <a:spAutoFit/>
          </a:bodyPr>
          <a:lstStyle/>
          <a:p>
            <a:pPr marR="20955" indent="-6350" algn="just">
              <a:lnSpc>
                <a:spcPct val="106000"/>
              </a:lnSpc>
              <a:spcAft>
                <a:spcPts val="1155"/>
              </a:spcAft>
            </a:pPr>
            <a:r>
              <a:rPr lang="es-CO" sz="1100" dirty="0">
                <a:solidFill>
                  <a:srgbClr val="00AFEF"/>
                </a:solidFill>
                <a:latin typeface="Gotham Medium" panose="02000604030000020004" pitchFamily="2" charset="0"/>
                <a:ea typeface="Calibri" panose="020F0502020204030204" pitchFamily="34" charset="0"/>
              </a:rPr>
              <a:t>2. </a:t>
            </a:r>
            <a:r>
              <a:rPr lang="es-CO" sz="1100" dirty="0">
                <a:latin typeface="Gotham Medium" panose="02000604030000020004" pitchFamily="2" charset="0"/>
                <a:ea typeface="Calibri" panose="020F0502020204030204" pitchFamily="34" charset="0"/>
              </a:rPr>
              <a:t>Guardar todas las medidas de Bioseguridad</a:t>
            </a:r>
          </a:p>
        </p:txBody>
      </p:sp>
      <p:sp>
        <p:nvSpPr>
          <p:cNvPr id="192" name="TextBox 191">
            <a:extLst>
              <a:ext uri="{FF2B5EF4-FFF2-40B4-BE49-F238E27FC236}">
                <a16:creationId xmlns:a16="http://schemas.microsoft.com/office/drawing/2014/main" id="{E09BE669-BA26-654F-9C98-667290FC92CA}"/>
              </a:ext>
            </a:extLst>
          </p:cNvPr>
          <p:cNvSpPr txBox="1"/>
          <p:nvPr/>
        </p:nvSpPr>
        <p:spPr>
          <a:xfrm>
            <a:off x="1876059" y="5521651"/>
            <a:ext cx="9087397" cy="538865"/>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rPr>
              <a:t>De no ser así NO se harán ninguna visita in situ, y deben tenerse presente todas las directrices </a:t>
            </a:r>
            <a:br>
              <a:rPr lang="es-CO" sz="1400" dirty="0">
                <a:solidFill>
                  <a:srgbClr val="004960"/>
                </a:solidFill>
                <a:latin typeface="Gotham Book" panose="02000604040000020004" pitchFamily="2" charset="0"/>
              </a:rPr>
            </a:br>
            <a:r>
              <a:rPr lang="es-CO" sz="1400" dirty="0">
                <a:solidFill>
                  <a:srgbClr val="004960"/>
                </a:solidFill>
                <a:latin typeface="Gotham Book" panose="02000604040000020004" pitchFamily="2" charset="0"/>
              </a:rPr>
              <a:t>en esta materia dadas por:</a:t>
            </a:r>
            <a:endParaRPr lang="en-US" sz="1200" dirty="0">
              <a:solidFill>
                <a:srgbClr val="004960"/>
              </a:solidFill>
              <a:latin typeface="Gotham Book" panose="02000604040000020004" pitchFamily="2" charset="0"/>
              <a:ea typeface="Calibri" panose="020F0502020204030204" pitchFamily="34" charset="0"/>
            </a:endParaRPr>
          </a:p>
        </p:txBody>
      </p:sp>
      <p:grpSp>
        <p:nvGrpSpPr>
          <p:cNvPr id="193" name="Group 192">
            <a:extLst>
              <a:ext uri="{FF2B5EF4-FFF2-40B4-BE49-F238E27FC236}">
                <a16:creationId xmlns:a16="http://schemas.microsoft.com/office/drawing/2014/main" id="{E5CDA888-47EC-5948-93EF-8E08D74DC60A}"/>
              </a:ext>
            </a:extLst>
          </p:cNvPr>
          <p:cNvGrpSpPr/>
          <p:nvPr/>
        </p:nvGrpSpPr>
        <p:grpSpPr>
          <a:xfrm>
            <a:off x="1708123" y="5597148"/>
            <a:ext cx="109440" cy="109440"/>
            <a:chOff x="4200892" y="4432105"/>
            <a:chExt cx="109440" cy="109440"/>
          </a:xfrm>
        </p:grpSpPr>
        <p:grpSp>
          <p:nvGrpSpPr>
            <p:cNvPr id="194" name="Group 193">
              <a:extLst>
                <a:ext uri="{FF2B5EF4-FFF2-40B4-BE49-F238E27FC236}">
                  <a16:creationId xmlns:a16="http://schemas.microsoft.com/office/drawing/2014/main" id="{3B0EAA61-7623-0147-BD85-D166FC1BB0FE}"/>
                </a:ext>
              </a:extLst>
            </p:cNvPr>
            <p:cNvGrpSpPr>
              <a:grpSpLocks noChangeAspect="1"/>
            </p:cNvGrpSpPr>
            <p:nvPr/>
          </p:nvGrpSpPr>
          <p:grpSpPr>
            <a:xfrm rot="10800000">
              <a:off x="4210817" y="4439517"/>
              <a:ext cx="89587" cy="90000"/>
              <a:chOff x="3994150" y="4504881"/>
              <a:chExt cx="108000" cy="108498"/>
            </a:xfrm>
          </p:grpSpPr>
          <p:sp>
            <p:nvSpPr>
              <p:cNvPr id="197" name="Pie 196">
                <a:extLst>
                  <a:ext uri="{FF2B5EF4-FFF2-40B4-BE49-F238E27FC236}">
                    <a16:creationId xmlns:a16="http://schemas.microsoft.com/office/drawing/2014/main" id="{16ED3702-5B8D-B94A-8F38-2AA05EBB7FFB}"/>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98" name="Pie 197">
                <a:extLst>
                  <a:ext uri="{FF2B5EF4-FFF2-40B4-BE49-F238E27FC236}">
                    <a16:creationId xmlns:a16="http://schemas.microsoft.com/office/drawing/2014/main" id="{2F438CEB-7ACC-7942-AEEC-B32260D6C0F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195" name="Arc 194">
              <a:extLst>
                <a:ext uri="{FF2B5EF4-FFF2-40B4-BE49-F238E27FC236}">
                  <a16:creationId xmlns:a16="http://schemas.microsoft.com/office/drawing/2014/main" id="{7A2D7A7C-E77E-CB45-9432-4BF1CF78F66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196" name="Arc 195">
              <a:extLst>
                <a:ext uri="{FF2B5EF4-FFF2-40B4-BE49-F238E27FC236}">
                  <a16:creationId xmlns:a16="http://schemas.microsoft.com/office/drawing/2014/main" id="{0E0BEB1B-F2CE-9348-97CF-9AD9D8C29B2B}"/>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grpSp>
        <p:nvGrpSpPr>
          <p:cNvPr id="199" name="Group 198">
            <a:extLst>
              <a:ext uri="{FF2B5EF4-FFF2-40B4-BE49-F238E27FC236}">
                <a16:creationId xmlns:a16="http://schemas.microsoft.com/office/drawing/2014/main" id="{6210B214-8009-6448-9297-A9CA764243F7}"/>
              </a:ext>
            </a:extLst>
          </p:cNvPr>
          <p:cNvGrpSpPr/>
          <p:nvPr/>
        </p:nvGrpSpPr>
        <p:grpSpPr>
          <a:xfrm>
            <a:off x="2239315" y="6182755"/>
            <a:ext cx="109440" cy="109440"/>
            <a:chOff x="4200892" y="4432105"/>
            <a:chExt cx="109440" cy="109440"/>
          </a:xfrm>
        </p:grpSpPr>
        <p:grpSp>
          <p:nvGrpSpPr>
            <p:cNvPr id="200" name="Group 199">
              <a:extLst>
                <a:ext uri="{FF2B5EF4-FFF2-40B4-BE49-F238E27FC236}">
                  <a16:creationId xmlns:a16="http://schemas.microsoft.com/office/drawing/2014/main" id="{8211D668-F46E-0745-9AE6-094A8C271A6E}"/>
                </a:ext>
              </a:extLst>
            </p:cNvPr>
            <p:cNvGrpSpPr>
              <a:grpSpLocks noChangeAspect="1"/>
            </p:cNvGrpSpPr>
            <p:nvPr/>
          </p:nvGrpSpPr>
          <p:grpSpPr>
            <a:xfrm rot="10800000">
              <a:off x="4210817" y="4439517"/>
              <a:ext cx="89587" cy="90000"/>
              <a:chOff x="3994150" y="4504881"/>
              <a:chExt cx="108000" cy="108498"/>
            </a:xfrm>
          </p:grpSpPr>
          <p:sp>
            <p:nvSpPr>
              <p:cNvPr id="203" name="Pie 202">
                <a:extLst>
                  <a:ext uri="{FF2B5EF4-FFF2-40B4-BE49-F238E27FC236}">
                    <a16:creationId xmlns:a16="http://schemas.microsoft.com/office/drawing/2014/main" id="{056D4840-BD71-E843-99C6-7225F6B95EC1}"/>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04" name="Pie 203">
                <a:extLst>
                  <a:ext uri="{FF2B5EF4-FFF2-40B4-BE49-F238E27FC236}">
                    <a16:creationId xmlns:a16="http://schemas.microsoft.com/office/drawing/2014/main" id="{66AA3737-D118-DD47-B338-1BFA19A221C0}"/>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01" name="Arc 200">
              <a:extLst>
                <a:ext uri="{FF2B5EF4-FFF2-40B4-BE49-F238E27FC236}">
                  <a16:creationId xmlns:a16="http://schemas.microsoft.com/office/drawing/2014/main" id="{A13A4E18-B6C6-124F-81B1-DD0502BC39AF}"/>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202" name="Arc 201">
              <a:extLst>
                <a:ext uri="{FF2B5EF4-FFF2-40B4-BE49-F238E27FC236}">
                  <a16:creationId xmlns:a16="http://schemas.microsoft.com/office/drawing/2014/main" id="{9AC9A169-8C06-2F49-824A-66E7CEF9FD2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205" name="Rectangle 204">
            <a:extLst>
              <a:ext uri="{FF2B5EF4-FFF2-40B4-BE49-F238E27FC236}">
                <a16:creationId xmlns:a16="http://schemas.microsoft.com/office/drawing/2014/main" id="{BDAB9480-7C1B-DE41-A3E7-2B7887499D09}"/>
              </a:ext>
            </a:extLst>
          </p:cNvPr>
          <p:cNvSpPr/>
          <p:nvPr/>
        </p:nvSpPr>
        <p:spPr>
          <a:xfrm>
            <a:off x="2331447" y="6109571"/>
            <a:ext cx="7942132" cy="263470"/>
          </a:xfrm>
          <a:prstGeom prst="rect">
            <a:avLst/>
          </a:prstGeom>
        </p:spPr>
        <p:txBody>
          <a:bodyPr wrap="square">
            <a:spAutoFit/>
          </a:bodyPr>
          <a:lstStyle/>
          <a:p>
            <a:pPr marR="20955" indent="-6350" algn="just">
              <a:lnSpc>
                <a:spcPct val="106000"/>
              </a:lnSpc>
              <a:spcAft>
                <a:spcPts val="1155"/>
              </a:spcAft>
            </a:pPr>
            <a:r>
              <a:rPr lang="es-CO" sz="1100" dirty="0">
                <a:solidFill>
                  <a:srgbClr val="00AFEF"/>
                </a:solidFill>
                <a:latin typeface="Gotham Medium" panose="02000604030000020004" pitchFamily="2" charset="0"/>
                <a:ea typeface="Calibri" panose="020F0502020204030204" pitchFamily="34" charset="0"/>
              </a:rPr>
              <a:t>1. </a:t>
            </a:r>
            <a:r>
              <a:rPr lang="es-CO" sz="1100" dirty="0">
                <a:latin typeface="Gotham Medium" panose="02000604030000020004" pitchFamily="2" charset="0"/>
              </a:rPr>
              <a:t>Gobierno Nacional</a:t>
            </a:r>
            <a:endParaRPr lang="es-CO" sz="1100" dirty="0">
              <a:latin typeface="Gotham Medium" panose="02000604030000020004" pitchFamily="2" charset="0"/>
              <a:ea typeface="Calibri" panose="020F0502020204030204" pitchFamily="34" charset="0"/>
            </a:endParaRPr>
          </a:p>
        </p:txBody>
      </p:sp>
      <p:grpSp>
        <p:nvGrpSpPr>
          <p:cNvPr id="206" name="Group 205">
            <a:extLst>
              <a:ext uri="{FF2B5EF4-FFF2-40B4-BE49-F238E27FC236}">
                <a16:creationId xmlns:a16="http://schemas.microsoft.com/office/drawing/2014/main" id="{E07E2970-789E-0244-960F-8F6A91AE803B}"/>
              </a:ext>
            </a:extLst>
          </p:cNvPr>
          <p:cNvGrpSpPr/>
          <p:nvPr/>
        </p:nvGrpSpPr>
        <p:grpSpPr>
          <a:xfrm>
            <a:off x="4546731" y="6185447"/>
            <a:ext cx="109440" cy="109440"/>
            <a:chOff x="4200892" y="4432105"/>
            <a:chExt cx="109440" cy="109440"/>
          </a:xfrm>
        </p:grpSpPr>
        <p:grpSp>
          <p:nvGrpSpPr>
            <p:cNvPr id="207" name="Group 206">
              <a:extLst>
                <a:ext uri="{FF2B5EF4-FFF2-40B4-BE49-F238E27FC236}">
                  <a16:creationId xmlns:a16="http://schemas.microsoft.com/office/drawing/2014/main" id="{B984F526-C530-4E4A-93F5-F5B89CA08E03}"/>
                </a:ext>
              </a:extLst>
            </p:cNvPr>
            <p:cNvGrpSpPr>
              <a:grpSpLocks noChangeAspect="1"/>
            </p:cNvGrpSpPr>
            <p:nvPr/>
          </p:nvGrpSpPr>
          <p:grpSpPr>
            <a:xfrm rot="10800000">
              <a:off x="4210817" y="4439517"/>
              <a:ext cx="89587" cy="90000"/>
              <a:chOff x="3994150" y="4504881"/>
              <a:chExt cx="108000" cy="108498"/>
            </a:xfrm>
          </p:grpSpPr>
          <p:sp>
            <p:nvSpPr>
              <p:cNvPr id="210" name="Pie 209">
                <a:extLst>
                  <a:ext uri="{FF2B5EF4-FFF2-40B4-BE49-F238E27FC236}">
                    <a16:creationId xmlns:a16="http://schemas.microsoft.com/office/drawing/2014/main" id="{A2E280EE-71D9-8A48-BA93-CA84F1874154}"/>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11" name="Pie 210">
                <a:extLst>
                  <a:ext uri="{FF2B5EF4-FFF2-40B4-BE49-F238E27FC236}">
                    <a16:creationId xmlns:a16="http://schemas.microsoft.com/office/drawing/2014/main" id="{BC47C135-7984-974D-9BA6-20854679BEB2}"/>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08" name="Arc 207">
              <a:extLst>
                <a:ext uri="{FF2B5EF4-FFF2-40B4-BE49-F238E27FC236}">
                  <a16:creationId xmlns:a16="http://schemas.microsoft.com/office/drawing/2014/main" id="{FB6BC198-4CB9-A144-84EE-A769E415B06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209" name="Arc 208">
              <a:extLst>
                <a:ext uri="{FF2B5EF4-FFF2-40B4-BE49-F238E27FC236}">
                  <a16:creationId xmlns:a16="http://schemas.microsoft.com/office/drawing/2014/main" id="{6E454085-5AA1-024E-A178-4C3040BF351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212" name="Rectangle 211">
            <a:extLst>
              <a:ext uri="{FF2B5EF4-FFF2-40B4-BE49-F238E27FC236}">
                <a16:creationId xmlns:a16="http://schemas.microsoft.com/office/drawing/2014/main" id="{A90AC613-38C8-8C40-B976-B51994801D72}"/>
              </a:ext>
            </a:extLst>
          </p:cNvPr>
          <p:cNvSpPr/>
          <p:nvPr/>
        </p:nvSpPr>
        <p:spPr>
          <a:xfrm>
            <a:off x="4638863" y="6112264"/>
            <a:ext cx="2689401" cy="260777"/>
          </a:xfrm>
          <a:prstGeom prst="rect">
            <a:avLst/>
          </a:prstGeom>
        </p:spPr>
        <p:txBody>
          <a:bodyPr wrap="square">
            <a:spAutoFit/>
          </a:bodyPr>
          <a:lstStyle/>
          <a:p>
            <a:pPr marR="20955" indent="-6350" algn="just">
              <a:lnSpc>
                <a:spcPct val="106000"/>
              </a:lnSpc>
              <a:spcAft>
                <a:spcPts val="1155"/>
              </a:spcAft>
            </a:pPr>
            <a:r>
              <a:rPr lang="es-CO" sz="1100" dirty="0">
                <a:solidFill>
                  <a:srgbClr val="00AFEF"/>
                </a:solidFill>
                <a:latin typeface="Gotham Medium" panose="02000604030000020004" pitchFamily="2" charset="0"/>
                <a:ea typeface="Calibri" panose="020F0502020204030204" pitchFamily="34" charset="0"/>
              </a:rPr>
              <a:t>2. </a:t>
            </a:r>
            <a:r>
              <a:rPr lang="es-CO" sz="1100" dirty="0">
                <a:latin typeface="Gotham Medium" panose="02000604030000020004" pitchFamily="2" charset="0"/>
                <a:ea typeface="Calibri" panose="020F0502020204030204" pitchFamily="34" charset="0"/>
              </a:rPr>
              <a:t>Gobiernos Locales</a:t>
            </a:r>
          </a:p>
        </p:txBody>
      </p:sp>
      <p:grpSp>
        <p:nvGrpSpPr>
          <p:cNvPr id="213" name="Group 212">
            <a:extLst>
              <a:ext uri="{FF2B5EF4-FFF2-40B4-BE49-F238E27FC236}">
                <a16:creationId xmlns:a16="http://schemas.microsoft.com/office/drawing/2014/main" id="{8E3700B0-6459-6F45-814F-7CE299366AB9}"/>
              </a:ext>
            </a:extLst>
          </p:cNvPr>
          <p:cNvGrpSpPr/>
          <p:nvPr/>
        </p:nvGrpSpPr>
        <p:grpSpPr>
          <a:xfrm>
            <a:off x="7101922" y="6182152"/>
            <a:ext cx="109440" cy="109440"/>
            <a:chOff x="4200892" y="4432105"/>
            <a:chExt cx="109440" cy="109440"/>
          </a:xfrm>
        </p:grpSpPr>
        <p:grpSp>
          <p:nvGrpSpPr>
            <p:cNvPr id="214" name="Group 213">
              <a:extLst>
                <a:ext uri="{FF2B5EF4-FFF2-40B4-BE49-F238E27FC236}">
                  <a16:creationId xmlns:a16="http://schemas.microsoft.com/office/drawing/2014/main" id="{F48CE35F-F8B1-654F-8870-5237368C0202}"/>
                </a:ext>
              </a:extLst>
            </p:cNvPr>
            <p:cNvGrpSpPr>
              <a:grpSpLocks noChangeAspect="1"/>
            </p:cNvGrpSpPr>
            <p:nvPr/>
          </p:nvGrpSpPr>
          <p:grpSpPr>
            <a:xfrm rot="10800000">
              <a:off x="4210817" y="4439517"/>
              <a:ext cx="89587" cy="90000"/>
              <a:chOff x="3994150" y="4504881"/>
              <a:chExt cx="108000" cy="108498"/>
            </a:xfrm>
          </p:grpSpPr>
          <p:sp>
            <p:nvSpPr>
              <p:cNvPr id="217" name="Pie 216">
                <a:extLst>
                  <a:ext uri="{FF2B5EF4-FFF2-40B4-BE49-F238E27FC236}">
                    <a16:creationId xmlns:a16="http://schemas.microsoft.com/office/drawing/2014/main" id="{8D52D16E-0C46-C244-A6FB-99F86228CBA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18" name="Pie 217">
                <a:extLst>
                  <a:ext uri="{FF2B5EF4-FFF2-40B4-BE49-F238E27FC236}">
                    <a16:creationId xmlns:a16="http://schemas.microsoft.com/office/drawing/2014/main" id="{C367C9A8-64E7-544E-95AE-481062DC81F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
          <p:nvSpPr>
            <p:cNvPr id="215" name="Arc 214">
              <a:extLst>
                <a:ext uri="{FF2B5EF4-FFF2-40B4-BE49-F238E27FC236}">
                  <a16:creationId xmlns:a16="http://schemas.microsoft.com/office/drawing/2014/main" id="{D3FC92D5-A141-0741-BE45-E8D92DE32776}"/>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216" name="Arc 215">
              <a:extLst>
                <a:ext uri="{FF2B5EF4-FFF2-40B4-BE49-F238E27FC236}">
                  <a16:creationId xmlns:a16="http://schemas.microsoft.com/office/drawing/2014/main" id="{DEF5C897-1887-344E-BC05-893652224F5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grpSp>
      <p:sp>
        <p:nvSpPr>
          <p:cNvPr id="219" name="Rectangle 218">
            <a:extLst>
              <a:ext uri="{FF2B5EF4-FFF2-40B4-BE49-F238E27FC236}">
                <a16:creationId xmlns:a16="http://schemas.microsoft.com/office/drawing/2014/main" id="{8B85AB87-7195-8247-A536-BAEFF0B160AC}"/>
              </a:ext>
            </a:extLst>
          </p:cNvPr>
          <p:cNvSpPr/>
          <p:nvPr/>
        </p:nvSpPr>
        <p:spPr>
          <a:xfrm>
            <a:off x="7194054" y="6108969"/>
            <a:ext cx="3072143" cy="260777"/>
          </a:xfrm>
          <a:prstGeom prst="rect">
            <a:avLst/>
          </a:prstGeom>
        </p:spPr>
        <p:txBody>
          <a:bodyPr wrap="square">
            <a:spAutoFit/>
          </a:bodyPr>
          <a:lstStyle/>
          <a:p>
            <a:pPr marR="20955" indent="-6350" algn="just">
              <a:lnSpc>
                <a:spcPct val="106000"/>
              </a:lnSpc>
              <a:spcAft>
                <a:spcPts val="1155"/>
              </a:spcAft>
            </a:pPr>
            <a:r>
              <a:rPr lang="es-CO" sz="1100" dirty="0">
                <a:solidFill>
                  <a:srgbClr val="00AFEF"/>
                </a:solidFill>
                <a:latin typeface="Gotham Medium" panose="02000604030000020004" pitchFamily="2" charset="0"/>
                <a:ea typeface="Calibri" panose="020F0502020204030204" pitchFamily="34" charset="0"/>
              </a:rPr>
              <a:t>3. </a:t>
            </a:r>
            <a:r>
              <a:rPr lang="es-CO" sz="1100" dirty="0">
                <a:latin typeface="Gotham Medium" panose="02000604030000020004" pitchFamily="2" charset="0"/>
                <a:ea typeface="Calibri" panose="020F0502020204030204" pitchFamily="34" charset="0"/>
              </a:rPr>
              <a:t>Consejo Superior de la Judicatura</a:t>
            </a:r>
          </a:p>
        </p:txBody>
      </p:sp>
    </p:spTree>
    <p:extLst>
      <p:ext uri="{BB962C8B-B14F-4D97-AF65-F5344CB8AC3E}">
        <p14:creationId xmlns:p14="http://schemas.microsoft.com/office/powerpoint/2010/main" val="901472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83526E8-EDA0-5B4F-BF76-B6C4B30FD7DA}"/>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pic>
        <p:nvPicPr>
          <p:cNvPr id="2" name="Picture 1">
            <a:extLst>
              <a:ext uri="{FF2B5EF4-FFF2-40B4-BE49-F238E27FC236}">
                <a16:creationId xmlns:a16="http://schemas.microsoft.com/office/drawing/2014/main" id="{5A3015FD-ABDA-1C4D-86E8-48D651B2B0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61851" y="1562100"/>
            <a:ext cx="8467030" cy="4382582"/>
          </a:xfrm>
          <a:prstGeom prst="rect">
            <a:avLst/>
          </a:prstGeom>
          <a:ln>
            <a:noFill/>
          </a:ln>
          <a:effectLst>
            <a:softEdge rad="112500"/>
          </a:effectLst>
        </p:spPr>
      </p:pic>
    </p:spTree>
    <p:extLst>
      <p:ext uri="{BB962C8B-B14F-4D97-AF65-F5344CB8AC3E}">
        <p14:creationId xmlns:p14="http://schemas.microsoft.com/office/powerpoint/2010/main" val="3607749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324841" y="1886802"/>
            <a:ext cx="806370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sp>
        <p:nvSpPr>
          <p:cNvPr id="44" name="TextBox 43">
            <a:extLst>
              <a:ext uri="{FF2B5EF4-FFF2-40B4-BE49-F238E27FC236}">
                <a16:creationId xmlns:a16="http://schemas.microsoft.com/office/drawing/2014/main" id="{EE99EF79-861D-C744-A09D-A06AF531F114}"/>
              </a:ext>
            </a:extLst>
          </p:cNvPr>
          <p:cNvSpPr txBox="1"/>
          <p:nvPr/>
        </p:nvSpPr>
        <p:spPr>
          <a:xfrm>
            <a:off x="1236146" y="1430563"/>
            <a:ext cx="9492105" cy="1400383"/>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SOCIALIZACIÓN DE LA CARACTERIZACIÓN </a:t>
            </a:r>
          </a:p>
          <a:p>
            <a:r>
              <a:rPr lang="es-ES_tradnl" sz="3000" b="1" dirty="0">
                <a:solidFill>
                  <a:srgbClr val="00AEEF"/>
                </a:solidFill>
                <a:latin typeface="Filson Pro Book" panose="02000000000000000000" pitchFamily="2" charset="77"/>
              </a:rPr>
              <a:t>DEL PROCESO DE GESTIÓN ADMINISTRATIVA: </a:t>
            </a:r>
          </a:p>
          <a:p>
            <a:r>
              <a:rPr lang="es-ES_tradnl" sz="2500" dirty="0">
                <a:solidFill>
                  <a:srgbClr val="00AEEF"/>
                </a:solidFill>
                <a:latin typeface="Filson Pro Light" panose="02000000000000000000" pitchFamily="2" charset="77"/>
              </a:rPr>
              <a:t>DR. PABLO ENRIQUE HUERTAS DIR. UNIDAD ADMINISTRATIVA</a:t>
            </a:r>
          </a:p>
        </p:txBody>
      </p:sp>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cxnSp>
        <p:nvCxnSpPr>
          <p:cNvPr id="49" name="Straight Connector 48">
            <a:extLst>
              <a:ext uri="{FF2B5EF4-FFF2-40B4-BE49-F238E27FC236}">
                <a16:creationId xmlns:a16="http://schemas.microsoft.com/office/drawing/2014/main" id="{0901AEBC-A15C-734B-B455-4A561D3CE3B5}"/>
              </a:ext>
            </a:extLst>
          </p:cNvPr>
          <p:cNvCxnSpPr>
            <a:cxnSpLocks/>
          </p:cNvCxnSpPr>
          <p:nvPr/>
        </p:nvCxnSpPr>
        <p:spPr>
          <a:xfrm>
            <a:off x="1324841" y="2347548"/>
            <a:ext cx="8616601"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83067E4F-DA81-B346-9835-8EE64F064F0F}"/>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6" name="Rectangle 85">
            <a:extLst>
              <a:ext uri="{FF2B5EF4-FFF2-40B4-BE49-F238E27FC236}">
                <a16:creationId xmlns:a16="http://schemas.microsoft.com/office/drawing/2014/main" id="{AA703932-76C0-9A4C-B964-C932D2EF5568}"/>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87" name="Straight Connector 86">
            <a:extLst>
              <a:ext uri="{FF2B5EF4-FFF2-40B4-BE49-F238E27FC236}">
                <a16:creationId xmlns:a16="http://schemas.microsoft.com/office/drawing/2014/main" id="{663ED8A6-34A3-3546-BFAA-44FB74C8F33A}"/>
              </a:ext>
            </a:extLst>
          </p:cNvPr>
          <p:cNvCxnSpPr/>
          <p:nvPr/>
        </p:nvCxnSpPr>
        <p:spPr>
          <a:xfrm>
            <a:off x="1324841" y="1886802"/>
            <a:ext cx="3655286"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173A1181-703A-2E44-810F-F70E5083FEC2}"/>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9" name="Rectangle 88">
            <a:extLst>
              <a:ext uri="{FF2B5EF4-FFF2-40B4-BE49-F238E27FC236}">
                <a16:creationId xmlns:a16="http://schemas.microsoft.com/office/drawing/2014/main" id="{4CED2511-7AA1-A049-AB80-4F2733B9DE73}"/>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1" name="TextBox 90">
            <a:extLst>
              <a:ext uri="{FF2B5EF4-FFF2-40B4-BE49-F238E27FC236}">
                <a16:creationId xmlns:a16="http://schemas.microsoft.com/office/drawing/2014/main" id="{5B2F155F-37BC-0E4C-AE4A-D0BD48DF6AE2}"/>
              </a:ext>
            </a:extLst>
          </p:cNvPr>
          <p:cNvSpPr txBox="1"/>
          <p:nvPr/>
        </p:nvSpPr>
        <p:spPr>
          <a:xfrm>
            <a:off x="147768" y="1151130"/>
            <a:ext cx="986167"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pic>
        <p:nvPicPr>
          <p:cNvPr id="2" name="Picture 1">
            <a:extLst>
              <a:ext uri="{FF2B5EF4-FFF2-40B4-BE49-F238E27FC236}">
                <a16:creationId xmlns:a16="http://schemas.microsoft.com/office/drawing/2014/main" id="{656021FE-B4D0-1141-8BBA-EEEE2E6FB48C}"/>
              </a:ext>
            </a:extLst>
          </p:cNvPr>
          <p:cNvPicPr>
            <a:picLocks noChangeAspect="1"/>
          </p:cNvPicPr>
          <p:nvPr/>
        </p:nvPicPr>
        <p:blipFill>
          <a:blip r:embed="rId4"/>
          <a:stretch>
            <a:fillRect/>
          </a:stretch>
        </p:blipFill>
        <p:spPr>
          <a:xfrm>
            <a:off x="2445248" y="3109520"/>
            <a:ext cx="7073900" cy="31369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13389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993347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sp>
        <p:nvSpPr>
          <p:cNvPr id="56" name="TextBox 55">
            <a:extLst>
              <a:ext uri="{FF2B5EF4-FFF2-40B4-BE49-F238E27FC236}">
                <a16:creationId xmlns:a16="http://schemas.microsoft.com/office/drawing/2014/main" id="{5C479C1E-EEB7-3D46-BED3-DE0A1CAD8A52}"/>
              </a:ext>
            </a:extLst>
          </p:cNvPr>
          <p:cNvSpPr txBox="1"/>
          <p:nvPr/>
        </p:nvSpPr>
        <p:spPr>
          <a:xfrm>
            <a:off x="1332907" y="1430563"/>
            <a:ext cx="10022172" cy="1384995"/>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SOCIALIZACIÓN PROTOCOLO PARA LA REALIZACIÓN DE AUDITORIAS INTERNAS EN TIEMPOS DE LA NUEVA NORMALIDAD DEL COVID-19</a:t>
            </a:r>
          </a:p>
        </p:txBody>
      </p:sp>
      <p:cxnSp>
        <p:nvCxnSpPr>
          <p:cNvPr id="57" name="Straight Connector 56">
            <a:extLst>
              <a:ext uri="{FF2B5EF4-FFF2-40B4-BE49-F238E27FC236}">
                <a16:creationId xmlns:a16="http://schemas.microsoft.com/office/drawing/2014/main" id="{7909D981-A0DC-7942-A8F9-B64A12D82AA6}"/>
              </a:ext>
            </a:extLst>
          </p:cNvPr>
          <p:cNvCxnSpPr>
            <a:cxnSpLocks/>
          </p:cNvCxnSpPr>
          <p:nvPr/>
        </p:nvCxnSpPr>
        <p:spPr>
          <a:xfrm>
            <a:off x="1421601" y="2315249"/>
            <a:ext cx="9671969"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3175"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0" y="2771761"/>
            <a:ext cx="4927991"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60" name="Picture 59">
            <a:extLst>
              <a:ext uri="{FF2B5EF4-FFF2-40B4-BE49-F238E27FC236}">
                <a16:creationId xmlns:a16="http://schemas.microsoft.com/office/drawing/2014/main" id="{303BD535-FDA7-AC4D-82C4-E85A25DC123B}"/>
              </a:ext>
            </a:extLst>
          </p:cNvPr>
          <p:cNvPicPr>
            <a:picLocks noChangeAspect="1"/>
          </p:cNvPicPr>
          <p:nvPr/>
        </p:nvPicPr>
        <p:blipFill rotWithShape="1">
          <a:blip r:embed="rId2"/>
          <a:srcRect/>
          <a:stretch/>
        </p:blipFill>
        <p:spPr>
          <a:xfrm>
            <a:off x="1579279" y="3272769"/>
            <a:ext cx="169433" cy="669448"/>
          </a:xfrm>
          <a:prstGeom prst="rect">
            <a:avLst/>
          </a:prstGeom>
        </p:spPr>
      </p:pic>
      <p:sp>
        <p:nvSpPr>
          <p:cNvPr id="61" name="TextBox 60">
            <a:extLst>
              <a:ext uri="{FF2B5EF4-FFF2-40B4-BE49-F238E27FC236}">
                <a16:creationId xmlns:a16="http://schemas.microsoft.com/office/drawing/2014/main" id="{58C20ECE-5A79-434F-8546-A88AB2674772}"/>
              </a:ext>
            </a:extLst>
          </p:cNvPr>
          <p:cNvSpPr txBox="1"/>
          <p:nvPr/>
        </p:nvSpPr>
        <p:spPr>
          <a:xfrm>
            <a:off x="191887" y="2737592"/>
            <a:ext cx="5047558"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5.1. / FASE PREVIA – COMPONENTE CONCEPTUAL:</a:t>
            </a:r>
          </a:p>
        </p:txBody>
      </p:sp>
      <p:sp>
        <p:nvSpPr>
          <p:cNvPr id="116" name="TextBox 115">
            <a:extLst>
              <a:ext uri="{FF2B5EF4-FFF2-40B4-BE49-F238E27FC236}">
                <a16:creationId xmlns:a16="http://schemas.microsoft.com/office/drawing/2014/main" id="{3CF28C75-459F-C54E-ABDA-31A6E9F921D5}"/>
              </a:ext>
            </a:extLst>
          </p:cNvPr>
          <p:cNvSpPr txBox="1"/>
          <p:nvPr/>
        </p:nvSpPr>
        <p:spPr>
          <a:xfrm>
            <a:off x="2349972" y="3235675"/>
            <a:ext cx="5243492" cy="307777"/>
          </a:xfrm>
          <a:prstGeom prst="rect">
            <a:avLst/>
          </a:prstGeom>
          <a:noFill/>
        </p:spPr>
        <p:txBody>
          <a:bodyPr wrap="square" rtlCol="0">
            <a:spAutoFit/>
          </a:bodyPr>
          <a:lstStyle/>
          <a:p>
            <a:r>
              <a:rPr lang="es-CO" sz="1400" b="1" dirty="0">
                <a:solidFill>
                  <a:srgbClr val="003C58"/>
                </a:solidFill>
                <a:latin typeface="Gotham Book" panose="02000604040000020004" pitchFamily="2" charset="0"/>
                <a:cs typeface="Arial" panose="020B0604020202020204" pitchFamily="34" charset="0"/>
              </a:rPr>
              <a:t>¿Qué es una auditoría/evaluación remota?</a:t>
            </a:r>
          </a:p>
        </p:txBody>
      </p:sp>
      <p:cxnSp>
        <p:nvCxnSpPr>
          <p:cNvPr id="119" name="Straight Connector 118">
            <a:extLst>
              <a:ext uri="{FF2B5EF4-FFF2-40B4-BE49-F238E27FC236}">
                <a16:creationId xmlns:a16="http://schemas.microsoft.com/office/drawing/2014/main" id="{5D744225-FC1C-B646-83C8-ADAFBB6F1118}"/>
              </a:ext>
            </a:extLst>
          </p:cNvPr>
          <p:cNvCxnSpPr>
            <a:cxnSpLocks/>
          </p:cNvCxnSpPr>
          <p:nvPr/>
        </p:nvCxnSpPr>
        <p:spPr>
          <a:xfrm>
            <a:off x="2236755" y="3251805"/>
            <a:ext cx="0" cy="3043487"/>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000E2591-A5CF-AB45-8E08-D682A0D262BF}"/>
              </a:ext>
            </a:extLst>
          </p:cNvPr>
          <p:cNvGrpSpPr/>
          <p:nvPr/>
        </p:nvGrpSpPr>
        <p:grpSpPr>
          <a:xfrm>
            <a:off x="2182035" y="3311172"/>
            <a:ext cx="109440" cy="109440"/>
            <a:chOff x="4200892" y="4432105"/>
            <a:chExt cx="109440" cy="109440"/>
          </a:xfrm>
        </p:grpSpPr>
        <p:grpSp>
          <p:nvGrpSpPr>
            <p:cNvPr id="121" name="Group 120">
              <a:extLst>
                <a:ext uri="{FF2B5EF4-FFF2-40B4-BE49-F238E27FC236}">
                  <a16:creationId xmlns:a16="http://schemas.microsoft.com/office/drawing/2014/main" id="{F6FED00B-4398-1F48-AD69-D3A6AFCFFEE3}"/>
                </a:ext>
              </a:extLst>
            </p:cNvPr>
            <p:cNvGrpSpPr>
              <a:grpSpLocks noChangeAspect="1"/>
            </p:cNvGrpSpPr>
            <p:nvPr/>
          </p:nvGrpSpPr>
          <p:grpSpPr>
            <a:xfrm rot="10800000">
              <a:off x="4210817" y="4439517"/>
              <a:ext cx="89587" cy="90000"/>
              <a:chOff x="3994150" y="4504881"/>
              <a:chExt cx="108000" cy="108498"/>
            </a:xfrm>
          </p:grpSpPr>
          <p:sp>
            <p:nvSpPr>
              <p:cNvPr id="124" name="Pie 123">
                <a:extLst>
                  <a:ext uri="{FF2B5EF4-FFF2-40B4-BE49-F238E27FC236}">
                    <a16:creationId xmlns:a16="http://schemas.microsoft.com/office/drawing/2014/main" id="{70E6D824-DEBB-C74A-B859-F1F904926B9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25" name="Pie 124">
                <a:extLst>
                  <a:ext uri="{FF2B5EF4-FFF2-40B4-BE49-F238E27FC236}">
                    <a16:creationId xmlns:a16="http://schemas.microsoft.com/office/drawing/2014/main" id="{173AAFA5-EB3B-164C-A04C-459727A69F15}"/>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22" name="Arc 121">
              <a:extLst>
                <a:ext uri="{FF2B5EF4-FFF2-40B4-BE49-F238E27FC236}">
                  <a16:creationId xmlns:a16="http://schemas.microsoft.com/office/drawing/2014/main" id="{A4594CC4-6A27-604D-8BC0-AABECE2019E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23" name="Arc 122">
              <a:extLst>
                <a:ext uri="{FF2B5EF4-FFF2-40B4-BE49-F238E27FC236}">
                  <a16:creationId xmlns:a16="http://schemas.microsoft.com/office/drawing/2014/main" id="{D16772C1-3B9D-EA43-B716-0C2D32CCC18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9" name="Rectangle 8">
            <a:extLst>
              <a:ext uri="{FF2B5EF4-FFF2-40B4-BE49-F238E27FC236}">
                <a16:creationId xmlns:a16="http://schemas.microsoft.com/office/drawing/2014/main" id="{201F13B8-20FC-6540-A93C-7B9EF886575A}"/>
              </a:ext>
            </a:extLst>
          </p:cNvPr>
          <p:cNvSpPr/>
          <p:nvPr/>
        </p:nvSpPr>
        <p:spPr>
          <a:xfrm>
            <a:off x="2394762" y="3507381"/>
            <a:ext cx="8366441" cy="600164"/>
          </a:xfrm>
          <a:prstGeom prst="rect">
            <a:avLst/>
          </a:prstGeom>
        </p:spPr>
        <p:txBody>
          <a:bodyPr wrap="square">
            <a:spAutoFit/>
          </a:bodyPr>
          <a:lstStyle/>
          <a:p>
            <a:pPr algn="just"/>
            <a:r>
              <a:rPr lang="es-CO" sz="1100" dirty="0">
                <a:latin typeface="Gotham Medium"/>
                <a:cs typeface="Arial" panose="020B0604020202020204" pitchFamily="34" charset="0"/>
              </a:rPr>
              <a:t>Es aquella que se lleva a cabo fuera del sitio, ya sea en forma total o parcial. Las auditorías/evaluaciones remotas se realizan cuando no es posible o apropiado una visita en sitio y generalmente se utilizan herramientas tecnológicas como Microsoft Teams, Skype, Zoom Meeting o GoTo Meeting.</a:t>
            </a:r>
          </a:p>
        </p:txBody>
      </p:sp>
      <p:sp>
        <p:nvSpPr>
          <p:cNvPr id="138" name="TextBox 137">
            <a:extLst>
              <a:ext uri="{FF2B5EF4-FFF2-40B4-BE49-F238E27FC236}">
                <a16:creationId xmlns:a16="http://schemas.microsoft.com/office/drawing/2014/main" id="{9E05FEAE-56B1-FB4E-ABCD-9B955C88F68C}"/>
              </a:ext>
            </a:extLst>
          </p:cNvPr>
          <p:cNvSpPr txBox="1"/>
          <p:nvPr/>
        </p:nvSpPr>
        <p:spPr>
          <a:xfrm>
            <a:off x="2359896" y="4301396"/>
            <a:ext cx="7315232" cy="307777"/>
          </a:xfrm>
          <a:prstGeom prst="rect">
            <a:avLst/>
          </a:prstGeom>
          <a:noFill/>
        </p:spPr>
        <p:txBody>
          <a:bodyPr wrap="square" rtlCol="0">
            <a:spAutoFit/>
          </a:bodyPr>
          <a:lstStyle/>
          <a:p>
            <a:r>
              <a:rPr lang="es-CO" sz="1400" b="1" dirty="0">
                <a:solidFill>
                  <a:srgbClr val="003C58"/>
                </a:solidFill>
                <a:latin typeface="Gotham Book" panose="02000604040000020004" pitchFamily="2" charset="0"/>
                <a:cs typeface="Arial" panose="020B0604020202020204" pitchFamily="34" charset="0"/>
              </a:rPr>
              <a:t>Auditoría/evaluación:</a:t>
            </a:r>
          </a:p>
        </p:txBody>
      </p:sp>
      <p:grpSp>
        <p:nvGrpSpPr>
          <p:cNvPr id="139" name="Group 138">
            <a:extLst>
              <a:ext uri="{FF2B5EF4-FFF2-40B4-BE49-F238E27FC236}">
                <a16:creationId xmlns:a16="http://schemas.microsoft.com/office/drawing/2014/main" id="{C528F480-0751-334A-9DAF-415581BBA62C}"/>
              </a:ext>
            </a:extLst>
          </p:cNvPr>
          <p:cNvGrpSpPr/>
          <p:nvPr/>
        </p:nvGrpSpPr>
        <p:grpSpPr>
          <a:xfrm>
            <a:off x="2191959" y="4376893"/>
            <a:ext cx="109440" cy="109440"/>
            <a:chOff x="4200892" y="4432105"/>
            <a:chExt cx="109440" cy="109440"/>
          </a:xfrm>
        </p:grpSpPr>
        <p:grpSp>
          <p:nvGrpSpPr>
            <p:cNvPr id="140" name="Group 139">
              <a:extLst>
                <a:ext uri="{FF2B5EF4-FFF2-40B4-BE49-F238E27FC236}">
                  <a16:creationId xmlns:a16="http://schemas.microsoft.com/office/drawing/2014/main" id="{DD5F13FF-F907-0E4B-BB66-0843137D80CC}"/>
                </a:ext>
              </a:extLst>
            </p:cNvPr>
            <p:cNvGrpSpPr>
              <a:grpSpLocks noChangeAspect="1"/>
            </p:cNvGrpSpPr>
            <p:nvPr/>
          </p:nvGrpSpPr>
          <p:grpSpPr>
            <a:xfrm rot="10800000">
              <a:off x="4210817" y="4439517"/>
              <a:ext cx="89587" cy="90000"/>
              <a:chOff x="3994150" y="4504881"/>
              <a:chExt cx="108000" cy="108498"/>
            </a:xfrm>
          </p:grpSpPr>
          <p:sp>
            <p:nvSpPr>
              <p:cNvPr id="143" name="Pie 142">
                <a:extLst>
                  <a:ext uri="{FF2B5EF4-FFF2-40B4-BE49-F238E27FC236}">
                    <a16:creationId xmlns:a16="http://schemas.microsoft.com/office/drawing/2014/main" id="{D3143412-ADC7-5F48-94DE-16D82C6EE661}"/>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44" name="Pie 143">
                <a:extLst>
                  <a:ext uri="{FF2B5EF4-FFF2-40B4-BE49-F238E27FC236}">
                    <a16:creationId xmlns:a16="http://schemas.microsoft.com/office/drawing/2014/main" id="{52708A9E-35D6-944F-A855-B5EA00DDA16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41" name="Arc 140">
              <a:extLst>
                <a:ext uri="{FF2B5EF4-FFF2-40B4-BE49-F238E27FC236}">
                  <a16:creationId xmlns:a16="http://schemas.microsoft.com/office/drawing/2014/main" id="{25872680-3545-A94E-8AC6-BA0806E4C59A}"/>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42" name="Arc 141">
              <a:extLst>
                <a:ext uri="{FF2B5EF4-FFF2-40B4-BE49-F238E27FC236}">
                  <a16:creationId xmlns:a16="http://schemas.microsoft.com/office/drawing/2014/main" id="{D7FA94BE-C380-3B46-8700-8155608F6D5F}"/>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45" name="Rectangle 144">
            <a:extLst>
              <a:ext uri="{FF2B5EF4-FFF2-40B4-BE49-F238E27FC236}">
                <a16:creationId xmlns:a16="http://schemas.microsoft.com/office/drawing/2014/main" id="{F156203C-6C0C-2644-BDA6-7F04DA4132F2}"/>
              </a:ext>
            </a:extLst>
          </p:cNvPr>
          <p:cNvSpPr/>
          <p:nvPr/>
        </p:nvSpPr>
        <p:spPr>
          <a:xfrm>
            <a:off x="2404686" y="4573102"/>
            <a:ext cx="8366441" cy="600164"/>
          </a:xfrm>
          <a:prstGeom prst="rect">
            <a:avLst/>
          </a:prstGeom>
        </p:spPr>
        <p:txBody>
          <a:bodyPr wrap="square">
            <a:spAutoFit/>
          </a:bodyPr>
          <a:lstStyle/>
          <a:p>
            <a:pPr algn="just"/>
            <a:r>
              <a:rPr lang="es-CO" sz="1100" dirty="0">
                <a:latin typeface="Gotham Medium"/>
              </a:rPr>
              <a:t>Puede incluir todos los aspectos que generalmente están cubiertos durante una visita en sitio, es probable que algunas actividades, particularmente la revisión de procesos productivos y/o prestación del servicio, o entrevistas al personal que realizan funciones técnicas no puedan ser cubiertas, a no ser que se realicen de forma virtual.</a:t>
            </a:r>
            <a:endParaRPr lang="es-ES_tradnl" sz="1100" dirty="0">
              <a:latin typeface="Gotham Medium" panose="02000604030000020004" pitchFamily="2" charset="0"/>
            </a:endParaRPr>
          </a:p>
        </p:txBody>
      </p:sp>
      <p:sp>
        <p:nvSpPr>
          <p:cNvPr id="148" name="TextBox 147">
            <a:extLst>
              <a:ext uri="{FF2B5EF4-FFF2-40B4-BE49-F238E27FC236}">
                <a16:creationId xmlns:a16="http://schemas.microsoft.com/office/drawing/2014/main" id="{45011E41-6FDD-4548-967D-568FBD7A882A}"/>
              </a:ext>
            </a:extLst>
          </p:cNvPr>
          <p:cNvSpPr txBox="1"/>
          <p:nvPr/>
        </p:nvSpPr>
        <p:spPr>
          <a:xfrm>
            <a:off x="2359896" y="5372256"/>
            <a:ext cx="7315232" cy="307777"/>
          </a:xfrm>
          <a:prstGeom prst="rect">
            <a:avLst/>
          </a:prstGeom>
          <a:noFill/>
        </p:spPr>
        <p:txBody>
          <a:bodyPr wrap="square" rtlCol="0">
            <a:spAutoFit/>
          </a:bodyPr>
          <a:lstStyle/>
          <a:p>
            <a:r>
              <a:rPr lang="es-CO" sz="1400" b="1" dirty="0">
                <a:solidFill>
                  <a:srgbClr val="003C58"/>
                </a:solidFill>
                <a:latin typeface="Gotham Book" panose="02000604040000020004" pitchFamily="2" charset="0"/>
                <a:cs typeface="Arial" panose="020B0604020202020204" pitchFamily="34" charset="0"/>
              </a:rPr>
              <a:t>En este contexto:</a:t>
            </a:r>
          </a:p>
        </p:txBody>
      </p:sp>
      <p:grpSp>
        <p:nvGrpSpPr>
          <p:cNvPr id="149" name="Group 148">
            <a:extLst>
              <a:ext uri="{FF2B5EF4-FFF2-40B4-BE49-F238E27FC236}">
                <a16:creationId xmlns:a16="http://schemas.microsoft.com/office/drawing/2014/main" id="{4C9B7BC1-C726-404D-900A-4C70A7881DBC}"/>
              </a:ext>
            </a:extLst>
          </p:cNvPr>
          <p:cNvGrpSpPr/>
          <p:nvPr/>
        </p:nvGrpSpPr>
        <p:grpSpPr>
          <a:xfrm>
            <a:off x="2191959" y="5447753"/>
            <a:ext cx="109440" cy="109440"/>
            <a:chOff x="4200892" y="4432105"/>
            <a:chExt cx="109440" cy="109440"/>
          </a:xfrm>
        </p:grpSpPr>
        <p:grpSp>
          <p:nvGrpSpPr>
            <p:cNvPr id="150" name="Group 149">
              <a:extLst>
                <a:ext uri="{FF2B5EF4-FFF2-40B4-BE49-F238E27FC236}">
                  <a16:creationId xmlns:a16="http://schemas.microsoft.com/office/drawing/2014/main" id="{2AA0933F-753B-D54C-BE39-711F5EF482F3}"/>
                </a:ext>
              </a:extLst>
            </p:cNvPr>
            <p:cNvGrpSpPr>
              <a:grpSpLocks noChangeAspect="1"/>
            </p:cNvGrpSpPr>
            <p:nvPr/>
          </p:nvGrpSpPr>
          <p:grpSpPr>
            <a:xfrm rot="10800000">
              <a:off x="4210817" y="4439517"/>
              <a:ext cx="89587" cy="90000"/>
              <a:chOff x="3994150" y="4504881"/>
              <a:chExt cx="108000" cy="108498"/>
            </a:xfrm>
          </p:grpSpPr>
          <p:sp>
            <p:nvSpPr>
              <p:cNvPr id="153" name="Pie 152">
                <a:extLst>
                  <a:ext uri="{FF2B5EF4-FFF2-40B4-BE49-F238E27FC236}">
                    <a16:creationId xmlns:a16="http://schemas.microsoft.com/office/drawing/2014/main" id="{E4772C5E-BD6F-0C4D-A06B-BFBF026C7CC5}"/>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54" name="Pie 153">
                <a:extLst>
                  <a:ext uri="{FF2B5EF4-FFF2-40B4-BE49-F238E27FC236}">
                    <a16:creationId xmlns:a16="http://schemas.microsoft.com/office/drawing/2014/main" id="{C55FA408-0476-5342-82A7-AF586B260C76}"/>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51" name="Arc 150">
              <a:extLst>
                <a:ext uri="{FF2B5EF4-FFF2-40B4-BE49-F238E27FC236}">
                  <a16:creationId xmlns:a16="http://schemas.microsoft.com/office/drawing/2014/main" id="{BE154D07-D382-E445-91E7-22C3D07AD616}"/>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2" name="Arc 151">
              <a:extLst>
                <a:ext uri="{FF2B5EF4-FFF2-40B4-BE49-F238E27FC236}">
                  <a16:creationId xmlns:a16="http://schemas.microsoft.com/office/drawing/2014/main" id="{A030E95D-E35D-BD42-B88D-CFE716E41252}"/>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55" name="Rectangle 154">
            <a:extLst>
              <a:ext uri="{FF2B5EF4-FFF2-40B4-BE49-F238E27FC236}">
                <a16:creationId xmlns:a16="http://schemas.microsoft.com/office/drawing/2014/main" id="{E50FA9D4-12B9-4048-BB40-307AE890F0BF}"/>
              </a:ext>
            </a:extLst>
          </p:cNvPr>
          <p:cNvSpPr/>
          <p:nvPr/>
        </p:nvSpPr>
        <p:spPr>
          <a:xfrm>
            <a:off x="2404686" y="5643962"/>
            <a:ext cx="8366441" cy="738664"/>
          </a:xfrm>
          <a:prstGeom prst="rect">
            <a:avLst/>
          </a:prstGeom>
        </p:spPr>
        <p:txBody>
          <a:bodyPr wrap="square">
            <a:spAutoFit/>
          </a:bodyPr>
          <a:lstStyle/>
          <a:p>
            <a:pPr algn="just"/>
            <a:r>
              <a:rPr lang="es-CO" sz="1050" dirty="0">
                <a:latin typeface="Gotham Medium" panose="02000604030000020004" pitchFamily="2" charset="0"/>
              </a:rPr>
              <a:t>Se debe concertar  con el Líder de Proceso y/o con el auditado para realizar las entrevistas virtuales a los servidores judiciales relacionados con el proceso auditado con el fin de verificar la conformidad del proceso y por ende del sistema; Estos aspectos técnicos en caso de requerirse podrán ser auditados/evaluados en una fecha posterior, aspecto que será definido desde la planificación y programación del servicio o acordado durante la auditoría/evaluación remota.</a:t>
            </a:r>
            <a:endParaRPr lang="en-US" sz="1050" dirty="0">
              <a:latin typeface="Gotham Medium" panose="02000604030000020004" pitchFamily="2" charset="0"/>
            </a:endParaRPr>
          </a:p>
        </p:txBody>
      </p:sp>
      <p:sp>
        <p:nvSpPr>
          <p:cNvPr id="156" name="Rectangle 155">
            <a:extLst>
              <a:ext uri="{FF2B5EF4-FFF2-40B4-BE49-F238E27FC236}">
                <a16:creationId xmlns:a16="http://schemas.microsoft.com/office/drawing/2014/main" id="{7CFE619B-5ED8-604E-B1AE-53990EE77E7C}"/>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7" name="Rectangle 156">
            <a:extLst>
              <a:ext uri="{FF2B5EF4-FFF2-40B4-BE49-F238E27FC236}">
                <a16:creationId xmlns:a16="http://schemas.microsoft.com/office/drawing/2014/main" id="{09FF5893-E7AB-3943-A593-CC89ACCD5DC7}"/>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8" name="Rectangle 157">
            <a:extLst>
              <a:ext uri="{FF2B5EF4-FFF2-40B4-BE49-F238E27FC236}">
                <a16:creationId xmlns:a16="http://schemas.microsoft.com/office/drawing/2014/main" id="{2B2EE90F-FC9E-D14C-82BD-5B552B66DF4E}"/>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9" name="Rectangle 158">
            <a:extLst>
              <a:ext uri="{FF2B5EF4-FFF2-40B4-BE49-F238E27FC236}">
                <a16:creationId xmlns:a16="http://schemas.microsoft.com/office/drawing/2014/main" id="{1C311B5B-76AC-9547-82D4-61CD96DBD3D7}"/>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61" name="TextBox 160">
            <a:extLst>
              <a:ext uri="{FF2B5EF4-FFF2-40B4-BE49-F238E27FC236}">
                <a16:creationId xmlns:a16="http://schemas.microsoft.com/office/drawing/2014/main" id="{26487B7C-F871-B64A-865B-A598582BE67E}"/>
              </a:ext>
            </a:extLst>
          </p:cNvPr>
          <p:cNvSpPr txBox="1"/>
          <p:nvPr/>
        </p:nvSpPr>
        <p:spPr>
          <a:xfrm>
            <a:off x="147768" y="1151130"/>
            <a:ext cx="942887"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05</a:t>
            </a:r>
          </a:p>
        </p:txBody>
      </p:sp>
      <p:pic>
        <p:nvPicPr>
          <p:cNvPr id="2" name="Picture 1">
            <a:extLst>
              <a:ext uri="{FF2B5EF4-FFF2-40B4-BE49-F238E27FC236}">
                <a16:creationId xmlns:a16="http://schemas.microsoft.com/office/drawing/2014/main" id="{541482FE-05E2-134A-BC1B-802FD236B2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000" y="4169617"/>
            <a:ext cx="1080000" cy="1080000"/>
          </a:xfrm>
          <a:prstGeom prst="rect">
            <a:avLst/>
          </a:prstGeom>
        </p:spPr>
      </p:pic>
    </p:spTree>
    <p:extLst>
      <p:ext uri="{BB962C8B-B14F-4D97-AF65-F5344CB8AC3E}">
        <p14:creationId xmlns:p14="http://schemas.microsoft.com/office/powerpoint/2010/main" val="314571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993347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sp>
        <p:nvSpPr>
          <p:cNvPr id="56" name="TextBox 55">
            <a:extLst>
              <a:ext uri="{FF2B5EF4-FFF2-40B4-BE49-F238E27FC236}">
                <a16:creationId xmlns:a16="http://schemas.microsoft.com/office/drawing/2014/main" id="{5C479C1E-EEB7-3D46-BED3-DE0A1CAD8A52}"/>
              </a:ext>
            </a:extLst>
          </p:cNvPr>
          <p:cNvSpPr txBox="1"/>
          <p:nvPr/>
        </p:nvSpPr>
        <p:spPr>
          <a:xfrm>
            <a:off x="1332907" y="1430563"/>
            <a:ext cx="10022172" cy="1384995"/>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SOCIALIZACIÓN PROTOCOLO PARA LA REALIZACIÓN DE AUDITORIAS INTERNAS EN TIEMPOS DE LA NUEVA NORMALIDAD DEL COVID-19</a:t>
            </a:r>
          </a:p>
        </p:txBody>
      </p:sp>
      <p:cxnSp>
        <p:nvCxnSpPr>
          <p:cNvPr id="57" name="Straight Connector 56">
            <a:extLst>
              <a:ext uri="{FF2B5EF4-FFF2-40B4-BE49-F238E27FC236}">
                <a16:creationId xmlns:a16="http://schemas.microsoft.com/office/drawing/2014/main" id="{7909D981-A0DC-7942-A8F9-B64A12D82AA6}"/>
              </a:ext>
            </a:extLst>
          </p:cNvPr>
          <p:cNvCxnSpPr>
            <a:cxnSpLocks/>
          </p:cNvCxnSpPr>
          <p:nvPr/>
        </p:nvCxnSpPr>
        <p:spPr>
          <a:xfrm>
            <a:off x="1421601" y="2315249"/>
            <a:ext cx="9671969"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3175"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0" y="2771761"/>
            <a:ext cx="4927991"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60" name="Picture 59">
            <a:extLst>
              <a:ext uri="{FF2B5EF4-FFF2-40B4-BE49-F238E27FC236}">
                <a16:creationId xmlns:a16="http://schemas.microsoft.com/office/drawing/2014/main" id="{303BD535-FDA7-AC4D-82C4-E85A25DC123B}"/>
              </a:ext>
            </a:extLst>
          </p:cNvPr>
          <p:cNvPicPr>
            <a:picLocks noChangeAspect="1"/>
          </p:cNvPicPr>
          <p:nvPr/>
        </p:nvPicPr>
        <p:blipFill rotWithShape="1">
          <a:blip r:embed="rId2"/>
          <a:srcRect/>
          <a:stretch/>
        </p:blipFill>
        <p:spPr>
          <a:xfrm>
            <a:off x="1579279" y="3272769"/>
            <a:ext cx="169433" cy="669448"/>
          </a:xfrm>
          <a:prstGeom prst="rect">
            <a:avLst/>
          </a:prstGeom>
        </p:spPr>
      </p:pic>
      <p:sp>
        <p:nvSpPr>
          <p:cNvPr id="61" name="TextBox 60">
            <a:extLst>
              <a:ext uri="{FF2B5EF4-FFF2-40B4-BE49-F238E27FC236}">
                <a16:creationId xmlns:a16="http://schemas.microsoft.com/office/drawing/2014/main" id="{58C20ECE-5A79-434F-8546-A88AB2674772}"/>
              </a:ext>
            </a:extLst>
          </p:cNvPr>
          <p:cNvSpPr txBox="1"/>
          <p:nvPr/>
        </p:nvSpPr>
        <p:spPr>
          <a:xfrm>
            <a:off x="191887" y="2737592"/>
            <a:ext cx="5047558"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5.1. / FASE PREVIA – COMPONENTE CONCEPTUAL:</a:t>
            </a:r>
          </a:p>
        </p:txBody>
      </p:sp>
      <p:sp>
        <p:nvSpPr>
          <p:cNvPr id="116" name="TextBox 115">
            <a:extLst>
              <a:ext uri="{FF2B5EF4-FFF2-40B4-BE49-F238E27FC236}">
                <a16:creationId xmlns:a16="http://schemas.microsoft.com/office/drawing/2014/main" id="{3CF28C75-459F-C54E-ABDA-31A6E9F921D5}"/>
              </a:ext>
            </a:extLst>
          </p:cNvPr>
          <p:cNvSpPr txBox="1"/>
          <p:nvPr/>
        </p:nvSpPr>
        <p:spPr>
          <a:xfrm>
            <a:off x="2349972" y="3235675"/>
            <a:ext cx="5243492" cy="312650"/>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¿Qué debemos esperar con la Auditoría remota?:</a:t>
            </a:r>
            <a:endParaRPr lang="en-US" sz="1200" dirty="0">
              <a:solidFill>
                <a:srgbClr val="004960"/>
              </a:solidFill>
              <a:latin typeface="Gotham Book" panose="02000604040000020004" pitchFamily="2" charset="0"/>
              <a:ea typeface="Calibri" panose="020F0502020204030204" pitchFamily="34" charset="0"/>
            </a:endParaRPr>
          </a:p>
        </p:txBody>
      </p:sp>
      <p:cxnSp>
        <p:nvCxnSpPr>
          <p:cNvPr id="119" name="Straight Connector 118">
            <a:extLst>
              <a:ext uri="{FF2B5EF4-FFF2-40B4-BE49-F238E27FC236}">
                <a16:creationId xmlns:a16="http://schemas.microsoft.com/office/drawing/2014/main" id="{5D744225-FC1C-B646-83C8-ADAFBB6F1118}"/>
              </a:ext>
            </a:extLst>
          </p:cNvPr>
          <p:cNvCxnSpPr>
            <a:cxnSpLocks/>
          </p:cNvCxnSpPr>
          <p:nvPr/>
        </p:nvCxnSpPr>
        <p:spPr>
          <a:xfrm>
            <a:off x="2236755" y="3251805"/>
            <a:ext cx="0" cy="2960729"/>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000E2591-A5CF-AB45-8E08-D682A0D262BF}"/>
              </a:ext>
            </a:extLst>
          </p:cNvPr>
          <p:cNvGrpSpPr/>
          <p:nvPr/>
        </p:nvGrpSpPr>
        <p:grpSpPr>
          <a:xfrm>
            <a:off x="2182035" y="3311172"/>
            <a:ext cx="109440" cy="109440"/>
            <a:chOff x="4200892" y="4432105"/>
            <a:chExt cx="109440" cy="109440"/>
          </a:xfrm>
        </p:grpSpPr>
        <p:grpSp>
          <p:nvGrpSpPr>
            <p:cNvPr id="121" name="Group 120">
              <a:extLst>
                <a:ext uri="{FF2B5EF4-FFF2-40B4-BE49-F238E27FC236}">
                  <a16:creationId xmlns:a16="http://schemas.microsoft.com/office/drawing/2014/main" id="{F6FED00B-4398-1F48-AD69-D3A6AFCFFEE3}"/>
                </a:ext>
              </a:extLst>
            </p:cNvPr>
            <p:cNvGrpSpPr>
              <a:grpSpLocks noChangeAspect="1"/>
            </p:cNvGrpSpPr>
            <p:nvPr/>
          </p:nvGrpSpPr>
          <p:grpSpPr>
            <a:xfrm rot="10800000">
              <a:off x="4210817" y="4439517"/>
              <a:ext cx="89587" cy="90000"/>
              <a:chOff x="3994150" y="4504881"/>
              <a:chExt cx="108000" cy="108498"/>
            </a:xfrm>
          </p:grpSpPr>
          <p:sp>
            <p:nvSpPr>
              <p:cNvPr id="124" name="Pie 123">
                <a:extLst>
                  <a:ext uri="{FF2B5EF4-FFF2-40B4-BE49-F238E27FC236}">
                    <a16:creationId xmlns:a16="http://schemas.microsoft.com/office/drawing/2014/main" id="{70E6D824-DEBB-C74A-B859-F1F904926B9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25" name="Pie 124">
                <a:extLst>
                  <a:ext uri="{FF2B5EF4-FFF2-40B4-BE49-F238E27FC236}">
                    <a16:creationId xmlns:a16="http://schemas.microsoft.com/office/drawing/2014/main" id="{173AAFA5-EB3B-164C-A04C-459727A69F15}"/>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22" name="Arc 121">
              <a:extLst>
                <a:ext uri="{FF2B5EF4-FFF2-40B4-BE49-F238E27FC236}">
                  <a16:creationId xmlns:a16="http://schemas.microsoft.com/office/drawing/2014/main" id="{A4594CC4-6A27-604D-8BC0-AABECE2019E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23" name="Arc 122">
              <a:extLst>
                <a:ext uri="{FF2B5EF4-FFF2-40B4-BE49-F238E27FC236}">
                  <a16:creationId xmlns:a16="http://schemas.microsoft.com/office/drawing/2014/main" id="{D16772C1-3B9D-EA43-B716-0C2D32CCC18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9" name="Rectangle 8">
            <a:extLst>
              <a:ext uri="{FF2B5EF4-FFF2-40B4-BE49-F238E27FC236}">
                <a16:creationId xmlns:a16="http://schemas.microsoft.com/office/drawing/2014/main" id="{201F13B8-20FC-6540-A93C-7B9EF886575A}"/>
              </a:ext>
            </a:extLst>
          </p:cNvPr>
          <p:cNvSpPr/>
          <p:nvPr/>
        </p:nvSpPr>
        <p:spPr>
          <a:xfrm>
            <a:off x="2394762" y="3507381"/>
            <a:ext cx="8366441" cy="260777"/>
          </a:xfrm>
          <a:prstGeom prst="rect">
            <a:avLst/>
          </a:prstGeom>
        </p:spPr>
        <p:txBody>
          <a:bodyPr wrap="square">
            <a:spAutoFit/>
          </a:bodyPr>
          <a:lstStyle/>
          <a:p>
            <a:pPr marR="20955" indent="-6350" algn="just">
              <a:lnSpc>
                <a:spcPct val="106000"/>
              </a:lnSpc>
              <a:spcAft>
                <a:spcPts val="1155"/>
              </a:spcAft>
            </a:pPr>
            <a:r>
              <a:rPr lang="es-CO" sz="1100" dirty="0">
                <a:latin typeface="Gotham Medium" panose="02000604030000020004" pitchFamily="2" charset="0"/>
                <a:ea typeface="Calibri" panose="020F0502020204030204" pitchFamily="34" charset="0"/>
              </a:rPr>
              <a:t>La estructura de la auditoría/evaluación remota es bastante similar a la visita en sitio:</a:t>
            </a:r>
          </a:p>
        </p:txBody>
      </p:sp>
      <p:grpSp>
        <p:nvGrpSpPr>
          <p:cNvPr id="44" name="Group 43">
            <a:extLst>
              <a:ext uri="{FF2B5EF4-FFF2-40B4-BE49-F238E27FC236}">
                <a16:creationId xmlns:a16="http://schemas.microsoft.com/office/drawing/2014/main" id="{39DAF3CD-3A32-CE4C-B42E-D1DDD134ACC9}"/>
              </a:ext>
            </a:extLst>
          </p:cNvPr>
          <p:cNvGrpSpPr/>
          <p:nvPr/>
        </p:nvGrpSpPr>
        <p:grpSpPr>
          <a:xfrm>
            <a:off x="2726936" y="3871811"/>
            <a:ext cx="109440" cy="109440"/>
            <a:chOff x="4200892" y="4432105"/>
            <a:chExt cx="109440" cy="109440"/>
          </a:xfrm>
        </p:grpSpPr>
        <p:grpSp>
          <p:nvGrpSpPr>
            <p:cNvPr id="46" name="Group 45">
              <a:extLst>
                <a:ext uri="{FF2B5EF4-FFF2-40B4-BE49-F238E27FC236}">
                  <a16:creationId xmlns:a16="http://schemas.microsoft.com/office/drawing/2014/main" id="{14429DB7-C2C4-5A41-AF4F-9BE42D20AD42}"/>
                </a:ext>
              </a:extLst>
            </p:cNvPr>
            <p:cNvGrpSpPr>
              <a:grpSpLocks noChangeAspect="1"/>
            </p:cNvGrpSpPr>
            <p:nvPr/>
          </p:nvGrpSpPr>
          <p:grpSpPr>
            <a:xfrm rot="10800000">
              <a:off x="4210817" y="4439517"/>
              <a:ext cx="89587" cy="90000"/>
              <a:chOff x="3994150" y="4504881"/>
              <a:chExt cx="108000" cy="108498"/>
            </a:xfrm>
          </p:grpSpPr>
          <p:sp>
            <p:nvSpPr>
              <p:cNvPr id="50" name="Pie 49">
                <a:extLst>
                  <a:ext uri="{FF2B5EF4-FFF2-40B4-BE49-F238E27FC236}">
                    <a16:creationId xmlns:a16="http://schemas.microsoft.com/office/drawing/2014/main" id="{315D76F0-1A1C-294B-B958-B9F04B4B522B}"/>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51" name="Pie 50">
                <a:extLst>
                  <a:ext uri="{FF2B5EF4-FFF2-40B4-BE49-F238E27FC236}">
                    <a16:creationId xmlns:a16="http://schemas.microsoft.com/office/drawing/2014/main" id="{CC9000EA-BCAC-674F-BE90-3E954D370A9B}"/>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47" name="Arc 46">
              <a:extLst>
                <a:ext uri="{FF2B5EF4-FFF2-40B4-BE49-F238E27FC236}">
                  <a16:creationId xmlns:a16="http://schemas.microsoft.com/office/drawing/2014/main" id="{0A3EED6E-7753-C249-B610-6731AC0E46C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8" name="Arc 47">
              <a:extLst>
                <a:ext uri="{FF2B5EF4-FFF2-40B4-BE49-F238E27FC236}">
                  <a16:creationId xmlns:a16="http://schemas.microsoft.com/office/drawing/2014/main" id="{44A5D155-7D8F-324D-BF38-4F6FE0DD6B26}"/>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65" name="Rectangle 64">
            <a:extLst>
              <a:ext uri="{FF2B5EF4-FFF2-40B4-BE49-F238E27FC236}">
                <a16:creationId xmlns:a16="http://schemas.microsoft.com/office/drawing/2014/main" id="{B308222F-8297-9A47-BE0F-A9C34D1DADC1}"/>
              </a:ext>
            </a:extLst>
          </p:cNvPr>
          <p:cNvSpPr/>
          <p:nvPr/>
        </p:nvSpPr>
        <p:spPr>
          <a:xfrm>
            <a:off x="2819068" y="3798627"/>
            <a:ext cx="7942132" cy="260777"/>
          </a:xfrm>
          <a:prstGeom prst="rect">
            <a:avLst/>
          </a:prstGeom>
        </p:spPr>
        <p:txBody>
          <a:bodyPr wrap="square">
            <a:spAutoFit/>
          </a:bodyPr>
          <a:lstStyle/>
          <a:p>
            <a:pPr marR="20955" indent="-6350" algn="just">
              <a:lnSpc>
                <a:spcPct val="106000"/>
              </a:lnSpc>
              <a:spcAft>
                <a:spcPts val="1155"/>
              </a:spcAft>
            </a:pPr>
            <a:r>
              <a:rPr lang="es-CO" sz="1100" dirty="0">
                <a:solidFill>
                  <a:srgbClr val="00AFEF"/>
                </a:solidFill>
                <a:latin typeface="Gotham Medium" panose="02000604030000020004" pitchFamily="2" charset="0"/>
                <a:ea typeface="Calibri" panose="020F0502020204030204" pitchFamily="34" charset="0"/>
              </a:rPr>
              <a:t>A. </a:t>
            </a:r>
            <a:r>
              <a:rPr lang="es-CO" sz="1100" dirty="0">
                <a:latin typeface="Gotham Medium" panose="02000604030000020004" pitchFamily="2" charset="0"/>
                <a:ea typeface="Calibri" panose="020F0502020204030204" pitchFamily="34" charset="0"/>
              </a:rPr>
              <a:t>Llevaremos a cabo reuniones de apertura y cierre de la auditoría</a:t>
            </a:r>
          </a:p>
        </p:txBody>
      </p:sp>
      <p:grpSp>
        <p:nvGrpSpPr>
          <p:cNvPr id="66" name="Group 65">
            <a:extLst>
              <a:ext uri="{FF2B5EF4-FFF2-40B4-BE49-F238E27FC236}">
                <a16:creationId xmlns:a16="http://schemas.microsoft.com/office/drawing/2014/main" id="{3F8A2CEE-DFD3-2145-9D30-AC2E2FE7C1BF}"/>
              </a:ext>
            </a:extLst>
          </p:cNvPr>
          <p:cNvGrpSpPr/>
          <p:nvPr/>
        </p:nvGrpSpPr>
        <p:grpSpPr>
          <a:xfrm>
            <a:off x="2726935" y="4301367"/>
            <a:ext cx="109440" cy="109440"/>
            <a:chOff x="4200892" y="4432105"/>
            <a:chExt cx="109440" cy="109440"/>
          </a:xfrm>
        </p:grpSpPr>
        <p:grpSp>
          <p:nvGrpSpPr>
            <p:cNvPr id="67" name="Group 66">
              <a:extLst>
                <a:ext uri="{FF2B5EF4-FFF2-40B4-BE49-F238E27FC236}">
                  <a16:creationId xmlns:a16="http://schemas.microsoft.com/office/drawing/2014/main" id="{6C35E98D-E065-1849-AB45-11D076DBA109}"/>
                </a:ext>
              </a:extLst>
            </p:cNvPr>
            <p:cNvGrpSpPr>
              <a:grpSpLocks noChangeAspect="1"/>
            </p:cNvGrpSpPr>
            <p:nvPr/>
          </p:nvGrpSpPr>
          <p:grpSpPr>
            <a:xfrm rot="10800000">
              <a:off x="4210817" y="4439517"/>
              <a:ext cx="89587" cy="90000"/>
              <a:chOff x="3994150" y="4504881"/>
              <a:chExt cx="108000" cy="108498"/>
            </a:xfrm>
          </p:grpSpPr>
          <p:sp>
            <p:nvSpPr>
              <p:cNvPr id="70" name="Pie 69">
                <a:extLst>
                  <a:ext uri="{FF2B5EF4-FFF2-40B4-BE49-F238E27FC236}">
                    <a16:creationId xmlns:a16="http://schemas.microsoft.com/office/drawing/2014/main" id="{8C6FE07B-3924-7B47-938E-49F402A7D6B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1" name="Pie 70">
                <a:extLst>
                  <a:ext uri="{FF2B5EF4-FFF2-40B4-BE49-F238E27FC236}">
                    <a16:creationId xmlns:a16="http://schemas.microsoft.com/office/drawing/2014/main" id="{3DB6ABB5-4437-0A42-8134-4691B46D6B8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68" name="Arc 67">
              <a:extLst>
                <a:ext uri="{FF2B5EF4-FFF2-40B4-BE49-F238E27FC236}">
                  <a16:creationId xmlns:a16="http://schemas.microsoft.com/office/drawing/2014/main" id="{695F4870-A2E6-A843-939A-09571108E44D}"/>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69" name="Arc 68">
              <a:extLst>
                <a:ext uri="{FF2B5EF4-FFF2-40B4-BE49-F238E27FC236}">
                  <a16:creationId xmlns:a16="http://schemas.microsoft.com/office/drawing/2014/main" id="{C4ACAB98-CB82-F34F-9A62-8123AC94540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72" name="Rectangle 71">
            <a:extLst>
              <a:ext uri="{FF2B5EF4-FFF2-40B4-BE49-F238E27FC236}">
                <a16:creationId xmlns:a16="http://schemas.microsoft.com/office/drawing/2014/main" id="{434833F3-DEB5-6C49-98F5-690932106377}"/>
              </a:ext>
            </a:extLst>
          </p:cNvPr>
          <p:cNvSpPr/>
          <p:nvPr/>
        </p:nvSpPr>
        <p:spPr>
          <a:xfrm>
            <a:off x="2819067" y="4228184"/>
            <a:ext cx="7867849" cy="443583"/>
          </a:xfrm>
          <a:prstGeom prst="rect">
            <a:avLst/>
          </a:prstGeom>
        </p:spPr>
        <p:txBody>
          <a:bodyPr wrap="square">
            <a:spAutoFit/>
          </a:bodyPr>
          <a:lstStyle/>
          <a:p>
            <a:pPr marR="20955" indent="-6350" algn="just">
              <a:lnSpc>
                <a:spcPct val="106000"/>
              </a:lnSpc>
              <a:spcAft>
                <a:spcPts val="1155"/>
              </a:spcAft>
            </a:pPr>
            <a:r>
              <a:rPr lang="es-CO" sz="1100" dirty="0">
                <a:solidFill>
                  <a:srgbClr val="00AFEF"/>
                </a:solidFill>
                <a:latin typeface="Gotham Medium" panose="02000604030000020004" pitchFamily="2" charset="0"/>
                <a:ea typeface="Calibri" panose="020F0502020204030204" pitchFamily="34" charset="0"/>
              </a:rPr>
              <a:t>B. </a:t>
            </a:r>
            <a:r>
              <a:rPr lang="es-CO" sz="1100" dirty="0">
                <a:latin typeface="Gotham Medium" panose="02000604030000020004" pitchFamily="2" charset="0"/>
                <a:ea typeface="Calibri" panose="020F0502020204030204" pitchFamily="34" charset="0"/>
              </a:rPr>
              <a:t>Revisaremos la información necesaria para asegurar el mantenimiento de las condiciones de la prestación del servicio de la organización.</a:t>
            </a:r>
          </a:p>
        </p:txBody>
      </p:sp>
      <p:grpSp>
        <p:nvGrpSpPr>
          <p:cNvPr id="73" name="Group 72">
            <a:extLst>
              <a:ext uri="{FF2B5EF4-FFF2-40B4-BE49-F238E27FC236}">
                <a16:creationId xmlns:a16="http://schemas.microsoft.com/office/drawing/2014/main" id="{725FFC08-72CC-8047-8843-13AB920EB84D}"/>
              </a:ext>
            </a:extLst>
          </p:cNvPr>
          <p:cNvGrpSpPr/>
          <p:nvPr/>
        </p:nvGrpSpPr>
        <p:grpSpPr>
          <a:xfrm>
            <a:off x="2726559" y="4837163"/>
            <a:ext cx="109440" cy="109440"/>
            <a:chOff x="4200892" y="4432105"/>
            <a:chExt cx="109440" cy="109440"/>
          </a:xfrm>
        </p:grpSpPr>
        <p:grpSp>
          <p:nvGrpSpPr>
            <p:cNvPr id="74" name="Group 73">
              <a:extLst>
                <a:ext uri="{FF2B5EF4-FFF2-40B4-BE49-F238E27FC236}">
                  <a16:creationId xmlns:a16="http://schemas.microsoft.com/office/drawing/2014/main" id="{3C529D12-E530-0243-82BA-9C00A848F943}"/>
                </a:ext>
              </a:extLst>
            </p:cNvPr>
            <p:cNvGrpSpPr>
              <a:grpSpLocks noChangeAspect="1"/>
            </p:cNvGrpSpPr>
            <p:nvPr/>
          </p:nvGrpSpPr>
          <p:grpSpPr>
            <a:xfrm rot="10800000">
              <a:off x="4210817" y="4439517"/>
              <a:ext cx="89587" cy="90000"/>
              <a:chOff x="3994150" y="4504881"/>
              <a:chExt cx="108000" cy="108498"/>
            </a:xfrm>
          </p:grpSpPr>
          <p:sp>
            <p:nvSpPr>
              <p:cNvPr id="77" name="Pie 76">
                <a:extLst>
                  <a:ext uri="{FF2B5EF4-FFF2-40B4-BE49-F238E27FC236}">
                    <a16:creationId xmlns:a16="http://schemas.microsoft.com/office/drawing/2014/main" id="{CCE19D2D-7806-1049-9D4C-2849A29FEAB5}"/>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8" name="Pie 77">
                <a:extLst>
                  <a:ext uri="{FF2B5EF4-FFF2-40B4-BE49-F238E27FC236}">
                    <a16:creationId xmlns:a16="http://schemas.microsoft.com/office/drawing/2014/main" id="{669F4F5B-BFDA-AC4D-B2FF-7420A99449C6}"/>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5" name="Arc 74">
              <a:extLst>
                <a:ext uri="{FF2B5EF4-FFF2-40B4-BE49-F238E27FC236}">
                  <a16:creationId xmlns:a16="http://schemas.microsoft.com/office/drawing/2014/main" id="{C0B05B83-C61E-3848-AFE0-74321D7C9D2E}"/>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6" name="Arc 75">
              <a:extLst>
                <a:ext uri="{FF2B5EF4-FFF2-40B4-BE49-F238E27FC236}">
                  <a16:creationId xmlns:a16="http://schemas.microsoft.com/office/drawing/2014/main" id="{E720FA1B-FFB6-094C-AC4F-055ACB945E3B}"/>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79" name="Rectangle 78">
            <a:extLst>
              <a:ext uri="{FF2B5EF4-FFF2-40B4-BE49-F238E27FC236}">
                <a16:creationId xmlns:a16="http://schemas.microsoft.com/office/drawing/2014/main" id="{DF67981F-D93E-9E46-8AC9-139E5FEE2A71}"/>
              </a:ext>
            </a:extLst>
          </p:cNvPr>
          <p:cNvSpPr/>
          <p:nvPr/>
        </p:nvSpPr>
        <p:spPr>
          <a:xfrm>
            <a:off x="2818691" y="4763980"/>
            <a:ext cx="7295571" cy="260777"/>
          </a:xfrm>
          <a:prstGeom prst="rect">
            <a:avLst/>
          </a:prstGeom>
        </p:spPr>
        <p:txBody>
          <a:bodyPr wrap="square">
            <a:spAutoFit/>
          </a:bodyPr>
          <a:lstStyle/>
          <a:p>
            <a:pPr marR="20955" indent="-6350" algn="just">
              <a:lnSpc>
                <a:spcPct val="106000"/>
              </a:lnSpc>
              <a:spcAft>
                <a:spcPts val="1155"/>
              </a:spcAft>
            </a:pPr>
            <a:r>
              <a:rPr lang="es-CO" sz="1100" dirty="0">
                <a:solidFill>
                  <a:srgbClr val="00AFEF"/>
                </a:solidFill>
                <a:latin typeface="Gotham Medium" panose="02000604030000020004" pitchFamily="2" charset="0"/>
                <a:ea typeface="Calibri" panose="020F0502020204030204" pitchFamily="34" charset="0"/>
              </a:rPr>
              <a:t>C. </a:t>
            </a:r>
            <a:r>
              <a:rPr lang="es-CO" sz="1100" dirty="0">
                <a:latin typeface="Gotham Medium" panose="02000604030000020004" pitchFamily="2" charset="0"/>
                <a:ea typeface="Calibri" panose="020F0502020204030204" pitchFamily="34" charset="0"/>
              </a:rPr>
              <a:t>Es evidente que habrá algunos cambios en cuanto a cómo se desarrollan estas revisiones:</a:t>
            </a:r>
          </a:p>
        </p:txBody>
      </p:sp>
      <p:sp>
        <p:nvSpPr>
          <p:cNvPr id="2" name="Rectangle 1">
            <a:extLst>
              <a:ext uri="{FF2B5EF4-FFF2-40B4-BE49-F238E27FC236}">
                <a16:creationId xmlns:a16="http://schemas.microsoft.com/office/drawing/2014/main" id="{1ABA608F-A06D-9B45-AA64-38A54ACDEF41}"/>
              </a:ext>
            </a:extLst>
          </p:cNvPr>
          <p:cNvSpPr/>
          <p:nvPr/>
        </p:nvSpPr>
        <p:spPr>
          <a:xfrm>
            <a:off x="3416057" y="5049088"/>
            <a:ext cx="7232757" cy="1888594"/>
          </a:xfrm>
          <a:prstGeom prst="rect">
            <a:avLst/>
          </a:prstGeom>
        </p:spPr>
        <p:txBody>
          <a:bodyPr wrap="square">
            <a:spAutoFit/>
          </a:bodyPr>
          <a:lstStyle/>
          <a:p>
            <a:pPr marR="20955" indent="-6350" algn="just">
              <a:lnSpc>
                <a:spcPct val="106000"/>
              </a:lnSpc>
              <a:spcAft>
                <a:spcPts val="1155"/>
              </a:spcAft>
            </a:pPr>
            <a:r>
              <a:rPr lang="es-CO" sz="1050" dirty="0">
                <a:latin typeface="Gotham Book" panose="02000604040000020004" pitchFamily="2" charset="0"/>
                <a:ea typeface="Calibri" panose="020F0502020204030204" pitchFamily="34" charset="0"/>
              </a:rPr>
              <a:t>Las revisiones se realizaran inicialmente con la información que debe estar en la WEB Institucional: micro sitio, por ejemplo: micro sitio del SIGCMA, micro sitio de cada Consejo Seccional, etc.</a:t>
            </a:r>
          </a:p>
          <a:p>
            <a:pPr marR="20955" indent="-6350" algn="just">
              <a:lnSpc>
                <a:spcPct val="106000"/>
              </a:lnSpc>
              <a:spcAft>
                <a:spcPts val="1155"/>
              </a:spcAft>
            </a:pPr>
            <a:r>
              <a:rPr lang="es-CO" sz="1050" dirty="0">
                <a:latin typeface="Gotham Book" panose="02000604040000020004" pitchFamily="2" charset="0"/>
                <a:ea typeface="Calibri" panose="020F0502020204030204" pitchFamily="34" charset="0"/>
              </a:rPr>
              <a:t>Utilizando otro tipo de estrategias que permitan visualizar la documentación a través de la plataforma mediante la cual se realice la auditoria.</a:t>
            </a:r>
          </a:p>
          <a:p>
            <a:pPr marR="20955" indent="-6350" algn="just">
              <a:lnSpc>
                <a:spcPct val="106000"/>
              </a:lnSpc>
              <a:spcAft>
                <a:spcPts val="1155"/>
              </a:spcAft>
            </a:pPr>
            <a:r>
              <a:rPr lang="es-CO" sz="1050" dirty="0">
                <a:latin typeface="Gotham Book" panose="02000604040000020004" pitchFamily="2" charset="0"/>
                <a:ea typeface="Calibri" panose="020F0502020204030204" pitchFamily="34" charset="0"/>
              </a:rPr>
              <a:t>Remitiendo, previamente,  la información por correo electrónico al auditor, etc.</a:t>
            </a:r>
            <a:endParaRPr lang="en-US" sz="1050" dirty="0">
              <a:latin typeface="Gotham Book" panose="02000604040000020004" pitchFamily="2" charset="0"/>
              <a:ea typeface="Calibri" panose="020F0502020204030204" pitchFamily="34" charset="0"/>
            </a:endParaRPr>
          </a:p>
          <a:p>
            <a:pPr marR="20955" indent="-6350" algn="just">
              <a:lnSpc>
                <a:spcPct val="106000"/>
              </a:lnSpc>
              <a:spcAft>
                <a:spcPts val="1155"/>
              </a:spcAft>
            </a:pPr>
            <a:endParaRPr lang="es-CO" sz="1050" dirty="0">
              <a:latin typeface="Gotham Book" panose="02000604040000020004" pitchFamily="2" charset="0"/>
              <a:ea typeface="Calibri" panose="020F0502020204030204" pitchFamily="34" charset="0"/>
            </a:endParaRPr>
          </a:p>
          <a:p>
            <a:pPr marR="20955" indent="-6350" algn="just">
              <a:lnSpc>
                <a:spcPct val="106000"/>
              </a:lnSpc>
              <a:spcAft>
                <a:spcPts val="1155"/>
              </a:spcAft>
            </a:pPr>
            <a:endParaRPr lang="es-CO" sz="1000" dirty="0">
              <a:latin typeface="Gotham Book" panose="02000604040000020004" pitchFamily="2" charset="0"/>
              <a:ea typeface="Calibri" panose="020F0502020204030204" pitchFamily="34" charset="0"/>
            </a:endParaRPr>
          </a:p>
        </p:txBody>
      </p:sp>
      <p:pic>
        <p:nvPicPr>
          <p:cNvPr id="4" name="Picture 3">
            <a:extLst>
              <a:ext uri="{FF2B5EF4-FFF2-40B4-BE49-F238E27FC236}">
                <a16:creationId xmlns:a16="http://schemas.microsoft.com/office/drawing/2014/main" id="{559D7F5F-0D8D-FB40-91D2-5551EFBEF671}"/>
              </a:ext>
            </a:extLst>
          </p:cNvPr>
          <p:cNvPicPr>
            <a:picLocks noChangeAspect="1"/>
          </p:cNvPicPr>
          <p:nvPr/>
        </p:nvPicPr>
        <p:blipFill>
          <a:blip r:embed="rId4"/>
          <a:stretch>
            <a:fillRect/>
          </a:stretch>
        </p:blipFill>
        <p:spPr>
          <a:xfrm>
            <a:off x="3340364" y="5107633"/>
            <a:ext cx="38100" cy="1104901"/>
          </a:xfrm>
          <a:prstGeom prst="rect">
            <a:avLst/>
          </a:prstGeom>
        </p:spPr>
      </p:pic>
      <p:pic>
        <p:nvPicPr>
          <p:cNvPr id="5" name="Picture 4">
            <a:extLst>
              <a:ext uri="{FF2B5EF4-FFF2-40B4-BE49-F238E27FC236}">
                <a16:creationId xmlns:a16="http://schemas.microsoft.com/office/drawing/2014/main" id="{5E48020B-0985-9046-B596-F0F7499186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94627" y="5148436"/>
            <a:ext cx="102674" cy="102674"/>
          </a:xfrm>
          <a:prstGeom prst="rect">
            <a:avLst/>
          </a:prstGeom>
        </p:spPr>
      </p:pic>
      <p:pic>
        <p:nvPicPr>
          <p:cNvPr id="80" name="Picture 79">
            <a:extLst>
              <a:ext uri="{FF2B5EF4-FFF2-40B4-BE49-F238E27FC236}">
                <a16:creationId xmlns:a16="http://schemas.microsoft.com/office/drawing/2014/main" id="{DA29D0DA-7289-E24B-936E-855AEFE45D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7122" y="5623807"/>
            <a:ext cx="102674" cy="102674"/>
          </a:xfrm>
          <a:prstGeom prst="rect">
            <a:avLst/>
          </a:prstGeom>
        </p:spPr>
      </p:pic>
      <p:pic>
        <p:nvPicPr>
          <p:cNvPr id="81" name="Picture 80">
            <a:extLst>
              <a:ext uri="{FF2B5EF4-FFF2-40B4-BE49-F238E27FC236}">
                <a16:creationId xmlns:a16="http://schemas.microsoft.com/office/drawing/2014/main" id="{929A7EF1-F498-3044-B943-8E37AF04B6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7122" y="6113673"/>
            <a:ext cx="102674" cy="102674"/>
          </a:xfrm>
          <a:prstGeom prst="rect">
            <a:avLst/>
          </a:prstGeom>
        </p:spPr>
      </p:pic>
      <p:sp>
        <p:nvSpPr>
          <p:cNvPr id="98" name="Rectangle 97">
            <a:extLst>
              <a:ext uri="{FF2B5EF4-FFF2-40B4-BE49-F238E27FC236}">
                <a16:creationId xmlns:a16="http://schemas.microsoft.com/office/drawing/2014/main" id="{605B687E-C8AE-CA4C-A1B6-5C9B97948846}"/>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9" name="Rectangle 98">
            <a:extLst>
              <a:ext uri="{FF2B5EF4-FFF2-40B4-BE49-F238E27FC236}">
                <a16:creationId xmlns:a16="http://schemas.microsoft.com/office/drawing/2014/main" id="{A5FBE6F8-2825-F143-BE21-0DD7AF053DC2}"/>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0" name="Rectangle 99">
            <a:extLst>
              <a:ext uri="{FF2B5EF4-FFF2-40B4-BE49-F238E27FC236}">
                <a16:creationId xmlns:a16="http://schemas.microsoft.com/office/drawing/2014/main" id="{1C8D59DC-7C7A-254E-A893-C682D0656732}"/>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1" name="Rectangle 100">
            <a:extLst>
              <a:ext uri="{FF2B5EF4-FFF2-40B4-BE49-F238E27FC236}">
                <a16:creationId xmlns:a16="http://schemas.microsoft.com/office/drawing/2014/main" id="{F6567365-54BB-A44B-9C02-C8485C4245E9}"/>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2" name="TextBox 101">
            <a:extLst>
              <a:ext uri="{FF2B5EF4-FFF2-40B4-BE49-F238E27FC236}">
                <a16:creationId xmlns:a16="http://schemas.microsoft.com/office/drawing/2014/main" id="{0195A3D5-7233-6A47-B51C-236B9F63D3BA}"/>
              </a:ext>
            </a:extLst>
          </p:cNvPr>
          <p:cNvSpPr txBox="1"/>
          <p:nvPr/>
        </p:nvSpPr>
        <p:spPr>
          <a:xfrm>
            <a:off x="147768" y="1151130"/>
            <a:ext cx="942887"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05</a:t>
            </a:r>
          </a:p>
        </p:txBody>
      </p:sp>
      <p:pic>
        <p:nvPicPr>
          <p:cNvPr id="3" name="Picture 2">
            <a:extLst>
              <a:ext uri="{FF2B5EF4-FFF2-40B4-BE49-F238E27FC236}">
                <a16:creationId xmlns:a16="http://schemas.microsoft.com/office/drawing/2014/main" id="{A619B50A-A1D4-2E46-92EE-227E2D1745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8000" y="4291764"/>
            <a:ext cx="1080000" cy="1080000"/>
          </a:xfrm>
          <a:prstGeom prst="rect">
            <a:avLst/>
          </a:prstGeom>
        </p:spPr>
      </p:pic>
    </p:spTree>
    <p:extLst>
      <p:ext uri="{BB962C8B-B14F-4D97-AF65-F5344CB8AC3E}">
        <p14:creationId xmlns:p14="http://schemas.microsoft.com/office/powerpoint/2010/main" val="4052379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993347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cxnSp>
        <p:nvCxnSpPr>
          <p:cNvPr id="57" name="Straight Connector 56">
            <a:extLst>
              <a:ext uri="{FF2B5EF4-FFF2-40B4-BE49-F238E27FC236}">
                <a16:creationId xmlns:a16="http://schemas.microsoft.com/office/drawing/2014/main" id="{7909D981-A0DC-7942-A8F9-B64A12D82AA6}"/>
              </a:ext>
            </a:extLst>
          </p:cNvPr>
          <p:cNvCxnSpPr>
            <a:cxnSpLocks/>
          </p:cNvCxnSpPr>
          <p:nvPr/>
        </p:nvCxnSpPr>
        <p:spPr>
          <a:xfrm>
            <a:off x="1421601" y="2315249"/>
            <a:ext cx="9671969"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3175"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0" y="2771761"/>
            <a:ext cx="4927991"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TextBox 60">
            <a:extLst>
              <a:ext uri="{FF2B5EF4-FFF2-40B4-BE49-F238E27FC236}">
                <a16:creationId xmlns:a16="http://schemas.microsoft.com/office/drawing/2014/main" id="{58C20ECE-5A79-434F-8546-A88AB2674772}"/>
              </a:ext>
            </a:extLst>
          </p:cNvPr>
          <p:cNvSpPr txBox="1"/>
          <p:nvPr/>
        </p:nvSpPr>
        <p:spPr>
          <a:xfrm>
            <a:off x="191887" y="2737592"/>
            <a:ext cx="5047558"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5.1. / FASE PREVIA – COMPONENTE CONCEPTUAL:</a:t>
            </a:r>
          </a:p>
        </p:txBody>
      </p:sp>
      <p:sp>
        <p:nvSpPr>
          <p:cNvPr id="116" name="TextBox 115">
            <a:extLst>
              <a:ext uri="{FF2B5EF4-FFF2-40B4-BE49-F238E27FC236}">
                <a16:creationId xmlns:a16="http://schemas.microsoft.com/office/drawing/2014/main" id="{3CF28C75-459F-C54E-ABDA-31A6E9F921D5}"/>
              </a:ext>
            </a:extLst>
          </p:cNvPr>
          <p:cNvSpPr txBox="1"/>
          <p:nvPr/>
        </p:nvSpPr>
        <p:spPr>
          <a:xfrm>
            <a:off x="2349972" y="3235675"/>
            <a:ext cx="5243492" cy="312650"/>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¿Qué debemos esperar con la Auditoría remota?:</a:t>
            </a:r>
            <a:endParaRPr lang="en-US" sz="1200" dirty="0">
              <a:solidFill>
                <a:srgbClr val="004960"/>
              </a:solidFill>
              <a:latin typeface="Gotham Book" panose="02000604040000020004" pitchFamily="2" charset="0"/>
              <a:ea typeface="Calibri" panose="020F0502020204030204" pitchFamily="34" charset="0"/>
            </a:endParaRPr>
          </a:p>
        </p:txBody>
      </p:sp>
      <p:cxnSp>
        <p:nvCxnSpPr>
          <p:cNvPr id="119" name="Straight Connector 118">
            <a:extLst>
              <a:ext uri="{FF2B5EF4-FFF2-40B4-BE49-F238E27FC236}">
                <a16:creationId xmlns:a16="http://schemas.microsoft.com/office/drawing/2014/main" id="{5D744225-FC1C-B646-83C8-ADAFBB6F1118}"/>
              </a:ext>
            </a:extLst>
          </p:cNvPr>
          <p:cNvCxnSpPr>
            <a:cxnSpLocks/>
          </p:cNvCxnSpPr>
          <p:nvPr/>
        </p:nvCxnSpPr>
        <p:spPr>
          <a:xfrm>
            <a:off x="2236755" y="3251805"/>
            <a:ext cx="0" cy="2502609"/>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000E2591-A5CF-AB45-8E08-D682A0D262BF}"/>
              </a:ext>
            </a:extLst>
          </p:cNvPr>
          <p:cNvGrpSpPr/>
          <p:nvPr/>
        </p:nvGrpSpPr>
        <p:grpSpPr>
          <a:xfrm>
            <a:off x="2182035" y="3334821"/>
            <a:ext cx="109440" cy="109440"/>
            <a:chOff x="4200892" y="4432105"/>
            <a:chExt cx="109440" cy="109440"/>
          </a:xfrm>
        </p:grpSpPr>
        <p:grpSp>
          <p:nvGrpSpPr>
            <p:cNvPr id="121" name="Group 120">
              <a:extLst>
                <a:ext uri="{FF2B5EF4-FFF2-40B4-BE49-F238E27FC236}">
                  <a16:creationId xmlns:a16="http://schemas.microsoft.com/office/drawing/2014/main" id="{F6FED00B-4398-1F48-AD69-D3A6AFCFFEE3}"/>
                </a:ext>
              </a:extLst>
            </p:cNvPr>
            <p:cNvGrpSpPr>
              <a:grpSpLocks noChangeAspect="1"/>
            </p:cNvGrpSpPr>
            <p:nvPr/>
          </p:nvGrpSpPr>
          <p:grpSpPr>
            <a:xfrm rot="10800000">
              <a:off x="4210817" y="4439517"/>
              <a:ext cx="89587" cy="90000"/>
              <a:chOff x="3994150" y="4504881"/>
              <a:chExt cx="108000" cy="108498"/>
            </a:xfrm>
          </p:grpSpPr>
          <p:sp>
            <p:nvSpPr>
              <p:cNvPr id="124" name="Pie 123">
                <a:extLst>
                  <a:ext uri="{FF2B5EF4-FFF2-40B4-BE49-F238E27FC236}">
                    <a16:creationId xmlns:a16="http://schemas.microsoft.com/office/drawing/2014/main" id="{70E6D824-DEBB-C74A-B859-F1F904926B9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25" name="Pie 124">
                <a:extLst>
                  <a:ext uri="{FF2B5EF4-FFF2-40B4-BE49-F238E27FC236}">
                    <a16:creationId xmlns:a16="http://schemas.microsoft.com/office/drawing/2014/main" id="{173AAFA5-EB3B-164C-A04C-459727A69F15}"/>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22" name="Arc 121">
              <a:extLst>
                <a:ext uri="{FF2B5EF4-FFF2-40B4-BE49-F238E27FC236}">
                  <a16:creationId xmlns:a16="http://schemas.microsoft.com/office/drawing/2014/main" id="{A4594CC4-6A27-604D-8BC0-AABECE2019E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23" name="Arc 122">
              <a:extLst>
                <a:ext uri="{FF2B5EF4-FFF2-40B4-BE49-F238E27FC236}">
                  <a16:creationId xmlns:a16="http://schemas.microsoft.com/office/drawing/2014/main" id="{D16772C1-3B9D-EA43-B716-0C2D32CCC18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44" name="Group 43">
            <a:extLst>
              <a:ext uri="{FF2B5EF4-FFF2-40B4-BE49-F238E27FC236}">
                <a16:creationId xmlns:a16="http://schemas.microsoft.com/office/drawing/2014/main" id="{39DAF3CD-3A32-CE4C-B42E-D1DDD134ACC9}"/>
              </a:ext>
            </a:extLst>
          </p:cNvPr>
          <p:cNvGrpSpPr/>
          <p:nvPr/>
        </p:nvGrpSpPr>
        <p:grpSpPr>
          <a:xfrm>
            <a:off x="2726936" y="3628463"/>
            <a:ext cx="109440" cy="109440"/>
            <a:chOff x="4200892" y="4432105"/>
            <a:chExt cx="109440" cy="109440"/>
          </a:xfrm>
        </p:grpSpPr>
        <p:grpSp>
          <p:nvGrpSpPr>
            <p:cNvPr id="46" name="Group 45">
              <a:extLst>
                <a:ext uri="{FF2B5EF4-FFF2-40B4-BE49-F238E27FC236}">
                  <a16:creationId xmlns:a16="http://schemas.microsoft.com/office/drawing/2014/main" id="{14429DB7-C2C4-5A41-AF4F-9BE42D20AD42}"/>
                </a:ext>
              </a:extLst>
            </p:cNvPr>
            <p:cNvGrpSpPr>
              <a:grpSpLocks noChangeAspect="1"/>
            </p:cNvGrpSpPr>
            <p:nvPr/>
          </p:nvGrpSpPr>
          <p:grpSpPr>
            <a:xfrm rot="10800000">
              <a:off x="4210817" y="4439517"/>
              <a:ext cx="89587" cy="90000"/>
              <a:chOff x="3994150" y="4504881"/>
              <a:chExt cx="108000" cy="108498"/>
            </a:xfrm>
          </p:grpSpPr>
          <p:sp>
            <p:nvSpPr>
              <p:cNvPr id="50" name="Pie 49">
                <a:extLst>
                  <a:ext uri="{FF2B5EF4-FFF2-40B4-BE49-F238E27FC236}">
                    <a16:creationId xmlns:a16="http://schemas.microsoft.com/office/drawing/2014/main" id="{315D76F0-1A1C-294B-B958-B9F04B4B522B}"/>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51" name="Pie 50">
                <a:extLst>
                  <a:ext uri="{FF2B5EF4-FFF2-40B4-BE49-F238E27FC236}">
                    <a16:creationId xmlns:a16="http://schemas.microsoft.com/office/drawing/2014/main" id="{CC9000EA-BCAC-674F-BE90-3E954D370A9B}"/>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47" name="Arc 46">
              <a:extLst>
                <a:ext uri="{FF2B5EF4-FFF2-40B4-BE49-F238E27FC236}">
                  <a16:creationId xmlns:a16="http://schemas.microsoft.com/office/drawing/2014/main" id="{0A3EED6E-7753-C249-B610-6731AC0E46C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8" name="Arc 47">
              <a:extLst>
                <a:ext uri="{FF2B5EF4-FFF2-40B4-BE49-F238E27FC236}">
                  <a16:creationId xmlns:a16="http://schemas.microsoft.com/office/drawing/2014/main" id="{44A5D155-7D8F-324D-BF38-4F6FE0DD6B26}"/>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65" name="Rectangle 64">
            <a:extLst>
              <a:ext uri="{FF2B5EF4-FFF2-40B4-BE49-F238E27FC236}">
                <a16:creationId xmlns:a16="http://schemas.microsoft.com/office/drawing/2014/main" id="{B308222F-8297-9A47-BE0F-A9C34D1DADC1}"/>
              </a:ext>
            </a:extLst>
          </p:cNvPr>
          <p:cNvSpPr/>
          <p:nvPr/>
        </p:nvSpPr>
        <p:spPr>
          <a:xfrm>
            <a:off x="2819068" y="3555279"/>
            <a:ext cx="7942132" cy="619593"/>
          </a:xfrm>
          <a:prstGeom prst="rect">
            <a:avLst/>
          </a:prstGeom>
        </p:spPr>
        <p:txBody>
          <a:bodyPr wrap="square">
            <a:spAutoFit/>
          </a:bodyPr>
          <a:lstStyle/>
          <a:p>
            <a:pPr marR="20955" indent="-6350" algn="just">
              <a:lnSpc>
                <a:spcPct val="106000"/>
              </a:lnSpc>
              <a:spcAft>
                <a:spcPts val="1155"/>
              </a:spcAft>
            </a:pPr>
            <a:r>
              <a:rPr lang="es-CO" sz="1100" dirty="0">
                <a:solidFill>
                  <a:srgbClr val="00AFEF"/>
                </a:solidFill>
                <a:latin typeface="Gotham Medium" panose="02000604030000020004" pitchFamily="2" charset="0"/>
                <a:ea typeface="Calibri" panose="020F0502020204030204" pitchFamily="34" charset="0"/>
              </a:rPr>
              <a:t>D. </a:t>
            </a:r>
            <a:r>
              <a:rPr lang="es-CO" sz="1100" dirty="0">
                <a:latin typeface="Gotham Medium" panose="02000604030000020004" pitchFamily="2" charset="0"/>
                <a:ea typeface="Calibri" panose="020F0502020204030204" pitchFamily="34" charset="0"/>
                <a:cs typeface="Arial" panose="020B0604020202020204" pitchFamily="34" charset="0"/>
              </a:rPr>
              <a:t>Es probable que la auditoría/evaluación se deba fragmentar en actividades individuales que ocupen un período más largo de tiempo, por esta razón, no necesariamente las personas tendrán que estar disponibles todo el tiempo de la auditoría/evaluación.</a:t>
            </a:r>
          </a:p>
        </p:txBody>
      </p:sp>
      <p:grpSp>
        <p:nvGrpSpPr>
          <p:cNvPr id="52" name="Group 51">
            <a:extLst>
              <a:ext uri="{FF2B5EF4-FFF2-40B4-BE49-F238E27FC236}">
                <a16:creationId xmlns:a16="http://schemas.microsoft.com/office/drawing/2014/main" id="{D36AC84A-814B-D043-8591-C11F3DF6FB3F}"/>
              </a:ext>
            </a:extLst>
          </p:cNvPr>
          <p:cNvGrpSpPr/>
          <p:nvPr/>
        </p:nvGrpSpPr>
        <p:grpSpPr>
          <a:xfrm>
            <a:off x="2724799" y="4302010"/>
            <a:ext cx="109440" cy="109440"/>
            <a:chOff x="4200892" y="4432105"/>
            <a:chExt cx="109440" cy="109440"/>
          </a:xfrm>
        </p:grpSpPr>
        <p:grpSp>
          <p:nvGrpSpPr>
            <p:cNvPr id="54" name="Group 53">
              <a:extLst>
                <a:ext uri="{FF2B5EF4-FFF2-40B4-BE49-F238E27FC236}">
                  <a16:creationId xmlns:a16="http://schemas.microsoft.com/office/drawing/2014/main" id="{55C4234F-B5A1-FA48-BD1F-9CF11BA402E6}"/>
                </a:ext>
              </a:extLst>
            </p:cNvPr>
            <p:cNvGrpSpPr>
              <a:grpSpLocks noChangeAspect="1"/>
            </p:cNvGrpSpPr>
            <p:nvPr/>
          </p:nvGrpSpPr>
          <p:grpSpPr>
            <a:xfrm rot="10800000">
              <a:off x="4210817" y="4439517"/>
              <a:ext cx="89587" cy="90000"/>
              <a:chOff x="3994150" y="4504881"/>
              <a:chExt cx="108000" cy="108498"/>
            </a:xfrm>
          </p:grpSpPr>
          <p:sp>
            <p:nvSpPr>
              <p:cNvPr id="63" name="Pie 62">
                <a:extLst>
                  <a:ext uri="{FF2B5EF4-FFF2-40B4-BE49-F238E27FC236}">
                    <a16:creationId xmlns:a16="http://schemas.microsoft.com/office/drawing/2014/main" id="{C1F0E493-2937-914C-90E1-2ECF62D728B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64" name="Pie 63">
                <a:extLst>
                  <a:ext uri="{FF2B5EF4-FFF2-40B4-BE49-F238E27FC236}">
                    <a16:creationId xmlns:a16="http://schemas.microsoft.com/office/drawing/2014/main" id="{41025285-D063-A742-8D19-92D67FC9F67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55" name="Arc 54">
              <a:extLst>
                <a:ext uri="{FF2B5EF4-FFF2-40B4-BE49-F238E27FC236}">
                  <a16:creationId xmlns:a16="http://schemas.microsoft.com/office/drawing/2014/main" id="{A5D8723E-EC34-AC4F-809B-CA62F12DADD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62" name="Arc 61">
              <a:extLst>
                <a:ext uri="{FF2B5EF4-FFF2-40B4-BE49-F238E27FC236}">
                  <a16:creationId xmlns:a16="http://schemas.microsoft.com/office/drawing/2014/main" id="{B49430A1-0DBD-C14B-AC4E-3A2B203035D2}"/>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2" name="Rectangle 81">
            <a:extLst>
              <a:ext uri="{FF2B5EF4-FFF2-40B4-BE49-F238E27FC236}">
                <a16:creationId xmlns:a16="http://schemas.microsoft.com/office/drawing/2014/main" id="{C6F9F14F-FB24-F346-8CFB-DC88A81CA3C5}"/>
              </a:ext>
            </a:extLst>
          </p:cNvPr>
          <p:cNvSpPr/>
          <p:nvPr/>
        </p:nvSpPr>
        <p:spPr>
          <a:xfrm>
            <a:off x="2816931" y="4228826"/>
            <a:ext cx="7942132" cy="619593"/>
          </a:xfrm>
          <a:prstGeom prst="rect">
            <a:avLst/>
          </a:prstGeom>
        </p:spPr>
        <p:txBody>
          <a:bodyPr wrap="square">
            <a:spAutoFit/>
          </a:bodyPr>
          <a:lstStyle/>
          <a:p>
            <a:pPr marR="20955" indent="-6350" algn="just">
              <a:lnSpc>
                <a:spcPct val="106000"/>
              </a:lnSpc>
              <a:spcAft>
                <a:spcPts val="1155"/>
              </a:spcAft>
            </a:pPr>
            <a:r>
              <a:rPr lang="es-CO" sz="1100" dirty="0">
                <a:solidFill>
                  <a:srgbClr val="00AFEF"/>
                </a:solidFill>
                <a:latin typeface="Gotham Medium" panose="02000604030000020004" pitchFamily="2" charset="0"/>
                <a:ea typeface="Calibri" panose="020F0502020204030204" pitchFamily="34" charset="0"/>
              </a:rPr>
              <a:t>E. </a:t>
            </a:r>
            <a:r>
              <a:rPr lang="es-CO" sz="1100" dirty="0">
                <a:latin typeface="Gotham Medium" panose="02000604030000020004" pitchFamily="2" charset="0"/>
                <a:ea typeface="Calibri" panose="020F0502020204030204" pitchFamily="34" charset="0"/>
                <a:cs typeface="Arial" panose="020B0604020202020204" pitchFamily="34" charset="0"/>
              </a:rPr>
              <a:t>El Auditor Líder acordará con el o los  auditados un horario de conferencias web o recorridos virtuales planificados o las estrategias que considere pertinentes, para el desarrollo del ejercicio de auditoria, sin que se afecte el servicio.</a:t>
            </a:r>
          </a:p>
        </p:txBody>
      </p:sp>
      <p:grpSp>
        <p:nvGrpSpPr>
          <p:cNvPr id="83" name="Group 82">
            <a:extLst>
              <a:ext uri="{FF2B5EF4-FFF2-40B4-BE49-F238E27FC236}">
                <a16:creationId xmlns:a16="http://schemas.microsoft.com/office/drawing/2014/main" id="{4BC0B6ED-9A48-5C41-8968-A056F9D83D10}"/>
              </a:ext>
            </a:extLst>
          </p:cNvPr>
          <p:cNvGrpSpPr/>
          <p:nvPr/>
        </p:nvGrpSpPr>
        <p:grpSpPr>
          <a:xfrm>
            <a:off x="2724798" y="5002891"/>
            <a:ext cx="109440" cy="109440"/>
            <a:chOff x="4200892" y="4432105"/>
            <a:chExt cx="109440" cy="109440"/>
          </a:xfrm>
        </p:grpSpPr>
        <p:grpSp>
          <p:nvGrpSpPr>
            <p:cNvPr id="84" name="Group 83">
              <a:extLst>
                <a:ext uri="{FF2B5EF4-FFF2-40B4-BE49-F238E27FC236}">
                  <a16:creationId xmlns:a16="http://schemas.microsoft.com/office/drawing/2014/main" id="{3B98A7EF-E58D-7642-805E-ECDF09D0D427}"/>
                </a:ext>
              </a:extLst>
            </p:cNvPr>
            <p:cNvGrpSpPr>
              <a:grpSpLocks noChangeAspect="1"/>
            </p:cNvGrpSpPr>
            <p:nvPr/>
          </p:nvGrpSpPr>
          <p:grpSpPr>
            <a:xfrm rot="10800000">
              <a:off x="4210817" y="4439517"/>
              <a:ext cx="89587" cy="90000"/>
              <a:chOff x="3994150" y="4504881"/>
              <a:chExt cx="108000" cy="108498"/>
            </a:xfrm>
          </p:grpSpPr>
          <p:sp>
            <p:nvSpPr>
              <p:cNvPr id="87" name="Pie 86">
                <a:extLst>
                  <a:ext uri="{FF2B5EF4-FFF2-40B4-BE49-F238E27FC236}">
                    <a16:creationId xmlns:a16="http://schemas.microsoft.com/office/drawing/2014/main" id="{4FEFE73C-C635-7B4C-91EC-01821C737A1B}"/>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8" name="Pie 87">
                <a:extLst>
                  <a:ext uri="{FF2B5EF4-FFF2-40B4-BE49-F238E27FC236}">
                    <a16:creationId xmlns:a16="http://schemas.microsoft.com/office/drawing/2014/main" id="{8BDA3514-C7CC-7642-A245-C7EA6A63743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5" name="Arc 84">
              <a:extLst>
                <a:ext uri="{FF2B5EF4-FFF2-40B4-BE49-F238E27FC236}">
                  <a16:creationId xmlns:a16="http://schemas.microsoft.com/office/drawing/2014/main" id="{CAA7A6E6-A5EA-B74B-A25E-E876925923BC}"/>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6" name="Arc 85">
              <a:extLst>
                <a:ext uri="{FF2B5EF4-FFF2-40B4-BE49-F238E27FC236}">
                  <a16:creationId xmlns:a16="http://schemas.microsoft.com/office/drawing/2014/main" id="{E9488C9B-AB4F-5040-9955-A54D191BF72B}"/>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9" name="Rectangle 88">
            <a:extLst>
              <a:ext uri="{FF2B5EF4-FFF2-40B4-BE49-F238E27FC236}">
                <a16:creationId xmlns:a16="http://schemas.microsoft.com/office/drawing/2014/main" id="{CA62016D-4AAC-1148-9D27-6DEB3976C5FD}"/>
              </a:ext>
            </a:extLst>
          </p:cNvPr>
          <p:cNvSpPr/>
          <p:nvPr/>
        </p:nvSpPr>
        <p:spPr>
          <a:xfrm>
            <a:off x="2816930" y="4929707"/>
            <a:ext cx="7942132" cy="439864"/>
          </a:xfrm>
          <a:prstGeom prst="rect">
            <a:avLst/>
          </a:prstGeom>
        </p:spPr>
        <p:txBody>
          <a:bodyPr wrap="square">
            <a:spAutoFit/>
          </a:bodyPr>
          <a:lstStyle/>
          <a:p>
            <a:pPr marR="20955" indent="-6350" algn="just">
              <a:lnSpc>
                <a:spcPct val="106000"/>
              </a:lnSpc>
              <a:spcAft>
                <a:spcPts val="1155"/>
              </a:spcAft>
            </a:pPr>
            <a:r>
              <a:rPr lang="es-CO" sz="1100" dirty="0">
                <a:solidFill>
                  <a:srgbClr val="00AFEF"/>
                </a:solidFill>
                <a:latin typeface="Gotham Medium" panose="02000604030000020004" pitchFamily="2" charset="0"/>
                <a:ea typeface="Calibri" panose="020F0502020204030204" pitchFamily="34" charset="0"/>
                <a:cs typeface="Arial" panose="020B0604020202020204" pitchFamily="34" charset="0"/>
              </a:rPr>
              <a:t>F. </a:t>
            </a:r>
            <a:r>
              <a:rPr lang="es-CO" sz="1100" dirty="0">
                <a:latin typeface="Gotham Medium" panose="02000604030000020004" pitchFamily="2" charset="0"/>
                <a:cs typeface="Arial" panose="020B0604020202020204" pitchFamily="34" charset="0"/>
              </a:rPr>
              <a:t>Cuando la auditoría/evaluación se realiza a través de herramientas tecnológicas de conferencia web, es recomendable que ambas partes usen las funcionalidades de pantalla de uso compartido y de cámara web. </a:t>
            </a:r>
            <a:endParaRPr lang="es-CO" sz="1100" dirty="0">
              <a:latin typeface="Gotham Medium" panose="02000604030000020004" pitchFamily="2" charset="0"/>
              <a:ea typeface="Calibri" panose="020F0502020204030204" pitchFamily="34" charset="0"/>
              <a:cs typeface="Arial" panose="020B0604020202020204" pitchFamily="34" charset="0"/>
            </a:endParaRPr>
          </a:p>
        </p:txBody>
      </p:sp>
      <p:grpSp>
        <p:nvGrpSpPr>
          <p:cNvPr id="90" name="Group 89">
            <a:extLst>
              <a:ext uri="{FF2B5EF4-FFF2-40B4-BE49-F238E27FC236}">
                <a16:creationId xmlns:a16="http://schemas.microsoft.com/office/drawing/2014/main" id="{BC2D9C9E-767C-D941-830F-403E8057E3BF}"/>
              </a:ext>
            </a:extLst>
          </p:cNvPr>
          <p:cNvGrpSpPr/>
          <p:nvPr/>
        </p:nvGrpSpPr>
        <p:grpSpPr>
          <a:xfrm>
            <a:off x="2724797" y="5514258"/>
            <a:ext cx="109440" cy="109440"/>
            <a:chOff x="4200892" y="4432105"/>
            <a:chExt cx="109440" cy="109440"/>
          </a:xfrm>
        </p:grpSpPr>
        <p:grpSp>
          <p:nvGrpSpPr>
            <p:cNvPr id="91" name="Group 90">
              <a:extLst>
                <a:ext uri="{FF2B5EF4-FFF2-40B4-BE49-F238E27FC236}">
                  <a16:creationId xmlns:a16="http://schemas.microsoft.com/office/drawing/2014/main" id="{9B374126-28F3-CB4C-9CB2-94BD302D4310}"/>
                </a:ext>
              </a:extLst>
            </p:cNvPr>
            <p:cNvGrpSpPr>
              <a:grpSpLocks noChangeAspect="1"/>
            </p:cNvGrpSpPr>
            <p:nvPr/>
          </p:nvGrpSpPr>
          <p:grpSpPr>
            <a:xfrm rot="10800000">
              <a:off x="4210817" y="4439517"/>
              <a:ext cx="89587" cy="90000"/>
              <a:chOff x="3994150" y="4504881"/>
              <a:chExt cx="108000" cy="108498"/>
            </a:xfrm>
          </p:grpSpPr>
          <p:sp>
            <p:nvSpPr>
              <p:cNvPr id="94" name="Pie 93">
                <a:extLst>
                  <a:ext uri="{FF2B5EF4-FFF2-40B4-BE49-F238E27FC236}">
                    <a16:creationId xmlns:a16="http://schemas.microsoft.com/office/drawing/2014/main" id="{F80A00DD-C8C7-CF4A-B67C-B2FE4E208FE9}"/>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95" name="Pie 94">
                <a:extLst>
                  <a:ext uri="{FF2B5EF4-FFF2-40B4-BE49-F238E27FC236}">
                    <a16:creationId xmlns:a16="http://schemas.microsoft.com/office/drawing/2014/main" id="{C7AF8218-8D5B-3240-98DD-D47FD90418B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92" name="Arc 91">
              <a:extLst>
                <a:ext uri="{FF2B5EF4-FFF2-40B4-BE49-F238E27FC236}">
                  <a16:creationId xmlns:a16="http://schemas.microsoft.com/office/drawing/2014/main" id="{EB1B1A37-95CF-8E44-8953-75975CE3C21E}"/>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93" name="Arc 92">
              <a:extLst>
                <a:ext uri="{FF2B5EF4-FFF2-40B4-BE49-F238E27FC236}">
                  <a16:creationId xmlns:a16="http://schemas.microsoft.com/office/drawing/2014/main" id="{A7849DD3-6BCF-0C41-B99C-C948140AA36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96" name="Rectangle 95">
            <a:extLst>
              <a:ext uri="{FF2B5EF4-FFF2-40B4-BE49-F238E27FC236}">
                <a16:creationId xmlns:a16="http://schemas.microsoft.com/office/drawing/2014/main" id="{EEE34995-2048-BB4D-8A69-8996DC6ED996}"/>
              </a:ext>
            </a:extLst>
          </p:cNvPr>
          <p:cNvSpPr/>
          <p:nvPr/>
        </p:nvSpPr>
        <p:spPr>
          <a:xfrm>
            <a:off x="2816929" y="5441074"/>
            <a:ext cx="7942132" cy="439864"/>
          </a:xfrm>
          <a:prstGeom prst="rect">
            <a:avLst/>
          </a:prstGeom>
        </p:spPr>
        <p:txBody>
          <a:bodyPr wrap="square">
            <a:spAutoFit/>
          </a:bodyPr>
          <a:lstStyle/>
          <a:p>
            <a:pPr marR="20955" indent="-6350" algn="just">
              <a:lnSpc>
                <a:spcPct val="106000"/>
              </a:lnSpc>
              <a:spcAft>
                <a:spcPts val="1155"/>
              </a:spcAft>
            </a:pPr>
            <a:r>
              <a:rPr lang="es-CO" sz="1100" dirty="0">
                <a:solidFill>
                  <a:srgbClr val="00AFEF"/>
                </a:solidFill>
                <a:latin typeface="Gotham Medium" panose="02000604030000020004" pitchFamily="2" charset="0"/>
                <a:ea typeface="Calibri" panose="020F0502020204030204" pitchFamily="34" charset="0"/>
                <a:cs typeface="Arial" panose="020B0604020202020204" pitchFamily="34" charset="0"/>
              </a:rPr>
              <a:t>G. </a:t>
            </a:r>
            <a:r>
              <a:rPr lang="es-CO" sz="1100" dirty="0">
                <a:latin typeface="Gotham Medium" panose="02000604030000020004" pitchFamily="2" charset="0"/>
                <a:cs typeface="Arial" panose="020B0604020202020204" pitchFamily="34" charset="0"/>
              </a:rPr>
              <a:t>Esto reduce la cantidad de datos e información que debe transferirse en el desarrollo de la auditoria interna o externa, según sea el caso.</a:t>
            </a:r>
            <a:endParaRPr lang="es-CO" sz="1100" dirty="0">
              <a:latin typeface="Gotham Medium" panose="02000604030000020004" pitchFamily="2" charset="0"/>
              <a:ea typeface="Calibri" panose="020F0502020204030204" pitchFamily="34" charset="0"/>
              <a:cs typeface="Arial" panose="020B0604020202020204" pitchFamily="34" charset="0"/>
            </a:endParaRPr>
          </a:p>
        </p:txBody>
      </p:sp>
      <p:sp>
        <p:nvSpPr>
          <p:cNvPr id="104" name="Rectangle 103">
            <a:extLst>
              <a:ext uri="{FF2B5EF4-FFF2-40B4-BE49-F238E27FC236}">
                <a16:creationId xmlns:a16="http://schemas.microsoft.com/office/drawing/2014/main" id="{7E0B8268-8568-7747-9378-E97BEAD868BB}"/>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5" name="Rectangle 104">
            <a:extLst>
              <a:ext uri="{FF2B5EF4-FFF2-40B4-BE49-F238E27FC236}">
                <a16:creationId xmlns:a16="http://schemas.microsoft.com/office/drawing/2014/main" id="{355E5D06-F47B-D644-B2A6-B9CFF823F592}"/>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6" name="Rectangle 105">
            <a:extLst>
              <a:ext uri="{FF2B5EF4-FFF2-40B4-BE49-F238E27FC236}">
                <a16:creationId xmlns:a16="http://schemas.microsoft.com/office/drawing/2014/main" id="{C9AF581F-3E79-4544-8210-ADDC32B428DB}"/>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7" name="Rectangle 106">
            <a:extLst>
              <a:ext uri="{FF2B5EF4-FFF2-40B4-BE49-F238E27FC236}">
                <a16:creationId xmlns:a16="http://schemas.microsoft.com/office/drawing/2014/main" id="{9F174C58-ED16-B543-BCC8-45D38982BDA2}"/>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8" name="TextBox 107">
            <a:extLst>
              <a:ext uri="{FF2B5EF4-FFF2-40B4-BE49-F238E27FC236}">
                <a16:creationId xmlns:a16="http://schemas.microsoft.com/office/drawing/2014/main" id="{E4B9EBD4-3874-4E4B-B2C6-C6802AE14715}"/>
              </a:ext>
            </a:extLst>
          </p:cNvPr>
          <p:cNvSpPr txBox="1"/>
          <p:nvPr/>
        </p:nvSpPr>
        <p:spPr>
          <a:xfrm>
            <a:off x="147768" y="1151130"/>
            <a:ext cx="942887"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05</a:t>
            </a:r>
          </a:p>
        </p:txBody>
      </p:sp>
      <p:sp>
        <p:nvSpPr>
          <p:cNvPr id="109" name="TextBox 108">
            <a:extLst>
              <a:ext uri="{FF2B5EF4-FFF2-40B4-BE49-F238E27FC236}">
                <a16:creationId xmlns:a16="http://schemas.microsoft.com/office/drawing/2014/main" id="{C16F9B4B-9A29-5F41-850C-6A2324F4E7AC}"/>
              </a:ext>
            </a:extLst>
          </p:cNvPr>
          <p:cNvSpPr txBox="1"/>
          <p:nvPr/>
        </p:nvSpPr>
        <p:spPr>
          <a:xfrm>
            <a:off x="447793" y="3038341"/>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pic>
        <p:nvPicPr>
          <p:cNvPr id="2" name="Picture 1">
            <a:extLst>
              <a:ext uri="{FF2B5EF4-FFF2-40B4-BE49-F238E27FC236}">
                <a16:creationId xmlns:a16="http://schemas.microsoft.com/office/drawing/2014/main" id="{6E2D2A24-C5B1-4C47-9711-23DAF17263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000" y="4140981"/>
            <a:ext cx="1080000" cy="1080000"/>
          </a:xfrm>
          <a:prstGeom prst="rect">
            <a:avLst/>
          </a:prstGeom>
        </p:spPr>
      </p:pic>
      <p:sp>
        <p:nvSpPr>
          <p:cNvPr id="53" name="TextBox 52">
            <a:extLst>
              <a:ext uri="{FF2B5EF4-FFF2-40B4-BE49-F238E27FC236}">
                <a16:creationId xmlns:a16="http://schemas.microsoft.com/office/drawing/2014/main" id="{0AA4B0ED-A393-E84A-953F-A1FCBE032ACF}"/>
              </a:ext>
            </a:extLst>
          </p:cNvPr>
          <p:cNvSpPr txBox="1"/>
          <p:nvPr/>
        </p:nvSpPr>
        <p:spPr>
          <a:xfrm>
            <a:off x="1332907" y="1430563"/>
            <a:ext cx="10022172" cy="1384995"/>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SOCIALIZACIÓN PROTOCOLO PARA LA REALIZACIÓN DE AUDITORIAS INTERNAS EN TIEMPOS DE LA NUEVA NORMALIDAD DEL COVID-19</a:t>
            </a:r>
          </a:p>
        </p:txBody>
      </p:sp>
    </p:spTree>
    <p:extLst>
      <p:ext uri="{BB962C8B-B14F-4D97-AF65-F5344CB8AC3E}">
        <p14:creationId xmlns:p14="http://schemas.microsoft.com/office/powerpoint/2010/main" val="2636240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330D0505-EAE6-934E-A17D-F56F18F2E565}"/>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6" name="TextBox 105">
            <a:extLst>
              <a:ext uri="{FF2B5EF4-FFF2-40B4-BE49-F238E27FC236}">
                <a16:creationId xmlns:a16="http://schemas.microsoft.com/office/drawing/2014/main" id="{B60020EB-7444-B948-80A6-D8180557B713}"/>
              </a:ext>
            </a:extLst>
          </p:cNvPr>
          <p:cNvSpPr txBox="1"/>
          <p:nvPr/>
        </p:nvSpPr>
        <p:spPr>
          <a:xfrm>
            <a:off x="147768" y="1151130"/>
            <a:ext cx="942887"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05</a:t>
            </a:r>
          </a:p>
        </p:txBody>
      </p:sp>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993347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cxnSp>
        <p:nvCxnSpPr>
          <p:cNvPr id="57" name="Straight Connector 56">
            <a:extLst>
              <a:ext uri="{FF2B5EF4-FFF2-40B4-BE49-F238E27FC236}">
                <a16:creationId xmlns:a16="http://schemas.microsoft.com/office/drawing/2014/main" id="{7909D981-A0DC-7942-A8F9-B64A12D82AA6}"/>
              </a:ext>
            </a:extLst>
          </p:cNvPr>
          <p:cNvCxnSpPr>
            <a:cxnSpLocks/>
          </p:cNvCxnSpPr>
          <p:nvPr/>
        </p:nvCxnSpPr>
        <p:spPr>
          <a:xfrm>
            <a:off x="1421601" y="2315249"/>
            <a:ext cx="9671969"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3175"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0" y="2771761"/>
            <a:ext cx="4927991"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60" name="Picture 59">
            <a:extLst>
              <a:ext uri="{FF2B5EF4-FFF2-40B4-BE49-F238E27FC236}">
                <a16:creationId xmlns:a16="http://schemas.microsoft.com/office/drawing/2014/main" id="{303BD535-FDA7-AC4D-82C4-E85A25DC123B}"/>
              </a:ext>
            </a:extLst>
          </p:cNvPr>
          <p:cNvPicPr>
            <a:picLocks noChangeAspect="1"/>
          </p:cNvPicPr>
          <p:nvPr/>
        </p:nvPicPr>
        <p:blipFill rotWithShape="1">
          <a:blip r:embed="rId2"/>
          <a:srcRect/>
          <a:stretch/>
        </p:blipFill>
        <p:spPr>
          <a:xfrm>
            <a:off x="1579279" y="3272769"/>
            <a:ext cx="169433" cy="669448"/>
          </a:xfrm>
          <a:prstGeom prst="rect">
            <a:avLst/>
          </a:prstGeom>
        </p:spPr>
      </p:pic>
      <p:sp>
        <p:nvSpPr>
          <p:cNvPr id="61" name="TextBox 60">
            <a:extLst>
              <a:ext uri="{FF2B5EF4-FFF2-40B4-BE49-F238E27FC236}">
                <a16:creationId xmlns:a16="http://schemas.microsoft.com/office/drawing/2014/main" id="{58C20ECE-5A79-434F-8546-A88AB2674772}"/>
              </a:ext>
            </a:extLst>
          </p:cNvPr>
          <p:cNvSpPr txBox="1"/>
          <p:nvPr/>
        </p:nvSpPr>
        <p:spPr>
          <a:xfrm>
            <a:off x="191887" y="2737592"/>
            <a:ext cx="5047558"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5.1. / FASE PREVIA – COMPONENTE CONCEPTUAL:</a:t>
            </a:r>
          </a:p>
        </p:txBody>
      </p:sp>
      <p:sp>
        <p:nvSpPr>
          <p:cNvPr id="116" name="TextBox 115">
            <a:extLst>
              <a:ext uri="{FF2B5EF4-FFF2-40B4-BE49-F238E27FC236}">
                <a16:creationId xmlns:a16="http://schemas.microsoft.com/office/drawing/2014/main" id="{3CF28C75-459F-C54E-ABDA-31A6E9F921D5}"/>
              </a:ext>
            </a:extLst>
          </p:cNvPr>
          <p:cNvSpPr txBox="1"/>
          <p:nvPr/>
        </p:nvSpPr>
        <p:spPr>
          <a:xfrm>
            <a:off x="2349972" y="3235675"/>
            <a:ext cx="5243492" cy="312650"/>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¿Qué debemos esperar con la Auditoría remota?:</a:t>
            </a:r>
            <a:endParaRPr lang="en-US" sz="1200" dirty="0">
              <a:solidFill>
                <a:srgbClr val="004960"/>
              </a:solidFill>
              <a:latin typeface="Gotham Book" panose="02000604040000020004" pitchFamily="2" charset="0"/>
              <a:ea typeface="Calibri" panose="020F0502020204030204" pitchFamily="34" charset="0"/>
            </a:endParaRPr>
          </a:p>
        </p:txBody>
      </p:sp>
      <p:cxnSp>
        <p:nvCxnSpPr>
          <p:cNvPr id="119" name="Straight Connector 118">
            <a:extLst>
              <a:ext uri="{FF2B5EF4-FFF2-40B4-BE49-F238E27FC236}">
                <a16:creationId xmlns:a16="http://schemas.microsoft.com/office/drawing/2014/main" id="{5D744225-FC1C-B646-83C8-ADAFBB6F1118}"/>
              </a:ext>
            </a:extLst>
          </p:cNvPr>
          <p:cNvCxnSpPr>
            <a:cxnSpLocks/>
          </p:cNvCxnSpPr>
          <p:nvPr/>
        </p:nvCxnSpPr>
        <p:spPr>
          <a:xfrm>
            <a:off x="2236755" y="3251805"/>
            <a:ext cx="0" cy="2020586"/>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000E2591-A5CF-AB45-8E08-D682A0D262BF}"/>
              </a:ext>
            </a:extLst>
          </p:cNvPr>
          <p:cNvGrpSpPr/>
          <p:nvPr/>
        </p:nvGrpSpPr>
        <p:grpSpPr>
          <a:xfrm>
            <a:off x="2182035" y="3334821"/>
            <a:ext cx="109440" cy="109440"/>
            <a:chOff x="4200892" y="4432105"/>
            <a:chExt cx="109440" cy="109440"/>
          </a:xfrm>
        </p:grpSpPr>
        <p:grpSp>
          <p:nvGrpSpPr>
            <p:cNvPr id="121" name="Group 120">
              <a:extLst>
                <a:ext uri="{FF2B5EF4-FFF2-40B4-BE49-F238E27FC236}">
                  <a16:creationId xmlns:a16="http://schemas.microsoft.com/office/drawing/2014/main" id="{F6FED00B-4398-1F48-AD69-D3A6AFCFFEE3}"/>
                </a:ext>
              </a:extLst>
            </p:cNvPr>
            <p:cNvGrpSpPr>
              <a:grpSpLocks noChangeAspect="1"/>
            </p:cNvGrpSpPr>
            <p:nvPr/>
          </p:nvGrpSpPr>
          <p:grpSpPr>
            <a:xfrm rot="10800000">
              <a:off x="4210817" y="4439517"/>
              <a:ext cx="89587" cy="90000"/>
              <a:chOff x="3994150" y="4504881"/>
              <a:chExt cx="108000" cy="108498"/>
            </a:xfrm>
          </p:grpSpPr>
          <p:sp>
            <p:nvSpPr>
              <p:cNvPr id="124" name="Pie 123">
                <a:extLst>
                  <a:ext uri="{FF2B5EF4-FFF2-40B4-BE49-F238E27FC236}">
                    <a16:creationId xmlns:a16="http://schemas.microsoft.com/office/drawing/2014/main" id="{70E6D824-DEBB-C74A-B859-F1F904926B9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25" name="Pie 124">
                <a:extLst>
                  <a:ext uri="{FF2B5EF4-FFF2-40B4-BE49-F238E27FC236}">
                    <a16:creationId xmlns:a16="http://schemas.microsoft.com/office/drawing/2014/main" id="{173AAFA5-EB3B-164C-A04C-459727A69F15}"/>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22" name="Arc 121">
              <a:extLst>
                <a:ext uri="{FF2B5EF4-FFF2-40B4-BE49-F238E27FC236}">
                  <a16:creationId xmlns:a16="http://schemas.microsoft.com/office/drawing/2014/main" id="{A4594CC4-6A27-604D-8BC0-AABECE2019E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23" name="Arc 122">
              <a:extLst>
                <a:ext uri="{FF2B5EF4-FFF2-40B4-BE49-F238E27FC236}">
                  <a16:creationId xmlns:a16="http://schemas.microsoft.com/office/drawing/2014/main" id="{D16772C1-3B9D-EA43-B716-0C2D32CCC18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44" name="Group 43">
            <a:extLst>
              <a:ext uri="{FF2B5EF4-FFF2-40B4-BE49-F238E27FC236}">
                <a16:creationId xmlns:a16="http://schemas.microsoft.com/office/drawing/2014/main" id="{39DAF3CD-3A32-CE4C-B42E-D1DDD134ACC9}"/>
              </a:ext>
            </a:extLst>
          </p:cNvPr>
          <p:cNvGrpSpPr/>
          <p:nvPr/>
        </p:nvGrpSpPr>
        <p:grpSpPr>
          <a:xfrm>
            <a:off x="2726936" y="4109314"/>
            <a:ext cx="109440" cy="109440"/>
            <a:chOff x="4200892" y="4432105"/>
            <a:chExt cx="109440" cy="109440"/>
          </a:xfrm>
        </p:grpSpPr>
        <p:grpSp>
          <p:nvGrpSpPr>
            <p:cNvPr id="46" name="Group 45">
              <a:extLst>
                <a:ext uri="{FF2B5EF4-FFF2-40B4-BE49-F238E27FC236}">
                  <a16:creationId xmlns:a16="http://schemas.microsoft.com/office/drawing/2014/main" id="{14429DB7-C2C4-5A41-AF4F-9BE42D20AD42}"/>
                </a:ext>
              </a:extLst>
            </p:cNvPr>
            <p:cNvGrpSpPr>
              <a:grpSpLocks noChangeAspect="1"/>
            </p:cNvGrpSpPr>
            <p:nvPr/>
          </p:nvGrpSpPr>
          <p:grpSpPr>
            <a:xfrm rot="10800000">
              <a:off x="4210817" y="4439517"/>
              <a:ext cx="89587" cy="90000"/>
              <a:chOff x="3994150" y="4504881"/>
              <a:chExt cx="108000" cy="108498"/>
            </a:xfrm>
          </p:grpSpPr>
          <p:sp>
            <p:nvSpPr>
              <p:cNvPr id="50" name="Pie 49">
                <a:extLst>
                  <a:ext uri="{FF2B5EF4-FFF2-40B4-BE49-F238E27FC236}">
                    <a16:creationId xmlns:a16="http://schemas.microsoft.com/office/drawing/2014/main" id="{315D76F0-1A1C-294B-B958-B9F04B4B522B}"/>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51" name="Pie 50">
                <a:extLst>
                  <a:ext uri="{FF2B5EF4-FFF2-40B4-BE49-F238E27FC236}">
                    <a16:creationId xmlns:a16="http://schemas.microsoft.com/office/drawing/2014/main" id="{CC9000EA-BCAC-674F-BE90-3E954D370A9B}"/>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47" name="Arc 46">
              <a:extLst>
                <a:ext uri="{FF2B5EF4-FFF2-40B4-BE49-F238E27FC236}">
                  <a16:creationId xmlns:a16="http://schemas.microsoft.com/office/drawing/2014/main" id="{0A3EED6E-7753-C249-B610-6731AC0E46C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8" name="Arc 47">
              <a:extLst>
                <a:ext uri="{FF2B5EF4-FFF2-40B4-BE49-F238E27FC236}">
                  <a16:creationId xmlns:a16="http://schemas.microsoft.com/office/drawing/2014/main" id="{44A5D155-7D8F-324D-BF38-4F6FE0DD6B26}"/>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65" name="Rectangle 64">
            <a:extLst>
              <a:ext uri="{FF2B5EF4-FFF2-40B4-BE49-F238E27FC236}">
                <a16:creationId xmlns:a16="http://schemas.microsoft.com/office/drawing/2014/main" id="{B308222F-8297-9A47-BE0F-A9C34D1DADC1}"/>
              </a:ext>
            </a:extLst>
          </p:cNvPr>
          <p:cNvSpPr/>
          <p:nvPr/>
        </p:nvSpPr>
        <p:spPr>
          <a:xfrm>
            <a:off x="2819068" y="4036130"/>
            <a:ext cx="7942132" cy="438453"/>
          </a:xfrm>
          <a:prstGeom prst="rect">
            <a:avLst/>
          </a:prstGeom>
        </p:spPr>
        <p:txBody>
          <a:bodyPr wrap="square">
            <a:spAutoFit/>
          </a:bodyPr>
          <a:lstStyle/>
          <a:p>
            <a:pPr marR="20955" indent="-6350" algn="just">
              <a:lnSpc>
                <a:spcPct val="106000"/>
              </a:lnSpc>
              <a:spcAft>
                <a:spcPts val="1155"/>
              </a:spcAft>
            </a:pPr>
            <a:r>
              <a:rPr lang="es-CO" sz="1100" dirty="0">
                <a:solidFill>
                  <a:srgbClr val="00AFEF"/>
                </a:solidFill>
                <a:latin typeface="Gotham Medium" panose="02000604030000020004" pitchFamily="2" charset="0"/>
                <a:ea typeface="Calibri" panose="020F0502020204030204" pitchFamily="34" charset="0"/>
              </a:rPr>
              <a:t>I. </a:t>
            </a:r>
            <a:r>
              <a:rPr lang="es-CO" sz="1100" dirty="0">
                <a:latin typeface="Gotham Medium" panose="02000604030000020004" pitchFamily="2" charset="0"/>
                <a:ea typeface="Calibri" panose="020F0502020204030204" pitchFamily="34" charset="0"/>
                <a:cs typeface="Arial" panose="020B0604020202020204" pitchFamily="34" charset="0"/>
              </a:rPr>
              <a:t>El auditor interno o externo puede solicitar que envíe vía correo electrónico los documentos o usar sitios web para compartir archivos, para así proporcionar la documentación al auditor/evaluador.</a:t>
            </a:r>
          </a:p>
        </p:txBody>
      </p:sp>
      <p:grpSp>
        <p:nvGrpSpPr>
          <p:cNvPr id="52" name="Group 51">
            <a:extLst>
              <a:ext uri="{FF2B5EF4-FFF2-40B4-BE49-F238E27FC236}">
                <a16:creationId xmlns:a16="http://schemas.microsoft.com/office/drawing/2014/main" id="{D36AC84A-814B-D043-8591-C11F3DF6FB3F}"/>
              </a:ext>
            </a:extLst>
          </p:cNvPr>
          <p:cNvGrpSpPr/>
          <p:nvPr/>
        </p:nvGrpSpPr>
        <p:grpSpPr>
          <a:xfrm>
            <a:off x="2724799" y="4633084"/>
            <a:ext cx="109440" cy="109440"/>
            <a:chOff x="4200892" y="4432105"/>
            <a:chExt cx="109440" cy="109440"/>
          </a:xfrm>
        </p:grpSpPr>
        <p:grpSp>
          <p:nvGrpSpPr>
            <p:cNvPr id="54" name="Group 53">
              <a:extLst>
                <a:ext uri="{FF2B5EF4-FFF2-40B4-BE49-F238E27FC236}">
                  <a16:creationId xmlns:a16="http://schemas.microsoft.com/office/drawing/2014/main" id="{55C4234F-B5A1-FA48-BD1F-9CF11BA402E6}"/>
                </a:ext>
              </a:extLst>
            </p:cNvPr>
            <p:cNvGrpSpPr>
              <a:grpSpLocks noChangeAspect="1"/>
            </p:cNvGrpSpPr>
            <p:nvPr/>
          </p:nvGrpSpPr>
          <p:grpSpPr>
            <a:xfrm rot="10800000">
              <a:off x="4210817" y="4439517"/>
              <a:ext cx="89587" cy="90000"/>
              <a:chOff x="3994150" y="4504881"/>
              <a:chExt cx="108000" cy="108498"/>
            </a:xfrm>
          </p:grpSpPr>
          <p:sp>
            <p:nvSpPr>
              <p:cNvPr id="63" name="Pie 62">
                <a:extLst>
                  <a:ext uri="{FF2B5EF4-FFF2-40B4-BE49-F238E27FC236}">
                    <a16:creationId xmlns:a16="http://schemas.microsoft.com/office/drawing/2014/main" id="{C1F0E493-2937-914C-90E1-2ECF62D728B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64" name="Pie 63">
                <a:extLst>
                  <a:ext uri="{FF2B5EF4-FFF2-40B4-BE49-F238E27FC236}">
                    <a16:creationId xmlns:a16="http://schemas.microsoft.com/office/drawing/2014/main" id="{41025285-D063-A742-8D19-92D67FC9F67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55" name="Arc 54">
              <a:extLst>
                <a:ext uri="{FF2B5EF4-FFF2-40B4-BE49-F238E27FC236}">
                  <a16:creationId xmlns:a16="http://schemas.microsoft.com/office/drawing/2014/main" id="{A5D8723E-EC34-AC4F-809B-CA62F12DADD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62" name="Arc 61">
              <a:extLst>
                <a:ext uri="{FF2B5EF4-FFF2-40B4-BE49-F238E27FC236}">
                  <a16:creationId xmlns:a16="http://schemas.microsoft.com/office/drawing/2014/main" id="{B49430A1-0DBD-C14B-AC4E-3A2B203035D2}"/>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2" name="Rectangle 81">
            <a:extLst>
              <a:ext uri="{FF2B5EF4-FFF2-40B4-BE49-F238E27FC236}">
                <a16:creationId xmlns:a16="http://schemas.microsoft.com/office/drawing/2014/main" id="{C6F9F14F-FB24-F346-8CFB-DC88A81CA3C5}"/>
              </a:ext>
            </a:extLst>
          </p:cNvPr>
          <p:cNvSpPr/>
          <p:nvPr/>
        </p:nvSpPr>
        <p:spPr>
          <a:xfrm>
            <a:off x="2816931" y="4559900"/>
            <a:ext cx="7942132" cy="439864"/>
          </a:xfrm>
          <a:prstGeom prst="rect">
            <a:avLst/>
          </a:prstGeom>
        </p:spPr>
        <p:txBody>
          <a:bodyPr wrap="square">
            <a:spAutoFit/>
          </a:bodyPr>
          <a:lstStyle/>
          <a:p>
            <a:pPr marR="20955" indent="-6350" algn="just">
              <a:lnSpc>
                <a:spcPct val="106000"/>
              </a:lnSpc>
              <a:spcAft>
                <a:spcPts val="1155"/>
              </a:spcAft>
            </a:pPr>
            <a:r>
              <a:rPr lang="es-CO" sz="1100" dirty="0">
                <a:solidFill>
                  <a:srgbClr val="00AFEF"/>
                </a:solidFill>
                <a:latin typeface="Gotham Medium" panose="02000604030000020004" pitchFamily="2" charset="0"/>
                <a:ea typeface="Calibri" panose="020F0502020204030204" pitchFamily="34" charset="0"/>
              </a:rPr>
              <a:t>J. </a:t>
            </a:r>
            <a:r>
              <a:rPr lang="es-CO" sz="1100" dirty="0">
                <a:latin typeface="Gotham Medium" panose="02000604030000020004" pitchFamily="2" charset="0"/>
                <a:ea typeface="Calibri" panose="020F0502020204030204" pitchFamily="34" charset="0"/>
                <a:cs typeface="Arial" panose="020B0604020202020204" pitchFamily="34" charset="0"/>
              </a:rPr>
              <a:t>La información debe ser proporcionada en el tiempo solicitado por el auditor, si no se tiene debe  decirse con claridad que no se tiene </a:t>
            </a:r>
            <a:r>
              <a:rPr lang="es-CO" sz="1100" dirty="0">
                <a:latin typeface="Gotham Medium" panose="02000604030000020004" pitchFamily="2" charset="0"/>
                <a:cs typeface="Arial" panose="020B0604020202020204" pitchFamily="34" charset="0"/>
              </a:rPr>
              <a:t>la documentación.</a:t>
            </a:r>
            <a:endParaRPr lang="es-CO" sz="1100" dirty="0">
              <a:latin typeface="Gotham Medium" panose="02000604030000020004" pitchFamily="2" charset="0"/>
              <a:ea typeface="Calibri" panose="020F0502020204030204" pitchFamily="34" charset="0"/>
              <a:cs typeface="Arial" panose="020B0604020202020204" pitchFamily="34" charset="0"/>
            </a:endParaRPr>
          </a:p>
        </p:txBody>
      </p:sp>
      <p:grpSp>
        <p:nvGrpSpPr>
          <p:cNvPr id="83" name="Group 82">
            <a:extLst>
              <a:ext uri="{FF2B5EF4-FFF2-40B4-BE49-F238E27FC236}">
                <a16:creationId xmlns:a16="http://schemas.microsoft.com/office/drawing/2014/main" id="{4BC0B6ED-9A48-5C41-8968-A056F9D83D10}"/>
              </a:ext>
            </a:extLst>
          </p:cNvPr>
          <p:cNvGrpSpPr/>
          <p:nvPr/>
        </p:nvGrpSpPr>
        <p:grpSpPr>
          <a:xfrm>
            <a:off x="2724798" y="5144781"/>
            <a:ext cx="109440" cy="109440"/>
            <a:chOff x="4200892" y="4432105"/>
            <a:chExt cx="109440" cy="109440"/>
          </a:xfrm>
        </p:grpSpPr>
        <p:grpSp>
          <p:nvGrpSpPr>
            <p:cNvPr id="84" name="Group 83">
              <a:extLst>
                <a:ext uri="{FF2B5EF4-FFF2-40B4-BE49-F238E27FC236}">
                  <a16:creationId xmlns:a16="http://schemas.microsoft.com/office/drawing/2014/main" id="{3B98A7EF-E58D-7642-805E-ECDF09D0D427}"/>
                </a:ext>
              </a:extLst>
            </p:cNvPr>
            <p:cNvGrpSpPr>
              <a:grpSpLocks noChangeAspect="1"/>
            </p:cNvGrpSpPr>
            <p:nvPr/>
          </p:nvGrpSpPr>
          <p:grpSpPr>
            <a:xfrm rot="10800000">
              <a:off x="4210817" y="4439517"/>
              <a:ext cx="89587" cy="90000"/>
              <a:chOff x="3994150" y="4504881"/>
              <a:chExt cx="108000" cy="108498"/>
            </a:xfrm>
          </p:grpSpPr>
          <p:sp>
            <p:nvSpPr>
              <p:cNvPr id="87" name="Pie 86">
                <a:extLst>
                  <a:ext uri="{FF2B5EF4-FFF2-40B4-BE49-F238E27FC236}">
                    <a16:creationId xmlns:a16="http://schemas.microsoft.com/office/drawing/2014/main" id="{4FEFE73C-C635-7B4C-91EC-01821C737A1B}"/>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8" name="Pie 87">
                <a:extLst>
                  <a:ext uri="{FF2B5EF4-FFF2-40B4-BE49-F238E27FC236}">
                    <a16:creationId xmlns:a16="http://schemas.microsoft.com/office/drawing/2014/main" id="{8BDA3514-C7CC-7642-A245-C7EA6A63743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5" name="Arc 84">
              <a:extLst>
                <a:ext uri="{FF2B5EF4-FFF2-40B4-BE49-F238E27FC236}">
                  <a16:creationId xmlns:a16="http://schemas.microsoft.com/office/drawing/2014/main" id="{CAA7A6E6-A5EA-B74B-A25E-E876925923BC}"/>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6" name="Arc 85">
              <a:extLst>
                <a:ext uri="{FF2B5EF4-FFF2-40B4-BE49-F238E27FC236}">
                  <a16:creationId xmlns:a16="http://schemas.microsoft.com/office/drawing/2014/main" id="{E9488C9B-AB4F-5040-9955-A54D191BF72B}"/>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9" name="Rectangle 88">
            <a:extLst>
              <a:ext uri="{FF2B5EF4-FFF2-40B4-BE49-F238E27FC236}">
                <a16:creationId xmlns:a16="http://schemas.microsoft.com/office/drawing/2014/main" id="{CA62016D-4AAC-1148-9D27-6DEB3976C5FD}"/>
              </a:ext>
            </a:extLst>
          </p:cNvPr>
          <p:cNvSpPr/>
          <p:nvPr/>
        </p:nvSpPr>
        <p:spPr>
          <a:xfrm>
            <a:off x="2816930" y="5071597"/>
            <a:ext cx="7942132" cy="439864"/>
          </a:xfrm>
          <a:prstGeom prst="rect">
            <a:avLst/>
          </a:prstGeom>
        </p:spPr>
        <p:txBody>
          <a:bodyPr wrap="square">
            <a:spAutoFit/>
          </a:bodyPr>
          <a:lstStyle/>
          <a:p>
            <a:pPr marR="20955" indent="-6350" algn="just">
              <a:lnSpc>
                <a:spcPct val="106000"/>
              </a:lnSpc>
              <a:spcAft>
                <a:spcPts val="1155"/>
              </a:spcAft>
            </a:pPr>
            <a:r>
              <a:rPr lang="es-CO" sz="1100" dirty="0">
                <a:solidFill>
                  <a:srgbClr val="00AFEF"/>
                </a:solidFill>
                <a:latin typeface="Gotham Medium" panose="02000604030000020004" pitchFamily="2" charset="0"/>
                <a:ea typeface="Calibri" panose="020F0502020204030204" pitchFamily="34" charset="0"/>
                <a:cs typeface="Arial" panose="020B0604020202020204" pitchFamily="34" charset="0"/>
              </a:rPr>
              <a:t>K. </a:t>
            </a:r>
            <a:r>
              <a:rPr lang="es-CO" sz="1100" dirty="0">
                <a:latin typeface="Gotham Medium" panose="02000604030000020004" pitchFamily="2" charset="0"/>
                <a:cs typeface="Arial" panose="020B0604020202020204" pitchFamily="34" charset="0"/>
              </a:rPr>
              <a:t>Los auditores y auditados  tienen la obligación de gestionar de forma segura el manejo de la misma, de acuerdo con las Políticas de Confidencialidad y Privacidad de Datos.</a:t>
            </a:r>
            <a:endParaRPr lang="es-CO" sz="1100" dirty="0">
              <a:latin typeface="Gotham Medium" panose="02000604030000020004" pitchFamily="2" charset="0"/>
              <a:ea typeface="Calibri" panose="020F0502020204030204" pitchFamily="34" charset="0"/>
              <a:cs typeface="Arial" panose="020B0604020202020204" pitchFamily="34" charset="0"/>
            </a:endParaRPr>
          </a:p>
        </p:txBody>
      </p:sp>
      <p:grpSp>
        <p:nvGrpSpPr>
          <p:cNvPr id="73" name="Group 72">
            <a:extLst>
              <a:ext uri="{FF2B5EF4-FFF2-40B4-BE49-F238E27FC236}">
                <a16:creationId xmlns:a16="http://schemas.microsoft.com/office/drawing/2014/main" id="{E33A9F7B-E281-B643-B61F-7FC53A50B297}"/>
              </a:ext>
            </a:extLst>
          </p:cNvPr>
          <p:cNvGrpSpPr/>
          <p:nvPr/>
        </p:nvGrpSpPr>
        <p:grpSpPr>
          <a:xfrm>
            <a:off x="2724797" y="3626609"/>
            <a:ext cx="109440" cy="109440"/>
            <a:chOff x="4200892" y="4432105"/>
            <a:chExt cx="109440" cy="109440"/>
          </a:xfrm>
        </p:grpSpPr>
        <p:grpSp>
          <p:nvGrpSpPr>
            <p:cNvPr id="74" name="Group 73">
              <a:extLst>
                <a:ext uri="{FF2B5EF4-FFF2-40B4-BE49-F238E27FC236}">
                  <a16:creationId xmlns:a16="http://schemas.microsoft.com/office/drawing/2014/main" id="{D80BD4D3-8D20-2545-8BEE-E309F368B201}"/>
                </a:ext>
              </a:extLst>
            </p:cNvPr>
            <p:cNvGrpSpPr>
              <a:grpSpLocks noChangeAspect="1"/>
            </p:cNvGrpSpPr>
            <p:nvPr/>
          </p:nvGrpSpPr>
          <p:grpSpPr>
            <a:xfrm rot="10800000">
              <a:off x="4210817" y="4439517"/>
              <a:ext cx="89587" cy="90000"/>
              <a:chOff x="3994150" y="4504881"/>
              <a:chExt cx="108000" cy="108498"/>
            </a:xfrm>
          </p:grpSpPr>
          <p:sp>
            <p:nvSpPr>
              <p:cNvPr id="77" name="Pie 76">
                <a:extLst>
                  <a:ext uri="{FF2B5EF4-FFF2-40B4-BE49-F238E27FC236}">
                    <a16:creationId xmlns:a16="http://schemas.microsoft.com/office/drawing/2014/main" id="{7EDB4A98-F382-624D-8CEB-3C9CE8BF295E}"/>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8" name="Pie 77">
                <a:extLst>
                  <a:ext uri="{FF2B5EF4-FFF2-40B4-BE49-F238E27FC236}">
                    <a16:creationId xmlns:a16="http://schemas.microsoft.com/office/drawing/2014/main" id="{B9F337E0-B662-4F4B-864A-725E22D09D8A}"/>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5" name="Arc 74">
              <a:extLst>
                <a:ext uri="{FF2B5EF4-FFF2-40B4-BE49-F238E27FC236}">
                  <a16:creationId xmlns:a16="http://schemas.microsoft.com/office/drawing/2014/main" id="{8B367CCE-4AA6-6D46-8270-C2363A033183}"/>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6" name="Arc 75">
              <a:extLst>
                <a:ext uri="{FF2B5EF4-FFF2-40B4-BE49-F238E27FC236}">
                  <a16:creationId xmlns:a16="http://schemas.microsoft.com/office/drawing/2014/main" id="{D06DE33B-78C8-0B4F-AEF5-A7C6133FC460}"/>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79" name="Rectangle 78">
            <a:extLst>
              <a:ext uri="{FF2B5EF4-FFF2-40B4-BE49-F238E27FC236}">
                <a16:creationId xmlns:a16="http://schemas.microsoft.com/office/drawing/2014/main" id="{E5DA5854-5996-EF4C-95B7-4A994F6565FA}"/>
              </a:ext>
            </a:extLst>
          </p:cNvPr>
          <p:cNvSpPr/>
          <p:nvPr/>
        </p:nvSpPr>
        <p:spPr>
          <a:xfrm>
            <a:off x="2816929" y="3553425"/>
            <a:ext cx="7942132" cy="438453"/>
          </a:xfrm>
          <a:prstGeom prst="rect">
            <a:avLst/>
          </a:prstGeom>
        </p:spPr>
        <p:txBody>
          <a:bodyPr wrap="square">
            <a:spAutoFit/>
          </a:bodyPr>
          <a:lstStyle/>
          <a:p>
            <a:pPr marR="20955" indent="-6350" algn="just">
              <a:lnSpc>
                <a:spcPct val="106000"/>
              </a:lnSpc>
              <a:spcAft>
                <a:spcPts val="1155"/>
              </a:spcAft>
            </a:pPr>
            <a:r>
              <a:rPr lang="es-CO" sz="1100" dirty="0">
                <a:solidFill>
                  <a:srgbClr val="00AFEF"/>
                </a:solidFill>
                <a:latin typeface="Gotham Medium" panose="02000604030000020004" pitchFamily="2" charset="0"/>
                <a:ea typeface="Calibri" panose="020F0502020204030204" pitchFamily="34" charset="0"/>
                <a:cs typeface="Arial" panose="020B0604020202020204" pitchFamily="34" charset="0"/>
              </a:rPr>
              <a:t>H. </a:t>
            </a:r>
            <a:r>
              <a:rPr lang="es-CO" sz="1100" dirty="0">
                <a:latin typeface="Gotham Medium" panose="02000604030000020004" pitchFamily="2" charset="0"/>
                <a:ea typeface="Calibri" panose="020F0502020204030204" pitchFamily="34" charset="0"/>
                <a:cs typeface="Arial" panose="020B0604020202020204" pitchFamily="34" charset="0"/>
              </a:rPr>
              <a:t>Es probable que los evaluadores soliciten que se les presente documentación para revisar offline, lo cual es más eficiente cuando se requiere grandes cantidades de información.</a:t>
            </a:r>
          </a:p>
        </p:txBody>
      </p:sp>
      <p:sp>
        <p:nvSpPr>
          <p:cNvPr id="80" name="Rectangle 79">
            <a:extLst>
              <a:ext uri="{FF2B5EF4-FFF2-40B4-BE49-F238E27FC236}">
                <a16:creationId xmlns:a16="http://schemas.microsoft.com/office/drawing/2014/main" id="{8F7409F4-C307-1E42-B5FE-A774231C1918}"/>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1" name="Rectangle 80">
            <a:extLst>
              <a:ext uri="{FF2B5EF4-FFF2-40B4-BE49-F238E27FC236}">
                <a16:creationId xmlns:a16="http://schemas.microsoft.com/office/drawing/2014/main" id="{8391FA11-E897-B644-AC83-B31DC6D5B781}"/>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4" name="Rectangle 103">
            <a:extLst>
              <a:ext uri="{FF2B5EF4-FFF2-40B4-BE49-F238E27FC236}">
                <a16:creationId xmlns:a16="http://schemas.microsoft.com/office/drawing/2014/main" id="{9B74DE65-467F-AF47-B61E-235A93D53941}"/>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7" name="TextBox 106">
            <a:extLst>
              <a:ext uri="{FF2B5EF4-FFF2-40B4-BE49-F238E27FC236}">
                <a16:creationId xmlns:a16="http://schemas.microsoft.com/office/drawing/2014/main" id="{A97B1008-DA5A-1F4C-9B60-AE89DC2D10FB}"/>
              </a:ext>
            </a:extLst>
          </p:cNvPr>
          <p:cNvSpPr txBox="1"/>
          <p:nvPr/>
        </p:nvSpPr>
        <p:spPr>
          <a:xfrm>
            <a:off x="447793" y="3038341"/>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pic>
        <p:nvPicPr>
          <p:cNvPr id="53" name="Picture 52">
            <a:extLst>
              <a:ext uri="{FF2B5EF4-FFF2-40B4-BE49-F238E27FC236}">
                <a16:creationId xmlns:a16="http://schemas.microsoft.com/office/drawing/2014/main" id="{4D281FE9-F1FE-5F40-B3F2-8E4430BB9D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000" y="4140981"/>
            <a:ext cx="1080000" cy="1080000"/>
          </a:xfrm>
          <a:prstGeom prst="rect">
            <a:avLst/>
          </a:prstGeom>
        </p:spPr>
      </p:pic>
      <p:sp>
        <p:nvSpPr>
          <p:cNvPr id="66" name="TextBox 65">
            <a:extLst>
              <a:ext uri="{FF2B5EF4-FFF2-40B4-BE49-F238E27FC236}">
                <a16:creationId xmlns:a16="http://schemas.microsoft.com/office/drawing/2014/main" id="{939C9D23-AD5E-BA47-B528-0A6AE3CC4F26}"/>
              </a:ext>
            </a:extLst>
          </p:cNvPr>
          <p:cNvSpPr txBox="1"/>
          <p:nvPr/>
        </p:nvSpPr>
        <p:spPr>
          <a:xfrm>
            <a:off x="1332907" y="1430563"/>
            <a:ext cx="10022172" cy="1384995"/>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SOCIALIZACIÓN PROTOCOLO PARA LA REALIZACIÓN DE AUDITORIAS INTERNAS EN TIEMPOS DE LA NUEVA NORMALIDAD DEL COVID-19</a:t>
            </a:r>
          </a:p>
        </p:txBody>
      </p:sp>
    </p:spTree>
    <p:extLst>
      <p:ext uri="{BB962C8B-B14F-4D97-AF65-F5344CB8AC3E}">
        <p14:creationId xmlns:p14="http://schemas.microsoft.com/office/powerpoint/2010/main" val="1847577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421601" y="1886802"/>
            <a:ext cx="9933478"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A4E6A05-9898-BE40-80E5-717B0EAE1E77}"/>
              </a:ext>
            </a:extLst>
          </p:cNvPr>
          <p:cNvPicPr>
            <a:picLocks noChangeAspect="1"/>
          </p:cNvPicPr>
          <p:nvPr/>
        </p:nvPicPr>
        <p:blipFill rotWithShape="1">
          <a:blip r:embed="rId2"/>
          <a:srcRect/>
          <a:stretch/>
        </p:blipFill>
        <p:spPr>
          <a:xfrm>
            <a:off x="1579279" y="2780403"/>
            <a:ext cx="169433" cy="669448"/>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cxnSp>
        <p:nvCxnSpPr>
          <p:cNvPr id="57" name="Straight Connector 56">
            <a:extLst>
              <a:ext uri="{FF2B5EF4-FFF2-40B4-BE49-F238E27FC236}">
                <a16:creationId xmlns:a16="http://schemas.microsoft.com/office/drawing/2014/main" id="{7909D981-A0DC-7942-A8F9-B64A12D82AA6}"/>
              </a:ext>
            </a:extLst>
          </p:cNvPr>
          <p:cNvCxnSpPr>
            <a:cxnSpLocks/>
          </p:cNvCxnSpPr>
          <p:nvPr/>
        </p:nvCxnSpPr>
        <p:spPr>
          <a:xfrm>
            <a:off x="1421601" y="2315249"/>
            <a:ext cx="9671969"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3175" y="2770645"/>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44710" y="2771761"/>
            <a:ext cx="4927991"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TextBox 60">
            <a:extLst>
              <a:ext uri="{FF2B5EF4-FFF2-40B4-BE49-F238E27FC236}">
                <a16:creationId xmlns:a16="http://schemas.microsoft.com/office/drawing/2014/main" id="{58C20ECE-5A79-434F-8546-A88AB2674772}"/>
              </a:ext>
            </a:extLst>
          </p:cNvPr>
          <p:cNvSpPr txBox="1"/>
          <p:nvPr/>
        </p:nvSpPr>
        <p:spPr>
          <a:xfrm>
            <a:off x="191887" y="2737592"/>
            <a:ext cx="5047558" cy="307777"/>
          </a:xfrm>
          <a:prstGeom prst="rect">
            <a:avLst/>
          </a:prstGeom>
          <a:noFill/>
        </p:spPr>
        <p:txBody>
          <a:bodyPr wrap="square" rtlCol="0">
            <a:spAutoFit/>
          </a:bodyPr>
          <a:lstStyle/>
          <a:p>
            <a:r>
              <a:rPr lang="es-CO" sz="1400" dirty="0">
                <a:solidFill>
                  <a:schemeClr val="bg1"/>
                </a:solidFill>
                <a:latin typeface="Gotham Medium" panose="02000604030000020004" pitchFamily="2" charset="0"/>
                <a:ea typeface="Times New Roman" panose="02020603050405020304" pitchFamily="18" charset="0"/>
                <a:cs typeface="Arial" panose="020B0604020202020204" pitchFamily="34" charset="0"/>
              </a:rPr>
              <a:t>5.1.2. / COMPONENTES DE LA AUDITORÍA REMOTA:</a:t>
            </a:r>
          </a:p>
        </p:txBody>
      </p:sp>
      <p:sp>
        <p:nvSpPr>
          <p:cNvPr id="52" name="Rectangle 51">
            <a:extLst>
              <a:ext uri="{FF2B5EF4-FFF2-40B4-BE49-F238E27FC236}">
                <a16:creationId xmlns:a16="http://schemas.microsoft.com/office/drawing/2014/main" id="{11D08E83-D1E3-D040-AA1B-517BA747A0DB}"/>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E8A13089-8927-8041-98E8-6D720F9B8074}"/>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Rectangle 54">
            <a:extLst>
              <a:ext uri="{FF2B5EF4-FFF2-40B4-BE49-F238E27FC236}">
                <a16:creationId xmlns:a16="http://schemas.microsoft.com/office/drawing/2014/main" id="{C642618D-4F6D-9E46-8659-EEF8050CDA47}"/>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2" name="Rectangle 61">
            <a:extLst>
              <a:ext uri="{FF2B5EF4-FFF2-40B4-BE49-F238E27FC236}">
                <a16:creationId xmlns:a16="http://schemas.microsoft.com/office/drawing/2014/main" id="{FAD8F039-FB34-F14E-A504-C4D8AC3B56EC}"/>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3" name="TextBox 62">
            <a:extLst>
              <a:ext uri="{FF2B5EF4-FFF2-40B4-BE49-F238E27FC236}">
                <a16:creationId xmlns:a16="http://schemas.microsoft.com/office/drawing/2014/main" id="{64DF1C77-4989-A445-A7B7-D8EC15C5360C}"/>
              </a:ext>
            </a:extLst>
          </p:cNvPr>
          <p:cNvSpPr txBox="1"/>
          <p:nvPr/>
        </p:nvSpPr>
        <p:spPr>
          <a:xfrm>
            <a:off x="147768" y="1151130"/>
            <a:ext cx="942887"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05</a:t>
            </a:r>
          </a:p>
        </p:txBody>
      </p:sp>
      <p:sp>
        <p:nvSpPr>
          <p:cNvPr id="64" name="TextBox 63">
            <a:extLst>
              <a:ext uri="{FF2B5EF4-FFF2-40B4-BE49-F238E27FC236}">
                <a16:creationId xmlns:a16="http://schemas.microsoft.com/office/drawing/2014/main" id="{FFDAC1EF-D5A9-F340-AD75-DBD9C9344038}"/>
              </a:ext>
            </a:extLst>
          </p:cNvPr>
          <p:cNvSpPr txBox="1"/>
          <p:nvPr/>
        </p:nvSpPr>
        <p:spPr>
          <a:xfrm>
            <a:off x="2349972" y="3123905"/>
            <a:ext cx="8474444" cy="600164"/>
          </a:xfrm>
          <a:prstGeom prst="rect">
            <a:avLst/>
          </a:prstGeom>
          <a:noFill/>
        </p:spPr>
        <p:txBody>
          <a:bodyPr wrap="square" rtlCol="0">
            <a:spAutoFit/>
          </a:bodyPr>
          <a:lstStyle/>
          <a:p>
            <a:pPr algn="just" hangingPunct="0">
              <a:tabLst>
                <a:tab pos="228600" algn="l"/>
              </a:tabLst>
            </a:pPr>
            <a:r>
              <a:rPr lang="es-CO" sz="1100" dirty="0">
                <a:latin typeface="Gotham Medium" panose="02000604030000020004" pitchFamily="2" charset="0"/>
              </a:rPr>
              <a:t>Los componentes de una auditoría remota son en muchos sentidos análogos a una auditoría presencial. Sin embargo, el enfoque, las cargas y la ejecución de estas fases de auditoría difieren. Destacaremos las cosas que hay que tener en cuenta, basándose en las lecciones aprendidas  en el marco del  COVID-19.</a:t>
            </a:r>
          </a:p>
        </p:txBody>
      </p:sp>
      <p:sp>
        <p:nvSpPr>
          <p:cNvPr id="83" name="TextBox 82">
            <a:extLst>
              <a:ext uri="{FF2B5EF4-FFF2-40B4-BE49-F238E27FC236}">
                <a16:creationId xmlns:a16="http://schemas.microsoft.com/office/drawing/2014/main" id="{2E783280-7F98-3041-B338-A85BFF4136DE}"/>
              </a:ext>
            </a:extLst>
          </p:cNvPr>
          <p:cNvSpPr txBox="1"/>
          <p:nvPr/>
        </p:nvSpPr>
        <p:spPr>
          <a:xfrm>
            <a:off x="2349972" y="3750885"/>
            <a:ext cx="5243492" cy="312650"/>
          </a:xfrm>
          <a:prstGeom prst="rect">
            <a:avLst/>
          </a:prstGeom>
          <a:noFill/>
        </p:spPr>
        <p:txBody>
          <a:bodyPr wrap="square" rtlCol="0">
            <a:spAutoFit/>
          </a:bodyPr>
          <a:lstStyle/>
          <a:p>
            <a:pPr marR="259080" indent="-6350" algn="just">
              <a:lnSpc>
                <a:spcPct val="107000"/>
              </a:lnSpc>
              <a:spcAft>
                <a:spcPts val="860"/>
              </a:spcAft>
            </a:pPr>
            <a:r>
              <a:rPr lang="es-CO" sz="1400" dirty="0">
                <a:solidFill>
                  <a:srgbClr val="004960"/>
                </a:solidFill>
                <a:latin typeface="Gotham Book" panose="02000604040000020004" pitchFamily="2" charset="0"/>
                <a:ea typeface="Calibri" panose="020F0502020204030204" pitchFamily="34" charset="0"/>
              </a:rPr>
              <a:t>A. Planificación:</a:t>
            </a:r>
            <a:endParaRPr lang="en-US" sz="1200" dirty="0">
              <a:solidFill>
                <a:srgbClr val="004960"/>
              </a:solidFill>
              <a:latin typeface="Gotham Book" panose="02000604040000020004" pitchFamily="2" charset="0"/>
              <a:ea typeface="Calibri" panose="020F0502020204030204" pitchFamily="34" charset="0"/>
            </a:endParaRPr>
          </a:p>
        </p:txBody>
      </p:sp>
      <p:cxnSp>
        <p:nvCxnSpPr>
          <p:cNvPr id="84" name="Straight Connector 83">
            <a:extLst>
              <a:ext uri="{FF2B5EF4-FFF2-40B4-BE49-F238E27FC236}">
                <a16:creationId xmlns:a16="http://schemas.microsoft.com/office/drawing/2014/main" id="{D63E066C-B351-9E4C-B363-ADF93C11AB38}"/>
              </a:ext>
            </a:extLst>
          </p:cNvPr>
          <p:cNvCxnSpPr>
            <a:cxnSpLocks/>
          </p:cNvCxnSpPr>
          <p:nvPr/>
        </p:nvCxnSpPr>
        <p:spPr>
          <a:xfrm>
            <a:off x="2236755" y="3916915"/>
            <a:ext cx="0" cy="2483082"/>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0321D482-4AAE-094F-B9DC-12CD882CE7DF}"/>
              </a:ext>
            </a:extLst>
          </p:cNvPr>
          <p:cNvGrpSpPr/>
          <p:nvPr/>
        </p:nvGrpSpPr>
        <p:grpSpPr>
          <a:xfrm>
            <a:off x="2182035" y="3857697"/>
            <a:ext cx="109440" cy="109440"/>
            <a:chOff x="4200892" y="4432105"/>
            <a:chExt cx="109440" cy="109440"/>
          </a:xfrm>
        </p:grpSpPr>
        <p:grpSp>
          <p:nvGrpSpPr>
            <p:cNvPr id="86" name="Group 85">
              <a:extLst>
                <a:ext uri="{FF2B5EF4-FFF2-40B4-BE49-F238E27FC236}">
                  <a16:creationId xmlns:a16="http://schemas.microsoft.com/office/drawing/2014/main" id="{5579AD5C-58F7-7040-8760-EAD8EF1760AF}"/>
                </a:ext>
              </a:extLst>
            </p:cNvPr>
            <p:cNvGrpSpPr>
              <a:grpSpLocks noChangeAspect="1"/>
            </p:cNvGrpSpPr>
            <p:nvPr/>
          </p:nvGrpSpPr>
          <p:grpSpPr>
            <a:xfrm rot="10800000">
              <a:off x="4210817" y="4439517"/>
              <a:ext cx="89587" cy="90000"/>
              <a:chOff x="3994150" y="4504881"/>
              <a:chExt cx="108000" cy="108498"/>
            </a:xfrm>
          </p:grpSpPr>
          <p:sp>
            <p:nvSpPr>
              <p:cNvPr id="89" name="Pie 88">
                <a:extLst>
                  <a:ext uri="{FF2B5EF4-FFF2-40B4-BE49-F238E27FC236}">
                    <a16:creationId xmlns:a16="http://schemas.microsoft.com/office/drawing/2014/main" id="{A35130CD-E651-474C-9998-E8967EB9CDAB}"/>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90" name="Pie 89">
                <a:extLst>
                  <a:ext uri="{FF2B5EF4-FFF2-40B4-BE49-F238E27FC236}">
                    <a16:creationId xmlns:a16="http://schemas.microsoft.com/office/drawing/2014/main" id="{5E321CB0-28F0-4447-817F-17CC7C4771A0}"/>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7" name="Arc 86">
              <a:extLst>
                <a:ext uri="{FF2B5EF4-FFF2-40B4-BE49-F238E27FC236}">
                  <a16:creationId xmlns:a16="http://schemas.microsoft.com/office/drawing/2014/main" id="{F661457F-E089-E64D-9A94-1123782E543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8" name="Arc 87">
              <a:extLst>
                <a:ext uri="{FF2B5EF4-FFF2-40B4-BE49-F238E27FC236}">
                  <a16:creationId xmlns:a16="http://schemas.microsoft.com/office/drawing/2014/main" id="{13FE9FD0-298B-A148-929D-146F2F40F07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91" name="Rectangle 90">
            <a:extLst>
              <a:ext uri="{FF2B5EF4-FFF2-40B4-BE49-F238E27FC236}">
                <a16:creationId xmlns:a16="http://schemas.microsoft.com/office/drawing/2014/main" id="{177B98C4-4912-A544-82DD-FE8524759078}"/>
              </a:ext>
            </a:extLst>
          </p:cNvPr>
          <p:cNvSpPr/>
          <p:nvPr/>
        </p:nvSpPr>
        <p:spPr>
          <a:xfrm>
            <a:off x="2394762" y="3991061"/>
            <a:ext cx="8366441" cy="261610"/>
          </a:xfrm>
          <a:prstGeom prst="rect">
            <a:avLst/>
          </a:prstGeom>
        </p:spPr>
        <p:txBody>
          <a:bodyPr wrap="square">
            <a:spAutoFit/>
          </a:bodyPr>
          <a:lstStyle/>
          <a:p>
            <a:pPr algn="just"/>
            <a:r>
              <a:rPr lang="es-CO" sz="1100" dirty="0">
                <a:latin typeface="Gotham Medium" panose="02000604030000020004" pitchFamily="2" charset="0"/>
              </a:rPr>
              <a:t>La planificación y el alcance de las auditorías son fundamentales en cada auditoría pues: </a:t>
            </a:r>
          </a:p>
        </p:txBody>
      </p:sp>
      <p:cxnSp>
        <p:nvCxnSpPr>
          <p:cNvPr id="93" name="Straight Connector 92">
            <a:extLst>
              <a:ext uri="{FF2B5EF4-FFF2-40B4-BE49-F238E27FC236}">
                <a16:creationId xmlns:a16="http://schemas.microsoft.com/office/drawing/2014/main" id="{FE20DC0E-78ED-FC43-BD19-3063F64A1FAC}"/>
              </a:ext>
            </a:extLst>
          </p:cNvPr>
          <p:cNvCxnSpPr>
            <a:cxnSpLocks/>
          </p:cNvCxnSpPr>
          <p:nvPr/>
        </p:nvCxnSpPr>
        <p:spPr>
          <a:xfrm>
            <a:off x="2230505" y="3203144"/>
            <a:ext cx="0" cy="431775"/>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7130CC56-AA34-5D4A-BE4D-49A4438F854F}"/>
              </a:ext>
            </a:extLst>
          </p:cNvPr>
          <p:cNvSpPr/>
          <p:nvPr/>
        </p:nvSpPr>
        <p:spPr>
          <a:xfrm>
            <a:off x="2832397" y="4258838"/>
            <a:ext cx="7928806" cy="2785378"/>
          </a:xfrm>
          <a:prstGeom prst="rect">
            <a:avLst/>
          </a:prstGeom>
        </p:spPr>
        <p:txBody>
          <a:bodyPr wrap="square">
            <a:spAutoFit/>
          </a:bodyPr>
          <a:lstStyle/>
          <a:p>
            <a:pPr marR="20955" indent="-6350" algn="just">
              <a:spcAft>
                <a:spcPts val="1155"/>
              </a:spcAft>
            </a:pPr>
            <a:r>
              <a:rPr lang="es-CO" sz="1050" dirty="0">
                <a:latin typeface="Gotham Book" panose="02000604040000020004" pitchFamily="2" charset="0"/>
              </a:rPr>
              <a:t>Es más difícil realizarla al momento desde una ubicación remota.</a:t>
            </a:r>
          </a:p>
          <a:p>
            <a:pPr marR="20955" indent="-6350" algn="just">
              <a:spcAft>
                <a:spcPts val="1155"/>
              </a:spcAft>
            </a:pPr>
            <a:r>
              <a:rPr lang="es-CO" sz="1050" dirty="0">
                <a:latin typeface="Gotham Book" panose="02000604040000020004" pitchFamily="2" charset="0"/>
              </a:rPr>
              <a:t>Los problemas técnicos pueden ser mas frecuentes o se pueden evidenciar mas. </a:t>
            </a:r>
          </a:p>
          <a:p>
            <a:pPr marR="20955" indent="-6350" algn="just">
              <a:spcAft>
                <a:spcPts val="1155"/>
              </a:spcAft>
            </a:pPr>
            <a:r>
              <a:rPr lang="es-CO" sz="1050" dirty="0">
                <a:latin typeface="Gotham Book" panose="02000604040000020004" pitchFamily="2" charset="0"/>
              </a:rPr>
              <a:t>La reunión de planificación de las partes interesadas es muy importante en el desarrollo de una auditoria remota, por las mismas condiciones y específicamente por las que atravesamos en el marco del COVID-19.</a:t>
            </a:r>
          </a:p>
          <a:p>
            <a:pPr marR="20955" indent="-6350" algn="just">
              <a:spcAft>
                <a:spcPts val="1155"/>
              </a:spcAft>
            </a:pPr>
            <a:r>
              <a:rPr lang="es-CO" sz="1050" dirty="0">
                <a:latin typeface="Gotham Book" panose="02000604040000020004" pitchFamily="2" charset="0"/>
              </a:rPr>
              <a:t>La reunión de planificación incluye un acuerdo sobre el alcance y la programación.</a:t>
            </a:r>
          </a:p>
          <a:p>
            <a:pPr marR="20955" indent="-6350" algn="just">
              <a:spcAft>
                <a:spcPts val="1155"/>
              </a:spcAft>
            </a:pPr>
            <a:r>
              <a:rPr lang="es-CO" sz="1050" dirty="0">
                <a:latin typeface="Gotham Book" panose="02000604040000020004" pitchFamily="2" charset="0"/>
              </a:rPr>
              <a:t>los auditores deben dar tiempo suficiente para explicar el enfoque de la auditoría remota a los auditados y para el acopio de la información.</a:t>
            </a:r>
          </a:p>
          <a:p>
            <a:pPr marR="20955" indent="-6350" algn="just">
              <a:spcAft>
                <a:spcPts val="1155"/>
              </a:spcAft>
            </a:pPr>
            <a:r>
              <a:rPr lang="es-CO" sz="1050" dirty="0">
                <a:latin typeface="Gotham Book" panose="02000604040000020004" pitchFamily="2" charset="0"/>
              </a:rPr>
              <a:t>Esto debería incluir una explicación de las similitudes y diferencias previstas entre las auditorías presenciales a las que están acostumbrados los interesados y las auditorías remotas.</a:t>
            </a:r>
          </a:p>
          <a:p>
            <a:pPr algn="just"/>
            <a:endParaRPr lang="es-CO" sz="1050" dirty="0">
              <a:latin typeface="Gotham Book" panose="02000604040000020004" pitchFamily="2" charset="0"/>
              <a:ea typeface="Calibri" panose="020F0502020204030204" pitchFamily="34" charset="0"/>
            </a:endParaRPr>
          </a:p>
          <a:p>
            <a:pPr marR="20955" indent="-6350" algn="just">
              <a:spcAft>
                <a:spcPts val="1155"/>
              </a:spcAft>
            </a:pPr>
            <a:endParaRPr lang="es-CO" sz="1000" dirty="0">
              <a:latin typeface="Gotham Book" panose="02000604040000020004" pitchFamily="2" charset="0"/>
              <a:ea typeface="Calibri" panose="020F0502020204030204" pitchFamily="34" charset="0"/>
            </a:endParaRPr>
          </a:p>
        </p:txBody>
      </p:sp>
      <p:pic>
        <p:nvPicPr>
          <p:cNvPr id="96" name="Picture 95">
            <a:extLst>
              <a:ext uri="{FF2B5EF4-FFF2-40B4-BE49-F238E27FC236}">
                <a16:creationId xmlns:a16="http://schemas.microsoft.com/office/drawing/2014/main" id="{DC3761E6-1E8A-CE41-B08B-29EE8D501D78}"/>
              </a:ext>
            </a:extLst>
          </p:cNvPr>
          <p:cNvPicPr>
            <a:picLocks noChangeAspect="1"/>
          </p:cNvPicPr>
          <p:nvPr/>
        </p:nvPicPr>
        <p:blipFill>
          <a:blip r:embed="rId4"/>
          <a:stretch>
            <a:fillRect/>
          </a:stretch>
        </p:blipFill>
        <p:spPr>
          <a:xfrm>
            <a:off x="2756704" y="4288043"/>
            <a:ext cx="38100" cy="1104901"/>
          </a:xfrm>
          <a:prstGeom prst="rect">
            <a:avLst/>
          </a:prstGeom>
        </p:spPr>
      </p:pic>
      <p:pic>
        <p:nvPicPr>
          <p:cNvPr id="97" name="Picture 96">
            <a:extLst>
              <a:ext uri="{FF2B5EF4-FFF2-40B4-BE49-F238E27FC236}">
                <a16:creationId xmlns:a16="http://schemas.microsoft.com/office/drawing/2014/main" id="{C77D1F6D-F281-CE4A-993F-EB8CEC47C7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0967" y="4341953"/>
            <a:ext cx="102674" cy="102674"/>
          </a:xfrm>
          <a:prstGeom prst="rect">
            <a:avLst/>
          </a:prstGeom>
        </p:spPr>
      </p:pic>
      <p:pic>
        <p:nvPicPr>
          <p:cNvPr id="98" name="Picture 97">
            <a:extLst>
              <a:ext uri="{FF2B5EF4-FFF2-40B4-BE49-F238E27FC236}">
                <a16:creationId xmlns:a16="http://schemas.microsoft.com/office/drawing/2014/main" id="{5FA6CFD1-14A9-9040-AC4A-972D91E6D3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3462" y="4655002"/>
            <a:ext cx="102674" cy="102674"/>
          </a:xfrm>
          <a:prstGeom prst="rect">
            <a:avLst/>
          </a:prstGeom>
        </p:spPr>
      </p:pic>
      <p:pic>
        <p:nvPicPr>
          <p:cNvPr id="99" name="Picture 98">
            <a:extLst>
              <a:ext uri="{FF2B5EF4-FFF2-40B4-BE49-F238E27FC236}">
                <a16:creationId xmlns:a16="http://schemas.microsoft.com/office/drawing/2014/main" id="{E040A7A2-EB74-E449-BB1E-59262AA439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3462" y="4955496"/>
            <a:ext cx="102674" cy="102674"/>
          </a:xfrm>
          <a:prstGeom prst="rect">
            <a:avLst/>
          </a:prstGeom>
        </p:spPr>
      </p:pic>
      <p:pic>
        <p:nvPicPr>
          <p:cNvPr id="100" name="Picture 99">
            <a:extLst>
              <a:ext uri="{FF2B5EF4-FFF2-40B4-BE49-F238E27FC236}">
                <a16:creationId xmlns:a16="http://schemas.microsoft.com/office/drawing/2014/main" id="{C0B10AA2-B453-1240-A449-8B65A67FED16}"/>
              </a:ext>
            </a:extLst>
          </p:cNvPr>
          <p:cNvPicPr>
            <a:picLocks noChangeAspect="1"/>
          </p:cNvPicPr>
          <p:nvPr/>
        </p:nvPicPr>
        <p:blipFill>
          <a:blip r:embed="rId4"/>
          <a:stretch>
            <a:fillRect/>
          </a:stretch>
        </p:blipFill>
        <p:spPr>
          <a:xfrm>
            <a:off x="2760861" y="5395542"/>
            <a:ext cx="34636" cy="1004455"/>
          </a:xfrm>
          <a:prstGeom prst="rect">
            <a:avLst/>
          </a:prstGeom>
        </p:spPr>
      </p:pic>
      <p:pic>
        <p:nvPicPr>
          <p:cNvPr id="101" name="Picture 100">
            <a:extLst>
              <a:ext uri="{FF2B5EF4-FFF2-40B4-BE49-F238E27FC236}">
                <a16:creationId xmlns:a16="http://schemas.microsoft.com/office/drawing/2014/main" id="{26E01DAF-1C74-244A-AD09-7AAA99E442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7743" y="5437135"/>
            <a:ext cx="102674" cy="102674"/>
          </a:xfrm>
          <a:prstGeom prst="rect">
            <a:avLst/>
          </a:prstGeom>
        </p:spPr>
      </p:pic>
      <p:pic>
        <p:nvPicPr>
          <p:cNvPr id="102" name="Picture 101">
            <a:extLst>
              <a:ext uri="{FF2B5EF4-FFF2-40B4-BE49-F238E27FC236}">
                <a16:creationId xmlns:a16="http://schemas.microsoft.com/office/drawing/2014/main" id="{6F7AF3EB-3EB1-3B46-A0F5-32C60CA2AE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7743" y="5749912"/>
            <a:ext cx="102674" cy="102674"/>
          </a:xfrm>
          <a:prstGeom prst="rect">
            <a:avLst/>
          </a:prstGeom>
        </p:spPr>
      </p:pic>
      <p:pic>
        <p:nvPicPr>
          <p:cNvPr id="103" name="Picture 102">
            <a:extLst>
              <a:ext uri="{FF2B5EF4-FFF2-40B4-BE49-F238E27FC236}">
                <a16:creationId xmlns:a16="http://schemas.microsoft.com/office/drawing/2014/main" id="{E9377301-C973-1740-B74A-CC9C0C30D2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0967" y="6219268"/>
            <a:ext cx="102674" cy="102674"/>
          </a:xfrm>
          <a:prstGeom prst="rect">
            <a:avLst/>
          </a:prstGeom>
        </p:spPr>
      </p:pic>
      <p:pic>
        <p:nvPicPr>
          <p:cNvPr id="2" name="Picture 1">
            <a:extLst>
              <a:ext uri="{FF2B5EF4-FFF2-40B4-BE49-F238E27FC236}">
                <a16:creationId xmlns:a16="http://schemas.microsoft.com/office/drawing/2014/main" id="{02AE0F7A-582F-0243-8716-B3F9708B67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8000" y="4388249"/>
            <a:ext cx="1080000" cy="1080000"/>
          </a:xfrm>
          <a:prstGeom prst="rect">
            <a:avLst/>
          </a:prstGeom>
        </p:spPr>
      </p:pic>
      <p:sp>
        <p:nvSpPr>
          <p:cNvPr id="36" name="TextBox 35">
            <a:extLst>
              <a:ext uri="{FF2B5EF4-FFF2-40B4-BE49-F238E27FC236}">
                <a16:creationId xmlns:a16="http://schemas.microsoft.com/office/drawing/2014/main" id="{7FC2B42A-BDD5-CF48-A250-BC1390175D59}"/>
              </a:ext>
            </a:extLst>
          </p:cNvPr>
          <p:cNvSpPr txBox="1"/>
          <p:nvPr/>
        </p:nvSpPr>
        <p:spPr>
          <a:xfrm>
            <a:off x="1332907" y="1430563"/>
            <a:ext cx="10022172" cy="1384995"/>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SOCIALIZACIÓN PROTOCOLO PARA LA REALIZACIÓN DE AUDITORIAS INTERNAS EN TIEMPOS DE LA NUEVA NORMALIDAD DEL COVID-19</a:t>
            </a:r>
          </a:p>
        </p:txBody>
      </p:sp>
    </p:spTree>
    <p:extLst>
      <p:ext uri="{BB962C8B-B14F-4D97-AF65-F5344CB8AC3E}">
        <p14:creationId xmlns:p14="http://schemas.microsoft.com/office/powerpoint/2010/main" val="3201421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8895</TotalTime>
  <Words>4942</Words>
  <Application>Microsoft Office PowerPoint</Application>
  <PresentationFormat>Panorámica</PresentationFormat>
  <Paragraphs>488</Paragraphs>
  <Slides>34</Slides>
  <Notes>8</Notes>
  <HiddenSlides>1</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34</vt:i4>
      </vt:variant>
    </vt:vector>
  </HeadingPairs>
  <TitlesOfParts>
    <vt:vector size="42" baseType="lpstr">
      <vt:lpstr>Arial</vt:lpstr>
      <vt:lpstr>Calibri</vt:lpstr>
      <vt:lpstr>Calibri Light</vt:lpstr>
      <vt:lpstr>Filson Pro Book</vt:lpstr>
      <vt:lpstr>Filson Pro Light</vt:lpstr>
      <vt:lpstr>Gotham Book</vt:lpstr>
      <vt:lpstr>Gotham Medium</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Carlos Adolfo Venegas Betancourt</dc:creator>
  <cp:lastModifiedBy>Sandra Castillo</cp:lastModifiedBy>
  <cp:revision>161</cp:revision>
  <dcterms:created xsi:type="dcterms:W3CDTF">2021-07-16T05:50:25Z</dcterms:created>
  <dcterms:modified xsi:type="dcterms:W3CDTF">2021-07-30T15:04:24Z</dcterms:modified>
</cp:coreProperties>
</file>