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5" r:id="rId2"/>
    <p:sldId id="261" r:id="rId3"/>
    <p:sldId id="257" r:id="rId4"/>
    <p:sldId id="282" r:id="rId5"/>
    <p:sldId id="283" r:id="rId6"/>
    <p:sldId id="286" r:id="rId7"/>
    <p:sldId id="287" r:id="rId8"/>
    <p:sldId id="288" r:id="rId9"/>
    <p:sldId id="289" r:id="rId10"/>
    <p:sldId id="290" r:id="rId11"/>
    <p:sldId id="291" r:id="rId12"/>
    <p:sldId id="292" r:id="rId13"/>
    <p:sldId id="314"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274" r:id="rId3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46"/>
    <a:srgbClr val="C2E6E4"/>
    <a:srgbClr val="B3FFFF"/>
    <a:srgbClr val="81E9F7"/>
    <a:srgbClr val="00AEEF"/>
    <a:srgbClr val="6DCFF6"/>
    <a:srgbClr val="003D58"/>
    <a:srgbClr val="002A41"/>
    <a:srgbClr val="F6C042"/>
    <a:srgbClr val="EE7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F2D97-E894-F3AD-26E0-91DDDC7CB00B}" v="2" dt="2021-07-29T12:14:38.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9"/>
    <p:restoredTop sz="94637"/>
  </p:normalViewPr>
  <p:slideViewPr>
    <p:cSldViewPr snapToGrid="0" snapToObjects="1">
      <p:cViewPr varScale="1">
        <p:scale>
          <a:sx n="68" d="100"/>
          <a:sy n="68" d="100"/>
        </p:scale>
        <p:origin x="402"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9C8C2-62F2-49C8-B39C-893D18E0F34B}"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endParaRPr lang="es-ES"/>
        </a:p>
      </dgm:t>
    </dgm:pt>
    <dgm:pt modelId="{547A3D57-66C0-4580-A5E6-BF33B93F8438}">
      <dgm:prSet phldrT="[Texto]" custT="1"/>
      <dgm:spPr>
        <a:noFill/>
        <a:ln w="28575">
          <a:solidFill>
            <a:schemeClr val="accent2"/>
          </a:solidFill>
        </a:ln>
      </dgm:spPr>
      <dgm:t>
        <a:bodyPr/>
        <a:lstStyle/>
        <a:p>
          <a:r>
            <a:rPr lang="es-CO" sz="1100" b="0" dirty="0">
              <a:solidFill>
                <a:schemeClr val="tx1"/>
              </a:solidFill>
              <a:latin typeface="Gotham Medium"/>
            </a:rPr>
            <a:t>Mejorar la efectividad de la Rama Judicial y disminuir la congestión.</a:t>
          </a:r>
          <a:endParaRPr lang="es-ES" sz="1100" b="0" dirty="0">
            <a:solidFill>
              <a:schemeClr val="tx1"/>
            </a:solidFill>
            <a:latin typeface="Gotham Medium"/>
          </a:endParaRPr>
        </a:p>
      </dgm:t>
    </dgm:pt>
    <dgm:pt modelId="{A05A4103-4F91-4037-8E62-69DFA5FBE855}" type="parTrans" cxnId="{E49B0EDF-8E8E-42E4-9E0A-F3E5111754E8}">
      <dgm:prSet/>
      <dgm:spPr/>
      <dgm:t>
        <a:bodyPr/>
        <a:lstStyle/>
        <a:p>
          <a:endParaRPr lang="es-ES"/>
        </a:p>
      </dgm:t>
    </dgm:pt>
    <dgm:pt modelId="{48DB52D9-C1ED-4022-B83B-6AB2BBDCB6AB}" type="sibTrans" cxnId="{E49B0EDF-8E8E-42E4-9E0A-F3E5111754E8}">
      <dgm:prSet/>
      <dgm:spPr/>
      <dgm:t>
        <a:bodyPr/>
        <a:lstStyle/>
        <a:p>
          <a:endParaRPr lang="es-ES"/>
        </a:p>
      </dgm:t>
    </dgm:pt>
    <dgm:pt modelId="{15C51357-F413-4AB9-A195-5305CC36CE01}">
      <dgm:prSet phldrT="[Texto]" custT="1"/>
      <dgm:spPr>
        <a:noFill/>
        <a:ln w="28575">
          <a:solidFill>
            <a:schemeClr val="accent3"/>
          </a:solidFill>
        </a:ln>
      </dgm:spPr>
      <dgm:t>
        <a:bodyPr/>
        <a:lstStyle/>
        <a:p>
          <a:pPr algn="ctr"/>
          <a:r>
            <a:rPr lang="es-CO" sz="1100" b="0" dirty="0">
              <a:solidFill>
                <a:schemeClr val="tx1"/>
              </a:solidFill>
              <a:latin typeface="Gotham Medium"/>
            </a:rPr>
            <a:t>Fortalecer la transparencia y apertura de datos de la Rama Judicial</a:t>
          </a:r>
          <a:r>
            <a:rPr lang="es-CO" sz="900" b="1" dirty="0"/>
            <a:t>.</a:t>
          </a:r>
          <a:endParaRPr lang="es-ES" sz="900" dirty="0"/>
        </a:p>
      </dgm:t>
    </dgm:pt>
    <dgm:pt modelId="{42749B4B-53F0-47AB-8C84-806A2FCD9E3F}" type="parTrans" cxnId="{69E1C7D8-218A-42B7-84A2-FD5357E4BA0F}">
      <dgm:prSet/>
      <dgm:spPr/>
      <dgm:t>
        <a:bodyPr/>
        <a:lstStyle/>
        <a:p>
          <a:endParaRPr lang="es-ES"/>
        </a:p>
      </dgm:t>
    </dgm:pt>
    <dgm:pt modelId="{3487AD4C-D26D-4163-85F9-E1162364F409}" type="sibTrans" cxnId="{69E1C7D8-218A-42B7-84A2-FD5357E4BA0F}">
      <dgm:prSet/>
      <dgm:spPr/>
      <dgm:t>
        <a:bodyPr/>
        <a:lstStyle/>
        <a:p>
          <a:endParaRPr lang="es-ES"/>
        </a:p>
      </dgm:t>
    </dgm:pt>
    <dgm:pt modelId="{13D4D56B-B841-4781-BDA4-2B755C9AB9B0}">
      <dgm:prSet phldrT="[Texto]" custT="1"/>
      <dgm:spPr>
        <a:noFill/>
        <a:ln w="28575">
          <a:solidFill>
            <a:srgbClr val="FFC000"/>
          </a:solidFill>
        </a:ln>
      </dgm:spPr>
      <dgm:t>
        <a:bodyPr/>
        <a:lstStyle/>
        <a:p>
          <a:r>
            <a:rPr lang="es-CO" sz="1100" b="0" dirty="0">
              <a:solidFill>
                <a:schemeClr val="tx1"/>
              </a:solidFill>
              <a:latin typeface="Gotham Medium"/>
            </a:rPr>
            <a:t>Mejorar el acceso a la justicia.</a:t>
          </a:r>
          <a:endParaRPr lang="es-ES" sz="1100" b="0" dirty="0">
            <a:solidFill>
              <a:schemeClr val="tx1"/>
            </a:solidFill>
            <a:latin typeface="Gotham Medium"/>
          </a:endParaRPr>
        </a:p>
      </dgm:t>
    </dgm:pt>
    <dgm:pt modelId="{9FF38E25-F0A8-4A67-9FB8-A6A0744C2304}" type="parTrans" cxnId="{2128356B-9424-4627-9325-4B7EB5837453}">
      <dgm:prSet/>
      <dgm:spPr/>
      <dgm:t>
        <a:bodyPr/>
        <a:lstStyle/>
        <a:p>
          <a:endParaRPr lang="es-ES"/>
        </a:p>
      </dgm:t>
    </dgm:pt>
    <dgm:pt modelId="{9730D310-39AB-4540-8EB6-CF245F58378D}" type="sibTrans" cxnId="{2128356B-9424-4627-9325-4B7EB5837453}">
      <dgm:prSet/>
      <dgm:spPr/>
      <dgm:t>
        <a:bodyPr/>
        <a:lstStyle/>
        <a:p>
          <a:endParaRPr lang="es-ES"/>
        </a:p>
      </dgm:t>
    </dgm:pt>
    <dgm:pt modelId="{50F27C1C-CB10-47F0-9A2F-2E952E7CA026}">
      <dgm:prSet phldrT="[Texto]" custT="1"/>
      <dgm:spPr>
        <a:noFill/>
        <a:ln w="28575">
          <a:solidFill>
            <a:schemeClr val="accent5"/>
          </a:solidFill>
        </a:ln>
      </dgm:spPr>
      <dgm:t>
        <a:bodyPr/>
        <a:lstStyle/>
        <a:p>
          <a:r>
            <a:rPr lang="es-CO" sz="1000" b="0" dirty="0">
              <a:solidFill>
                <a:schemeClr val="tx1"/>
              </a:solidFill>
              <a:latin typeface="Gotham Medium"/>
            </a:rPr>
            <a:t>Fortalecer la autonomía e independencia judicial, administrativa y financiera de la Rama Judicial.</a:t>
          </a:r>
          <a:endParaRPr lang="es-ES" sz="1000" b="0" dirty="0">
            <a:solidFill>
              <a:schemeClr val="tx1"/>
            </a:solidFill>
            <a:latin typeface="Gotham Medium"/>
          </a:endParaRPr>
        </a:p>
      </dgm:t>
    </dgm:pt>
    <dgm:pt modelId="{237813D5-26EF-497E-AF77-0961ABA65639}" type="parTrans" cxnId="{33475C7E-6C05-497B-B9E9-51739AF4CF95}">
      <dgm:prSet/>
      <dgm:spPr/>
      <dgm:t>
        <a:bodyPr/>
        <a:lstStyle/>
        <a:p>
          <a:endParaRPr lang="es-ES"/>
        </a:p>
      </dgm:t>
    </dgm:pt>
    <dgm:pt modelId="{E4069978-D6EE-44AF-9DF9-B404659504EA}" type="sibTrans" cxnId="{33475C7E-6C05-497B-B9E9-51739AF4CF95}">
      <dgm:prSet/>
      <dgm:spPr/>
      <dgm:t>
        <a:bodyPr/>
        <a:lstStyle/>
        <a:p>
          <a:endParaRPr lang="es-ES"/>
        </a:p>
      </dgm:t>
    </dgm:pt>
    <dgm:pt modelId="{0F835E73-7899-4267-96AB-9852662F8362}">
      <dgm:prSet phldrT="[Texto]"/>
      <dgm:spPr>
        <a:noFill/>
        <a:ln w="28575">
          <a:solidFill>
            <a:schemeClr val="accent6"/>
          </a:solidFill>
        </a:ln>
      </dgm:spPr>
      <dgm:t>
        <a:bodyPr/>
        <a:lstStyle/>
        <a:p>
          <a:r>
            <a:rPr lang="es-CO" b="0" dirty="0">
              <a:solidFill>
                <a:schemeClr val="tx1"/>
              </a:solidFill>
              <a:latin typeface="Gotham Medium"/>
            </a:rPr>
            <a:t>Atraer, desarrollar y mantener a los mejores servidores judiciales.</a:t>
          </a:r>
          <a:endParaRPr lang="es-ES" b="0" dirty="0">
            <a:solidFill>
              <a:schemeClr val="tx1"/>
            </a:solidFill>
            <a:latin typeface="Gotham Medium"/>
          </a:endParaRPr>
        </a:p>
      </dgm:t>
    </dgm:pt>
    <dgm:pt modelId="{DC2E0CF3-B1C8-41BA-83CA-D91DA503E0B4}" type="parTrans" cxnId="{4C1F6517-893E-4CE3-A326-D9F1C31FEF7C}">
      <dgm:prSet/>
      <dgm:spPr/>
      <dgm:t>
        <a:bodyPr/>
        <a:lstStyle/>
        <a:p>
          <a:endParaRPr lang="es-ES"/>
        </a:p>
      </dgm:t>
    </dgm:pt>
    <dgm:pt modelId="{9473D08A-140D-463E-B6DC-53ADB4416F80}" type="sibTrans" cxnId="{4C1F6517-893E-4CE3-A326-D9F1C31FEF7C}">
      <dgm:prSet/>
      <dgm:spPr/>
      <dgm:t>
        <a:bodyPr/>
        <a:lstStyle/>
        <a:p>
          <a:endParaRPr lang="es-ES"/>
        </a:p>
      </dgm:t>
    </dgm:pt>
    <dgm:pt modelId="{564A1CE9-82AB-45A8-997A-FA307B470E5F}" type="pres">
      <dgm:prSet presAssocID="{12E9C8C2-62F2-49C8-B39C-893D18E0F34B}" presName="cycle" presStyleCnt="0">
        <dgm:presLayoutVars>
          <dgm:dir/>
          <dgm:resizeHandles val="exact"/>
        </dgm:presLayoutVars>
      </dgm:prSet>
      <dgm:spPr/>
    </dgm:pt>
    <dgm:pt modelId="{6C0B053B-504B-405D-8D75-A60714DBE4A8}" type="pres">
      <dgm:prSet presAssocID="{547A3D57-66C0-4580-A5E6-BF33B93F8438}" presName="node" presStyleLbl="node1" presStyleIdx="0" presStyleCnt="5">
        <dgm:presLayoutVars>
          <dgm:bulletEnabled val="1"/>
        </dgm:presLayoutVars>
      </dgm:prSet>
      <dgm:spPr/>
    </dgm:pt>
    <dgm:pt modelId="{902B2EF3-D2F4-48DB-96D5-A92508437160}" type="pres">
      <dgm:prSet presAssocID="{48DB52D9-C1ED-4022-B83B-6AB2BBDCB6AB}" presName="sibTrans" presStyleLbl="sibTrans2D1" presStyleIdx="0" presStyleCnt="5"/>
      <dgm:spPr/>
    </dgm:pt>
    <dgm:pt modelId="{184DFB60-4110-4F0F-B522-9977EC9D1BB0}" type="pres">
      <dgm:prSet presAssocID="{48DB52D9-C1ED-4022-B83B-6AB2BBDCB6AB}" presName="connectorText" presStyleLbl="sibTrans2D1" presStyleIdx="0" presStyleCnt="5"/>
      <dgm:spPr/>
    </dgm:pt>
    <dgm:pt modelId="{63C294CD-E5C5-4D07-910A-B3B7FF3DE8A8}" type="pres">
      <dgm:prSet presAssocID="{15C51357-F413-4AB9-A195-5305CC36CE01}" presName="node" presStyleLbl="node1" presStyleIdx="1" presStyleCnt="5">
        <dgm:presLayoutVars>
          <dgm:bulletEnabled val="1"/>
        </dgm:presLayoutVars>
      </dgm:prSet>
      <dgm:spPr/>
    </dgm:pt>
    <dgm:pt modelId="{03CB9D14-5EAB-4C38-ACD5-69E509BE8BA1}" type="pres">
      <dgm:prSet presAssocID="{3487AD4C-D26D-4163-85F9-E1162364F409}" presName="sibTrans" presStyleLbl="sibTrans2D1" presStyleIdx="1" presStyleCnt="5"/>
      <dgm:spPr/>
    </dgm:pt>
    <dgm:pt modelId="{DE5ADF18-3D58-4389-8F69-2C5D3A4A9A20}" type="pres">
      <dgm:prSet presAssocID="{3487AD4C-D26D-4163-85F9-E1162364F409}" presName="connectorText" presStyleLbl="sibTrans2D1" presStyleIdx="1" presStyleCnt="5"/>
      <dgm:spPr/>
    </dgm:pt>
    <dgm:pt modelId="{C4C1ABA3-B3FC-4B95-B916-B8ED468EF9EC}" type="pres">
      <dgm:prSet presAssocID="{13D4D56B-B841-4781-BDA4-2B755C9AB9B0}" presName="node" presStyleLbl="node1" presStyleIdx="2" presStyleCnt="5">
        <dgm:presLayoutVars>
          <dgm:bulletEnabled val="1"/>
        </dgm:presLayoutVars>
      </dgm:prSet>
      <dgm:spPr/>
    </dgm:pt>
    <dgm:pt modelId="{07D11112-0267-44F1-90EC-3112C299A7FC}" type="pres">
      <dgm:prSet presAssocID="{9730D310-39AB-4540-8EB6-CF245F58378D}" presName="sibTrans" presStyleLbl="sibTrans2D1" presStyleIdx="2" presStyleCnt="5"/>
      <dgm:spPr/>
    </dgm:pt>
    <dgm:pt modelId="{17C411BE-A9DD-4A23-AD15-1295DD02D613}" type="pres">
      <dgm:prSet presAssocID="{9730D310-39AB-4540-8EB6-CF245F58378D}" presName="connectorText" presStyleLbl="sibTrans2D1" presStyleIdx="2" presStyleCnt="5"/>
      <dgm:spPr/>
    </dgm:pt>
    <dgm:pt modelId="{2D528B8D-75F3-4DEC-82DA-DF9D6080A4CF}" type="pres">
      <dgm:prSet presAssocID="{50F27C1C-CB10-47F0-9A2F-2E952E7CA026}" presName="node" presStyleLbl="node1" presStyleIdx="3" presStyleCnt="5">
        <dgm:presLayoutVars>
          <dgm:bulletEnabled val="1"/>
        </dgm:presLayoutVars>
      </dgm:prSet>
      <dgm:spPr/>
    </dgm:pt>
    <dgm:pt modelId="{4AD8ABE3-3448-44C0-8252-518E1F77815C}" type="pres">
      <dgm:prSet presAssocID="{E4069978-D6EE-44AF-9DF9-B404659504EA}" presName="sibTrans" presStyleLbl="sibTrans2D1" presStyleIdx="3" presStyleCnt="5"/>
      <dgm:spPr/>
    </dgm:pt>
    <dgm:pt modelId="{E785AB11-AA97-4965-9CCA-B07408901BB4}" type="pres">
      <dgm:prSet presAssocID="{E4069978-D6EE-44AF-9DF9-B404659504EA}" presName="connectorText" presStyleLbl="sibTrans2D1" presStyleIdx="3" presStyleCnt="5"/>
      <dgm:spPr/>
    </dgm:pt>
    <dgm:pt modelId="{FA9E266C-3443-4365-84E9-BBE0CD395746}" type="pres">
      <dgm:prSet presAssocID="{0F835E73-7899-4267-96AB-9852662F8362}" presName="node" presStyleLbl="node1" presStyleIdx="4" presStyleCnt="5">
        <dgm:presLayoutVars>
          <dgm:bulletEnabled val="1"/>
        </dgm:presLayoutVars>
      </dgm:prSet>
      <dgm:spPr/>
    </dgm:pt>
    <dgm:pt modelId="{661790D5-74BB-4F03-B733-080036EAFF4C}" type="pres">
      <dgm:prSet presAssocID="{9473D08A-140D-463E-B6DC-53ADB4416F80}" presName="sibTrans" presStyleLbl="sibTrans2D1" presStyleIdx="4" presStyleCnt="5"/>
      <dgm:spPr/>
    </dgm:pt>
    <dgm:pt modelId="{2042B579-7E1E-4644-8A0E-2D80446D2E07}" type="pres">
      <dgm:prSet presAssocID="{9473D08A-140D-463E-B6DC-53ADB4416F80}" presName="connectorText" presStyleLbl="sibTrans2D1" presStyleIdx="4" presStyleCnt="5"/>
      <dgm:spPr/>
    </dgm:pt>
  </dgm:ptLst>
  <dgm:cxnLst>
    <dgm:cxn modelId="{4C1F6517-893E-4CE3-A326-D9F1C31FEF7C}" srcId="{12E9C8C2-62F2-49C8-B39C-893D18E0F34B}" destId="{0F835E73-7899-4267-96AB-9852662F8362}" srcOrd="4" destOrd="0" parTransId="{DC2E0CF3-B1C8-41BA-83CA-D91DA503E0B4}" sibTransId="{9473D08A-140D-463E-B6DC-53ADB4416F80}"/>
    <dgm:cxn modelId="{A9FCDE18-9264-42BD-A2E2-A37095C856EA}" type="presOf" srcId="{3487AD4C-D26D-4163-85F9-E1162364F409}" destId="{03CB9D14-5EAB-4C38-ACD5-69E509BE8BA1}" srcOrd="0" destOrd="0" presId="urn:microsoft.com/office/officeart/2005/8/layout/cycle2"/>
    <dgm:cxn modelId="{CDBE5231-9F33-4987-9D67-53E3390C9181}" type="presOf" srcId="{0F835E73-7899-4267-96AB-9852662F8362}" destId="{FA9E266C-3443-4365-84E9-BBE0CD395746}" srcOrd="0" destOrd="0" presId="urn:microsoft.com/office/officeart/2005/8/layout/cycle2"/>
    <dgm:cxn modelId="{519BD23A-9B73-4367-8B7C-BDB2A104825B}" type="presOf" srcId="{9473D08A-140D-463E-B6DC-53ADB4416F80}" destId="{2042B579-7E1E-4644-8A0E-2D80446D2E07}" srcOrd="1" destOrd="0" presId="urn:microsoft.com/office/officeart/2005/8/layout/cycle2"/>
    <dgm:cxn modelId="{8F5AEC3A-D267-4539-AABB-949ACA52C9A2}" type="presOf" srcId="{9473D08A-140D-463E-B6DC-53ADB4416F80}" destId="{661790D5-74BB-4F03-B733-080036EAFF4C}" srcOrd="0" destOrd="0" presId="urn:microsoft.com/office/officeart/2005/8/layout/cycle2"/>
    <dgm:cxn modelId="{119D1641-B072-48F9-9BFA-9EB6C0D8543D}" type="presOf" srcId="{48DB52D9-C1ED-4022-B83B-6AB2BBDCB6AB}" destId="{184DFB60-4110-4F0F-B522-9977EC9D1BB0}" srcOrd="1" destOrd="0" presId="urn:microsoft.com/office/officeart/2005/8/layout/cycle2"/>
    <dgm:cxn modelId="{2128356B-9424-4627-9325-4B7EB5837453}" srcId="{12E9C8C2-62F2-49C8-B39C-893D18E0F34B}" destId="{13D4D56B-B841-4781-BDA4-2B755C9AB9B0}" srcOrd="2" destOrd="0" parTransId="{9FF38E25-F0A8-4A67-9FB8-A6A0744C2304}" sibTransId="{9730D310-39AB-4540-8EB6-CF245F58378D}"/>
    <dgm:cxn modelId="{68E67979-2003-46C4-8F9C-B6B358A0DB74}" type="presOf" srcId="{48DB52D9-C1ED-4022-B83B-6AB2BBDCB6AB}" destId="{902B2EF3-D2F4-48DB-96D5-A92508437160}" srcOrd="0" destOrd="0" presId="urn:microsoft.com/office/officeart/2005/8/layout/cycle2"/>
    <dgm:cxn modelId="{33475C7E-6C05-497B-B9E9-51739AF4CF95}" srcId="{12E9C8C2-62F2-49C8-B39C-893D18E0F34B}" destId="{50F27C1C-CB10-47F0-9A2F-2E952E7CA026}" srcOrd="3" destOrd="0" parTransId="{237813D5-26EF-497E-AF77-0961ABA65639}" sibTransId="{E4069978-D6EE-44AF-9DF9-B404659504EA}"/>
    <dgm:cxn modelId="{8EC5EC7F-9266-4478-AECE-0CAF3549EEF1}" type="presOf" srcId="{9730D310-39AB-4540-8EB6-CF245F58378D}" destId="{17C411BE-A9DD-4A23-AD15-1295DD02D613}" srcOrd="1" destOrd="0" presId="urn:microsoft.com/office/officeart/2005/8/layout/cycle2"/>
    <dgm:cxn modelId="{67890D8D-99C9-4CDC-9650-030BF6F158B3}" type="presOf" srcId="{15C51357-F413-4AB9-A195-5305CC36CE01}" destId="{63C294CD-E5C5-4D07-910A-B3B7FF3DE8A8}" srcOrd="0" destOrd="0" presId="urn:microsoft.com/office/officeart/2005/8/layout/cycle2"/>
    <dgm:cxn modelId="{98DC388F-93FE-45A9-8552-CA94DD06E4F2}" type="presOf" srcId="{12E9C8C2-62F2-49C8-B39C-893D18E0F34B}" destId="{564A1CE9-82AB-45A8-997A-FA307B470E5F}" srcOrd="0" destOrd="0" presId="urn:microsoft.com/office/officeart/2005/8/layout/cycle2"/>
    <dgm:cxn modelId="{DCEE07B6-8C5F-4E3B-927B-D31AB2BB093A}" type="presOf" srcId="{547A3D57-66C0-4580-A5E6-BF33B93F8438}" destId="{6C0B053B-504B-405D-8D75-A60714DBE4A8}" srcOrd="0" destOrd="0" presId="urn:microsoft.com/office/officeart/2005/8/layout/cycle2"/>
    <dgm:cxn modelId="{A2AE45C0-7B01-482F-8FB0-D02AED08084D}" type="presOf" srcId="{E4069978-D6EE-44AF-9DF9-B404659504EA}" destId="{4AD8ABE3-3448-44C0-8252-518E1F77815C}" srcOrd="0" destOrd="0" presId="urn:microsoft.com/office/officeart/2005/8/layout/cycle2"/>
    <dgm:cxn modelId="{BD4DE7C3-56B0-4891-83B2-0799C1380539}" type="presOf" srcId="{3487AD4C-D26D-4163-85F9-E1162364F409}" destId="{DE5ADF18-3D58-4389-8F69-2C5D3A4A9A20}" srcOrd="1" destOrd="0" presId="urn:microsoft.com/office/officeart/2005/8/layout/cycle2"/>
    <dgm:cxn modelId="{824A9CCB-8EA3-4F17-B8B9-0F9C7B31611B}" type="presOf" srcId="{50F27C1C-CB10-47F0-9A2F-2E952E7CA026}" destId="{2D528B8D-75F3-4DEC-82DA-DF9D6080A4CF}" srcOrd="0" destOrd="0" presId="urn:microsoft.com/office/officeart/2005/8/layout/cycle2"/>
    <dgm:cxn modelId="{69E1C7D8-218A-42B7-84A2-FD5357E4BA0F}" srcId="{12E9C8C2-62F2-49C8-B39C-893D18E0F34B}" destId="{15C51357-F413-4AB9-A195-5305CC36CE01}" srcOrd="1" destOrd="0" parTransId="{42749B4B-53F0-47AB-8C84-806A2FCD9E3F}" sibTransId="{3487AD4C-D26D-4163-85F9-E1162364F409}"/>
    <dgm:cxn modelId="{EF6A41DB-5F29-4377-BB36-0B23C3F2490C}" type="presOf" srcId="{9730D310-39AB-4540-8EB6-CF245F58378D}" destId="{07D11112-0267-44F1-90EC-3112C299A7FC}" srcOrd="0" destOrd="0" presId="urn:microsoft.com/office/officeart/2005/8/layout/cycle2"/>
    <dgm:cxn modelId="{E49B0EDF-8E8E-42E4-9E0A-F3E5111754E8}" srcId="{12E9C8C2-62F2-49C8-B39C-893D18E0F34B}" destId="{547A3D57-66C0-4580-A5E6-BF33B93F8438}" srcOrd="0" destOrd="0" parTransId="{A05A4103-4F91-4037-8E62-69DFA5FBE855}" sibTransId="{48DB52D9-C1ED-4022-B83B-6AB2BBDCB6AB}"/>
    <dgm:cxn modelId="{A43DCFE1-F519-4DFD-BC2B-599D91845147}" type="presOf" srcId="{13D4D56B-B841-4781-BDA4-2B755C9AB9B0}" destId="{C4C1ABA3-B3FC-4B95-B916-B8ED468EF9EC}" srcOrd="0" destOrd="0" presId="urn:microsoft.com/office/officeart/2005/8/layout/cycle2"/>
    <dgm:cxn modelId="{4B0210E8-D180-4D82-8B26-94FC4CE9DB7E}" type="presOf" srcId="{E4069978-D6EE-44AF-9DF9-B404659504EA}" destId="{E785AB11-AA97-4965-9CCA-B07408901BB4}" srcOrd="1" destOrd="0" presId="urn:microsoft.com/office/officeart/2005/8/layout/cycle2"/>
    <dgm:cxn modelId="{3F5D7C2A-CA33-49DF-928E-946B6830BB6B}" type="presParOf" srcId="{564A1CE9-82AB-45A8-997A-FA307B470E5F}" destId="{6C0B053B-504B-405D-8D75-A60714DBE4A8}" srcOrd="0" destOrd="0" presId="urn:microsoft.com/office/officeart/2005/8/layout/cycle2"/>
    <dgm:cxn modelId="{89802CA0-E466-453A-B539-1FF897C4E3AA}" type="presParOf" srcId="{564A1CE9-82AB-45A8-997A-FA307B470E5F}" destId="{902B2EF3-D2F4-48DB-96D5-A92508437160}" srcOrd="1" destOrd="0" presId="urn:microsoft.com/office/officeart/2005/8/layout/cycle2"/>
    <dgm:cxn modelId="{6AB43D49-5032-4562-84D1-353A90048D78}" type="presParOf" srcId="{902B2EF3-D2F4-48DB-96D5-A92508437160}" destId="{184DFB60-4110-4F0F-B522-9977EC9D1BB0}" srcOrd="0" destOrd="0" presId="urn:microsoft.com/office/officeart/2005/8/layout/cycle2"/>
    <dgm:cxn modelId="{F59E7CB6-7E54-4902-B6E4-64657830A3D8}" type="presParOf" srcId="{564A1CE9-82AB-45A8-997A-FA307B470E5F}" destId="{63C294CD-E5C5-4D07-910A-B3B7FF3DE8A8}" srcOrd="2" destOrd="0" presId="urn:microsoft.com/office/officeart/2005/8/layout/cycle2"/>
    <dgm:cxn modelId="{A2EBE7B1-59F8-4DD4-A0F0-4A0CB126CC5E}" type="presParOf" srcId="{564A1CE9-82AB-45A8-997A-FA307B470E5F}" destId="{03CB9D14-5EAB-4C38-ACD5-69E509BE8BA1}" srcOrd="3" destOrd="0" presId="urn:microsoft.com/office/officeart/2005/8/layout/cycle2"/>
    <dgm:cxn modelId="{1607620B-61E9-4A87-BAFC-E8E0B4194EAB}" type="presParOf" srcId="{03CB9D14-5EAB-4C38-ACD5-69E509BE8BA1}" destId="{DE5ADF18-3D58-4389-8F69-2C5D3A4A9A20}" srcOrd="0" destOrd="0" presId="urn:microsoft.com/office/officeart/2005/8/layout/cycle2"/>
    <dgm:cxn modelId="{B7BDE1E4-FE6B-49B8-ACE6-E147324307F2}" type="presParOf" srcId="{564A1CE9-82AB-45A8-997A-FA307B470E5F}" destId="{C4C1ABA3-B3FC-4B95-B916-B8ED468EF9EC}" srcOrd="4" destOrd="0" presId="urn:microsoft.com/office/officeart/2005/8/layout/cycle2"/>
    <dgm:cxn modelId="{9C28CCB1-1DE3-419C-ABB4-1CDA4FCCCAF4}" type="presParOf" srcId="{564A1CE9-82AB-45A8-997A-FA307B470E5F}" destId="{07D11112-0267-44F1-90EC-3112C299A7FC}" srcOrd="5" destOrd="0" presId="urn:microsoft.com/office/officeart/2005/8/layout/cycle2"/>
    <dgm:cxn modelId="{3FBD55EA-8B7E-43BC-A8E9-6E9190A5519B}" type="presParOf" srcId="{07D11112-0267-44F1-90EC-3112C299A7FC}" destId="{17C411BE-A9DD-4A23-AD15-1295DD02D613}" srcOrd="0" destOrd="0" presId="urn:microsoft.com/office/officeart/2005/8/layout/cycle2"/>
    <dgm:cxn modelId="{385E220E-819C-466E-BC83-45EBAC117943}" type="presParOf" srcId="{564A1CE9-82AB-45A8-997A-FA307B470E5F}" destId="{2D528B8D-75F3-4DEC-82DA-DF9D6080A4CF}" srcOrd="6" destOrd="0" presId="urn:microsoft.com/office/officeart/2005/8/layout/cycle2"/>
    <dgm:cxn modelId="{9BA064F5-729A-44D6-A81C-752FC7BB654F}" type="presParOf" srcId="{564A1CE9-82AB-45A8-997A-FA307B470E5F}" destId="{4AD8ABE3-3448-44C0-8252-518E1F77815C}" srcOrd="7" destOrd="0" presId="urn:microsoft.com/office/officeart/2005/8/layout/cycle2"/>
    <dgm:cxn modelId="{B018D312-224E-4BA3-AE3B-3E1ACD7CC619}" type="presParOf" srcId="{4AD8ABE3-3448-44C0-8252-518E1F77815C}" destId="{E785AB11-AA97-4965-9CCA-B07408901BB4}" srcOrd="0" destOrd="0" presId="urn:microsoft.com/office/officeart/2005/8/layout/cycle2"/>
    <dgm:cxn modelId="{720AD219-A98C-4A6F-964B-F02C5D7C57D7}" type="presParOf" srcId="{564A1CE9-82AB-45A8-997A-FA307B470E5F}" destId="{FA9E266C-3443-4365-84E9-BBE0CD395746}" srcOrd="8" destOrd="0" presId="urn:microsoft.com/office/officeart/2005/8/layout/cycle2"/>
    <dgm:cxn modelId="{9B204177-5A70-4D9D-9DF2-47F9533EAD65}" type="presParOf" srcId="{564A1CE9-82AB-45A8-997A-FA307B470E5F}" destId="{661790D5-74BB-4F03-B733-080036EAFF4C}" srcOrd="9" destOrd="0" presId="urn:microsoft.com/office/officeart/2005/8/layout/cycle2"/>
    <dgm:cxn modelId="{409AF4C1-5AD8-463D-958C-163CCDE0882D}" type="presParOf" srcId="{661790D5-74BB-4F03-B733-080036EAFF4C}" destId="{2042B579-7E1E-4644-8A0E-2D80446D2E0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053B-504B-405D-8D75-A60714DBE4A8}">
      <dsp:nvSpPr>
        <dsp:cNvPr id="0" name=""/>
        <dsp:cNvSpPr/>
      </dsp:nvSpPr>
      <dsp:spPr>
        <a:xfrm>
          <a:off x="2667796" y="1177"/>
          <a:ext cx="1368268" cy="1368268"/>
        </a:xfrm>
        <a:prstGeom prst="ellipse">
          <a:avLst/>
        </a:prstGeom>
        <a:no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O" sz="1100" b="0" kern="1200" dirty="0">
              <a:solidFill>
                <a:schemeClr val="tx1"/>
              </a:solidFill>
              <a:latin typeface="Gotham Medium"/>
            </a:rPr>
            <a:t>Mejorar la efectividad de la Rama Judicial y disminuir la congestión.</a:t>
          </a:r>
          <a:endParaRPr lang="es-ES" sz="1100" b="0" kern="1200" dirty="0">
            <a:solidFill>
              <a:schemeClr val="tx1"/>
            </a:solidFill>
            <a:latin typeface="Gotham Medium"/>
          </a:endParaRPr>
        </a:p>
      </dsp:txBody>
      <dsp:txXfrm>
        <a:off x="2868174" y="201555"/>
        <a:ext cx="967512" cy="967512"/>
      </dsp:txXfrm>
    </dsp:sp>
    <dsp:sp modelId="{902B2EF3-D2F4-48DB-96D5-A92508437160}">
      <dsp:nvSpPr>
        <dsp:cNvPr id="0" name=""/>
        <dsp:cNvSpPr/>
      </dsp:nvSpPr>
      <dsp:spPr>
        <a:xfrm rot="2160000">
          <a:off x="3992736" y="1051993"/>
          <a:ext cx="363376" cy="46179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4003146" y="1112313"/>
        <a:ext cx="254363" cy="277074"/>
      </dsp:txXfrm>
    </dsp:sp>
    <dsp:sp modelId="{63C294CD-E5C5-4D07-910A-B3B7FF3DE8A8}">
      <dsp:nvSpPr>
        <dsp:cNvPr id="0" name=""/>
        <dsp:cNvSpPr/>
      </dsp:nvSpPr>
      <dsp:spPr>
        <a:xfrm>
          <a:off x="4329424" y="1208421"/>
          <a:ext cx="1368268" cy="1368268"/>
        </a:xfrm>
        <a:prstGeom prst="ellipse">
          <a:avLst/>
        </a:prstGeom>
        <a:no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O" sz="1100" b="0" kern="1200" dirty="0">
              <a:solidFill>
                <a:schemeClr val="tx1"/>
              </a:solidFill>
              <a:latin typeface="Gotham Medium"/>
            </a:rPr>
            <a:t>Fortalecer la transparencia y apertura de datos de la Rama Judicial</a:t>
          </a:r>
          <a:r>
            <a:rPr lang="es-CO" sz="900" b="1" kern="1200" dirty="0"/>
            <a:t>.</a:t>
          </a:r>
          <a:endParaRPr lang="es-ES" sz="900" kern="1200" dirty="0"/>
        </a:p>
      </dsp:txBody>
      <dsp:txXfrm>
        <a:off x="4529802" y="1408799"/>
        <a:ext cx="967512" cy="967512"/>
      </dsp:txXfrm>
    </dsp:sp>
    <dsp:sp modelId="{03CB9D14-5EAB-4C38-ACD5-69E509BE8BA1}">
      <dsp:nvSpPr>
        <dsp:cNvPr id="0" name=""/>
        <dsp:cNvSpPr/>
      </dsp:nvSpPr>
      <dsp:spPr>
        <a:xfrm rot="6480000">
          <a:off x="4517705" y="2628560"/>
          <a:ext cx="363376" cy="4617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rot="10800000">
        <a:off x="4589055" y="2669079"/>
        <a:ext cx="254363" cy="277074"/>
      </dsp:txXfrm>
    </dsp:sp>
    <dsp:sp modelId="{C4C1ABA3-B3FC-4B95-B916-B8ED468EF9EC}">
      <dsp:nvSpPr>
        <dsp:cNvPr id="0" name=""/>
        <dsp:cNvSpPr/>
      </dsp:nvSpPr>
      <dsp:spPr>
        <a:xfrm>
          <a:off x="3694739" y="3161782"/>
          <a:ext cx="1368268" cy="1368268"/>
        </a:xfrm>
        <a:prstGeom prst="ellipse">
          <a:avLst/>
        </a:prstGeom>
        <a:noFill/>
        <a:ln w="28575"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O" sz="1100" b="0" kern="1200" dirty="0">
              <a:solidFill>
                <a:schemeClr val="tx1"/>
              </a:solidFill>
              <a:latin typeface="Gotham Medium"/>
            </a:rPr>
            <a:t>Mejorar el acceso a la justicia.</a:t>
          </a:r>
          <a:endParaRPr lang="es-ES" sz="1100" b="0" kern="1200" dirty="0">
            <a:solidFill>
              <a:schemeClr val="tx1"/>
            </a:solidFill>
            <a:latin typeface="Gotham Medium"/>
          </a:endParaRPr>
        </a:p>
      </dsp:txBody>
      <dsp:txXfrm>
        <a:off x="3895117" y="3362160"/>
        <a:ext cx="967512" cy="967512"/>
      </dsp:txXfrm>
    </dsp:sp>
    <dsp:sp modelId="{07D11112-0267-44F1-90EC-3112C299A7FC}">
      <dsp:nvSpPr>
        <dsp:cNvPr id="0" name=""/>
        <dsp:cNvSpPr/>
      </dsp:nvSpPr>
      <dsp:spPr>
        <a:xfrm rot="10800000">
          <a:off x="3180526" y="3615021"/>
          <a:ext cx="363376" cy="4617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rot="10800000">
        <a:off x="3289539" y="3707379"/>
        <a:ext cx="254363" cy="277074"/>
      </dsp:txXfrm>
    </dsp:sp>
    <dsp:sp modelId="{2D528B8D-75F3-4DEC-82DA-DF9D6080A4CF}">
      <dsp:nvSpPr>
        <dsp:cNvPr id="0" name=""/>
        <dsp:cNvSpPr/>
      </dsp:nvSpPr>
      <dsp:spPr>
        <a:xfrm>
          <a:off x="1640853" y="3161782"/>
          <a:ext cx="1368268" cy="1368268"/>
        </a:xfrm>
        <a:prstGeom prst="ellipse">
          <a:avLst/>
        </a:prstGeom>
        <a:noFill/>
        <a:ln w="28575"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0" kern="1200" dirty="0">
              <a:solidFill>
                <a:schemeClr val="tx1"/>
              </a:solidFill>
              <a:latin typeface="Gotham Medium"/>
            </a:rPr>
            <a:t>Fortalecer la autonomía e independencia judicial, administrativa y financiera de la Rama Judicial.</a:t>
          </a:r>
          <a:endParaRPr lang="es-ES" sz="1000" b="0" kern="1200" dirty="0">
            <a:solidFill>
              <a:schemeClr val="tx1"/>
            </a:solidFill>
            <a:latin typeface="Gotham Medium"/>
          </a:endParaRPr>
        </a:p>
      </dsp:txBody>
      <dsp:txXfrm>
        <a:off x="1841231" y="3362160"/>
        <a:ext cx="967512" cy="967512"/>
      </dsp:txXfrm>
    </dsp:sp>
    <dsp:sp modelId="{4AD8ABE3-3448-44C0-8252-518E1F77815C}">
      <dsp:nvSpPr>
        <dsp:cNvPr id="0" name=""/>
        <dsp:cNvSpPr/>
      </dsp:nvSpPr>
      <dsp:spPr>
        <a:xfrm rot="15120000">
          <a:off x="1829135" y="2648121"/>
          <a:ext cx="363376" cy="46179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rot="10800000">
        <a:off x="1900485" y="2792318"/>
        <a:ext cx="254363" cy="277074"/>
      </dsp:txXfrm>
    </dsp:sp>
    <dsp:sp modelId="{FA9E266C-3443-4365-84E9-BBE0CD395746}">
      <dsp:nvSpPr>
        <dsp:cNvPr id="0" name=""/>
        <dsp:cNvSpPr/>
      </dsp:nvSpPr>
      <dsp:spPr>
        <a:xfrm>
          <a:off x="1006168" y="1208421"/>
          <a:ext cx="1368268" cy="1368268"/>
        </a:xfrm>
        <a:prstGeom prst="ellipse">
          <a:avLst/>
        </a:prstGeom>
        <a:no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O" sz="1100" b="0" kern="1200" dirty="0">
              <a:solidFill>
                <a:schemeClr val="tx1"/>
              </a:solidFill>
              <a:latin typeface="Gotham Medium"/>
            </a:rPr>
            <a:t>Atraer, desarrollar y mantener a los mejores servidores judiciales.</a:t>
          </a:r>
          <a:endParaRPr lang="es-ES" sz="1100" b="0" kern="1200" dirty="0">
            <a:solidFill>
              <a:schemeClr val="tx1"/>
            </a:solidFill>
            <a:latin typeface="Gotham Medium"/>
          </a:endParaRPr>
        </a:p>
      </dsp:txBody>
      <dsp:txXfrm>
        <a:off x="1206546" y="1408799"/>
        <a:ext cx="967512" cy="967512"/>
      </dsp:txXfrm>
    </dsp:sp>
    <dsp:sp modelId="{661790D5-74BB-4F03-B733-080036EAFF4C}">
      <dsp:nvSpPr>
        <dsp:cNvPr id="0" name=""/>
        <dsp:cNvSpPr/>
      </dsp:nvSpPr>
      <dsp:spPr>
        <a:xfrm rot="19440000">
          <a:off x="2331108" y="1064083"/>
          <a:ext cx="363376" cy="46179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 sz="900" kern="1200"/>
        </a:p>
      </dsp:txBody>
      <dsp:txXfrm>
        <a:off x="2341518" y="1188479"/>
        <a:ext cx="254363" cy="27707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pPr/>
              <a:t>30/07/2021</a:t>
            </a:fld>
            <a:endParaRPr lang="es-ES_trad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pPr/>
              <a:t>‹Nº›</a:t>
            </a:fld>
            <a:endParaRPr lang="es-ES_tradnl" dirty="0"/>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pPr/>
              <a:t>1</a:t>
            </a:fld>
            <a:endParaRPr lang="es-ES_tradnl" dirty="0"/>
          </a:p>
        </p:txBody>
      </p:sp>
    </p:spTree>
    <p:extLst>
      <p:ext uri="{BB962C8B-B14F-4D97-AF65-F5344CB8AC3E}">
        <p14:creationId xmlns:p14="http://schemas.microsoft.com/office/powerpoint/2010/main" val="294926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14</a:t>
            </a:fld>
            <a:endParaRPr lang="es-ES_trad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23</a:t>
            </a:fld>
            <a:endParaRPr lang="es-ES_trad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26</a:t>
            </a:fld>
            <a:endParaRPr lang="es-ES_trad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30</a:t>
            </a:fld>
            <a:endParaRPr lang="es-ES_tradnl"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33</a:t>
            </a:fld>
            <a:endParaRPr lang="es-ES_trad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3C3FACA-4BC1-5145-BF68-2CBB72169D6C}" type="slidenum">
              <a:rPr lang="es-ES_tradnl" smtClean="0"/>
              <a:pPr/>
              <a:t>34</a:t>
            </a:fld>
            <a:endParaRPr lang="es-ES_tradn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dirty="0"/>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dirty="0"/>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dirty="0"/>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pPr/>
              <a:t>30/07/2021</a:t>
            </a:fld>
            <a:endParaRPr lang="es-ES_tradnl" dirty="0"/>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pPr/>
              <a:t>30/07/2021</a:t>
            </a:fld>
            <a:endParaRPr lang="es-ES_tradnl" dirty="0"/>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pPr/>
              <a:t>‹Nº›</a:t>
            </a:fld>
            <a:endParaRPr lang="es-ES_tradnl" dirty="0"/>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55A29-C62F-7C40-85F0-82773044E311}"/>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2A533F4-89F5-154F-A1BB-6C7DAA8EA248}"/>
              </a:ext>
            </a:extLst>
          </p:cNvPr>
          <p:cNvSpPr/>
          <p:nvPr/>
        </p:nvSpPr>
        <p:spPr>
          <a:xfrm>
            <a:off x="5261876" y="2343955"/>
            <a:ext cx="1668245" cy="327600"/>
          </a:xfrm>
          <a:prstGeom prst="rect">
            <a:avLst/>
          </a:prstGeom>
          <a:solidFill>
            <a:srgbClr val="0033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TextBox 4">
            <a:extLst>
              <a:ext uri="{FF2B5EF4-FFF2-40B4-BE49-F238E27FC236}">
                <a16:creationId xmlns:a16="http://schemas.microsoft.com/office/drawing/2014/main" id="{A9BCB1D7-5573-364A-8D66-D4418035F70E}"/>
              </a:ext>
            </a:extLst>
          </p:cNvPr>
          <p:cNvSpPr txBox="1"/>
          <p:nvPr/>
        </p:nvSpPr>
        <p:spPr>
          <a:xfrm>
            <a:off x="5261877" y="2343955"/>
            <a:ext cx="1668245" cy="353943"/>
          </a:xfrm>
          <a:prstGeom prst="rect">
            <a:avLst/>
          </a:prstGeom>
          <a:noFill/>
        </p:spPr>
        <p:txBody>
          <a:bodyPr wrap="square" rtlCol="0">
            <a:spAutoFit/>
          </a:bodyPr>
          <a:lstStyle/>
          <a:p>
            <a:r>
              <a:rPr lang="es-ES_tradnl" sz="1700" dirty="0">
                <a:solidFill>
                  <a:schemeClr val="bg1"/>
                </a:solidFill>
                <a:latin typeface="Filson Pro Book" panose="02000000000000000000" pitchFamily="2" charset="77"/>
              </a:rPr>
              <a:t>PLAN SIGCMA</a:t>
            </a:r>
          </a:p>
        </p:txBody>
      </p:sp>
      <p:sp>
        <p:nvSpPr>
          <p:cNvPr id="6" name="TextBox 5">
            <a:extLst>
              <a:ext uri="{FF2B5EF4-FFF2-40B4-BE49-F238E27FC236}">
                <a16:creationId xmlns:a16="http://schemas.microsoft.com/office/drawing/2014/main" id="{42D14918-E628-2C46-B761-D099CCCB8088}"/>
              </a:ext>
            </a:extLst>
          </p:cNvPr>
          <p:cNvSpPr txBox="1"/>
          <p:nvPr/>
        </p:nvSpPr>
        <p:spPr>
          <a:xfrm>
            <a:off x="788502" y="3274278"/>
            <a:ext cx="10614991" cy="1477328"/>
          </a:xfrm>
          <a:prstGeom prst="rect">
            <a:avLst/>
          </a:prstGeom>
          <a:noFill/>
        </p:spPr>
        <p:txBody>
          <a:bodyPr wrap="square" lIns="91440" tIns="45720" rIns="91440" bIns="45720" rtlCol="0" anchor="t">
            <a:spAutoFit/>
          </a:bodyPr>
          <a:lstStyle/>
          <a:p>
            <a:pPr algn="ctr"/>
            <a:r>
              <a:rPr lang="es-ES_tradnl" sz="4500" b="1" dirty="0">
                <a:solidFill>
                  <a:schemeClr val="bg1"/>
                </a:solidFill>
                <a:effectLst>
                  <a:outerShdw blurRad="50800" dist="38100" algn="l" rotWithShape="0">
                    <a:prstClr val="black"/>
                  </a:outerShdw>
                </a:effectLst>
                <a:latin typeface="Filson Pro Book" panose="02000000000000000000" pitchFamily="2" charset="77"/>
              </a:rPr>
              <a:t>SISTEMA INTEGRADO DE GESTIÓN</a:t>
            </a:r>
          </a:p>
          <a:p>
            <a:pPr algn="ctr"/>
            <a:r>
              <a:rPr lang="es-ES_tradnl" sz="4500" b="1" dirty="0">
                <a:solidFill>
                  <a:schemeClr val="bg1"/>
                </a:solidFill>
                <a:effectLst>
                  <a:outerShdw blurRad="50800" dist="38100" algn="l" rotWithShape="0">
                    <a:prstClr val="black"/>
                  </a:outerShdw>
                </a:effectLst>
                <a:latin typeface="Filson Pro Book" panose="02000000000000000000" pitchFamily="2" charset="77"/>
              </a:rPr>
              <a:t>DE LA CALIDAD Y MEDIO AMBIENTE</a:t>
            </a:r>
          </a:p>
        </p:txBody>
      </p:sp>
    </p:spTree>
    <p:extLst>
      <p:ext uri="{BB962C8B-B14F-4D97-AF65-F5344CB8AC3E}">
        <p14:creationId xmlns:p14="http://schemas.microsoft.com/office/powerpoint/2010/main" val="408418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8"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32" name="TextBox 99">
            <a:extLst>
              <a:ext uri="{FF2B5EF4-FFF2-40B4-BE49-F238E27FC236}">
                <a16:creationId xmlns:a16="http://schemas.microsoft.com/office/drawing/2014/main" id="{4538E793-6C30-F146-9C08-53940C8BB204}"/>
              </a:ext>
            </a:extLst>
          </p:cNvPr>
          <p:cNvSpPr txBox="1"/>
          <p:nvPr/>
        </p:nvSpPr>
        <p:spPr>
          <a:xfrm>
            <a:off x="2364728" y="3144308"/>
            <a:ext cx="5708145" cy="2123658"/>
          </a:xfrm>
          <a:prstGeom prst="rect">
            <a:avLst/>
          </a:prstGeom>
          <a:noFill/>
        </p:spPr>
        <p:txBody>
          <a:bodyPr wrap="square" rtlCol="0">
            <a:spAutoFit/>
          </a:bodyPr>
          <a:lstStyle/>
          <a:p>
            <a:pPr algn="just"/>
            <a:r>
              <a:rPr lang="es-ES" sz="1100" dirty="0">
                <a:latin typeface="Arial" panose="020B0604020202020204" pitchFamily="34" charset="0"/>
                <a:ea typeface="Calibri" panose="020F0502020204030204" pitchFamily="34" charset="0"/>
                <a:cs typeface="Times New Roman" panose="02020603050405020304" pitchFamily="18" charset="0"/>
              </a:rPr>
              <a:t>Asegurar la calidad de la administración y servicio de Justicia en la Rama en todo el país, por medio de la implementación </a:t>
            </a:r>
            <a:r>
              <a:rPr lang="es-CO" sz="1100" dirty="0">
                <a:solidFill>
                  <a:srgbClr val="000000"/>
                </a:solidFill>
                <a:latin typeface="Arial" panose="020B0604020202020204" pitchFamily="34" charset="0"/>
                <a:ea typeface="Calibri" panose="020F0502020204030204" pitchFamily="34" charset="0"/>
                <a:cs typeface="Arial" panose="020B0604020202020204" pitchFamily="34" charset="0"/>
              </a:rPr>
              <a:t>de la gestión de la calidad en todas las fases de la administración de justicia, orientada al desempeño del aparato de justicia con mayor productividad y competitividad, a través de la generación de herramientas de gestión que propendan por una mejora continua.</a:t>
            </a:r>
          </a:p>
          <a:p>
            <a:pPr algn="just"/>
            <a:endParaRPr lang="en-US" sz="11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800"/>
              </a:spcAft>
            </a:pPr>
            <a:r>
              <a:rPr lang="es-CO" sz="1100" dirty="0">
                <a:latin typeface="Arial" panose="020B0604020202020204" pitchFamily="34" charset="0"/>
                <a:ea typeface="Calibri" panose="020F0502020204030204" pitchFamily="34" charset="0"/>
                <a:cs typeface="Arial" panose="020B0604020202020204" pitchFamily="34" charset="0"/>
              </a:rPr>
              <a:t>Por esta razón, el Plan Sectorial de Desarrollo de la Rama Judicial </a:t>
            </a:r>
            <a:r>
              <a:rPr lang="es-CO" sz="1100" b="1" dirty="0">
                <a:latin typeface="Arial" panose="020B0604020202020204" pitchFamily="34" charset="0"/>
                <a:ea typeface="Calibri" panose="020F0502020204030204" pitchFamily="34" charset="0"/>
                <a:cs typeface="Arial" panose="020B0604020202020204" pitchFamily="34" charset="0"/>
              </a:rPr>
              <a:t>2019-2022</a:t>
            </a:r>
            <a:r>
              <a:rPr lang="es-CO" sz="1100" dirty="0">
                <a:latin typeface="Arial" panose="020B0604020202020204" pitchFamily="34" charset="0"/>
                <a:ea typeface="Calibri" panose="020F0502020204030204" pitchFamily="34" charset="0"/>
                <a:cs typeface="Arial" panose="020B0604020202020204" pitchFamily="34" charset="0"/>
              </a:rPr>
              <a:t> plantea como uno de sus ejes o pilares el fortalecimiento de la calidad de la Justicia y atención al ciudadano, donde el Consejo Superior de la Judicatura se propone avanzar en el número de despachos que cumplan los requisitos y criterios de las normas técnicas de calidad y ambiental acercando a las Altas Cortes y demás despachos judiciales que han demostrado su interés en la implementación y adopción del </a:t>
            </a:r>
            <a:r>
              <a:rPr lang="es-CO" sz="1100" b="1" dirty="0">
                <a:latin typeface="Arial" panose="020B0604020202020204" pitchFamily="34" charset="0"/>
                <a:ea typeface="Calibri" panose="020F0502020204030204" pitchFamily="34" charset="0"/>
                <a:cs typeface="Arial" panose="020B0604020202020204" pitchFamily="34" charset="0"/>
              </a:rPr>
              <a:t>SIGCMA</a:t>
            </a:r>
            <a:r>
              <a:rPr lang="es-CO" sz="1100" dirty="0">
                <a:latin typeface="Arial" panose="020B0604020202020204" pitchFamily="34" charset="0"/>
                <a:ea typeface="Calibri" panose="020F0502020204030204" pitchFamily="34" charset="0"/>
                <a:cs typeface="Arial" panose="020B0604020202020204" pitchFamily="34" charset="0"/>
              </a:rPr>
              <a:t>.</a:t>
            </a:r>
          </a:p>
        </p:txBody>
      </p:sp>
      <p:pic>
        <p:nvPicPr>
          <p:cNvPr id="41" name="Picture 3">
            <a:extLst>
              <a:ext uri="{FF2B5EF4-FFF2-40B4-BE49-F238E27FC236}">
                <a16:creationId xmlns:a16="http://schemas.microsoft.com/office/drawing/2014/main" id="{CD1C3A0B-24C2-9241-84AC-C487A4BAE3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402" y="3628356"/>
            <a:ext cx="1162006" cy="1162006"/>
          </a:xfrm>
          <a:prstGeom prst="rect">
            <a:avLst/>
          </a:prstGeom>
        </p:spPr>
      </p:pic>
      <p:sp>
        <p:nvSpPr>
          <p:cNvPr id="62"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4" name="TextBox 48">
            <a:extLst>
              <a:ext uri="{FF2B5EF4-FFF2-40B4-BE49-F238E27FC236}">
                <a16:creationId xmlns:a16="http://schemas.microsoft.com/office/drawing/2014/main" id="{A20CCA48-E86D-A642-9815-64CAC1E2534A}"/>
              </a:ext>
            </a:extLst>
          </p:cNvPr>
          <p:cNvSpPr txBox="1"/>
          <p:nvPr/>
        </p:nvSpPr>
        <p:spPr>
          <a:xfrm>
            <a:off x="190283" y="2250628"/>
            <a:ext cx="159851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VI. / PROPOSITO</a:t>
            </a:r>
          </a:p>
        </p:txBody>
      </p:sp>
      <p:sp>
        <p:nvSpPr>
          <p:cNvPr id="65" name="TextBox 81">
            <a:extLst>
              <a:ext uri="{FF2B5EF4-FFF2-40B4-BE49-F238E27FC236}">
                <a16:creationId xmlns:a16="http://schemas.microsoft.com/office/drawing/2014/main" id="{8B6663FE-9C5B-714F-8438-E6501F7F15CD}"/>
              </a:ext>
            </a:extLst>
          </p:cNvPr>
          <p:cNvSpPr txBox="1"/>
          <p:nvPr/>
        </p:nvSpPr>
        <p:spPr>
          <a:xfrm>
            <a:off x="147768" y="1151130"/>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7" name="TextBox 44">
            <a:extLst>
              <a:ext uri="{FF2B5EF4-FFF2-40B4-BE49-F238E27FC236}">
                <a16:creationId xmlns:a16="http://schemas.microsoft.com/office/drawing/2014/main" id="{D83B896E-6536-A342-A503-C7A3F085EAAF}"/>
              </a:ext>
            </a:extLst>
          </p:cNvPr>
          <p:cNvSpPr txBox="1"/>
          <p:nvPr/>
        </p:nvSpPr>
        <p:spPr>
          <a:xfrm>
            <a:off x="1263443" y="1403267"/>
            <a:ext cx="4979248"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VISIÓN-MISIÓN-VALORES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cxnSp>
        <p:nvCxnSpPr>
          <p:cNvPr id="69" name="Straight Connector 101">
            <a:extLst>
              <a:ext uri="{FF2B5EF4-FFF2-40B4-BE49-F238E27FC236}">
                <a16:creationId xmlns:a16="http://schemas.microsoft.com/office/drawing/2014/main" id="{C80CEDA5-6832-4443-8D08-161F454D536F}"/>
              </a:ext>
            </a:extLst>
          </p:cNvPr>
          <p:cNvCxnSpPr>
            <a:cxnSpLocks/>
          </p:cNvCxnSpPr>
          <p:nvPr/>
        </p:nvCxnSpPr>
        <p:spPr>
          <a:xfrm>
            <a:off x="2237841" y="3144308"/>
            <a:ext cx="7831" cy="132318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70" name="Group 104">
            <a:extLst>
              <a:ext uri="{FF2B5EF4-FFF2-40B4-BE49-F238E27FC236}">
                <a16:creationId xmlns:a16="http://schemas.microsoft.com/office/drawing/2014/main" id="{F92D2BA8-4210-BC4F-90FE-97F981A42945}"/>
              </a:ext>
            </a:extLst>
          </p:cNvPr>
          <p:cNvGrpSpPr/>
          <p:nvPr/>
        </p:nvGrpSpPr>
        <p:grpSpPr>
          <a:xfrm>
            <a:off x="2183151" y="3205789"/>
            <a:ext cx="109440" cy="109440"/>
            <a:chOff x="4200892" y="4432105"/>
            <a:chExt cx="109440" cy="109440"/>
          </a:xfrm>
        </p:grpSpPr>
        <p:grpSp>
          <p:nvGrpSpPr>
            <p:cNvPr id="7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7" name="Group 104">
            <a:extLst>
              <a:ext uri="{FF2B5EF4-FFF2-40B4-BE49-F238E27FC236}">
                <a16:creationId xmlns:a16="http://schemas.microsoft.com/office/drawing/2014/main" id="{F92D2BA8-4210-BC4F-90FE-97F981A42945}"/>
              </a:ext>
            </a:extLst>
          </p:cNvPr>
          <p:cNvGrpSpPr/>
          <p:nvPr/>
        </p:nvGrpSpPr>
        <p:grpSpPr>
          <a:xfrm>
            <a:off x="2183151" y="3205789"/>
            <a:ext cx="109440" cy="109440"/>
            <a:chOff x="4200892" y="4432105"/>
            <a:chExt cx="109440" cy="109440"/>
          </a:xfrm>
        </p:grpSpPr>
        <p:grpSp>
          <p:nvGrpSpPr>
            <p:cNvPr id="7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83" name="Group 104">
            <a:extLst>
              <a:ext uri="{FF2B5EF4-FFF2-40B4-BE49-F238E27FC236}">
                <a16:creationId xmlns:a16="http://schemas.microsoft.com/office/drawing/2014/main" id="{F92D2BA8-4210-BC4F-90FE-97F981A42945}"/>
              </a:ext>
            </a:extLst>
          </p:cNvPr>
          <p:cNvGrpSpPr/>
          <p:nvPr/>
        </p:nvGrpSpPr>
        <p:grpSpPr>
          <a:xfrm>
            <a:off x="2190954" y="4239286"/>
            <a:ext cx="109440" cy="109440"/>
            <a:chOff x="4200892" y="4432105"/>
            <a:chExt cx="109440" cy="109440"/>
          </a:xfrm>
        </p:grpSpPr>
        <p:grpSp>
          <p:nvGrpSpPr>
            <p:cNvPr id="8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8" name="TextBox 99">
            <a:extLst>
              <a:ext uri="{FF2B5EF4-FFF2-40B4-BE49-F238E27FC236}">
                <a16:creationId xmlns:a16="http://schemas.microsoft.com/office/drawing/2014/main" id="{4538E793-6C30-F146-9C08-53940C8BB204}"/>
              </a:ext>
            </a:extLst>
          </p:cNvPr>
          <p:cNvSpPr txBox="1"/>
          <p:nvPr/>
        </p:nvSpPr>
        <p:spPr>
          <a:xfrm>
            <a:off x="2921077" y="3433974"/>
            <a:ext cx="5325368" cy="1107996"/>
          </a:xfrm>
          <a:prstGeom prst="rect">
            <a:avLst/>
          </a:prstGeom>
          <a:noFill/>
        </p:spPr>
        <p:txBody>
          <a:bodyPr wrap="square" rtlCol="0">
            <a:spAutoFit/>
          </a:bodyPr>
          <a:lstStyle/>
          <a:p>
            <a:pPr algn="just" hangingPunct="0">
              <a:spcAft>
                <a:spcPts val="0"/>
              </a:spcAft>
              <a:tabLst>
                <a:tab pos="2610485" algn="l"/>
              </a:tabLst>
            </a:pPr>
            <a:r>
              <a:rPr lang="es-MX" sz="1100" dirty="0">
                <a:latin typeface="Arial" panose="020B0604020202020204" pitchFamily="34" charset="0"/>
                <a:ea typeface="Times New Roman" panose="02020603050405020304" pitchFamily="18" charset="0"/>
                <a:cs typeface="Arial" panose="020B0604020202020204" pitchFamily="34" charset="0"/>
              </a:rPr>
              <a:t>Aumentar el número de despachos que cumplan los requisitos y criterios de las normas técnicas de calidad y ambiental, por medio del mejoramiento continuo del </a:t>
            </a:r>
            <a:r>
              <a:rPr lang="es-MX" sz="1100" b="1" dirty="0">
                <a:latin typeface="Arial" panose="020B0604020202020204" pitchFamily="34" charset="0"/>
                <a:ea typeface="Times New Roman" panose="02020603050405020304" pitchFamily="18" charset="0"/>
                <a:cs typeface="Arial" panose="020B0604020202020204" pitchFamily="34" charset="0"/>
              </a:rPr>
              <a:t>Sistema Integrado de Gestión y Control de la Calidad y del Medio Ambiente - SIGCMA</a:t>
            </a:r>
            <a:r>
              <a:rPr lang="es-MX" sz="1100" dirty="0">
                <a:latin typeface="Arial" panose="020B0604020202020204" pitchFamily="34" charset="0"/>
                <a:ea typeface="Times New Roman" panose="02020603050405020304" pitchFamily="18" charset="0"/>
                <a:cs typeface="Arial" panose="020B0604020202020204" pitchFamily="34" charset="0"/>
              </a:rPr>
              <a:t>, para fortalecer y mejorar la calidad de la administración y el servicio de justicia, por medio de la armonización y coordinación de los esfuerzos de los distintos órganos que la integran.</a:t>
            </a:r>
            <a:endParaRPr lang="en-US" sz="1100" dirty="0">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7" name="TextBox 44">
            <a:extLst>
              <a:ext uri="{FF2B5EF4-FFF2-40B4-BE49-F238E27FC236}">
                <a16:creationId xmlns:a16="http://schemas.microsoft.com/office/drawing/2014/main" id="{D83B896E-6536-A342-A503-C7A3F085EAAF}"/>
              </a:ext>
            </a:extLst>
          </p:cNvPr>
          <p:cNvSpPr txBox="1"/>
          <p:nvPr/>
        </p:nvSpPr>
        <p:spPr>
          <a:xfrm>
            <a:off x="1263443" y="1403267"/>
            <a:ext cx="6888424" cy="563552"/>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GENERAL Y ESPECIFICOS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cxnSp>
        <p:nvCxnSpPr>
          <p:cNvPr id="21" name="Straight Connector 41">
            <a:extLst>
              <a:ext uri="{FF2B5EF4-FFF2-40B4-BE49-F238E27FC236}">
                <a16:creationId xmlns:a16="http://schemas.microsoft.com/office/drawing/2014/main" id="{768C9111-165C-8440-A8C9-ECA52C687868}"/>
              </a:ext>
            </a:extLst>
          </p:cNvPr>
          <p:cNvCxnSpPr/>
          <p:nvPr/>
        </p:nvCxnSpPr>
        <p:spPr>
          <a:xfrm>
            <a:off x="1324841" y="1886802"/>
            <a:ext cx="6921604" cy="5195"/>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9"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48">
            <a:extLst>
              <a:ext uri="{FF2B5EF4-FFF2-40B4-BE49-F238E27FC236}">
                <a16:creationId xmlns:a16="http://schemas.microsoft.com/office/drawing/2014/main" id="{A20CCA48-E86D-A642-9815-64CAC1E2534A}"/>
              </a:ext>
            </a:extLst>
          </p:cNvPr>
          <p:cNvSpPr txBox="1"/>
          <p:nvPr/>
        </p:nvSpPr>
        <p:spPr>
          <a:xfrm>
            <a:off x="190283" y="2250628"/>
            <a:ext cx="2337499"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VII. / OBJETIVO GENERAL</a:t>
            </a:r>
          </a:p>
        </p:txBody>
      </p:sp>
      <p:pic>
        <p:nvPicPr>
          <p:cNvPr id="36" name="Picture 3">
            <a:extLst>
              <a:ext uri="{FF2B5EF4-FFF2-40B4-BE49-F238E27FC236}">
                <a16:creationId xmlns:a16="http://schemas.microsoft.com/office/drawing/2014/main" id="{4153B5C1-95FB-AA42-85A4-764A1D5B7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032" y="3447972"/>
            <a:ext cx="1080000" cy="1080000"/>
          </a:xfrm>
          <a:prstGeom prst="rect">
            <a:avLst/>
          </a:prstGeom>
        </p:spPr>
      </p:pic>
      <p:sp>
        <p:nvSpPr>
          <p:cNvPr id="63"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4"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6"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7" name="TextBox 81">
            <a:extLst>
              <a:ext uri="{FF2B5EF4-FFF2-40B4-BE49-F238E27FC236}">
                <a16:creationId xmlns:a16="http://schemas.microsoft.com/office/drawing/2014/main" id="{8B6663FE-9C5B-714F-8438-E6501F7F15CD}"/>
              </a:ext>
            </a:extLst>
          </p:cNvPr>
          <p:cNvSpPr txBox="1"/>
          <p:nvPr/>
        </p:nvSpPr>
        <p:spPr>
          <a:xfrm>
            <a:off x="147768" y="1151130"/>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60" name="TextBox 99">
            <a:extLst>
              <a:ext uri="{FF2B5EF4-FFF2-40B4-BE49-F238E27FC236}">
                <a16:creationId xmlns:a16="http://schemas.microsoft.com/office/drawing/2014/main" id="{4538E793-6C30-F146-9C08-53940C8BB204}"/>
              </a:ext>
            </a:extLst>
          </p:cNvPr>
          <p:cNvSpPr txBox="1"/>
          <p:nvPr/>
        </p:nvSpPr>
        <p:spPr>
          <a:xfrm>
            <a:off x="2921077" y="2976760"/>
            <a:ext cx="4339521" cy="446276"/>
          </a:xfrm>
          <a:prstGeom prst="rect">
            <a:avLst/>
          </a:prstGeom>
          <a:noFill/>
        </p:spPr>
        <p:txBody>
          <a:bodyPr wrap="square" rtlCol="0">
            <a:spAutoFit/>
          </a:bodyPr>
          <a:lstStyle/>
          <a:p>
            <a:pPr lvl="0" algn="just">
              <a:defRPr/>
            </a:pPr>
            <a:r>
              <a:rPr lang="es-ES" sz="1100" dirty="0">
                <a:latin typeface="Gotham Medium"/>
              </a:rPr>
              <a:t>Garantizar el acceso a la Justicia, reconociendo al usuario como razón de ser de la misma. </a:t>
            </a:r>
            <a:endParaRPr lang="en-US" sz="1100" dirty="0">
              <a:latin typeface="Gotham Medium"/>
            </a:endParaRPr>
          </a:p>
        </p:txBody>
      </p:sp>
      <p:cxnSp>
        <p:nvCxnSpPr>
          <p:cNvPr id="61" name="Straight Connector 101">
            <a:extLst>
              <a:ext uri="{FF2B5EF4-FFF2-40B4-BE49-F238E27FC236}">
                <a16:creationId xmlns:a16="http://schemas.microsoft.com/office/drawing/2014/main" id="{C80CEDA5-6832-4443-8D08-161F454D536F}"/>
              </a:ext>
            </a:extLst>
          </p:cNvPr>
          <p:cNvCxnSpPr>
            <a:cxnSpLocks/>
          </p:cNvCxnSpPr>
          <p:nvPr/>
        </p:nvCxnSpPr>
        <p:spPr>
          <a:xfrm>
            <a:off x="2242517" y="2887579"/>
            <a:ext cx="0" cy="2951518"/>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2" name="Group 104">
            <a:extLst>
              <a:ext uri="{FF2B5EF4-FFF2-40B4-BE49-F238E27FC236}">
                <a16:creationId xmlns:a16="http://schemas.microsoft.com/office/drawing/2014/main" id="{F92D2BA8-4210-BC4F-90FE-97F981A42945}"/>
              </a:ext>
            </a:extLst>
          </p:cNvPr>
          <p:cNvGrpSpPr/>
          <p:nvPr/>
        </p:nvGrpSpPr>
        <p:grpSpPr>
          <a:xfrm>
            <a:off x="2186054" y="3075425"/>
            <a:ext cx="109440" cy="109440"/>
            <a:chOff x="4200892" y="4432105"/>
            <a:chExt cx="109440" cy="109440"/>
          </a:xfrm>
        </p:grpSpPr>
        <p:grpSp>
          <p:nvGrpSpPr>
            <p:cNvPr id="6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6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68" name="Picture 3">
            <a:extLst>
              <a:ext uri="{FF2B5EF4-FFF2-40B4-BE49-F238E27FC236}">
                <a16:creationId xmlns:a16="http://schemas.microsoft.com/office/drawing/2014/main" id="{4153B5C1-95FB-AA42-85A4-764A1D5B7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3627206"/>
            <a:ext cx="1080000" cy="1080000"/>
          </a:xfrm>
          <a:prstGeom prst="rect">
            <a:avLst/>
          </a:prstGeom>
        </p:spPr>
      </p:pic>
      <p:sp>
        <p:nvSpPr>
          <p:cNvPr id="71" name="TextBox 99">
            <a:extLst>
              <a:ext uri="{FF2B5EF4-FFF2-40B4-BE49-F238E27FC236}">
                <a16:creationId xmlns:a16="http://schemas.microsoft.com/office/drawing/2014/main" id="{4538E793-6C30-F146-9C08-53940C8BB204}"/>
              </a:ext>
            </a:extLst>
          </p:cNvPr>
          <p:cNvSpPr txBox="1"/>
          <p:nvPr/>
        </p:nvSpPr>
        <p:spPr>
          <a:xfrm>
            <a:off x="2915817" y="3444480"/>
            <a:ext cx="4339521" cy="623248"/>
          </a:xfrm>
          <a:prstGeom prst="rect">
            <a:avLst/>
          </a:prstGeom>
          <a:noFill/>
        </p:spPr>
        <p:txBody>
          <a:bodyPr wrap="square" rtlCol="0">
            <a:spAutoFit/>
          </a:bodyPr>
          <a:lstStyle/>
          <a:p>
            <a:pPr algn="just">
              <a:defRPr/>
            </a:pPr>
            <a:r>
              <a:rPr lang="es-ES" sz="1100" dirty="0">
                <a:latin typeface="Gotham Medium"/>
              </a:rPr>
              <a:t>Avanzar hacia el enfoque sistémico integral de la Rama Judicial, por medio de la armonización y coordinación de los esfuerzos de los distintos órganos que la integran</a:t>
            </a:r>
            <a:endParaRPr lang="en-US" sz="1100" dirty="0">
              <a:latin typeface="Gotham Medium"/>
            </a:endParaRPr>
          </a:p>
        </p:txBody>
      </p:sp>
      <p:grpSp>
        <p:nvGrpSpPr>
          <p:cNvPr id="72" name="Group 104">
            <a:extLst>
              <a:ext uri="{FF2B5EF4-FFF2-40B4-BE49-F238E27FC236}">
                <a16:creationId xmlns:a16="http://schemas.microsoft.com/office/drawing/2014/main" id="{F92D2BA8-4210-BC4F-90FE-97F981A42945}"/>
              </a:ext>
            </a:extLst>
          </p:cNvPr>
          <p:cNvGrpSpPr/>
          <p:nvPr/>
        </p:nvGrpSpPr>
        <p:grpSpPr>
          <a:xfrm>
            <a:off x="2180794" y="3543145"/>
            <a:ext cx="109440" cy="109440"/>
            <a:chOff x="4200892" y="4432105"/>
            <a:chExt cx="109440" cy="109440"/>
          </a:xfrm>
        </p:grpSpPr>
        <p:grpSp>
          <p:nvGrpSpPr>
            <p:cNvPr id="7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9" name="TextBox 99">
            <a:extLst>
              <a:ext uri="{FF2B5EF4-FFF2-40B4-BE49-F238E27FC236}">
                <a16:creationId xmlns:a16="http://schemas.microsoft.com/office/drawing/2014/main" id="{4538E793-6C30-F146-9C08-53940C8BB204}"/>
              </a:ext>
            </a:extLst>
          </p:cNvPr>
          <p:cNvSpPr txBox="1"/>
          <p:nvPr/>
        </p:nvSpPr>
        <p:spPr>
          <a:xfrm>
            <a:off x="2926323" y="4085626"/>
            <a:ext cx="4339521" cy="446276"/>
          </a:xfrm>
          <a:prstGeom prst="rect">
            <a:avLst/>
          </a:prstGeom>
          <a:noFill/>
        </p:spPr>
        <p:txBody>
          <a:bodyPr wrap="square" rtlCol="0">
            <a:spAutoFit/>
          </a:bodyPr>
          <a:lstStyle/>
          <a:p>
            <a:pPr lvl="0" algn="just">
              <a:defRPr/>
            </a:pPr>
            <a:r>
              <a:rPr lang="es-ES" sz="1100" dirty="0">
                <a:latin typeface="Gotham Medium"/>
              </a:rPr>
              <a:t>Cumplir los requisitos de los usuarios de conformidad con la Constitución y la Ley.  </a:t>
            </a:r>
            <a:endParaRPr lang="en-US" sz="1100" dirty="0">
              <a:latin typeface="Gotham Medium"/>
            </a:endParaRPr>
          </a:p>
        </p:txBody>
      </p:sp>
      <p:grpSp>
        <p:nvGrpSpPr>
          <p:cNvPr id="80" name="Group 104">
            <a:extLst>
              <a:ext uri="{FF2B5EF4-FFF2-40B4-BE49-F238E27FC236}">
                <a16:creationId xmlns:a16="http://schemas.microsoft.com/office/drawing/2014/main" id="{F92D2BA8-4210-BC4F-90FE-97F981A42945}"/>
              </a:ext>
            </a:extLst>
          </p:cNvPr>
          <p:cNvGrpSpPr/>
          <p:nvPr/>
        </p:nvGrpSpPr>
        <p:grpSpPr>
          <a:xfrm>
            <a:off x="2189182" y="4184291"/>
            <a:ext cx="109440" cy="109440"/>
            <a:chOff x="4200892" y="4432105"/>
            <a:chExt cx="109440" cy="109440"/>
          </a:xfrm>
        </p:grpSpPr>
        <p:grpSp>
          <p:nvGrpSpPr>
            <p:cNvPr id="8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6" name="TextBox 99">
            <a:extLst>
              <a:ext uri="{FF2B5EF4-FFF2-40B4-BE49-F238E27FC236}">
                <a16:creationId xmlns:a16="http://schemas.microsoft.com/office/drawing/2014/main" id="{4538E793-6C30-F146-9C08-53940C8BB204}"/>
              </a:ext>
            </a:extLst>
          </p:cNvPr>
          <p:cNvSpPr txBox="1"/>
          <p:nvPr/>
        </p:nvSpPr>
        <p:spPr>
          <a:xfrm>
            <a:off x="2921063" y="4553346"/>
            <a:ext cx="4339521" cy="938719"/>
          </a:xfrm>
          <a:prstGeom prst="rect">
            <a:avLst/>
          </a:prstGeom>
          <a:noFill/>
        </p:spPr>
        <p:txBody>
          <a:bodyPr wrap="square" rtlCol="0">
            <a:spAutoFit/>
          </a:bodyPr>
          <a:lstStyle/>
          <a:p>
            <a:pPr lvl="0" algn="just">
              <a:defRPr/>
            </a:pPr>
            <a:r>
              <a:rPr lang="es-ES" sz="1100" dirty="0">
                <a:latin typeface="Gotham Medium"/>
              </a:rPr>
              <a:t>Incrementar los niveles de satisfacción del usuario, estableciendo metas que respondan a las necesidades y expectativas de los usuarios internos y externos, a partir del fortalecimiento de las estrategias de planeación, gestión eficaz y eficiente de los procesos.  </a:t>
            </a:r>
            <a:endParaRPr lang="en-US" sz="1100" dirty="0">
              <a:latin typeface="Gotham Medium"/>
            </a:endParaRPr>
          </a:p>
        </p:txBody>
      </p:sp>
      <p:grpSp>
        <p:nvGrpSpPr>
          <p:cNvPr id="87" name="Group 104">
            <a:extLst>
              <a:ext uri="{FF2B5EF4-FFF2-40B4-BE49-F238E27FC236}">
                <a16:creationId xmlns:a16="http://schemas.microsoft.com/office/drawing/2014/main" id="{F92D2BA8-4210-BC4F-90FE-97F981A42945}"/>
              </a:ext>
            </a:extLst>
          </p:cNvPr>
          <p:cNvGrpSpPr/>
          <p:nvPr/>
        </p:nvGrpSpPr>
        <p:grpSpPr>
          <a:xfrm>
            <a:off x="2183922" y="4652011"/>
            <a:ext cx="109440" cy="109440"/>
            <a:chOff x="4200892" y="4432105"/>
            <a:chExt cx="109440" cy="109440"/>
          </a:xfrm>
        </p:grpSpPr>
        <p:grpSp>
          <p:nvGrpSpPr>
            <p:cNvPr id="8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9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3" name="TextBox 99">
            <a:extLst>
              <a:ext uri="{FF2B5EF4-FFF2-40B4-BE49-F238E27FC236}">
                <a16:creationId xmlns:a16="http://schemas.microsoft.com/office/drawing/2014/main" id="{4538E793-6C30-F146-9C08-53940C8BB204}"/>
              </a:ext>
            </a:extLst>
          </p:cNvPr>
          <p:cNvSpPr txBox="1"/>
          <p:nvPr/>
        </p:nvSpPr>
        <p:spPr>
          <a:xfrm>
            <a:off x="2915803" y="5509812"/>
            <a:ext cx="4339521" cy="623248"/>
          </a:xfrm>
          <a:prstGeom prst="rect">
            <a:avLst/>
          </a:prstGeom>
          <a:noFill/>
        </p:spPr>
        <p:txBody>
          <a:bodyPr wrap="square" rtlCol="0">
            <a:spAutoFit/>
          </a:bodyPr>
          <a:lstStyle/>
          <a:p>
            <a:pPr lvl="0" algn="just">
              <a:defRPr/>
            </a:pPr>
            <a:r>
              <a:rPr lang="es-ES" sz="1100" dirty="0">
                <a:latin typeface="Gotham Medium"/>
              </a:rPr>
              <a:t>Fomentar la cultura organizacional de calidad, control y medio ambiente, orientada a la responsabilidad social y ética del servidor judicial. </a:t>
            </a:r>
            <a:endParaRPr lang="en-US" sz="1100" dirty="0">
              <a:latin typeface="Gotham Medium"/>
            </a:endParaRPr>
          </a:p>
        </p:txBody>
      </p:sp>
      <p:grpSp>
        <p:nvGrpSpPr>
          <p:cNvPr id="94" name="Group 104">
            <a:extLst>
              <a:ext uri="{FF2B5EF4-FFF2-40B4-BE49-F238E27FC236}">
                <a16:creationId xmlns:a16="http://schemas.microsoft.com/office/drawing/2014/main" id="{F92D2BA8-4210-BC4F-90FE-97F981A42945}"/>
              </a:ext>
            </a:extLst>
          </p:cNvPr>
          <p:cNvGrpSpPr/>
          <p:nvPr/>
        </p:nvGrpSpPr>
        <p:grpSpPr>
          <a:xfrm>
            <a:off x="2178662" y="5608477"/>
            <a:ext cx="109440" cy="109440"/>
            <a:chOff x="4200892" y="4432105"/>
            <a:chExt cx="109440" cy="109440"/>
          </a:xfrm>
        </p:grpSpPr>
        <p:grpSp>
          <p:nvGrpSpPr>
            <p:cNvPr id="9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9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115"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16" name="TextBox 44">
            <a:extLst>
              <a:ext uri="{FF2B5EF4-FFF2-40B4-BE49-F238E27FC236}">
                <a16:creationId xmlns:a16="http://schemas.microsoft.com/office/drawing/2014/main" id="{D83B896E-6536-A342-A503-C7A3F085EAAF}"/>
              </a:ext>
            </a:extLst>
          </p:cNvPr>
          <p:cNvSpPr txBox="1"/>
          <p:nvPr/>
        </p:nvSpPr>
        <p:spPr>
          <a:xfrm>
            <a:off x="1263443" y="1403267"/>
            <a:ext cx="6983002"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GENERAL Y ESPECIFICOS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cxnSp>
        <p:nvCxnSpPr>
          <p:cNvPr id="117" name="Straight Connector 41">
            <a:extLst>
              <a:ext uri="{FF2B5EF4-FFF2-40B4-BE49-F238E27FC236}">
                <a16:creationId xmlns:a16="http://schemas.microsoft.com/office/drawing/2014/main" id="{768C9111-165C-8440-A8C9-ECA52C687868}"/>
              </a:ext>
            </a:extLst>
          </p:cNvPr>
          <p:cNvCxnSpPr/>
          <p:nvPr/>
        </p:nvCxnSpPr>
        <p:spPr>
          <a:xfrm>
            <a:off x="1324841" y="1886802"/>
            <a:ext cx="6921604" cy="5195"/>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18"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9"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5" name="TextBox 48">
            <a:extLst>
              <a:ext uri="{FF2B5EF4-FFF2-40B4-BE49-F238E27FC236}">
                <a16:creationId xmlns:a16="http://schemas.microsoft.com/office/drawing/2014/main" id="{A20CCA48-E86D-A642-9815-64CAC1E2534A}"/>
              </a:ext>
            </a:extLst>
          </p:cNvPr>
          <p:cNvSpPr txBox="1"/>
          <p:nvPr/>
        </p:nvSpPr>
        <p:spPr>
          <a:xfrm>
            <a:off x="190283" y="2250628"/>
            <a:ext cx="2393604"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VIII. / OBJETIVO GENERAL</a:t>
            </a:r>
          </a:p>
        </p:txBody>
      </p:sp>
      <p:sp>
        <p:nvSpPr>
          <p:cNvPr id="132"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3"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4"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5"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6"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37"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8"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9"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0"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1"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3" name="TextBox 99">
            <a:extLst>
              <a:ext uri="{FF2B5EF4-FFF2-40B4-BE49-F238E27FC236}">
                <a16:creationId xmlns:a16="http://schemas.microsoft.com/office/drawing/2014/main" id="{4538E793-6C30-F146-9C08-53940C8BB204}"/>
              </a:ext>
            </a:extLst>
          </p:cNvPr>
          <p:cNvSpPr txBox="1"/>
          <p:nvPr/>
        </p:nvSpPr>
        <p:spPr>
          <a:xfrm>
            <a:off x="2921077" y="2976760"/>
            <a:ext cx="4339521" cy="446276"/>
          </a:xfrm>
          <a:prstGeom prst="rect">
            <a:avLst/>
          </a:prstGeom>
          <a:noFill/>
        </p:spPr>
        <p:txBody>
          <a:bodyPr wrap="square" rtlCol="0">
            <a:spAutoFit/>
          </a:bodyPr>
          <a:lstStyle/>
          <a:p>
            <a:pPr lvl="0" algn="just">
              <a:defRPr/>
            </a:pPr>
            <a:r>
              <a:rPr lang="es-ES" sz="1100" dirty="0">
                <a:latin typeface="Gotham Medium"/>
              </a:rPr>
              <a:t>Mejorar continuamente el Sistema Integrado de Gestión y Control de la Calidad y del Medio Ambiente “SIGCMA”. </a:t>
            </a:r>
            <a:endParaRPr lang="en-US" sz="1100" dirty="0">
              <a:latin typeface="Gotham Medium"/>
            </a:endParaRPr>
          </a:p>
        </p:txBody>
      </p:sp>
      <p:cxnSp>
        <p:nvCxnSpPr>
          <p:cNvPr id="14" name="Straight Connector 101">
            <a:extLst>
              <a:ext uri="{FF2B5EF4-FFF2-40B4-BE49-F238E27FC236}">
                <a16:creationId xmlns:a16="http://schemas.microsoft.com/office/drawing/2014/main" id="{C80CEDA5-6832-4443-8D08-161F454D536F}"/>
              </a:ext>
            </a:extLst>
          </p:cNvPr>
          <p:cNvCxnSpPr>
            <a:cxnSpLocks/>
          </p:cNvCxnSpPr>
          <p:nvPr/>
        </p:nvCxnSpPr>
        <p:spPr>
          <a:xfrm>
            <a:off x="2242517" y="2887579"/>
            <a:ext cx="0" cy="244206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5" name="Group 104">
            <a:extLst>
              <a:ext uri="{FF2B5EF4-FFF2-40B4-BE49-F238E27FC236}">
                <a16:creationId xmlns:a16="http://schemas.microsoft.com/office/drawing/2014/main" id="{F92D2BA8-4210-BC4F-90FE-97F981A42945}"/>
              </a:ext>
            </a:extLst>
          </p:cNvPr>
          <p:cNvGrpSpPr/>
          <p:nvPr/>
        </p:nvGrpSpPr>
        <p:grpSpPr>
          <a:xfrm>
            <a:off x="2186054" y="3075425"/>
            <a:ext cx="109440" cy="109440"/>
            <a:chOff x="4200892" y="4432105"/>
            <a:chExt cx="109440" cy="109440"/>
          </a:xfrm>
        </p:grpSpPr>
        <p:grpSp>
          <p:nvGrpSpPr>
            <p:cNvPr id="1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21" name="Picture 3">
            <a:extLst>
              <a:ext uri="{FF2B5EF4-FFF2-40B4-BE49-F238E27FC236}">
                <a16:creationId xmlns:a16="http://schemas.microsoft.com/office/drawing/2014/main" id="{4153B5C1-95FB-AA42-85A4-764A1D5B7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3627206"/>
            <a:ext cx="1080000" cy="1080000"/>
          </a:xfrm>
          <a:prstGeom prst="rect">
            <a:avLst/>
          </a:prstGeom>
        </p:spPr>
      </p:pic>
      <p:sp>
        <p:nvSpPr>
          <p:cNvPr id="22" name="TextBox 99">
            <a:extLst>
              <a:ext uri="{FF2B5EF4-FFF2-40B4-BE49-F238E27FC236}">
                <a16:creationId xmlns:a16="http://schemas.microsoft.com/office/drawing/2014/main" id="{4538E793-6C30-F146-9C08-53940C8BB204}"/>
              </a:ext>
            </a:extLst>
          </p:cNvPr>
          <p:cNvSpPr txBox="1"/>
          <p:nvPr/>
        </p:nvSpPr>
        <p:spPr>
          <a:xfrm>
            <a:off x="2915817" y="3444480"/>
            <a:ext cx="4339521" cy="446276"/>
          </a:xfrm>
          <a:prstGeom prst="rect">
            <a:avLst/>
          </a:prstGeom>
          <a:noFill/>
        </p:spPr>
        <p:txBody>
          <a:bodyPr wrap="square" rtlCol="0">
            <a:spAutoFit/>
          </a:bodyPr>
          <a:lstStyle/>
          <a:p>
            <a:pPr lvl="0" algn="just">
              <a:defRPr/>
            </a:pPr>
            <a:r>
              <a:rPr lang="es-ES" sz="1100" dirty="0">
                <a:latin typeface="Gotham Medium"/>
              </a:rPr>
              <a:t>Fortalecer continuamente las competencias y el liderazgo del talento humano de la organización. </a:t>
            </a:r>
            <a:endParaRPr lang="en-US" sz="1100" dirty="0">
              <a:latin typeface="Gotham Medium"/>
            </a:endParaRPr>
          </a:p>
        </p:txBody>
      </p:sp>
      <p:grpSp>
        <p:nvGrpSpPr>
          <p:cNvPr id="23" name="Group 104">
            <a:extLst>
              <a:ext uri="{FF2B5EF4-FFF2-40B4-BE49-F238E27FC236}">
                <a16:creationId xmlns:a16="http://schemas.microsoft.com/office/drawing/2014/main" id="{F92D2BA8-4210-BC4F-90FE-97F981A42945}"/>
              </a:ext>
            </a:extLst>
          </p:cNvPr>
          <p:cNvGrpSpPr/>
          <p:nvPr/>
        </p:nvGrpSpPr>
        <p:grpSpPr>
          <a:xfrm>
            <a:off x="2180794" y="3543145"/>
            <a:ext cx="109440" cy="109440"/>
            <a:chOff x="4200892" y="4432105"/>
            <a:chExt cx="109440" cy="109440"/>
          </a:xfrm>
        </p:grpSpPr>
        <p:grpSp>
          <p:nvGrpSpPr>
            <p:cNvPr id="2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9" name="TextBox 99">
            <a:extLst>
              <a:ext uri="{FF2B5EF4-FFF2-40B4-BE49-F238E27FC236}">
                <a16:creationId xmlns:a16="http://schemas.microsoft.com/office/drawing/2014/main" id="{4538E793-6C30-F146-9C08-53940C8BB204}"/>
              </a:ext>
            </a:extLst>
          </p:cNvPr>
          <p:cNvSpPr txBox="1"/>
          <p:nvPr/>
        </p:nvSpPr>
        <p:spPr>
          <a:xfrm>
            <a:off x="2926323" y="3896434"/>
            <a:ext cx="4339521" cy="446276"/>
          </a:xfrm>
          <a:prstGeom prst="rect">
            <a:avLst/>
          </a:prstGeom>
          <a:noFill/>
        </p:spPr>
        <p:txBody>
          <a:bodyPr wrap="square" rtlCol="0">
            <a:spAutoFit/>
          </a:bodyPr>
          <a:lstStyle/>
          <a:p>
            <a:pPr lvl="0">
              <a:defRPr/>
            </a:pPr>
            <a:r>
              <a:rPr lang="es-ES" sz="1100" dirty="0">
                <a:latin typeface="Gotham Medium"/>
              </a:rPr>
              <a:t>Reconocer la importancia del talento humano y de la gestión del conocimiento en la Administración de Justicia. </a:t>
            </a:r>
            <a:endParaRPr lang="en-US" sz="1100" dirty="0">
              <a:latin typeface="Gotham Medium"/>
            </a:endParaRPr>
          </a:p>
        </p:txBody>
      </p:sp>
      <p:grpSp>
        <p:nvGrpSpPr>
          <p:cNvPr id="30" name="Group 104">
            <a:extLst>
              <a:ext uri="{FF2B5EF4-FFF2-40B4-BE49-F238E27FC236}">
                <a16:creationId xmlns:a16="http://schemas.microsoft.com/office/drawing/2014/main" id="{F92D2BA8-4210-BC4F-90FE-97F981A42945}"/>
              </a:ext>
            </a:extLst>
          </p:cNvPr>
          <p:cNvGrpSpPr/>
          <p:nvPr/>
        </p:nvGrpSpPr>
        <p:grpSpPr>
          <a:xfrm>
            <a:off x="2189182" y="3995099"/>
            <a:ext cx="109440" cy="109440"/>
            <a:chOff x="4200892" y="4432105"/>
            <a:chExt cx="109440" cy="109440"/>
          </a:xfrm>
        </p:grpSpPr>
        <p:grpSp>
          <p:nvGrpSpPr>
            <p:cNvPr id="3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36" name="TextBox 99">
            <a:extLst>
              <a:ext uri="{FF2B5EF4-FFF2-40B4-BE49-F238E27FC236}">
                <a16:creationId xmlns:a16="http://schemas.microsoft.com/office/drawing/2014/main" id="{4538E793-6C30-F146-9C08-53940C8BB204}"/>
              </a:ext>
            </a:extLst>
          </p:cNvPr>
          <p:cNvSpPr txBox="1"/>
          <p:nvPr/>
        </p:nvSpPr>
        <p:spPr>
          <a:xfrm>
            <a:off x="2921063" y="4364154"/>
            <a:ext cx="4339521" cy="623248"/>
          </a:xfrm>
          <a:prstGeom prst="rect">
            <a:avLst/>
          </a:prstGeom>
          <a:noFill/>
        </p:spPr>
        <p:txBody>
          <a:bodyPr wrap="square" rtlCol="0">
            <a:spAutoFit/>
          </a:bodyPr>
          <a:lstStyle/>
          <a:p>
            <a:pPr lvl="0" algn="just">
              <a:defRPr/>
            </a:pPr>
            <a:r>
              <a:rPr lang="es-ES" sz="1100" dirty="0">
                <a:latin typeface="Gotham Medium"/>
              </a:rPr>
              <a:t>Aprovechar eficientemente los recursos naturales utilizados por la entidad, en especial el uso del papel, el agua y la energía, y gestionar de manera racional los residuos sólidos. </a:t>
            </a:r>
            <a:endParaRPr lang="en-US" sz="1100" dirty="0">
              <a:latin typeface="Gotham Medium"/>
            </a:endParaRPr>
          </a:p>
        </p:txBody>
      </p:sp>
      <p:grpSp>
        <p:nvGrpSpPr>
          <p:cNvPr id="37" name="Group 104">
            <a:extLst>
              <a:ext uri="{FF2B5EF4-FFF2-40B4-BE49-F238E27FC236}">
                <a16:creationId xmlns:a16="http://schemas.microsoft.com/office/drawing/2014/main" id="{F92D2BA8-4210-BC4F-90FE-97F981A42945}"/>
              </a:ext>
            </a:extLst>
          </p:cNvPr>
          <p:cNvGrpSpPr/>
          <p:nvPr/>
        </p:nvGrpSpPr>
        <p:grpSpPr>
          <a:xfrm>
            <a:off x="2183922" y="4462819"/>
            <a:ext cx="109440" cy="109440"/>
            <a:chOff x="4200892" y="4432105"/>
            <a:chExt cx="109440" cy="109440"/>
          </a:xfrm>
        </p:grpSpPr>
        <p:grpSp>
          <p:nvGrpSpPr>
            <p:cNvPr id="3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4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3" name="TextBox 99">
            <a:extLst>
              <a:ext uri="{FF2B5EF4-FFF2-40B4-BE49-F238E27FC236}">
                <a16:creationId xmlns:a16="http://schemas.microsoft.com/office/drawing/2014/main" id="{4538E793-6C30-F146-9C08-53940C8BB204}"/>
              </a:ext>
            </a:extLst>
          </p:cNvPr>
          <p:cNvSpPr txBox="1"/>
          <p:nvPr/>
        </p:nvSpPr>
        <p:spPr>
          <a:xfrm>
            <a:off x="2915803" y="5005300"/>
            <a:ext cx="4339521" cy="446276"/>
          </a:xfrm>
          <a:prstGeom prst="rect">
            <a:avLst/>
          </a:prstGeom>
          <a:noFill/>
        </p:spPr>
        <p:txBody>
          <a:bodyPr wrap="square" rtlCol="0">
            <a:spAutoFit/>
          </a:bodyPr>
          <a:lstStyle/>
          <a:p>
            <a:pPr lvl="0" algn="just">
              <a:defRPr/>
            </a:pPr>
            <a:r>
              <a:rPr lang="es-ES" sz="1100" dirty="0">
                <a:latin typeface="Gotham Medium"/>
              </a:rPr>
              <a:t>Prevenir la contaminación ambiental potencial generada por las actividades administrativas y judiciales.</a:t>
            </a:r>
            <a:endParaRPr lang="en-US" sz="1100" dirty="0">
              <a:latin typeface="Gotham Medium"/>
            </a:endParaRPr>
          </a:p>
        </p:txBody>
      </p:sp>
      <p:grpSp>
        <p:nvGrpSpPr>
          <p:cNvPr id="44" name="Group 104">
            <a:extLst>
              <a:ext uri="{FF2B5EF4-FFF2-40B4-BE49-F238E27FC236}">
                <a16:creationId xmlns:a16="http://schemas.microsoft.com/office/drawing/2014/main" id="{F92D2BA8-4210-BC4F-90FE-97F981A42945}"/>
              </a:ext>
            </a:extLst>
          </p:cNvPr>
          <p:cNvGrpSpPr/>
          <p:nvPr/>
        </p:nvGrpSpPr>
        <p:grpSpPr>
          <a:xfrm>
            <a:off x="2178662" y="5103965"/>
            <a:ext cx="109440" cy="109440"/>
            <a:chOff x="4200892" y="4432105"/>
            <a:chExt cx="109440" cy="109440"/>
          </a:xfrm>
        </p:grpSpPr>
        <p:grpSp>
          <p:nvGrpSpPr>
            <p:cNvPr id="4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4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6" name="55 Rectángulo"/>
          <p:cNvSpPr/>
          <p:nvPr/>
        </p:nvSpPr>
        <p:spPr>
          <a:xfrm>
            <a:off x="2293362" y="5886502"/>
            <a:ext cx="6096000" cy="430887"/>
          </a:xfrm>
          <a:prstGeom prst="rect">
            <a:avLst/>
          </a:prstGeom>
        </p:spPr>
        <p:txBody>
          <a:bodyPr>
            <a:spAutoFit/>
          </a:bodyPr>
          <a:lstStyle/>
          <a:p>
            <a:pPr lvl="0" algn="ctr">
              <a:defRPr/>
            </a:pPr>
            <a:r>
              <a:rPr lang="es-ES" sz="1100" dirty="0">
                <a:solidFill>
                  <a:schemeClr val="tx1">
                    <a:lumMod val="65000"/>
                    <a:lumOff val="35000"/>
                  </a:schemeClr>
                </a:solidFill>
                <a:latin typeface="Gotham Medium"/>
              </a:rPr>
              <a:t>Garantizar el oportuno y eficaz cumplimiento de la legislación ambiental aplicable a las actividades administrativas y laborales.</a:t>
            </a:r>
            <a:endParaRPr lang="en-US" sz="1100" dirty="0">
              <a:solidFill>
                <a:schemeClr val="tx1">
                  <a:lumMod val="65000"/>
                  <a:lumOff val="35000"/>
                </a:schemeClr>
              </a:solidFill>
              <a:latin typeface="Gotham Medium"/>
            </a:endParaRPr>
          </a:p>
        </p:txBody>
      </p:sp>
      <p:cxnSp>
        <p:nvCxnSpPr>
          <p:cNvPr id="57"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TextBox 44">
            <a:extLst>
              <a:ext uri="{FF2B5EF4-FFF2-40B4-BE49-F238E27FC236}">
                <a16:creationId xmlns:a16="http://schemas.microsoft.com/office/drawing/2014/main" id="{D83B896E-6536-A342-A503-C7A3F085EAAF}"/>
              </a:ext>
            </a:extLst>
          </p:cNvPr>
          <p:cNvSpPr txBox="1"/>
          <p:nvPr/>
        </p:nvSpPr>
        <p:spPr>
          <a:xfrm>
            <a:off x="1263443" y="1403267"/>
            <a:ext cx="6983002"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GENERAL Y ESPECIFICOS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cxnSp>
        <p:nvCxnSpPr>
          <p:cNvPr id="59" name="Straight Connector 41">
            <a:extLst>
              <a:ext uri="{FF2B5EF4-FFF2-40B4-BE49-F238E27FC236}">
                <a16:creationId xmlns:a16="http://schemas.microsoft.com/office/drawing/2014/main" id="{768C9111-165C-8440-A8C9-ECA52C687868}"/>
              </a:ext>
            </a:extLst>
          </p:cNvPr>
          <p:cNvCxnSpPr/>
          <p:nvPr/>
        </p:nvCxnSpPr>
        <p:spPr>
          <a:xfrm>
            <a:off x="1324841" y="1886802"/>
            <a:ext cx="6921604" cy="5195"/>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60"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7" name="TextBox 48">
            <a:extLst>
              <a:ext uri="{FF2B5EF4-FFF2-40B4-BE49-F238E27FC236}">
                <a16:creationId xmlns:a16="http://schemas.microsoft.com/office/drawing/2014/main" id="{A20CCA48-E86D-A642-9815-64CAC1E2534A}"/>
              </a:ext>
            </a:extLst>
          </p:cNvPr>
          <p:cNvSpPr txBox="1"/>
          <p:nvPr/>
        </p:nvSpPr>
        <p:spPr>
          <a:xfrm>
            <a:off x="190283" y="2250628"/>
            <a:ext cx="227818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IX. / OBJETIVO GENERAL</a:t>
            </a:r>
          </a:p>
        </p:txBody>
      </p:sp>
      <p:sp>
        <p:nvSpPr>
          <p:cNvPr id="81" name="TextBox 29">
            <a:extLst>
              <a:ext uri="{FF2B5EF4-FFF2-40B4-BE49-F238E27FC236}">
                <a16:creationId xmlns:a16="http://schemas.microsoft.com/office/drawing/2014/main" id="{0B995BA1-1405-8F47-9032-101E7DA9745A}"/>
              </a:ext>
            </a:extLst>
          </p:cNvPr>
          <p:cNvSpPr txBox="1"/>
          <p:nvPr/>
        </p:nvSpPr>
        <p:spPr>
          <a:xfrm>
            <a:off x="447793" y="256066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
        <p:nvSpPr>
          <p:cNvPr id="95"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6"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7"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8"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9"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20"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21"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aphicFrame>
        <p:nvGraphicFramePr>
          <p:cNvPr id="23" name="22 Tabla"/>
          <p:cNvGraphicFramePr>
            <a:graphicFrameLocks noGrp="1"/>
          </p:cNvGraphicFramePr>
          <p:nvPr>
            <p:extLst>
              <p:ext uri="{D42A27DB-BD31-4B8C-83A1-F6EECF244321}">
                <p14:modId xmlns:p14="http://schemas.microsoft.com/office/powerpoint/2010/main" val="97558110"/>
              </p:ext>
            </p:extLst>
          </p:nvPr>
        </p:nvGraphicFramePr>
        <p:xfrm>
          <a:off x="554400" y="2124000"/>
          <a:ext cx="10799999" cy="4392002"/>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5">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2">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25204">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932688">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PSAA14-10160 y PSAA-</a:t>
                      </a:r>
                      <a:r>
                        <a:rPr lang="es-ES_tradnl" sz="1100" baseline="0" dirty="0">
                          <a:solidFill>
                            <a:schemeClr val="tx1">
                              <a:lumMod val="50000"/>
                              <a:lumOff val="50000"/>
                            </a:schemeClr>
                          </a:solidFill>
                          <a:latin typeface="Gotham Medium"/>
                        </a:rPr>
                        <a:t> 1</a:t>
                      </a:r>
                      <a:r>
                        <a:rPr lang="es-ES_tradnl" sz="1100" dirty="0">
                          <a:solidFill>
                            <a:schemeClr val="tx1">
                              <a:lumMod val="50000"/>
                              <a:lumOff val="50000"/>
                            </a:schemeClr>
                          </a:solidFill>
                          <a:latin typeface="Gotham Medium"/>
                        </a:rPr>
                        <a:t>0161, la norma NTC 6256:2018 y la GTC 286:2018</a:t>
                      </a:r>
                      <a:endParaRPr lang="es-ES" sz="11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45826">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9516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6309">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Actualizar el Manual de Calidad con base en las Estructuras</a:t>
                      </a:r>
                      <a:r>
                        <a:rPr lang="es-CO" sz="1100" baseline="0" dirty="0">
                          <a:solidFill>
                            <a:schemeClr val="tx1">
                              <a:lumMod val="65000"/>
                              <a:lumOff val="35000"/>
                            </a:schemeClr>
                          </a:solidFill>
                          <a:latin typeface="Gotham Medium"/>
                        </a:rPr>
                        <a:t> de Alto Nivel, la  </a:t>
                      </a:r>
                      <a:r>
                        <a:rPr lang="es-ES_tradnl" sz="1100" dirty="0">
                          <a:solidFill>
                            <a:schemeClr val="tx1">
                              <a:lumMod val="65000"/>
                              <a:lumOff val="35000"/>
                            </a:schemeClr>
                          </a:solidFill>
                          <a:latin typeface="Gotham Medium"/>
                        </a:rPr>
                        <a:t>NTC 6256 :2018 y GTC 286:2018 norma</a:t>
                      </a:r>
                      <a:r>
                        <a:rPr lang="es-ES_tradnl" sz="1100" baseline="0" dirty="0">
                          <a:solidFill>
                            <a:schemeClr val="tx1">
                              <a:lumMod val="65000"/>
                              <a:lumOff val="35000"/>
                            </a:schemeClr>
                          </a:solidFill>
                          <a:latin typeface="Gotham Medium"/>
                        </a:rPr>
                        <a:t> NTC ISO 14001:2015.</a:t>
                      </a:r>
                      <a:endParaRPr lang="es-E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Profesional</a:t>
                      </a:r>
                      <a:r>
                        <a:rPr lang="es-CO" sz="1200" b="1" baseline="0" dirty="0">
                          <a:solidFill>
                            <a:schemeClr val="tx1">
                              <a:lumMod val="65000"/>
                              <a:lumOff val="35000"/>
                            </a:schemeClr>
                          </a:solidFill>
                          <a:latin typeface="Gotham Medium"/>
                        </a:rPr>
                        <a:t> Universitario UDAE-SIGCMA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4"/>
                  </a:ext>
                </a:extLst>
              </a:tr>
              <a:tr h="596309">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solidFill>
                            <a:schemeClr val="tx1">
                              <a:lumMod val="65000"/>
                              <a:lumOff val="35000"/>
                            </a:schemeClr>
                          </a:solidFill>
                          <a:latin typeface="Gotham Medium"/>
                        </a:rPr>
                        <a:t>Revisión</a:t>
                      </a:r>
                      <a:r>
                        <a:rPr lang="es-ES" sz="1100" baseline="0" dirty="0">
                          <a:solidFill>
                            <a:schemeClr val="tx1">
                              <a:lumMod val="65000"/>
                              <a:lumOff val="35000"/>
                            </a:schemeClr>
                          </a:solidFill>
                          <a:latin typeface="Gotham Medium"/>
                        </a:rPr>
                        <a:t> del Proyecto de Manual de Calidad, socialización en los Comités del SIGCMA y presentación en el CSJ para aprobación.</a:t>
                      </a:r>
                      <a:endParaRPr lang="es-E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Coordinador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5"/>
                  </a:ext>
                </a:extLst>
              </a:tr>
              <a:tr h="504196">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Actualización de las</a:t>
                      </a:r>
                      <a:r>
                        <a:rPr lang="es-CO" sz="1100" baseline="0" dirty="0">
                          <a:solidFill>
                            <a:schemeClr val="tx1">
                              <a:lumMod val="65000"/>
                              <a:lumOff val="35000"/>
                            </a:schemeClr>
                          </a:solidFill>
                          <a:latin typeface="Gotham Medium"/>
                        </a:rPr>
                        <a:t> caracterizaciones y procedimiento faltantes.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Profesional</a:t>
                      </a:r>
                      <a:r>
                        <a:rPr lang="es-CO" sz="1200" b="1" baseline="0" dirty="0">
                          <a:solidFill>
                            <a:schemeClr val="tx1">
                              <a:lumMod val="65000"/>
                              <a:lumOff val="35000"/>
                            </a:schemeClr>
                          </a:solidFill>
                          <a:latin typeface="Gotham Medium"/>
                        </a:rPr>
                        <a:t> de Enlace y Líder de Proceso.</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6"/>
                  </a:ext>
                </a:extLst>
              </a:tr>
              <a:tr h="596309">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Revisión y ajustes de</a:t>
                      </a:r>
                      <a:r>
                        <a:rPr lang="es-CO" sz="1100" baseline="0" dirty="0">
                          <a:solidFill>
                            <a:schemeClr val="tx1">
                              <a:lumMod val="65000"/>
                              <a:lumOff val="35000"/>
                            </a:schemeClr>
                          </a:solidFill>
                          <a:latin typeface="Gotham Medium"/>
                        </a:rPr>
                        <a:t> caracterizaciones y procedimientos y presentación en los Comités del SIGCMA para aprobación.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Profesional</a:t>
                      </a:r>
                      <a:r>
                        <a:rPr lang="es-CO" sz="1200" b="1" baseline="0" dirty="0">
                          <a:solidFill>
                            <a:schemeClr val="tx1">
                              <a:lumMod val="65000"/>
                              <a:lumOff val="35000"/>
                            </a:schemeClr>
                          </a:solidFill>
                          <a:latin typeface="Gotham Medium"/>
                        </a:rPr>
                        <a:t> de Enlace y Líder de Proceso + Coordinador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7"/>
                  </a:ext>
                </a:extLst>
              </a:tr>
            </a:tbl>
          </a:graphicData>
        </a:graphic>
      </p:graphicFrame>
      <p:grpSp>
        <p:nvGrpSpPr>
          <p:cNvPr id="48" name="Group 104">
            <a:extLst>
              <a:ext uri="{FF2B5EF4-FFF2-40B4-BE49-F238E27FC236}">
                <a16:creationId xmlns:a16="http://schemas.microsoft.com/office/drawing/2014/main" id="{F92D2BA8-4210-BC4F-90FE-97F981A42945}"/>
              </a:ext>
            </a:extLst>
          </p:cNvPr>
          <p:cNvGrpSpPr/>
          <p:nvPr/>
        </p:nvGrpSpPr>
        <p:grpSpPr>
          <a:xfrm>
            <a:off x="4827478" y="4607149"/>
            <a:ext cx="109440" cy="109440"/>
            <a:chOff x="4200892" y="4432105"/>
            <a:chExt cx="109440" cy="109440"/>
          </a:xfrm>
        </p:grpSpPr>
        <p:grpSp>
          <p:nvGrpSpPr>
            <p:cNvPr id="4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5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61" name="Group 104">
            <a:extLst>
              <a:ext uri="{FF2B5EF4-FFF2-40B4-BE49-F238E27FC236}">
                <a16:creationId xmlns:a16="http://schemas.microsoft.com/office/drawing/2014/main" id="{F92D2BA8-4210-BC4F-90FE-97F981A42945}"/>
              </a:ext>
            </a:extLst>
          </p:cNvPr>
          <p:cNvGrpSpPr/>
          <p:nvPr/>
        </p:nvGrpSpPr>
        <p:grpSpPr>
          <a:xfrm>
            <a:off x="5319046" y="4609421"/>
            <a:ext cx="109440" cy="109440"/>
            <a:chOff x="4200892" y="4432105"/>
            <a:chExt cx="109440" cy="109440"/>
          </a:xfrm>
        </p:grpSpPr>
        <p:grpSp>
          <p:nvGrpSpPr>
            <p:cNvPr id="6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6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67" name="Group 104">
            <a:extLst>
              <a:ext uri="{FF2B5EF4-FFF2-40B4-BE49-F238E27FC236}">
                <a16:creationId xmlns:a16="http://schemas.microsoft.com/office/drawing/2014/main" id="{F92D2BA8-4210-BC4F-90FE-97F981A42945}"/>
              </a:ext>
            </a:extLst>
          </p:cNvPr>
          <p:cNvGrpSpPr/>
          <p:nvPr/>
        </p:nvGrpSpPr>
        <p:grpSpPr>
          <a:xfrm>
            <a:off x="5830070" y="4611693"/>
            <a:ext cx="109440" cy="109440"/>
            <a:chOff x="4200892" y="4432105"/>
            <a:chExt cx="109440" cy="109440"/>
          </a:xfrm>
        </p:grpSpPr>
        <p:grpSp>
          <p:nvGrpSpPr>
            <p:cNvPr id="6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3" name="Group 104">
            <a:extLst>
              <a:ext uri="{FF2B5EF4-FFF2-40B4-BE49-F238E27FC236}">
                <a16:creationId xmlns:a16="http://schemas.microsoft.com/office/drawing/2014/main" id="{F92D2BA8-4210-BC4F-90FE-97F981A42945}"/>
              </a:ext>
            </a:extLst>
          </p:cNvPr>
          <p:cNvGrpSpPr/>
          <p:nvPr/>
        </p:nvGrpSpPr>
        <p:grpSpPr>
          <a:xfrm>
            <a:off x="6346278" y="4599693"/>
            <a:ext cx="109440" cy="109440"/>
            <a:chOff x="4200892" y="4432105"/>
            <a:chExt cx="109440" cy="109440"/>
          </a:xfrm>
        </p:grpSpPr>
        <p:grpSp>
          <p:nvGrpSpPr>
            <p:cNvPr id="7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8" name="Group 104">
            <a:extLst>
              <a:ext uri="{FF2B5EF4-FFF2-40B4-BE49-F238E27FC236}">
                <a16:creationId xmlns:a16="http://schemas.microsoft.com/office/drawing/2014/main" id="{F92D2BA8-4210-BC4F-90FE-97F981A42945}"/>
              </a:ext>
            </a:extLst>
          </p:cNvPr>
          <p:cNvGrpSpPr/>
          <p:nvPr/>
        </p:nvGrpSpPr>
        <p:grpSpPr>
          <a:xfrm>
            <a:off x="4816102" y="5073453"/>
            <a:ext cx="109440" cy="109440"/>
            <a:chOff x="4200892" y="4432105"/>
            <a:chExt cx="109440" cy="109440"/>
          </a:xfrm>
        </p:grpSpPr>
        <p:grpSp>
          <p:nvGrpSpPr>
            <p:cNvPr id="12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4" name="Group 104">
            <a:extLst>
              <a:ext uri="{FF2B5EF4-FFF2-40B4-BE49-F238E27FC236}">
                <a16:creationId xmlns:a16="http://schemas.microsoft.com/office/drawing/2014/main" id="{F92D2BA8-4210-BC4F-90FE-97F981A42945}"/>
              </a:ext>
            </a:extLst>
          </p:cNvPr>
          <p:cNvGrpSpPr/>
          <p:nvPr/>
        </p:nvGrpSpPr>
        <p:grpSpPr>
          <a:xfrm>
            <a:off x="5317398" y="5075725"/>
            <a:ext cx="109440" cy="109440"/>
            <a:chOff x="4200892" y="4432105"/>
            <a:chExt cx="109440" cy="109440"/>
          </a:xfrm>
        </p:grpSpPr>
        <p:grpSp>
          <p:nvGrpSpPr>
            <p:cNvPr id="1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0" name="Group 104">
            <a:extLst>
              <a:ext uri="{FF2B5EF4-FFF2-40B4-BE49-F238E27FC236}">
                <a16:creationId xmlns:a16="http://schemas.microsoft.com/office/drawing/2014/main" id="{F92D2BA8-4210-BC4F-90FE-97F981A42945}"/>
              </a:ext>
            </a:extLst>
          </p:cNvPr>
          <p:cNvGrpSpPr/>
          <p:nvPr/>
        </p:nvGrpSpPr>
        <p:grpSpPr>
          <a:xfrm>
            <a:off x="5847878" y="5097453"/>
            <a:ext cx="109440" cy="109440"/>
            <a:chOff x="4200892" y="4432105"/>
            <a:chExt cx="109440" cy="109440"/>
          </a:xfrm>
        </p:grpSpPr>
        <p:grpSp>
          <p:nvGrpSpPr>
            <p:cNvPr id="1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6" name="Group 104">
            <a:extLst>
              <a:ext uri="{FF2B5EF4-FFF2-40B4-BE49-F238E27FC236}">
                <a16:creationId xmlns:a16="http://schemas.microsoft.com/office/drawing/2014/main" id="{F92D2BA8-4210-BC4F-90FE-97F981A42945}"/>
              </a:ext>
            </a:extLst>
          </p:cNvPr>
          <p:cNvGrpSpPr/>
          <p:nvPr/>
        </p:nvGrpSpPr>
        <p:grpSpPr>
          <a:xfrm>
            <a:off x="6325174" y="5104909"/>
            <a:ext cx="109440" cy="109440"/>
            <a:chOff x="4200892" y="4432105"/>
            <a:chExt cx="109440" cy="109440"/>
          </a:xfrm>
        </p:grpSpPr>
        <p:grpSp>
          <p:nvGrpSpPr>
            <p:cNvPr id="1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2" name="Group 104">
            <a:extLst>
              <a:ext uri="{FF2B5EF4-FFF2-40B4-BE49-F238E27FC236}">
                <a16:creationId xmlns:a16="http://schemas.microsoft.com/office/drawing/2014/main" id="{F92D2BA8-4210-BC4F-90FE-97F981A42945}"/>
              </a:ext>
            </a:extLst>
          </p:cNvPr>
          <p:cNvGrpSpPr/>
          <p:nvPr/>
        </p:nvGrpSpPr>
        <p:grpSpPr>
          <a:xfrm>
            <a:off x="4816102" y="5633021"/>
            <a:ext cx="109440" cy="109440"/>
            <a:chOff x="4200892" y="4432105"/>
            <a:chExt cx="109440" cy="109440"/>
          </a:xfrm>
        </p:grpSpPr>
        <p:grpSp>
          <p:nvGrpSpPr>
            <p:cNvPr id="15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8" name="Group 104">
            <a:extLst>
              <a:ext uri="{FF2B5EF4-FFF2-40B4-BE49-F238E27FC236}">
                <a16:creationId xmlns:a16="http://schemas.microsoft.com/office/drawing/2014/main" id="{F92D2BA8-4210-BC4F-90FE-97F981A42945}"/>
              </a:ext>
            </a:extLst>
          </p:cNvPr>
          <p:cNvGrpSpPr/>
          <p:nvPr/>
        </p:nvGrpSpPr>
        <p:grpSpPr>
          <a:xfrm>
            <a:off x="5317398" y="5635293"/>
            <a:ext cx="109440" cy="109440"/>
            <a:chOff x="4200892" y="4432105"/>
            <a:chExt cx="109440" cy="109440"/>
          </a:xfrm>
        </p:grpSpPr>
        <p:grpSp>
          <p:nvGrpSpPr>
            <p:cNvPr id="15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0" name="Group 104">
            <a:extLst>
              <a:ext uri="{FF2B5EF4-FFF2-40B4-BE49-F238E27FC236}">
                <a16:creationId xmlns:a16="http://schemas.microsoft.com/office/drawing/2014/main" id="{F92D2BA8-4210-BC4F-90FE-97F981A42945}"/>
              </a:ext>
            </a:extLst>
          </p:cNvPr>
          <p:cNvGrpSpPr/>
          <p:nvPr/>
        </p:nvGrpSpPr>
        <p:grpSpPr>
          <a:xfrm>
            <a:off x="4835562" y="6231501"/>
            <a:ext cx="109440" cy="109440"/>
            <a:chOff x="4200892" y="4432105"/>
            <a:chExt cx="109440" cy="109440"/>
          </a:xfrm>
        </p:grpSpPr>
        <p:grpSp>
          <p:nvGrpSpPr>
            <p:cNvPr id="20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6" name="Group 104">
            <a:extLst>
              <a:ext uri="{FF2B5EF4-FFF2-40B4-BE49-F238E27FC236}">
                <a16:creationId xmlns:a16="http://schemas.microsoft.com/office/drawing/2014/main" id="{F92D2BA8-4210-BC4F-90FE-97F981A42945}"/>
              </a:ext>
            </a:extLst>
          </p:cNvPr>
          <p:cNvGrpSpPr/>
          <p:nvPr/>
        </p:nvGrpSpPr>
        <p:grpSpPr>
          <a:xfrm>
            <a:off x="5288218" y="6233773"/>
            <a:ext cx="109440" cy="109440"/>
            <a:chOff x="4200892" y="4432105"/>
            <a:chExt cx="109440" cy="109440"/>
          </a:xfrm>
        </p:grpSpPr>
        <p:grpSp>
          <p:nvGrpSpPr>
            <p:cNvPr id="20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4"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5"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6"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7"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8"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29"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0"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1"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2"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10" name="9 Tabla"/>
          <p:cNvGraphicFramePr>
            <a:graphicFrameLocks noGrp="1"/>
          </p:cNvGraphicFramePr>
          <p:nvPr>
            <p:extLst>
              <p:ext uri="{D42A27DB-BD31-4B8C-83A1-F6EECF244321}">
                <p14:modId xmlns:p14="http://schemas.microsoft.com/office/powerpoint/2010/main" val="1904040291"/>
              </p:ext>
            </p:extLst>
          </p:nvPr>
        </p:nvGraphicFramePr>
        <p:xfrm>
          <a:off x="555811" y="2124000"/>
          <a:ext cx="10800000" cy="4391999"/>
        </p:xfrm>
        <a:graphic>
          <a:graphicData uri="http://schemas.openxmlformats.org/drawingml/2006/table">
            <a:tbl>
              <a:tblPr firstRow="1" bandRow="1" bandCol="1">
                <a:tableStyleId>{22838BEF-8BB2-4498-84A7-C5851F593DF1}</a:tableStyleId>
              </a:tblPr>
              <a:tblGrid>
                <a:gridCol w="1252677">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5">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3">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1">
                  <a:extLst>
                    <a:ext uri="{9D8B030D-6E8A-4147-A177-3AD203B41FA5}">
                      <a16:colId xmlns:a16="http://schemas.microsoft.com/office/drawing/2014/main" val="20008"/>
                    </a:ext>
                  </a:extLst>
                </a:gridCol>
                <a:gridCol w="4415754">
                  <a:extLst>
                    <a:ext uri="{9D8B030D-6E8A-4147-A177-3AD203B41FA5}">
                      <a16:colId xmlns:a16="http://schemas.microsoft.com/office/drawing/2014/main" val="20009"/>
                    </a:ext>
                  </a:extLst>
                </a:gridCol>
              </a:tblGrid>
              <a:tr h="352477">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902448">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9160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1991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3834">
                <a:tc gridSpan="3">
                  <a:txBody>
                    <a:bodyPr/>
                    <a:lstStyle/>
                    <a:p>
                      <a:pPr algn="just"/>
                      <a:r>
                        <a:rPr lang="es-CO" sz="1100" baseline="0" dirty="0">
                          <a:solidFill>
                            <a:schemeClr val="tx1">
                              <a:lumMod val="65000"/>
                              <a:lumOff val="35000"/>
                            </a:schemeClr>
                          </a:solidFill>
                          <a:latin typeface="Gotham Medium"/>
                        </a:rPr>
                        <a:t>Socializar, hacer seguimiento a la ejecución del Plan de Mejoramiento de acuerdo con los hallazgos de auditorías internas 2020.</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r>
                        <a:rPr lang="es-CO" sz="1200" b="1" dirty="0">
                          <a:solidFill>
                            <a:schemeClr val="tx1">
                              <a:lumMod val="65000"/>
                              <a:lumOff val="35000"/>
                            </a:schemeClr>
                          </a:solidFill>
                          <a:latin typeface="Gotham Medium"/>
                        </a:rPr>
                        <a:t>Coordinador</a:t>
                      </a:r>
                      <a:r>
                        <a:rPr lang="es-CO" sz="1200" b="1" baseline="0" dirty="0">
                          <a:solidFill>
                            <a:schemeClr val="tx1">
                              <a:lumMod val="65000"/>
                              <a:lumOff val="35000"/>
                            </a:schemeClr>
                          </a:solidFill>
                          <a:latin typeface="Gotham Medium"/>
                        </a:rPr>
                        <a:t> Nacional del SIGCMA, Grupo SIGCMA, Líderes de Proceso y Profesionales de Enlace.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s-CO"/>
                    </a:p>
                  </a:txBody>
                  <a:tcPr/>
                </a:tc>
                <a:extLst>
                  <a:ext uri="{0D108BD9-81ED-4DB2-BD59-A6C34878D82A}">
                    <a16:rowId xmlns:a16="http://schemas.microsoft.com/office/drawing/2014/main" val="10004"/>
                  </a:ext>
                </a:extLst>
              </a:tr>
              <a:tr h="530008">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Verificación</a:t>
                      </a:r>
                      <a:r>
                        <a:rPr lang="es-CO" sz="1100" baseline="0" dirty="0">
                          <a:solidFill>
                            <a:schemeClr val="tx1">
                              <a:lumMod val="65000"/>
                              <a:lumOff val="35000"/>
                            </a:schemeClr>
                          </a:solidFill>
                          <a:latin typeface="Gotham Medium"/>
                        </a:rPr>
                        <a:t> del cierre de los hallazgos con base en el Plan de Mejora de las auditorías internas 2020.</a:t>
                      </a:r>
                      <a:endParaRPr lang="es-E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623834">
                <a:tc gridSpan="3">
                  <a:txBody>
                    <a:bodyPr/>
                    <a:lstStyle/>
                    <a:p>
                      <a:pPr algn="just"/>
                      <a:r>
                        <a:rPr lang="es-CO" sz="1100" dirty="0">
                          <a:solidFill>
                            <a:schemeClr val="tx1">
                              <a:lumMod val="65000"/>
                              <a:lumOff val="35000"/>
                            </a:schemeClr>
                          </a:solidFill>
                          <a:latin typeface="Gotham Medium"/>
                        </a:rPr>
                        <a:t>Coordinar</a:t>
                      </a:r>
                      <a:r>
                        <a:rPr lang="es-CO" sz="1100" baseline="0" dirty="0">
                          <a:solidFill>
                            <a:schemeClr val="tx1">
                              <a:lumMod val="65000"/>
                              <a:lumOff val="35000"/>
                            </a:schemeClr>
                          </a:solidFill>
                          <a:latin typeface="Gotham Medium"/>
                        </a:rPr>
                        <a:t> la elaboración y ejecución del Plan de Mejoramiento de acuerdo con los hallazgos de auditorías externas 2020</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447880">
                <a:tc gridSpan="3">
                  <a:txBody>
                    <a:bodyPr/>
                    <a:lstStyle/>
                    <a:p>
                      <a:pPr algn="just"/>
                      <a:r>
                        <a:rPr lang="es-CO" sz="1100" dirty="0">
                          <a:solidFill>
                            <a:schemeClr val="tx1">
                              <a:lumMod val="65000"/>
                              <a:lumOff val="35000"/>
                            </a:schemeClr>
                          </a:solidFill>
                          <a:latin typeface="Gotham Medium"/>
                        </a:rPr>
                        <a:t>Verificación</a:t>
                      </a:r>
                      <a:r>
                        <a:rPr lang="es-CO" sz="1100" baseline="0" dirty="0">
                          <a:solidFill>
                            <a:schemeClr val="tx1">
                              <a:lumMod val="65000"/>
                              <a:lumOff val="35000"/>
                            </a:schemeClr>
                          </a:solidFill>
                          <a:latin typeface="Gotham Medium"/>
                        </a:rPr>
                        <a:t> del cierre de los hallazgos con base en el Plan de Mejora de las auditorías externas 2020.</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bl>
          </a:graphicData>
        </a:graphic>
      </p:graphicFrame>
      <p:cxnSp>
        <p:nvCxnSpPr>
          <p:cNvPr id="12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23"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48" name="Group 104">
            <a:extLst>
              <a:ext uri="{FF2B5EF4-FFF2-40B4-BE49-F238E27FC236}">
                <a16:creationId xmlns:a16="http://schemas.microsoft.com/office/drawing/2014/main" id="{F92D2BA8-4210-BC4F-90FE-97F981A42945}"/>
              </a:ext>
            </a:extLst>
          </p:cNvPr>
          <p:cNvGrpSpPr/>
          <p:nvPr/>
        </p:nvGrpSpPr>
        <p:grpSpPr>
          <a:xfrm>
            <a:off x="4800774" y="4550926"/>
            <a:ext cx="109440" cy="109440"/>
            <a:chOff x="4200892" y="4432105"/>
            <a:chExt cx="109440" cy="109440"/>
          </a:xfrm>
        </p:grpSpPr>
        <p:grpSp>
          <p:nvGrpSpPr>
            <p:cNvPr id="14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4" name="Group 104">
            <a:extLst>
              <a:ext uri="{FF2B5EF4-FFF2-40B4-BE49-F238E27FC236}">
                <a16:creationId xmlns:a16="http://schemas.microsoft.com/office/drawing/2014/main" id="{F92D2BA8-4210-BC4F-90FE-97F981A42945}"/>
              </a:ext>
            </a:extLst>
          </p:cNvPr>
          <p:cNvGrpSpPr/>
          <p:nvPr/>
        </p:nvGrpSpPr>
        <p:grpSpPr>
          <a:xfrm>
            <a:off x="5343080" y="4553198"/>
            <a:ext cx="109440" cy="109440"/>
            <a:chOff x="4200892" y="4432105"/>
            <a:chExt cx="109440" cy="109440"/>
          </a:xfrm>
        </p:grpSpPr>
        <p:grpSp>
          <p:nvGrpSpPr>
            <p:cNvPr id="15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2" name="Group 104">
            <a:extLst>
              <a:ext uri="{FF2B5EF4-FFF2-40B4-BE49-F238E27FC236}">
                <a16:creationId xmlns:a16="http://schemas.microsoft.com/office/drawing/2014/main" id="{F92D2BA8-4210-BC4F-90FE-97F981A42945}"/>
              </a:ext>
            </a:extLst>
          </p:cNvPr>
          <p:cNvGrpSpPr/>
          <p:nvPr/>
        </p:nvGrpSpPr>
        <p:grpSpPr>
          <a:xfrm>
            <a:off x="5334115" y="5003181"/>
            <a:ext cx="109440" cy="109440"/>
            <a:chOff x="4200892" y="4432105"/>
            <a:chExt cx="109440" cy="109440"/>
          </a:xfrm>
        </p:grpSpPr>
        <p:grpSp>
          <p:nvGrpSpPr>
            <p:cNvPr id="20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0" name="Group 104">
            <a:extLst>
              <a:ext uri="{FF2B5EF4-FFF2-40B4-BE49-F238E27FC236}">
                <a16:creationId xmlns:a16="http://schemas.microsoft.com/office/drawing/2014/main" id="{F92D2BA8-4210-BC4F-90FE-97F981A42945}"/>
              </a:ext>
            </a:extLst>
          </p:cNvPr>
          <p:cNvGrpSpPr/>
          <p:nvPr/>
        </p:nvGrpSpPr>
        <p:grpSpPr>
          <a:xfrm>
            <a:off x="4800779" y="5546829"/>
            <a:ext cx="109440" cy="109440"/>
            <a:chOff x="4200892" y="4432105"/>
            <a:chExt cx="109440" cy="109440"/>
          </a:xfrm>
        </p:grpSpPr>
        <p:grpSp>
          <p:nvGrpSpPr>
            <p:cNvPr id="22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6" name="Group 104">
            <a:extLst>
              <a:ext uri="{FF2B5EF4-FFF2-40B4-BE49-F238E27FC236}">
                <a16:creationId xmlns:a16="http://schemas.microsoft.com/office/drawing/2014/main" id="{F92D2BA8-4210-BC4F-90FE-97F981A42945}"/>
              </a:ext>
            </a:extLst>
          </p:cNvPr>
          <p:cNvGrpSpPr/>
          <p:nvPr/>
        </p:nvGrpSpPr>
        <p:grpSpPr>
          <a:xfrm>
            <a:off x="5334115" y="5549101"/>
            <a:ext cx="109440" cy="109440"/>
            <a:chOff x="4200892" y="4432105"/>
            <a:chExt cx="109440" cy="109440"/>
          </a:xfrm>
        </p:grpSpPr>
        <p:grpSp>
          <p:nvGrpSpPr>
            <p:cNvPr id="22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0" name="Group 104">
            <a:extLst>
              <a:ext uri="{FF2B5EF4-FFF2-40B4-BE49-F238E27FC236}">
                <a16:creationId xmlns:a16="http://schemas.microsoft.com/office/drawing/2014/main" id="{F92D2BA8-4210-BC4F-90FE-97F981A42945}"/>
              </a:ext>
            </a:extLst>
          </p:cNvPr>
          <p:cNvGrpSpPr/>
          <p:nvPr/>
        </p:nvGrpSpPr>
        <p:grpSpPr>
          <a:xfrm>
            <a:off x="5334115" y="6067725"/>
            <a:ext cx="109440" cy="109440"/>
            <a:chOff x="4200892" y="4432105"/>
            <a:chExt cx="109440" cy="109440"/>
          </a:xfrm>
        </p:grpSpPr>
        <p:grpSp>
          <p:nvGrpSpPr>
            <p:cNvPr id="25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68"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9"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0"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1"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2"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8"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9"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2629489765"/>
              </p:ext>
            </p:extLst>
          </p:nvPr>
        </p:nvGraphicFramePr>
        <p:xfrm>
          <a:off x="554400" y="2124000"/>
          <a:ext cx="10799999" cy="439200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60112">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921994">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604417">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2684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7345">
                <a:tc gridSpan="3">
                  <a:txBody>
                    <a:bodyPr/>
                    <a:lstStyle/>
                    <a:p>
                      <a:pPr algn="just"/>
                      <a:r>
                        <a:rPr lang="es-CO" sz="1100" dirty="0">
                          <a:solidFill>
                            <a:schemeClr val="tx1">
                              <a:lumMod val="65000"/>
                              <a:lumOff val="35000"/>
                            </a:schemeClr>
                          </a:solidFill>
                          <a:latin typeface="Gotham Medium"/>
                        </a:rPr>
                        <a:t>Elaboración de Caracterizaciones, Procesos y Procedimientos y Formatos del Proceso de Gestión Administrativa, Compra Pública.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Coordinador Nacional del SIGCMA, Líderes de  los Procesos de Gestión Administrativas y Compras Públicas.</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4"/>
                  </a:ext>
                </a:extLst>
              </a:tr>
              <a:tr h="541487">
                <a:tc gridSpan="3">
                  <a:txBody>
                    <a:bodyPr/>
                    <a:lstStyle/>
                    <a:p>
                      <a:pPr algn="just"/>
                      <a:r>
                        <a:rPr lang="es-CO" sz="1100" dirty="0">
                          <a:solidFill>
                            <a:schemeClr val="tx1">
                              <a:lumMod val="65000"/>
                              <a:lumOff val="35000"/>
                            </a:schemeClr>
                          </a:solidFill>
                          <a:latin typeface="Gotham Medium"/>
                        </a:rPr>
                        <a:t>Revisión,</a:t>
                      </a:r>
                      <a:r>
                        <a:rPr lang="es-CO" sz="1100" baseline="0" dirty="0">
                          <a:solidFill>
                            <a:schemeClr val="tx1">
                              <a:lumMod val="65000"/>
                              <a:lumOff val="35000"/>
                            </a:schemeClr>
                          </a:solidFill>
                          <a:latin typeface="Gotham Medium"/>
                        </a:rPr>
                        <a:t> ajustes, socialización y aprobación en los Comités del SIGCMA.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509535">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 la Ficha Técnica de Indicadores de todos los procesos.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CO" sz="1200" b="1" dirty="0">
                          <a:solidFill>
                            <a:schemeClr val="tx1">
                              <a:lumMod val="65000"/>
                              <a:lumOff val="35000"/>
                            </a:schemeClr>
                          </a:solidFill>
                          <a:latin typeface="Gotham Medium"/>
                        </a:rPr>
                        <a:t>Profesionales</a:t>
                      </a:r>
                      <a:r>
                        <a:rPr lang="es-CO" sz="1200" b="1" baseline="0" dirty="0">
                          <a:solidFill>
                            <a:schemeClr val="tx1">
                              <a:lumMod val="65000"/>
                              <a:lumOff val="35000"/>
                            </a:schemeClr>
                          </a:solidFill>
                          <a:latin typeface="Gotham Medium"/>
                        </a:rPr>
                        <a:t> de Enlace – Líderes de Proceso.</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6"/>
                  </a:ext>
                </a:extLst>
              </a:tr>
              <a:tr h="490266">
                <a:tc gridSpan="3">
                  <a:txBody>
                    <a:bodyPr/>
                    <a:lstStyle/>
                    <a:p>
                      <a:pPr algn="just"/>
                      <a:r>
                        <a:rPr lang="es-CO" sz="1100" dirty="0">
                          <a:solidFill>
                            <a:schemeClr val="tx1">
                              <a:lumMod val="65000"/>
                              <a:lumOff val="35000"/>
                            </a:schemeClr>
                          </a:solidFill>
                          <a:latin typeface="Gotham Medium"/>
                        </a:rPr>
                        <a:t>Revisión,</a:t>
                      </a:r>
                      <a:r>
                        <a:rPr lang="es-CO" sz="1100" baseline="0" dirty="0">
                          <a:solidFill>
                            <a:schemeClr val="tx1">
                              <a:lumMod val="65000"/>
                              <a:lumOff val="35000"/>
                            </a:schemeClr>
                          </a:solidFill>
                          <a:latin typeface="Gotham Medium"/>
                        </a:rPr>
                        <a:t> socialización y aprobación de las fichas técnicas de indicadores de todos los procesos.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CO" sz="1200" b="1" dirty="0">
                          <a:solidFill>
                            <a:schemeClr val="tx1">
                              <a:lumMod val="65000"/>
                              <a:lumOff val="35000"/>
                            </a:schemeClr>
                          </a:solidFill>
                          <a:latin typeface="Gotham Medium"/>
                        </a:rPr>
                        <a:t>Coordinador</a:t>
                      </a:r>
                      <a:r>
                        <a:rPr lang="es-CO" sz="1200" b="1" baseline="0" dirty="0">
                          <a:solidFill>
                            <a:schemeClr val="tx1">
                              <a:lumMod val="65000"/>
                              <a:lumOff val="35000"/>
                            </a:schemeClr>
                          </a:solidFill>
                          <a:latin typeface="Gotham Medium"/>
                        </a:rPr>
                        <a:t> Nacional del SIGCMA, Lideres de Procesos y Profesionales de Enlace.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7"/>
                  </a:ext>
                </a:extLst>
              </a:tr>
            </a:tbl>
          </a:graphicData>
        </a:graphic>
      </p:graphicFrame>
      <p:grpSp>
        <p:nvGrpSpPr>
          <p:cNvPr id="133" name="Group 104">
            <a:extLst>
              <a:ext uri="{FF2B5EF4-FFF2-40B4-BE49-F238E27FC236}">
                <a16:creationId xmlns:a16="http://schemas.microsoft.com/office/drawing/2014/main" id="{F92D2BA8-4210-BC4F-90FE-97F981A42945}"/>
              </a:ext>
            </a:extLst>
          </p:cNvPr>
          <p:cNvGrpSpPr/>
          <p:nvPr/>
        </p:nvGrpSpPr>
        <p:grpSpPr>
          <a:xfrm>
            <a:off x="4944214" y="4577821"/>
            <a:ext cx="109440" cy="109440"/>
            <a:chOff x="4200892" y="4432105"/>
            <a:chExt cx="109440" cy="109440"/>
          </a:xfrm>
        </p:grpSpPr>
        <p:grpSp>
          <p:nvGrpSpPr>
            <p:cNvPr id="13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9" name="Group 104">
            <a:extLst>
              <a:ext uri="{FF2B5EF4-FFF2-40B4-BE49-F238E27FC236}">
                <a16:creationId xmlns:a16="http://schemas.microsoft.com/office/drawing/2014/main" id="{F92D2BA8-4210-BC4F-90FE-97F981A42945}"/>
              </a:ext>
            </a:extLst>
          </p:cNvPr>
          <p:cNvGrpSpPr/>
          <p:nvPr/>
        </p:nvGrpSpPr>
        <p:grpSpPr>
          <a:xfrm>
            <a:off x="5396870" y="4580093"/>
            <a:ext cx="109440" cy="109440"/>
            <a:chOff x="4200892" y="4432105"/>
            <a:chExt cx="109440" cy="109440"/>
          </a:xfrm>
        </p:grpSpPr>
        <p:grpSp>
          <p:nvGrpSpPr>
            <p:cNvPr id="14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5" name="Group 104">
            <a:extLst>
              <a:ext uri="{FF2B5EF4-FFF2-40B4-BE49-F238E27FC236}">
                <a16:creationId xmlns:a16="http://schemas.microsoft.com/office/drawing/2014/main" id="{F92D2BA8-4210-BC4F-90FE-97F981A42945}"/>
              </a:ext>
            </a:extLst>
          </p:cNvPr>
          <p:cNvGrpSpPr/>
          <p:nvPr/>
        </p:nvGrpSpPr>
        <p:grpSpPr>
          <a:xfrm>
            <a:off x="5849526" y="4582365"/>
            <a:ext cx="109440" cy="109440"/>
            <a:chOff x="4200892" y="4432105"/>
            <a:chExt cx="109440" cy="109440"/>
          </a:xfrm>
        </p:grpSpPr>
        <p:grpSp>
          <p:nvGrpSpPr>
            <p:cNvPr id="14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1" name="Group 104">
            <a:extLst>
              <a:ext uri="{FF2B5EF4-FFF2-40B4-BE49-F238E27FC236}">
                <a16:creationId xmlns:a16="http://schemas.microsoft.com/office/drawing/2014/main" id="{F92D2BA8-4210-BC4F-90FE-97F981A42945}"/>
              </a:ext>
            </a:extLst>
          </p:cNvPr>
          <p:cNvGrpSpPr/>
          <p:nvPr/>
        </p:nvGrpSpPr>
        <p:grpSpPr>
          <a:xfrm>
            <a:off x="6297638" y="4580093"/>
            <a:ext cx="109440" cy="109440"/>
            <a:chOff x="4200892" y="4432105"/>
            <a:chExt cx="109440" cy="109440"/>
          </a:xfrm>
        </p:grpSpPr>
        <p:grpSp>
          <p:nvGrpSpPr>
            <p:cNvPr id="15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3" name="Group 104">
            <a:extLst>
              <a:ext uri="{FF2B5EF4-FFF2-40B4-BE49-F238E27FC236}">
                <a16:creationId xmlns:a16="http://schemas.microsoft.com/office/drawing/2014/main" id="{F92D2BA8-4210-BC4F-90FE-97F981A42945}"/>
              </a:ext>
            </a:extLst>
          </p:cNvPr>
          <p:cNvGrpSpPr/>
          <p:nvPr/>
        </p:nvGrpSpPr>
        <p:grpSpPr>
          <a:xfrm>
            <a:off x="5396870" y="5003181"/>
            <a:ext cx="109440" cy="109440"/>
            <a:chOff x="4200892" y="4432105"/>
            <a:chExt cx="109440" cy="109440"/>
          </a:xfrm>
        </p:grpSpPr>
        <p:grpSp>
          <p:nvGrpSpPr>
            <p:cNvPr id="16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9" name="Group 104">
            <a:extLst>
              <a:ext uri="{FF2B5EF4-FFF2-40B4-BE49-F238E27FC236}">
                <a16:creationId xmlns:a16="http://schemas.microsoft.com/office/drawing/2014/main" id="{F92D2BA8-4210-BC4F-90FE-97F981A42945}"/>
              </a:ext>
            </a:extLst>
          </p:cNvPr>
          <p:cNvGrpSpPr/>
          <p:nvPr/>
        </p:nvGrpSpPr>
        <p:grpSpPr>
          <a:xfrm>
            <a:off x="5849526" y="5005453"/>
            <a:ext cx="109440" cy="109440"/>
            <a:chOff x="4200892" y="4432105"/>
            <a:chExt cx="109440" cy="109440"/>
          </a:xfrm>
        </p:grpSpPr>
        <p:grpSp>
          <p:nvGrpSpPr>
            <p:cNvPr id="17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5" name="Group 104">
            <a:extLst>
              <a:ext uri="{FF2B5EF4-FFF2-40B4-BE49-F238E27FC236}">
                <a16:creationId xmlns:a16="http://schemas.microsoft.com/office/drawing/2014/main" id="{F92D2BA8-4210-BC4F-90FE-97F981A42945}"/>
              </a:ext>
            </a:extLst>
          </p:cNvPr>
          <p:cNvGrpSpPr/>
          <p:nvPr/>
        </p:nvGrpSpPr>
        <p:grpSpPr>
          <a:xfrm>
            <a:off x="6297638" y="5003181"/>
            <a:ext cx="109440" cy="109440"/>
            <a:chOff x="4200892" y="4432105"/>
            <a:chExt cx="109440" cy="109440"/>
          </a:xfrm>
        </p:grpSpPr>
        <p:grpSp>
          <p:nvGrpSpPr>
            <p:cNvPr id="17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1" name="Group 104">
            <a:extLst>
              <a:ext uri="{FF2B5EF4-FFF2-40B4-BE49-F238E27FC236}">
                <a16:creationId xmlns:a16="http://schemas.microsoft.com/office/drawing/2014/main" id="{F92D2BA8-4210-BC4F-90FE-97F981A42945}"/>
              </a:ext>
            </a:extLst>
          </p:cNvPr>
          <p:cNvGrpSpPr/>
          <p:nvPr/>
        </p:nvGrpSpPr>
        <p:grpSpPr>
          <a:xfrm>
            <a:off x="4944214" y="5492237"/>
            <a:ext cx="109440" cy="109440"/>
            <a:chOff x="4200892" y="4432105"/>
            <a:chExt cx="109440" cy="109440"/>
          </a:xfrm>
        </p:grpSpPr>
        <p:grpSp>
          <p:nvGrpSpPr>
            <p:cNvPr id="18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7" name="Group 104">
            <a:extLst>
              <a:ext uri="{FF2B5EF4-FFF2-40B4-BE49-F238E27FC236}">
                <a16:creationId xmlns:a16="http://schemas.microsoft.com/office/drawing/2014/main" id="{F92D2BA8-4210-BC4F-90FE-97F981A42945}"/>
              </a:ext>
            </a:extLst>
          </p:cNvPr>
          <p:cNvGrpSpPr/>
          <p:nvPr/>
        </p:nvGrpSpPr>
        <p:grpSpPr>
          <a:xfrm>
            <a:off x="5396870" y="5494509"/>
            <a:ext cx="109440" cy="109440"/>
            <a:chOff x="4200892" y="4432105"/>
            <a:chExt cx="109440" cy="109440"/>
          </a:xfrm>
        </p:grpSpPr>
        <p:grpSp>
          <p:nvGrpSpPr>
            <p:cNvPr id="18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3" name="Group 104">
            <a:extLst>
              <a:ext uri="{FF2B5EF4-FFF2-40B4-BE49-F238E27FC236}">
                <a16:creationId xmlns:a16="http://schemas.microsoft.com/office/drawing/2014/main" id="{F92D2BA8-4210-BC4F-90FE-97F981A42945}"/>
              </a:ext>
            </a:extLst>
          </p:cNvPr>
          <p:cNvGrpSpPr/>
          <p:nvPr/>
        </p:nvGrpSpPr>
        <p:grpSpPr>
          <a:xfrm>
            <a:off x="5849526" y="5496781"/>
            <a:ext cx="109440" cy="109440"/>
            <a:chOff x="4200892" y="4432105"/>
            <a:chExt cx="109440" cy="109440"/>
          </a:xfrm>
        </p:grpSpPr>
        <p:grpSp>
          <p:nvGrpSpPr>
            <p:cNvPr id="19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9" name="Group 104">
            <a:extLst>
              <a:ext uri="{FF2B5EF4-FFF2-40B4-BE49-F238E27FC236}">
                <a16:creationId xmlns:a16="http://schemas.microsoft.com/office/drawing/2014/main" id="{F92D2BA8-4210-BC4F-90FE-97F981A42945}"/>
              </a:ext>
            </a:extLst>
          </p:cNvPr>
          <p:cNvGrpSpPr/>
          <p:nvPr/>
        </p:nvGrpSpPr>
        <p:grpSpPr>
          <a:xfrm>
            <a:off x="6297638" y="5494509"/>
            <a:ext cx="109440" cy="109440"/>
            <a:chOff x="4200892" y="4432105"/>
            <a:chExt cx="109440" cy="109440"/>
          </a:xfrm>
        </p:grpSpPr>
        <p:grpSp>
          <p:nvGrpSpPr>
            <p:cNvPr id="20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5" name="Group 104">
            <a:extLst>
              <a:ext uri="{FF2B5EF4-FFF2-40B4-BE49-F238E27FC236}">
                <a16:creationId xmlns:a16="http://schemas.microsoft.com/office/drawing/2014/main" id="{F92D2BA8-4210-BC4F-90FE-97F981A42945}"/>
              </a:ext>
            </a:extLst>
          </p:cNvPr>
          <p:cNvGrpSpPr/>
          <p:nvPr/>
        </p:nvGrpSpPr>
        <p:grpSpPr>
          <a:xfrm>
            <a:off x="4944214" y="5956269"/>
            <a:ext cx="109440" cy="109440"/>
            <a:chOff x="4200892" y="4432105"/>
            <a:chExt cx="109440" cy="109440"/>
          </a:xfrm>
        </p:grpSpPr>
        <p:grpSp>
          <p:nvGrpSpPr>
            <p:cNvPr id="20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1" name="Group 104">
            <a:extLst>
              <a:ext uri="{FF2B5EF4-FFF2-40B4-BE49-F238E27FC236}">
                <a16:creationId xmlns:a16="http://schemas.microsoft.com/office/drawing/2014/main" id="{F92D2BA8-4210-BC4F-90FE-97F981A42945}"/>
              </a:ext>
            </a:extLst>
          </p:cNvPr>
          <p:cNvGrpSpPr/>
          <p:nvPr/>
        </p:nvGrpSpPr>
        <p:grpSpPr>
          <a:xfrm>
            <a:off x="5396870" y="5958541"/>
            <a:ext cx="109440" cy="109440"/>
            <a:chOff x="4200892" y="4432105"/>
            <a:chExt cx="109440" cy="109440"/>
          </a:xfrm>
        </p:grpSpPr>
        <p:grpSp>
          <p:nvGrpSpPr>
            <p:cNvPr id="21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7" name="Group 104">
            <a:extLst>
              <a:ext uri="{FF2B5EF4-FFF2-40B4-BE49-F238E27FC236}">
                <a16:creationId xmlns:a16="http://schemas.microsoft.com/office/drawing/2014/main" id="{F92D2BA8-4210-BC4F-90FE-97F981A42945}"/>
              </a:ext>
            </a:extLst>
          </p:cNvPr>
          <p:cNvGrpSpPr/>
          <p:nvPr/>
        </p:nvGrpSpPr>
        <p:grpSpPr>
          <a:xfrm>
            <a:off x="5849526" y="5960813"/>
            <a:ext cx="109440" cy="109440"/>
            <a:chOff x="4200892" y="4432105"/>
            <a:chExt cx="109440" cy="109440"/>
          </a:xfrm>
        </p:grpSpPr>
        <p:grpSp>
          <p:nvGrpSpPr>
            <p:cNvPr id="21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3" name="Group 104">
            <a:extLst>
              <a:ext uri="{FF2B5EF4-FFF2-40B4-BE49-F238E27FC236}">
                <a16:creationId xmlns:a16="http://schemas.microsoft.com/office/drawing/2014/main" id="{F92D2BA8-4210-BC4F-90FE-97F981A42945}"/>
              </a:ext>
            </a:extLst>
          </p:cNvPr>
          <p:cNvGrpSpPr/>
          <p:nvPr/>
        </p:nvGrpSpPr>
        <p:grpSpPr>
          <a:xfrm>
            <a:off x="6297638" y="5958541"/>
            <a:ext cx="109440" cy="109440"/>
            <a:chOff x="4200892" y="4432105"/>
            <a:chExt cx="109440" cy="109440"/>
          </a:xfrm>
        </p:grpSpPr>
        <p:grpSp>
          <p:nvGrpSpPr>
            <p:cNvPr id="22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9"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0"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1"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2"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34"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5"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6"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7"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8"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10" name="9 Tabla"/>
          <p:cNvGraphicFramePr>
            <a:graphicFrameLocks noGrp="1"/>
          </p:cNvGraphicFramePr>
          <p:nvPr>
            <p:extLst>
              <p:ext uri="{D42A27DB-BD31-4B8C-83A1-F6EECF244321}">
                <p14:modId xmlns:p14="http://schemas.microsoft.com/office/powerpoint/2010/main" val="1071505282"/>
              </p:ext>
            </p:extLst>
          </p:nvPr>
        </p:nvGraphicFramePr>
        <p:xfrm>
          <a:off x="554400" y="2124000"/>
          <a:ext cx="10799999" cy="439560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34967">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57615">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6221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0402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308">
                <a:tc gridSpan="3">
                  <a:txBody>
                    <a:bodyPr/>
                    <a:lstStyle/>
                    <a:p>
                      <a:pPr algn="just"/>
                      <a:r>
                        <a:rPr lang="es-CO" sz="1100" dirty="0">
                          <a:solidFill>
                            <a:schemeClr val="tx1">
                              <a:lumMod val="65000"/>
                              <a:lumOff val="35000"/>
                            </a:schemeClr>
                          </a:solidFill>
                          <a:latin typeface="Gotham Medium"/>
                        </a:rPr>
                        <a:t>Actualización</a:t>
                      </a:r>
                      <a:r>
                        <a:rPr lang="es-CO" sz="1100" baseline="0" dirty="0">
                          <a:solidFill>
                            <a:schemeClr val="tx1">
                              <a:lumMod val="65000"/>
                              <a:lumOff val="35000"/>
                            </a:schemeClr>
                          </a:solidFill>
                          <a:latin typeface="Gotham Medium"/>
                        </a:rPr>
                        <a:t> de los Mapas de Riesgos de todos los procesos a la metodología 5x5: Metodología del DAFP</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algn="ctr"/>
                      <a:endParaRPr lang="es-CO" sz="1200" b="1" dirty="0">
                        <a:solidFill>
                          <a:schemeClr val="tx1">
                            <a:lumMod val="65000"/>
                            <a:lumOff val="35000"/>
                          </a:schemeClr>
                        </a:solidFill>
                        <a:latin typeface="Gotham Medium"/>
                      </a:endParaRPr>
                    </a:p>
                    <a:p>
                      <a:pPr algn="ctr"/>
                      <a:endParaRPr lang="es-CO" sz="1200" b="1" dirty="0">
                        <a:solidFill>
                          <a:schemeClr val="tx1">
                            <a:lumMod val="65000"/>
                            <a:lumOff val="35000"/>
                          </a:schemeClr>
                        </a:solidFill>
                        <a:latin typeface="Gotham Medium"/>
                      </a:endParaRPr>
                    </a:p>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Profesionales de Enlace,</a:t>
                      </a:r>
                      <a:r>
                        <a:rPr lang="es-CO" sz="1200" b="1" baseline="0" dirty="0">
                          <a:solidFill>
                            <a:schemeClr val="tx1">
                              <a:lumMod val="65000"/>
                              <a:lumOff val="35000"/>
                            </a:schemeClr>
                          </a:solidFill>
                          <a:latin typeface="Gotham Medium"/>
                        </a:rPr>
                        <a:t> Líderes de Proceso, </a:t>
                      </a: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4"/>
                  </a:ext>
                </a:extLst>
              </a:tr>
              <a:tr h="594308">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Revisión, socialización</a:t>
                      </a:r>
                      <a:r>
                        <a:rPr lang="es-CO" sz="1100" baseline="0" dirty="0">
                          <a:solidFill>
                            <a:schemeClr val="tx1">
                              <a:lumMod val="65000"/>
                              <a:lumOff val="35000"/>
                            </a:schemeClr>
                          </a:solidFill>
                          <a:latin typeface="Gotham Medium"/>
                        </a:rPr>
                        <a:t> y aprobación de los Mapas de Riesgos de todos los procesos a la metodología 5x5: Metodología del DAFP</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426683">
                <a:tc gridSpan="3">
                  <a:txBody>
                    <a:bodyPr/>
                    <a:lstStyle/>
                    <a:p>
                      <a:pPr algn="just"/>
                      <a:r>
                        <a:rPr lang="es-CO" sz="1100" dirty="0">
                          <a:solidFill>
                            <a:schemeClr val="tx1">
                              <a:lumMod val="65000"/>
                              <a:lumOff val="35000"/>
                            </a:schemeClr>
                          </a:solidFill>
                          <a:latin typeface="Gotham Medium"/>
                        </a:rPr>
                        <a:t>Revisión</a:t>
                      </a:r>
                      <a:r>
                        <a:rPr lang="es-CO" sz="1100" baseline="0" dirty="0">
                          <a:solidFill>
                            <a:schemeClr val="tx1">
                              <a:lumMod val="65000"/>
                              <a:lumOff val="35000"/>
                            </a:schemeClr>
                          </a:solidFill>
                          <a:latin typeface="Gotham Medium"/>
                        </a:rPr>
                        <a:t> del WEB SITE del SIGCMA – Evaluación y ajustes.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340322">
                <a:tc gridSpan="3">
                  <a:txBody>
                    <a:bodyPr/>
                    <a:lstStyle/>
                    <a:p>
                      <a:pPr algn="just"/>
                      <a:r>
                        <a:rPr lang="es-CO" sz="1100" dirty="0">
                          <a:solidFill>
                            <a:schemeClr val="tx1">
                              <a:lumMod val="65000"/>
                              <a:lumOff val="35000"/>
                            </a:schemeClr>
                          </a:solidFill>
                          <a:latin typeface="Gotham Medium"/>
                        </a:rPr>
                        <a:t>Actualización</a:t>
                      </a:r>
                      <a:r>
                        <a:rPr lang="es-CO" sz="1100" baseline="0" dirty="0">
                          <a:solidFill>
                            <a:schemeClr val="tx1">
                              <a:lumMod val="65000"/>
                              <a:lumOff val="35000"/>
                            </a:schemeClr>
                          </a:solidFill>
                          <a:latin typeface="Gotham Medium"/>
                        </a:rPr>
                        <a:t> del WEB SITE</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7"/>
                  </a:ext>
                </a:extLst>
              </a:tr>
              <a:tr h="381163">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CO" sz="1100" baseline="0" dirty="0">
                        <a:solidFill>
                          <a:schemeClr val="tx1">
                            <a:lumMod val="65000"/>
                            <a:lumOff val="35000"/>
                          </a:schemeClr>
                        </a:solidFill>
                        <a:latin typeface="Gotham Medium"/>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CO" sz="1100" baseline="0" dirty="0">
                          <a:solidFill>
                            <a:schemeClr val="tx1">
                              <a:lumMod val="65000"/>
                              <a:lumOff val="35000"/>
                            </a:schemeClr>
                          </a:solidFill>
                          <a:latin typeface="Gotham Medium"/>
                        </a:rPr>
                        <a:t>Subir todos los documentos aprobados al WEB SITE.</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76"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77"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89" name="Group 104">
            <a:extLst>
              <a:ext uri="{FF2B5EF4-FFF2-40B4-BE49-F238E27FC236}">
                <a16:creationId xmlns:a16="http://schemas.microsoft.com/office/drawing/2014/main" id="{F92D2BA8-4210-BC4F-90FE-97F981A42945}"/>
              </a:ext>
            </a:extLst>
          </p:cNvPr>
          <p:cNvGrpSpPr/>
          <p:nvPr/>
        </p:nvGrpSpPr>
        <p:grpSpPr>
          <a:xfrm>
            <a:off x="4944214" y="4577821"/>
            <a:ext cx="109440" cy="109440"/>
            <a:chOff x="4200892" y="4432105"/>
            <a:chExt cx="109440" cy="109440"/>
          </a:xfrm>
        </p:grpSpPr>
        <p:grpSp>
          <p:nvGrpSpPr>
            <p:cNvPr id="19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5" name="Group 104">
            <a:extLst>
              <a:ext uri="{FF2B5EF4-FFF2-40B4-BE49-F238E27FC236}">
                <a16:creationId xmlns:a16="http://schemas.microsoft.com/office/drawing/2014/main" id="{F92D2BA8-4210-BC4F-90FE-97F981A42945}"/>
              </a:ext>
            </a:extLst>
          </p:cNvPr>
          <p:cNvGrpSpPr/>
          <p:nvPr/>
        </p:nvGrpSpPr>
        <p:grpSpPr>
          <a:xfrm>
            <a:off x="5396870" y="4580093"/>
            <a:ext cx="109440" cy="109440"/>
            <a:chOff x="4200892" y="4432105"/>
            <a:chExt cx="109440" cy="109440"/>
          </a:xfrm>
        </p:grpSpPr>
        <p:grpSp>
          <p:nvGrpSpPr>
            <p:cNvPr id="19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1" name="Group 104">
            <a:extLst>
              <a:ext uri="{FF2B5EF4-FFF2-40B4-BE49-F238E27FC236}">
                <a16:creationId xmlns:a16="http://schemas.microsoft.com/office/drawing/2014/main" id="{F92D2BA8-4210-BC4F-90FE-97F981A42945}"/>
              </a:ext>
            </a:extLst>
          </p:cNvPr>
          <p:cNvGrpSpPr/>
          <p:nvPr/>
        </p:nvGrpSpPr>
        <p:grpSpPr>
          <a:xfrm>
            <a:off x="5849526" y="4582365"/>
            <a:ext cx="109440" cy="109440"/>
            <a:chOff x="4200892" y="4432105"/>
            <a:chExt cx="109440" cy="109440"/>
          </a:xfrm>
        </p:grpSpPr>
        <p:grpSp>
          <p:nvGrpSpPr>
            <p:cNvPr id="20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7" name="Group 104">
            <a:extLst>
              <a:ext uri="{FF2B5EF4-FFF2-40B4-BE49-F238E27FC236}">
                <a16:creationId xmlns:a16="http://schemas.microsoft.com/office/drawing/2014/main" id="{F92D2BA8-4210-BC4F-90FE-97F981A42945}"/>
              </a:ext>
            </a:extLst>
          </p:cNvPr>
          <p:cNvGrpSpPr/>
          <p:nvPr/>
        </p:nvGrpSpPr>
        <p:grpSpPr>
          <a:xfrm>
            <a:off x="6297638" y="4580093"/>
            <a:ext cx="109440" cy="109440"/>
            <a:chOff x="4200892" y="4432105"/>
            <a:chExt cx="109440" cy="109440"/>
          </a:xfrm>
        </p:grpSpPr>
        <p:grpSp>
          <p:nvGrpSpPr>
            <p:cNvPr id="20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3" name="Group 104">
            <a:extLst>
              <a:ext uri="{FF2B5EF4-FFF2-40B4-BE49-F238E27FC236}">
                <a16:creationId xmlns:a16="http://schemas.microsoft.com/office/drawing/2014/main" id="{F92D2BA8-4210-BC4F-90FE-97F981A42945}"/>
              </a:ext>
            </a:extLst>
          </p:cNvPr>
          <p:cNvGrpSpPr/>
          <p:nvPr/>
        </p:nvGrpSpPr>
        <p:grpSpPr>
          <a:xfrm>
            <a:off x="4944214" y="5041853"/>
            <a:ext cx="109440" cy="109440"/>
            <a:chOff x="4200892" y="4432105"/>
            <a:chExt cx="109440" cy="109440"/>
          </a:xfrm>
        </p:grpSpPr>
        <p:grpSp>
          <p:nvGrpSpPr>
            <p:cNvPr id="21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9" name="Group 104">
            <a:extLst>
              <a:ext uri="{FF2B5EF4-FFF2-40B4-BE49-F238E27FC236}">
                <a16:creationId xmlns:a16="http://schemas.microsoft.com/office/drawing/2014/main" id="{F92D2BA8-4210-BC4F-90FE-97F981A42945}"/>
              </a:ext>
            </a:extLst>
          </p:cNvPr>
          <p:cNvGrpSpPr/>
          <p:nvPr/>
        </p:nvGrpSpPr>
        <p:grpSpPr>
          <a:xfrm>
            <a:off x="5396870" y="5044125"/>
            <a:ext cx="109440" cy="109440"/>
            <a:chOff x="4200892" y="4432105"/>
            <a:chExt cx="109440" cy="109440"/>
          </a:xfrm>
        </p:grpSpPr>
        <p:grpSp>
          <p:nvGrpSpPr>
            <p:cNvPr id="22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5" name="Group 104">
            <a:extLst>
              <a:ext uri="{FF2B5EF4-FFF2-40B4-BE49-F238E27FC236}">
                <a16:creationId xmlns:a16="http://schemas.microsoft.com/office/drawing/2014/main" id="{F92D2BA8-4210-BC4F-90FE-97F981A42945}"/>
              </a:ext>
            </a:extLst>
          </p:cNvPr>
          <p:cNvGrpSpPr/>
          <p:nvPr/>
        </p:nvGrpSpPr>
        <p:grpSpPr>
          <a:xfrm>
            <a:off x="5849526" y="5046397"/>
            <a:ext cx="109440" cy="109440"/>
            <a:chOff x="4200892" y="4432105"/>
            <a:chExt cx="109440" cy="109440"/>
          </a:xfrm>
        </p:grpSpPr>
        <p:grpSp>
          <p:nvGrpSpPr>
            <p:cNvPr id="22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1" name="Group 104">
            <a:extLst>
              <a:ext uri="{FF2B5EF4-FFF2-40B4-BE49-F238E27FC236}">
                <a16:creationId xmlns:a16="http://schemas.microsoft.com/office/drawing/2014/main" id="{F92D2BA8-4210-BC4F-90FE-97F981A42945}"/>
              </a:ext>
            </a:extLst>
          </p:cNvPr>
          <p:cNvGrpSpPr/>
          <p:nvPr/>
        </p:nvGrpSpPr>
        <p:grpSpPr>
          <a:xfrm>
            <a:off x="6297638" y="5044125"/>
            <a:ext cx="109440" cy="109440"/>
            <a:chOff x="4200892" y="4432105"/>
            <a:chExt cx="109440" cy="109440"/>
          </a:xfrm>
        </p:grpSpPr>
        <p:grpSp>
          <p:nvGrpSpPr>
            <p:cNvPr id="23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7" name="Group 104">
            <a:extLst>
              <a:ext uri="{FF2B5EF4-FFF2-40B4-BE49-F238E27FC236}">
                <a16:creationId xmlns:a16="http://schemas.microsoft.com/office/drawing/2014/main" id="{F92D2BA8-4210-BC4F-90FE-97F981A42945}"/>
              </a:ext>
            </a:extLst>
          </p:cNvPr>
          <p:cNvGrpSpPr/>
          <p:nvPr/>
        </p:nvGrpSpPr>
        <p:grpSpPr>
          <a:xfrm>
            <a:off x="4944214" y="5560477"/>
            <a:ext cx="109440" cy="109440"/>
            <a:chOff x="4200892" y="4432105"/>
            <a:chExt cx="109440" cy="109440"/>
          </a:xfrm>
        </p:grpSpPr>
        <p:grpSp>
          <p:nvGrpSpPr>
            <p:cNvPr id="23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3" name="Group 104">
            <a:extLst>
              <a:ext uri="{FF2B5EF4-FFF2-40B4-BE49-F238E27FC236}">
                <a16:creationId xmlns:a16="http://schemas.microsoft.com/office/drawing/2014/main" id="{F92D2BA8-4210-BC4F-90FE-97F981A42945}"/>
              </a:ext>
            </a:extLst>
          </p:cNvPr>
          <p:cNvGrpSpPr/>
          <p:nvPr/>
        </p:nvGrpSpPr>
        <p:grpSpPr>
          <a:xfrm>
            <a:off x="5396870" y="5562749"/>
            <a:ext cx="109440" cy="109440"/>
            <a:chOff x="4200892" y="4432105"/>
            <a:chExt cx="109440" cy="109440"/>
          </a:xfrm>
        </p:grpSpPr>
        <p:grpSp>
          <p:nvGrpSpPr>
            <p:cNvPr id="24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9" name="Group 104">
            <a:extLst>
              <a:ext uri="{FF2B5EF4-FFF2-40B4-BE49-F238E27FC236}">
                <a16:creationId xmlns:a16="http://schemas.microsoft.com/office/drawing/2014/main" id="{F92D2BA8-4210-BC4F-90FE-97F981A42945}"/>
              </a:ext>
            </a:extLst>
          </p:cNvPr>
          <p:cNvGrpSpPr/>
          <p:nvPr/>
        </p:nvGrpSpPr>
        <p:grpSpPr>
          <a:xfrm>
            <a:off x="5849526" y="5565021"/>
            <a:ext cx="109440" cy="109440"/>
            <a:chOff x="4200892" y="4432105"/>
            <a:chExt cx="109440" cy="109440"/>
          </a:xfrm>
        </p:grpSpPr>
        <p:grpSp>
          <p:nvGrpSpPr>
            <p:cNvPr id="25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5" name="Group 104">
            <a:extLst>
              <a:ext uri="{FF2B5EF4-FFF2-40B4-BE49-F238E27FC236}">
                <a16:creationId xmlns:a16="http://schemas.microsoft.com/office/drawing/2014/main" id="{F92D2BA8-4210-BC4F-90FE-97F981A42945}"/>
              </a:ext>
            </a:extLst>
          </p:cNvPr>
          <p:cNvGrpSpPr/>
          <p:nvPr/>
        </p:nvGrpSpPr>
        <p:grpSpPr>
          <a:xfrm>
            <a:off x="6297638" y="5562749"/>
            <a:ext cx="109440" cy="109440"/>
            <a:chOff x="4200892" y="4432105"/>
            <a:chExt cx="109440" cy="109440"/>
          </a:xfrm>
        </p:grpSpPr>
        <p:grpSp>
          <p:nvGrpSpPr>
            <p:cNvPr id="25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1" name="Group 104">
            <a:extLst>
              <a:ext uri="{FF2B5EF4-FFF2-40B4-BE49-F238E27FC236}">
                <a16:creationId xmlns:a16="http://schemas.microsoft.com/office/drawing/2014/main" id="{F92D2BA8-4210-BC4F-90FE-97F981A42945}"/>
              </a:ext>
            </a:extLst>
          </p:cNvPr>
          <p:cNvGrpSpPr/>
          <p:nvPr/>
        </p:nvGrpSpPr>
        <p:grpSpPr>
          <a:xfrm>
            <a:off x="4944214" y="5942621"/>
            <a:ext cx="109440" cy="109440"/>
            <a:chOff x="4200892" y="4432105"/>
            <a:chExt cx="109440" cy="109440"/>
          </a:xfrm>
        </p:grpSpPr>
        <p:grpSp>
          <p:nvGrpSpPr>
            <p:cNvPr id="26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7" name="Group 104">
            <a:extLst>
              <a:ext uri="{FF2B5EF4-FFF2-40B4-BE49-F238E27FC236}">
                <a16:creationId xmlns:a16="http://schemas.microsoft.com/office/drawing/2014/main" id="{F92D2BA8-4210-BC4F-90FE-97F981A42945}"/>
              </a:ext>
            </a:extLst>
          </p:cNvPr>
          <p:cNvGrpSpPr/>
          <p:nvPr/>
        </p:nvGrpSpPr>
        <p:grpSpPr>
          <a:xfrm>
            <a:off x="5396870" y="5944893"/>
            <a:ext cx="109440" cy="109440"/>
            <a:chOff x="4200892" y="4432105"/>
            <a:chExt cx="109440" cy="109440"/>
          </a:xfrm>
        </p:grpSpPr>
        <p:grpSp>
          <p:nvGrpSpPr>
            <p:cNvPr id="26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3" name="Group 104">
            <a:extLst>
              <a:ext uri="{FF2B5EF4-FFF2-40B4-BE49-F238E27FC236}">
                <a16:creationId xmlns:a16="http://schemas.microsoft.com/office/drawing/2014/main" id="{F92D2BA8-4210-BC4F-90FE-97F981A42945}"/>
              </a:ext>
            </a:extLst>
          </p:cNvPr>
          <p:cNvGrpSpPr/>
          <p:nvPr/>
        </p:nvGrpSpPr>
        <p:grpSpPr>
          <a:xfrm>
            <a:off x="5849526" y="5947165"/>
            <a:ext cx="109440" cy="109440"/>
            <a:chOff x="4200892" y="4432105"/>
            <a:chExt cx="109440" cy="109440"/>
          </a:xfrm>
        </p:grpSpPr>
        <p:grpSp>
          <p:nvGrpSpPr>
            <p:cNvPr id="27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9" name="Group 104">
            <a:extLst>
              <a:ext uri="{FF2B5EF4-FFF2-40B4-BE49-F238E27FC236}">
                <a16:creationId xmlns:a16="http://schemas.microsoft.com/office/drawing/2014/main" id="{F92D2BA8-4210-BC4F-90FE-97F981A42945}"/>
              </a:ext>
            </a:extLst>
          </p:cNvPr>
          <p:cNvGrpSpPr/>
          <p:nvPr/>
        </p:nvGrpSpPr>
        <p:grpSpPr>
          <a:xfrm>
            <a:off x="6297638" y="5944893"/>
            <a:ext cx="109440" cy="109440"/>
            <a:chOff x="4200892" y="4432105"/>
            <a:chExt cx="109440" cy="109440"/>
          </a:xfrm>
        </p:grpSpPr>
        <p:grpSp>
          <p:nvGrpSpPr>
            <p:cNvPr id="28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85" name="Group 104">
            <a:extLst>
              <a:ext uri="{FF2B5EF4-FFF2-40B4-BE49-F238E27FC236}">
                <a16:creationId xmlns:a16="http://schemas.microsoft.com/office/drawing/2014/main" id="{F92D2BA8-4210-BC4F-90FE-97F981A42945}"/>
              </a:ext>
            </a:extLst>
          </p:cNvPr>
          <p:cNvGrpSpPr/>
          <p:nvPr/>
        </p:nvGrpSpPr>
        <p:grpSpPr>
          <a:xfrm>
            <a:off x="4944214" y="6311117"/>
            <a:ext cx="109440" cy="109440"/>
            <a:chOff x="4200892" y="4432105"/>
            <a:chExt cx="109440" cy="109440"/>
          </a:xfrm>
        </p:grpSpPr>
        <p:grpSp>
          <p:nvGrpSpPr>
            <p:cNvPr id="28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9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91" name="Group 104">
            <a:extLst>
              <a:ext uri="{FF2B5EF4-FFF2-40B4-BE49-F238E27FC236}">
                <a16:creationId xmlns:a16="http://schemas.microsoft.com/office/drawing/2014/main" id="{F92D2BA8-4210-BC4F-90FE-97F981A42945}"/>
              </a:ext>
            </a:extLst>
          </p:cNvPr>
          <p:cNvGrpSpPr/>
          <p:nvPr/>
        </p:nvGrpSpPr>
        <p:grpSpPr>
          <a:xfrm>
            <a:off x="5396870" y="6313389"/>
            <a:ext cx="109440" cy="109440"/>
            <a:chOff x="4200892" y="4432105"/>
            <a:chExt cx="109440" cy="109440"/>
          </a:xfrm>
        </p:grpSpPr>
        <p:grpSp>
          <p:nvGrpSpPr>
            <p:cNvPr id="29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9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9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9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9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97" name="Group 104">
            <a:extLst>
              <a:ext uri="{FF2B5EF4-FFF2-40B4-BE49-F238E27FC236}">
                <a16:creationId xmlns:a16="http://schemas.microsoft.com/office/drawing/2014/main" id="{F92D2BA8-4210-BC4F-90FE-97F981A42945}"/>
              </a:ext>
            </a:extLst>
          </p:cNvPr>
          <p:cNvGrpSpPr/>
          <p:nvPr/>
        </p:nvGrpSpPr>
        <p:grpSpPr>
          <a:xfrm>
            <a:off x="5849526" y="6315661"/>
            <a:ext cx="109440" cy="109440"/>
            <a:chOff x="4200892" y="4432105"/>
            <a:chExt cx="109440" cy="109440"/>
          </a:xfrm>
        </p:grpSpPr>
        <p:grpSp>
          <p:nvGrpSpPr>
            <p:cNvPr id="29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0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0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9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0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03" name="Group 104">
            <a:extLst>
              <a:ext uri="{FF2B5EF4-FFF2-40B4-BE49-F238E27FC236}">
                <a16:creationId xmlns:a16="http://schemas.microsoft.com/office/drawing/2014/main" id="{F92D2BA8-4210-BC4F-90FE-97F981A42945}"/>
              </a:ext>
            </a:extLst>
          </p:cNvPr>
          <p:cNvGrpSpPr/>
          <p:nvPr/>
        </p:nvGrpSpPr>
        <p:grpSpPr>
          <a:xfrm>
            <a:off x="6297638" y="6313389"/>
            <a:ext cx="109440" cy="109440"/>
            <a:chOff x="4200892" y="4432105"/>
            <a:chExt cx="109440" cy="109440"/>
          </a:xfrm>
        </p:grpSpPr>
        <p:grpSp>
          <p:nvGrpSpPr>
            <p:cNvPr id="30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0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0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0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0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309"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0"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1"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2"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1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529474658"/>
              </p:ext>
            </p:extLst>
          </p:nvPr>
        </p:nvGraphicFramePr>
        <p:xfrm>
          <a:off x="554400" y="2124000"/>
          <a:ext cx="10799999" cy="4392001"/>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40394">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71512">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7132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0894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0633">
                <a:tc gridSpan="3">
                  <a:txBody>
                    <a:bodyPr/>
                    <a:lstStyle/>
                    <a:p>
                      <a:pPr algn="just"/>
                      <a:r>
                        <a:rPr lang="es-CO" sz="1100" dirty="0">
                          <a:solidFill>
                            <a:schemeClr val="tx1">
                              <a:lumMod val="65000"/>
                              <a:lumOff val="35000"/>
                            </a:schemeClr>
                          </a:solidFill>
                          <a:latin typeface="Gotham Medium"/>
                        </a:rPr>
                        <a:t>Revisión de actas de los Comités del SIGCMA a nivel nacional</a:t>
                      </a:r>
                      <a:r>
                        <a:rPr lang="es-CO" sz="1100" baseline="0" dirty="0">
                          <a:solidFill>
                            <a:schemeClr val="tx1">
                              <a:lumMod val="65000"/>
                              <a:lumOff val="35000"/>
                            </a:schemeClr>
                          </a:solidFill>
                          <a:latin typeface="Gotham Medium"/>
                        </a:rPr>
                        <a:t> en lo Administrativo y Judicial.</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CO" sz="1200" b="1" dirty="0">
                          <a:solidFill>
                            <a:schemeClr val="tx1">
                              <a:lumMod val="65000"/>
                              <a:lumOff val="35000"/>
                            </a:schemeClr>
                          </a:solidFill>
                          <a:latin typeface="Gotham Medium"/>
                        </a:rPr>
                        <a:t>Profesionales de Enlace, Lideres de Proceso, Coordinación</a:t>
                      </a:r>
                      <a:r>
                        <a:rPr lang="es-CO" sz="1200" b="1" baseline="0" dirty="0">
                          <a:solidFill>
                            <a:schemeClr val="tx1">
                              <a:lumMod val="65000"/>
                              <a:lumOff val="35000"/>
                            </a:schemeClr>
                          </a:solidFill>
                          <a:latin typeface="Gotham Medium"/>
                        </a:rPr>
                        <a:t>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4"/>
                  </a:ext>
                </a:extLst>
              </a:tr>
              <a:tr h="388952">
                <a:tc gridSpan="3">
                  <a:txBody>
                    <a:bodyPr/>
                    <a:lstStyle/>
                    <a:p>
                      <a:pPr algn="just"/>
                      <a:r>
                        <a:rPr lang="es-CO" sz="1100" dirty="0">
                          <a:solidFill>
                            <a:schemeClr val="tx1">
                              <a:lumMod val="65000"/>
                              <a:lumOff val="35000"/>
                            </a:schemeClr>
                          </a:solidFill>
                          <a:latin typeface="Gotham Medium"/>
                        </a:rPr>
                        <a:t>Elaboración del Plan Padrinos versión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Profesionales</a:t>
                      </a:r>
                      <a:r>
                        <a:rPr lang="es-CO" sz="1200" b="1" baseline="0" dirty="0">
                          <a:solidFill>
                            <a:schemeClr val="tx1">
                              <a:lumMod val="65000"/>
                              <a:lumOff val="35000"/>
                            </a:schemeClr>
                          </a:solidFill>
                          <a:latin typeface="Gotham Medium"/>
                        </a:rPr>
                        <a:t> de Enlace, Profesionales  de </a:t>
                      </a:r>
                      <a:r>
                        <a:rPr lang="es-CO" sz="1200" b="1" baseline="0" dirty="0" err="1">
                          <a:solidFill>
                            <a:schemeClr val="tx1">
                              <a:lumMod val="65000"/>
                              <a:lumOff val="35000"/>
                            </a:schemeClr>
                          </a:solidFill>
                          <a:latin typeface="Gotham Medium"/>
                        </a:rPr>
                        <a:t>Paloquemao</a:t>
                      </a:r>
                      <a:r>
                        <a:rPr lang="es-CO" sz="1200" b="1" baseline="0" dirty="0">
                          <a:solidFill>
                            <a:schemeClr val="tx1">
                              <a:lumMod val="65000"/>
                              <a:lumOff val="35000"/>
                            </a:schemeClr>
                          </a:solidFill>
                          <a:latin typeface="Gotham Medium"/>
                        </a:rPr>
                        <a:t>, Juez Coordinadora de </a:t>
                      </a:r>
                      <a:r>
                        <a:rPr lang="es-CO" sz="1200" b="1" baseline="0" dirty="0" err="1">
                          <a:solidFill>
                            <a:schemeClr val="tx1">
                              <a:lumMod val="65000"/>
                              <a:lumOff val="35000"/>
                            </a:schemeClr>
                          </a:solidFill>
                          <a:latin typeface="Gotham Medium"/>
                        </a:rPr>
                        <a:t>Paloquemao</a:t>
                      </a:r>
                      <a:r>
                        <a:rPr lang="es-CO" sz="1200" b="1" baseline="0" dirty="0">
                          <a:solidFill>
                            <a:schemeClr val="tx1">
                              <a:lumMod val="65000"/>
                              <a:lumOff val="35000"/>
                            </a:schemeClr>
                          </a:solidFill>
                          <a:latin typeface="Gotham Medium"/>
                        </a:rPr>
                        <a:t>, Coordinador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s-CO"/>
                    </a:p>
                  </a:txBody>
                  <a:tcPr/>
                </a:tc>
                <a:extLst>
                  <a:ext uri="{0D108BD9-81ED-4DB2-BD59-A6C34878D82A}">
                    <a16:rowId xmlns:a16="http://schemas.microsoft.com/office/drawing/2014/main" val="10005"/>
                  </a:ext>
                </a:extLst>
              </a:tr>
              <a:tr h="387339">
                <a:tc gridSpan="3">
                  <a:txBody>
                    <a:bodyPr/>
                    <a:lstStyle/>
                    <a:p>
                      <a:pPr algn="just"/>
                      <a:r>
                        <a:rPr lang="es-CO" sz="1100" dirty="0">
                          <a:solidFill>
                            <a:schemeClr val="tx1">
                              <a:lumMod val="65000"/>
                              <a:lumOff val="35000"/>
                            </a:schemeClr>
                          </a:solidFill>
                          <a:latin typeface="Gotham Medium"/>
                        </a:rPr>
                        <a:t>Ejecución del Plan Padrinos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396793">
                <a:tc gridSpan="3">
                  <a:txBody>
                    <a:bodyPr/>
                    <a:lstStyle/>
                    <a:p>
                      <a:pPr algn="just"/>
                      <a:r>
                        <a:rPr lang="es-CO" sz="1100" dirty="0">
                          <a:solidFill>
                            <a:schemeClr val="tx1">
                              <a:lumMod val="65000"/>
                              <a:lumOff val="35000"/>
                            </a:schemeClr>
                          </a:solidFill>
                          <a:latin typeface="Gotham Medium"/>
                        </a:rPr>
                        <a:t>Evaluación del Plan Padrinos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556107">
                <a:tc gridSpan="3">
                  <a:txBody>
                    <a:bodyPr/>
                    <a:lstStyle/>
                    <a:p>
                      <a:pPr algn="just"/>
                      <a:r>
                        <a:rPr lang="es-CO" sz="1100" dirty="0">
                          <a:solidFill>
                            <a:schemeClr val="tx1">
                              <a:lumMod val="65000"/>
                              <a:lumOff val="35000"/>
                            </a:schemeClr>
                          </a:solidFill>
                          <a:latin typeface="Gotham Medium"/>
                        </a:rPr>
                        <a:t>Sensibilización y</a:t>
                      </a:r>
                      <a:r>
                        <a:rPr lang="es-CO" sz="1100" baseline="0" dirty="0">
                          <a:solidFill>
                            <a:schemeClr val="tx1">
                              <a:lumMod val="65000"/>
                              <a:lumOff val="35000"/>
                            </a:schemeClr>
                          </a:solidFill>
                          <a:latin typeface="Gotham Medium"/>
                        </a:rPr>
                        <a:t> preparación para auditorías externas </a:t>
                      </a:r>
                      <a:r>
                        <a:rPr lang="es-CO" sz="1100" baseline="0" dirty="0" err="1">
                          <a:solidFill>
                            <a:schemeClr val="tx1">
                              <a:lumMod val="65000"/>
                              <a:lumOff val="35000"/>
                            </a:schemeClr>
                          </a:solidFill>
                          <a:latin typeface="Gotham Medium"/>
                        </a:rPr>
                        <a:t>Paloquemao</a:t>
                      </a:r>
                      <a:r>
                        <a:rPr lang="es-CO" sz="1100" baseline="0" dirty="0">
                          <a:solidFill>
                            <a:schemeClr val="tx1">
                              <a:lumMod val="65000"/>
                              <a:lumOff val="35000"/>
                            </a:schemeClr>
                          </a:solidFill>
                          <a:latin typeface="Gotham Medium"/>
                        </a:rPr>
                        <a:t>: Conferencias con expertos en Modelos y Sistemas de Gestión de Calidad.</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4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9"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51" name="Group 104">
            <a:extLst>
              <a:ext uri="{FF2B5EF4-FFF2-40B4-BE49-F238E27FC236}">
                <a16:creationId xmlns:a16="http://schemas.microsoft.com/office/drawing/2014/main" id="{F92D2BA8-4210-BC4F-90FE-97F981A42945}"/>
              </a:ext>
            </a:extLst>
          </p:cNvPr>
          <p:cNvGrpSpPr/>
          <p:nvPr/>
        </p:nvGrpSpPr>
        <p:grpSpPr>
          <a:xfrm>
            <a:off x="4944214" y="4536877"/>
            <a:ext cx="109440" cy="109440"/>
            <a:chOff x="4200892" y="4432105"/>
            <a:chExt cx="109440" cy="109440"/>
          </a:xfrm>
        </p:grpSpPr>
        <p:grpSp>
          <p:nvGrpSpPr>
            <p:cNvPr id="15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7" name="Group 104">
            <a:extLst>
              <a:ext uri="{FF2B5EF4-FFF2-40B4-BE49-F238E27FC236}">
                <a16:creationId xmlns:a16="http://schemas.microsoft.com/office/drawing/2014/main" id="{F92D2BA8-4210-BC4F-90FE-97F981A42945}"/>
              </a:ext>
            </a:extLst>
          </p:cNvPr>
          <p:cNvGrpSpPr/>
          <p:nvPr/>
        </p:nvGrpSpPr>
        <p:grpSpPr>
          <a:xfrm>
            <a:off x="5396870" y="4539149"/>
            <a:ext cx="109440" cy="109440"/>
            <a:chOff x="4200892" y="4432105"/>
            <a:chExt cx="109440" cy="109440"/>
          </a:xfrm>
        </p:grpSpPr>
        <p:grpSp>
          <p:nvGrpSpPr>
            <p:cNvPr id="15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3" name="Group 104">
            <a:extLst>
              <a:ext uri="{FF2B5EF4-FFF2-40B4-BE49-F238E27FC236}">
                <a16:creationId xmlns:a16="http://schemas.microsoft.com/office/drawing/2014/main" id="{F92D2BA8-4210-BC4F-90FE-97F981A42945}"/>
              </a:ext>
            </a:extLst>
          </p:cNvPr>
          <p:cNvGrpSpPr/>
          <p:nvPr/>
        </p:nvGrpSpPr>
        <p:grpSpPr>
          <a:xfrm>
            <a:off x="5849526" y="4541421"/>
            <a:ext cx="109440" cy="109440"/>
            <a:chOff x="4200892" y="4432105"/>
            <a:chExt cx="109440" cy="109440"/>
          </a:xfrm>
        </p:grpSpPr>
        <p:grpSp>
          <p:nvGrpSpPr>
            <p:cNvPr id="16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9" name="Group 104">
            <a:extLst>
              <a:ext uri="{FF2B5EF4-FFF2-40B4-BE49-F238E27FC236}">
                <a16:creationId xmlns:a16="http://schemas.microsoft.com/office/drawing/2014/main" id="{F92D2BA8-4210-BC4F-90FE-97F981A42945}"/>
              </a:ext>
            </a:extLst>
          </p:cNvPr>
          <p:cNvGrpSpPr/>
          <p:nvPr/>
        </p:nvGrpSpPr>
        <p:grpSpPr>
          <a:xfrm>
            <a:off x="6297638" y="4539149"/>
            <a:ext cx="109440" cy="109440"/>
            <a:chOff x="4200892" y="4432105"/>
            <a:chExt cx="109440" cy="109440"/>
          </a:xfrm>
        </p:grpSpPr>
        <p:grpSp>
          <p:nvGrpSpPr>
            <p:cNvPr id="17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5" name="Group 104">
            <a:extLst>
              <a:ext uri="{FF2B5EF4-FFF2-40B4-BE49-F238E27FC236}">
                <a16:creationId xmlns:a16="http://schemas.microsoft.com/office/drawing/2014/main" id="{F92D2BA8-4210-BC4F-90FE-97F981A42945}"/>
              </a:ext>
            </a:extLst>
          </p:cNvPr>
          <p:cNvGrpSpPr/>
          <p:nvPr/>
        </p:nvGrpSpPr>
        <p:grpSpPr>
          <a:xfrm>
            <a:off x="4944214" y="4905373"/>
            <a:ext cx="109440" cy="109440"/>
            <a:chOff x="4200892" y="4432105"/>
            <a:chExt cx="109440" cy="109440"/>
          </a:xfrm>
        </p:grpSpPr>
        <p:grpSp>
          <p:nvGrpSpPr>
            <p:cNvPr id="17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1" name="Group 104">
            <a:extLst>
              <a:ext uri="{FF2B5EF4-FFF2-40B4-BE49-F238E27FC236}">
                <a16:creationId xmlns:a16="http://schemas.microsoft.com/office/drawing/2014/main" id="{F92D2BA8-4210-BC4F-90FE-97F981A42945}"/>
              </a:ext>
            </a:extLst>
          </p:cNvPr>
          <p:cNvGrpSpPr/>
          <p:nvPr/>
        </p:nvGrpSpPr>
        <p:grpSpPr>
          <a:xfrm>
            <a:off x="5396870" y="4907645"/>
            <a:ext cx="109440" cy="109440"/>
            <a:chOff x="4200892" y="4432105"/>
            <a:chExt cx="109440" cy="109440"/>
          </a:xfrm>
        </p:grpSpPr>
        <p:grpSp>
          <p:nvGrpSpPr>
            <p:cNvPr id="18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7" name="Group 104">
            <a:extLst>
              <a:ext uri="{FF2B5EF4-FFF2-40B4-BE49-F238E27FC236}">
                <a16:creationId xmlns:a16="http://schemas.microsoft.com/office/drawing/2014/main" id="{F92D2BA8-4210-BC4F-90FE-97F981A42945}"/>
              </a:ext>
            </a:extLst>
          </p:cNvPr>
          <p:cNvGrpSpPr/>
          <p:nvPr/>
        </p:nvGrpSpPr>
        <p:grpSpPr>
          <a:xfrm>
            <a:off x="5849526" y="4909917"/>
            <a:ext cx="109440" cy="109440"/>
            <a:chOff x="4200892" y="4432105"/>
            <a:chExt cx="109440" cy="109440"/>
          </a:xfrm>
        </p:grpSpPr>
        <p:grpSp>
          <p:nvGrpSpPr>
            <p:cNvPr id="18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3" name="Group 104">
            <a:extLst>
              <a:ext uri="{FF2B5EF4-FFF2-40B4-BE49-F238E27FC236}">
                <a16:creationId xmlns:a16="http://schemas.microsoft.com/office/drawing/2014/main" id="{F92D2BA8-4210-BC4F-90FE-97F981A42945}"/>
              </a:ext>
            </a:extLst>
          </p:cNvPr>
          <p:cNvGrpSpPr/>
          <p:nvPr/>
        </p:nvGrpSpPr>
        <p:grpSpPr>
          <a:xfrm>
            <a:off x="6297638" y="4907645"/>
            <a:ext cx="109440" cy="109440"/>
            <a:chOff x="4200892" y="4432105"/>
            <a:chExt cx="109440" cy="109440"/>
          </a:xfrm>
        </p:grpSpPr>
        <p:grpSp>
          <p:nvGrpSpPr>
            <p:cNvPr id="19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9" name="Group 104">
            <a:extLst>
              <a:ext uri="{FF2B5EF4-FFF2-40B4-BE49-F238E27FC236}">
                <a16:creationId xmlns:a16="http://schemas.microsoft.com/office/drawing/2014/main" id="{F92D2BA8-4210-BC4F-90FE-97F981A42945}"/>
              </a:ext>
            </a:extLst>
          </p:cNvPr>
          <p:cNvGrpSpPr/>
          <p:nvPr/>
        </p:nvGrpSpPr>
        <p:grpSpPr>
          <a:xfrm>
            <a:off x="4944214" y="5301165"/>
            <a:ext cx="109440" cy="109440"/>
            <a:chOff x="4200892" y="4432105"/>
            <a:chExt cx="109440" cy="109440"/>
          </a:xfrm>
        </p:grpSpPr>
        <p:grpSp>
          <p:nvGrpSpPr>
            <p:cNvPr id="20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5" name="Group 104">
            <a:extLst>
              <a:ext uri="{FF2B5EF4-FFF2-40B4-BE49-F238E27FC236}">
                <a16:creationId xmlns:a16="http://schemas.microsoft.com/office/drawing/2014/main" id="{F92D2BA8-4210-BC4F-90FE-97F981A42945}"/>
              </a:ext>
            </a:extLst>
          </p:cNvPr>
          <p:cNvGrpSpPr/>
          <p:nvPr/>
        </p:nvGrpSpPr>
        <p:grpSpPr>
          <a:xfrm>
            <a:off x="5396870" y="5303437"/>
            <a:ext cx="109440" cy="109440"/>
            <a:chOff x="4200892" y="4432105"/>
            <a:chExt cx="109440" cy="109440"/>
          </a:xfrm>
        </p:grpSpPr>
        <p:grpSp>
          <p:nvGrpSpPr>
            <p:cNvPr id="20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1" name="Group 104">
            <a:extLst>
              <a:ext uri="{FF2B5EF4-FFF2-40B4-BE49-F238E27FC236}">
                <a16:creationId xmlns:a16="http://schemas.microsoft.com/office/drawing/2014/main" id="{F92D2BA8-4210-BC4F-90FE-97F981A42945}"/>
              </a:ext>
            </a:extLst>
          </p:cNvPr>
          <p:cNvGrpSpPr/>
          <p:nvPr/>
        </p:nvGrpSpPr>
        <p:grpSpPr>
          <a:xfrm>
            <a:off x="5849526" y="5305709"/>
            <a:ext cx="109440" cy="109440"/>
            <a:chOff x="4200892" y="4432105"/>
            <a:chExt cx="109440" cy="109440"/>
          </a:xfrm>
        </p:grpSpPr>
        <p:grpSp>
          <p:nvGrpSpPr>
            <p:cNvPr id="21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7" name="Group 104">
            <a:extLst>
              <a:ext uri="{FF2B5EF4-FFF2-40B4-BE49-F238E27FC236}">
                <a16:creationId xmlns:a16="http://schemas.microsoft.com/office/drawing/2014/main" id="{F92D2BA8-4210-BC4F-90FE-97F981A42945}"/>
              </a:ext>
            </a:extLst>
          </p:cNvPr>
          <p:cNvGrpSpPr/>
          <p:nvPr/>
        </p:nvGrpSpPr>
        <p:grpSpPr>
          <a:xfrm>
            <a:off x="6297638" y="5303437"/>
            <a:ext cx="109440" cy="109440"/>
            <a:chOff x="4200892" y="4432105"/>
            <a:chExt cx="109440" cy="109440"/>
          </a:xfrm>
        </p:grpSpPr>
        <p:grpSp>
          <p:nvGrpSpPr>
            <p:cNvPr id="21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5" name="Group 104">
            <a:extLst>
              <a:ext uri="{FF2B5EF4-FFF2-40B4-BE49-F238E27FC236}">
                <a16:creationId xmlns:a16="http://schemas.microsoft.com/office/drawing/2014/main" id="{F92D2BA8-4210-BC4F-90FE-97F981A42945}"/>
              </a:ext>
            </a:extLst>
          </p:cNvPr>
          <p:cNvGrpSpPr/>
          <p:nvPr/>
        </p:nvGrpSpPr>
        <p:grpSpPr>
          <a:xfrm>
            <a:off x="5849526" y="5687853"/>
            <a:ext cx="109440" cy="109440"/>
            <a:chOff x="4200892" y="4432105"/>
            <a:chExt cx="109440" cy="109440"/>
          </a:xfrm>
        </p:grpSpPr>
        <p:grpSp>
          <p:nvGrpSpPr>
            <p:cNvPr id="23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1" name="Group 104">
            <a:extLst>
              <a:ext uri="{FF2B5EF4-FFF2-40B4-BE49-F238E27FC236}">
                <a16:creationId xmlns:a16="http://schemas.microsoft.com/office/drawing/2014/main" id="{F92D2BA8-4210-BC4F-90FE-97F981A42945}"/>
              </a:ext>
            </a:extLst>
          </p:cNvPr>
          <p:cNvGrpSpPr/>
          <p:nvPr/>
        </p:nvGrpSpPr>
        <p:grpSpPr>
          <a:xfrm>
            <a:off x="6297638" y="5685581"/>
            <a:ext cx="109440" cy="109440"/>
            <a:chOff x="4200892" y="4432105"/>
            <a:chExt cx="109440" cy="109440"/>
          </a:xfrm>
        </p:grpSpPr>
        <p:grpSp>
          <p:nvGrpSpPr>
            <p:cNvPr id="24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3" name="Group 104">
            <a:extLst>
              <a:ext uri="{FF2B5EF4-FFF2-40B4-BE49-F238E27FC236}">
                <a16:creationId xmlns:a16="http://schemas.microsoft.com/office/drawing/2014/main" id="{F92D2BA8-4210-BC4F-90FE-97F981A42945}"/>
              </a:ext>
            </a:extLst>
          </p:cNvPr>
          <p:cNvGrpSpPr/>
          <p:nvPr/>
        </p:nvGrpSpPr>
        <p:grpSpPr>
          <a:xfrm>
            <a:off x="5396870" y="6122317"/>
            <a:ext cx="109440" cy="109440"/>
            <a:chOff x="4200892" y="4432105"/>
            <a:chExt cx="109440" cy="109440"/>
          </a:xfrm>
        </p:grpSpPr>
        <p:grpSp>
          <p:nvGrpSpPr>
            <p:cNvPr id="25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9" name="Group 104">
            <a:extLst>
              <a:ext uri="{FF2B5EF4-FFF2-40B4-BE49-F238E27FC236}">
                <a16:creationId xmlns:a16="http://schemas.microsoft.com/office/drawing/2014/main" id="{F92D2BA8-4210-BC4F-90FE-97F981A42945}"/>
              </a:ext>
            </a:extLst>
          </p:cNvPr>
          <p:cNvGrpSpPr/>
          <p:nvPr/>
        </p:nvGrpSpPr>
        <p:grpSpPr>
          <a:xfrm>
            <a:off x="5849526" y="6124589"/>
            <a:ext cx="109440" cy="109440"/>
            <a:chOff x="4200892" y="4432105"/>
            <a:chExt cx="109440" cy="109440"/>
          </a:xfrm>
        </p:grpSpPr>
        <p:grpSp>
          <p:nvGrpSpPr>
            <p:cNvPr id="26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5" name="Group 104">
            <a:extLst>
              <a:ext uri="{FF2B5EF4-FFF2-40B4-BE49-F238E27FC236}">
                <a16:creationId xmlns:a16="http://schemas.microsoft.com/office/drawing/2014/main" id="{F92D2BA8-4210-BC4F-90FE-97F981A42945}"/>
              </a:ext>
            </a:extLst>
          </p:cNvPr>
          <p:cNvGrpSpPr/>
          <p:nvPr/>
        </p:nvGrpSpPr>
        <p:grpSpPr>
          <a:xfrm>
            <a:off x="6297638" y="6122317"/>
            <a:ext cx="109440" cy="109440"/>
            <a:chOff x="4200892" y="4432105"/>
            <a:chExt cx="109440" cy="109440"/>
          </a:xfrm>
        </p:grpSpPr>
        <p:grpSp>
          <p:nvGrpSpPr>
            <p:cNvPr id="26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71"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2"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3"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4"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5"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76"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7"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8"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9"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0"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3147825405"/>
              </p:ext>
            </p:extLst>
          </p:nvPr>
        </p:nvGraphicFramePr>
        <p:xfrm>
          <a:off x="554400" y="2124000"/>
          <a:ext cx="10799999" cy="4392231"/>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35419">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5877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62972">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0443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2291">
                <a:tc gridSpan="3">
                  <a:txBody>
                    <a:bodyPr/>
                    <a:lstStyle/>
                    <a:p>
                      <a:pPr algn="just"/>
                      <a:r>
                        <a:rPr lang="es-CO" sz="1100" dirty="0">
                          <a:solidFill>
                            <a:schemeClr val="tx1">
                              <a:lumMod val="65000"/>
                              <a:lumOff val="35000"/>
                            </a:schemeClr>
                          </a:solidFill>
                          <a:latin typeface="Gotham Medium"/>
                        </a:rPr>
                        <a:t>Preparación para las Auditorías Internas</a:t>
                      </a:r>
                      <a:r>
                        <a:rPr lang="es-CO" sz="1100" baseline="0" dirty="0">
                          <a:solidFill>
                            <a:schemeClr val="tx1">
                              <a:lumMod val="65000"/>
                              <a:lumOff val="35000"/>
                            </a:schemeClr>
                          </a:solidFill>
                          <a:latin typeface="Gotham Medium"/>
                        </a:rPr>
                        <a:t> y Externas del SIGCMA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4"/>
                  </a:ext>
                </a:extLst>
              </a:tr>
              <a:tr h="594188">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 la Plataforma del SIGCMA en los Despachos Judiciales (por especialidades) que se ampliaran en el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endParaRPr lang="es-CO" sz="1200" b="1" dirty="0">
                        <a:solidFill>
                          <a:schemeClr val="tx1">
                            <a:lumMod val="65000"/>
                            <a:lumOff val="35000"/>
                          </a:schemeClr>
                        </a:solidFill>
                        <a:latin typeface="Gotham Medium"/>
                      </a:endParaRPr>
                    </a:p>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Profesionales de Enlace, Líderes de Proceso, Coordinación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s-CO"/>
                    </a:p>
                  </a:txBody>
                  <a:tcPr/>
                </a:tc>
                <a:extLst>
                  <a:ext uri="{0D108BD9-81ED-4DB2-BD59-A6C34878D82A}">
                    <a16:rowId xmlns:a16="http://schemas.microsoft.com/office/drawing/2014/main" val="10005"/>
                  </a:ext>
                </a:extLst>
              </a:tr>
              <a:tr h="365654">
                <a:tc gridSpan="3">
                  <a:txBody>
                    <a:bodyPr/>
                    <a:lstStyle/>
                    <a:p>
                      <a:pPr algn="just"/>
                      <a:r>
                        <a:rPr lang="es-CO" sz="1100" dirty="0">
                          <a:solidFill>
                            <a:schemeClr val="tx1">
                              <a:lumMod val="65000"/>
                              <a:lumOff val="35000"/>
                            </a:schemeClr>
                          </a:solidFill>
                          <a:latin typeface="Gotham Medium"/>
                        </a:rPr>
                        <a:t>Revisión y ajustes de los Documentos.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426596">
                <a:tc gridSpan="3">
                  <a:txBody>
                    <a:bodyPr/>
                    <a:lstStyle/>
                    <a:p>
                      <a:pPr algn="just"/>
                      <a:r>
                        <a:rPr lang="es-CO" sz="1100" dirty="0">
                          <a:solidFill>
                            <a:schemeClr val="tx1">
                              <a:lumMod val="65000"/>
                              <a:lumOff val="35000"/>
                            </a:schemeClr>
                          </a:solidFill>
                          <a:latin typeface="Gotham Medium"/>
                        </a:rPr>
                        <a:t>Conformación de los Comités del SIGCMA en los Despachos Judiciales que se ampliaran en el 2021.</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81676">
                <a:tc gridSpan="3">
                  <a:txBody>
                    <a:bodyPr/>
                    <a:lstStyle/>
                    <a:p>
                      <a:pPr algn="just"/>
                      <a:r>
                        <a:rPr lang="es-CO" sz="1100" dirty="0">
                          <a:solidFill>
                            <a:schemeClr val="tx1">
                              <a:lumMod val="65000"/>
                              <a:lumOff val="35000"/>
                            </a:schemeClr>
                          </a:solidFill>
                          <a:latin typeface="Gotham Medium"/>
                        </a:rPr>
                        <a:t>Aprobación de la</a:t>
                      </a:r>
                      <a:r>
                        <a:rPr lang="es-CO" sz="1100" baseline="0" dirty="0">
                          <a:solidFill>
                            <a:schemeClr val="tx1">
                              <a:lumMod val="65000"/>
                              <a:lumOff val="35000"/>
                            </a:schemeClr>
                          </a:solidFill>
                          <a:latin typeface="Gotham Medium"/>
                        </a:rPr>
                        <a:t> Plataforma Estratégica de los Documentos por parte del respectivo Comité.</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4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5"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62" name="Group 104">
            <a:extLst>
              <a:ext uri="{FF2B5EF4-FFF2-40B4-BE49-F238E27FC236}">
                <a16:creationId xmlns:a16="http://schemas.microsoft.com/office/drawing/2014/main" id="{F92D2BA8-4210-BC4F-90FE-97F981A42945}"/>
              </a:ext>
            </a:extLst>
          </p:cNvPr>
          <p:cNvGrpSpPr/>
          <p:nvPr/>
        </p:nvGrpSpPr>
        <p:grpSpPr>
          <a:xfrm>
            <a:off x="5396870" y="4539149"/>
            <a:ext cx="109440" cy="109440"/>
            <a:chOff x="4200892" y="4432105"/>
            <a:chExt cx="109440" cy="109440"/>
          </a:xfrm>
        </p:grpSpPr>
        <p:grpSp>
          <p:nvGrpSpPr>
            <p:cNvPr id="16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0" name="Group 104">
            <a:extLst>
              <a:ext uri="{FF2B5EF4-FFF2-40B4-BE49-F238E27FC236}">
                <a16:creationId xmlns:a16="http://schemas.microsoft.com/office/drawing/2014/main" id="{F92D2BA8-4210-BC4F-90FE-97F981A42945}"/>
              </a:ext>
            </a:extLst>
          </p:cNvPr>
          <p:cNvGrpSpPr/>
          <p:nvPr/>
        </p:nvGrpSpPr>
        <p:grpSpPr>
          <a:xfrm>
            <a:off x="4944214" y="5014557"/>
            <a:ext cx="109440" cy="109440"/>
            <a:chOff x="4200892" y="4432105"/>
            <a:chExt cx="109440" cy="109440"/>
          </a:xfrm>
        </p:grpSpPr>
        <p:grpSp>
          <p:nvGrpSpPr>
            <p:cNvPr id="18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6" name="Group 104">
            <a:extLst>
              <a:ext uri="{FF2B5EF4-FFF2-40B4-BE49-F238E27FC236}">
                <a16:creationId xmlns:a16="http://schemas.microsoft.com/office/drawing/2014/main" id="{F92D2BA8-4210-BC4F-90FE-97F981A42945}"/>
              </a:ext>
            </a:extLst>
          </p:cNvPr>
          <p:cNvGrpSpPr/>
          <p:nvPr/>
        </p:nvGrpSpPr>
        <p:grpSpPr>
          <a:xfrm>
            <a:off x="5396870" y="5016829"/>
            <a:ext cx="109440" cy="109440"/>
            <a:chOff x="4200892" y="4432105"/>
            <a:chExt cx="109440" cy="109440"/>
          </a:xfrm>
        </p:grpSpPr>
        <p:grpSp>
          <p:nvGrpSpPr>
            <p:cNvPr id="18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0" name="Group 104">
            <a:extLst>
              <a:ext uri="{FF2B5EF4-FFF2-40B4-BE49-F238E27FC236}">
                <a16:creationId xmlns:a16="http://schemas.microsoft.com/office/drawing/2014/main" id="{F92D2BA8-4210-BC4F-90FE-97F981A42945}"/>
              </a:ext>
            </a:extLst>
          </p:cNvPr>
          <p:cNvGrpSpPr/>
          <p:nvPr/>
        </p:nvGrpSpPr>
        <p:grpSpPr>
          <a:xfrm>
            <a:off x="5396870" y="5494509"/>
            <a:ext cx="109440" cy="109440"/>
            <a:chOff x="4200892" y="4432105"/>
            <a:chExt cx="109440" cy="109440"/>
          </a:xfrm>
        </p:grpSpPr>
        <p:grpSp>
          <p:nvGrpSpPr>
            <p:cNvPr id="21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5849526" y="5496781"/>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6297638" y="5494509"/>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4" name="Group 104">
            <a:extLst>
              <a:ext uri="{FF2B5EF4-FFF2-40B4-BE49-F238E27FC236}">
                <a16:creationId xmlns:a16="http://schemas.microsoft.com/office/drawing/2014/main" id="{F92D2BA8-4210-BC4F-90FE-97F981A42945}"/>
              </a:ext>
            </a:extLst>
          </p:cNvPr>
          <p:cNvGrpSpPr/>
          <p:nvPr/>
        </p:nvGrpSpPr>
        <p:grpSpPr>
          <a:xfrm>
            <a:off x="5396870" y="5890301"/>
            <a:ext cx="109440" cy="109440"/>
            <a:chOff x="4200892" y="4432105"/>
            <a:chExt cx="109440" cy="109440"/>
          </a:xfrm>
        </p:grpSpPr>
        <p:grpSp>
          <p:nvGrpSpPr>
            <p:cNvPr id="2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0" name="Group 104">
            <a:extLst>
              <a:ext uri="{FF2B5EF4-FFF2-40B4-BE49-F238E27FC236}">
                <a16:creationId xmlns:a16="http://schemas.microsoft.com/office/drawing/2014/main" id="{F92D2BA8-4210-BC4F-90FE-97F981A42945}"/>
              </a:ext>
            </a:extLst>
          </p:cNvPr>
          <p:cNvGrpSpPr/>
          <p:nvPr/>
        </p:nvGrpSpPr>
        <p:grpSpPr>
          <a:xfrm>
            <a:off x="5849526" y="5892573"/>
            <a:ext cx="109440" cy="109440"/>
            <a:chOff x="4200892" y="4432105"/>
            <a:chExt cx="109440" cy="109440"/>
          </a:xfrm>
        </p:grpSpPr>
        <p:grpSp>
          <p:nvGrpSpPr>
            <p:cNvPr id="2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6" name="Group 104">
            <a:extLst>
              <a:ext uri="{FF2B5EF4-FFF2-40B4-BE49-F238E27FC236}">
                <a16:creationId xmlns:a16="http://schemas.microsoft.com/office/drawing/2014/main" id="{F92D2BA8-4210-BC4F-90FE-97F981A42945}"/>
              </a:ext>
            </a:extLst>
          </p:cNvPr>
          <p:cNvGrpSpPr/>
          <p:nvPr/>
        </p:nvGrpSpPr>
        <p:grpSpPr>
          <a:xfrm>
            <a:off x="6297638" y="5890301"/>
            <a:ext cx="109440" cy="109440"/>
            <a:chOff x="4200892" y="4432105"/>
            <a:chExt cx="109440" cy="109440"/>
          </a:xfrm>
        </p:grpSpPr>
        <p:grpSp>
          <p:nvGrpSpPr>
            <p:cNvPr id="2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4" name="Group 104">
            <a:extLst>
              <a:ext uri="{FF2B5EF4-FFF2-40B4-BE49-F238E27FC236}">
                <a16:creationId xmlns:a16="http://schemas.microsoft.com/office/drawing/2014/main" id="{F92D2BA8-4210-BC4F-90FE-97F981A42945}"/>
              </a:ext>
            </a:extLst>
          </p:cNvPr>
          <p:cNvGrpSpPr/>
          <p:nvPr/>
        </p:nvGrpSpPr>
        <p:grpSpPr>
          <a:xfrm>
            <a:off x="5849526" y="6315661"/>
            <a:ext cx="109440" cy="109440"/>
            <a:chOff x="4200892" y="4432105"/>
            <a:chExt cx="109440" cy="109440"/>
          </a:xfrm>
        </p:grpSpPr>
        <p:grpSp>
          <p:nvGrpSpPr>
            <p:cNvPr id="26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76"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7"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8"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9"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0"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3B035-E579-7341-96D8-96B02A540E97}"/>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53" name="Rectangle 52">
            <a:extLst>
              <a:ext uri="{FF2B5EF4-FFF2-40B4-BE49-F238E27FC236}">
                <a16:creationId xmlns:a16="http://schemas.microsoft.com/office/drawing/2014/main" id="{5103ADDF-6FCB-2143-81C6-87BBAF92551C}"/>
              </a:ext>
            </a:extLst>
          </p:cNvPr>
          <p:cNvSpPr/>
          <p:nvPr/>
        </p:nvSpPr>
        <p:spPr>
          <a:xfrm>
            <a:off x="261408" y="1429343"/>
            <a:ext cx="3384000"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TextBox 3">
            <a:extLst>
              <a:ext uri="{FF2B5EF4-FFF2-40B4-BE49-F238E27FC236}">
                <a16:creationId xmlns:a16="http://schemas.microsoft.com/office/drawing/2014/main" id="{D6547993-DE35-BA49-9A57-2CA0BAA4235B}"/>
              </a:ext>
            </a:extLst>
          </p:cNvPr>
          <p:cNvSpPr txBox="1"/>
          <p:nvPr/>
        </p:nvSpPr>
        <p:spPr>
          <a:xfrm>
            <a:off x="261408" y="1452257"/>
            <a:ext cx="3417213" cy="707886"/>
          </a:xfrm>
          <a:prstGeom prst="rect">
            <a:avLst/>
          </a:prstGeom>
          <a:noFill/>
        </p:spPr>
        <p:txBody>
          <a:bodyPr wrap="square" rtlCol="0" anchor="ctr">
            <a:spAutoFit/>
          </a:bodyPr>
          <a:lstStyle/>
          <a:p>
            <a:r>
              <a:rPr lang="es-ES_tradnl" sz="4000" b="1" dirty="0">
                <a:solidFill>
                  <a:schemeClr val="bg1"/>
                </a:solidFill>
                <a:latin typeface="Filson Pro Book" panose="02000000000000000000" pitchFamily="2" charset="77"/>
              </a:rPr>
              <a:t>CONTENIDO</a:t>
            </a:r>
          </a:p>
        </p:txBody>
      </p:sp>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37C5DCAB-D57A-8D43-B5DA-3790990C17A5}"/>
              </a:ext>
            </a:extLst>
          </p:cNvPr>
          <p:cNvSpPr/>
          <p:nvPr/>
        </p:nvSpPr>
        <p:spPr>
          <a:xfrm>
            <a:off x="3774577"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0052560C-863F-0B47-8927-47047BD33F4A}"/>
              </a:ext>
            </a:extLst>
          </p:cNvPr>
          <p:cNvSpPr/>
          <p:nvPr/>
        </p:nvSpPr>
        <p:spPr>
          <a:xfrm>
            <a:off x="3774577"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3" name="Straight Connector 17">
            <a:extLst>
              <a:ext uri="{FF2B5EF4-FFF2-40B4-BE49-F238E27FC236}">
                <a16:creationId xmlns:a16="http://schemas.microsoft.com/office/drawing/2014/main" id="{B838CB46-8B0F-874F-8D4A-5F18A5E341D6}"/>
              </a:ext>
            </a:extLst>
          </p:cNvPr>
          <p:cNvCxnSpPr>
            <a:cxnSpLocks/>
          </p:cNvCxnSpPr>
          <p:nvPr/>
        </p:nvCxnSpPr>
        <p:spPr>
          <a:xfrm>
            <a:off x="3174022" y="286019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44" name="Straight Connector 57">
            <a:extLst>
              <a:ext uri="{FF2B5EF4-FFF2-40B4-BE49-F238E27FC236}">
                <a16:creationId xmlns:a16="http://schemas.microsoft.com/office/drawing/2014/main" id="{4378B989-A6DA-294D-BC88-EFC5B5C0D87D}"/>
              </a:ext>
            </a:extLst>
          </p:cNvPr>
          <p:cNvCxnSpPr>
            <a:cxnSpLocks/>
          </p:cNvCxnSpPr>
          <p:nvPr/>
        </p:nvCxnSpPr>
        <p:spPr>
          <a:xfrm>
            <a:off x="3174022" y="293946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45" name="TextBox 12">
            <a:extLst>
              <a:ext uri="{FF2B5EF4-FFF2-40B4-BE49-F238E27FC236}">
                <a16:creationId xmlns:a16="http://schemas.microsoft.com/office/drawing/2014/main" id="{E13F0DEE-0C84-114F-B217-D3AEEA782A67}"/>
              </a:ext>
            </a:extLst>
          </p:cNvPr>
          <p:cNvSpPr txBox="1"/>
          <p:nvPr/>
        </p:nvSpPr>
        <p:spPr>
          <a:xfrm>
            <a:off x="2337371" y="2684056"/>
            <a:ext cx="808076" cy="707886"/>
          </a:xfrm>
          <a:prstGeom prst="rect">
            <a:avLst/>
          </a:prstGeom>
          <a:noFill/>
        </p:spPr>
        <p:txBody>
          <a:bodyPr wrap="square" rtlCol="0">
            <a:spAutoFit/>
          </a:bodyPr>
          <a:lstStyle/>
          <a:p>
            <a:r>
              <a:rPr lang="es-ES_tradnl" sz="4000" b="1" dirty="0">
                <a:latin typeface="Filson Pro Book" panose="02000000000000000000" pitchFamily="2" charset="77"/>
              </a:rPr>
              <a:t>01</a:t>
            </a:r>
          </a:p>
        </p:txBody>
      </p:sp>
      <p:sp>
        <p:nvSpPr>
          <p:cNvPr id="46" name="TextBox 13">
            <a:extLst>
              <a:ext uri="{FF2B5EF4-FFF2-40B4-BE49-F238E27FC236}">
                <a16:creationId xmlns:a16="http://schemas.microsoft.com/office/drawing/2014/main" id="{2A8835F6-AFC2-0A43-9895-45D931825D76}"/>
              </a:ext>
            </a:extLst>
          </p:cNvPr>
          <p:cNvSpPr txBox="1"/>
          <p:nvPr/>
        </p:nvSpPr>
        <p:spPr>
          <a:xfrm>
            <a:off x="3207649" y="2860198"/>
            <a:ext cx="4571733" cy="400110"/>
          </a:xfrm>
          <a:prstGeom prst="rect">
            <a:avLst/>
          </a:prstGeom>
          <a:noFill/>
        </p:spPr>
        <p:txBody>
          <a:bodyPr wrap="square" rtlCol="0">
            <a:spAutoFit/>
          </a:bodyPr>
          <a:lstStyle/>
          <a:p>
            <a:r>
              <a:rPr lang="es-ES_tradnl" sz="2000" b="1" dirty="0">
                <a:solidFill>
                  <a:srgbClr val="00AEEF"/>
                </a:solidFill>
                <a:latin typeface="Filson Pro Book" panose="02000000000000000000" pitchFamily="2" charset="77"/>
              </a:rPr>
              <a:t>Agenda del acto de instalación</a:t>
            </a:r>
          </a:p>
        </p:txBody>
      </p:sp>
      <p:sp>
        <p:nvSpPr>
          <p:cNvPr id="47" name="TextBox 24">
            <a:extLst>
              <a:ext uri="{FF2B5EF4-FFF2-40B4-BE49-F238E27FC236}">
                <a16:creationId xmlns:a16="http://schemas.microsoft.com/office/drawing/2014/main" id="{6B41CC03-13E7-A447-BBB1-E468A572ED6A}"/>
              </a:ext>
            </a:extLst>
          </p:cNvPr>
          <p:cNvSpPr txBox="1"/>
          <p:nvPr/>
        </p:nvSpPr>
        <p:spPr>
          <a:xfrm>
            <a:off x="2241612" y="3391943"/>
            <a:ext cx="903835" cy="707886"/>
          </a:xfrm>
          <a:prstGeom prst="rect">
            <a:avLst/>
          </a:prstGeom>
          <a:noFill/>
        </p:spPr>
        <p:txBody>
          <a:bodyPr wrap="square" rtlCol="0">
            <a:spAutoFit/>
          </a:bodyPr>
          <a:lstStyle/>
          <a:p>
            <a:r>
              <a:rPr lang="es-ES_tradnl" sz="4000" b="1" dirty="0">
                <a:latin typeface="Filson Pro Book" panose="02000000000000000000" pitchFamily="2" charset="77"/>
              </a:rPr>
              <a:t>02</a:t>
            </a:r>
          </a:p>
        </p:txBody>
      </p:sp>
      <p:sp>
        <p:nvSpPr>
          <p:cNvPr id="48" name="TextBox 25">
            <a:extLst>
              <a:ext uri="{FF2B5EF4-FFF2-40B4-BE49-F238E27FC236}">
                <a16:creationId xmlns:a16="http://schemas.microsoft.com/office/drawing/2014/main" id="{25F57638-4C9C-FF4B-82AD-34ED97B157C0}"/>
              </a:ext>
            </a:extLst>
          </p:cNvPr>
          <p:cNvSpPr txBox="1"/>
          <p:nvPr/>
        </p:nvSpPr>
        <p:spPr>
          <a:xfrm>
            <a:off x="3196246" y="3568085"/>
            <a:ext cx="6144158" cy="400110"/>
          </a:xfrm>
          <a:prstGeom prst="rect">
            <a:avLst/>
          </a:prstGeom>
          <a:noFill/>
        </p:spPr>
        <p:txBody>
          <a:bodyPr wrap="square" rtlCol="0">
            <a:spAutoFit/>
          </a:bodyPr>
          <a:lstStyle/>
          <a:p>
            <a:r>
              <a:rPr lang="es-ES_tradnl" sz="2000" b="1" dirty="0">
                <a:solidFill>
                  <a:srgbClr val="00AEEF"/>
                </a:solidFill>
                <a:latin typeface="Filson Pro Book" panose="02000000000000000000" pitchFamily="2" charset="77"/>
              </a:rPr>
              <a:t>Plan SIGCMA</a:t>
            </a:r>
          </a:p>
        </p:txBody>
      </p:sp>
      <p:sp>
        <p:nvSpPr>
          <p:cNvPr id="49" name="TextBox 27">
            <a:extLst>
              <a:ext uri="{FF2B5EF4-FFF2-40B4-BE49-F238E27FC236}">
                <a16:creationId xmlns:a16="http://schemas.microsoft.com/office/drawing/2014/main" id="{BC6F82B3-A91E-8244-A58C-BB5E93A06116}"/>
              </a:ext>
            </a:extLst>
          </p:cNvPr>
          <p:cNvSpPr txBox="1"/>
          <p:nvPr/>
        </p:nvSpPr>
        <p:spPr>
          <a:xfrm>
            <a:off x="2241612" y="4099830"/>
            <a:ext cx="903835" cy="707886"/>
          </a:xfrm>
          <a:prstGeom prst="rect">
            <a:avLst/>
          </a:prstGeom>
          <a:noFill/>
        </p:spPr>
        <p:txBody>
          <a:bodyPr wrap="square" rtlCol="0">
            <a:spAutoFit/>
          </a:bodyPr>
          <a:lstStyle/>
          <a:p>
            <a:r>
              <a:rPr lang="es-ES_tradnl" sz="4000" b="1" dirty="0">
                <a:latin typeface="Filson Pro Book" panose="02000000000000000000" pitchFamily="2" charset="77"/>
              </a:rPr>
              <a:t>03</a:t>
            </a:r>
          </a:p>
        </p:txBody>
      </p:sp>
      <p:sp>
        <p:nvSpPr>
          <p:cNvPr id="50" name="TextBox 28">
            <a:extLst>
              <a:ext uri="{FF2B5EF4-FFF2-40B4-BE49-F238E27FC236}">
                <a16:creationId xmlns:a16="http://schemas.microsoft.com/office/drawing/2014/main" id="{CB4E727D-A426-A34C-B9C8-8A26E38D2FDE}"/>
              </a:ext>
            </a:extLst>
          </p:cNvPr>
          <p:cNvSpPr txBox="1"/>
          <p:nvPr/>
        </p:nvSpPr>
        <p:spPr>
          <a:xfrm>
            <a:off x="3196245" y="4275972"/>
            <a:ext cx="6862143" cy="707886"/>
          </a:xfrm>
          <a:prstGeom prst="rect">
            <a:avLst/>
          </a:prstGeom>
          <a:noFill/>
        </p:spPr>
        <p:txBody>
          <a:bodyPr wrap="square" rtlCol="0">
            <a:spAutoFit/>
          </a:bodyPr>
          <a:lstStyle/>
          <a:p>
            <a:r>
              <a:rPr lang="es-ES_tradnl" sz="2000" b="1" dirty="0">
                <a:solidFill>
                  <a:srgbClr val="00AEEF"/>
                </a:solidFill>
                <a:latin typeface="Filson Pro Book" panose="02000000000000000000" pitchFamily="2" charset="77"/>
              </a:rPr>
              <a:t>Formulación de los pilares estratégicos del plan sectorial de desarrollo 2019-2022</a:t>
            </a:r>
          </a:p>
        </p:txBody>
      </p:sp>
      <p:cxnSp>
        <p:nvCxnSpPr>
          <p:cNvPr id="51" name="Straight Connector 59">
            <a:extLst>
              <a:ext uri="{FF2B5EF4-FFF2-40B4-BE49-F238E27FC236}">
                <a16:creationId xmlns:a16="http://schemas.microsoft.com/office/drawing/2014/main" id="{D56ED567-F3C2-F149-8658-D6591DCE5D60}"/>
              </a:ext>
            </a:extLst>
          </p:cNvPr>
          <p:cNvCxnSpPr>
            <a:cxnSpLocks/>
          </p:cNvCxnSpPr>
          <p:nvPr/>
        </p:nvCxnSpPr>
        <p:spPr>
          <a:xfrm>
            <a:off x="3174022" y="3556659"/>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2" name="Straight Connector 60">
            <a:extLst>
              <a:ext uri="{FF2B5EF4-FFF2-40B4-BE49-F238E27FC236}">
                <a16:creationId xmlns:a16="http://schemas.microsoft.com/office/drawing/2014/main" id="{DE2E2B45-DB95-0748-A829-12B1BAF100D1}"/>
              </a:ext>
            </a:extLst>
          </p:cNvPr>
          <p:cNvCxnSpPr>
            <a:cxnSpLocks/>
          </p:cNvCxnSpPr>
          <p:nvPr/>
        </p:nvCxnSpPr>
        <p:spPr>
          <a:xfrm>
            <a:off x="3174022" y="3635928"/>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6" name="Straight Connector 61">
            <a:extLst>
              <a:ext uri="{FF2B5EF4-FFF2-40B4-BE49-F238E27FC236}">
                <a16:creationId xmlns:a16="http://schemas.microsoft.com/office/drawing/2014/main" id="{801E4631-CDDC-2E43-9DF4-6C6A2EE5331C}"/>
              </a:ext>
            </a:extLst>
          </p:cNvPr>
          <p:cNvCxnSpPr>
            <a:cxnSpLocks/>
          </p:cNvCxnSpPr>
          <p:nvPr/>
        </p:nvCxnSpPr>
        <p:spPr>
          <a:xfrm>
            <a:off x="3170162" y="4258592"/>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7" name="Straight Connector 62">
            <a:extLst>
              <a:ext uri="{FF2B5EF4-FFF2-40B4-BE49-F238E27FC236}">
                <a16:creationId xmlns:a16="http://schemas.microsoft.com/office/drawing/2014/main" id="{EDC9F51F-BEFB-CA4D-AC56-C32E7E3933F2}"/>
              </a:ext>
            </a:extLst>
          </p:cNvPr>
          <p:cNvCxnSpPr>
            <a:cxnSpLocks/>
          </p:cNvCxnSpPr>
          <p:nvPr/>
        </p:nvCxnSpPr>
        <p:spPr>
          <a:xfrm>
            <a:off x="3170162" y="4337861"/>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64" name="TextBox 27">
            <a:extLst>
              <a:ext uri="{FF2B5EF4-FFF2-40B4-BE49-F238E27FC236}">
                <a16:creationId xmlns:a16="http://schemas.microsoft.com/office/drawing/2014/main" id="{BC6F82B3-A91E-8244-A58C-BB5E93A06116}"/>
              </a:ext>
            </a:extLst>
          </p:cNvPr>
          <p:cNvSpPr txBox="1"/>
          <p:nvPr/>
        </p:nvSpPr>
        <p:spPr>
          <a:xfrm>
            <a:off x="2241612" y="4918980"/>
            <a:ext cx="903835" cy="707886"/>
          </a:xfrm>
          <a:prstGeom prst="rect">
            <a:avLst/>
          </a:prstGeom>
          <a:noFill/>
        </p:spPr>
        <p:txBody>
          <a:bodyPr wrap="square" rtlCol="0">
            <a:spAutoFit/>
          </a:bodyPr>
          <a:lstStyle/>
          <a:p>
            <a:r>
              <a:rPr lang="es-ES_tradnl" sz="4000" b="1" dirty="0">
                <a:latin typeface="Filson Pro Book" panose="02000000000000000000" pitchFamily="2" charset="77"/>
              </a:rPr>
              <a:t>04</a:t>
            </a:r>
          </a:p>
        </p:txBody>
      </p:sp>
      <p:sp>
        <p:nvSpPr>
          <p:cNvPr id="65" name="TextBox 28">
            <a:extLst>
              <a:ext uri="{FF2B5EF4-FFF2-40B4-BE49-F238E27FC236}">
                <a16:creationId xmlns:a16="http://schemas.microsoft.com/office/drawing/2014/main" id="{CB4E727D-A426-A34C-B9C8-8A26E38D2FDE}"/>
              </a:ext>
            </a:extLst>
          </p:cNvPr>
          <p:cNvSpPr txBox="1"/>
          <p:nvPr/>
        </p:nvSpPr>
        <p:spPr>
          <a:xfrm>
            <a:off x="3196246" y="5095122"/>
            <a:ext cx="5382158" cy="400110"/>
          </a:xfrm>
          <a:prstGeom prst="rect">
            <a:avLst/>
          </a:prstGeom>
          <a:noFill/>
        </p:spPr>
        <p:txBody>
          <a:bodyPr wrap="square" rtlCol="0">
            <a:spAutoFit/>
          </a:bodyPr>
          <a:lstStyle/>
          <a:p>
            <a:r>
              <a:rPr lang="es-ES_tradnl" sz="2000" b="1" dirty="0">
                <a:solidFill>
                  <a:srgbClr val="00AEEF"/>
                </a:solidFill>
                <a:latin typeface="Filson Pro Book" panose="02000000000000000000" pitchFamily="2" charset="77"/>
              </a:rPr>
              <a:t>Objetivo general y objetivos específicos</a:t>
            </a:r>
          </a:p>
        </p:txBody>
      </p:sp>
      <p:cxnSp>
        <p:nvCxnSpPr>
          <p:cNvPr id="66" name="Straight Connector 61">
            <a:extLst>
              <a:ext uri="{FF2B5EF4-FFF2-40B4-BE49-F238E27FC236}">
                <a16:creationId xmlns:a16="http://schemas.microsoft.com/office/drawing/2014/main" id="{801E4631-CDDC-2E43-9DF4-6C6A2EE5331C}"/>
              </a:ext>
            </a:extLst>
          </p:cNvPr>
          <p:cNvCxnSpPr>
            <a:cxnSpLocks/>
          </p:cNvCxnSpPr>
          <p:nvPr/>
        </p:nvCxnSpPr>
        <p:spPr>
          <a:xfrm>
            <a:off x="3170162" y="5077742"/>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7" name="Straight Connector 62">
            <a:extLst>
              <a:ext uri="{FF2B5EF4-FFF2-40B4-BE49-F238E27FC236}">
                <a16:creationId xmlns:a16="http://schemas.microsoft.com/office/drawing/2014/main" id="{EDC9F51F-BEFB-CA4D-AC56-C32E7E3933F2}"/>
              </a:ext>
            </a:extLst>
          </p:cNvPr>
          <p:cNvCxnSpPr>
            <a:cxnSpLocks/>
          </p:cNvCxnSpPr>
          <p:nvPr/>
        </p:nvCxnSpPr>
        <p:spPr>
          <a:xfrm>
            <a:off x="3170162" y="5157011"/>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68" name="TextBox 27">
            <a:extLst>
              <a:ext uri="{FF2B5EF4-FFF2-40B4-BE49-F238E27FC236}">
                <a16:creationId xmlns:a16="http://schemas.microsoft.com/office/drawing/2014/main" id="{BC6F82B3-A91E-8244-A58C-BB5E93A06116}"/>
              </a:ext>
            </a:extLst>
          </p:cNvPr>
          <p:cNvSpPr txBox="1"/>
          <p:nvPr/>
        </p:nvSpPr>
        <p:spPr>
          <a:xfrm>
            <a:off x="2241612" y="5623830"/>
            <a:ext cx="903835" cy="707886"/>
          </a:xfrm>
          <a:prstGeom prst="rect">
            <a:avLst/>
          </a:prstGeom>
          <a:noFill/>
        </p:spPr>
        <p:txBody>
          <a:bodyPr wrap="square" rtlCol="0">
            <a:spAutoFit/>
          </a:bodyPr>
          <a:lstStyle/>
          <a:p>
            <a:r>
              <a:rPr lang="es-ES_tradnl" sz="4000" b="1" dirty="0">
                <a:latin typeface="Filson Pro Book" panose="02000000000000000000" pitchFamily="2" charset="77"/>
              </a:rPr>
              <a:t>05</a:t>
            </a:r>
          </a:p>
        </p:txBody>
      </p:sp>
      <p:sp>
        <p:nvSpPr>
          <p:cNvPr id="69" name="TextBox 28">
            <a:extLst>
              <a:ext uri="{FF2B5EF4-FFF2-40B4-BE49-F238E27FC236}">
                <a16:creationId xmlns:a16="http://schemas.microsoft.com/office/drawing/2014/main" id="{CB4E727D-A426-A34C-B9C8-8A26E38D2FDE}"/>
              </a:ext>
            </a:extLst>
          </p:cNvPr>
          <p:cNvSpPr txBox="1"/>
          <p:nvPr/>
        </p:nvSpPr>
        <p:spPr>
          <a:xfrm>
            <a:off x="3196246" y="5799972"/>
            <a:ext cx="5382158" cy="400110"/>
          </a:xfrm>
          <a:prstGeom prst="rect">
            <a:avLst/>
          </a:prstGeom>
          <a:noFill/>
        </p:spPr>
        <p:txBody>
          <a:bodyPr wrap="square" rtlCol="0">
            <a:spAutoFit/>
          </a:bodyPr>
          <a:lstStyle/>
          <a:p>
            <a:r>
              <a:rPr lang="es-ES_tradnl" sz="2000" b="1" dirty="0">
                <a:solidFill>
                  <a:srgbClr val="00AEEF"/>
                </a:solidFill>
                <a:latin typeface="Filson Pro Book" panose="02000000000000000000" pitchFamily="2" charset="77"/>
              </a:rPr>
              <a:t>Agenda de cierre</a:t>
            </a:r>
          </a:p>
        </p:txBody>
      </p:sp>
      <p:cxnSp>
        <p:nvCxnSpPr>
          <p:cNvPr id="70" name="Straight Connector 61">
            <a:extLst>
              <a:ext uri="{FF2B5EF4-FFF2-40B4-BE49-F238E27FC236}">
                <a16:creationId xmlns:a16="http://schemas.microsoft.com/office/drawing/2014/main" id="{801E4631-CDDC-2E43-9DF4-6C6A2EE5331C}"/>
              </a:ext>
            </a:extLst>
          </p:cNvPr>
          <p:cNvCxnSpPr>
            <a:cxnSpLocks/>
          </p:cNvCxnSpPr>
          <p:nvPr/>
        </p:nvCxnSpPr>
        <p:spPr>
          <a:xfrm>
            <a:off x="3170162" y="5782592"/>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71" name="Straight Connector 62">
            <a:extLst>
              <a:ext uri="{FF2B5EF4-FFF2-40B4-BE49-F238E27FC236}">
                <a16:creationId xmlns:a16="http://schemas.microsoft.com/office/drawing/2014/main" id="{EDC9F51F-BEFB-CA4D-AC56-C32E7E3933F2}"/>
              </a:ext>
            </a:extLst>
          </p:cNvPr>
          <p:cNvCxnSpPr>
            <a:cxnSpLocks/>
          </p:cNvCxnSpPr>
          <p:nvPr/>
        </p:nvCxnSpPr>
        <p:spPr>
          <a:xfrm>
            <a:off x="3170162" y="5861861"/>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899869149"/>
              </p:ext>
            </p:extLst>
          </p:nvPr>
        </p:nvGraphicFramePr>
        <p:xfrm>
          <a:off x="554400" y="2124000"/>
          <a:ext cx="10799999" cy="439200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45838">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lgn="just"/>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85449">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80459">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1388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4500">
                <a:tc gridSpan="3">
                  <a:txBody>
                    <a:bodyPr/>
                    <a:lstStyle/>
                    <a:p>
                      <a:pPr algn="just"/>
                      <a:r>
                        <a:rPr lang="es-CO" sz="1100" dirty="0">
                          <a:solidFill>
                            <a:schemeClr val="tx1">
                              <a:lumMod val="65000"/>
                              <a:lumOff val="35000"/>
                            </a:schemeClr>
                          </a:solidFill>
                          <a:latin typeface="Gotham Medium"/>
                        </a:rPr>
                        <a:t>Preparación</a:t>
                      </a:r>
                      <a:r>
                        <a:rPr lang="es-CO" sz="1100" baseline="0" dirty="0">
                          <a:solidFill>
                            <a:schemeClr val="tx1">
                              <a:lumMod val="65000"/>
                              <a:lumOff val="35000"/>
                            </a:schemeClr>
                          </a:solidFill>
                          <a:latin typeface="Gotham Medium"/>
                        </a:rPr>
                        <a:t> de los Despachos Judiciales objeto de ampliación para las Auditorías Internas y Externas.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r>
                        <a:rPr lang="es-CO" sz="1200" b="1" dirty="0">
                          <a:solidFill>
                            <a:schemeClr val="tx1">
                              <a:lumMod val="65000"/>
                              <a:lumOff val="35000"/>
                            </a:schemeClr>
                          </a:solidFill>
                          <a:latin typeface="Gotham Medium"/>
                        </a:rPr>
                        <a:t>Profesionales</a:t>
                      </a:r>
                      <a:r>
                        <a:rPr lang="es-CO" sz="1200" b="1" baseline="0" dirty="0">
                          <a:solidFill>
                            <a:schemeClr val="tx1">
                              <a:lumMod val="65000"/>
                              <a:lumOff val="35000"/>
                            </a:schemeClr>
                          </a:solidFill>
                          <a:latin typeface="Gotham Medium"/>
                        </a:rPr>
                        <a:t> de Enlace, Lideres, Coordinador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4"/>
                  </a:ext>
                </a:extLst>
              </a:tr>
              <a:tr h="439444">
                <a:tc gridSpan="3">
                  <a:txBody>
                    <a:bodyPr/>
                    <a:lstStyle/>
                    <a:p>
                      <a:pPr algn="just"/>
                      <a:r>
                        <a:rPr lang="es-CO" sz="1100" dirty="0">
                          <a:solidFill>
                            <a:schemeClr val="tx1">
                              <a:lumMod val="65000"/>
                              <a:lumOff val="35000"/>
                            </a:schemeClr>
                          </a:solidFill>
                          <a:latin typeface="Gotham Medium"/>
                        </a:rPr>
                        <a:t>Simulacr</a:t>
                      </a:r>
                      <a:r>
                        <a:rPr lang="es-CO" sz="1100" baseline="0" dirty="0">
                          <a:solidFill>
                            <a:schemeClr val="tx1">
                              <a:lumMod val="65000"/>
                              <a:lumOff val="35000"/>
                            </a:schemeClr>
                          </a:solidFill>
                          <a:latin typeface="Gotham Medium"/>
                        </a:rPr>
                        <a:t>o sustentación auditorías externas, para la ampliación.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439444">
                <a:tc gridSpan="3">
                  <a:txBody>
                    <a:bodyPr/>
                    <a:lstStyle/>
                    <a:p>
                      <a:pPr algn="just"/>
                      <a:r>
                        <a:rPr lang="es-CO" sz="1100" dirty="0">
                          <a:solidFill>
                            <a:schemeClr val="tx1">
                              <a:lumMod val="65000"/>
                              <a:lumOff val="35000"/>
                            </a:schemeClr>
                          </a:solidFill>
                          <a:latin typeface="Gotham Medium"/>
                        </a:rPr>
                        <a:t>Elaboración del Plan de Auditorías Internas, socialización y aprobación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algn="ctr"/>
                      <a:endParaRPr lang="es-CO" sz="1200" b="1" dirty="0">
                        <a:solidFill>
                          <a:schemeClr val="tx1">
                            <a:lumMod val="65000"/>
                            <a:lumOff val="35000"/>
                          </a:schemeClr>
                        </a:solidFill>
                        <a:latin typeface="Gotham Medium"/>
                      </a:endParaRPr>
                    </a:p>
                    <a:p>
                      <a:pPr algn="ct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SIGCMA.</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6"/>
                  </a:ext>
                </a:extLst>
              </a:tr>
              <a:tr h="439444">
                <a:tc gridSpan="3">
                  <a:txBody>
                    <a:bodyPr/>
                    <a:lstStyle/>
                    <a:p>
                      <a:pPr algn="just"/>
                      <a:r>
                        <a:rPr lang="es-CO" sz="1100" dirty="0">
                          <a:solidFill>
                            <a:schemeClr val="tx1">
                              <a:lumMod val="65000"/>
                              <a:lumOff val="35000"/>
                            </a:schemeClr>
                          </a:solidFill>
                          <a:latin typeface="Gotham Medium"/>
                        </a:rPr>
                        <a:t>Procesos contractuales para la realización de las Auditorias Externas</a:t>
                      </a:r>
                      <a:r>
                        <a:rPr lang="es-CO" sz="1100" baseline="0" dirty="0">
                          <a:solidFill>
                            <a:schemeClr val="tx1">
                              <a:lumMod val="65000"/>
                              <a:lumOff val="35000"/>
                            </a:schemeClr>
                          </a:solidFill>
                          <a:latin typeface="Gotham Medium"/>
                        </a:rPr>
                        <a:t> y ejecución del mismo.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93533">
                <a:tc gridSpan="3">
                  <a:txBody>
                    <a:bodyPr/>
                    <a:lstStyle/>
                    <a:p>
                      <a:pPr algn="just"/>
                      <a:r>
                        <a:rPr lang="es-CO" sz="1100" dirty="0">
                          <a:solidFill>
                            <a:schemeClr val="tx1">
                              <a:lumMod val="65000"/>
                              <a:lumOff val="35000"/>
                            </a:schemeClr>
                          </a:solidFill>
                          <a:latin typeface="Gotham Medium"/>
                        </a:rPr>
                        <a:t>Concertación</a:t>
                      </a:r>
                      <a:r>
                        <a:rPr lang="es-CO" sz="1100" baseline="0" dirty="0">
                          <a:solidFill>
                            <a:schemeClr val="tx1">
                              <a:lumMod val="65000"/>
                              <a:lumOff val="35000"/>
                            </a:schemeClr>
                          </a:solidFill>
                          <a:latin typeface="Gotham Medium"/>
                        </a:rPr>
                        <a:t> y ejecución de las Auditorías Externas de Calidad.</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2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27"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48" name="Group 104">
            <a:extLst>
              <a:ext uri="{FF2B5EF4-FFF2-40B4-BE49-F238E27FC236}">
                <a16:creationId xmlns:a16="http://schemas.microsoft.com/office/drawing/2014/main" id="{F92D2BA8-4210-BC4F-90FE-97F981A42945}"/>
              </a:ext>
            </a:extLst>
          </p:cNvPr>
          <p:cNvGrpSpPr/>
          <p:nvPr/>
        </p:nvGrpSpPr>
        <p:grpSpPr>
          <a:xfrm>
            <a:off x="5849526" y="4527773"/>
            <a:ext cx="109440" cy="109440"/>
            <a:chOff x="4200892" y="4432105"/>
            <a:chExt cx="109440" cy="109440"/>
          </a:xfrm>
        </p:grpSpPr>
        <p:grpSp>
          <p:nvGrpSpPr>
            <p:cNvPr id="14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2" name="Group 104">
            <a:extLst>
              <a:ext uri="{FF2B5EF4-FFF2-40B4-BE49-F238E27FC236}">
                <a16:creationId xmlns:a16="http://schemas.microsoft.com/office/drawing/2014/main" id="{F92D2BA8-4210-BC4F-90FE-97F981A42945}"/>
              </a:ext>
            </a:extLst>
          </p:cNvPr>
          <p:cNvGrpSpPr/>
          <p:nvPr/>
        </p:nvGrpSpPr>
        <p:grpSpPr>
          <a:xfrm>
            <a:off x="5849526" y="4909917"/>
            <a:ext cx="109440" cy="109440"/>
            <a:chOff x="4200892" y="4432105"/>
            <a:chExt cx="109440" cy="109440"/>
          </a:xfrm>
        </p:grpSpPr>
        <p:grpSp>
          <p:nvGrpSpPr>
            <p:cNvPr id="17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0" name="Group 104">
            <a:extLst>
              <a:ext uri="{FF2B5EF4-FFF2-40B4-BE49-F238E27FC236}">
                <a16:creationId xmlns:a16="http://schemas.microsoft.com/office/drawing/2014/main" id="{F92D2BA8-4210-BC4F-90FE-97F981A42945}"/>
              </a:ext>
            </a:extLst>
          </p:cNvPr>
          <p:cNvGrpSpPr/>
          <p:nvPr/>
        </p:nvGrpSpPr>
        <p:grpSpPr>
          <a:xfrm>
            <a:off x="5396870" y="5330733"/>
            <a:ext cx="109440" cy="109440"/>
            <a:chOff x="4200892" y="4432105"/>
            <a:chExt cx="109440" cy="109440"/>
          </a:xfrm>
        </p:grpSpPr>
        <p:grpSp>
          <p:nvGrpSpPr>
            <p:cNvPr id="19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4" name="Group 104">
            <a:extLst>
              <a:ext uri="{FF2B5EF4-FFF2-40B4-BE49-F238E27FC236}">
                <a16:creationId xmlns:a16="http://schemas.microsoft.com/office/drawing/2014/main" id="{F92D2BA8-4210-BC4F-90FE-97F981A42945}"/>
              </a:ext>
            </a:extLst>
          </p:cNvPr>
          <p:cNvGrpSpPr/>
          <p:nvPr/>
        </p:nvGrpSpPr>
        <p:grpSpPr>
          <a:xfrm>
            <a:off x="5396870" y="5753821"/>
            <a:ext cx="109440" cy="109440"/>
            <a:chOff x="4200892" y="4432105"/>
            <a:chExt cx="109440" cy="109440"/>
          </a:xfrm>
        </p:grpSpPr>
        <p:grpSp>
          <p:nvGrpSpPr>
            <p:cNvPr id="21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4" name="Group 104">
            <a:extLst>
              <a:ext uri="{FF2B5EF4-FFF2-40B4-BE49-F238E27FC236}">
                <a16:creationId xmlns:a16="http://schemas.microsoft.com/office/drawing/2014/main" id="{F92D2BA8-4210-BC4F-90FE-97F981A42945}"/>
              </a:ext>
            </a:extLst>
          </p:cNvPr>
          <p:cNvGrpSpPr/>
          <p:nvPr/>
        </p:nvGrpSpPr>
        <p:grpSpPr>
          <a:xfrm>
            <a:off x="5849526" y="6179181"/>
            <a:ext cx="109440" cy="109440"/>
            <a:chOff x="4200892" y="4432105"/>
            <a:chExt cx="109440" cy="109440"/>
          </a:xfrm>
        </p:grpSpPr>
        <p:grpSp>
          <p:nvGrpSpPr>
            <p:cNvPr id="24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0" name="Group 104">
            <a:extLst>
              <a:ext uri="{FF2B5EF4-FFF2-40B4-BE49-F238E27FC236}">
                <a16:creationId xmlns:a16="http://schemas.microsoft.com/office/drawing/2014/main" id="{F92D2BA8-4210-BC4F-90FE-97F981A42945}"/>
              </a:ext>
            </a:extLst>
          </p:cNvPr>
          <p:cNvGrpSpPr/>
          <p:nvPr/>
        </p:nvGrpSpPr>
        <p:grpSpPr>
          <a:xfrm>
            <a:off x="6297638" y="6176909"/>
            <a:ext cx="109440" cy="109440"/>
            <a:chOff x="4200892" y="4432105"/>
            <a:chExt cx="109440" cy="109440"/>
          </a:xfrm>
        </p:grpSpPr>
        <p:grpSp>
          <p:nvGrpSpPr>
            <p:cNvPr id="25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56"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7"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8"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9"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0"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61"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2"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3"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4"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5"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077858399"/>
              </p:ext>
            </p:extLst>
          </p:nvPr>
        </p:nvGraphicFramePr>
        <p:xfrm>
          <a:off x="554400" y="2124000"/>
          <a:ext cx="10799999" cy="4395872"/>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30962">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Recertificar y mantener 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47366">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55494">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0038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156">
                <a:tc gridSpan="3">
                  <a:txBody>
                    <a:bodyPr/>
                    <a:lstStyle/>
                    <a:p>
                      <a:pPr algn="just"/>
                      <a:r>
                        <a:rPr lang="es-CO" sz="1100" dirty="0">
                          <a:solidFill>
                            <a:schemeClr val="tx1">
                              <a:lumMod val="65000"/>
                              <a:lumOff val="35000"/>
                            </a:schemeClr>
                          </a:solidFill>
                          <a:latin typeface="Gotham Medium"/>
                        </a:rPr>
                        <a:t>Capacitación</a:t>
                      </a:r>
                      <a:r>
                        <a:rPr lang="es-CO" sz="1100" baseline="0" dirty="0">
                          <a:solidFill>
                            <a:schemeClr val="tx1">
                              <a:lumMod val="65000"/>
                              <a:lumOff val="35000"/>
                            </a:schemeClr>
                          </a:solidFill>
                          <a:latin typeface="Gotham Medium"/>
                        </a:rPr>
                        <a:t> para la articulación de la nueva imagen corporativa del ICONTEC en los documentos del SIGCMA.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r>
                        <a:rPr lang="es-CO" sz="1200" b="1" dirty="0">
                          <a:solidFill>
                            <a:schemeClr val="tx1">
                              <a:lumMod val="65000"/>
                              <a:lumOff val="35000"/>
                            </a:schemeClr>
                          </a:solidFill>
                          <a:latin typeface="Gotham Medium"/>
                        </a:rPr>
                        <a:t>Profesionales</a:t>
                      </a:r>
                      <a:r>
                        <a:rPr lang="es-CO" sz="1200" b="1" baseline="0" dirty="0">
                          <a:solidFill>
                            <a:schemeClr val="tx1">
                              <a:lumMod val="65000"/>
                              <a:lumOff val="35000"/>
                            </a:schemeClr>
                          </a:solidFill>
                          <a:latin typeface="Gotham Medium"/>
                        </a:rPr>
                        <a:t> de Enlace, Lideres, Coordinador Nacional del SIGCMA.</a:t>
                      </a: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4"/>
                  </a:ext>
                </a:extLst>
              </a:tr>
              <a:tr h="594156">
                <a:tc gridSpan="3">
                  <a:txBody>
                    <a:bodyPr/>
                    <a:lstStyle/>
                    <a:p>
                      <a:pPr algn="just"/>
                      <a:r>
                        <a:rPr lang="es-CO" sz="1100" dirty="0">
                          <a:solidFill>
                            <a:schemeClr val="tx1">
                              <a:lumMod val="65000"/>
                              <a:lumOff val="35000"/>
                            </a:schemeClr>
                          </a:solidFill>
                          <a:latin typeface="Gotham Medium"/>
                        </a:rPr>
                        <a:t>Acompañamiento</a:t>
                      </a:r>
                      <a:r>
                        <a:rPr lang="es-CO" sz="1100" baseline="0" dirty="0">
                          <a:solidFill>
                            <a:schemeClr val="tx1">
                              <a:lumMod val="65000"/>
                              <a:lumOff val="35000"/>
                            </a:schemeClr>
                          </a:solidFill>
                          <a:latin typeface="Gotham Medium"/>
                        </a:rPr>
                        <a:t> para la a</a:t>
                      </a:r>
                      <a:r>
                        <a:rPr lang="es-CO" sz="1100" dirty="0">
                          <a:solidFill>
                            <a:schemeClr val="tx1">
                              <a:lumMod val="65000"/>
                              <a:lumOff val="35000"/>
                            </a:schemeClr>
                          </a:solidFill>
                          <a:latin typeface="Gotham Medium"/>
                        </a:rPr>
                        <a:t>ctualización de los documentos</a:t>
                      </a:r>
                      <a:r>
                        <a:rPr lang="es-CO" sz="1100" baseline="0" dirty="0">
                          <a:solidFill>
                            <a:schemeClr val="tx1">
                              <a:lumMod val="65000"/>
                              <a:lumOff val="35000"/>
                            </a:schemeClr>
                          </a:solidFill>
                          <a:latin typeface="Gotham Medium"/>
                        </a:rPr>
                        <a:t> con la nueva imagen corporativa del ICONTEC.</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365634">
                <a:tc gridSpan="3">
                  <a:txBody>
                    <a:bodyPr/>
                    <a:lstStyle/>
                    <a:p>
                      <a:pPr algn="just"/>
                      <a:r>
                        <a:rPr lang="es-CO" sz="1100" dirty="0">
                          <a:solidFill>
                            <a:schemeClr val="tx1">
                              <a:lumMod val="65000"/>
                              <a:lumOff val="35000"/>
                            </a:schemeClr>
                          </a:solidFill>
                          <a:latin typeface="Gotham Medium"/>
                        </a:rPr>
                        <a:t>Revisión</a:t>
                      </a:r>
                      <a:r>
                        <a:rPr lang="es-CO" sz="1100" baseline="0" dirty="0">
                          <a:solidFill>
                            <a:schemeClr val="tx1">
                              <a:lumMod val="65000"/>
                              <a:lumOff val="35000"/>
                            </a:schemeClr>
                          </a:solidFill>
                          <a:latin typeface="Gotham Medium"/>
                        </a:rPr>
                        <a:t> de los documentos.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algn="ct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6"/>
                  </a:ext>
                </a:extLst>
              </a:tr>
              <a:tr h="426573">
                <a:tc gridSpan="3">
                  <a:txBody>
                    <a:bodyPr/>
                    <a:lstStyle/>
                    <a:p>
                      <a:pPr algn="just"/>
                      <a:r>
                        <a:rPr lang="es-CO" sz="1100" dirty="0">
                          <a:solidFill>
                            <a:schemeClr val="tx1">
                              <a:lumMod val="65000"/>
                              <a:lumOff val="35000"/>
                            </a:schemeClr>
                          </a:solidFill>
                          <a:latin typeface="Gotham Medium"/>
                        </a:rPr>
                        <a:t>Articulación</a:t>
                      </a:r>
                      <a:r>
                        <a:rPr lang="es-CO" sz="1100" baseline="0" dirty="0">
                          <a:solidFill>
                            <a:schemeClr val="tx1">
                              <a:lumMod val="65000"/>
                              <a:lumOff val="35000"/>
                            </a:schemeClr>
                          </a:solidFill>
                          <a:latin typeface="Gotham Medium"/>
                        </a:rPr>
                        <a:t> de los documentos e imagen corporativa con las políticas Institucionales.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80869">
                <a:tc gridSpan="3">
                  <a:txBody>
                    <a:bodyPr/>
                    <a:lstStyle/>
                    <a:p>
                      <a:pPr algn="just"/>
                      <a:r>
                        <a:rPr lang="es-CO" sz="1100" dirty="0">
                          <a:solidFill>
                            <a:schemeClr val="tx1">
                              <a:lumMod val="65000"/>
                              <a:lumOff val="35000"/>
                            </a:schemeClr>
                          </a:solidFill>
                          <a:latin typeface="Gotham Medium"/>
                        </a:rPr>
                        <a:t>Actualización</a:t>
                      </a:r>
                      <a:r>
                        <a:rPr lang="es-CO" sz="1100" baseline="0" dirty="0">
                          <a:solidFill>
                            <a:schemeClr val="tx1">
                              <a:lumMod val="65000"/>
                              <a:lumOff val="35000"/>
                            </a:schemeClr>
                          </a:solidFill>
                          <a:latin typeface="Gotham Medium"/>
                        </a:rPr>
                        <a:t> del WEB SITE con la documentación actualizada.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4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5"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56" name="Group 104">
            <a:extLst>
              <a:ext uri="{FF2B5EF4-FFF2-40B4-BE49-F238E27FC236}">
                <a16:creationId xmlns:a16="http://schemas.microsoft.com/office/drawing/2014/main" id="{F92D2BA8-4210-BC4F-90FE-97F981A42945}"/>
              </a:ext>
            </a:extLst>
          </p:cNvPr>
          <p:cNvGrpSpPr/>
          <p:nvPr/>
        </p:nvGrpSpPr>
        <p:grpSpPr>
          <a:xfrm>
            <a:off x="4944214" y="4577821"/>
            <a:ext cx="109440" cy="109440"/>
            <a:chOff x="4200892" y="4432105"/>
            <a:chExt cx="109440" cy="109440"/>
          </a:xfrm>
        </p:grpSpPr>
        <p:grpSp>
          <p:nvGrpSpPr>
            <p:cNvPr id="15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2" name="Group 104">
            <a:extLst>
              <a:ext uri="{FF2B5EF4-FFF2-40B4-BE49-F238E27FC236}">
                <a16:creationId xmlns:a16="http://schemas.microsoft.com/office/drawing/2014/main" id="{F92D2BA8-4210-BC4F-90FE-97F981A42945}"/>
              </a:ext>
            </a:extLst>
          </p:cNvPr>
          <p:cNvGrpSpPr/>
          <p:nvPr/>
        </p:nvGrpSpPr>
        <p:grpSpPr>
          <a:xfrm>
            <a:off x="5396870" y="4580093"/>
            <a:ext cx="109440" cy="109440"/>
            <a:chOff x="4200892" y="4432105"/>
            <a:chExt cx="109440" cy="109440"/>
          </a:xfrm>
        </p:grpSpPr>
        <p:grpSp>
          <p:nvGrpSpPr>
            <p:cNvPr id="16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8" name="Group 104">
            <a:extLst>
              <a:ext uri="{FF2B5EF4-FFF2-40B4-BE49-F238E27FC236}">
                <a16:creationId xmlns:a16="http://schemas.microsoft.com/office/drawing/2014/main" id="{F92D2BA8-4210-BC4F-90FE-97F981A42945}"/>
              </a:ext>
            </a:extLst>
          </p:cNvPr>
          <p:cNvGrpSpPr/>
          <p:nvPr/>
        </p:nvGrpSpPr>
        <p:grpSpPr>
          <a:xfrm>
            <a:off x="5849526" y="4582365"/>
            <a:ext cx="109440" cy="109440"/>
            <a:chOff x="4200892" y="4432105"/>
            <a:chExt cx="109440" cy="109440"/>
          </a:xfrm>
        </p:grpSpPr>
        <p:grpSp>
          <p:nvGrpSpPr>
            <p:cNvPr id="16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4" name="Group 104">
            <a:extLst>
              <a:ext uri="{FF2B5EF4-FFF2-40B4-BE49-F238E27FC236}">
                <a16:creationId xmlns:a16="http://schemas.microsoft.com/office/drawing/2014/main" id="{F92D2BA8-4210-BC4F-90FE-97F981A42945}"/>
              </a:ext>
            </a:extLst>
          </p:cNvPr>
          <p:cNvGrpSpPr/>
          <p:nvPr/>
        </p:nvGrpSpPr>
        <p:grpSpPr>
          <a:xfrm>
            <a:off x="6297638" y="4580093"/>
            <a:ext cx="109440" cy="109440"/>
            <a:chOff x="4200892" y="4432105"/>
            <a:chExt cx="109440" cy="109440"/>
          </a:xfrm>
        </p:grpSpPr>
        <p:grpSp>
          <p:nvGrpSpPr>
            <p:cNvPr id="17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0" name="Group 104">
            <a:extLst>
              <a:ext uri="{FF2B5EF4-FFF2-40B4-BE49-F238E27FC236}">
                <a16:creationId xmlns:a16="http://schemas.microsoft.com/office/drawing/2014/main" id="{F92D2BA8-4210-BC4F-90FE-97F981A42945}"/>
              </a:ext>
            </a:extLst>
          </p:cNvPr>
          <p:cNvGrpSpPr/>
          <p:nvPr/>
        </p:nvGrpSpPr>
        <p:grpSpPr>
          <a:xfrm>
            <a:off x="4944214" y="5041853"/>
            <a:ext cx="109440" cy="109440"/>
            <a:chOff x="4200892" y="4432105"/>
            <a:chExt cx="109440" cy="109440"/>
          </a:xfrm>
        </p:grpSpPr>
        <p:grpSp>
          <p:nvGrpSpPr>
            <p:cNvPr id="18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6" name="Group 104">
            <a:extLst>
              <a:ext uri="{FF2B5EF4-FFF2-40B4-BE49-F238E27FC236}">
                <a16:creationId xmlns:a16="http://schemas.microsoft.com/office/drawing/2014/main" id="{F92D2BA8-4210-BC4F-90FE-97F981A42945}"/>
              </a:ext>
            </a:extLst>
          </p:cNvPr>
          <p:cNvGrpSpPr/>
          <p:nvPr/>
        </p:nvGrpSpPr>
        <p:grpSpPr>
          <a:xfrm>
            <a:off x="5396870" y="5044125"/>
            <a:ext cx="109440" cy="109440"/>
            <a:chOff x="4200892" y="4432105"/>
            <a:chExt cx="109440" cy="109440"/>
          </a:xfrm>
        </p:grpSpPr>
        <p:grpSp>
          <p:nvGrpSpPr>
            <p:cNvPr id="18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2" name="Group 104">
            <a:extLst>
              <a:ext uri="{FF2B5EF4-FFF2-40B4-BE49-F238E27FC236}">
                <a16:creationId xmlns:a16="http://schemas.microsoft.com/office/drawing/2014/main" id="{F92D2BA8-4210-BC4F-90FE-97F981A42945}"/>
              </a:ext>
            </a:extLst>
          </p:cNvPr>
          <p:cNvGrpSpPr/>
          <p:nvPr/>
        </p:nvGrpSpPr>
        <p:grpSpPr>
          <a:xfrm>
            <a:off x="5849526" y="5046397"/>
            <a:ext cx="109440" cy="109440"/>
            <a:chOff x="4200892" y="4432105"/>
            <a:chExt cx="109440" cy="109440"/>
          </a:xfrm>
        </p:grpSpPr>
        <p:grpSp>
          <p:nvGrpSpPr>
            <p:cNvPr id="19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8" name="Group 104">
            <a:extLst>
              <a:ext uri="{FF2B5EF4-FFF2-40B4-BE49-F238E27FC236}">
                <a16:creationId xmlns:a16="http://schemas.microsoft.com/office/drawing/2014/main" id="{F92D2BA8-4210-BC4F-90FE-97F981A42945}"/>
              </a:ext>
            </a:extLst>
          </p:cNvPr>
          <p:cNvGrpSpPr/>
          <p:nvPr/>
        </p:nvGrpSpPr>
        <p:grpSpPr>
          <a:xfrm>
            <a:off x="6297638" y="5044125"/>
            <a:ext cx="109440" cy="109440"/>
            <a:chOff x="4200892" y="4432105"/>
            <a:chExt cx="109440" cy="109440"/>
          </a:xfrm>
        </p:grpSpPr>
        <p:grpSp>
          <p:nvGrpSpPr>
            <p:cNvPr id="19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4" name="Group 104">
            <a:extLst>
              <a:ext uri="{FF2B5EF4-FFF2-40B4-BE49-F238E27FC236}">
                <a16:creationId xmlns:a16="http://schemas.microsoft.com/office/drawing/2014/main" id="{F92D2BA8-4210-BC4F-90FE-97F981A42945}"/>
              </a:ext>
            </a:extLst>
          </p:cNvPr>
          <p:cNvGrpSpPr/>
          <p:nvPr/>
        </p:nvGrpSpPr>
        <p:grpSpPr>
          <a:xfrm>
            <a:off x="4944214" y="5519533"/>
            <a:ext cx="109440" cy="109440"/>
            <a:chOff x="4200892" y="4432105"/>
            <a:chExt cx="109440" cy="109440"/>
          </a:xfrm>
        </p:grpSpPr>
        <p:grpSp>
          <p:nvGrpSpPr>
            <p:cNvPr id="20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0" name="Group 104">
            <a:extLst>
              <a:ext uri="{FF2B5EF4-FFF2-40B4-BE49-F238E27FC236}">
                <a16:creationId xmlns:a16="http://schemas.microsoft.com/office/drawing/2014/main" id="{F92D2BA8-4210-BC4F-90FE-97F981A42945}"/>
              </a:ext>
            </a:extLst>
          </p:cNvPr>
          <p:cNvGrpSpPr/>
          <p:nvPr/>
        </p:nvGrpSpPr>
        <p:grpSpPr>
          <a:xfrm>
            <a:off x="5396870" y="5521805"/>
            <a:ext cx="109440" cy="109440"/>
            <a:chOff x="4200892" y="4432105"/>
            <a:chExt cx="109440" cy="109440"/>
          </a:xfrm>
        </p:grpSpPr>
        <p:grpSp>
          <p:nvGrpSpPr>
            <p:cNvPr id="21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5849526" y="5524077"/>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6297638" y="5521805"/>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8" name="Group 104">
            <a:extLst>
              <a:ext uri="{FF2B5EF4-FFF2-40B4-BE49-F238E27FC236}">
                <a16:creationId xmlns:a16="http://schemas.microsoft.com/office/drawing/2014/main" id="{F92D2BA8-4210-BC4F-90FE-97F981A42945}"/>
              </a:ext>
            </a:extLst>
          </p:cNvPr>
          <p:cNvGrpSpPr/>
          <p:nvPr/>
        </p:nvGrpSpPr>
        <p:grpSpPr>
          <a:xfrm>
            <a:off x="4944214" y="5915325"/>
            <a:ext cx="109440" cy="109440"/>
            <a:chOff x="4200892" y="4432105"/>
            <a:chExt cx="109440" cy="109440"/>
          </a:xfrm>
        </p:grpSpPr>
        <p:grpSp>
          <p:nvGrpSpPr>
            <p:cNvPr id="22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4" name="Group 104">
            <a:extLst>
              <a:ext uri="{FF2B5EF4-FFF2-40B4-BE49-F238E27FC236}">
                <a16:creationId xmlns:a16="http://schemas.microsoft.com/office/drawing/2014/main" id="{F92D2BA8-4210-BC4F-90FE-97F981A42945}"/>
              </a:ext>
            </a:extLst>
          </p:cNvPr>
          <p:cNvGrpSpPr/>
          <p:nvPr/>
        </p:nvGrpSpPr>
        <p:grpSpPr>
          <a:xfrm>
            <a:off x="5396870" y="5917597"/>
            <a:ext cx="109440" cy="109440"/>
            <a:chOff x="4200892" y="4432105"/>
            <a:chExt cx="109440" cy="109440"/>
          </a:xfrm>
        </p:grpSpPr>
        <p:grpSp>
          <p:nvGrpSpPr>
            <p:cNvPr id="2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0" name="Group 104">
            <a:extLst>
              <a:ext uri="{FF2B5EF4-FFF2-40B4-BE49-F238E27FC236}">
                <a16:creationId xmlns:a16="http://schemas.microsoft.com/office/drawing/2014/main" id="{F92D2BA8-4210-BC4F-90FE-97F981A42945}"/>
              </a:ext>
            </a:extLst>
          </p:cNvPr>
          <p:cNvGrpSpPr/>
          <p:nvPr/>
        </p:nvGrpSpPr>
        <p:grpSpPr>
          <a:xfrm>
            <a:off x="5849526" y="5919869"/>
            <a:ext cx="109440" cy="109440"/>
            <a:chOff x="4200892" y="4432105"/>
            <a:chExt cx="109440" cy="109440"/>
          </a:xfrm>
        </p:grpSpPr>
        <p:grpSp>
          <p:nvGrpSpPr>
            <p:cNvPr id="2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6" name="Group 104">
            <a:extLst>
              <a:ext uri="{FF2B5EF4-FFF2-40B4-BE49-F238E27FC236}">
                <a16:creationId xmlns:a16="http://schemas.microsoft.com/office/drawing/2014/main" id="{F92D2BA8-4210-BC4F-90FE-97F981A42945}"/>
              </a:ext>
            </a:extLst>
          </p:cNvPr>
          <p:cNvGrpSpPr/>
          <p:nvPr/>
        </p:nvGrpSpPr>
        <p:grpSpPr>
          <a:xfrm>
            <a:off x="6297638" y="5917597"/>
            <a:ext cx="109440" cy="109440"/>
            <a:chOff x="4200892" y="4432105"/>
            <a:chExt cx="109440" cy="109440"/>
          </a:xfrm>
        </p:grpSpPr>
        <p:grpSp>
          <p:nvGrpSpPr>
            <p:cNvPr id="2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2" name="Group 104">
            <a:extLst>
              <a:ext uri="{FF2B5EF4-FFF2-40B4-BE49-F238E27FC236}">
                <a16:creationId xmlns:a16="http://schemas.microsoft.com/office/drawing/2014/main" id="{F92D2BA8-4210-BC4F-90FE-97F981A42945}"/>
              </a:ext>
            </a:extLst>
          </p:cNvPr>
          <p:cNvGrpSpPr/>
          <p:nvPr/>
        </p:nvGrpSpPr>
        <p:grpSpPr>
          <a:xfrm>
            <a:off x="4944214" y="6338413"/>
            <a:ext cx="109440" cy="109440"/>
            <a:chOff x="4200892" y="4432105"/>
            <a:chExt cx="109440" cy="109440"/>
          </a:xfrm>
        </p:grpSpPr>
        <p:grpSp>
          <p:nvGrpSpPr>
            <p:cNvPr id="25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8" name="Group 104">
            <a:extLst>
              <a:ext uri="{FF2B5EF4-FFF2-40B4-BE49-F238E27FC236}">
                <a16:creationId xmlns:a16="http://schemas.microsoft.com/office/drawing/2014/main" id="{F92D2BA8-4210-BC4F-90FE-97F981A42945}"/>
              </a:ext>
            </a:extLst>
          </p:cNvPr>
          <p:cNvGrpSpPr/>
          <p:nvPr/>
        </p:nvGrpSpPr>
        <p:grpSpPr>
          <a:xfrm>
            <a:off x="5396870" y="6340685"/>
            <a:ext cx="109440" cy="109440"/>
            <a:chOff x="4200892" y="4432105"/>
            <a:chExt cx="109440" cy="109440"/>
          </a:xfrm>
        </p:grpSpPr>
        <p:grpSp>
          <p:nvGrpSpPr>
            <p:cNvPr id="25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4" name="Group 104">
            <a:extLst>
              <a:ext uri="{FF2B5EF4-FFF2-40B4-BE49-F238E27FC236}">
                <a16:creationId xmlns:a16="http://schemas.microsoft.com/office/drawing/2014/main" id="{F92D2BA8-4210-BC4F-90FE-97F981A42945}"/>
              </a:ext>
            </a:extLst>
          </p:cNvPr>
          <p:cNvGrpSpPr/>
          <p:nvPr/>
        </p:nvGrpSpPr>
        <p:grpSpPr>
          <a:xfrm>
            <a:off x="5849526" y="6342957"/>
            <a:ext cx="109440" cy="109440"/>
            <a:chOff x="4200892" y="4432105"/>
            <a:chExt cx="109440" cy="109440"/>
          </a:xfrm>
        </p:grpSpPr>
        <p:grpSp>
          <p:nvGrpSpPr>
            <p:cNvPr id="26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0" name="Group 104">
            <a:extLst>
              <a:ext uri="{FF2B5EF4-FFF2-40B4-BE49-F238E27FC236}">
                <a16:creationId xmlns:a16="http://schemas.microsoft.com/office/drawing/2014/main" id="{F92D2BA8-4210-BC4F-90FE-97F981A42945}"/>
              </a:ext>
            </a:extLst>
          </p:cNvPr>
          <p:cNvGrpSpPr/>
          <p:nvPr/>
        </p:nvGrpSpPr>
        <p:grpSpPr>
          <a:xfrm>
            <a:off x="6297638" y="6340685"/>
            <a:ext cx="109440" cy="109440"/>
            <a:chOff x="4200892" y="4432105"/>
            <a:chExt cx="109440" cy="109440"/>
          </a:xfrm>
        </p:grpSpPr>
        <p:grpSp>
          <p:nvGrpSpPr>
            <p:cNvPr id="27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76"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7"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8"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79"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0"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247125605"/>
              </p:ext>
            </p:extLst>
          </p:nvPr>
        </p:nvGraphicFramePr>
        <p:xfrm>
          <a:off x="554400" y="2124000"/>
          <a:ext cx="10799999" cy="4392001"/>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16299">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Implementar la Norma Técnica de Calidad NTC 6256 y Guía Técnica de Calidad GTC 286.</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809821">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50000"/>
                              <a:lumOff val="50000"/>
                            </a:schemeClr>
                          </a:solidFill>
                          <a:latin typeface="Gotham Medium"/>
                        </a:rPr>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30881">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8707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5881">
                <a:tc gridSpan="3">
                  <a:txBody>
                    <a:bodyPr/>
                    <a:lstStyle/>
                    <a:p>
                      <a:pPr algn="just"/>
                      <a:r>
                        <a:rPr lang="es-CO" sz="1100" dirty="0">
                          <a:solidFill>
                            <a:schemeClr val="tx1">
                              <a:lumMod val="65000"/>
                              <a:lumOff val="35000"/>
                            </a:schemeClr>
                          </a:solidFill>
                          <a:latin typeface="Gotham Medium"/>
                        </a:rPr>
                        <a:t>Proceso contractual. </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4"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200" b="1" dirty="0">
                        <a:solidFill>
                          <a:schemeClr val="tx1">
                            <a:lumMod val="65000"/>
                            <a:lumOff val="35000"/>
                          </a:schemeClr>
                        </a:solidFill>
                        <a:latin typeface="Gotham Medium"/>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Contratista,</a:t>
                      </a:r>
                      <a:r>
                        <a:rPr lang="es-CO" sz="1200" b="1" baseline="0" dirty="0">
                          <a:solidFill>
                            <a:schemeClr val="tx1">
                              <a:lumMod val="65000"/>
                              <a:lumOff val="35000"/>
                            </a:schemeClr>
                          </a:solidFill>
                          <a:latin typeface="Gotham Medium"/>
                        </a:rPr>
                        <a:t> Profesionales de Enlace, Lideres de Proceso, </a:t>
                      </a: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s-CO"/>
                    </a:p>
                  </a:txBody>
                  <a:tcPr/>
                </a:tc>
                <a:extLst>
                  <a:ext uri="{0D108BD9-81ED-4DB2-BD59-A6C34878D82A}">
                    <a16:rowId xmlns:a16="http://schemas.microsoft.com/office/drawing/2014/main" val="10004"/>
                  </a:ext>
                </a:extLst>
              </a:tr>
              <a:tr h="500853">
                <a:tc gridSpan="3">
                  <a:txBody>
                    <a:bodyPr/>
                    <a:lstStyle/>
                    <a:p>
                      <a:pPr algn="just"/>
                      <a:r>
                        <a:rPr lang="es-CO" sz="1100" dirty="0">
                          <a:solidFill>
                            <a:schemeClr val="tx1">
                              <a:lumMod val="65000"/>
                              <a:lumOff val="35000"/>
                            </a:schemeClr>
                          </a:solidFill>
                          <a:latin typeface="Gotham Medium"/>
                        </a:rPr>
                        <a:t>Evaluación del Proceso</a:t>
                      </a:r>
                      <a:r>
                        <a:rPr lang="es-CO" sz="1100" baseline="0" dirty="0">
                          <a:solidFill>
                            <a:schemeClr val="tx1">
                              <a:lumMod val="65000"/>
                              <a:lumOff val="35000"/>
                            </a:schemeClr>
                          </a:solidFill>
                          <a:latin typeface="Gotham Medium"/>
                        </a:rPr>
                        <a:t> realizado en el 2020 y prospectiva 2021, continuación del proceso iniciado.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642714">
                <a:tc gridSpan="3">
                  <a:txBody>
                    <a:bodyPr/>
                    <a:lstStyle/>
                    <a:p>
                      <a:pPr algn="just"/>
                      <a:r>
                        <a:rPr lang="es-CO" sz="1100" dirty="0">
                          <a:solidFill>
                            <a:schemeClr val="tx1">
                              <a:lumMod val="65000"/>
                              <a:lumOff val="35000"/>
                            </a:schemeClr>
                          </a:solidFill>
                          <a:latin typeface="Gotham Medium"/>
                        </a:rPr>
                        <a:t>Preparación de</a:t>
                      </a:r>
                      <a:r>
                        <a:rPr lang="es-CO" sz="1100" baseline="0" dirty="0">
                          <a:solidFill>
                            <a:schemeClr val="tx1">
                              <a:lumMod val="65000"/>
                              <a:lumOff val="35000"/>
                            </a:schemeClr>
                          </a:solidFill>
                          <a:latin typeface="Gotham Medium"/>
                        </a:rPr>
                        <a:t> los Consejos y Direcciones Seccionales para la implementación de la </a:t>
                      </a:r>
                      <a:r>
                        <a:rPr lang="es-CO" sz="1100" dirty="0">
                          <a:solidFill>
                            <a:schemeClr val="tx1">
                              <a:lumMod val="65000"/>
                              <a:lumOff val="35000"/>
                            </a:schemeClr>
                          </a:solidFill>
                          <a:latin typeface="Gotham Medium"/>
                        </a:rPr>
                        <a:t>NTC 6256:2018 y Guía Técnica de Calidad GTC 286:2018</a:t>
                      </a:r>
                      <a:endParaRPr lang="en-US" sz="110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768473">
                <a:tc gridSpan="3">
                  <a:txBody>
                    <a:bodyPr/>
                    <a:lstStyle/>
                    <a:p>
                      <a:pPr algn="just"/>
                      <a:r>
                        <a:rPr lang="es-CO" sz="1100" dirty="0">
                          <a:solidFill>
                            <a:schemeClr val="tx1">
                              <a:lumMod val="65000"/>
                              <a:lumOff val="35000"/>
                            </a:schemeClr>
                          </a:solidFill>
                          <a:latin typeface="Gotham Medium"/>
                        </a:rPr>
                        <a:t>Implementación de la NTC 6256:2018 y Guía Técnica de Calidad GTC 286:2018 en los Consejos y</a:t>
                      </a:r>
                      <a:r>
                        <a:rPr lang="es-CO" sz="1100" baseline="0" dirty="0">
                          <a:solidFill>
                            <a:schemeClr val="tx1">
                              <a:lumMod val="65000"/>
                              <a:lumOff val="35000"/>
                            </a:schemeClr>
                          </a:solidFill>
                          <a:latin typeface="Gotham Medium"/>
                        </a:rPr>
                        <a:t> Direcciones Seccionales.</a:t>
                      </a:r>
                      <a:endParaRPr lang="en-US" sz="110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bl>
          </a:graphicData>
        </a:graphic>
      </p:graphicFrame>
      <p:cxnSp>
        <p:nvCxnSpPr>
          <p:cNvPr id="125"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30"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32" name="Group 104">
            <a:extLst>
              <a:ext uri="{FF2B5EF4-FFF2-40B4-BE49-F238E27FC236}">
                <a16:creationId xmlns:a16="http://schemas.microsoft.com/office/drawing/2014/main" id="{F92D2BA8-4210-BC4F-90FE-97F981A42945}"/>
              </a:ext>
            </a:extLst>
          </p:cNvPr>
          <p:cNvGrpSpPr/>
          <p:nvPr/>
        </p:nvGrpSpPr>
        <p:grpSpPr>
          <a:xfrm>
            <a:off x="4944214" y="4550525"/>
            <a:ext cx="109440" cy="109440"/>
            <a:chOff x="4200892" y="4432105"/>
            <a:chExt cx="109440" cy="109440"/>
          </a:xfrm>
        </p:grpSpPr>
        <p:grpSp>
          <p:nvGrpSpPr>
            <p:cNvPr id="13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8" name="Group 104">
            <a:extLst>
              <a:ext uri="{FF2B5EF4-FFF2-40B4-BE49-F238E27FC236}">
                <a16:creationId xmlns:a16="http://schemas.microsoft.com/office/drawing/2014/main" id="{F92D2BA8-4210-BC4F-90FE-97F981A42945}"/>
              </a:ext>
            </a:extLst>
          </p:cNvPr>
          <p:cNvGrpSpPr/>
          <p:nvPr/>
        </p:nvGrpSpPr>
        <p:grpSpPr>
          <a:xfrm>
            <a:off x="5396870" y="4552797"/>
            <a:ext cx="109440" cy="109440"/>
            <a:chOff x="4200892" y="4432105"/>
            <a:chExt cx="109440" cy="109440"/>
          </a:xfrm>
        </p:grpSpPr>
        <p:grpSp>
          <p:nvGrpSpPr>
            <p:cNvPr id="13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2" name="Group 104">
            <a:extLst>
              <a:ext uri="{FF2B5EF4-FFF2-40B4-BE49-F238E27FC236}">
                <a16:creationId xmlns:a16="http://schemas.microsoft.com/office/drawing/2014/main" id="{F92D2BA8-4210-BC4F-90FE-97F981A42945}"/>
              </a:ext>
            </a:extLst>
          </p:cNvPr>
          <p:cNvGrpSpPr/>
          <p:nvPr/>
        </p:nvGrpSpPr>
        <p:grpSpPr>
          <a:xfrm>
            <a:off x="5396870" y="4989533"/>
            <a:ext cx="109440" cy="109440"/>
            <a:chOff x="4200892" y="4432105"/>
            <a:chExt cx="109440" cy="109440"/>
          </a:xfrm>
        </p:grpSpPr>
        <p:grpSp>
          <p:nvGrpSpPr>
            <p:cNvPr id="16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0" name="Group 104">
            <a:extLst>
              <a:ext uri="{FF2B5EF4-FFF2-40B4-BE49-F238E27FC236}">
                <a16:creationId xmlns:a16="http://schemas.microsoft.com/office/drawing/2014/main" id="{F92D2BA8-4210-BC4F-90FE-97F981A42945}"/>
              </a:ext>
            </a:extLst>
          </p:cNvPr>
          <p:cNvGrpSpPr/>
          <p:nvPr/>
        </p:nvGrpSpPr>
        <p:grpSpPr>
          <a:xfrm>
            <a:off x="4944214" y="5587773"/>
            <a:ext cx="109440" cy="109440"/>
            <a:chOff x="4200892" y="4432105"/>
            <a:chExt cx="109440" cy="109440"/>
          </a:xfrm>
        </p:grpSpPr>
        <p:grpSp>
          <p:nvGrpSpPr>
            <p:cNvPr id="18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6" name="Group 104">
            <a:extLst>
              <a:ext uri="{FF2B5EF4-FFF2-40B4-BE49-F238E27FC236}">
                <a16:creationId xmlns:a16="http://schemas.microsoft.com/office/drawing/2014/main" id="{F92D2BA8-4210-BC4F-90FE-97F981A42945}"/>
              </a:ext>
            </a:extLst>
          </p:cNvPr>
          <p:cNvGrpSpPr/>
          <p:nvPr/>
        </p:nvGrpSpPr>
        <p:grpSpPr>
          <a:xfrm>
            <a:off x="5396870" y="5590045"/>
            <a:ext cx="109440" cy="109440"/>
            <a:chOff x="4200892" y="4432105"/>
            <a:chExt cx="109440" cy="109440"/>
          </a:xfrm>
        </p:grpSpPr>
        <p:grpSp>
          <p:nvGrpSpPr>
            <p:cNvPr id="18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2" name="Group 104">
            <a:extLst>
              <a:ext uri="{FF2B5EF4-FFF2-40B4-BE49-F238E27FC236}">
                <a16:creationId xmlns:a16="http://schemas.microsoft.com/office/drawing/2014/main" id="{F92D2BA8-4210-BC4F-90FE-97F981A42945}"/>
              </a:ext>
            </a:extLst>
          </p:cNvPr>
          <p:cNvGrpSpPr/>
          <p:nvPr/>
        </p:nvGrpSpPr>
        <p:grpSpPr>
          <a:xfrm>
            <a:off x="5849526" y="5592317"/>
            <a:ext cx="109440" cy="109440"/>
            <a:chOff x="4200892" y="4432105"/>
            <a:chExt cx="109440" cy="109440"/>
          </a:xfrm>
        </p:grpSpPr>
        <p:grpSp>
          <p:nvGrpSpPr>
            <p:cNvPr id="19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8" name="Group 104">
            <a:extLst>
              <a:ext uri="{FF2B5EF4-FFF2-40B4-BE49-F238E27FC236}">
                <a16:creationId xmlns:a16="http://schemas.microsoft.com/office/drawing/2014/main" id="{F92D2BA8-4210-BC4F-90FE-97F981A42945}"/>
              </a:ext>
            </a:extLst>
          </p:cNvPr>
          <p:cNvGrpSpPr/>
          <p:nvPr/>
        </p:nvGrpSpPr>
        <p:grpSpPr>
          <a:xfrm>
            <a:off x="6297638" y="5590045"/>
            <a:ext cx="109440" cy="109440"/>
            <a:chOff x="4200892" y="4432105"/>
            <a:chExt cx="109440" cy="109440"/>
          </a:xfrm>
        </p:grpSpPr>
        <p:grpSp>
          <p:nvGrpSpPr>
            <p:cNvPr id="19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4" name="Group 104">
            <a:extLst>
              <a:ext uri="{FF2B5EF4-FFF2-40B4-BE49-F238E27FC236}">
                <a16:creationId xmlns:a16="http://schemas.microsoft.com/office/drawing/2014/main" id="{F92D2BA8-4210-BC4F-90FE-97F981A42945}"/>
              </a:ext>
            </a:extLst>
          </p:cNvPr>
          <p:cNvGrpSpPr/>
          <p:nvPr/>
        </p:nvGrpSpPr>
        <p:grpSpPr>
          <a:xfrm>
            <a:off x="4944214" y="6324765"/>
            <a:ext cx="109440" cy="109440"/>
            <a:chOff x="4200892" y="4432105"/>
            <a:chExt cx="109440" cy="109440"/>
          </a:xfrm>
        </p:grpSpPr>
        <p:grpSp>
          <p:nvGrpSpPr>
            <p:cNvPr id="20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0" name="Group 104">
            <a:extLst>
              <a:ext uri="{FF2B5EF4-FFF2-40B4-BE49-F238E27FC236}">
                <a16:creationId xmlns:a16="http://schemas.microsoft.com/office/drawing/2014/main" id="{F92D2BA8-4210-BC4F-90FE-97F981A42945}"/>
              </a:ext>
            </a:extLst>
          </p:cNvPr>
          <p:cNvGrpSpPr/>
          <p:nvPr/>
        </p:nvGrpSpPr>
        <p:grpSpPr>
          <a:xfrm>
            <a:off x="5396870" y="6327037"/>
            <a:ext cx="109440" cy="109440"/>
            <a:chOff x="4200892" y="4432105"/>
            <a:chExt cx="109440" cy="109440"/>
          </a:xfrm>
        </p:grpSpPr>
        <p:grpSp>
          <p:nvGrpSpPr>
            <p:cNvPr id="21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5849526" y="6329309"/>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6297638" y="6327037"/>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228"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9"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0"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1"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2"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33"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4"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5"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6"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7"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873019261"/>
              </p:ext>
            </p:extLst>
          </p:nvPr>
        </p:nvGraphicFramePr>
        <p:xfrm>
          <a:off x="554400" y="2124000"/>
          <a:ext cx="10800000" cy="4446036"/>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3">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4">
                  <a:extLst>
                    <a:ext uri="{9D8B030D-6E8A-4147-A177-3AD203B41FA5}">
                      <a16:colId xmlns:a16="http://schemas.microsoft.com/office/drawing/2014/main" val="20004"/>
                    </a:ext>
                  </a:extLst>
                </a:gridCol>
                <a:gridCol w="388255">
                  <a:extLst>
                    <a:ext uri="{9D8B030D-6E8A-4147-A177-3AD203B41FA5}">
                      <a16:colId xmlns:a16="http://schemas.microsoft.com/office/drawing/2014/main" val="20005"/>
                    </a:ext>
                  </a:extLst>
                </a:gridCol>
                <a:gridCol w="539042">
                  <a:extLst>
                    <a:ext uri="{9D8B030D-6E8A-4147-A177-3AD203B41FA5}">
                      <a16:colId xmlns:a16="http://schemas.microsoft.com/office/drawing/2014/main" val="20006"/>
                    </a:ext>
                  </a:extLst>
                </a:gridCol>
                <a:gridCol w="502619">
                  <a:extLst>
                    <a:ext uri="{9D8B030D-6E8A-4147-A177-3AD203B41FA5}">
                      <a16:colId xmlns:a16="http://schemas.microsoft.com/office/drawing/2014/main" val="20007"/>
                    </a:ext>
                  </a:extLst>
                </a:gridCol>
                <a:gridCol w="269041">
                  <a:extLst>
                    <a:ext uri="{9D8B030D-6E8A-4147-A177-3AD203B41FA5}">
                      <a16:colId xmlns:a16="http://schemas.microsoft.com/office/drawing/2014/main" val="20008"/>
                    </a:ext>
                  </a:extLst>
                </a:gridCol>
                <a:gridCol w="4415752">
                  <a:extLst>
                    <a:ext uri="{9D8B030D-6E8A-4147-A177-3AD203B41FA5}">
                      <a16:colId xmlns:a16="http://schemas.microsoft.com/office/drawing/2014/main" val="20009"/>
                    </a:ext>
                  </a:extLst>
                </a:gridCol>
              </a:tblGrid>
              <a:tr h="312215">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Implementar la Norma Técnica de Calidad NTC 6256 y Guía Técnica de Calidad GTC 286.</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773401">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50000"/>
                              <a:lumOff val="50000"/>
                            </a:schemeClr>
                          </a:solidFill>
                          <a:latin typeface="Gotham Medium"/>
                        </a:rPr>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195">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31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11567">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50" dirty="0">
                          <a:solidFill>
                            <a:schemeClr val="tx1">
                              <a:lumMod val="65000"/>
                              <a:lumOff val="35000"/>
                            </a:schemeClr>
                          </a:solidFill>
                          <a:latin typeface="Gotham Medium"/>
                        </a:rPr>
                        <a:t>Sensibilización,</a:t>
                      </a:r>
                      <a:r>
                        <a:rPr lang="es-CO" sz="1050" baseline="0" dirty="0">
                          <a:solidFill>
                            <a:schemeClr val="tx1">
                              <a:lumMod val="65000"/>
                              <a:lumOff val="35000"/>
                            </a:schemeClr>
                          </a:solidFill>
                          <a:latin typeface="Gotham Medium"/>
                        </a:rPr>
                        <a:t> capacitación y p</a:t>
                      </a:r>
                      <a:r>
                        <a:rPr lang="es-CO" sz="1050" dirty="0">
                          <a:solidFill>
                            <a:schemeClr val="tx1">
                              <a:lumMod val="65000"/>
                              <a:lumOff val="35000"/>
                            </a:schemeClr>
                          </a:solidFill>
                          <a:latin typeface="Gotham Medium"/>
                        </a:rPr>
                        <a:t>reparación para las Auditorias Internas y Externas de</a:t>
                      </a:r>
                      <a:r>
                        <a:rPr lang="es-CO" sz="1050" baseline="0" dirty="0">
                          <a:solidFill>
                            <a:schemeClr val="tx1">
                              <a:lumMod val="65000"/>
                              <a:lumOff val="35000"/>
                            </a:schemeClr>
                          </a:solidFill>
                          <a:latin typeface="Gotham Medium"/>
                        </a:rPr>
                        <a:t> la </a:t>
                      </a:r>
                      <a:r>
                        <a:rPr lang="es-CO" sz="1050" dirty="0">
                          <a:solidFill>
                            <a:schemeClr val="tx1">
                              <a:lumMod val="65000"/>
                              <a:lumOff val="35000"/>
                            </a:schemeClr>
                          </a:solidFill>
                          <a:latin typeface="Gotham Medium"/>
                        </a:rPr>
                        <a:t>NTC 6256 y Guía Técnica de Calidad GTC 286 en las Unidades Misionales del CSJ, en la DEAJ, los Consejos Seccionales de la Judicatura y</a:t>
                      </a:r>
                      <a:r>
                        <a:rPr lang="es-CO" sz="1050" baseline="0" dirty="0">
                          <a:solidFill>
                            <a:schemeClr val="tx1">
                              <a:lumMod val="65000"/>
                              <a:lumOff val="35000"/>
                            </a:schemeClr>
                          </a:solidFill>
                          <a:latin typeface="Gotham Medium"/>
                        </a:rPr>
                        <a:t> las Direcciones Seccionales de Administración Judicial y Despachos Judiciales  Certificados por especialidades.</a:t>
                      </a:r>
                      <a:endParaRPr lang="en-US" sz="105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Contratista,</a:t>
                      </a:r>
                      <a:r>
                        <a:rPr lang="es-CO" sz="1200" b="1" baseline="0" dirty="0">
                          <a:solidFill>
                            <a:schemeClr val="tx1">
                              <a:lumMod val="65000"/>
                              <a:lumOff val="35000"/>
                            </a:schemeClr>
                          </a:solidFill>
                          <a:latin typeface="Gotham Medium"/>
                        </a:rPr>
                        <a:t> Profesionales de Enlace, Lideres de Proceso, </a:t>
                      </a: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4"/>
                  </a:ext>
                </a:extLst>
              </a:tr>
              <a:tr h="1051549">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50" dirty="0">
                          <a:solidFill>
                            <a:schemeClr val="tx1">
                              <a:lumMod val="65000"/>
                              <a:lumOff val="35000"/>
                            </a:schemeClr>
                          </a:solidFill>
                          <a:latin typeface="Gotham Medium"/>
                        </a:rPr>
                        <a:t>Realización de las Auditorías</a:t>
                      </a:r>
                      <a:r>
                        <a:rPr lang="es-CO" sz="1050" baseline="0" dirty="0">
                          <a:solidFill>
                            <a:schemeClr val="tx1">
                              <a:lumMod val="65000"/>
                              <a:lumOff val="35000"/>
                            </a:schemeClr>
                          </a:solidFill>
                          <a:latin typeface="Gotham Medium"/>
                        </a:rPr>
                        <a:t> Internas y Externas </a:t>
                      </a:r>
                      <a:r>
                        <a:rPr lang="es-CO" sz="1050" dirty="0">
                          <a:solidFill>
                            <a:schemeClr val="tx1">
                              <a:lumMod val="65000"/>
                              <a:lumOff val="35000"/>
                            </a:schemeClr>
                          </a:solidFill>
                          <a:latin typeface="Gotham Medium"/>
                        </a:rPr>
                        <a:t>NTC 6256:2018 y Guía Técnica de Calidad GTC 286:2018 en las Unidades Misionales del CSJ, en la DEAJ, los Consejos Seccionales de la Judicatura y</a:t>
                      </a:r>
                      <a:r>
                        <a:rPr lang="es-CO" sz="1050" baseline="0" dirty="0">
                          <a:solidFill>
                            <a:schemeClr val="tx1">
                              <a:lumMod val="65000"/>
                              <a:lumOff val="35000"/>
                            </a:schemeClr>
                          </a:solidFill>
                          <a:latin typeface="Gotham Medium"/>
                        </a:rPr>
                        <a:t> las Direcciones Seccionales de Administración Judicial y Despachos Judiciales  Certificados por especialidades.</a:t>
                      </a:r>
                      <a:endParaRPr lang="en-US" sz="105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365756">
                <a:tc gridSpan="3">
                  <a:txBody>
                    <a:bodyPr/>
                    <a:lstStyle/>
                    <a:p>
                      <a:r>
                        <a:rPr lang="es-CO" sz="1050" dirty="0">
                          <a:solidFill>
                            <a:schemeClr val="tx1">
                              <a:lumMod val="65000"/>
                              <a:lumOff val="35000"/>
                            </a:schemeClr>
                          </a:solidFill>
                          <a:latin typeface="Gotham Medium"/>
                        </a:rPr>
                        <a:t>Evaluación el Proceso/ Plan de Mejora</a:t>
                      </a:r>
                      <a:endParaRPr lang="en-US" sz="105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bl>
          </a:graphicData>
        </a:graphic>
      </p:graphicFrame>
      <p:cxnSp>
        <p:nvCxnSpPr>
          <p:cNvPr id="197"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98"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99"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0"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1"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2"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04"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5"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6"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7"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8"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210" name="Group 104">
            <a:extLst>
              <a:ext uri="{FF2B5EF4-FFF2-40B4-BE49-F238E27FC236}">
                <a16:creationId xmlns:a16="http://schemas.microsoft.com/office/drawing/2014/main" id="{F92D2BA8-4210-BC4F-90FE-97F981A42945}"/>
              </a:ext>
            </a:extLst>
          </p:cNvPr>
          <p:cNvGrpSpPr/>
          <p:nvPr/>
        </p:nvGrpSpPr>
        <p:grpSpPr>
          <a:xfrm>
            <a:off x="4944214" y="4714301"/>
            <a:ext cx="109440" cy="109440"/>
            <a:chOff x="4200892" y="4432105"/>
            <a:chExt cx="109440" cy="109440"/>
          </a:xfrm>
        </p:grpSpPr>
        <p:grpSp>
          <p:nvGrpSpPr>
            <p:cNvPr id="21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5396870" y="4716573"/>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5849526" y="4718845"/>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8" name="Group 104">
            <a:extLst>
              <a:ext uri="{FF2B5EF4-FFF2-40B4-BE49-F238E27FC236}">
                <a16:creationId xmlns:a16="http://schemas.microsoft.com/office/drawing/2014/main" id="{F92D2BA8-4210-BC4F-90FE-97F981A42945}"/>
              </a:ext>
            </a:extLst>
          </p:cNvPr>
          <p:cNvGrpSpPr/>
          <p:nvPr/>
        </p:nvGrpSpPr>
        <p:grpSpPr>
          <a:xfrm>
            <a:off x="6297638" y="4716573"/>
            <a:ext cx="109440" cy="109440"/>
            <a:chOff x="4200892" y="4432105"/>
            <a:chExt cx="109440" cy="109440"/>
          </a:xfrm>
        </p:grpSpPr>
        <p:grpSp>
          <p:nvGrpSpPr>
            <p:cNvPr id="22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4" name="Group 104">
            <a:extLst>
              <a:ext uri="{FF2B5EF4-FFF2-40B4-BE49-F238E27FC236}">
                <a16:creationId xmlns:a16="http://schemas.microsoft.com/office/drawing/2014/main" id="{F92D2BA8-4210-BC4F-90FE-97F981A42945}"/>
              </a:ext>
            </a:extLst>
          </p:cNvPr>
          <p:cNvGrpSpPr/>
          <p:nvPr/>
        </p:nvGrpSpPr>
        <p:grpSpPr>
          <a:xfrm>
            <a:off x="4944214" y="5819789"/>
            <a:ext cx="109440" cy="109440"/>
            <a:chOff x="4200892" y="4432105"/>
            <a:chExt cx="109440" cy="109440"/>
          </a:xfrm>
        </p:grpSpPr>
        <p:grpSp>
          <p:nvGrpSpPr>
            <p:cNvPr id="2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0" name="Group 104">
            <a:extLst>
              <a:ext uri="{FF2B5EF4-FFF2-40B4-BE49-F238E27FC236}">
                <a16:creationId xmlns:a16="http://schemas.microsoft.com/office/drawing/2014/main" id="{F92D2BA8-4210-BC4F-90FE-97F981A42945}"/>
              </a:ext>
            </a:extLst>
          </p:cNvPr>
          <p:cNvGrpSpPr/>
          <p:nvPr/>
        </p:nvGrpSpPr>
        <p:grpSpPr>
          <a:xfrm>
            <a:off x="5396870" y="5822061"/>
            <a:ext cx="109440" cy="109440"/>
            <a:chOff x="4200892" y="4432105"/>
            <a:chExt cx="109440" cy="109440"/>
          </a:xfrm>
        </p:grpSpPr>
        <p:grpSp>
          <p:nvGrpSpPr>
            <p:cNvPr id="2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6" name="Group 104">
            <a:extLst>
              <a:ext uri="{FF2B5EF4-FFF2-40B4-BE49-F238E27FC236}">
                <a16:creationId xmlns:a16="http://schemas.microsoft.com/office/drawing/2014/main" id="{F92D2BA8-4210-BC4F-90FE-97F981A42945}"/>
              </a:ext>
            </a:extLst>
          </p:cNvPr>
          <p:cNvGrpSpPr/>
          <p:nvPr/>
        </p:nvGrpSpPr>
        <p:grpSpPr>
          <a:xfrm>
            <a:off x="5849526" y="5824333"/>
            <a:ext cx="109440" cy="109440"/>
            <a:chOff x="4200892" y="4432105"/>
            <a:chExt cx="109440" cy="109440"/>
          </a:xfrm>
        </p:grpSpPr>
        <p:grpSp>
          <p:nvGrpSpPr>
            <p:cNvPr id="2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2" name="Group 104">
            <a:extLst>
              <a:ext uri="{FF2B5EF4-FFF2-40B4-BE49-F238E27FC236}">
                <a16:creationId xmlns:a16="http://schemas.microsoft.com/office/drawing/2014/main" id="{F92D2BA8-4210-BC4F-90FE-97F981A42945}"/>
              </a:ext>
            </a:extLst>
          </p:cNvPr>
          <p:cNvGrpSpPr/>
          <p:nvPr/>
        </p:nvGrpSpPr>
        <p:grpSpPr>
          <a:xfrm>
            <a:off x="6297638" y="5822061"/>
            <a:ext cx="109440" cy="109440"/>
            <a:chOff x="4200892" y="4432105"/>
            <a:chExt cx="109440" cy="109440"/>
          </a:xfrm>
        </p:grpSpPr>
        <p:grpSp>
          <p:nvGrpSpPr>
            <p:cNvPr id="25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8" name="Group 104">
            <a:extLst>
              <a:ext uri="{FF2B5EF4-FFF2-40B4-BE49-F238E27FC236}">
                <a16:creationId xmlns:a16="http://schemas.microsoft.com/office/drawing/2014/main" id="{F92D2BA8-4210-BC4F-90FE-97F981A42945}"/>
              </a:ext>
            </a:extLst>
          </p:cNvPr>
          <p:cNvGrpSpPr/>
          <p:nvPr/>
        </p:nvGrpSpPr>
        <p:grpSpPr>
          <a:xfrm>
            <a:off x="4944214" y="6556781"/>
            <a:ext cx="109440" cy="109440"/>
            <a:chOff x="4200892" y="4432105"/>
            <a:chExt cx="109440" cy="109440"/>
          </a:xfrm>
        </p:grpSpPr>
        <p:grpSp>
          <p:nvGrpSpPr>
            <p:cNvPr id="25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4" name="Group 104">
            <a:extLst>
              <a:ext uri="{FF2B5EF4-FFF2-40B4-BE49-F238E27FC236}">
                <a16:creationId xmlns:a16="http://schemas.microsoft.com/office/drawing/2014/main" id="{F92D2BA8-4210-BC4F-90FE-97F981A42945}"/>
              </a:ext>
            </a:extLst>
          </p:cNvPr>
          <p:cNvGrpSpPr/>
          <p:nvPr/>
        </p:nvGrpSpPr>
        <p:grpSpPr>
          <a:xfrm>
            <a:off x="5396870" y="6559053"/>
            <a:ext cx="109440" cy="109440"/>
            <a:chOff x="4200892" y="4432105"/>
            <a:chExt cx="109440" cy="109440"/>
          </a:xfrm>
        </p:grpSpPr>
        <p:grpSp>
          <p:nvGrpSpPr>
            <p:cNvPr id="26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0" name="Group 104">
            <a:extLst>
              <a:ext uri="{FF2B5EF4-FFF2-40B4-BE49-F238E27FC236}">
                <a16:creationId xmlns:a16="http://schemas.microsoft.com/office/drawing/2014/main" id="{F92D2BA8-4210-BC4F-90FE-97F981A42945}"/>
              </a:ext>
            </a:extLst>
          </p:cNvPr>
          <p:cNvGrpSpPr/>
          <p:nvPr/>
        </p:nvGrpSpPr>
        <p:grpSpPr>
          <a:xfrm>
            <a:off x="5849526" y="6561325"/>
            <a:ext cx="109440" cy="109440"/>
            <a:chOff x="4200892" y="4432105"/>
            <a:chExt cx="109440" cy="109440"/>
          </a:xfrm>
        </p:grpSpPr>
        <p:grpSp>
          <p:nvGrpSpPr>
            <p:cNvPr id="27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6" name="Group 104">
            <a:extLst>
              <a:ext uri="{FF2B5EF4-FFF2-40B4-BE49-F238E27FC236}">
                <a16:creationId xmlns:a16="http://schemas.microsoft.com/office/drawing/2014/main" id="{F92D2BA8-4210-BC4F-90FE-97F981A42945}"/>
              </a:ext>
            </a:extLst>
          </p:cNvPr>
          <p:cNvGrpSpPr/>
          <p:nvPr/>
        </p:nvGrpSpPr>
        <p:grpSpPr>
          <a:xfrm>
            <a:off x="6297638" y="6559053"/>
            <a:ext cx="109440" cy="109440"/>
            <a:chOff x="4200892" y="4432105"/>
            <a:chExt cx="109440" cy="109440"/>
          </a:xfrm>
        </p:grpSpPr>
        <p:grpSp>
          <p:nvGrpSpPr>
            <p:cNvPr id="27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818562611"/>
              </p:ext>
            </p:extLst>
          </p:nvPr>
        </p:nvGraphicFramePr>
        <p:xfrm>
          <a:off x="554400" y="2124000"/>
          <a:ext cx="10799999" cy="445320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426806">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Actualización y formación de competencias en las Estructuras de Alto Nivel, la Norma y la Guía Técnica de Calidad de la Rama Judicial; el MIPG para los servidores Judiciales.</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43285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50000"/>
                              <a:lumOff val="50000"/>
                            </a:schemeClr>
                          </a:solidFill>
                          <a:latin typeface="Gotham Medium"/>
                        </a:rPr>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29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37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7636">
                <a:tc gridSpan="3">
                  <a:txBody>
                    <a:bodyPr/>
                    <a:lstStyle/>
                    <a:p>
                      <a:pPr algn="just"/>
                      <a:r>
                        <a:rPr lang="es-CO" sz="1100" dirty="0">
                          <a:solidFill>
                            <a:schemeClr val="tx1">
                              <a:lumMod val="65000"/>
                              <a:lumOff val="35000"/>
                            </a:schemeClr>
                          </a:solidFill>
                          <a:latin typeface="Gotham Medium"/>
                        </a:rPr>
                        <a:t>Levantamiento de información de los servidores judiciales que van a realizar el proceso de formación.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r>
                        <a:rPr lang="es-CO" sz="1200" b="1" dirty="0">
                          <a:solidFill>
                            <a:schemeClr val="tx1">
                              <a:lumMod val="65000"/>
                              <a:lumOff val="35000"/>
                            </a:schemeClr>
                          </a:solidFill>
                          <a:latin typeface="Gotham Medium"/>
                        </a:rPr>
                        <a:t>Coordinación Nacional del</a:t>
                      </a:r>
                      <a:r>
                        <a:rPr lang="es-CO" sz="1200" b="1" baseline="0" dirty="0">
                          <a:solidFill>
                            <a:schemeClr val="tx1">
                              <a:lumMod val="65000"/>
                              <a:lumOff val="35000"/>
                            </a:schemeClr>
                          </a:solidFill>
                          <a:latin typeface="Gotham Medium"/>
                        </a:rPr>
                        <a:t>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s-CO"/>
                    </a:p>
                  </a:txBody>
                  <a:tcPr/>
                </a:tc>
                <a:extLst>
                  <a:ext uri="{0D108BD9-81ED-4DB2-BD59-A6C34878D82A}">
                    <a16:rowId xmlns:a16="http://schemas.microsoft.com/office/drawing/2014/main" val="10004"/>
                  </a:ext>
                </a:extLst>
              </a:tr>
              <a:tr h="464368">
                <a:tc gridSpan="3">
                  <a:txBody>
                    <a:bodyPr/>
                    <a:lstStyle/>
                    <a:p>
                      <a:pPr algn="just"/>
                      <a:r>
                        <a:rPr lang="es-CO" sz="1100" dirty="0">
                          <a:solidFill>
                            <a:schemeClr val="tx1">
                              <a:lumMod val="65000"/>
                              <a:lumOff val="35000"/>
                            </a:schemeClr>
                          </a:solidFill>
                          <a:latin typeface="Gotham Medium"/>
                        </a:rPr>
                        <a:t>Realización</a:t>
                      </a:r>
                      <a:r>
                        <a:rPr lang="es-CO" sz="1100" baseline="0" dirty="0">
                          <a:solidFill>
                            <a:schemeClr val="tx1">
                              <a:lumMod val="65000"/>
                              <a:lumOff val="35000"/>
                            </a:schemeClr>
                          </a:solidFill>
                          <a:latin typeface="Gotham Medium"/>
                        </a:rPr>
                        <a:t> procesos contractuales.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426806">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 la estructura Curricular, de acuerdo con los intereses del CSJ.</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433065">
                <a:tc gridSpan="8">
                  <a:txBody>
                    <a:bodyPr/>
                    <a:lstStyle/>
                    <a:p>
                      <a:pPr algn="just"/>
                      <a:endParaRPr lang="en-US" sz="1100" dirty="0">
                        <a:solidFill>
                          <a:schemeClr val="tx1">
                            <a:lumMod val="65000"/>
                            <a:lumOff val="35000"/>
                          </a:schemeClr>
                        </a:solidFill>
                        <a:latin typeface="Gotham Medium"/>
                      </a:endParaRPr>
                    </a:p>
                  </a:txBody>
                  <a:tcPr anchor="ctr">
                    <a:lnL w="12700" cmpd="sng">
                      <a:noFill/>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bl>
          </a:graphicData>
        </a:graphic>
      </p:graphicFrame>
      <p:cxnSp>
        <p:nvCxnSpPr>
          <p:cNvPr id="77"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78"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9"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0"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1"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2"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8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90" name="Group 104">
            <a:extLst>
              <a:ext uri="{FF2B5EF4-FFF2-40B4-BE49-F238E27FC236}">
                <a16:creationId xmlns:a16="http://schemas.microsoft.com/office/drawing/2014/main" id="{F92D2BA8-4210-BC4F-90FE-97F981A42945}"/>
              </a:ext>
            </a:extLst>
          </p:cNvPr>
          <p:cNvGrpSpPr/>
          <p:nvPr/>
        </p:nvGrpSpPr>
        <p:grpSpPr>
          <a:xfrm>
            <a:off x="5396870" y="5098717"/>
            <a:ext cx="109440" cy="109440"/>
            <a:chOff x="4200892" y="4432105"/>
            <a:chExt cx="109440" cy="109440"/>
          </a:xfrm>
        </p:grpSpPr>
        <p:grpSp>
          <p:nvGrpSpPr>
            <p:cNvPr id="9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9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08" name="Group 104">
            <a:extLst>
              <a:ext uri="{FF2B5EF4-FFF2-40B4-BE49-F238E27FC236}">
                <a16:creationId xmlns:a16="http://schemas.microsoft.com/office/drawing/2014/main" id="{F92D2BA8-4210-BC4F-90FE-97F981A42945}"/>
              </a:ext>
            </a:extLst>
          </p:cNvPr>
          <p:cNvGrpSpPr/>
          <p:nvPr/>
        </p:nvGrpSpPr>
        <p:grpSpPr>
          <a:xfrm>
            <a:off x="4944214" y="5505885"/>
            <a:ext cx="109440" cy="109440"/>
            <a:chOff x="4200892" y="4432105"/>
            <a:chExt cx="109440" cy="109440"/>
          </a:xfrm>
        </p:grpSpPr>
        <p:grpSp>
          <p:nvGrpSpPr>
            <p:cNvPr id="10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1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14" name="Group 104">
            <a:extLst>
              <a:ext uri="{FF2B5EF4-FFF2-40B4-BE49-F238E27FC236}">
                <a16:creationId xmlns:a16="http://schemas.microsoft.com/office/drawing/2014/main" id="{F92D2BA8-4210-BC4F-90FE-97F981A42945}"/>
              </a:ext>
            </a:extLst>
          </p:cNvPr>
          <p:cNvGrpSpPr/>
          <p:nvPr/>
        </p:nvGrpSpPr>
        <p:grpSpPr>
          <a:xfrm>
            <a:off x="5396870" y="5508157"/>
            <a:ext cx="109440" cy="109440"/>
            <a:chOff x="4200892" y="4432105"/>
            <a:chExt cx="109440" cy="109440"/>
          </a:xfrm>
        </p:grpSpPr>
        <p:grpSp>
          <p:nvGrpSpPr>
            <p:cNvPr id="11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1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4" name="Group 104">
            <a:extLst>
              <a:ext uri="{FF2B5EF4-FFF2-40B4-BE49-F238E27FC236}">
                <a16:creationId xmlns:a16="http://schemas.microsoft.com/office/drawing/2014/main" id="{F92D2BA8-4210-BC4F-90FE-97F981A42945}"/>
              </a:ext>
            </a:extLst>
          </p:cNvPr>
          <p:cNvGrpSpPr/>
          <p:nvPr/>
        </p:nvGrpSpPr>
        <p:grpSpPr>
          <a:xfrm>
            <a:off x="5849526" y="5974461"/>
            <a:ext cx="109440" cy="109440"/>
            <a:chOff x="4200892" y="4432105"/>
            <a:chExt cx="109440" cy="109440"/>
          </a:xfrm>
        </p:grpSpPr>
        <p:grpSp>
          <p:nvGrpSpPr>
            <p:cNvPr id="14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029514576"/>
              </p:ext>
            </p:extLst>
          </p:nvPr>
        </p:nvGraphicFramePr>
        <p:xfrm>
          <a:off x="554400" y="2124000"/>
          <a:ext cx="10799999" cy="447179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426655">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Actualización y formación de competencias</a:t>
                      </a:r>
                      <a:r>
                        <a:rPr lang="es-CO" sz="1100" b="0" baseline="0" dirty="0">
                          <a:solidFill>
                            <a:schemeClr val="tx1">
                              <a:lumMod val="50000"/>
                              <a:lumOff val="50000"/>
                            </a:schemeClr>
                          </a:solidFill>
                          <a:latin typeface="Gotham Medium"/>
                        </a:rPr>
                        <a:t> </a:t>
                      </a:r>
                      <a:r>
                        <a:rPr lang="es-CO" sz="1100" b="0" dirty="0">
                          <a:solidFill>
                            <a:schemeClr val="tx1">
                              <a:lumMod val="50000"/>
                              <a:lumOff val="50000"/>
                            </a:schemeClr>
                          </a:solidFill>
                          <a:latin typeface="Gotham Medium"/>
                        </a:rPr>
                        <a:t>en las Estructuras de Alto Nivel, la Norma y la Guía Técnica de Calidad de la Rama Judicial; el MIPG para los servidores Judiciales.</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43234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50000"/>
                              <a:lumOff val="50000"/>
                            </a:schemeClr>
                          </a:solidFill>
                          <a:latin typeface="Gotham Medium"/>
                        </a:rPr>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131">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27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9512">
                <a:tc gridSpan="3">
                  <a:txBody>
                    <a:bodyPr/>
                    <a:lstStyle/>
                    <a:p>
                      <a:pPr algn="just"/>
                      <a:r>
                        <a:rPr lang="es-CO" sz="1100" dirty="0">
                          <a:solidFill>
                            <a:schemeClr val="tx1">
                              <a:lumMod val="65000"/>
                              <a:lumOff val="35000"/>
                            </a:schemeClr>
                          </a:solidFill>
                          <a:latin typeface="Gotham Medium"/>
                        </a:rPr>
                        <a:t>Concertación</a:t>
                      </a:r>
                      <a:r>
                        <a:rPr lang="es-CO" sz="1100" baseline="0" dirty="0">
                          <a:solidFill>
                            <a:schemeClr val="tx1">
                              <a:lumMod val="65000"/>
                              <a:lumOff val="35000"/>
                            </a:schemeClr>
                          </a:solidFill>
                          <a:latin typeface="Gotham Medium"/>
                        </a:rPr>
                        <a:t> de la Estructura Curricular, medios y mediaciones con el contratista.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5" gridSpan="2">
                  <a:txBody>
                    <a:bodyPr/>
                    <a:lstStyle/>
                    <a:p>
                      <a:pPr algn="ctr"/>
                      <a:r>
                        <a:rPr lang="es-CO" sz="1200" b="1" dirty="0">
                          <a:solidFill>
                            <a:schemeClr val="tx1">
                              <a:lumMod val="65000"/>
                              <a:lumOff val="35000"/>
                            </a:schemeClr>
                          </a:solidFill>
                          <a:latin typeface="Gotham Medium"/>
                        </a:rPr>
                        <a:t>Coordinación Nacional del SIGCMA, Contratista.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CO"/>
                    </a:p>
                  </a:txBody>
                  <a:tcPr/>
                </a:tc>
                <a:extLst>
                  <a:ext uri="{0D108BD9-81ED-4DB2-BD59-A6C34878D82A}">
                    <a16:rowId xmlns:a16="http://schemas.microsoft.com/office/drawing/2014/main" val="10004"/>
                  </a:ext>
                </a:extLst>
              </a:tr>
              <a:tr h="426655">
                <a:tc gridSpan="3">
                  <a:txBody>
                    <a:bodyPr/>
                    <a:lstStyle/>
                    <a:p>
                      <a:pPr algn="just"/>
                      <a:r>
                        <a:rPr lang="es-CO" sz="1100" dirty="0">
                          <a:solidFill>
                            <a:schemeClr val="tx1">
                              <a:lumMod val="65000"/>
                              <a:lumOff val="35000"/>
                            </a:schemeClr>
                          </a:solidFill>
                          <a:latin typeface="Gotham Medium"/>
                        </a:rPr>
                        <a:t>Remisión de Listados de Servidores Judiciales que realizaran el proceso de formación.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426655">
                <a:tc gridSpan="3">
                  <a:txBody>
                    <a:bodyPr/>
                    <a:lstStyle/>
                    <a:p>
                      <a:pPr algn="just"/>
                      <a:r>
                        <a:rPr lang="es-CO" sz="1100" dirty="0">
                          <a:solidFill>
                            <a:schemeClr val="tx1">
                              <a:lumMod val="65000"/>
                              <a:lumOff val="35000"/>
                            </a:schemeClr>
                          </a:solidFill>
                          <a:latin typeface="Gotham Medium"/>
                        </a:rPr>
                        <a:t>Iniciación del proceso de formación: capacitación de los entornos virtuales.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298032">
                <a:tc gridSpan="3">
                  <a:txBody>
                    <a:bodyPr/>
                    <a:lstStyle/>
                    <a:p>
                      <a:pPr algn="just"/>
                      <a:r>
                        <a:rPr lang="es-CO" sz="1100" dirty="0">
                          <a:solidFill>
                            <a:schemeClr val="tx1">
                              <a:lumMod val="65000"/>
                              <a:lumOff val="35000"/>
                            </a:schemeClr>
                          </a:solidFill>
                          <a:latin typeface="Gotham Medium"/>
                        </a:rPr>
                        <a:t>Desarrollo</a:t>
                      </a:r>
                      <a:r>
                        <a:rPr lang="es-CO" sz="1100" baseline="0" dirty="0">
                          <a:solidFill>
                            <a:schemeClr val="tx1">
                              <a:lumMod val="65000"/>
                              <a:lumOff val="35000"/>
                            </a:schemeClr>
                          </a:solidFill>
                          <a:latin typeface="Gotham Medium"/>
                        </a:rPr>
                        <a:t> del proceso formativo.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279938">
                <a:tc gridSpan="3">
                  <a:txBody>
                    <a:bodyPr/>
                    <a:lstStyle/>
                    <a:p>
                      <a:pPr algn="just"/>
                      <a:r>
                        <a:rPr lang="es-CO" sz="1100" dirty="0">
                          <a:solidFill>
                            <a:schemeClr val="tx1">
                              <a:lumMod val="65000"/>
                              <a:lumOff val="35000"/>
                            </a:schemeClr>
                          </a:solidFill>
                          <a:latin typeface="Gotham Medium"/>
                        </a:rPr>
                        <a:t>Finalización del proceso</a:t>
                      </a:r>
                      <a:r>
                        <a:rPr lang="es-CO" sz="1100" baseline="0" dirty="0">
                          <a:solidFill>
                            <a:schemeClr val="tx1">
                              <a:lumMod val="65000"/>
                              <a:lumOff val="35000"/>
                            </a:schemeClr>
                          </a:solidFill>
                          <a:latin typeface="Gotham Medium"/>
                        </a:rPr>
                        <a:t> formativo.</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31"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32"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33"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4"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5"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6"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7"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38"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9"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0"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1"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2"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155" name="Group 104">
            <a:extLst>
              <a:ext uri="{FF2B5EF4-FFF2-40B4-BE49-F238E27FC236}">
                <a16:creationId xmlns:a16="http://schemas.microsoft.com/office/drawing/2014/main" id="{F92D2BA8-4210-BC4F-90FE-97F981A42945}"/>
              </a:ext>
            </a:extLst>
          </p:cNvPr>
          <p:cNvGrpSpPr/>
          <p:nvPr/>
        </p:nvGrpSpPr>
        <p:grpSpPr>
          <a:xfrm>
            <a:off x="5849526" y="4991805"/>
            <a:ext cx="109440" cy="109440"/>
            <a:chOff x="4200892" y="4432105"/>
            <a:chExt cx="109440" cy="109440"/>
          </a:xfrm>
        </p:grpSpPr>
        <p:grpSp>
          <p:nvGrpSpPr>
            <p:cNvPr id="15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1" name="Group 104">
            <a:extLst>
              <a:ext uri="{FF2B5EF4-FFF2-40B4-BE49-F238E27FC236}">
                <a16:creationId xmlns:a16="http://schemas.microsoft.com/office/drawing/2014/main" id="{F92D2BA8-4210-BC4F-90FE-97F981A42945}"/>
              </a:ext>
            </a:extLst>
          </p:cNvPr>
          <p:cNvGrpSpPr/>
          <p:nvPr/>
        </p:nvGrpSpPr>
        <p:grpSpPr>
          <a:xfrm>
            <a:off x="6297638" y="4989533"/>
            <a:ext cx="109440" cy="109440"/>
            <a:chOff x="4200892" y="4432105"/>
            <a:chExt cx="109440" cy="109440"/>
          </a:xfrm>
        </p:grpSpPr>
        <p:grpSp>
          <p:nvGrpSpPr>
            <p:cNvPr id="16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9" name="Group 104">
            <a:extLst>
              <a:ext uri="{FF2B5EF4-FFF2-40B4-BE49-F238E27FC236}">
                <a16:creationId xmlns:a16="http://schemas.microsoft.com/office/drawing/2014/main" id="{F92D2BA8-4210-BC4F-90FE-97F981A42945}"/>
              </a:ext>
            </a:extLst>
          </p:cNvPr>
          <p:cNvGrpSpPr/>
          <p:nvPr/>
        </p:nvGrpSpPr>
        <p:grpSpPr>
          <a:xfrm>
            <a:off x="5849526" y="5346653"/>
            <a:ext cx="109440" cy="109440"/>
            <a:chOff x="4200892" y="4432105"/>
            <a:chExt cx="109440" cy="109440"/>
          </a:xfrm>
        </p:grpSpPr>
        <p:grpSp>
          <p:nvGrpSpPr>
            <p:cNvPr id="18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5" name="Group 104">
            <a:extLst>
              <a:ext uri="{FF2B5EF4-FFF2-40B4-BE49-F238E27FC236}">
                <a16:creationId xmlns:a16="http://schemas.microsoft.com/office/drawing/2014/main" id="{F92D2BA8-4210-BC4F-90FE-97F981A42945}"/>
              </a:ext>
            </a:extLst>
          </p:cNvPr>
          <p:cNvGrpSpPr/>
          <p:nvPr/>
        </p:nvGrpSpPr>
        <p:grpSpPr>
          <a:xfrm>
            <a:off x="6297638" y="5344381"/>
            <a:ext cx="109440" cy="109440"/>
            <a:chOff x="4200892" y="4432105"/>
            <a:chExt cx="109440" cy="109440"/>
          </a:xfrm>
        </p:grpSpPr>
        <p:grpSp>
          <p:nvGrpSpPr>
            <p:cNvPr id="18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3" name="Group 104">
            <a:extLst>
              <a:ext uri="{FF2B5EF4-FFF2-40B4-BE49-F238E27FC236}">
                <a16:creationId xmlns:a16="http://schemas.microsoft.com/office/drawing/2014/main" id="{F92D2BA8-4210-BC4F-90FE-97F981A42945}"/>
              </a:ext>
            </a:extLst>
          </p:cNvPr>
          <p:cNvGrpSpPr/>
          <p:nvPr/>
        </p:nvGrpSpPr>
        <p:grpSpPr>
          <a:xfrm>
            <a:off x="5849526" y="5769741"/>
            <a:ext cx="109440" cy="109440"/>
            <a:chOff x="4200892" y="4432105"/>
            <a:chExt cx="109440" cy="109440"/>
          </a:xfrm>
        </p:grpSpPr>
        <p:grpSp>
          <p:nvGrpSpPr>
            <p:cNvPr id="20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9" name="Group 104">
            <a:extLst>
              <a:ext uri="{FF2B5EF4-FFF2-40B4-BE49-F238E27FC236}">
                <a16:creationId xmlns:a16="http://schemas.microsoft.com/office/drawing/2014/main" id="{F92D2BA8-4210-BC4F-90FE-97F981A42945}"/>
              </a:ext>
            </a:extLst>
          </p:cNvPr>
          <p:cNvGrpSpPr/>
          <p:nvPr/>
        </p:nvGrpSpPr>
        <p:grpSpPr>
          <a:xfrm>
            <a:off x="6297638" y="5767469"/>
            <a:ext cx="109440" cy="109440"/>
            <a:chOff x="4200892" y="4432105"/>
            <a:chExt cx="109440" cy="109440"/>
          </a:xfrm>
        </p:grpSpPr>
        <p:grpSp>
          <p:nvGrpSpPr>
            <p:cNvPr id="21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7" name="Group 104">
            <a:extLst>
              <a:ext uri="{FF2B5EF4-FFF2-40B4-BE49-F238E27FC236}">
                <a16:creationId xmlns:a16="http://schemas.microsoft.com/office/drawing/2014/main" id="{F92D2BA8-4210-BC4F-90FE-97F981A42945}"/>
              </a:ext>
            </a:extLst>
          </p:cNvPr>
          <p:cNvGrpSpPr/>
          <p:nvPr/>
        </p:nvGrpSpPr>
        <p:grpSpPr>
          <a:xfrm>
            <a:off x="5849526" y="6138237"/>
            <a:ext cx="109440" cy="109440"/>
            <a:chOff x="4200892" y="4432105"/>
            <a:chExt cx="109440" cy="109440"/>
          </a:xfrm>
        </p:grpSpPr>
        <p:grpSp>
          <p:nvGrpSpPr>
            <p:cNvPr id="22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3" name="Group 104">
            <a:extLst>
              <a:ext uri="{FF2B5EF4-FFF2-40B4-BE49-F238E27FC236}">
                <a16:creationId xmlns:a16="http://schemas.microsoft.com/office/drawing/2014/main" id="{F92D2BA8-4210-BC4F-90FE-97F981A42945}"/>
              </a:ext>
            </a:extLst>
          </p:cNvPr>
          <p:cNvGrpSpPr/>
          <p:nvPr/>
        </p:nvGrpSpPr>
        <p:grpSpPr>
          <a:xfrm>
            <a:off x="6297638" y="6135965"/>
            <a:ext cx="109440" cy="109440"/>
            <a:chOff x="4200892" y="4432105"/>
            <a:chExt cx="109440" cy="109440"/>
          </a:xfrm>
        </p:grpSpPr>
        <p:grpSp>
          <p:nvGrpSpPr>
            <p:cNvPr id="23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7" name="Group 104">
            <a:extLst>
              <a:ext uri="{FF2B5EF4-FFF2-40B4-BE49-F238E27FC236}">
                <a16:creationId xmlns:a16="http://schemas.microsoft.com/office/drawing/2014/main" id="{F92D2BA8-4210-BC4F-90FE-97F981A42945}"/>
              </a:ext>
            </a:extLst>
          </p:cNvPr>
          <p:cNvGrpSpPr/>
          <p:nvPr/>
        </p:nvGrpSpPr>
        <p:grpSpPr>
          <a:xfrm>
            <a:off x="6297638" y="6463517"/>
            <a:ext cx="109440" cy="109440"/>
            <a:chOff x="4200892" y="4432105"/>
            <a:chExt cx="109440" cy="109440"/>
          </a:xfrm>
        </p:grpSpPr>
        <p:grpSp>
          <p:nvGrpSpPr>
            <p:cNvPr id="25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35250019"/>
              </p:ext>
            </p:extLst>
          </p:nvPr>
        </p:nvGraphicFramePr>
        <p:xfrm>
          <a:off x="554400" y="2124000"/>
          <a:ext cx="10800000" cy="4777740"/>
        </p:xfrm>
        <a:graphic>
          <a:graphicData uri="http://schemas.openxmlformats.org/drawingml/2006/table">
            <a:tbl>
              <a:tblPr firstRow="1" bandCol="1">
                <a:tableStyleId>{22838BEF-8BB2-4498-84A7-C5851F593DF1}</a:tableStyleId>
              </a:tblPr>
              <a:tblGrid>
                <a:gridCol w="1249780">
                  <a:extLst>
                    <a:ext uri="{9D8B030D-6E8A-4147-A177-3AD203B41FA5}">
                      <a16:colId xmlns:a16="http://schemas.microsoft.com/office/drawing/2014/main" val="20000"/>
                    </a:ext>
                  </a:extLst>
                </a:gridCol>
                <a:gridCol w="1038767">
                  <a:extLst>
                    <a:ext uri="{9D8B030D-6E8A-4147-A177-3AD203B41FA5}">
                      <a16:colId xmlns:a16="http://schemas.microsoft.com/office/drawing/2014/main" val="20001"/>
                    </a:ext>
                  </a:extLst>
                </a:gridCol>
                <a:gridCol w="1718034">
                  <a:extLst>
                    <a:ext uri="{9D8B030D-6E8A-4147-A177-3AD203B41FA5}">
                      <a16:colId xmlns:a16="http://schemas.microsoft.com/office/drawing/2014/main" val="20002"/>
                    </a:ext>
                  </a:extLst>
                </a:gridCol>
                <a:gridCol w="536592">
                  <a:extLst>
                    <a:ext uri="{9D8B030D-6E8A-4147-A177-3AD203B41FA5}">
                      <a16:colId xmlns:a16="http://schemas.microsoft.com/office/drawing/2014/main" val="20003"/>
                    </a:ext>
                  </a:extLst>
                </a:gridCol>
                <a:gridCol w="156251">
                  <a:extLst>
                    <a:ext uri="{9D8B030D-6E8A-4147-A177-3AD203B41FA5}">
                      <a16:colId xmlns:a16="http://schemas.microsoft.com/office/drawing/2014/main" val="20004"/>
                    </a:ext>
                  </a:extLst>
                </a:gridCol>
                <a:gridCol w="387357">
                  <a:extLst>
                    <a:ext uri="{9D8B030D-6E8A-4147-A177-3AD203B41FA5}">
                      <a16:colId xmlns:a16="http://schemas.microsoft.com/office/drawing/2014/main" val="20005"/>
                    </a:ext>
                  </a:extLst>
                </a:gridCol>
                <a:gridCol w="537794">
                  <a:extLst>
                    <a:ext uri="{9D8B030D-6E8A-4147-A177-3AD203B41FA5}">
                      <a16:colId xmlns:a16="http://schemas.microsoft.com/office/drawing/2014/main" val="20006"/>
                    </a:ext>
                  </a:extLst>
                </a:gridCol>
                <a:gridCol w="501456">
                  <a:extLst>
                    <a:ext uri="{9D8B030D-6E8A-4147-A177-3AD203B41FA5}">
                      <a16:colId xmlns:a16="http://schemas.microsoft.com/office/drawing/2014/main" val="20007"/>
                    </a:ext>
                  </a:extLst>
                </a:gridCol>
                <a:gridCol w="268421">
                  <a:extLst>
                    <a:ext uri="{9D8B030D-6E8A-4147-A177-3AD203B41FA5}">
                      <a16:colId xmlns:a16="http://schemas.microsoft.com/office/drawing/2014/main" val="20008"/>
                    </a:ext>
                  </a:extLst>
                </a:gridCol>
                <a:gridCol w="4405548">
                  <a:extLst>
                    <a:ext uri="{9D8B030D-6E8A-4147-A177-3AD203B41FA5}">
                      <a16:colId xmlns:a16="http://schemas.microsoft.com/office/drawing/2014/main" val="20009"/>
                    </a:ext>
                  </a:extLst>
                </a:gridCol>
              </a:tblGrid>
              <a:tr h="426672">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Actualización y formación en competencias de las Estructuras de Alto Nivel, la Norma y la Guía Técnica de Calidad de la Rama Judicial; el MIPG para los servidores Judiciales.</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432398">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50000"/>
                              <a:lumOff val="50000"/>
                            </a:schemeClr>
                          </a:solidFill>
                          <a:latin typeface="Gotham Medium"/>
                        </a:rPr>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148">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28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9529">
                <a:tc gridSpan="3">
                  <a:txBody>
                    <a:bodyPr/>
                    <a:lstStyle/>
                    <a:p>
                      <a:r>
                        <a:rPr lang="es-CO" sz="1100" dirty="0">
                          <a:solidFill>
                            <a:schemeClr val="tx1">
                              <a:lumMod val="65000"/>
                              <a:lumOff val="35000"/>
                            </a:schemeClr>
                          </a:solidFill>
                          <a:latin typeface="Gotham Medium"/>
                        </a:rPr>
                        <a:t>Evaluación</a:t>
                      </a:r>
                      <a:r>
                        <a:rPr lang="es-CO" sz="1100" baseline="0" dirty="0">
                          <a:solidFill>
                            <a:schemeClr val="tx1">
                              <a:lumMod val="65000"/>
                              <a:lumOff val="35000"/>
                            </a:schemeClr>
                          </a:solidFill>
                          <a:latin typeface="Gotham Medium"/>
                        </a:rPr>
                        <a:t> del proceso formativo.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6" gridSpan="2">
                  <a:txBody>
                    <a:bodyPr/>
                    <a:lstStyle/>
                    <a:p>
                      <a:pPr algn="ctr"/>
                      <a:r>
                        <a:rPr lang="es-CO" sz="1200" b="1" dirty="0">
                          <a:solidFill>
                            <a:schemeClr val="tx1">
                              <a:lumMod val="65000"/>
                              <a:lumOff val="35000"/>
                            </a:schemeClr>
                          </a:solidFill>
                          <a:latin typeface="Gotham Medium"/>
                        </a:rPr>
                        <a:t>Coordinación Nacional del </a:t>
                      </a:r>
                      <a:r>
                        <a:rPr lang="es-CO" sz="1200" b="0" dirty="0">
                          <a:solidFill>
                            <a:schemeClr val="tx1">
                              <a:lumMod val="65000"/>
                              <a:lumOff val="35000"/>
                            </a:schemeClr>
                          </a:solidFill>
                          <a:latin typeface="Gotham Medium"/>
                        </a:rPr>
                        <a:t>SIGCMA</a:t>
                      </a:r>
                      <a:r>
                        <a:rPr lang="es-CO" sz="1200" b="1" dirty="0">
                          <a:solidFill>
                            <a:schemeClr val="tx1">
                              <a:lumMod val="65000"/>
                              <a:lumOff val="35000"/>
                            </a:schemeClr>
                          </a:solidFill>
                          <a:latin typeface="Gotham Medium"/>
                        </a:rPr>
                        <a:t>, Contratista.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6" hMerge="1">
                  <a:txBody>
                    <a:bodyPr/>
                    <a:lstStyle/>
                    <a:p>
                      <a:endParaRPr lang="es-CO"/>
                    </a:p>
                  </a:txBody>
                  <a:tcPr/>
                </a:tc>
                <a:extLst>
                  <a:ext uri="{0D108BD9-81ED-4DB2-BD59-A6C34878D82A}">
                    <a16:rowId xmlns:a16="http://schemas.microsoft.com/office/drawing/2014/main" val="10004"/>
                  </a:ext>
                </a:extLst>
              </a:tr>
              <a:tr h="365719">
                <a:tc gridSpan="3">
                  <a:txBody>
                    <a:bodyPr/>
                    <a:lstStyle/>
                    <a:p>
                      <a:r>
                        <a:rPr lang="es-CO" sz="1050" dirty="0">
                          <a:solidFill>
                            <a:schemeClr val="tx1">
                              <a:lumMod val="65000"/>
                              <a:lumOff val="35000"/>
                            </a:schemeClr>
                          </a:solidFill>
                          <a:latin typeface="Gotham Medium"/>
                        </a:rPr>
                        <a:t>Plan de Mejora del proceso formativo.</a:t>
                      </a:r>
                      <a:endParaRPr lang="en-US" sz="105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365719">
                <a:tc gridSpan="3">
                  <a:txBody>
                    <a:bodyPr/>
                    <a:lstStyle/>
                    <a:p>
                      <a:r>
                        <a:rPr lang="es-CO" sz="1050" dirty="0">
                          <a:solidFill>
                            <a:schemeClr val="tx1">
                              <a:lumMod val="65000"/>
                              <a:lumOff val="35000"/>
                            </a:schemeClr>
                          </a:solidFill>
                          <a:latin typeface="Gotham Medium"/>
                        </a:rPr>
                        <a:t>Expedición</a:t>
                      </a:r>
                      <a:r>
                        <a:rPr lang="es-CO" sz="1050" baseline="0" dirty="0">
                          <a:solidFill>
                            <a:schemeClr val="tx1">
                              <a:lumMod val="65000"/>
                              <a:lumOff val="35000"/>
                            </a:schemeClr>
                          </a:solidFill>
                          <a:latin typeface="Gotham Medium"/>
                        </a:rPr>
                        <a:t> de certificados.</a:t>
                      </a:r>
                      <a:endParaRPr lang="en-US" sz="105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274289">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50" dirty="0">
                          <a:solidFill>
                            <a:schemeClr val="tx1">
                              <a:lumMod val="65000"/>
                              <a:lumOff val="35000"/>
                            </a:schemeClr>
                          </a:solidFill>
                          <a:latin typeface="Gotham Medium"/>
                        </a:rPr>
                        <a:t>Formación</a:t>
                      </a:r>
                      <a:r>
                        <a:rPr lang="es-CO" sz="1050" baseline="0" dirty="0">
                          <a:solidFill>
                            <a:schemeClr val="tx1">
                              <a:lumMod val="65000"/>
                              <a:lumOff val="35000"/>
                            </a:schemeClr>
                          </a:solidFill>
                          <a:latin typeface="Gotham Medium"/>
                        </a:rPr>
                        <a:t> de competencias en el MIPG</a:t>
                      </a:r>
                      <a:endParaRPr lang="en-US" sz="105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65719">
                <a:tc gridSpan="3">
                  <a:txBody>
                    <a:bodyPr/>
                    <a:lstStyle/>
                    <a:p>
                      <a:r>
                        <a:rPr lang="es-CO" sz="1050" dirty="0">
                          <a:solidFill>
                            <a:schemeClr val="tx1">
                              <a:lumMod val="65000"/>
                              <a:lumOff val="35000"/>
                            </a:schemeClr>
                          </a:solidFill>
                          <a:latin typeface="Gotham Medium"/>
                        </a:rPr>
                        <a:t>Formación de</a:t>
                      </a:r>
                      <a:r>
                        <a:rPr lang="es-CO" sz="1050" baseline="0" dirty="0">
                          <a:solidFill>
                            <a:schemeClr val="tx1">
                              <a:lumMod val="65000"/>
                              <a:lumOff val="35000"/>
                            </a:schemeClr>
                          </a:solidFill>
                          <a:latin typeface="Gotham Medium"/>
                        </a:rPr>
                        <a:t> competencias en Riesgos matriz 5x5: DAFP.</a:t>
                      </a:r>
                      <a:endParaRPr lang="en-US" sz="105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r h="36571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50" dirty="0">
                          <a:solidFill>
                            <a:schemeClr val="tx1">
                              <a:lumMod val="65000"/>
                              <a:lumOff val="35000"/>
                            </a:schemeClr>
                          </a:solidFill>
                          <a:latin typeface="Gotham Medium"/>
                        </a:rPr>
                        <a:t>Formación</a:t>
                      </a:r>
                      <a:r>
                        <a:rPr lang="es-CO" sz="1050" baseline="0" dirty="0">
                          <a:solidFill>
                            <a:schemeClr val="tx1">
                              <a:lumMod val="65000"/>
                              <a:lumOff val="35000"/>
                            </a:schemeClr>
                          </a:solidFill>
                          <a:latin typeface="Gotham Medium"/>
                        </a:rPr>
                        <a:t> de </a:t>
                      </a:r>
                      <a:r>
                        <a:rPr lang="es-CO" sz="1050" baseline="0" dirty="0" err="1">
                          <a:solidFill>
                            <a:schemeClr val="tx1">
                              <a:lumMod val="65000"/>
                              <a:lumOff val="35000"/>
                            </a:schemeClr>
                          </a:solidFill>
                          <a:latin typeface="Gotham Medium"/>
                        </a:rPr>
                        <a:t>competencias,en</a:t>
                      </a:r>
                      <a:r>
                        <a:rPr lang="es-CO" sz="1050" baseline="0" dirty="0">
                          <a:solidFill>
                            <a:schemeClr val="tx1">
                              <a:lumMod val="65000"/>
                              <a:lumOff val="35000"/>
                            </a:schemeClr>
                          </a:solidFill>
                          <a:latin typeface="Gotham Medium"/>
                        </a:rPr>
                        <a:t> indicadores de Gestión.</a:t>
                      </a:r>
                      <a:endParaRPr lang="en-US" sz="1050" dirty="0">
                        <a:solidFill>
                          <a:schemeClr val="tx1">
                            <a:lumMod val="65000"/>
                            <a:lumOff val="35000"/>
                          </a:schemeClr>
                        </a:solidFill>
                        <a:latin typeface="Gotham Medium"/>
                      </a:endParaRPr>
                    </a:p>
                    <a:p>
                      <a:endParaRPr lang="en-US" sz="105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endParaRPr lang="en-US" sz="105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endParaRPr lang="en-US" sz="105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05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9"/>
                  </a:ext>
                </a:extLst>
              </a:tr>
            </a:tbl>
          </a:graphicData>
        </a:graphic>
      </p:graphicFrame>
      <p:cxnSp>
        <p:nvCxnSpPr>
          <p:cNvPr id="145"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6"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7"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8"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9"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0"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51"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70" name="Group 104">
            <a:extLst>
              <a:ext uri="{FF2B5EF4-FFF2-40B4-BE49-F238E27FC236}">
                <a16:creationId xmlns:a16="http://schemas.microsoft.com/office/drawing/2014/main" id="{F92D2BA8-4210-BC4F-90FE-97F981A42945}"/>
              </a:ext>
            </a:extLst>
          </p:cNvPr>
          <p:cNvGrpSpPr/>
          <p:nvPr/>
        </p:nvGrpSpPr>
        <p:grpSpPr>
          <a:xfrm>
            <a:off x="6297638" y="4839405"/>
            <a:ext cx="109440" cy="109440"/>
            <a:chOff x="4200892" y="4432105"/>
            <a:chExt cx="109440" cy="109440"/>
          </a:xfrm>
        </p:grpSpPr>
        <p:grpSp>
          <p:nvGrpSpPr>
            <p:cNvPr id="17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4" name="Group 104">
            <a:extLst>
              <a:ext uri="{FF2B5EF4-FFF2-40B4-BE49-F238E27FC236}">
                <a16:creationId xmlns:a16="http://schemas.microsoft.com/office/drawing/2014/main" id="{F92D2BA8-4210-BC4F-90FE-97F981A42945}"/>
              </a:ext>
            </a:extLst>
          </p:cNvPr>
          <p:cNvGrpSpPr/>
          <p:nvPr/>
        </p:nvGrpSpPr>
        <p:grpSpPr>
          <a:xfrm>
            <a:off x="6297638" y="5180605"/>
            <a:ext cx="109440" cy="109440"/>
            <a:chOff x="4200892" y="4432105"/>
            <a:chExt cx="109440" cy="109440"/>
          </a:xfrm>
        </p:grpSpPr>
        <p:grpSp>
          <p:nvGrpSpPr>
            <p:cNvPr id="19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8" name="Group 104">
            <a:extLst>
              <a:ext uri="{FF2B5EF4-FFF2-40B4-BE49-F238E27FC236}">
                <a16:creationId xmlns:a16="http://schemas.microsoft.com/office/drawing/2014/main" id="{F92D2BA8-4210-BC4F-90FE-97F981A42945}"/>
              </a:ext>
            </a:extLst>
          </p:cNvPr>
          <p:cNvGrpSpPr/>
          <p:nvPr/>
        </p:nvGrpSpPr>
        <p:grpSpPr>
          <a:xfrm>
            <a:off x="6297638" y="5521805"/>
            <a:ext cx="109440" cy="109440"/>
            <a:chOff x="4200892" y="4432105"/>
            <a:chExt cx="109440" cy="109440"/>
          </a:xfrm>
        </p:grpSpPr>
        <p:grpSp>
          <p:nvGrpSpPr>
            <p:cNvPr id="21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0" name="Group 104">
            <a:extLst>
              <a:ext uri="{FF2B5EF4-FFF2-40B4-BE49-F238E27FC236}">
                <a16:creationId xmlns:a16="http://schemas.microsoft.com/office/drawing/2014/main" id="{F92D2BA8-4210-BC4F-90FE-97F981A42945}"/>
              </a:ext>
            </a:extLst>
          </p:cNvPr>
          <p:cNvGrpSpPr/>
          <p:nvPr/>
        </p:nvGrpSpPr>
        <p:grpSpPr>
          <a:xfrm>
            <a:off x="5396870" y="5863005"/>
            <a:ext cx="109440" cy="109440"/>
            <a:chOff x="4200892" y="4432105"/>
            <a:chExt cx="109440" cy="109440"/>
          </a:xfrm>
        </p:grpSpPr>
        <p:grpSp>
          <p:nvGrpSpPr>
            <p:cNvPr id="23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6" name="Group 104">
            <a:extLst>
              <a:ext uri="{FF2B5EF4-FFF2-40B4-BE49-F238E27FC236}">
                <a16:creationId xmlns:a16="http://schemas.microsoft.com/office/drawing/2014/main" id="{F92D2BA8-4210-BC4F-90FE-97F981A42945}"/>
              </a:ext>
            </a:extLst>
          </p:cNvPr>
          <p:cNvGrpSpPr/>
          <p:nvPr/>
        </p:nvGrpSpPr>
        <p:grpSpPr>
          <a:xfrm>
            <a:off x="5849526" y="5865277"/>
            <a:ext cx="109440" cy="109440"/>
            <a:chOff x="4200892" y="4432105"/>
            <a:chExt cx="109440" cy="109440"/>
          </a:xfrm>
        </p:grpSpPr>
        <p:grpSp>
          <p:nvGrpSpPr>
            <p:cNvPr id="23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2" name="Group 104">
            <a:extLst>
              <a:ext uri="{FF2B5EF4-FFF2-40B4-BE49-F238E27FC236}">
                <a16:creationId xmlns:a16="http://schemas.microsoft.com/office/drawing/2014/main" id="{F92D2BA8-4210-BC4F-90FE-97F981A42945}"/>
              </a:ext>
            </a:extLst>
          </p:cNvPr>
          <p:cNvGrpSpPr/>
          <p:nvPr/>
        </p:nvGrpSpPr>
        <p:grpSpPr>
          <a:xfrm>
            <a:off x="6297638" y="5863005"/>
            <a:ext cx="109440" cy="109440"/>
            <a:chOff x="4200892" y="4432105"/>
            <a:chExt cx="109440" cy="109440"/>
          </a:xfrm>
        </p:grpSpPr>
        <p:grpSp>
          <p:nvGrpSpPr>
            <p:cNvPr id="24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4" name="Group 104">
            <a:extLst>
              <a:ext uri="{FF2B5EF4-FFF2-40B4-BE49-F238E27FC236}">
                <a16:creationId xmlns:a16="http://schemas.microsoft.com/office/drawing/2014/main" id="{F92D2BA8-4210-BC4F-90FE-97F981A42945}"/>
              </a:ext>
            </a:extLst>
          </p:cNvPr>
          <p:cNvGrpSpPr/>
          <p:nvPr/>
        </p:nvGrpSpPr>
        <p:grpSpPr>
          <a:xfrm>
            <a:off x="5396870" y="6176909"/>
            <a:ext cx="109440" cy="109440"/>
            <a:chOff x="4200892" y="4432105"/>
            <a:chExt cx="109440" cy="109440"/>
          </a:xfrm>
        </p:grpSpPr>
        <p:grpSp>
          <p:nvGrpSpPr>
            <p:cNvPr id="25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0" name="Group 104">
            <a:extLst>
              <a:ext uri="{FF2B5EF4-FFF2-40B4-BE49-F238E27FC236}">
                <a16:creationId xmlns:a16="http://schemas.microsoft.com/office/drawing/2014/main" id="{F92D2BA8-4210-BC4F-90FE-97F981A42945}"/>
              </a:ext>
            </a:extLst>
          </p:cNvPr>
          <p:cNvGrpSpPr/>
          <p:nvPr/>
        </p:nvGrpSpPr>
        <p:grpSpPr>
          <a:xfrm>
            <a:off x="5849526" y="6179181"/>
            <a:ext cx="109440" cy="109440"/>
            <a:chOff x="4200892" y="4432105"/>
            <a:chExt cx="109440" cy="109440"/>
          </a:xfrm>
        </p:grpSpPr>
        <p:grpSp>
          <p:nvGrpSpPr>
            <p:cNvPr id="26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6" name="Group 104">
            <a:extLst>
              <a:ext uri="{FF2B5EF4-FFF2-40B4-BE49-F238E27FC236}">
                <a16:creationId xmlns:a16="http://schemas.microsoft.com/office/drawing/2014/main" id="{F92D2BA8-4210-BC4F-90FE-97F981A42945}"/>
              </a:ext>
            </a:extLst>
          </p:cNvPr>
          <p:cNvGrpSpPr/>
          <p:nvPr/>
        </p:nvGrpSpPr>
        <p:grpSpPr>
          <a:xfrm>
            <a:off x="6297638" y="6176909"/>
            <a:ext cx="109440" cy="109440"/>
            <a:chOff x="4200892" y="4432105"/>
            <a:chExt cx="109440" cy="109440"/>
          </a:xfrm>
        </p:grpSpPr>
        <p:grpSp>
          <p:nvGrpSpPr>
            <p:cNvPr id="26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8" name="Group 104">
            <a:extLst>
              <a:ext uri="{FF2B5EF4-FFF2-40B4-BE49-F238E27FC236}">
                <a16:creationId xmlns:a16="http://schemas.microsoft.com/office/drawing/2014/main" id="{F92D2BA8-4210-BC4F-90FE-97F981A42945}"/>
              </a:ext>
            </a:extLst>
          </p:cNvPr>
          <p:cNvGrpSpPr/>
          <p:nvPr/>
        </p:nvGrpSpPr>
        <p:grpSpPr>
          <a:xfrm>
            <a:off x="5396870" y="6559053"/>
            <a:ext cx="109440" cy="109440"/>
            <a:chOff x="4200892" y="4432105"/>
            <a:chExt cx="109440" cy="109440"/>
          </a:xfrm>
        </p:grpSpPr>
        <p:grpSp>
          <p:nvGrpSpPr>
            <p:cNvPr id="27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84" name="Group 104">
            <a:extLst>
              <a:ext uri="{FF2B5EF4-FFF2-40B4-BE49-F238E27FC236}">
                <a16:creationId xmlns:a16="http://schemas.microsoft.com/office/drawing/2014/main" id="{F92D2BA8-4210-BC4F-90FE-97F981A42945}"/>
              </a:ext>
            </a:extLst>
          </p:cNvPr>
          <p:cNvGrpSpPr/>
          <p:nvPr/>
        </p:nvGrpSpPr>
        <p:grpSpPr>
          <a:xfrm>
            <a:off x="5849526" y="6561325"/>
            <a:ext cx="109440" cy="109440"/>
            <a:chOff x="4200892" y="4432105"/>
            <a:chExt cx="109440" cy="109440"/>
          </a:xfrm>
        </p:grpSpPr>
        <p:grpSp>
          <p:nvGrpSpPr>
            <p:cNvPr id="28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90" name="Group 104">
            <a:extLst>
              <a:ext uri="{FF2B5EF4-FFF2-40B4-BE49-F238E27FC236}">
                <a16:creationId xmlns:a16="http://schemas.microsoft.com/office/drawing/2014/main" id="{F92D2BA8-4210-BC4F-90FE-97F981A42945}"/>
              </a:ext>
            </a:extLst>
          </p:cNvPr>
          <p:cNvGrpSpPr/>
          <p:nvPr/>
        </p:nvGrpSpPr>
        <p:grpSpPr>
          <a:xfrm>
            <a:off x="6297638" y="6559053"/>
            <a:ext cx="109440" cy="109440"/>
            <a:chOff x="4200892" y="4432105"/>
            <a:chExt cx="109440" cy="109440"/>
          </a:xfrm>
        </p:grpSpPr>
        <p:grpSp>
          <p:nvGrpSpPr>
            <p:cNvPr id="29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9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9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9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9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551855105"/>
              </p:ext>
            </p:extLst>
          </p:nvPr>
        </p:nvGraphicFramePr>
        <p:xfrm>
          <a:off x="554400" y="2124000"/>
          <a:ext cx="10799999" cy="4655820"/>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274260">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Diseñar e implementar la plataforma estratégica del Sistema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970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100">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26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9482">
                <a:tc gridSpan="3">
                  <a:txBody>
                    <a:bodyPr/>
                    <a:lstStyle/>
                    <a:p>
                      <a:pPr algn="just"/>
                      <a:r>
                        <a:rPr lang="es-CO" sz="1100" dirty="0">
                          <a:solidFill>
                            <a:schemeClr val="tx1">
                              <a:lumMod val="65000"/>
                              <a:lumOff val="35000"/>
                            </a:schemeClr>
                          </a:solidFill>
                          <a:latin typeface="Gotham Medium"/>
                        </a:rPr>
                        <a:t>Socialización del proceso</a:t>
                      </a:r>
                      <a:r>
                        <a:rPr lang="es-CO" sz="1100" baseline="0" dirty="0">
                          <a:solidFill>
                            <a:schemeClr val="tx1">
                              <a:lumMod val="65000"/>
                              <a:lumOff val="35000"/>
                            </a:schemeClr>
                          </a:solidFill>
                          <a:latin typeface="Gotham Medium"/>
                        </a:rPr>
                        <a:t> realizado en el 2019.</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4"/>
                  </a:ext>
                </a:extLst>
              </a:tr>
              <a:tr h="365680">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Procesos contractuales</a:t>
                      </a:r>
                      <a:r>
                        <a:rPr lang="en-US" sz="1100" dirty="0">
                          <a:solidFill>
                            <a:schemeClr val="tx1">
                              <a:lumMod val="65000"/>
                              <a:lumOff val="35000"/>
                            </a:schemeClr>
                          </a:solidFill>
                          <a:latin typeface="Gotham Medium"/>
                        </a:rPr>
                        <a:t>.</a:t>
                      </a: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761833">
                <a:tc gridSpan="3">
                  <a:txBody>
                    <a:bodyPr/>
                    <a:lstStyle/>
                    <a:p>
                      <a:pPr algn="just"/>
                      <a:r>
                        <a:rPr lang="es-CO" sz="1100" dirty="0">
                          <a:solidFill>
                            <a:schemeClr val="tx1">
                              <a:lumMod val="65000"/>
                              <a:lumOff val="35000"/>
                            </a:schemeClr>
                          </a:solidFill>
                          <a:latin typeface="Gotham Medium"/>
                        </a:rPr>
                        <a:t>Actualización</a:t>
                      </a:r>
                      <a:r>
                        <a:rPr lang="es-CO" sz="1100" baseline="0" dirty="0">
                          <a:solidFill>
                            <a:schemeClr val="tx1">
                              <a:lumMod val="65000"/>
                              <a:lumOff val="35000"/>
                            </a:schemeClr>
                          </a:solidFill>
                          <a:latin typeface="Gotham Medium"/>
                        </a:rPr>
                        <a:t> de la </a:t>
                      </a:r>
                      <a:r>
                        <a:rPr kumimoji="0" lang="es-ES_tradnl" sz="1100" b="0" i="0" u="none" strike="noStrike" kern="0" cap="none" spc="0" normalizeH="0" baseline="0" noProof="0" dirty="0">
                          <a:ln>
                            <a:noFill/>
                          </a:ln>
                          <a:solidFill>
                            <a:schemeClr val="tx1">
                              <a:lumMod val="65000"/>
                              <a:lumOff val="35000"/>
                            </a:schemeClr>
                          </a:solidFill>
                          <a:effectLst/>
                          <a:uLnTx/>
                          <a:uFillTx/>
                          <a:latin typeface="Gotham Medium"/>
                        </a:rPr>
                        <a:t>NTC 6256:2018y Guía Técnica de Calidad GTC 286:286  con base en los desarrollo en materia Ambiental ,Seguridad y Salud en el trabajo y el MIPG.</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SIGMA, ICONTEC.</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6"/>
                  </a:ext>
                </a:extLst>
              </a:tr>
              <a:tr h="426627">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capacitación e implementación de: Plan de Emergencias, Riesgos Ambientales.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548520">
                <a:tc gridSpan="3">
                  <a:txBody>
                    <a:bodyPr/>
                    <a:lstStyle/>
                    <a:p>
                      <a:pPr algn="just"/>
                      <a:r>
                        <a:rPr lang="es-CO" sz="1100" dirty="0">
                          <a:solidFill>
                            <a:schemeClr val="tx1">
                              <a:lumMod val="65000"/>
                              <a:lumOff val="35000"/>
                            </a:schemeClr>
                          </a:solidFill>
                          <a:latin typeface="Gotham Medium"/>
                        </a:rPr>
                        <a:t>Actualización y socialización  de toda la plataforma con base en las indicaciones dadas en la Auditoría Externa.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31"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32"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33"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4"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5"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6"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7"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38"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9"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0"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1"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2"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143" name="Group 104">
            <a:extLst>
              <a:ext uri="{FF2B5EF4-FFF2-40B4-BE49-F238E27FC236}">
                <a16:creationId xmlns:a16="http://schemas.microsoft.com/office/drawing/2014/main" id="{F92D2BA8-4210-BC4F-90FE-97F981A42945}"/>
              </a:ext>
            </a:extLst>
          </p:cNvPr>
          <p:cNvGrpSpPr/>
          <p:nvPr/>
        </p:nvGrpSpPr>
        <p:grpSpPr>
          <a:xfrm>
            <a:off x="4944214" y="4427693"/>
            <a:ext cx="109440" cy="109440"/>
            <a:chOff x="4200892" y="4432105"/>
            <a:chExt cx="109440" cy="109440"/>
          </a:xfrm>
        </p:grpSpPr>
        <p:grpSp>
          <p:nvGrpSpPr>
            <p:cNvPr id="14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9" name="Group 104">
            <a:extLst>
              <a:ext uri="{FF2B5EF4-FFF2-40B4-BE49-F238E27FC236}">
                <a16:creationId xmlns:a16="http://schemas.microsoft.com/office/drawing/2014/main" id="{F92D2BA8-4210-BC4F-90FE-97F981A42945}"/>
              </a:ext>
            </a:extLst>
          </p:cNvPr>
          <p:cNvGrpSpPr/>
          <p:nvPr/>
        </p:nvGrpSpPr>
        <p:grpSpPr>
          <a:xfrm>
            <a:off x="5396870" y="4429965"/>
            <a:ext cx="109440" cy="109440"/>
            <a:chOff x="4200892" y="4432105"/>
            <a:chExt cx="109440" cy="109440"/>
          </a:xfrm>
        </p:grpSpPr>
        <p:grpSp>
          <p:nvGrpSpPr>
            <p:cNvPr id="15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7" name="Group 104">
            <a:extLst>
              <a:ext uri="{FF2B5EF4-FFF2-40B4-BE49-F238E27FC236}">
                <a16:creationId xmlns:a16="http://schemas.microsoft.com/office/drawing/2014/main" id="{F92D2BA8-4210-BC4F-90FE-97F981A42945}"/>
              </a:ext>
            </a:extLst>
          </p:cNvPr>
          <p:cNvGrpSpPr/>
          <p:nvPr/>
        </p:nvGrpSpPr>
        <p:grpSpPr>
          <a:xfrm>
            <a:off x="4944214" y="4727949"/>
            <a:ext cx="109440" cy="109440"/>
            <a:chOff x="4200892" y="4432105"/>
            <a:chExt cx="109440" cy="109440"/>
          </a:xfrm>
        </p:grpSpPr>
        <p:grpSp>
          <p:nvGrpSpPr>
            <p:cNvPr id="16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3" name="Group 104">
            <a:extLst>
              <a:ext uri="{FF2B5EF4-FFF2-40B4-BE49-F238E27FC236}">
                <a16:creationId xmlns:a16="http://schemas.microsoft.com/office/drawing/2014/main" id="{F92D2BA8-4210-BC4F-90FE-97F981A42945}"/>
              </a:ext>
            </a:extLst>
          </p:cNvPr>
          <p:cNvGrpSpPr/>
          <p:nvPr/>
        </p:nvGrpSpPr>
        <p:grpSpPr>
          <a:xfrm>
            <a:off x="5396870" y="4730221"/>
            <a:ext cx="109440" cy="109440"/>
            <a:chOff x="4200892" y="4432105"/>
            <a:chExt cx="109440" cy="109440"/>
          </a:xfrm>
        </p:grpSpPr>
        <p:grpSp>
          <p:nvGrpSpPr>
            <p:cNvPr id="17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3" name="Group 104">
            <a:extLst>
              <a:ext uri="{FF2B5EF4-FFF2-40B4-BE49-F238E27FC236}">
                <a16:creationId xmlns:a16="http://schemas.microsoft.com/office/drawing/2014/main" id="{F92D2BA8-4210-BC4F-90FE-97F981A42945}"/>
              </a:ext>
            </a:extLst>
          </p:cNvPr>
          <p:cNvGrpSpPr/>
          <p:nvPr/>
        </p:nvGrpSpPr>
        <p:grpSpPr>
          <a:xfrm>
            <a:off x="5849526" y="5292061"/>
            <a:ext cx="109440" cy="109440"/>
            <a:chOff x="4200892" y="4432105"/>
            <a:chExt cx="109440" cy="109440"/>
          </a:xfrm>
        </p:grpSpPr>
        <p:grpSp>
          <p:nvGrpSpPr>
            <p:cNvPr id="20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09" name="Group 104">
            <a:extLst>
              <a:ext uri="{FF2B5EF4-FFF2-40B4-BE49-F238E27FC236}">
                <a16:creationId xmlns:a16="http://schemas.microsoft.com/office/drawing/2014/main" id="{F92D2BA8-4210-BC4F-90FE-97F981A42945}"/>
              </a:ext>
            </a:extLst>
          </p:cNvPr>
          <p:cNvGrpSpPr/>
          <p:nvPr/>
        </p:nvGrpSpPr>
        <p:grpSpPr>
          <a:xfrm>
            <a:off x="6297638" y="5289789"/>
            <a:ext cx="109440" cy="109440"/>
            <a:chOff x="4200892" y="4432105"/>
            <a:chExt cx="109440" cy="109440"/>
          </a:xfrm>
        </p:grpSpPr>
        <p:grpSp>
          <p:nvGrpSpPr>
            <p:cNvPr id="21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7" name="Group 104">
            <a:extLst>
              <a:ext uri="{FF2B5EF4-FFF2-40B4-BE49-F238E27FC236}">
                <a16:creationId xmlns:a16="http://schemas.microsoft.com/office/drawing/2014/main" id="{F92D2BA8-4210-BC4F-90FE-97F981A42945}"/>
              </a:ext>
            </a:extLst>
          </p:cNvPr>
          <p:cNvGrpSpPr/>
          <p:nvPr/>
        </p:nvGrpSpPr>
        <p:grpSpPr>
          <a:xfrm>
            <a:off x="5849526" y="5892573"/>
            <a:ext cx="109440" cy="109440"/>
            <a:chOff x="4200892" y="4432105"/>
            <a:chExt cx="109440" cy="109440"/>
          </a:xfrm>
        </p:grpSpPr>
        <p:grpSp>
          <p:nvGrpSpPr>
            <p:cNvPr id="22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3" name="Group 104">
            <a:extLst>
              <a:ext uri="{FF2B5EF4-FFF2-40B4-BE49-F238E27FC236}">
                <a16:creationId xmlns:a16="http://schemas.microsoft.com/office/drawing/2014/main" id="{F92D2BA8-4210-BC4F-90FE-97F981A42945}"/>
              </a:ext>
            </a:extLst>
          </p:cNvPr>
          <p:cNvGrpSpPr/>
          <p:nvPr/>
        </p:nvGrpSpPr>
        <p:grpSpPr>
          <a:xfrm>
            <a:off x="6297638" y="5890301"/>
            <a:ext cx="109440" cy="109440"/>
            <a:chOff x="4200892" y="4432105"/>
            <a:chExt cx="109440" cy="109440"/>
          </a:xfrm>
        </p:grpSpPr>
        <p:grpSp>
          <p:nvGrpSpPr>
            <p:cNvPr id="23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1" name="Group 104">
            <a:extLst>
              <a:ext uri="{FF2B5EF4-FFF2-40B4-BE49-F238E27FC236}">
                <a16:creationId xmlns:a16="http://schemas.microsoft.com/office/drawing/2014/main" id="{F92D2BA8-4210-BC4F-90FE-97F981A42945}"/>
              </a:ext>
            </a:extLst>
          </p:cNvPr>
          <p:cNvGrpSpPr/>
          <p:nvPr/>
        </p:nvGrpSpPr>
        <p:grpSpPr>
          <a:xfrm>
            <a:off x="5849526" y="6370253"/>
            <a:ext cx="109440" cy="109440"/>
            <a:chOff x="4200892" y="4432105"/>
            <a:chExt cx="109440" cy="109440"/>
          </a:xfrm>
        </p:grpSpPr>
        <p:grpSp>
          <p:nvGrpSpPr>
            <p:cNvPr id="25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7" name="Group 104">
            <a:extLst>
              <a:ext uri="{FF2B5EF4-FFF2-40B4-BE49-F238E27FC236}">
                <a16:creationId xmlns:a16="http://schemas.microsoft.com/office/drawing/2014/main" id="{F92D2BA8-4210-BC4F-90FE-97F981A42945}"/>
              </a:ext>
            </a:extLst>
          </p:cNvPr>
          <p:cNvGrpSpPr/>
          <p:nvPr/>
        </p:nvGrpSpPr>
        <p:grpSpPr>
          <a:xfrm>
            <a:off x="6297638" y="6367981"/>
            <a:ext cx="109440" cy="109440"/>
            <a:chOff x="4200892" y="4432105"/>
            <a:chExt cx="109440" cy="109440"/>
          </a:xfrm>
        </p:grpSpPr>
        <p:grpSp>
          <p:nvGrpSpPr>
            <p:cNvPr id="25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653015288"/>
              </p:ext>
            </p:extLst>
          </p:nvPr>
        </p:nvGraphicFramePr>
        <p:xfrm>
          <a:off x="554400" y="2124000"/>
          <a:ext cx="10799999" cy="4486469"/>
        </p:xfrm>
        <a:graphic>
          <a:graphicData uri="http://schemas.openxmlformats.org/drawingml/2006/table">
            <a:tbl>
              <a:tblPr firstRow="1" band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274250">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Diseñar e implementar la plataforma estratégica del Sistema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97002">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6313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425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1807">
                <a:tc gridSpan="3">
                  <a:txBody>
                    <a:bodyPr/>
                    <a:lstStyle/>
                    <a:p>
                      <a:pPr algn="just"/>
                      <a:r>
                        <a:rPr lang="es-CO" sz="1100" dirty="0">
                          <a:solidFill>
                            <a:schemeClr val="tx1">
                              <a:lumMod val="65000"/>
                              <a:lumOff val="35000"/>
                            </a:schemeClr>
                          </a:solidFill>
                          <a:latin typeface="Gotham Medium"/>
                        </a:rPr>
                        <a:t>Capacitación especifica de</a:t>
                      </a:r>
                      <a:r>
                        <a:rPr lang="es-CO" sz="1100" baseline="0" dirty="0">
                          <a:solidFill>
                            <a:schemeClr val="tx1">
                              <a:lumMod val="65000"/>
                              <a:lumOff val="35000"/>
                            </a:schemeClr>
                          </a:solidFill>
                          <a:latin typeface="Gotham Medium"/>
                        </a:rPr>
                        <a:t> Auditores en Gestión Ambiental con base en las normatividad ambiental y teniendo en cuenta las No Conformidades de la Auditoría Externa al Sistema de Gestión Ambiental</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5"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SIGCMA, ICONTEC, Profesional SGA</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CO"/>
                    </a:p>
                  </a:txBody>
                  <a:tcPr/>
                </a:tc>
                <a:extLst>
                  <a:ext uri="{0D108BD9-81ED-4DB2-BD59-A6C34878D82A}">
                    <a16:rowId xmlns:a16="http://schemas.microsoft.com/office/drawing/2014/main" val="10004"/>
                  </a:ext>
                </a:extLst>
              </a:tr>
              <a:tr h="426612">
                <a:tc gridSpan="3">
                  <a:txBody>
                    <a:bodyPr/>
                    <a:lstStyle/>
                    <a:p>
                      <a:pPr algn="just"/>
                      <a:r>
                        <a:rPr lang="es-CO" sz="1100" dirty="0">
                          <a:solidFill>
                            <a:schemeClr val="tx1">
                              <a:lumMod val="65000"/>
                              <a:lumOff val="35000"/>
                            </a:schemeClr>
                          </a:solidFill>
                          <a:latin typeface="Gotham Medium"/>
                        </a:rPr>
                        <a:t>Elaboración y capacitación</a:t>
                      </a:r>
                      <a:r>
                        <a:rPr lang="es-CO" sz="1100" baseline="0" dirty="0">
                          <a:solidFill>
                            <a:schemeClr val="tx1">
                              <a:lumMod val="65000"/>
                              <a:lumOff val="35000"/>
                            </a:schemeClr>
                          </a:solidFill>
                          <a:latin typeface="Gotham Medium"/>
                        </a:rPr>
                        <a:t> del Plan de Emergencias e incorporación de nuevos brigadistas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594209">
                <a:tc gridSpan="3">
                  <a:txBody>
                    <a:bodyPr/>
                    <a:lstStyle/>
                    <a:p>
                      <a:pPr algn="just"/>
                      <a:r>
                        <a:rPr lang="es-CO" sz="1100" dirty="0">
                          <a:solidFill>
                            <a:schemeClr val="tx1">
                              <a:lumMod val="65000"/>
                              <a:lumOff val="35000"/>
                            </a:schemeClr>
                          </a:solidFill>
                          <a:latin typeface="Gotham Medium"/>
                        </a:rPr>
                        <a:t>Actualización de Riesgos Ambientales con base en los conceptos con</a:t>
                      </a:r>
                      <a:r>
                        <a:rPr lang="es-CO" sz="1100" baseline="0" dirty="0">
                          <a:solidFill>
                            <a:schemeClr val="tx1">
                              <a:lumMod val="65000"/>
                              <a:lumOff val="35000"/>
                            </a:schemeClr>
                          </a:solidFill>
                          <a:latin typeface="Gotham Medium"/>
                        </a:rPr>
                        <a:t> base en las Normas en materia Ambiental y Seguridad y Salud en el Trabajo.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280348">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Implementación del Plan de Emergencias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13988">
                <a:tc gridSpan="3">
                  <a:txBody>
                    <a:bodyPr/>
                    <a:lstStyle/>
                    <a:p>
                      <a:pPr algn="just"/>
                      <a:r>
                        <a:rPr lang="es-CO" sz="1100" dirty="0">
                          <a:solidFill>
                            <a:schemeClr val="tx1">
                              <a:lumMod val="65000"/>
                              <a:lumOff val="35000"/>
                            </a:schemeClr>
                          </a:solidFill>
                          <a:latin typeface="Gotham Medium"/>
                        </a:rPr>
                        <a:t>Evaluación, Plan de Mejora.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bl>
          </a:graphicData>
        </a:graphic>
      </p:graphicFrame>
      <p:cxnSp>
        <p:nvCxnSpPr>
          <p:cNvPr id="143"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44"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5"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6"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7"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8"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49"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62" name="Group 104">
            <a:extLst>
              <a:ext uri="{FF2B5EF4-FFF2-40B4-BE49-F238E27FC236}">
                <a16:creationId xmlns:a16="http://schemas.microsoft.com/office/drawing/2014/main" id="{F92D2BA8-4210-BC4F-90FE-97F981A42945}"/>
              </a:ext>
            </a:extLst>
          </p:cNvPr>
          <p:cNvGrpSpPr/>
          <p:nvPr/>
        </p:nvGrpSpPr>
        <p:grpSpPr>
          <a:xfrm>
            <a:off x="5849526" y="4541421"/>
            <a:ext cx="109440" cy="109440"/>
            <a:chOff x="4200892" y="4432105"/>
            <a:chExt cx="109440" cy="109440"/>
          </a:xfrm>
        </p:grpSpPr>
        <p:grpSp>
          <p:nvGrpSpPr>
            <p:cNvPr id="16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6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8" name="Group 104">
            <a:extLst>
              <a:ext uri="{FF2B5EF4-FFF2-40B4-BE49-F238E27FC236}">
                <a16:creationId xmlns:a16="http://schemas.microsoft.com/office/drawing/2014/main" id="{F92D2BA8-4210-BC4F-90FE-97F981A42945}"/>
              </a:ext>
            </a:extLst>
          </p:cNvPr>
          <p:cNvGrpSpPr/>
          <p:nvPr/>
        </p:nvGrpSpPr>
        <p:grpSpPr>
          <a:xfrm>
            <a:off x="6297638" y="4539149"/>
            <a:ext cx="109440" cy="109440"/>
            <a:chOff x="4200892" y="4432105"/>
            <a:chExt cx="109440" cy="109440"/>
          </a:xfrm>
        </p:grpSpPr>
        <p:grpSp>
          <p:nvGrpSpPr>
            <p:cNvPr id="16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0" name="Group 104">
            <a:extLst>
              <a:ext uri="{FF2B5EF4-FFF2-40B4-BE49-F238E27FC236}">
                <a16:creationId xmlns:a16="http://schemas.microsoft.com/office/drawing/2014/main" id="{F92D2BA8-4210-BC4F-90FE-97F981A42945}"/>
              </a:ext>
            </a:extLst>
          </p:cNvPr>
          <p:cNvGrpSpPr/>
          <p:nvPr/>
        </p:nvGrpSpPr>
        <p:grpSpPr>
          <a:xfrm>
            <a:off x="5396870" y="5057773"/>
            <a:ext cx="109440" cy="109440"/>
            <a:chOff x="4200892" y="4432105"/>
            <a:chExt cx="109440" cy="109440"/>
          </a:xfrm>
        </p:grpSpPr>
        <p:grpSp>
          <p:nvGrpSpPr>
            <p:cNvPr id="18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8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86" name="Group 104">
            <a:extLst>
              <a:ext uri="{FF2B5EF4-FFF2-40B4-BE49-F238E27FC236}">
                <a16:creationId xmlns:a16="http://schemas.microsoft.com/office/drawing/2014/main" id="{F92D2BA8-4210-BC4F-90FE-97F981A42945}"/>
              </a:ext>
            </a:extLst>
          </p:cNvPr>
          <p:cNvGrpSpPr/>
          <p:nvPr/>
        </p:nvGrpSpPr>
        <p:grpSpPr>
          <a:xfrm>
            <a:off x="5849526" y="5060045"/>
            <a:ext cx="109440" cy="109440"/>
            <a:chOff x="4200892" y="4432105"/>
            <a:chExt cx="109440" cy="109440"/>
          </a:xfrm>
        </p:grpSpPr>
        <p:grpSp>
          <p:nvGrpSpPr>
            <p:cNvPr id="18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2" name="Group 104">
            <a:extLst>
              <a:ext uri="{FF2B5EF4-FFF2-40B4-BE49-F238E27FC236}">
                <a16:creationId xmlns:a16="http://schemas.microsoft.com/office/drawing/2014/main" id="{F92D2BA8-4210-BC4F-90FE-97F981A42945}"/>
              </a:ext>
            </a:extLst>
          </p:cNvPr>
          <p:cNvGrpSpPr/>
          <p:nvPr/>
        </p:nvGrpSpPr>
        <p:grpSpPr>
          <a:xfrm>
            <a:off x="6297638" y="5057773"/>
            <a:ext cx="109440" cy="109440"/>
            <a:chOff x="4200892" y="4432105"/>
            <a:chExt cx="109440" cy="109440"/>
          </a:xfrm>
        </p:grpSpPr>
        <p:grpSp>
          <p:nvGrpSpPr>
            <p:cNvPr id="19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0" name="Group 104">
            <a:extLst>
              <a:ext uri="{FF2B5EF4-FFF2-40B4-BE49-F238E27FC236}">
                <a16:creationId xmlns:a16="http://schemas.microsoft.com/office/drawing/2014/main" id="{F92D2BA8-4210-BC4F-90FE-97F981A42945}"/>
              </a:ext>
            </a:extLst>
          </p:cNvPr>
          <p:cNvGrpSpPr/>
          <p:nvPr/>
        </p:nvGrpSpPr>
        <p:grpSpPr>
          <a:xfrm>
            <a:off x="5849526" y="5565021"/>
            <a:ext cx="109440" cy="109440"/>
            <a:chOff x="4200892" y="4432105"/>
            <a:chExt cx="109440" cy="109440"/>
          </a:xfrm>
        </p:grpSpPr>
        <p:grpSp>
          <p:nvGrpSpPr>
            <p:cNvPr id="21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1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6297638" y="5562749"/>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4" name="Group 104">
            <a:extLst>
              <a:ext uri="{FF2B5EF4-FFF2-40B4-BE49-F238E27FC236}">
                <a16:creationId xmlns:a16="http://schemas.microsoft.com/office/drawing/2014/main" id="{F92D2BA8-4210-BC4F-90FE-97F981A42945}"/>
              </a:ext>
            </a:extLst>
          </p:cNvPr>
          <p:cNvGrpSpPr/>
          <p:nvPr/>
        </p:nvGrpSpPr>
        <p:grpSpPr>
          <a:xfrm>
            <a:off x="5849526" y="6001757"/>
            <a:ext cx="109440" cy="109440"/>
            <a:chOff x="4200892" y="4432105"/>
            <a:chExt cx="109440" cy="109440"/>
          </a:xfrm>
        </p:grpSpPr>
        <p:grpSp>
          <p:nvGrpSpPr>
            <p:cNvPr id="2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0" name="Group 104">
            <a:extLst>
              <a:ext uri="{FF2B5EF4-FFF2-40B4-BE49-F238E27FC236}">
                <a16:creationId xmlns:a16="http://schemas.microsoft.com/office/drawing/2014/main" id="{F92D2BA8-4210-BC4F-90FE-97F981A42945}"/>
              </a:ext>
            </a:extLst>
          </p:cNvPr>
          <p:cNvGrpSpPr/>
          <p:nvPr/>
        </p:nvGrpSpPr>
        <p:grpSpPr>
          <a:xfrm>
            <a:off x="6297638" y="5999485"/>
            <a:ext cx="109440" cy="109440"/>
            <a:chOff x="4200892" y="4432105"/>
            <a:chExt cx="109440" cy="109440"/>
          </a:xfrm>
        </p:grpSpPr>
        <p:grpSp>
          <p:nvGrpSpPr>
            <p:cNvPr id="2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4" name="Group 104">
            <a:extLst>
              <a:ext uri="{FF2B5EF4-FFF2-40B4-BE49-F238E27FC236}">
                <a16:creationId xmlns:a16="http://schemas.microsoft.com/office/drawing/2014/main" id="{F92D2BA8-4210-BC4F-90FE-97F981A42945}"/>
              </a:ext>
            </a:extLst>
          </p:cNvPr>
          <p:cNvGrpSpPr/>
          <p:nvPr/>
        </p:nvGrpSpPr>
        <p:grpSpPr>
          <a:xfrm>
            <a:off x="6297638" y="6313389"/>
            <a:ext cx="109440" cy="109440"/>
            <a:chOff x="4200892" y="4432105"/>
            <a:chExt cx="109440" cy="109440"/>
          </a:xfrm>
        </p:grpSpPr>
        <p:grpSp>
          <p:nvGrpSpPr>
            <p:cNvPr id="26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1613821187"/>
              </p:ext>
            </p:extLst>
          </p:nvPr>
        </p:nvGraphicFramePr>
        <p:xfrm>
          <a:off x="554400" y="2124000"/>
          <a:ext cx="10799999" cy="4658402"/>
        </p:xfrm>
        <a:graphic>
          <a:graphicData uri="http://schemas.openxmlformats.org/drawingml/2006/table">
            <a:tbl>
              <a:tblPr firstRow="1" bandRow="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274414">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Diseñar e implementar la plataforma estratégica del Sistema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97654">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100" b="0" i="0" u="none" strike="noStrike" kern="0" cap="none" spc="0" normalizeH="0" baseline="0" noProof="0" dirty="0">
                          <a:ln>
                            <a:noFill/>
                          </a:ln>
                          <a:solidFill>
                            <a:schemeClr val="tx1">
                              <a:lumMod val="50000"/>
                              <a:lumOff val="50000"/>
                            </a:schemeClr>
                          </a:solidFill>
                          <a:effectLst/>
                          <a:uLnTx/>
                          <a:uFillTx/>
                          <a:latin typeface="Gotham Medium"/>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100" b="0" i="0" u="none" strike="noStrike" kern="0" cap="none" spc="0" normalizeH="0" baseline="0" noProof="0" dirty="0">
                        <a:ln>
                          <a:noFill/>
                        </a:ln>
                        <a:solidFill>
                          <a:schemeClr val="tx1">
                            <a:lumMod val="50000"/>
                            <a:lumOff val="50000"/>
                          </a:schemeClr>
                        </a:solidFill>
                        <a:effectLst/>
                        <a:uLnTx/>
                        <a:uFillTx/>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356">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540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9733">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del Plan de Auditoria del SGA.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8"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200" b="1" dirty="0">
                        <a:solidFill>
                          <a:schemeClr val="tx1">
                            <a:lumMod val="65000"/>
                            <a:lumOff val="35000"/>
                          </a:schemeClr>
                        </a:solidFill>
                        <a:latin typeface="Gotham Medium"/>
                      </a:endParaRPr>
                    </a:p>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a:t>
                      </a:r>
                      <a:r>
                        <a:rPr lang="es-CO" sz="1200" b="1" baseline="0" dirty="0">
                          <a:solidFill>
                            <a:schemeClr val="tx1">
                              <a:lumMod val="65000"/>
                              <a:lumOff val="35000"/>
                            </a:schemeClr>
                          </a:solidFill>
                          <a:latin typeface="Gotham Medium"/>
                        </a:rPr>
                        <a:t> Nacional del SIGMA, ICONTEC.</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8" hMerge="1">
                  <a:txBody>
                    <a:bodyPr/>
                    <a:lstStyle/>
                    <a:p>
                      <a:endParaRPr lang="es-CO"/>
                    </a:p>
                  </a:txBody>
                  <a:tcPr/>
                </a:tc>
                <a:extLst>
                  <a:ext uri="{0D108BD9-81ED-4DB2-BD59-A6C34878D82A}">
                    <a16:rowId xmlns:a16="http://schemas.microsoft.com/office/drawing/2014/main" val="10004"/>
                  </a:ext>
                </a:extLst>
              </a:tr>
              <a:tr h="365885">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del Plan de Auditoria del SGA.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365885">
                <a:tc gridSpan="3">
                  <a:txBody>
                    <a:bodyPr/>
                    <a:lstStyle/>
                    <a:p>
                      <a:pPr algn="just"/>
                      <a:r>
                        <a:rPr lang="es-CO" sz="1100" dirty="0">
                          <a:solidFill>
                            <a:schemeClr val="tx1">
                              <a:lumMod val="65000"/>
                              <a:lumOff val="35000"/>
                            </a:schemeClr>
                          </a:solidFill>
                          <a:latin typeface="Gotham Medium"/>
                        </a:rPr>
                        <a:t>Auditoría</a:t>
                      </a:r>
                      <a:r>
                        <a:rPr lang="es-CO" sz="1100" baseline="0" dirty="0">
                          <a:solidFill>
                            <a:schemeClr val="tx1">
                              <a:lumMod val="65000"/>
                              <a:lumOff val="35000"/>
                            </a:schemeClr>
                          </a:solidFill>
                          <a:latin typeface="Gotham Medium"/>
                        </a:rPr>
                        <a:t> Interna del SGA</a:t>
                      </a:r>
                      <a:endParaRPr lang="en-US" sz="1100" dirty="0">
                        <a:solidFill>
                          <a:schemeClr val="tx1">
                            <a:lumMod val="65000"/>
                            <a:lumOff val="35000"/>
                          </a:schemeClr>
                        </a:solidFill>
                        <a:latin typeface="Gotham Medium"/>
                      </a:endParaRPr>
                    </a:p>
                  </a:txBody>
                  <a:tcP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274414">
                <a:tc gridSpan="3">
                  <a:txBody>
                    <a:bodyPr/>
                    <a:lstStyle/>
                    <a:p>
                      <a:pPr algn="just"/>
                      <a:r>
                        <a:rPr lang="es-CO" sz="1100" dirty="0">
                          <a:solidFill>
                            <a:schemeClr val="tx1">
                              <a:lumMod val="65000"/>
                              <a:lumOff val="35000"/>
                            </a:schemeClr>
                          </a:solidFill>
                          <a:latin typeface="Gotham Medium"/>
                        </a:rPr>
                        <a:t>Preparación para la Auditoría</a:t>
                      </a:r>
                      <a:r>
                        <a:rPr lang="es-CO" sz="1100" baseline="0" dirty="0">
                          <a:solidFill>
                            <a:schemeClr val="tx1">
                              <a:lumMod val="65000"/>
                              <a:lumOff val="35000"/>
                            </a:schemeClr>
                          </a:solidFill>
                          <a:latin typeface="Gotham Medium"/>
                        </a:rPr>
                        <a:t> Externa.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sz="1200" b="1" dirty="0">
                        <a:solidFill>
                          <a:schemeClr val="tx1">
                            <a:lumMod val="65000"/>
                            <a:lumOff val="35000"/>
                          </a:schemeClr>
                        </a:solidFill>
                        <a:latin typeface="Gotham Medium"/>
                      </a:endParaRPr>
                    </a:p>
                  </a:txBody>
                  <a:tcP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274414">
                <a:tc gridSpan="3">
                  <a:txBody>
                    <a:bodyPr/>
                    <a:lstStyle/>
                    <a:p>
                      <a:pPr algn="just"/>
                      <a:r>
                        <a:rPr lang="es-CO" sz="1100" dirty="0">
                          <a:solidFill>
                            <a:schemeClr val="tx1">
                              <a:lumMod val="65000"/>
                              <a:lumOff val="35000"/>
                            </a:schemeClr>
                          </a:solidFill>
                          <a:latin typeface="Gotham Medium"/>
                        </a:rPr>
                        <a:t>Simulacro Auditoría Externa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r h="274414">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Concertación Auditoría Externa- Plan</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9"/>
                  </a:ext>
                </a:extLst>
              </a:tr>
              <a:tr h="274414">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Auditoría Externa</a:t>
                      </a:r>
                      <a:r>
                        <a:rPr lang="es-CO" sz="1100" baseline="0" dirty="0">
                          <a:solidFill>
                            <a:schemeClr val="tx1">
                              <a:lumMod val="65000"/>
                              <a:lumOff val="35000"/>
                            </a:schemeClr>
                          </a:solidFill>
                          <a:latin typeface="Gotham Medium"/>
                        </a:rPr>
                        <a:t> del SGA</a:t>
                      </a:r>
                      <a:endParaRPr lang="es-CO"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10"/>
                  </a:ext>
                </a:extLst>
              </a:tr>
              <a:tr h="274414">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a:solidFill>
                            <a:schemeClr val="tx1">
                              <a:lumMod val="65000"/>
                              <a:lumOff val="35000"/>
                            </a:schemeClr>
                          </a:solidFill>
                          <a:latin typeface="Gotham Medium"/>
                        </a:rPr>
                        <a:t>Evaluación y Plan de Mejora.</a:t>
                      </a: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11"/>
                  </a:ext>
                </a:extLst>
              </a:tr>
            </a:tbl>
          </a:graphicData>
        </a:graphic>
      </p:graphicFrame>
      <p:cxnSp>
        <p:nvCxnSpPr>
          <p:cNvPr id="132"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33"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34"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5"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6"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7"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8"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39"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0"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1"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2"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3"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150" name="Group 104">
            <a:extLst>
              <a:ext uri="{FF2B5EF4-FFF2-40B4-BE49-F238E27FC236}">
                <a16:creationId xmlns:a16="http://schemas.microsoft.com/office/drawing/2014/main" id="{F92D2BA8-4210-BC4F-90FE-97F981A42945}"/>
              </a:ext>
            </a:extLst>
          </p:cNvPr>
          <p:cNvGrpSpPr/>
          <p:nvPr/>
        </p:nvGrpSpPr>
        <p:grpSpPr>
          <a:xfrm>
            <a:off x="5396870" y="4389021"/>
            <a:ext cx="109440" cy="109440"/>
            <a:chOff x="4200892" y="4432105"/>
            <a:chExt cx="109440" cy="109440"/>
          </a:xfrm>
        </p:grpSpPr>
        <p:grpSp>
          <p:nvGrpSpPr>
            <p:cNvPr id="15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4" name="Group 104">
            <a:extLst>
              <a:ext uri="{FF2B5EF4-FFF2-40B4-BE49-F238E27FC236}">
                <a16:creationId xmlns:a16="http://schemas.microsoft.com/office/drawing/2014/main" id="{F92D2BA8-4210-BC4F-90FE-97F981A42945}"/>
              </a:ext>
            </a:extLst>
          </p:cNvPr>
          <p:cNvGrpSpPr/>
          <p:nvPr/>
        </p:nvGrpSpPr>
        <p:grpSpPr>
          <a:xfrm>
            <a:off x="5396870" y="4716573"/>
            <a:ext cx="109440" cy="109440"/>
            <a:chOff x="4200892" y="4432105"/>
            <a:chExt cx="109440" cy="109440"/>
          </a:xfrm>
        </p:grpSpPr>
        <p:grpSp>
          <p:nvGrpSpPr>
            <p:cNvPr id="17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8" name="Group 104">
            <a:extLst>
              <a:ext uri="{FF2B5EF4-FFF2-40B4-BE49-F238E27FC236}">
                <a16:creationId xmlns:a16="http://schemas.microsoft.com/office/drawing/2014/main" id="{F92D2BA8-4210-BC4F-90FE-97F981A42945}"/>
              </a:ext>
            </a:extLst>
          </p:cNvPr>
          <p:cNvGrpSpPr/>
          <p:nvPr/>
        </p:nvGrpSpPr>
        <p:grpSpPr>
          <a:xfrm>
            <a:off x="5396870" y="5085069"/>
            <a:ext cx="109440" cy="109440"/>
            <a:chOff x="4200892" y="4432105"/>
            <a:chExt cx="109440" cy="109440"/>
          </a:xfrm>
        </p:grpSpPr>
        <p:grpSp>
          <p:nvGrpSpPr>
            <p:cNvPr id="19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8" name="Group 104">
            <a:extLst>
              <a:ext uri="{FF2B5EF4-FFF2-40B4-BE49-F238E27FC236}">
                <a16:creationId xmlns:a16="http://schemas.microsoft.com/office/drawing/2014/main" id="{F92D2BA8-4210-BC4F-90FE-97F981A42945}"/>
              </a:ext>
            </a:extLst>
          </p:cNvPr>
          <p:cNvGrpSpPr/>
          <p:nvPr/>
        </p:nvGrpSpPr>
        <p:grpSpPr>
          <a:xfrm>
            <a:off x="5849526" y="5401245"/>
            <a:ext cx="109440" cy="109440"/>
            <a:chOff x="4200892" y="4432105"/>
            <a:chExt cx="109440" cy="109440"/>
          </a:xfrm>
        </p:grpSpPr>
        <p:grpSp>
          <p:nvGrpSpPr>
            <p:cNvPr id="22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52" name="Group 104">
            <a:extLst>
              <a:ext uri="{FF2B5EF4-FFF2-40B4-BE49-F238E27FC236}">
                <a16:creationId xmlns:a16="http://schemas.microsoft.com/office/drawing/2014/main" id="{F92D2BA8-4210-BC4F-90FE-97F981A42945}"/>
              </a:ext>
            </a:extLst>
          </p:cNvPr>
          <p:cNvGrpSpPr/>
          <p:nvPr/>
        </p:nvGrpSpPr>
        <p:grpSpPr>
          <a:xfrm>
            <a:off x="5849526" y="5674205"/>
            <a:ext cx="109440" cy="109440"/>
            <a:chOff x="4200892" y="4432105"/>
            <a:chExt cx="109440" cy="109440"/>
          </a:xfrm>
        </p:grpSpPr>
        <p:grpSp>
          <p:nvGrpSpPr>
            <p:cNvPr id="25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5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5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6" name="Group 104">
            <a:extLst>
              <a:ext uri="{FF2B5EF4-FFF2-40B4-BE49-F238E27FC236}">
                <a16:creationId xmlns:a16="http://schemas.microsoft.com/office/drawing/2014/main" id="{F92D2BA8-4210-BC4F-90FE-97F981A42945}"/>
              </a:ext>
            </a:extLst>
          </p:cNvPr>
          <p:cNvGrpSpPr/>
          <p:nvPr/>
        </p:nvGrpSpPr>
        <p:grpSpPr>
          <a:xfrm>
            <a:off x="5849526" y="5947165"/>
            <a:ext cx="109440" cy="109440"/>
            <a:chOff x="4200892" y="4432105"/>
            <a:chExt cx="109440" cy="109440"/>
          </a:xfrm>
        </p:grpSpPr>
        <p:grpSp>
          <p:nvGrpSpPr>
            <p:cNvPr id="27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06" name="Group 104">
            <a:extLst>
              <a:ext uri="{FF2B5EF4-FFF2-40B4-BE49-F238E27FC236}">
                <a16:creationId xmlns:a16="http://schemas.microsoft.com/office/drawing/2014/main" id="{F92D2BA8-4210-BC4F-90FE-97F981A42945}"/>
              </a:ext>
            </a:extLst>
          </p:cNvPr>
          <p:cNvGrpSpPr/>
          <p:nvPr/>
        </p:nvGrpSpPr>
        <p:grpSpPr>
          <a:xfrm>
            <a:off x="6297638" y="6217853"/>
            <a:ext cx="109440" cy="109440"/>
            <a:chOff x="4200892" y="4432105"/>
            <a:chExt cx="109440" cy="109440"/>
          </a:xfrm>
        </p:grpSpPr>
        <p:grpSp>
          <p:nvGrpSpPr>
            <p:cNvPr id="30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1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1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0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0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30" name="Group 104">
            <a:extLst>
              <a:ext uri="{FF2B5EF4-FFF2-40B4-BE49-F238E27FC236}">
                <a16:creationId xmlns:a16="http://schemas.microsoft.com/office/drawing/2014/main" id="{F92D2BA8-4210-BC4F-90FE-97F981A42945}"/>
              </a:ext>
            </a:extLst>
          </p:cNvPr>
          <p:cNvGrpSpPr/>
          <p:nvPr/>
        </p:nvGrpSpPr>
        <p:grpSpPr>
          <a:xfrm>
            <a:off x="6297638" y="6531757"/>
            <a:ext cx="109440" cy="109440"/>
            <a:chOff x="4200892" y="4432105"/>
            <a:chExt cx="109440" cy="109440"/>
          </a:xfrm>
        </p:grpSpPr>
        <p:grpSp>
          <p:nvGrpSpPr>
            <p:cNvPr id="33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3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3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3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3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A4009AA-3984-6341-AB3D-CE73C958D891}"/>
              </a:ext>
            </a:extLst>
          </p:cNvPr>
          <p:cNvSpPr txBox="1"/>
          <p:nvPr/>
        </p:nvSpPr>
        <p:spPr>
          <a:xfrm>
            <a:off x="1236147" y="1430563"/>
            <a:ext cx="7183954"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AGENDA DEL ACTO DE INSTALACIÓN</a:t>
            </a:r>
          </a:p>
        </p:txBody>
      </p:sp>
      <p:sp>
        <p:nvSpPr>
          <p:cNvPr id="142" name="TextBox 141">
            <a:extLst>
              <a:ext uri="{FF2B5EF4-FFF2-40B4-BE49-F238E27FC236}">
                <a16:creationId xmlns:a16="http://schemas.microsoft.com/office/drawing/2014/main" id="{B0C9F354-8BB3-C646-94D1-9E5E2D11D21B}"/>
              </a:ext>
            </a:extLst>
          </p:cNvPr>
          <p:cNvSpPr txBox="1"/>
          <p:nvPr/>
        </p:nvSpPr>
        <p:spPr>
          <a:xfrm>
            <a:off x="6096000" y="4619901"/>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11</a:t>
            </a:r>
          </a:p>
        </p:txBody>
      </p:sp>
      <p:cxnSp>
        <p:nvCxnSpPr>
          <p:cNvPr id="178" name="Straight Connector 177">
            <a:extLst>
              <a:ext uri="{FF2B5EF4-FFF2-40B4-BE49-F238E27FC236}">
                <a16:creationId xmlns:a16="http://schemas.microsoft.com/office/drawing/2014/main" id="{18C6D494-6576-EF46-9137-F16786BE4F28}"/>
              </a:ext>
            </a:extLst>
          </p:cNvPr>
          <p:cNvCxnSpPr>
            <a:cxnSpLocks/>
          </p:cNvCxnSpPr>
          <p:nvPr/>
        </p:nvCxnSpPr>
        <p:spPr>
          <a:xfrm>
            <a:off x="6503750" y="3222048"/>
            <a:ext cx="0" cy="162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9A86479-7718-7A4E-B7CD-C6BBF99BA358}"/>
              </a:ext>
            </a:extLst>
          </p:cNvPr>
          <p:cNvSpPr txBox="1"/>
          <p:nvPr/>
        </p:nvSpPr>
        <p:spPr>
          <a:xfrm>
            <a:off x="1332000" y="4280448"/>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04</a:t>
            </a:r>
          </a:p>
        </p:txBody>
      </p:sp>
      <p:sp>
        <p:nvSpPr>
          <p:cNvPr id="131" name="TextBox 130">
            <a:extLst>
              <a:ext uri="{FF2B5EF4-FFF2-40B4-BE49-F238E27FC236}">
                <a16:creationId xmlns:a16="http://schemas.microsoft.com/office/drawing/2014/main" id="{C549BFD0-508B-134F-B40E-F26A4C11F395}"/>
              </a:ext>
            </a:extLst>
          </p:cNvPr>
          <p:cNvSpPr txBox="1"/>
          <p:nvPr/>
        </p:nvSpPr>
        <p:spPr>
          <a:xfrm>
            <a:off x="1332000" y="4640448"/>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05</a:t>
            </a:r>
          </a:p>
        </p:txBody>
      </p:sp>
      <p:sp>
        <p:nvSpPr>
          <p:cNvPr id="132" name="TextBox 131">
            <a:extLst>
              <a:ext uri="{FF2B5EF4-FFF2-40B4-BE49-F238E27FC236}">
                <a16:creationId xmlns:a16="http://schemas.microsoft.com/office/drawing/2014/main" id="{6F4215F2-5008-E24F-8B68-AD0A92518972}"/>
              </a:ext>
            </a:extLst>
          </p:cNvPr>
          <p:cNvSpPr txBox="1"/>
          <p:nvPr/>
        </p:nvSpPr>
        <p:spPr>
          <a:xfrm>
            <a:off x="1332000" y="5000448"/>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06</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694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TextBox 22">
            <a:extLst>
              <a:ext uri="{FF2B5EF4-FFF2-40B4-BE49-F238E27FC236}">
                <a16:creationId xmlns:a16="http://schemas.microsoft.com/office/drawing/2014/main" id="{37B0D931-1E9F-B841-8BA3-190208ABEDA2}"/>
              </a:ext>
            </a:extLst>
          </p:cNvPr>
          <p:cNvSpPr txBox="1"/>
          <p:nvPr/>
        </p:nvSpPr>
        <p:spPr>
          <a:xfrm>
            <a:off x="1872000" y="3200448"/>
            <a:ext cx="3895657" cy="261610"/>
          </a:xfrm>
          <a:prstGeom prst="rect">
            <a:avLst/>
          </a:prstGeom>
          <a:noFill/>
        </p:spPr>
        <p:txBody>
          <a:bodyPr wrap="square" rtlCol="0">
            <a:spAutoFit/>
          </a:bodyPr>
          <a:lstStyle/>
          <a:p>
            <a:pPr algn="just"/>
            <a:r>
              <a:rPr lang="es-ES_tradnl" sz="1100" dirty="0">
                <a:latin typeface="Gotham Medium" panose="02000604030000020004" pitchFamily="2" charset="0"/>
              </a:rPr>
              <a:t>Himno Nacional República de Colombia</a:t>
            </a:r>
          </a:p>
        </p:txBody>
      </p:sp>
      <p:sp>
        <p:nvSpPr>
          <p:cNvPr id="24" name="TextBox 23">
            <a:extLst>
              <a:ext uri="{FF2B5EF4-FFF2-40B4-BE49-F238E27FC236}">
                <a16:creationId xmlns:a16="http://schemas.microsoft.com/office/drawing/2014/main" id="{D55AE201-14E7-9E4F-9418-316B8E1CEF53}"/>
              </a:ext>
            </a:extLst>
          </p:cNvPr>
          <p:cNvSpPr txBox="1"/>
          <p:nvPr/>
        </p:nvSpPr>
        <p:spPr>
          <a:xfrm>
            <a:off x="1872000" y="3560168"/>
            <a:ext cx="3929753" cy="261610"/>
          </a:xfrm>
          <a:prstGeom prst="rect">
            <a:avLst/>
          </a:prstGeom>
          <a:noFill/>
        </p:spPr>
        <p:txBody>
          <a:bodyPr wrap="square" rtlCol="0">
            <a:spAutoFit/>
          </a:bodyPr>
          <a:lstStyle/>
          <a:p>
            <a:pPr algn="just"/>
            <a:r>
              <a:rPr lang="es-ES_tradnl" sz="1100" dirty="0">
                <a:latin typeface="Gotham Medium" panose="02000604030000020004" pitchFamily="2" charset="0"/>
              </a:rPr>
              <a:t>Himno de la Región Específica</a:t>
            </a:r>
          </a:p>
        </p:txBody>
      </p:sp>
      <p:sp>
        <p:nvSpPr>
          <p:cNvPr id="25" name="TextBox 24">
            <a:extLst>
              <a:ext uri="{FF2B5EF4-FFF2-40B4-BE49-F238E27FC236}">
                <a16:creationId xmlns:a16="http://schemas.microsoft.com/office/drawing/2014/main" id="{7CC25262-B9E4-E241-AD22-29136BDD1331}"/>
              </a:ext>
            </a:extLst>
          </p:cNvPr>
          <p:cNvSpPr txBox="1"/>
          <p:nvPr/>
        </p:nvSpPr>
        <p:spPr>
          <a:xfrm>
            <a:off x="1872000" y="3920448"/>
            <a:ext cx="3895659" cy="261610"/>
          </a:xfrm>
          <a:prstGeom prst="rect">
            <a:avLst/>
          </a:prstGeom>
          <a:noFill/>
        </p:spPr>
        <p:txBody>
          <a:bodyPr wrap="square" rtlCol="0">
            <a:spAutoFit/>
          </a:bodyPr>
          <a:lstStyle/>
          <a:p>
            <a:pPr algn="just"/>
            <a:r>
              <a:rPr lang="es-ES_tradnl" sz="1100" dirty="0">
                <a:latin typeface="Gotham Medium" panose="02000604030000020004" pitchFamily="2" charset="0"/>
              </a:rPr>
              <a:t>Himno de la Rama Judicial</a:t>
            </a:r>
          </a:p>
        </p:txBody>
      </p:sp>
      <p:sp>
        <p:nvSpPr>
          <p:cNvPr id="46" name="TextBox 45">
            <a:extLst>
              <a:ext uri="{FF2B5EF4-FFF2-40B4-BE49-F238E27FC236}">
                <a16:creationId xmlns:a16="http://schemas.microsoft.com/office/drawing/2014/main" id="{B0AF407C-07F4-8F49-BAE4-5A7FAE929793}"/>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cxnSp>
        <p:nvCxnSpPr>
          <p:cNvPr id="66" name="Straight Connector 65">
            <a:extLst>
              <a:ext uri="{FF2B5EF4-FFF2-40B4-BE49-F238E27FC236}">
                <a16:creationId xmlns:a16="http://schemas.microsoft.com/office/drawing/2014/main" id="{89DDACFA-A64A-B347-B72C-197C4F7E94B8}"/>
              </a:ext>
            </a:extLst>
          </p:cNvPr>
          <p:cNvCxnSpPr>
            <a:cxnSpLocks/>
          </p:cNvCxnSpPr>
          <p:nvPr/>
        </p:nvCxnSpPr>
        <p:spPr>
          <a:xfrm>
            <a:off x="1745560" y="3221953"/>
            <a:ext cx="0" cy="20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593AA70-C724-EC42-AAE8-0F570E6EF99D}"/>
              </a:ext>
            </a:extLst>
          </p:cNvPr>
          <p:cNvGrpSpPr/>
          <p:nvPr/>
        </p:nvGrpSpPr>
        <p:grpSpPr>
          <a:xfrm>
            <a:off x="1690870" y="3272448"/>
            <a:ext cx="109440" cy="109440"/>
            <a:chOff x="4200892" y="4432105"/>
            <a:chExt cx="109440" cy="109440"/>
          </a:xfrm>
        </p:grpSpPr>
        <p:grpSp>
          <p:nvGrpSpPr>
            <p:cNvPr id="68" name="Group 67">
              <a:extLst>
                <a:ext uri="{FF2B5EF4-FFF2-40B4-BE49-F238E27FC236}">
                  <a16:creationId xmlns:a16="http://schemas.microsoft.com/office/drawing/2014/main" id="{C5C774A9-5517-8C41-92F5-F6A1DE843CE5}"/>
                </a:ext>
              </a:extLst>
            </p:cNvPr>
            <p:cNvGrpSpPr>
              <a:grpSpLocks noChangeAspect="1"/>
            </p:cNvGrpSpPr>
            <p:nvPr/>
          </p:nvGrpSpPr>
          <p:grpSpPr>
            <a:xfrm rot="10800000">
              <a:off x="4210817" y="4439517"/>
              <a:ext cx="89587" cy="90000"/>
              <a:chOff x="3994150" y="4504881"/>
              <a:chExt cx="108000" cy="108498"/>
            </a:xfrm>
          </p:grpSpPr>
          <p:sp>
            <p:nvSpPr>
              <p:cNvPr id="71" name="Pie 70">
                <a:extLst>
                  <a:ext uri="{FF2B5EF4-FFF2-40B4-BE49-F238E27FC236}">
                    <a16:creationId xmlns:a16="http://schemas.microsoft.com/office/drawing/2014/main" id="{4CCF3063-2C48-7B4C-AA65-74913D9EF26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2" name="Pie 71">
                <a:extLst>
                  <a:ext uri="{FF2B5EF4-FFF2-40B4-BE49-F238E27FC236}">
                    <a16:creationId xmlns:a16="http://schemas.microsoft.com/office/drawing/2014/main" id="{F4128913-E1C2-834C-82C2-3D78E19A1EE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9" name="Arc 68">
              <a:extLst>
                <a:ext uri="{FF2B5EF4-FFF2-40B4-BE49-F238E27FC236}">
                  <a16:creationId xmlns:a16="http://schemas.microsoft.com/office/drawing/2014/main" id="{6702B5F6-3C76-C340-8FA3-E8E56FAC186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0" name="Arc 69">
              <a:extLst>
                <a:ext uri="{FF2B5EF4-FFF2-40B4-BE49-F238E27FC236}">
                  <a16:creationId xmlns:a16="http://schemas.microsoft.com/office/drawing/2014/main" id="{D0BB10EA-02E4-7445-A676-173ACD78373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3" name="Group 72">
            <a:extLst>
              <a:ext uri="{FF2B5EF4-FFF2-40B4-BE49-F238E27FC236}">
                <a16:creationId xmlns:a16="http://schemas.microsoft.com/office/drawing/2014/main" id="{A85D4AFE-E81F-E841-9050-42A2DD47D174}"/>
              </a:ext>
            </a:extLst>
          </p:cNvPr>
          <p:cNvGrpSpPr/>
          <p:nvPr/>
        </p:nvGrpSpPr>
        <p:grpSpPr>
          <a:xfrm>
            <a:off x="1687692" y="3632448"/>
            <a:ext cx="109440" cy="109440"/>
            <a:chOff x="4200892" y="4432105"/>
            <a:chExt cx="109440" cy="109440"/>
          </a:xfrm>
        </p:grpSpPr>
        <p:grpSp>
          <p:nvGrpSpPr>
            <p:cNvPr id="74" name="Group 73">
              <a:extLst>
                <a:ext uri="{FF2B5EF4-FFF2-40B4-BE49-F238E27FC236}">
                  <a16:creationId xmlns:a16="http://schemas.microsoft.com/office/drawing/2014/main" id="{DFA58E3E-D046-CC4C-8790-49F83BA7717B}"/>
                </a:ext>
              </a:extLst>
            </p:cNvPr>
            <p:cNvGrpSpPr>
              <a:grpSpLocks noChangeAspect="1"/>
            </p:cNvGrpSpPr>
            <p:nvPr/>
          </p:nvGrpSpPr>
          <p:grpSpPr>
            <a:xfrm rot="10800000">
              <a:off x="4210817" y="4439517"/>
              <a:ext cx="89587" cy="90000"/>
              <a:chOff x="3994150" y="4504881"/>
              <a:chExt cx="108000" cy="108498"/>
            </a:xfrm>
          </p:grpSpPr>
          <p:sp>
            <p:nvSpPr>
              <p:cNvPr id="77" name="Pie 76">
                <a:extLst>
                  <a:ext uri="{FF2B5EF4-FFF2-40B4-BE49-F238E27FC236}">
                    <a16:creationId xmlns:a16="http://schemas.microsoft.com/office/drawing/2014/main" id="{891A3FD9-2570-3646-9D6B-8FD80E89106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8" name="Pie 77">
                <a:extLst>
                  <a:ext uri="{FF2B5EF4-FFF2-40B4-BE49-F238E27FC236}">
                    <a16:creationId xmlns:a16="http://schemas.microsoft.com/office/drawing/2014/main" id="{EB74C077-9C57-424D-812F-F495E041269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5" name="Arc 74">
              <a:extLst>
                <a:ext uri="{FF2B5EF4-FFF2-40B4-BE49-F238E27FC236}">
                  <a16:creationId xmlns:a16="http://schemas.microsoft.com/office/drawing/2014/main" id="{9ED7D797-B11A-8745-AF6D-4D7E1D7D5B1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6" name="Arc 75">
              <a:extLst>
                <a:ext uri="{FF2B5EF4-FFF2-40B4-BE49-F238E27FC236}">
                  <a16:creationId xmlns:a16="http://schemas.microsoft.com/office/drawing/2014/main" id="{37AB0E2E-5BC2-B847-BCFF-C403F7DD1B9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80" name="Group 79">
            <a:extLst>
              <a:ext uri="{FF2B5EF4-FFF2-40B4-BE49-F238E27FC236}">
                <a16:creationId xmlns:a16="http://schemas.microsoft.com/office/drawing/2014/main" id="{3C22E510-A394-CC4F-A7D4-7302A73CDCC8}"/>
              </a:ext>
            </a:extLst>
          </p:cNvPr>
          <p:cNvGrpSpPr/>
          <p:nvPr/>
        </p:nvGrpSpPr>
        <p:grpSpPr>
          <a:xfrm>
            <a:off x="1687692" y="4350672"/>
            <a:ext cx="109440" cy="109440"/>
            <a:chOff x="4200892" y="4432105"/>
            <a:chExt cx="109440" cy="109440"/>
          </a:xfrm>
        </p:grpSpPr>
        <p:grpSp>
          <p:nvGrpSpPr>
            <p:cNvPr id="81" name="Group 80">
              <a:extLst>
                <a:ext uri="{FF2B5EF4-FFF2-40B4-BE49-F238E27FC236}">
                  <a16:creationId xmlns:a16="http://schemas.microsoft.com/office/drawing/2014/main" id="{1D653B8C-F5F8-6044-9279-53D2C7046518}"/>
                </a:ext>
              </a:extLst>
            </p:cNvPr>
            <p:cNvGrpSpPr>
              <a:grpSpLocks noChangeAspect="1"/>
            </p:cNvGrpSpPr>
            <p:nvPr/>
          </p:nvGrpSpPr>
          <p:grpSpPr>
            <a:xfrm rot="10800000">
              <a:off x="4210817" y="4439517"/>
              <a:ext cx="89587" cy="90000"/>
              <a:chOff x="3994150" y="4504881"/>
              <a:chExt cx="108000" cy="108498"/>
            </a:xfrm>
          </p:grpSpPr>
          <p:sp>
            <p:nvSpPr>
              <p:cNvPr id="84" name="Pie 83">
                <a:extLst>
                  <a:ext uri="{FF2B5EF4-FFF2-40B4-BE49-F238E27FC236}">
                    <a16:creationId xmlns:a16="http://schemas.microsoft.com/office/drawing/2014/main" id="{54380D6E-9D4A-7948-9859-EFC5E39958D9}"/>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5" name="Pie 84">
                <a:extLst>
                  <a:ext uri="{FF2B5EF4-FFF2-40B4-BE49-F238E27FC236}">
                    <a16:creationId xmlns:a16="http://schemas.microsoft.com/office/drawing/2014/main" id="{2CC3B241-942B-E641-B736-A502A961025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2" name="Arc 81">
              <a:extLst>
                <a:ext uri="{FF2B5EF4-FFF2-40B4-BE49-F238E27FC236}">
                  <a16:creationId xmlns:a16="http://schemas.microsoft.com/office/drawing/2014/main" id="{C34D3707-EB83-5545-8FAA-DBCB58BFA06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3" name="Arc 82">
              <a:extLst>
                <a:ext uri="{FF2B5EF4-FFF2-40B4-BE49-F238E27FC236}">
                  <a16:creationId xmlns:a16="http://schemas.microsoft.com/office/drawing/2014/main" id="{FD6B02AC-74D2-D546-87C8-C5431874F4A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1729762" cy="239863"/>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91887" y="2245226"/>
            <a:ext cx="1406154"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1.1. / ORDEN:</a:t>
            </a:r>
          </a:p>
        </p:txBody>
      </p:sp>
      <p:sp>
        <p:nvSpPr>
          <p:cNvPr id="50" name="TextBox 49">
            <a:extLst>
              <a:ext uri="{FF2B5EF4-FFF2-40B4-BE49-F238E27FC236}">
                <a16:creationId xmlns:a16="http://schemas.microsoft.com/office/drawing/2014/main" id="{0F287DAB-B4F4-A24E-BA75-CEE3FD31D364}"/>
              </a:ext>
            </a:extLst>
          </p:cNvPr>
          <p:cNvSpPr txBox="1"/>
          <p:nvPr/>
        </p:nvSpPr>
        <p:spPr>
          <a:xfrm>
            <a:off x="1872000" y="4280074"/>
            <a:ext cx="3929753" cy="261610"/>
          </a:xfrm>
          <a:prstGeom prst="rect">
            <a:avLst/>
          </a:prstGeom>
          <a:noFill/>
        </p:spPr>
        <p:txBody>
          <a:bodyPr wrap="square" rtlCol="0">
            <a:spAutoFit/>
          </a:bodyPr>
          <a:lstStyle/>
          <a:p>
            <a:pPr algn="just"/>
            <a:r>
              <a:rPr lang="es-ES_tradnl" sz="1100" dirty="0">
                <a:latin typeface="Gotham Medium" panose="02000604030000020004" pitchFamily="2" charset="0"/>
              </a:rPr>
              <a:t>Palabras del Presidente de la Corporación</a:t>
            </a:r>
          </a:p>
        </p:txBody>
      </p:sp>
      <p:grpSp>
        <p:nvGrpSpPr>
          <p:cNvPr id="53" name="Group 52">
            <a:extLst>
              <a:ext uri="{FF2B5EF4-FFF2-40B4-BE49-F238E27FC236}">
                <a16:creationId xmlns:a16="http://schemas.microsoft.com/office/drawing/2014/main" id="{1AE83973-A1F0-3F49-AA06-28028503F274}"/>
              </a:ext>
            </a:extLst>
          </p:cNvPr>
          <p:cNvGrpSpPr/>
          <p:nvPr/>
        </p:nvGrpSpPr>
        <p:grpSpPr>
          <a:xfrm>
            <a:off x="1689956" y="4712395"/>
            <a:ext cx="109440" cy="109440"/>
            <a:chOff x="4200892" y="4432105"/>
            <a:chExt cx="109440" cy="109440"/>
          </a:xfrm>
        </p:grpSpPr>
        <p:grpSp>
          <p:nvGrpSpPr>
            <p:cNvPr id="54" name="Group 53">
              <a:extLst>
                <a:ext uri="{FF2B5EF4-FFF2-40B4-BE49-F238E27FC236}">
                  <a16:creationId xmlns:a16="http://schemas.microsoft.com/office/drawing/2014/main" id="{94072F58-1665-A749-B86F-EBD279847CAB}"/>
                </a:ext>
              </a:extLst>
            </p:cNvPr>
            <p:cNvGrpSpPr>
              <a:grpSpLocks noChangeAspect="1"/>
            </p:cNvGrpSpPr>
            <p:nvPr/>
          </p:nvGrpSpPr>
          <p:grpSpPr>
            <a:xfrm rot="10800000">
              <a:off x="4210817" y="4439517"/>
              <a:ext cx="89587" cy="90000"/>
              <a:chOff x="3994150" y="4504881"/>
              <a:chExt cx="108000" cy="108498"/>
            </a:xfrm>
          </p:grpSpPr>
          <p:sp>
            <p:nvSpPr>
              <p:cNvPr id="57" name="Pie 56">
                <a:extLst>
                  <a:ext uri="{FF2B5EF4-FFF2-40B4-BE49-F238E27FC236}">
                    <a16:creationId xmlns:a16="http://schemas.microsoft.com/office/drawing/2014/main" id="{BF6233F7-CE17-AA4F-9A2A-4012FB3D28F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8" name="Pie 57">
                <a:extLst>
                  <a:ext uri="{FF2B5EF4-FFF2-40B4-BE49-F238E27FC236}">
                    <a16:creationId xmlns:a16="http://schemas.microsoft.com/office/drawing/2014/main" id="{7D33F0BD-4318-B845-BC6E-A92BBFB4C38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5" name="Arc 54">
              <a:extLst>
                <a:ext uri="{FF2B5EF4-FFF2-40B4-BE49-F238E27FC236}">
                  <a16:creationId xmlns:a16="http://schemas.microsoft.com/office/drawing/2014/main" id="{5FD8A60D-FCF3-D04C-ABF8-EB91EB97FA9A}"/>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6" name="Arc 55">
              <a:extLst>
                <a:ext uri="{FF2B5EF4-FFF2-40B4-BE49-F238E27FC236}">
                  <a16:creationId xmlns:a16="http://schemas.microsoft.com/office/drawing/2014/main" id="{BB949580-FEC8-5544-A9B8-A563709D320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59" name="TextBox 58">
            <a:extLst>
              <a:ext uri="{FF2B5EF4-FFF2-40B4-BE49-F238E27FC236}">
                <a16:creationId xmlns:a16="http://schemas.microsoft.com/office/drawing/2014/main" id="{3CCD4C34-0C15-264A-9A7F-E00BE50F1B4D}"/>
              </a:ext>
            </a:extLst>
          </p:cNvPr>
          <p:cNvSpPr txBox="1"/>
          <p:nvPr/>
        </p:nvSpPr>
        <p:spPr>
          <a:xfrm>
            <a:off x="1872000" y="4641082"/>
            <a:ext cx="3895659" cy="261610"/>
          </a:xfrm>
          <a:prstGeom prst="rect">
            <a:avLst/>
          </a:prstGeom>
          <a:noFill/>
        </p:spPr>
        <p:txBody>
          <a:bodyPr wrap="square" rtlCol="0">
            <a:spAutoFit/>
          </a:bodyPr>
          <a:lstStyle/>
          <a:p>
            <a:pPr algn="just"/>
            <a:r>
              <a:rPr lang="es-ES_tradnl" sz="1100" dirty="0">
                <a:latin typeface="Gotham Medium" panose="02000604030000020004" pitchFamily="2" charset="0"/>
              </a:rPr>
              <a:t>Palabras del Magistrado o Juez líder del SIGCMA</a:t>
            </a:r>
          </a:p>
        </p:txBody>
      </p:sp>
      <p:sp>
        <p:nvSpPr>
          <p:cNvPr id="60" name="TextBox 59">
            <a:extLst>
              <a:ext uri="{FF2B5EF4-FFF2-40B4-BE49-F238E27FC236}">
                <a16:creationId xmlns:a16="http://schemas.microsoft.com/office/drawing/2014/main" id="{FF5A1AED-ED48-BF4B-885E-2CB65F86002F}"/>
              </a:ext>
            </a:extLst>
          </p:cNvPr>
          <p:cNvSpPr txBox="1"/>
          <p:nvPr/>
        </p:nvSpPr>
        <p:spPr>
          <a:xfrm>
            <a:off x="1872000" y="4999980"/>
            <a:ext cx="3895659" cy="261610"/>
          </a:xfrm>
          <a:prstGeom prst="rect">
            <a:avLst/>
          </a:prstGeom>
          <a:noFill/>
        </p:spPr>
        <p:txBody>
          <a:bodyPr wrap="square" rtlCol="0">
            <a:spAutoFit/>
          </a:bodyPr>
          <a:lstStyle/>
          <a:p>
            <a:pPr algn="just"/>
            <a:r>
              <a:rPr lang="es-ES_tradnl" sz="1100" dirty="0">
                <a:latin typeface="Gotham Medium" panose="02000604030000020004" pitchFamily="2" charset="0"/>
              </a:rPr>
              <a:t>Presentación del Comité del SIGCMA</a:t>
            </a:r>
          </a:p>
        </p:txBody>
      </p:sp>
      <p:grpSp>
        <p:nvGrpSpPr>
          <p:cNvPr id="79" name="Group 78">
            <a:extLst>
              <a:ext uri="{FF2B5EF4-FFF2-40B4-BE49-F238E27FC236}">
                <a16:creationId xmlns:a16="http://schemas.microsoft.com/office/drawing/2014/main" id="{C6B1BE63-8605-EB48-B3FC-6A8D27BB4DB9}"/>
              </a:ext>
            </a:extLst>
          </p:cNvPr>
          <p:cNvGrpSpPr/>
          <p:nvPr/>
        </p:nvGrpSpPr>
        <p:grpSpPr>
          <a:xfrm>
            <a:off x="1687692" y="3992448"/>
            <a:ext cx="109440" cy="109440"/>
            <a:chOff x="4200892" y="4432105"/>
            <a:chExt cx="109440" cy="109440"/>
          </a:xfrm>
        </p:grpSpPr>
        <p:grpSp>
          <p:nvGrpSpPr>
            <p:cNvPr id="86" name="Group 85">
              <a:extLst>
                <a:ext uri="{FF2B5EF4-FFF2-40B4-BE49-F238E27FC236}">
                  <a16:creationId xmlns:a16="http://schemas.microsoft.com/office/drawing/2014/main" id="{7AAE15DD-7CB3-F14E-A55C-05EB18971EA9}"/>
                </a:ext>
              </a:extLst>
            </p:cNvPr>
            <p:cNvGrpSpPr>
              <a:grpSpLocks noChangeAspect="1"/>
            </p:cNvGrpSpPr>
            <p:nvPr/>
          </p:nvGrpSpPr>
          <p:grpSpPr>
            <a:xfrm rot="10800000">
              <a:off x="4210817" y="4439517"/>
              <a:ext cx="89587" cy="90000"/>
              <a:chOff x="3994150" y="4504881"/>
              <a:chExt cx="108000" cy="108498"/>
            </a:xfrm>
          </p:grpSpPr>
          <p:sp>
            <p:nvSpPr>
              <p:cNvPr id="89" name="Pie 88">
                <a:extLst>
                  <a:ext uri="{FF2B5EF4-FFF2-40B4-BE49-F238E27FC236}">
                    <a16:creationId xmlns:a16="http://schemas.microsoft.com/office/drawing/2014/main" id="{18FC1512-39B9-FD4C-BFD6-5F0D6CB69F11}"/>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0" name="Pie 89">
                <a:extLst>
                  <a:ext uri="{FF2B5EF4-FFF2-40B4-BE49-F238E27FC236}">
                    <a16:creationId xmlns:a16="http://schemas.microsoft.com/office/drawing/2014/main" id="{0A8B8AE2-8344-954E-BA0A-2E00540B0B1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7" name="Arc 86">
              <a:extLst>
                <a:ext uri="{FF2B5EF4-FFF2-40B4-BE49-F238E27FC236}">
                  <a16:creationId xmlns:a16="http://schemas.microsoft.com/office/drawing/2014/main" id="{3B268CDA-84D9-574D-AC64-B0E947F3FEF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8" name="Arc 87">
              <a:extLst>
                <a:ext uri="{FF2B5EF4-FFF2-40B4-BE49-F238E27FC236}">
                  <a16:creationId xmlns:a16="http://schemas.microsoft.com/office/drawing/2014/main" id="{9443842C-61BD-424F-A2EC-6DFA6F42560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91" name="Group 90">
            <a:extLst>
              <a:ext uri="{FF2B5EF4-FFF2-40B4-BE49-F238E27FC236}">
                <a16:creationId xmlns:a16="http://schemas.microsoft.com/office/drawing/2014/main" id="{B99016EE-92B0-B34E-A794-A7CED58A5412}"/>
              </a:ext>
            </a:extLst>
          </p:cNvPr>
          <p:cNvGrpSpPr/>
          <p:nvPr/>
        </p:nvGrpSpPr>
        <p:grpSpPr>
          <a:xfrm>
            <a:off x="1687692" y="5074056"/>
            <a:ext cx="109440" cy="109440"/>
            <a:chOff x="4200892" y="4432105"/>
            <a:chExt cx="109440" cy="109440"/>
          </a:xfrm>
        </p:grpSpPr>
        <p:grpSp>
          <p:nvGrpSpPr>
            <p:cNvPr id="92" name="Group 91">
              <a:extLst>
                <a:ext uri="{FF2B5EF4-FFF2-40B4-BE49-F238E27FC236}">
                  <a16:creationId xmlns:a16="http://schemas.microsoft.com/office/drawing/2014/main" id="{63CA030F-8F66-8A4D-A8EF-96277F47D606}"/>
                </a:ext>
              </a:extLst>
            </p:cNvPr>
            <p:cNvGrpSpPr>
              <a:grpSpLocks noChangeAspect="1"/>
            </p:cNvGrpSpPr>
            <p:nvPr/>
          </p:nvGrpSpPr>
          <p:grpSpPr>
            <a:xfrm rot="10800000">
              <a:off x="4210817" y="4439517"/>
              <a:ext cx="89587" cy="90000"/>
              <a:chOff x="3994150" y="4504881"/>
              <a:chExt cx="108000" cy="108498"/>
            </a:xfrm>
          </p:grpSpPr>
          <p:sp>
            <p:nvSpPr>
              <p:cNvPr id="95" name="Pie 94">
                <a:extLst>
                  <a:ext uri="{FF2B5EF4-FFF2-40B4-BE49-F238E27FC236}">
                    <a16:creationId xmlns:a16="http://schemas.microsoft.com/office/drawing/2014/main" id="{93F6012A-9455-A04F-AA7C-2226B88D0A4D}"/>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6" name="Pie 95">
                <a:extLst>
                  <a:ext uri="{FF2B5EF4-FFF2-40B4-BE49-F238E27FC236}">
                    <a16:creationId xmlns:a16="http://schemas.microsoft.com/office/drawing/2014/main" id="{B315771E-1E00-9A46-894F-ED8A979CB6D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3" name="Arc 92">
              <a:extLst>
                <a:ext uri="{FF2B5EF4-FFF2-40B4-BE49-F238E27FC236}">
                  <a16:creationId xmlns:a16="http://schemas.microsoft.com/office/drawing/2014/main" id="{6F9F1F46-40FD-2E45-A854-01BD77DACCA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4" name="Arc 93">
              <a:extLst>
                <a:ext uri="{FF2B5EF4-FFF2-40B4-BE49-F238E27FC236}">
                  <a16:creationId xmlns:a16="http://schemas.microsoft.com/office/drawing/2014/main" id="{D494BC09-3514-EF42-9263-1BBC5184473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27" name="TextBox 126">
            <a:extLst>
              <a:ext uri="{FF2B5EF4-FFF2-40B4-BE49-F238E27FC236}">
                <a16:creationId xmlns:a16="http://schemas.microsoft.com/office/drawing/2014/main" id="{CD5384C1-7F18-4246-8895-9FFC6577E85B}"/>
              </a:ext>
            </a:extLst>
          </p:cNvPr>
          <p:cNvSpPr txBox="1"/>
          <p:nvPr/>
        </p:nvSpPr>
        <p:spPr>
          <a:xfrm>
            <a:off x="1332000" y="3200448"/>
            <a:ext cx="377534"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01</a:t>
            </a:r>
          </a:p>
        </p:txBody>
      </p:sp>
      <p:sp>
        <p:nvSpPr>
          <p:cNvPr id="128" name="TextBox 127">
            <a:extLst>
              <a:ext uri="{FF2B5EF4-FFF2-40B4-BE49-F238E27FC236}">
                <a16:creationId xmlns:a16="http://schemas.microsoft.com/office/drawing/2014/main" id="{EB434AC5-384F-7D46-9D3F-3151826D3959}"/>
              </a:ext>
            </a:extLst>
          </p:cNvPr>
          <p:cNvSpPr txBox="1"/>
          <p:nvPr/>
        </p:nvSpPr>
        <p:spPr>
          <a:xfrm>
            <a:off x="1332000" y="3560448"/>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02</a:t>
            </a:r>
          </a:p>
        </p:txBody>
      </p:sp>
      <p:sp>
        <p:nvSpPr>
          <p:cNvPr id="129" name="TextBox 128">
            <a:extLst>
              <a:ext uri="{FF2B5EF4-FFF2-40B4-BE49-F238E27FC236}">
                <a16:creationId xmlns:a16="http://schemas.microsoft.com/office/drawing/2014/main" id="{E85103F6-2BDB-2848-9767-13198DCDF71F}"/>
              </a:ext>
            </a:extLst>
          </p:cNvPr>
          <p:cNvSpPr txBox="1"/>
          <p:nvPr/>
        </p:nvSpPr>
        <p:spPr>
          <a:xfrm>
            <a:off x="1332000" y="3920448"/>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03</a:t>
            </a:r>
          </a:p>
        </p:txBody>
      </p:sp>
      <p:sp>
        <p:nvSpPr>
          <p:cNvPr id="138" name="TextBox 137">
            <a:extLst>
              <a:ext uri="{FF2B5EF4-FFF2-40B4-BE49-F238E27FC236}">
                <a16:creationId xmlns:a16="http://schemas.microsoft.com/office/drawing/2014/main" id="{232BE3A0-E9AD-554C-8DEC-92536121C77F}"/>
              </a:ext>
            </a:extLst>
          </p:cNvPr>
          <p:cNvSpPr txBox="1"/>
          <p:nvPr/>
        </p:nvSpPr>
        <p:spPr>
          <a:xfrm>
            <a:off x="6096000" y="3179901"/>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07</a:t>
            </a:r>
          </a:p>
        </p:txBody>
      </p:sp>
      <p:sp>
        <p:nvSpPr>
          <p:cNvPr id="139" name="TextBox 138">
            <a:extLst>
              <a:ext uri="{FF2B5EF4-FFF2-40B4-BE49-F238E27FC236}">
                <a16:creationId xmlns:a16="http://schemas.microsoft.com/office/drawing/2014/main" id="{364593F7-D6D0-F247-A26C-136198DF873A}"/>
              </a:ext>
            </a:extLst>
          </p:cNvPr>
          <p:cNvSpPr txBox="1"/>
          <p:nvPr/>
        </p:nvSpPr>
        <p:spPr>
          <a:xfrm>
            <a:off x="6096000" y="3539901"/>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08</a:t>
            </a:r>
          </a:p>
        </p:txBody>
      </p:sp>
      <p:sp>
        <p:nvSpPr>
          <p:cNvPr id="140" name="TextBox 139">
            <a:extLst>
              <a:ext uri="{FF2B5EF4-FFF2-40B4-BE49-F238E27FC236}">
                <a16:creationId xmlns:a16="http://schemas.microsoft.com/office/drawing/2014/main" id="{D8573143-37D3-7248-B39E-86FB5C75276D}"/>
              </a:ext>
            </a:extLst>
          </p:cNvPr>
          <p:cNvSpPr txBox="1"/>
          <p:nvPr/>
        </p:nvSpPr>
        <p:spPr>
          <a:xfrm>
            <a:off x="6096000" y="3899901"/>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09</a:t>
            </a:r>
          </a:p>
        </p:txBody>
      </p:sp>
      <p:sp>
        <p:nvSpPr>
          <p:cNvPr id="141" name="TextBox 140">
            <a:extLst>
              <a:ext uri="{FF2B5EF4-FFF2-40B4-BE49-F238E27FC236}">
                <a16:creationId xmlns:a16="http://schemas.microsoft.com/office/drawing/2014/main" id="{2071D9C5-EAA0-C84A-8F37-5BB62665AFCA}"/>
              </a:ext>
            </a:extLst>
          </p:cNvPr>
          <p:cNvSpPr txBox="1"/>
          <p:nvPr/>
        </p:nvSpPr>
        <p:spPr>
          <a:xfrm>
            <a:off x="6096000" y="4259901"/>
            <a:ext cx="457641"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10</a:t>
            </a:r>
          </a:p>
        </p:txBody>
      </p:sp>
      <p:sp>
        <p:nvSpPr>
          <p:cNvPr id="143" name="TextBox 142">
            <a:extLst>
              <a:ext uri="{FF2B5EF4-FFF2-40B4-BE49-F238E27FC236}">
                <a16:creationId xmlns:a16="http://schemas.microsoft.com/office/drawing/2014/main" id="{4076C7EC-FCEB-B341-B353-2BEB695CCC73}"/>
              </a:ext>
            </a:extLst>
          </p:cNvPr>
          <p:cNvSpPr txBox="1"/>
          <p:nvPr/>
        </p:nvSpPr>
        <p:spPr>
          <a:xfrm>
            <a:off x="6636000" y="3180441"/>
            <a:ext cx="4426252" cy="261610"/>
          </a:xfrm>
          <a:prstGeom prst="rect">
            <a:avLst/>
          </a:prstGeom>
          <a:noFill/>
        </p:spPr>
        <p:txBody>
          <a:bodyPr wrap="square" rtlCol="0">
            <a:spAutoFit/>
          </a:bodyPr>
          <a:lstStyle/>
          <a:p>
            <a:pPr algn="just"/>
            <a:r>
              <a:rPr lang="es-ES_tradnl" sz="1100" dirty="0">
                <a:latin typeface="Gotham Medium" panose="02000604030000020004" pitchFamily="2" charset="0"/>
              </a:rPr>
              <a:t>Presentación de los Líderes del SIGCMA</a:t>
            </a:r>
          </a:p>
        </p:txBody>
      </p:sp>
      <p:sp>
        <p:nvSpPr>
          <p:cNvPr id="144" name="TextBox 143">
            <a:extLst>
              <a:ext uri="{FF2B5EF4-FFF2-40B4-BE49-F238E27FC236}">
                <a16:creationId xmlns:a16="http://schemas.microsoft.com/office/drawing/2014/main" id="{54F178C9-98E5-4F47-BFBB-2768ACF9C7E8}"/>
              </a:ext>
            </a:extLst>
          </p:cNvPr>
          <p:cNvSpPr txBox="1"/>
          <p:nvPr/>
        </p:nvSpPr>
        <p:spPr>
          <a:xfrm>
            <a:off x="6636000" y="3539901"/>
            <a:ext cx="4426252" cy="261610"/>
          </a:xfrm>
          <a:prstGeom prst="rect">
            <a:avLst/>
          </a:prstGeom>
          <a:noFill/>
        </p:spPr>
        <p:txBody>
          <a:bodyPr wrap="square" rtlCol="0">
            <a:spAutoFit/>
          </a:bodyPr>
          <a:lstStyle/>
          <a:p>
            <a:pPr algn="just"/>
            <a:r>
              <a:rPr lang="es-ES_tradnl" sz="1100" dirty="0">
                <a:latin typeface="Gotham Medium" panose="02000604030000020004" pitchFamily="2" charset="0"/>
              </a:rPr>
              <a:t>Presentación de los Profesionales de Enlace del SIGCMA</a:t>
            </a:r>
          </a:p>
        </p:txBody>
      </p:sp>
      <p:sp>
        <p:nvSpPr>
          <p:cNvPr id="145" name="TextBox 144">
            <a:extLst>
              <a:ext uri="{FF2B5EF4-FFF2-40B4-BE49-F238E27FC236}">
                <a16:creationId xmlns:a16="http://schemas.microsoft.com/office/drawing/2014/main" id="{3B42A38E-0228-8643-B325-B10EEE8F516C}"/>
              </a:ext>
            </a:extLst>
          </p:cNvPr>
          <p:cNvSpPr txBox="1"/>
          <p:nvPr/>
        </p:nvSpPr>
        <p:spPr>
          <a:xfrm>
            <a:off x="6636000" y="3899901"/>
            <a:ext cx="4426252" cy="261610"/>
          </a:xfrm>
          <a:prstGeom prst="rect">
            <a:avLst/>
          </a:prstGeom>
          <a:noFill/>
        </p:spPr>
        <p:txBody>
          <a:bodyPr wrap="square" rtlCol="0">
            <a:spAutoFit/>
          </a:bodyPr>
          <a:lstStyle/>
          <a:p>
            <a:pPr algn="just"/>
            <a:r>
              <a:rPr lang="es-ES_tradnl" sz="1100" dirty="0">
                <a:latin typeface="Gotham Medium" panose="02000604030000020004" pitchFamily="2" charset="0"/>
              </a:rPr>
              <a:t>Palabras del Auditor Líder</a:t>
            </a:r>
          </a:p>
        </p:txBody>
      </p:sp>
      <p:sp>
        <p:nvSpPr>
          <p:cNvPr id="146" name="TextBox 145">
            <a:extLst>
              <a:ext uri="{FF2B5EF4-FFF2-40B4-BE49-F238E27FC236}">
                <a16:creationId xmlns:a16="http://schemas.microsoft.com/office/drawing/2014/main" id="{7FBECF6A-D159-E84B-AEC8-7099BF61ECE7}"/>
              </a:ext>
            </a:extLst>
          </p:cNvPr>
          <p:cNvSpPr txBox="1"/>
          <p:nvPr/>
        </p:nvSpPr>
        <p:spPr>
          <a:xfrm>
            <a:off x="6636000" y="4259901"/>
            <a:ext cx="4426252" cy="261610"/>
          </a:xfrm>
          <a:prstGeom prst="rect">
            <a:avLst/>
          </a:prstGeom>
          <a:noFill/>
        </p:spPr>
        <p:txBody>
          <a:bodyPr wrap="square" rtlCol="0">
            <a:spAutoFit/>
          </a:bodyPr>
          <a:lstStyle/>
          <a:p>
            <a:pPr algn="just"/>
            <a:r>
              <a:rPr lang="es-ES_tradnl" sz="1100" dirty="0">
                <a:latin typeface="Gotham Medium" panose="02000604030000020004" pitchFamily="2" charset="0"/>
              </a:rPr>
              <a:t>Presentación del Equipo Auditor</a:t>
            </a:r>
          </a:p>
        </p:txBody>
      </p:sp>
      <p:sp>
        <p:nvSpPr>
          <p:cNvPr id="147" name="TextBox 146">
            <a:extLst>
              <a:ext uri="{FF2B5EF4-FFF2-40B4-BE49-F238E27FC236}">
                <a16:creationId xmlns:a16="http://schemas.microsoft.com/office/drawing/2014/main" id="{4586B400-3A9D-7747-8FAC-C673513A491D}"/>
              </a:ext>
            </a:extLst>
          </p:cNvPr>
          <p:cNvSpPr txBox="1"/>
          <p:nvPr/>
        </p:nvSpPr>
        <p:spPr>
          <a:xfrm>
            <a:off x="6636000" y="4619901"/>
            <a:ext cx="4426252" cy="261610"/>
          </a:xfrm>
          <a:prstGeom prst="rect">
            <a:avLst/>
          </a:prstGeom>
          <a:noFill/>
        </p:spPr>
        <p:txBody>
          <a:bodyPr wrap="square" rtlCol="0">
            <a:spAutoFit/>
          </a:bodyPr>
          <a:lstStyle/>
          <a:p>
            <a:pPr algn="just"/>
            <a:r>
              <a:rPr lang="es-ES_tradnl" sz="1100" dirty="0">
                <a:latin typeface="Gotham Medium" panose="02000604030000020004" pitchFamily="2" charset="0"/>
              </a:rPr>
              <a:t>Inicio de la Auditoría</a:t>
            </a:r>
          </a:p>
        </p:txBody>
      </p:sp>
      <p:grpSp>
        <p:nvGrpSpPr>
          <p:cNvPr id="148" name="Group 147">
            <a:extLst>
              <a:ext uri="{FF2B5EF4-FFF2-40B4-BE49-F238E27FC236}">
                <a16:creationId xmlns:a16="http://schemas.microsoft.com/office/drawing/2014/main" id="{9D153914-AE58-1843-A60C-1531AEF54B05}"/>
              </a:ext>
            </a:extLst>
          </p:cNvPr>
          <p:cNvGrpSpPr/>
          <p:nvPr/>
        </p:nvGrpSpPr>
        <p:grpSpPr>
          <a:xfrm>
            <a:off x="6450899" y="3251901"/>
            <a:ext cx="109440" cy="109440"/>
            <a:chOff x="4200892" y="4432105"/>
            <a:chExt cx="109440" cy="109440"/>
          </a:xfrm>
        </p:grpSpPr>
        <p:grpSp>
          <p:nvGrpSpPr>
            <p:cNvPr id="149" name="Group 148">
              <a:extLst>
                <a:ext uri="{FF2B5EF4-FFF2-40B4-BE49-F238E27FC236}">
                  <a16:creationId xmlns:a16="http://schemas.microsoft.com/office/drawing/2014/main" id="{56C03504-982C-8E47-B52C-38A047FC49A4}"/>
                </a:ext>
              </a:extLst>
            </p:cNvPr>
            <p:cNvGrpSpPr>
              <a:grpSpLocks noChangeAspect="1"/>
            </p:cNvGrpSpPr>
            <p:nvPr/>
          </p:nvGrpSpPr>
          <p:grpSpPr>
            <a:xfrm rot="10800000">
              <a:off x="4210817" y="4439517"/>
              <a:ext cx="89587" cy="90000"/>
              <a:chOff x="3994150" y="4504881"/>
              <a:chExt cx="108000" cy="108498"/>
            </a:xfrm>
          </p:grpSpPr>
          <p:sp>
            <p:nvSpPr>
              <p:cNvPr id="152" name="Pie 151">
                <a:extLst>
                  <a:ext uri="{FF2B5EF4-FFF2-40B4-BE49-F238E27FC236}">
                    <a16:creationId xmlns:a16="http://schemas.microsoft.com/office/drawing/2014/main" id="{D3F7AAE4-A98A-CF49-B0D9-FB09B2851D0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3" name="Pie 152">
                <a:extLst>
                  <a:ext uri="{FF2B5EF4-FFF2-40B4-BE49-F238E27FC236}">
                    <a16:creationId xmlns:a16="http://schemas.microsoft.com/office/drawing/2014/main" id="{E10B35F9-C684-4742-AB55-F3A93C67CB7E}"/>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0" name="Arc 149">
              <a:extLst>
                <a:ext uri="{FF2B5EF4-FFF2-40B4-BE49-F238E27FC236}">
                  <a16:creationId xmlns:a16="http://schemas.microsoft.com/office/drawing/2014/main" id="{261B8BEF-0443-6A48-8E36-3B704038429E}"/>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1" name="Arc 150">
              <a:extLst>
                <a:ext uri="{FF2B5EF4-FFF2-40B4-BE49-F238E27FC236}">
                  <a16:creationId xmlns:a16="http://schemas.microsoft.com/office/drawing/2014/main" id="{0EFF2BCC-6472-9B43-90E7-7FE1E6616833}"/>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4" name="Group 153">
            <a:extLst>
              <a:ext uri="{FF2B5EF4-FFF2-40B4-BE49-F238E27FC236}">
                <a16:creationId xmlns:a16="http://schemas.microsoft.com/office/drawing/2014/main" id="{463F1C0D-BB7C-0141-A93C-76FC1FC213E7}"/>
              </a:ext>
            </a:extLst>
          </p:cNvPr>
          <p:cNvGrpSpPr/>
          <p:nvPr/>
        </p:nvGrpSpPr>
        <p:grpSpPr>
          <a:xfrm>
            <a:off x="6450897" y="3612115"/>
            <a:ext cx="109440" cy="109440"/>
            <a:chOff x="4200892" y="4432105"/>
            <a:chExt cx="109440" cy="109440"/>
          </a:xfrm>
        </p:grpSpPr>
        <p:grpSp>
          <p:nvGrpSpPr>
            <p:cNvPr id="155" name="Group 154">
              <a:extLst>
                <a:ext uri="{FF2B5EF4-FFF2-40B4-BE49-F238E27FC236}">
                  <a16:creationId xmlns:a16="http://schemas.microsoft.com/office/drawing/2014/main" id="{FD2BC4CF-993B-694D-BDAB-90EEAA14AEAB}"/>
                </a:ext>
              </a:extLst>
            </p:cNvPr>
            <p:cNvGrpSpPr>
              <a:grpSpLocks noChangeAspect="1"/>
            </p:cNvGrpSpPr>
            <p:nvPr/>
          </p:nvGrpSpPr>
          <p:grpSpPr>
            <a:xfrm rot="10800000">
              <a:off x="4210817" y="4439517"/>
              <a:ext cx="89587" cy="90000"/>
              <a:chOff x="3994150" y="4504881"/>
              <a:chExt cx="108000" cy="108498"/>
            </a:xfrm>
          </p:grpSpPr>
          <p:sp>
            <p:nvSpPr>
              <p:cNvPr id="158" name="Pie 157">
                <a:extLst>
                  <a:ext uri="{FF2B5EF4-FFF2-40B4-BE49-F238E27FC236}">
                    <a16:creationId xmlns:a16="http://schemas.microsoft.com/office/drawing/2014/main" id="{1AC75806-CC49-0849-AB4A-3850A574E506}"/>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9" name="Pie 158">
                <a:extLst>
                  <a:ext uri="{FF2B5EF4-FFF2-40B4-BE49-F238E27FC236}">
                    <a16:creationId xmlns:a16="http://schemas.microsoft.com/office/drawing/2014/main" id="{22DF1C08-2FB3-E743-9C54-B388457F264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6" name="Arc 155">
              <a:extLst>
                <a:ext uri="{FF2B5EF4-FFF2-40B4-BE49-F238E27FC236}">
                  <a16:creationId xmlns:a16="http://schemas.microsoft.com/office/drawing/2014/main" id="{FC8A7EB0-F0F9-074D-ADB3-246F0854694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7" name="Arc 156">
              <a:extLst>
                <a:ext uri="{FF2B5EF4-FFF2-40B4-BE49-F238E27FC236}">
                  <a16:creationId xmlns:a16="http://schemas.microsoft.com/office/drawing/2014/main" id="{799A685E-54C3-4346-8B3D-DE4564ACC37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0" name="Group 159">
            <a:extLst>
              <a:ext uri="{FF2B5EF4-FFF2-40B4-BE49-F238E27FC236}">
                <a16:creationId xmlns:a16="http://schemas.microsoft.com/office/drawing/2014/main" id="{0823F11A-A105-8945-8A27-80891B78C447}"/>
              </a:ext>
            </a:extLst>
          </p:cNvPr>
          <p:cNvGrpSpPr/>
          <p:nvPr/>
        </p:nvGrpSpPr>
        <p:grpSpPr>
          <a:xfrm>
            <a:off x="6441714" y="3971901"/>
            <a:ext cx="109440" cy="109440"/>
            <a:chOff x="4200892" y="4432105"/>
            <a:chExt cx="109440" cy="109440"/>
          </a:xfrm>
        </p:grpSpPr>
        <p:grpSp>
          <p:nvGrpSpPr>
            <p:cNvPr id="161" name="Group 160">
              <a:extLst>
                <a:ext uri="{FF2B5EF4-FFF2-40B4-BE49-F238E27FC236}">
                  <a16:creationId xmlns:a16="http://schemas.microsoft.com/office/drawing/2014/main" id="{76F52AC9-B7C9-914F-9D37-956495A978CC}"/>
                </a:ext>
              </a:extLst>
            </p:cNvPr>
            <p:cNvGrpSpPr>
              <a:grpSpLocks noChangeAspect="1"/>
            </p:cNvGrpSpPr>
            <p:nvPr/>
          </p:nvGrpSpPr>
          <p:grpSpPr>
            <a:xfrm rot="10800000">
              <a:off x="4210817" y="4439517"/>
              <a:ext cx="89587" cy="90000"/>
              <a:chOff x="3994150" y="4504881"/>
              <a:chExt cx="108000" cy="108498"/>
            </a:xfrm>
          </p:grpSpPr>
          <p:sp>
            <p:nvSpPr>
              <p:cNvPr id="164" name="Pie 163">
                <a:extLst>
                  <a:ext uri="{FF2B5EF4-FFF2-40B4-BE49-F238E27FC236}">
                    <a16:creationId xmlns:a16="http://schemas.microsoft.com/office/drawing/2014/main" id="{8FAC8E85-0532-E447-9876-09939AB0414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65" name="Pie 164">
                <a:extLst>
                  <a:ext uri="{FF2B5EF4-FFF2-40B4-BE49-F238E27FC236}">
                    <a16:creationId xmlns:a16="http://schemas.microsoft.com/office/drawing/2014/main" id="{B57974D1-1FC6-D849-90EE-0383BAB90E8A}"/>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2" name="Arc 161">
              <a:extLst>
                <a:ext uri="{FF2B5EF4-FFF2-40B4-BE49-F238E27FC236}">
                  <a16:creationId xmlns:a16="http://schemas.microsoft.com/office/drawing/2014/main" id="{BB4978D8-9A1D-CE4A-880A-725834EFF78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3" name="Arc 162">
              <a:extLst>
                <a:ext uri="{FF2B5EF4-FFF2-40B4-BE49-F238E27FC236}">
                  <a16:creationId xmlns:a16="http://schemas.microsoft.com/office/drawing/2014/main" id="{D80652FB-0EEE-5344-92AF-03BEE4388C1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6" name="Group 165">
            <a:extLst>
              <a:ext uri="{FF2B5EF4-FFF2-40B4-BE49-F238E27FC236}">
                <a16:creationId xmlns:a16="http://schemas.microsoft.com/office/drawing/2014/main" id="{BEABCA5E-2A27-EE40-A7DD-BBC7EDA7D4A2}"/>
              </a:ext>
            </a:extLst>
          </p:cNvPr>
          <p:cNvGrpSpPr/>
          <p:nvPr/>
        </p:nvGrpSpPr>
        <p:grpSpPr>
          <a:xfrm>
            <a:off x="6450895" y="4331901"/>
            <a:ext cx="109440" cy="109440"/>
            <a:chOff x="4200892" y="4432105"/>
            <a:chExt cx="109440" cy="109440"/>
          </a:xfrm>
        </p:grpSpPr>
        <p:grpSp>
          <p:nvGrpSpPr>
            <p:cNvPr id="167" name="Group 166">
              <a:extLst>
                <a:ext uri="{FF2B5EF4-FFF2-40B4-BE49-F238E27FC236}">
                  <a16:creationId xmlns:a16="http://schemas.microsoft.com/office/drawing/2014/main" id="{79A25A06-75BB-E34F-97D0-9C1DFA1EFFEE}"/>
                </a:ext>
              </a:extLst>
            </p:cNvPr>
            <p:cNvGrpSpPr>
              <a:grpSpLocks noChangeAspect="1"/>
            </p:cNvGrpSpPr>
            <p:nvPr/>
          </p:nvGrpSpPr>
          <p:grpSpPr>
            <a:xfrm rot="10800000">
              <a:off x="4210817" y="4439517"/>
              <a:ext cx="89587" cy="90000"/>
              <a:chOff x="3994150" y="4504881"/>
              <a:chExt cx="108000" cy="108498"/>
            </a:xfrm>
          </p:grpSpPr>
          <p:sp>
            <p:nvSpPr>
              <p:cNvPr id="170" name="Pie 169">
                <a:extLst>
                  <a:ext uri="{FF2B5EF4-FFF2-40B4-BE49-F238E27FC236}">
                    <a16:creationId xmlns:a16="http://schemas.microsoft.com/office/drawing/2014/main" id="{9EFB8295-BBEA-0C4D-949A-3DD84D1C8F0E}"/>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1" name="Pie 170">
                <a:extLst>
                  <a:ext uri="{FF2B5EF4-FFF2-40B4-BE49-F238E27FC236}">
                    <a16:creationId xmlns:a16="http://schemas.microsoft.com/office/drawing/2014/main" id="{619F5BE5-5B4F-7E49-92E1-1AA40941614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68" name="Arc 167">
              <a:extLst>
                <a:ext uri="{FF2B5EF4-FFF2-40B4-BE49-F238E27FC236}">
                  <a16:creationId xmlns:a16="http://schemas.microsoft.com/office/drawing/2014/main" id="{F71A88F0-B36A-9F4D-A406-B1029C6A6B8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69" name="Arc 168">
              <a:extLst>
                <a:ext uri="{FF2B5EF4-FFF2-40B4-BE49-F238E27FC236}">
                  <a16:creationId xmlns:a16="http://schemas.microsoft.com/office/drawing/2014/main" id="{9C0BAE81-F1F0-444A-9936-BF4DBD83195F}"/>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2" name="Group 171">
            <a:extLst>
              <a:ext uri="{FF2B5EF4-FFF2-40B4-BE49-F238E27FC236}">
                <a16:creationId xmlns:a16="http://schemas.microsoft.com/office/drawing/2014/main" id="{87D64368-9F78-E443-9456-5C861B08AC73}"/>
              </a:ext>
            </a:extLst>
          </p:cNvPr>
          <p:cNvGrpSpPr/>
          <p:nvPr/>
        </p:nvGrpSpPr>
        <p:grpSpPr>
          <a:xfrm>
            <a:off x="6450895" y="4691901"/>
            <a:ext cx="109440" cy="109440"/>
            <a:chOff x="4200892" y="4432105"/>
            <a:chExt cx="109440" cy="109440"/>
          </a:xfrm>
        </p:grpSpPr>
        <p:grpSp>
          <p:nvGrpSpPr>
            <p:cNvPr id="173" name="Group 172">
              <a:extLst>
                <a:ext uri="{FF2B5EF4-FFF2-40B4-BE49-F238E27FC236}">
                  <a16:creationId xmlns:a16="http://schemas.microsoft.com/office/drawing/2014/main" id="{18A7D16C-0358-3C4B-9DB2-3A2A44BBECD8}"/>
                </a:ext>
              </a:extLst>
            </p:cNvPr>
            <p:cNvGrpSpPr>
              <a:grpSpLocks noChangeAspect="1"/>
            </p:cNvGrpSpPr>
            <p:nvPr/>
          </p:nvGrpSpPr>
          <p:grpSpPr>
            <a:xfrm rot="10800000">
              <a:off x="4210817" y="4439517"/>
              <a:ext cx="89587" cy="90000"/>
              <a:chOff x="3994150" y="4504881"/>
              <a:chExt cx="108000" cy="108498"/>
            </a:xfrm>
          </p:grpSpPr>
          <p:sp>
            <p:nvSpPr>
              <p:cNvPr id="176" name="Pie 175">
                <a:extLst>
                  <a:ext uri="{FF2B5EF4-FFF2-40B4-BE49-F238E27FC236}">
                    <a16:creationId xmlns:a16="http://schemas.microsoft.com/office/drawing/2014/main" id="{FE505684-4A19-3C48-8886-F096A2DD67B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7" name="Pie 176">
                <a:extLst>
                  <a:ext uri="{FF2B5EF4-FFF2-40B4-BE49-F238E27FC236}">
                    <a16:creationId xmlns:a16="http://schemas.microsoft.com/office/drawing/2014/main" id="{EA9680BA-9597-7F45-AD55-8E26D024081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4" name="Arc 173">
              <a:extLst>
                <a:ext uri="{FF2B5EF4-FFF2-40B4-BE49-F238E27FC236}">
                  <a16:creationId xmlns:a16="http://schemas.microsoft.com/office/drawing/2014/main" id="{82253759-00A2-9044-9257-7037C4D172C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5" name="Arc 174">
              <a:extLst>
                <a:ext uri="{FF2B5EF4-FFF2-40B4-BE49-F238E27FC236}">
                  <a16:creationId xmlns:a16="http://schemas.microsoft.com/office/drawing/2014/main" id="{17877AA7-B996-6A4D-9039-829B7844A2FA}"/>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Tree>
    <p:extLst>
      <p:ext uri="{BB962C8B-B14F-4D97-AF65-F5344CB8AC3E}">
        <p14:creationId xmlns:p14="http://schemas.microsoft.com/office/powerpoint/2010/main" val="38276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669992512"/>
              </p:ext>
            </p:extLst>
          </p:nvPr>
        </p:nvGraphicFramePr>
        <p:xfrm>
          <a:off x="554400" y="2124000"/>
          <a:ext cx="10799999" cy="4392002"/>
        </p:xfrm>
        <a:graphic>
          <a:graphicData uri="http://schemas.openxmlformats.org/drawingml/2006/table">
            <a:tbl>
              <a:tblPr first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276023">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CO" sz="1100" b="0" dirty="0">
                          <a:solidFill>
                            <a:schemeClr val="tx1">
                              <a:lumMod val="50000"/>
                              <a:lumOff val="50000"/>
                            </a:schemeClr>
                          </a:solidFill>
                          <a:latin typeface="Gotham Medium"/>
                        </a:rPr>
                        <a:t>Software de Gestión Integrado de calidad y ambiental para la Rama Judicial</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743381">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100" dirty="0">
                          <a:solidFill>
                            <a:schemeClr val="tx1">
                              <a:lumMod val="50000"/>
                              <a:lumOff val="50000"/>
                            </a:schemeClr>
                          </a:solidFill>
                          <a:latin typeface="Gotham Medium"/>
                        </a:rPr>
                        <a:t>Adquirir un Software Integrado de gestión y control de la calidad y medio ambiente que integre los procesos, procedimientos de los sistemas de Gestión de las Altas Cortes y los Despachos Judiciales articulados al SIGCMA y que articule el Sistema de Gestión Ambiental y que sea interoperable con las plataformas existentes en la Rama Judicial.</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60038">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7602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2371">
                <a:tc gridSpan="3">
                  <a:txBody>
                    <a:bodyPr/>
                    <a:lstStyle/>
                    <a:p>
                      <a:pPr algn="just"/>
                      <a:r>
                        <a:rPr lang="es-CO" sz="1100" dirty="0">
                          <a:solidFill>
                            <a:schemeClr val="tx1">
                              <a:lumMod val="65000"/>
                              <a:lumOff val="35000"/>
                            </a:schemeClr>
                          </a:solidFill>
                          <a:latin typeface="Gotham Medium"/>
                        </a:rPr>
                        <a:t>Elaboración de la propuesta</a:t>
                      </a:r>
                      <a:r>
                        <a:rPr lang="es-CO" sz="1100" baseline="0" dirty="0">
                          <a:solidFill>
                            <a:schemeClr val="tx1">
                              <a:lumMod val="65000"/>
                              <a:lumOff val="35000"/>
                            </a:schemeClr>
                          </a:solidFill>
                          <a:latin typeface="Gotham Medium"/>
                        </a:rPr>
                        <a:t> y arquitectura del software.</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algn="ctr"/>
                      <a:r>
                        <a:rPr lang="es-CO" sz="1200" b="1" dirty="0">
                          <a:solidFill>
                            <a:schemeClr val="tx1">
                              <a:lumMod val="65000"/>
                              <a:lumOff val="35000"/>
                            </a:schemeClr>
                          </a:solidFill>
                          <a:latin typeface="Gotham Medium"/>
                        </a:rPr>
                        <a:t>Coordinación Nacional</a:t>
                      </a:r>
                      <a:r>
                        <a:rPr lang="es-CO" sz="1200" b="1" baseline="0" dirty="0">
                          <a:solidFill>
                            <a:schemeClr val="tx1">
                              <a:lumMod val="65000"/>
                              <a:lumOff val="35000"/>
                            </a:schemeClr>
                          </a:solidFill>
                          <a:latin typeface="Gotham Medium"/>
                        </a:rPr>
                        <a:t> del SIGCMA, Partes Interesadas Internas.</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4"/>
                  </a:ext>
                </a:extLst>
              </a:tr>
              <a:tr h="429369">
                <a:tc gridSpan="3">
                  <a:txBody>
                    <a:bodyPr/>
                    <a:lstStyle/>
                    <a:p>
                      <a:pPr algn="just"/>
                      <a:r>
                        <a:rPr lang="es-CO" sz="1100" dirty="0">
                          <a:solidFill>
                            <a:schemeClr val="tx1">
                              <a:lumMod val="65000"/>
                              <a:lumOff val="35000"/>
                            </a:schemeClr>
                          </a:solidFill>
                          <a:latin typeface="Gotham Medium"/>
                        </a:rPr>
                        <a:t>Socialización de la misma con las partes interesadas internas.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368030">
                <a:tc gridSpan="3">
                  <a:txBody>
                    <a:bodyPr/>
                    <a:lstStyle/>
                    <a:p>
                      <a:pPr algn="just"/>
                      <a:r>
                        <a:rPr lang="es-CO" sz="1100" dirty="0">
                          <a:solidFill>
                            <a:schemeClr val="tx1">
                              <a:lumMod val="65000"/>
                              <a:lumOff val="35000"/>
                            </a:schemeClr>
                          </a:solidFill>
                          <a:latin typeface="Gotham Medium"/>
                        </a:rPr>
                        <a:t>Procesos contractuales.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429369">
                <a:tc gridSpan="3">
                  <a:txBody>
                    <a:bodyPr/>
                    <a:lstStyle/>
                    <a:p>
                      <a:pPr algn="just"/>
                      <a:r>
                        <a:rPr lang="es-CO" sz="1100" dirty="0">
                          <a:solidFill>
                            <a:schemeClr val="tx1">
                              <a:lumMod val="65000"/>
                              <a:lumOff val="35000"/>
                            </a:schemeClr>
                          </a:solidFill>
                          <a:latin typeface="Gotham Medium"/>
                        </a:rPr>
                        <a:t>Ejecución de las fases de acuerdo con el cronograma y la planeación del proceso.</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3"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 Nacional</a:t>
                      </a:r>
                      <a:r>
                        <a:rPr lang="es-CO" sz="1200" b="1" baseline="0" dirty="0">
                          <a:solidFill>
                            <a:schemeClr val="tx1">
                              <a:lumMod val="65000"/>
                              <a:lumOff val="35000"/>
                            </a:schemeClr>
                          </a:solidFill>
                          <a:latin typeface="Gotham Medium"/>
                        </a:rPr>
                        <a:t> del SIGCMA, Coordinación Ambiental, Partes Interesadas Internas, Externas.</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s-CO"/>
                    </a:p>
                  </a:txBody>
                  <a:tcPr/>
                </a:tc>
                <a:extLst>
                  <a:ext uri="{0D108BD9-81ED-4DB2-BD59-A6C34878D82A}">
                    <a16:rowId xmlns:a16="http://schemas.microsoft.com/office/drawing/2014/main" val="10007"/>
                  </a:ext>
                </a:extLst>
              </a:tr>
              <a:tr h="552046">
                <a:tc gridSpan="3">
                  <a:txBody>
                    <a:bodyPr/>
                    <a:lstStyle/>
                    <a:p>
                      <a:pPr algn="just"/>
                      <a:r>
                        <a:rPr lang="es-CO" sz="1100" dirty="0">
                          <a:solidFill>
                            <a:schemeClr val="tx1">
                              <a:lumMod val="65000"/>
                              <a:lumOff val="35000"/>
                            </a:schemeClr>
                          </a:solidFill>
                          <a:latin typeface="Gotham Medium"/>
                        </a:rPr>
                        <a:t>Seguimiento y evaluación</a:t>
                      </a:r>
                      <a:r>
                        <a:rPr lang="es-CO" sz="1100" baseline="0" dirty="0">
                          <a:solidFill>
                            <a:schemeClr val="tx1">
                              <a:lumMod val="65000"/>
                              <a:lumOff val="35000"/>
                            </a:schemeClr>
                          </a:solidFill>
                          <a:latin typeface="Gotham Medium"/>
                        </a:rPr>
                        <a:t> del desarrollo e implementación del software de acuerdo con las fases establecidas.</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r h="405352">
                <a:tc gridSpan="3">
                  <a:txBody>
                    <a:bodyPr/>
                    <a:lstStyle/>
                    <a:p>
                      <a:pPr algn="just"/>
                      <a:r>
                        <a:rPr lang="es-CO" sz="1100" dirty="0">
                          <a:solidFill>
                            <a:schemeClr val="tx1">
                              <a:lumMod val="65000"/>
                              <a:lumOff val="35000"/>
                            </a:schemeClr>
                          </a:solidFill>
                          <a:latin typeface="Gotham Medium"/>
                        </a:rPr>
                        <a:t>Acompañamiento y sensibilización permanente para la sostenibilidad</a:t>
                      </a:r>
                      <a:r>
                        <a:rPr lang="es-CO" sz="1100" baseline="0" dirty="0">
                          <a:solidFill>
                            <a:schemeClr val="tx1">
                              <a:lumMod val="65000"/>
                              <a:lumOff val="35000"/>
                            </a:schemeClr>
                          </a:solidFill>
                          <a:latin typeface="Gotham Medium"/>
                        </a:rPr>
                        <a:t> del SGA.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9"/>
                  </a:ext>
                </a:extLst>
              </a:tr>
            </a:tbl>
          </a:graphicData>
        </a:graphic>
      </p:graphicFrame>
      <p:cxnSp>
        <p:nvCxnSpPr>
          <p:cNvPr id="101"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02"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3"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4"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07"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08" name="Group 104">
            <a:extLst>
              <a:ext uri="{FF2B5EF4-FFF2-40B4-BE49-F238E27FC236}">
                <a16:creationId xmlns:a16="http://schemas.microsoft.com/office/drawing/2014/main" id="{F92D2BA8-4210-BC4F-90FE-97F981A42945}"/>
              </a:ext>
            </a:extLst>
          </p:cNvPr>
          <p:cNvGrpSpPr/>
          <p:nvPr/>
        </p:nvGrpSpPr>
        <p:grpSpPr>
          <a:xfrm>
            <a:off x="4944214" y="4045549"/>
            <a:ext cx="109440" cy="109440"/>
            <a:chOff x="4200892" y="4432105"/>
            <a:chExt cx="109440" cy="109440"/>
          </a:xfrm>
        </p:grpSpPr>
        <p:grpSp>
          <p:nvGrpSpPr>
            <p:cNvPr id="10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1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14" name="Group 104">
            <a:extLst>
              <a:ext uri="{FF2B5EF4-FFF2-40B4-BE49-F238E27FC236}">
                <a16:creationId xmlns:a16="http://schemas.microsoft.com/office/drawing/2014/main" id="{F92D2BA8-4210-BC4F-90FE-97F981A42945}"/>
              </a:ext>
            </a:extLst>
          </p:cNvPr>
          <p:cNvGrpSpPr/>
          <p:nvPr/>
        </p:nvGrpSpPr>
        <p:grpSpPr>
          <a:xfrm>
            <a:off x="5396870" y="4047821"/>
            <a:ext cx="109440" cy="109440"/>
            <a:chOff x="4200892" y="4432105"/>
            <a:chExt cx="109440" cy="109440"/>
          </a:xfrm>
        </p:grpSpPr>
        <p:grpSp>
          <p:nvGrpSpPr>
            <p:cNvPr id="11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1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2" name="Group 104">
            <a:extLst>
              <a:ext uri="{FF2B5EF4-FFF2-40B4-BE49-F238E27FC236}">
                <a16:creationId xmlns:a16="http://schemas.microsoft.com/office/drawing/2014/main" id="{F92D2BA8-4210-BC4F-90FE-97F981A42945}"/>
              </a:ext>
            </a:extLst>
          </p:cNvPr>
          <p:cNvGrpSpPr/>
          <p:nvPr/>
        </p:nvGrpSpPr>
        <p:grpSpPr>
          <a:xfrm>
            <a:off x="4944214" y="4386749"/>
            <a:ext cx="109440" cy="109440"/>
            <a:chOff x="4200892" y="4432105"/>
            <a:chExt cx="109440" cy="109440"/>
          </a:xfrm>
        </p:grpSpPr>
        <p:grpSp>
          <p:nvGrpSpPr>
            <p:cNvPr id="13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8" name="Group 104">
            <a:extLst>
              <a:ext uri="{FF2B5EF4-FFF2-40B4-BE49-F238E27FC236}">
                <a16:creationId xmlns:a16="http://schemas.microsoft.com/office/drawing/2014/main" id="{F92D2BA8-4210-BC4F-90FE-97F981A42945}"/>
              </a:ext>
            </a:extLst>
          </p:cNvPr>
          <p:cNvGrpSpPr/>
          <p:nvPr/>
        </p:nvGrpSpPr>
        <p:grpSpPr>
          <a:xfrm>
            <a:off x="5396870" y="4389021"/>
            <a:ext cx="109440" cy="109440"/>
            <a:chOff x="4200892" y="4432105"/>
            <a:chExt cx="109440" cy="109440"/>
          </a:xfrm>
        </p:grpSpPr>
        <p:grpSp>
          <p:nvGrpSpPr>
            <p:cNvPr id="13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8" name="Group 104">
            <a:extLst>
              <a:ext uri="{FF2B5EF4-FFF2-40B4-BE49-F238E27FC236}">
                <a16:creationId xmlns:a16="http://schemas.microsoft.com/office/drawing/2014/main" id="{F92D2BA8-4210-BC4F-90FE-97F981A42945}"/>
              </a:ext>
            </a:extLst>
          </p:cNvPr>
          <p:cNvGrpSpPr/>
          <p:nvPr/>
        </p:nvGrpSpPr>
        <p:grpSpPr>
          <a:xfrm>
            <a:off x="5849526" y="4800733"/>
            <a:ext cx="109440" cy="109440"/>
            <a:chOff x="4200892" y="4432105"/>
            <a:chExt cx="109440" cy="109440"/>
          </a:xfrm>
        </p:grpSpPr>
        <p:grpSp>
          <p:nvGrpSpPr>
            <p:cNvPr id="16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2" name="Group 104">
            <a:extLst>
              <a:ext uri="{FF2B5EF4-FFF2-40B4-BE49-F238E27FC236}">
                <a16:creationId xmlns:a16="http://schemas.microsoft.com/office/drawing/2014/main" id="{F92D2BA8-4210-BC4F-90FE-97F981A42945}"/>
              </a:ext>
            </a:extLst>
          </p:cNvPr>
          <p:cNvGrpSpPr/>
          <p:nvPr/>
        </p:nvGrpSpPr>
        <p:grpSpPr>
          <a:xfrm>
            <a:off x="5849526" y="5196525"/>
            <a:ext cx="109440" cy="109440"/>
            <a:chOff x="4200892" y="4432105"/>
            <a:chExt cx="109440" cy="109440"/>
          </a:xfrm>
        </p:grpSpPr>
        <p:grpSp>
          <p:nvGrpSpPr>
            <p:cNvPr id="19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9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9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8" name="Group 104">
            <a:extLst>
              <a:ext uri="{FF2B5EF4-FFF2-40B4-BE49-F238E27FC236}">
                <a16:creationId xmlns:a16="http://schemas.microsoft.com/office/drawing/2014/main" id="{F92D2BA8-4210-BC4F-90FE-97F981A42945}"/>
              </a:ext>
            </a:extLst>
          </p:cNvPr>
          <p:cNvGrpSpPr/>
          <p:nvPr/>
        </p:nvGrpSpPr>
        <p:grpSpPr>
          <a:xfrm>
            <a:off x="6297638" y="5194253"/>
            <a:ext cx="109440" cy="109440"/>
            <a:chOff x="4200892" y="4432105"/>
            <a:chExt cx="109440" cy="109440"/>
          </a:xfrm>
        </p:grpSpPr>
        <p:grpSp>
          <p:nvGrpSpPr>
            <p:cNvPr id="19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16" name="Group 104">
            <a:extLst>
              <a:ext uri="{FF2B5EF4-FFF2-40B4-BE49-F238E27FC236}">
                <a16:creationId xmlns:a16="http://schemas.microsoft.com/office/drawing/2014/main" id="{F92D2BA8-4210-BC4F-90FE-97F981A42945}"/>
              </a:ext>
            </a:extLst>
          </p:cNvPr>
          <p:cNvGrpSpPr/>
          <p:nvPr/>
        </p:nvGrpSpPr>
        <p:grpSpPr>
          <a:xfrm>
            <a:off x="5849526" y="5687853"/>
            <a:ext cx="109440" cy="109440"/>
            <a:chOff x="4200892" y="4432105"/>
            <a:chExt cx="109440" cy="109440"/>
          </a:xfrm>
        </p:grpSpPr>
        <p:grpSp>
          <p:nvGrpSpPr>
            <p:cNvPr id="21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6297638" y="5685581"/>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8" name="Group 104">
            <a:extLst>
              <a:ext uri="{FF2B5EF4-FFF2-40B4-BE49-F238E27FC236}">
                <a16:creationId xmlns:a16="http://schemas.microsoft.com/office/drawing/2014/main" id="{F92D2BA8-4210-BC4F-90FE-97F981A42945}"/>
              </a:ext>
            </a:extLst>
          </p:cNvPr>
          <p:cNvGrpSpPr/>
          <p:nvPr/>
        </p:nvGrpSpPr>
        <p:grpSpPr>
          <a:xfrm>
            <a:off x="4944214" y="6160989"/>
            <a:ext cx="109440" cy="109440"/>
            <a:chOff x="4200892" y="4432105"/>
            <a:chExt cx="109440" cy="109440"/>
          </a:xfrm>
        </p:grpSpPr>
        <p:grpSp>
          <p:nvGrpSpPr>
            <p:cNvPr id="22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4" name="Group 104">
            <a:extLst>
              <a:ext uri="{FF2B5EF4-FFF2-40B4-BE49-F238E27FC236}">
                <a16:creationId xmlns:a16="http://schemas.microsoft.com/office/drawing/2014/main" id="{F92D2BA8-4210-BC4F-90FE-97F981A42945}"/>
              </a:ext>
            </a:extLst>
          </p:cNvPr>
          <p:cNvGrpSpPr/>
          <p:nvPr/>
        </p:nvGrpSpPr>
        <p:grpSpPr>
          <a:xfrm>
            <a:off x="5396870" y="6163261"/>
            <a:ext cx="109440" cy="109440"/>
            <a:chOff x="4200892" y="4432105"/>
            <a:chExt cx="109440" cy="109440"/>
          </a:xfrm>
        </p:grpSpPr>
        <p:grpSp>
          <p:nvGrpSpPr>
            <p:cNvPr id="23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3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3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3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0" name="Group 104">
            <a:extLst>
              <a:ext uri="{FF2B5EF4-FFF2-40B4-BE49-F238E27FC236}">
                <a16:creationId xmlns:a16="http://schemas.microsoft.com/office/drawing/2014/main" id="{F92D2BA8-4210-BC4F-90FE-97F981A42945}"/>
              </a:ext>
            </a:extLst>
          </p:cNvPr>
          <p:cNvGrpSpPr/>
          <p:nvPr/>
        </p:nvGrpSpPr>
        <p:grpSpPr>
          <a:xfrm>
            <a:off x="5849526" y="6165533"/>
            <a:ext cx="109440" cy="109440"/>
            <a:chOff x="4200892" y="4432105"/>
            <a:chExt cx="109440" cy="109440"/>
          </a:xfrm>
        </p:grpSpPr>
        <p:grpSp>
          <p:nvGrpSpPr>
            <p:cNvPr id="24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6" name="Group 104">
            <a:extLst>
              <a:ext uri="{FF2B5EF4-FFF2-40B4-BE49-F238E27FC236}">
                <a16:creationId xmlns:a16="http://schemas.microsoft.com/office/drawing/2014/main" id="{F92D2BA8-4210-BC4F-90FE-97F981A42945}"/>
              </a:ext>
            </a:extLst>
          </p:cNvPr>
          <p:cNvGrpSpPr/>
          <p:nvPr/>
        </p:nvGrpSpPr>
        <p:grpSpPr>
          <a:xfrm>
            <a:off x="6297638" y="6163261"/>
            <a:ext cx="109440" cy="109440"/>
            <a:chOff x="4200892" y="4432105"/>
            <a:chExt cx="109440" cy="109440"/>
          </a:xfrm>
        </p:grpSpPr>
        <p:grpSp>
          <p:nvGrpSpPr>
            <p:cNvPr id="2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747356513"/>
              </p:ext>
            </p:extLst>
          </p:nvPr>
        </p:nvGraphicFramePr>
        <p:xfrm>
          <a:off x="554400" y="2124000"/>
          <a:ext cx="10799999" cy="4438800"/>
        </p:xfrm>
        <a:graphic>
          <a:graphicData uri="http://schemas.openxmlformats.org/drawingml/2006/table">
            <a:tbl>
              <a:tblPr firstRow="1" bandRow="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274370">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ES" sz="1100" b="0" dirty="0">
                          <a:solidFill>
                            <a:schemeClr val="tx1">
                              <a:lumMod val="50000"/>
                              <a:lumOff val="50000"/>
                            </a:schemeClr>
                          </a:solidFill>
                          <a:latin typeface="Gotham Medium"/>
                        </a:rPr>
                        <a:t>Gestión Administrativa.</a:t>
                      </a: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8985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solidFill>
                            <a:schemeClr val="tx1">
                              <a:lumMod val="50000"/>
                              <a:lumOff val="50000"/>
                            </a:schemeClr>
                          </a:solidFill>
                          <a:latin typeface="Gotham Medium"/>
                        </a:rPr>
                        <a:t>Atender oportunamente Los</a:t>
                      </a:r>
                      <a:r>
                        <a:rPr lang="es-ES" sz="1100" baseline="0" dirty="0">
                          <a:solidFill>
                            <a:schemeClr val="tx1">
                              <a:lumMod val="50000"/>
                              <a:lumOff val="50000"/>
                            </a:schemeClr>
                          </a:solidFill>
                          <a:latin typeface="Gotham Medium"/>
                        </a:rPr>
                        <a:t> procesos de gestión administrativa relacionadas con el SIGCMA.</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283">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28989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9661">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a:t>
                      </a:r>
                      <a:r>
                        <a:rPr lang="es-CO" sz="1100" dirty="0">
                          <a:solidFill>
                            <a:schemeClr val="tx1">
                              <a:lumMod val="65000"/>
                              <a:lumOff val="35000"/>
                            </a:schemeClr>
                          </a:solidFill>
                          <a:latin typeface="Gotham Medium"/>
                        </a:rPr>
                        <a:t>del Informa de Revisión por la Dirección.</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4"/>
                  </a:ext>
                </a:extLst>
              </a:tr>
              <a:tr h="365826">
                <a:tc gridSpan="3">
                  <a:txBody>
                    <a:bodyPr/>
                    <a:lstStyle/>
                    <a:p>
                      <a:pPr algn="just"/>
                      <a:r>
                        <a:rPr lang="es-CO" sz="1100" dirty="0">
                          <a:solidFill>
                            <a:schemeClr val="tx1">
                              <a:lumMod val="65000"/>
                              <a:lumOff val="35000"/>
                            </a:schemeClr>
                          </a:solidFill>
                          <a:latin typeface="Gotham Medium"/>
                        </a:rPr>
                        <a:t>Elaboración del Plan de Choque</a:t>
                      </a:r>
                      <a:r>
                        <a:rPr lang="es-CO" sz="1100" baseline="0" dirty="0">
                          <a:solidFill>
                            <a:schemeClr val="tx1">
                              <a:lumMod val="65000"/>
                              <a:lumOff val="35000"/>
                            </a:schemeClr>
                          </a:solidFill>
                          <a:latin typeface="Gotham Medium"/>
                        </a:rPr>
                        <a:t> de las </a:t>
                      </a:r>
                      <a:r>
                        <a:rPr lang="es-CO" sz="1100" baseline="0" dirty="0" err="1">
                          <a:solidFill>
                            <a:schemeClr val="tx1">
                              <a:lumMod val="65000"/>
                              <a:lumOff val="35000"/>
                            </a:schemeClr>
                          </a:solidFill>
                          <a:latin typeface="Gotham Medium"/>
                        </a:rPr>
                        <a:t>PQRs.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Coordinación Nacional del SIGCMA-CENDOJ</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extLst>
                  <a:ext uri="{0D108BD9-81ED-4DB2-BD59-A6C34878D82A}">
                    <a16:rowId xmlns:a16="http://schemas.microsoft.com/office/drawing/2014/main" val="10005"/>
                  </a:ext>
                </a:extLst>
              </a:tr>
              <a:tr h="365826">
                <a:tc gridSpan="3">
                  <a:txBody>
                    <a:bodyPr/>
                    <a:lstStyle/>
                    <a:p>
                      <a:pPr algn="just"/>
                      <a:r>
                        <a:rPr lang="es-CO" sz="1100" dirty="0">
                          <a:solidFill>
                            <a:schemeClr val="tx1">
                              <a:lumMod val="65000"/>
                              <a:lumOff val="35000"/>
                            </a:schemeClr>
                          </a:solidFill>
                          <a:latin typeface="Gotham Medium"/>
                        </a:rPr>
                        <a:t>Ejecución</a:t>
                      </a:r>
                      <a:r>
                        <a:rPr lang="es-CO" sz="1100" baseline="0" dirty="0">
                          <a:solidFill>
                            <a:schemeClr val="tx1">
                              <a:lumMod val="65000"/>
                              <a:lumOff val="35000"/>
                            </a:schemeClr>
                          </a:solidFill>
                          <a:latin typeface="Gotham Medium"/>
                        </a:rPr>
                        <a:t> del Plan de Choque de las </a:t>
                      </a:r>
                      <a:r>
                        <a:rPr lang="es-CO" sz="1100" baseline="0" dirty="0" err="1">
                          <a:solidFill>
                            <a:schemeClr val="tx1">
                              <a:lumMod val="65000"/>
                              <a:lumOff val="35000"/>
                            </a:schemeClr>
                          </a:solidFill>
                          <a:latin typeface="Gotham Medium"/>
                        </a:rPr>
                        <a:t>PQRs.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426797">
                <a:tc gridSpan="3">
                  <a:txBody>
                    <a:bodyPr/>
                    <a:lstStyle/>
                    <a:p>
                      <a:pPr algn="just"/>
                      <a:r>
                        <a:rPr lang="es-CO" sz="1100" dirty="0">
                          <a:solidFill>
                            <a:schemeClr val="tx1">
                              <a:lumMod val="65000"/>
                              <a:lumOff val="35000"/>
                            </a:schemeClr>
                          </a:solidFill>
                          <a:latin typeface="Gotham Medium"/>
                        </a:rPr>
                        <a:t>Seguimiento y evaluación de los procesos contractuales de acuerdo con los proyectos descritos.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5" gridSpan="2">
                  <a:txBody>
                    <a:bodyPr/>
                    <a:lstStyle/>
                    <a:p>
                      <a:pPr algn="ct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CO"/>
                    </a:p>
                  </a:txBody>
                  <a:tcPr/>
                </a:tc>
                <a:extLst>
                  <a:ext uri="{0D108BD9-81ED-4DB2-BD59-A6C34878D82A}">
                    <a16:rowId xmlns:a16="http://schemas.microsoft.com/office/drawing/2014/main" val="10007"/>
                  </a:ext>
                </a:extLst>
              </a:tr>
              <a:tr h="381069">
                <a:tc gridSpan="3">
                  <a:txBody>
                    <a:bodyPr/>
                    <a:lstStyle/>
                    <a:p>
                      <a:pPr algn="just"/>
                      <a:r>
                        <a:rPr lang="es-CO" sz="1100" dirty="0">
                          <a:solidFill>
                            <a:schemeClr val="tx1">
                              <a:lumMod val="65000"/>
                              <a:lumOff val="35000"/>
                            </a:schemeClr>
                          </a:solidFill>
                          <a:latin typeface="Gotham Medium"/>
                        </a:rPr>
                        <a:t>Convocatorias y</a:t>
                      </a:r>
                      <a:r>
                        <a:rPr lang="es-CO" sz="1100" baseline="0" dirty="0">
                          <a:solidFill>
                            <a:schemeClr val="tx1">
                              <a:lumMod val="65000"/>
                              <a:lumOff val="35000"/>
                            </a:schemeClr>
                          </a:solidFill>
                          <a:latin typeface="Gotham Medium"/>
                        </a:rPr>
                        <a:t> realización de los Comités del SIGCMA en lo Administrativo y Judicial.</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r h="381069">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revisión, aprobación y socialización de las actas de los Comités del SIGCMA.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9"/>
                  </a:ext>
                </a:extLst>
              </a:tr>
              <a:tr h="274370">
                <a:tc gridSpan="3">
                  <a:txBody>
                    <a:bodyPr/>
                    <a:lstStyle/>
                    <a:p>
                      <a:pPr algn="just"/>
                      <a:r>
                        <a:rPr lang="es-CO" sz="1100" dirty="0">
                          <a:solidFill>
                            <a:schemeClr val="tx1">
                              <a:lumMod val="65000"/>
                              <a:lumOff val="35000"/>
                            </a:schemeClr>
                          </a:solidFill>
                          <a:latin typeface="Gotham Medium"/>
                        </a:rPr>
                        <a:t>Elaboración de respuestas a solicitudes.</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10"/>
                  </a:ext>
                </a:extLst>
              </a:tr>
              <a:tr h="282783">
                <a:tc gridSpan="3">
                  <a:txBody>
                    <a:bodyPr/>
                    <a:lstStyle/>
                    <a:p>
                      <a:pPr algn="just"/>
                      <a:r>
                        <a:rPr lang="es-CO" sz="1100" dirty="0">
                          <a:solidFill>
                            <a:schemeClr val="tx1">
                              <a:lumMod val="65000"/>
                              <a:lumOff val="35000"/>
                            </a:schemeClr>
                          </a:solidFill>
                          <a:latin typeface="Gotham Medium"/>
                        </a:rPr>
                        <a:t>Elaboración de Documentos e Informes</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11"/>
                  </a:ext>
                </a:extLst>
              </a:tr>
            </a:tbl>
          </a:graphicData>
        </a:graphic>
      </p:graphicFrame>
      <p:cxnSp>
        <p:nvCxnSpPr>
          <p:cNvPr id="203"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204"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205"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6"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7"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8"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9"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10"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1"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2"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3"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4"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grpSp>
        <p:nvGrpSpPr>
          <p:cNvPr id="215" name="Group 104">
            <a:extLst>
              <a:ext uri="{FF2B5EF4-FFF2-40B4-BE49-F238E27FC236}">
                <a16:creationId xmlns:a16="http://schemas.microsoft.com/office/drawing/2014/main" id="{F92D2BA8-4210-BC4F-90FE-97F981A42945}"/>
              </a:ext>
            </a:extLst>
          </p:cNvPr>
          <p:cNvGrpSpPr/>
          <p:nvPr/>
        </p:nvGrpSpPr>
        <p:grpSpPr>
          <a:xfrm>
            <a:off x="4944214" y="3813533"/>
            <a:ext cx="109440" cy="109440"/>
            <a:chOff x="4200892" y="4432105"/>
            <a:chExt cx="109440" cy="109440"/>
          </a:xfrm>
        </p:grpSpPr>
        <p:grpSp>
          <p:nvGrpSpPr>
            <p:cNvPr id="21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1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1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39" name="Group 104">
            <a:extLst>
              <a:ext uri="{FF2B5EF4-FFF2-40B4-BE49-F238E27FC236}">
                <a16:creationId xmlns:a16="http://schemas.microsoft.com/office/drawing/2014/main" id="{F92D2BA8-4210-BC4F-90FE-97F981A42945}"/>
              </a:ext>
            </a:extLst>
          </p:cNvPr>
          <p:cNvGrpSpPr/>
          <p:nvPr/>
        </p:nvGrpSpPr>
        <p:grpSpPr>
          <a:xfrm>
            <a:off x="4944214" y="4127437"/>
            <a:ext cx="109440" cy="109440"/>
            <a:chOff x="4200892" y="4432105"/>
            <a:chExt cx="109440" cy="109440"/>
          </a:xfrm>
        </p:grpSpPr>
        <p:grpSp>
          <p:nvGrpSpPr>
            <p:cNvPr id="24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4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4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3" name="Group 104">
            <a:extLst>
              <a:ext uri="{FF2B5EF4-FFF2-40B4-BE49-F238E27FC236}">
                <a16:creationId xmlns:a16="http://schemas.microsoft.com/office/drawing/2014/main" id="{F92D2BA8-4210-BC4F-90FE-97F981A42945}"/>
              </a:ext>
            </a:extLst>
          </p:cNvPr>
          <p:cNvGrpSpPr/>
          <p:nvPr/>
        </p:nvGrpSpPr>
        <p:grpSpPr>
          <a:xfrm>
            <a:off x="4944214" y="4495933"/>
            <a:ext cx="109440" cy="109440"/>
            <a:chOff x="4200892" y="4432105"/>
            <a:chExt cx="109440" cy="109440"/>
          </a:xfrm>
        </p:grpSpPr>
        <p:grpSp>
          <p:nvGrpSpPr>
            <p:cNvPr id="26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6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6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6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6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69" name="Group 104">
            <a:extLst>
              <a:ext uri="{FF2B5EF4-FFF2-40B4-BE49-F238E27FC236}">
                <a16:creationId xmlns:a16="http://schemas.microsoft.com/office/drawing/2014/main" id="{F92D2BA8-4210-BC4F-90FE-97F981A42945}"/>
              </a:ext>
            </a:extLst>
          </p:cNvPr>
          <p:cNvGrpSpPr/>
          <p:nvPr/>
        </p:nvGrpSpPr>
        <p:grpSpPr>
          <a:xfrm>
            <a:off x="5396870" y="4498205"/>
            <a:ext cx="109440" cy="109440"/>
            <a:chOff x="4200892" y="4432105"/>
            <a:chExt cx="109440" cy="109440"/>
          </a:xfrm>
        </p:grpSpPr>
        <p:grpSp>
          <p:nvGrpSpPr>
            <p:cNvPr id="27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7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75" name="Group 104">
            <a:extLst>
              <a:ext uri="{FF2B5EF4-FFF2-40B4-BE49-F238E27FC236}">
                <a16:creationId xmlns:a16="http://schemas.microsoft.com/office/drawing/2014/main" id="{F92D2BA8-4210-BC4F-90FE-97F981A42945}"/>
              </a:ext>
            </a:extLst>
          </p:cNvPr>
          <p:cNvGrpSpPr/>
          <p:nvPr/>
        </p:nvGrpSpPr>
        <p:grpSpPr>
          <a:xfrm>
            <a:off x="5849526" y="4500477"/>
            <a:ext cx="109440" cy="109440"/>
            <a:chOff x="4200892" y="4432105"/>
            <a:chExt cx="109440" cy="109440"/>
          </a:xfrm>
        </p:grpSpPr>
        <p:grpSp>
          <p:nvGrpSpPr>
            <p:cNvPr id="27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7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7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7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81" name="Group 104">
            <a:extLst>
              <a:ext uri="{FF2B5EF4-FFF2-40B4-BE49-F238E27FC236}">
                <a16:creationId xmlns:a16="http://schemas.microsoft.com/office/drawing/2014/main" id="{F92D2BA8-4210-BC4F-90FE-97F981A42945}"/>
              </a:ext>
            </a:extLst>
          </p:cNvPr>
          <p:cNvGrpSpPr/>
          <p:nvPr/>
        </p:nvGrpSpPr>
        <p:grpSpPr>
          <a:xfrm>
            <a:off x="6297638" y="4498205"/>
            <a:ext cx="109440" cy="109440"/>
            <a:chOff x="4200892" y="4432105"/>
            <a:chExt cx="109440" cy="109440"/>
          </a:xfrm>
        </p:grpSpPr>
        <p:grpSp>
          <p:nvGrpSpPr>
            <p:cNvPr id="28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8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8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8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87" name="Group 104">
            <a:extLst>
              <a:ext uri="{FF2B5EF4-FFF2-40B4-BE49-F238E27FC236}">
                <a16:creationId xmlns:a16="http://schemas.microsoft.com/office/drawing/2014/main" id="{F92D2BA8-4210-BC4F-90FE-97F981A42945}"/>
              </a:ext>
            </a:extLst>
          </p:cNvPr>
          <p:cNvGrpSpPr/>
          <p:nvPr/>
        </p:nvGrpSpPr>
        <p:grpSpPr>
          <a:xfrm>
            <a:off x="4944214" y="4973613"/>
            <a:ext cx="109440" cy="109440"/>
            <a:chOff x="4200892" y="4432105"/>
            <a:chExt cx="109440" cy="109440"/>
          </a:xfrm>
        </p:grpSpPr>
        <p:grpSp>
          <p:nvGrpSpPr>
            <p:cNvPr id="28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9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9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8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9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93" name="Group 104">
            <a:extLst>
              <a:ext uri="{FF2B5EF4-FFF2-40B4-BE49-F238E27FC236}">
                <a16:creationId xmlns:a16="http://schemas.microsoft.com/office/drawing/2014/main" id="{F92D2BA8-4210-BC4F-90FE-97F981A42945}"/>
              </a:ext>
            </a:extLst>
          </p:cNvPr>
          <p:cNvGrpSpPr/>
          <p:nvPr/>
        </p:nvGrpSpPr>
        <p:grpSpPr>
          <a:xfrm>
            <a:off x="5396870" y="4975885"/>
            <a:ext cx="109440" cy="109440"/>
            <a:chOff x="4200892" y="4432105"/>
            <a:chExt cx="109440" cy="109440"/>
          </a:xfrm>
        </p:grpSpPr>
        <p:grpSp>
          <p:nvGrpSpPr>
            <p:cNvPr id="29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9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9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9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9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99" name="Group 104">
            <a:extLst>
              <a:ext uri="{FF2B5EF4-FFF2-40B4-BE49-F238E27FC236}">
                <a16:creationId xmlns:a16="http://schemas.microsoft.com/office/drawing/2014/main" id="{F92D2BA8-4210-BC4F-90FE-97F981A42945}"/>
              </a:ext>
            </a:extLst>
          </p:cNvPr>
          <p:cNvGrpSpPr/>
          <p:nvPr/>
        </p:nvGrpSpPr>
        <p:grpSpPr>
          <a:xfrm>
            <a:off x="5849526" y="4978157"/>
            <a:ext cx="109440" cy="109440"/>
            <a:chOff x="4200892" y="4432105"/>
            <a:chExt cx="109440" cy="109440"/>
          </a:xfrm>
        </p:grpSpPr>
        <p:grpSp>
          <p:nvGrpSpPr>
            <p:cNvPr id="30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0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0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0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0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05" name="Group 104">
            <a:extLst>
              <a:ext uri="{FF2B5EF4-FFF2-40B4-BE49-F238E27FC236}">
                <a16:creationId xmlns:a16="http://schemas.microsoft.com/office/drawing/2014/main" id="{F92D2BA8-4210-BC4F-90FE-97F981A42945}"/>
              </a:ext>
            </a:extLst>
          </p:cNvPr>
          <p:cNvGrpSpPr/>
          <p:nvPr/>
        </p:nvGrpSpPr>
        <p:grpSpPr>
          <a:xfrm>
            <a:off x="6297638" y="4975885"/>
            <a:ext cx="109440" cy="109440"/>
            <a:chOff x="4200892" y="4432105"/>
            <a:chExt cx="109440" cy="109440"/>
          </a:xfrm>
        </p:grpSpPr>
        <p:grpSp>
          <p:nvGrpSpPr>
            <p:cNvPr id="30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0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1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0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0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11" name="Group 104">
            <a:extLst>
              <a:ext uri="{FF2B5EF4-FFF2-40B4-BE49-F238E27FC236}">
                <a16:creationId xmlns:a16="http://schemas.microsoft.com/office/drawing/2014/main" id="{F92D2BA8-4210-BC4F-90FE-97F981A42945}"/>
              </a:ext>
            </a:extLst>
          </p:cNvPr>
          <p:cNvGrpSpPr/>
          <p:nvPr/>
        </p:nvGrpSpPr>
        <p:grpSpPr>
          <a:xfrm>
            <a:off x="4944214" y="5478589"/>
            <a:ext cx="109440" cy="109440"/>
            <a:chOff x="4200892" y="4432105"/>
            <a:chExt cx="109440" cy="109440"/>
          </a:xfrm>
        </p:grpSpPr>
        <p:grpSp>
          <p:nvGrpSpPr>
            <p:cNvPr id="31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1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1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1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1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17" name="Group 104">
            <a:extLst>
              <a:ext uri="{FF2B5EF4-FFF2-40B4-BE49-F238E27FC236}">
                <a16:creationId xmlns:a16="http://schemas.microsoft.com/office/drawing/2014/main" id="{F92D2BA8-4210-BC4F-90FE-97F981A42945}"/>
              </a:ext>
            </a:extLst>
          </p:cNvPr>
          <p:cNvGrpSpPr/>
          <p:nvPr/>
        </p:nvGrpSpPr>
        <p:grpSpPr>
          <a:xfrm>
            <a:off x="5396870" y="5480861"/>
            <a:ext cx="109440" cy="109440"/>
            <a:chOff x="4200892" y="4432105"/>
            <a:chExt cx="109440" cy="109440"/>
          </a:xfrm>
        </p:grpSpPr>
        <p:grpSp>
          <p:nvGrpSpPr>
            <p:cNvPr id="31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2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2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1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2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23" name="Group 104">
            <a:extLst>
              <a:ext uri="{FF2B5EF4-FFF2-40B4-BE49-F238E27FC236}">
                <a16:creationId xmlns:a16="http://schemas.microsoft.com/office/drawing/2014/main" id="{F92D2BA8-4210-BC4F-90FE-97F981A42945}"/>
              </a:ext>
            </a:extLst>
          </p:cNvPr>
          <p:cNvGrpSpPr/>
          <p:nvPr/>
        </p:nvGrpSpPr>
        <p:grpSpPr>
          <a:xfrm>
            <a:off x="5849526" y="5483133"/>
            <a:ext cx="109440" cy="109440"/>
            <a:chOff x="4200892" y="4432105"/>
            <a:chExt cx="109440" cy="109440"/>
          </a:xfrm>
        </p:grpSpPr>
        <p:grpSp>
          <p:nvGrpSpPr>
            <p:cNvPr id="32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2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2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2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2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29" name="Group 104">
            <a:extLst>
              <a:ext uri="{FF2B5EF4-FFF2-40B4-BE49-F238E27FC236}">
                <a16:creationId xmlns:a16="http://schemas.microsoft.com/office/drawing/2014/main" id="{F92D2BA8-4210-BC4F-90FE-97F981A42945}"/>
              </a:ext>
            </a:extLst>
          </p:cNvPr>
          <p:cNvGrpSpPr/>
          <p:nvPr/>
        </p:nvGrpSpPr>
        <p:grpSpPr>
          <a:xfrm>
            <a:off x="6297638" y="5480861"/>
            <a:ext cx="109440" cy="109440"/>
            <a:chOff x="4200892" y="4432105"/>
            <a:chExt cx="109440" cy="109440"/>
          </a:xfrm>
        </p:grpSpPr>
        <p:grpSp>
          <p:nvGrpSpPr>
            <p:cNvPr id="33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3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3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3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3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35" name="Group 104">
            <a:extLst>
              <a:ext uri="{FF2B5EF4-FFF2-40B4-BE49-F238E27FC236}">
                <a16:creationId xmlns:a16="http://schemas.microsoft.com/office/drawing/2014/main" id="{F92D2BA8-4210-BC4F-90FE-97F981A42945}"/>
              </a:ext>
            </a:extLst>
          </p:cNvPr>
          <p:cNvGrpSpPr/>
          <p:nvPr/>
        </p:nvGrpSpPr>
        <p:grpSpPr>
          <a:xfrm>
            <a:off x="4944214" y="5847085"/>
            <a:ext cx="109440" cy="109440"/>
            <a:chOff x="4200892" y="4432105"/>
            <a:chExt cx="109440" cy="109440"/>
          </a:xfrm>
        </p:grpSpPr>
        <p:grpSp>
          <p:nvGrpSpPr>
            <p:cNvPr id="33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3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4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3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3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41" name="Group 104">
            <a:extLst>
              <a:ext uri="{FF2B5EF4-FFF2-40B4-BE49-F238E27FC236}">
                <a16:creationId xmlns:a16="http://schemas.microsoft.com/office/drawing/2014/main" id="{F92D2BA8-4210-BC4F-90FE-97F981A42945}"/>
              </a:ext>
            </a:extLst>
          </p:cNvPr>
          <p:cNvGrpSpPr/>
          <p:nvPr/>
        </p:nvGrpSpPr>
        <p:grpSpPr>
          <a:xfrm>
            <a:off x="5396870" y="5849357"/>
            <a:ext cx="109440" cy="109440"/>
            <a:chOff x="4200892" y="4432105"/>
            <a:chExt cx="109440" cy="109440"/>
          </a:xfrm>
        </p:grpSpPr>
        <p:grpSp>
          <p:nvGrpSpPr>
            <p:cNvPr id="34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4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4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4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4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47" name="Group 104">
            <a:extLst>
              <a:ext uri="{FF2B5EF4-FFF2-40B4-BE49-F238E27FC236}">
                <a16:creationId xmlns:a16="http://schemas.microsoft.com/office/drawing/2014/main" id="{F92D2BA8-4210-BC4F-90FE-97F981A42945}"/>
              </a:ext>
            </a:extLst>
          </p:cNvPr>
          <p:cNvGrpSpPr/>
          <p:nvPr/>
        </p:nvGrpSpPr>
        <p:grpSpPr>
          <a:xfrm>
            <a:off x="5849526" y="5851629"/>
            <a:ext cx="109440" cy="109440"/>
            <a:chOff x="4200892" y="4432105"/>
            <a:chExt cx="109440" cy="109440"/>
          </a:xfrm>
        </p:grpSpPr>
        <p:grpSp>
          <p:nvGrpSpPr>
            <p:cNvPr id="34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5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5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4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5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53" name="Group 104">
            <a:extLst>
              <a:ext uri="{FF2B5EF4-FFF2-40B4-BE49-F238E27FC236}">
                <a16:creationId xmlns:a16="http://schemas.microsoft.com/office/drawing/2014/main" id="{F92D2BA8-4210-BC4F-90FE-97F981A42945}"/>
              </a:ext>
            </a:extLst>
          </p:cNvPr>
          <p:cNvGrpSpPr/>
          <p:nvPr/>
        </p:nvGrpSpPr>
        <p:grpSpPr>
          <a:xfrm>
            <a:off x="6297638" y="5849357"/>
            <a:ext cx="109440" cy="109440"/>
            <a:chOff x="4200892" y="4432105"/>
            <a:chExt cx="109440" cy="109440"/>
          </a:xfrm>
        </p:grpSpPr>
        <p:grpSp>
          <p:nvGrpSpPr>
            <p:cNvPr id="35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5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5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5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5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59" name="Group 104">
            <a:extLst>
              <a:ext uri="{FF2B5EF4-FFF2-40B4-BE49-F238E27FC236}">
                <a16:creationId xmlns:a16="http://schemas.microsoft.com/office/drawing/2014/main" id="{F92D2BA8-4210-BC4F-90FE-97F981A42945}"/>
              </a:ext>
            </a:extLst>
          </p:cNvPr>
          <p:cNvGrpSpPr/>
          <p:nvPr/>
        </p:nvGrpSpPr>
        <p:grpSpPr>
          <a:xfrm>
            <a:off x="4944214" y="6174637"/>
            <a:ext cx="109440" cy="109440"/>
            <a:chOff x="4200892" y="4432105"/>
            <a:chExt cx="109440" cy="109440"/>
          </a:xfrm>
        </p:grpSpPr>
        <p:grpSp>
          <p:nvGrpSpPr>
            <p:cNvPr id="36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6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6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6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6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65" name="Group 104">
            <a:extLst>
              <a:ext uri="{FF2B5EF4-FFF2-40B4-BE49-F238E27FC236}">
                <a16:creationId xmlns:a16="http://schemas.microsoft.com/office/drawing/2014/main" id="{F92D2BA8-4210-BC4F-90FE-97F981A42945}"/>
              </a:ext>
            </a:extLst>
          </p:cNvPr>
          <p:cNvGrpSpPr/>
          <p:nvPr/>
        </p:nvGrpSpPr>
        <p:grpSpPr>
          <a:xfrm>
            <a:off x="5396870" y="6176909"/>
            <a:ext cx="109440" cy="109440"/>
            <a:chOff x="4200892" y="4432105"/>
            <a:chExt cx="109440" cy="109440"/>
          </a:xfrm>
        </p:grpSpPr>
        <p:grpSp>
          <p:nvGrpSpPr>
            <p:cNvPr id="36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6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7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6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6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71" name="Group 104">
            <a:extLst>
              <a:ext uri="{FF2B5EF4-FFF2-40B4-BE49-F238E27FC236}">
                <a16:creationId xmlns:a16="http://schemas.microsoft.com/office/drawing/2014/main" id="{F92D2BA8-4210-BC4F-90FE-97F981A42945}"/>
              </a:ext>
            </a:extLst>
          </p:cNvPr>
          <p:cNvGrpSpPr/>
          <p:nvPr/>
        </p:nvGrpSpPr>
        <p:grpSpPr>
          <a:xfrm>
            <a:off x="5849526" y="6179181"/>
            <a:ext cx="109440" cy="109440"/>
            <a:chOff x="4200892" y="4432105"/>
            <a:chExt cx="109440" cy="109440"/>
          </a:xfrm>
        </p:grpSpPr>
        <p:grpSp>
          <p:nvGrpSpPr>
            <p:cNvPr id="37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7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7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7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7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77" name="Group 104">
            <a:extLst>
              <a:ext uri="{FF2B5EF4-FFF2-40B4-BE49-F238E27FC236}">
                <a16:creationId xmlns:a16="http://schemas.microsoft.com/office/drawing/2014/main" id="{F92D2BA8-4210-BC4F-90FE-97F981A42945}"/>
              </a:ext>
            </a:extLst>
          </p:cNvPr>
          <p:cNvGrpSpPr/>
          <p:nvPr/>
        </p:nvGrpSpPr>
        <p:grpSpPr>
          <a:xfrm>
            <a:off x="6297638" y="6176909"/>
            <a:ext cx="109440" cy="109440"/>
            <a:chOff x="4200892" y="4432105"/>
            <a:chExt cx="109440" cy="109440"/>
          </a:xfrm>
        </p:grpSpPr>
        <p:grpSp>
          <p:nvGrpSpPr>
            <p:cNvPr id="37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8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8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7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8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83" name="Group 104">
            <a:extLst>
              <a:ext uri="{FF2B5EF4-FFF2-40B4-BE49-F238E27FC236}">
                <a16:creationId xmlns:a16="http://schemas.microsoft.com/office/drawing/2014/main" id="{F92D2BA8-4210-BC4F-90FE-97F981A42945}"/>
              </a:ext>
            </a:extLst>
          </p:cNvPr>
          <p:cNvGrpSpPr/>
          <p:nvPr/>
        </p:nvGrpSpPr>
        <p:grpSpPr>
          <a:xfrm>
            <a:off x="4944214" y="6488541"/>
            <a:ext cx="109440" cy="109440"/>
            <a:chOff x="4200892" y="4432105"/>
            <a:chExt cx="109440" cy="109440"/>
          </a:xfrm>
        </p:grpSpPr>
        <p:grpSp>
          <p:nvGrpSpPr>
            <p:cNvPr id="38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8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8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8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8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89" name="Group 104">
            <a:extLst>
              <a:ext uri="{FF2B5EF4-FFF2-40B4-BE49-F238E27FC236}">
                <a16:creationId xmlns:a16="http://schemas.microsoft.com/office/drawing/2014/main" id="{F92D2BA8-4210-BC4F-90FE-97F981A42945}"/>
              </a:ext>
            </a:extLst>
          </p:cNvPr>
          <p:cNvGrpSpPr/>
          <p:nvPr/>
        </p:nvGrpSpPr>
        <p:grpSpPr>
          <a:xfrm>
            <a:off x="5396870" y="6490813"/>
            <a:ext cx="109440" cy="109440"/>
            <a:chOff x="4200892" y="4432105"/>
            <a:chExt cx="109440" cy="109440"/>
          </a:xfrm>
        </p:grpSpPr>
        <p:grpSp>
          <p:nvGrpSpPr>
            <p:cNvPr id="39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9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39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9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395" name="Group 104">
            <a:extLst>
              <a:ext uri="{FF2B5EF4-FFF2-40B4-BE49-F238E27FC236}">
                <a16:creationId xmlns:a16="http://schemas.microsoft.com/office/drawing/2014/main" id="{F92D2BA8-4210-BC4F-90FE-97F981A42945}"/>
              </a:ext>
            </a:extLst>
          </p:cNvPr>
          <p:cNvGrpSpPr/>
          <p:nvPr/>
        </p:nvGrpSpPr>
        <p:grpSpPr>
          <a:xfrm>
            <a:off x="5849526" y="6493085"/>
            <a:ext cx="109440" cy="109440"/>
            <a:chOff x="4200892" y="4432105"/>
            <a:chExt cx="109440" cy="109440"/>
          </a:xfrm>
        </p:grpSpPr>
        <p:grpSp>
          <p:nvGrpSpPr>
            <p:cNvPr id="39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39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0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39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39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401" name="Group 104">
            <a:extLst>
              <a:ext uri="{FF2B5EF4-FFF2-40B4-BE49-F238E27FC236}">
                <a16:creationId xmlns:a16="http://schemas.microsoft.com/office/drawing/2014/main" id="{F92D2BA8-4210-BC4F-90FE-97F981A42945}"/>
              </a:ext>
            </a:extLst>
          </p:cNvPr>
          <p:cNvGrpSpPr/>
          <p:nvPr/>
        </p:nvGrpSpPr>
        <p:grpSpPr>
          <a:xfrm>
            <a:off x="6297638" y="6490813"/>
            <a:ext cx="109440" cy="109440"/>
            <a:chOff x="4200892" y="4432105"/>
            <a:chExt cx="109440" cy="109440"/>
          </a:xfrm>
        </p:grpSpPr>
        <p:grpSp>
          <p:nvGrpSpPr>
            <p:cNvPr id="402"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405"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406"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403"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404"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853404755"/>
              </p:ext>
            </p:extLst>
          </p:nvPr>
        </p:nvGraphicFramePr>
        <p:xfrm>
          <a:off x="554400" y="2124000"/>
          <a:ext cx="10799999" cy="4391998"/>
        </p:xfrm>
        <a:graphic>
          <a:graphicData uri="http://schemas.openxmlformats.org/drawingml/2006/table">
            <a:tbl>
              <a:tblPr firstRow="1" bandCol="1">
                <a:tableStyleId>{22838BEF-8BB2-4498-84A7-C5851F593DF1}</a:tableStyleId>
              </a:tblPr>
              <a:tblGrid>
                <a:gridCol w="1252675">
                  <a:extLst>
                    <a:ext uri="{9D8B030D-6E8A-4147-A177-3AD203B41FA5}">
                      <a16:colId xmlns:a16="http://schemas.microsoft.com/office/drawing/2014/main" val="20000"/>
                    </a:ext>
                  </a:extLst>
                </a:gridCol>
                <a:gridCol w="1041173">
                  <a:extLst>
                    <a:ext uri="{9D8B030D-6E8A-4147-A177-3AD203B41FA5}">
                      <a16:colId xmlns:a16="http://schemas.microsoft.com/office/drawing/2014/main" val="20001"/>
                    </a:ext>
                  </a:extLst>
                </a:gridCol>
                <a:gridCol w="1722014">
                  <a:extLst>
                    <a:ext uri="{9D8B030D-6E8A-4147-A177-3AD203B41FA5}">
                      <a16:colId xmlns:a16="http://schemas.microsoft.com/office/drawing/2014/main" val="20002"/>
                    </a:ext>
                  </a:extLst>
                </a:gridCol>
                <a:gridCol w="512816">
                  <a:extLst>
                    <a:ext uri="{9D8B030D-6E8A-4147-A177-3AD203B41FA5}">
                      <a16:colId xmlns:a16="http://schemas.microsoft.com/office/drawing/2014/main" val="20003"/>
                    </a:ext>
                  </a:extLst>
                </a:gridCol>
                <a:gridCol w="156613">
                  <a:extLst>
                    <a:ext uri="{9D8B030D-6E8A-4147-A177-3AD203B41FA5}">
                      <a16:colId xmlns:a16="http://schemas.microsoft.com/office/drawing/2014/main" val="20004"/>
                    </a:ext>
                  </a:extLst>
                </a:gridCol>
                <a:gridCol w="388254">
                  <a:extLst>
                    <a:ext uri="{9D8B030D-6E8A-4147-A177-3AD203B41FA5}">
                      <a16:colId xmlns:a16="http://schemas.microsoft.com/office/drawing/2014/main" val="20005"/>
                    </a:ext>
                  </a:extLst>
                </a:gridCol>
                <a:gridCol w="539040">
                  <a:extLst>
                    <a:ext uri="{9D8B030D-6E8A-4147-A177-3AD203B41FA5}">
                      <a16:colId xmlns:a16="http://schemas.microsoft.com/office/drawing/2014/main" val="20006"/>
                    </a:ext>
                  </a:extLst>
                </a:gridCol>
                <a:gridCol w="502618">
                  <a:extLst>
                    <a:ext uri="{9D8B030D-6E8A-4147-A177-3AD203B41FA5}">
                      <a16:colId xmlns:a16="http://schemas.microsoft.com/office/drawing/2014/main" val="20007"/>
                    </a:ext>
                  </a:extLst>
                </a:gridCol>
                <a:gridCol w="269043">
                  <a:extLst>
                    <a:ext uri="{9D8B030D-6E8A-4147-A177-3AD203B41FA5}">
                      <a16:colId xmlns:a16="http://schemas.microsoft.com/office/drawing/2014/main" val="20008"/>
                    </a:ext>
                  </a:extLst>
                </a:gridCol>
                <a:gridCol w="4415753">
                  <a:extLst>
                    <a:ext uri="{9D8B030D-6E8A-4147-A177-3AD203B41FA5}">
                      <a16:colId xmlns:a16="http://schemas.microsoft.com/office/drawing/2014/main" val="20009"/>
                    </a:ext>
                  </a:extLst>
                </a:gridCol>
              </a:tblGrid>
              <a:tr h="300423">
                <a:tc gridSpan="2">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lvl="0"/>
                      <a:r>
                        <a:rPr lang="es-ES" sz="1100" b="0" dirty="0">
                          <a:solidFill>
                            <a:schemeClr val="tx1">
                              <a:lumMod val="50000"/>
                              <a:lumOff val="50000"/>
                            </a:schemeClr>
                          </a:solidFill>
                          <a:latin typeface="Gotham Medium"/>
                        </a:rPr>
                        <a:t>Formación</a:t>
                      </a:r>
                      <a:r>
                        <a:rPr lang="es-ES" sz="1100" b="0" baseline="0" dirty="0">
                          <a:solidFill>
                            <a:schemeClr val="tx1">
                              <a:lumMod val="50000"/>
                              <a:lumOff val="50000"/>
                            </a:schemeClr>
                          </a:solidFill>
                          <a:latin typeface="Gotham Medium"/>
                        </a:rPr>
                        <a:t> en Competencias Especificas, Socialización y Divulgación del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lvl="0" algn="just"/>
                      <a:endParaRPr lang="es-ES" sz="12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4006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solidFill>
                            <a:schemeClr val="tx1">
                              <a:lumMod val="50000"/>
                              <a:lumOff val="50000"/>
                            </a:schemeClr>
                          </a:solidFill>
                          <a:latin typeface="Gotham Medium"/>
                        </a:rPr>
                        <a:t>Lograr, a través de los diferentes espacios formativos,</a:t>
                      </a:r>
                      <a:r>
                        <a:rPr lang="es-ES" sz="1100" baseline="0" dirty="0">
                          <a:solidFill>
                            <a:schemeClr val="tx1">
                              <a:lumMod val="50000"/>
                              <a:lumOff val="50000"/>
                            </a:schemeClr>
                          </a:solidFill>
                          <a:latin typeface="Gotham Medium"/>
                        </a:rPr>
                        <a:t> la socialización, divulgación y  posicionamiento del SIGCMA.</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200" dirty="0">
                        <a:solidFill>
                          <a:schemeClr val="tx1">
                            <a:lumMod val="50000"/>
                            <a:lumOff val="50000"/>
                          </a:schemeClr>
                        </a:solidFill>
                        <a:latin typeface="Gotham Medium"/>
                      </a:endParaRPr>
                    </a:p>
                  </a:txBody>
                  <a:tcP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500706">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0042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ACTIVIDADES</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dirty="0">
                          <a:latin typeface="Gotham Medium"/>
                        </a:rPr>
                        <a:t>CRONOGRAMA</a:t>
                      </a:r>
                      <a:endParaRPr lang="en-US" sz="1200" b="1" dirty="0">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RESPONSABLE</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0917">
                <a:tc gridSpan="3">
                  <a:txBody>
                    <a:bodyPr/>
                    <a:lstStyle/>
                    <a:p>
                      <a:pPr algn="just"/>
                      <a:r>
                        <a:rPr lang="es-CO" sz="1100" dirty="0">
                          <a:solidFill>
                            <a:schemeClr val="tx1">
                              <a:lumMod val="65000"/>
                              <a:lumOff val="35000"/>
                            </a:schemeClr>
                          </a:solidFill>
                          <a:latin typeface="Gotham Medium"/>
                        </a:rPr>
                        <a:t>Ceremonia</a:t>
                      </a:r>
                      <a:r>
                        <a:rPr lang="es-CO" sz="1100" baseline="0" dirty="0">
                          <a:solidFill>
                            <a:schemeClr val="tx1">
                              <a:lumMod val="65000"/>
                              <a:lumOff val="35000"/>
                            </a:schemeClr>
                          </a:solidFill>
                          <a:latin typeface="Gotham Medium"/>
                        </a:rPr>
                        <a:t> de entrega de los certificados de formación en modelos y sistemas de gestión de calidad realizados en el 2019.</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1T</a:t>
                      </a:r>
                      <a:endParaRPr lang="en-US" sz="1150" b="1" dirty="0">
                        <a:solidFill>
                          <a:schemeClr val="tx1">
                            <a:lumMod val="65000"/>
                            <a:lumOff val="35000"/>
                          </a:schemeClr>
                        </a:solidFill>
                        <a:effectLst/>
                        <a:latin typeface="Gotham Medium"/>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50" kern="1200" dirty="0">
                          <a:solidFill>
                            <a:schemeClr val="tx1">
                              <a:lumMod val="50000"/>
                              <a:lumOff val="50000"/>
                            </a:schemeClr>
                          </a:solidFill>
                          <a:effectLst/>
                          <a:latin typeface="Gotham Medium"/>
                          <a:ea typeface="+mn-ea"/>
                          <a:cs typeface="+mn-cs"/>
                        </a:rPr>
                        <a:t> </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2T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3T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effectLst/>
                          <a:latin typeface="Gotham Medium"/>
                        </a:rPr>
                        <a:t>4T</a:t>
                      </a:r>
                      <a:endParaRPr lang="en-US" sz="115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6" gridSpan="2">
                  <a:txBody>
                    <a:bodyPr/>
                    <a:lstStyle/>
                    <a:p>
                      <a:pPr algn="ctr"/>
                      <a:r>
                        <a:rPr lang="es-CO" sz="1200" b="1" dirty="0">
                          <a:solidFill>
                            <a:schemeClr val="tx1">
                              <a:lumMod val="65000"/>
                              <a:lumOff val="35000"/>
                            </a:schemeClr>
                          </a:solidFill>
                          <a:latin typeface="Gotham Medium"/>
                        </a:rPr>
                        <a:t>Coordinación Nacional del SIGCMA.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rowSpan="6" hMerge="1">
                  <a:txBody>
                    <a:bodyPr/>
                    <a:lstStyle/>
                    <a:p>
                      <a:endParaRPr lang="es-CO"/>
                    </a:p>
                  </a:txBody>
                  <a:tcPr/>
                </a:tc>
                <a:extLst>
                  <a:ext uri="{0D108BD9-81ED-4DB2-BD59-A6C34878D82A}">
                    <a16:rowId xmlns:a16="http://schemas.microsoft.com/office/drawing/2014/main" val="10004"/>
                  </a:ext>
                </a:extLst>
              </a:tr>
              <a:tr h="650917">
                <a:tc gridSpan="3">
                  <a:txBody>
                    <a:bodyPr/>
                    <a:lstStyle/>
                    <a:p>
                      <a:pPr algn="just"/>
                      <a:r>
                        <a:rPr lang="es-CO" sz="1100" dirty="0">
                          <a:solidFill>
                            <a:schemeClr val="tx1">
                              <a:lumMod val="65000"/>
                              <a:lumOff val="35000"/>
                            </a:schemeClr>
                          </a:solidFill>
                          <a:latin typeface="Gotham Medium"/>
                        </a:rPr>
                        <a:t>Formación a través de las </a:t>
                      </a:r>
                      <a:r>
                        <a:rPr lang="es-CO" sz="1100" dirty="0" err="1">
                          <a:solidFill>
                            <a:schemeClr val="tx1">
                              <a:lumMod val="65000"/>
                              <a:lumOff val="35000"/>
                            </a:schemeClr>
                          </a:solidFill>
                          <a:latin typeface="Gotham Medium"/>
                        </a:rPr>
                        <a:t>TICs</a:t>
                      </a:r>
                      <a:r>
                        <a:rPr lang="es-CO" sz="1100" dirty="0">
                          <a:solidFill>
                            <a:schemeClr val="tx1">
                              <a:lumMod val="65000"/>
                              <a:lumOff val="35000"/>
                            </a:schemeClr>
                          </a:solidFill>
                          <a:latin typeface="Gotham Medium"/>
                        </a:rPr>
                        <a:t>, en competencias de</a:t>
                      </a:r>
                      <a:r>
                        <a:rPr lang="es-CO" sz="1100" baseline="0" dirty="0">
                          <a:solidFill>
                            <a:schemeClr val="tx1">
                              <a:lumMod val="65000"/>
                              <a:lumOff val="35000"/>
                            </a:schemeClr>
                          </a:solidFill>
                          <a:latin typeface="Gotham Medium"/>
                        </a:rPr>
                        <a:t>  los modelos y sistemas de gestión y los sistemas de gestión ambiental y MIPG.</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s-CO"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5"/>
                  </a:ext>
                </a:extLst>
              </a:tr>
              <a:tr h="400565">
                <a:tc gridSpan="3">
                  <a:txBody>
                    <a:bodyPr/>
                    <a:lstStyle/>
                    <a:p>
                      <a:pPr algn="just"/>
                      <a:r>
                        <a:rPr lang="es-CO" sz="1100" dirty="0">
                          <a:solidFill>
                            <a:schemeClr val="tx1">
                              <a:lumMod val="65000"/>
                              <a:lumOff val="35000"/>
                            </a:schemeClr>
                          </a:solidFill>
                          <a:latin typeface="Gotham Medium"/>
                        </a:rPr>
                        <a:t>Realización</a:t>
                      </a:r>
                      <a:r>
                        <a:rPr lang="es-CO" sz="1100" baseline="0" dirty="0">
                          <a:solidFill>
                            <a:schemeClr val="tx1">
                              <a:lumMod val="65000"/>
                              <a:lumOff val="35000"/>
                            </a:schemeClr>
                          </a:solidFill>
                          <a:latin typeface="Gotham Medium"/>
                        </a:rPr>
                        <a:t> del Conversatorio Nacional del SIGCMA.</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s-CO" dirty="0"/>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6"/>
                  </a:ext>
                </a:extLst>
              </a:tr>
              <a:tr h="300423">
                <a:tc gridSpan="3">
                  <a:txBody>
                    <a:bodyPr/>
                    <a:lstStyle/>
                    <a:p>
                      <a:pPr algn="just"/>
                      <a:r>
                        <a:rPr lang="es-CO" sz="1100" dirty="0">
                          <a:solidFill>
                            <a:schemeClr val="tx1">
                              <a:lumMod val="65000"/>
                              <a:lumOff val="35000"/>
                            </a:schemeClr>
                          </a:solidFill>
                          <a:latin typeface="Gotham Medium"/>
                        </a:rPr>
                        <a:t>Evaluación</a:t>
                      </a:r>
                      <a:r>
                        <a:rPr lang="es-CO" sz="1100" baseline="0" dirty="0">
                          <a:solidFill>
                            <a:schemeClr val="tx1">
                              <a:lumMod val="65000"/>
                              <a:lumOff val="35000"/>
                            </a:schemeClr>
                          </a:solidFill>
                          <a:latin typeface="Gotham Medium"/>
                        </a:rPr>
                        <a:t> de los procesos realizados.</a:t>
                      </a:r>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pPr algn="ct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extLst>
                  <a:ext uri="{0D108BD9-81ED-4DB2-BD59-A6C34878D82A}">
                    <a16:rowId xmlns:a16="http://schemas.microsoft.com/office/drawing/2014/main" val="10007"/>
                  </a:ext>
                </a:extLst>
              </a:tr>
              <a:tr h="306379">
                <a:tc gridSpan="3">
                  <a:txBody>
                    <a:bodyPr/>
                    <a:lstStyle/>
                    <a:p>
                      <a:pPr algn="just"/>
                      <a:r>
                        <a:rPr lang="es-CO" sz="1100" dirty="0">
                          <a:solidFill>
                            <a:schemeClr val="tx1">
                              <a:lumMod val="65000"/>
                              <a:lumOff val="35000"/>
                            </a:schemeClr>
                          </a:solidFill>
                          <a:latin typeface="Gotham Medium"/>
                        </a:rPr>
                        <a:t>Plan de Mejora.</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lumMod val="65000"/>
                            <a:lumOff val="35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8"/>
                  </a:ext>
                </a:extLst>
              </a:tr>
              <a:tr h="441185">
                <a:tc gridSpan="3">
                  <a:txBody>
                    <a:bodyPr/>
                    <a:lstStyle/>
                    <a:p>
                      <a:pPr algn="just"/>
                      <a:r>
                        <a:rPr lang="es-CO" sz="1100" dirty="0">
                          <a:solidFill>
                            <a:schemeClr val="tx1">
                              <a:lumMod val="65000"/>
                              <a:lumOff val="35000"/>
                            </a:schemeClr>
                          </a:solidFill>
                          <a:latin typeface="Gotham Medium"/>
                        </a:rPr>
                        <a:t>Elaboración</a:t>
                      </a:r>
                      <a:r>
                        <a:rPr lang="es-CO" sz="1100" baseline="0" dirty="0">
                          <a:solidFill>
                            <a:schemeClr val="tx1">
                              <a:lumMod val="65000"/>
                              <a:lumOff val="35000"/>
                            </a:schemeClr>
                          </a:solidFill>
                          <a:latin typeface="Gotham Medium"/>
                        </a:rPr>
                        <a:t> del Plan de actualización de los Acuerdos PSAA14-10160 Y PSAA14-10161 de 2014.</a:t>
                      </a:r>
                      <a:endParaRPr lang="en-US" sz="1100" dirty="0">
                        <a:solidFill>
                          <a:schemeClr val="tx1">
                            <a:lumMod val="65000"/>
                            <a:lumOff val="35000"/>
                          </a:schemeClr>
                        </a:solidFill>
                        <a:latin typeface="Gotham Medium"/>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solidFill>
                          <a:schemeClr val="tx1">
                            <a:lumMod val="65000"/>
                            <a:lumOff val="35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009"/>
                  </a:ext>
                </a:extLst>
              </a:tr>
            </a:tbl>
          </a:graphicData>
        </a:graphic>
      </p:graphicFrame>
      <p:cxnSp>
        <p:nvCxnSpPr>
          <p:cNvPr id="101"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02"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3"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4"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07" name="TextBox 44">
            <a:extLst>
              <a:ext uri="{FF2B5EF4-FFF2-40B4-BE49-F238E27FC236}">
                <a16:creationId xmlns:a16="http://schemas.microsoft.com/office/drawing/2014/main" id="{D83B896E-6536-A342-A503-C7A3F085EAAF}"/>
              </a:ext>
            </a:extLst>
          </p:cNvPr>
          <p:cNvSpPr txBox="1"/>
          <p:nvPr/>
        </p:nvSpPr>
        <p:spPr>
          <a:xfrm>
            <a:off x="1263443" y="1403267"/>
            <a:ext cx="4450257"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grpSp>
        <p:nvGrpSpPr>
          <p:cNvPr id="114" name="Group 104">
            <a:extLst>
              <a:ext uri="{FF2B5EF4-FFF2-40B4-BE49-F238E27FC236}">
                <a16:creationId xmlns:a16="http://schemas.microsoft.com/office/drawing/2014/main" id="{F92D2BA8-4210-BC4F-90FE-97F981A42945}"/>
              </a:ext>
            </a:extLst>
          </p:cNvPr>
          <p:cNvGrpSpPr/>
          <p:nvPr/>
        </p:nvGrpSpPr>
        <p:grpSpPr>
          <a:xfrm>
            <a:off x="5396870" y="3897693"/>
            <a:ext cx="109440" cy="109440"/>
            <a:chOff x="4200892" y="4432105"/>
            <a:chExt cx="109440" cy="109440"/>
          </a:xfrm>
        </p:grpSpPr>
        <p:grpSp>
          <p:nvGrpSpPr>
            <p:cNvPr id="11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1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1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2" name="Group 104">
            <a:extLst>
              <a:ext uri="{FF2B5EF4-FFF2-40B4-BE49-F238E27FC236}">
                <a16:creationId xmlns:a16="http://schemas.microsoft.com/office/drawing/2014/main" id="{F92D2BA8-4210-BC4F-90FE-97F981A42945}"/>
              </a:ext>
            </a:extLst>
          </p:cNvPr>
          <p:cNvGrpSpPr/>
          <p:nvPr/>
        </p:nvGrpSpPr>
        <p:grpSpPr>
          <a:xfrm>
            <a:off x="4944214" y="4373101"/>
            <a:ext cx="109440" cy="109440"/>
            <a:chOff x="4200892" y="4432105"/>
            <a:chExt cx="109440" cy="109440"/>
          </a:xfrm>
        </p:grpSpPr>
        <p:grpSp>
          <p:nvGrpSpPr>
            <p:cNvPr id="13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3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38" name="Group 104">
            <a:extLst>
              <a:ext uri="{FF2B5EF4-FFF2-40B4-BE49-F238E27FC236}">
                <a16:creationId xmlns:a16="http://schemas.microsoft.com/office/drawing/2014/main" id="{F92D2BA8-4210-BC4F-90FE-97F981A42945}"/>
              </a:ext>
            </a:extLst>
          </p:cNvPr>
          <p:cNvGrpSpPr/>
          <p:nvPr/>
        </p:nvGrpSpPr>
        <p:grpSpPr>
          <a:xfrm>
            <a:off x="5396870" y="4375373"/>
            <a:ext cx="109440" cy="109440"/>
            <a:chOff x="4200892" y="4432105"/>
            <a:chExt cx="109440" cy="109440"/>
          </a:xfrm>
        </p:grpSpPr>
        <p:grpSp>
          <p:nvGrpSpPr>
            <p:cNvPr id="13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4" name="Group 104">
            <a:extLst>
              <a:ext uri="{FF2B5EF4-FFF2-40B4-BE49-F238E27FC236}">
                <a16:creationId xmlns:a16="http://schemas.microsoft.com/office/drawing/2014/main" id="{F92D2BA8-4210-BC4F-90FE-97F981A42945}"/>
              </a:ext>
            </a:extLst>
          </p:cNvPr>
          <p:cNvGrpSpPr/>
          <p:nvPr/>
        </p:nvGrpSpPr>
        <p:grpSpPr>
          <a:xfrm>
            <a:off x="5849526" y="4377645"/>
            <a:ext cx="109440" cy="109440"/>
            <a:chOff x="4200892" y="4432105"/>
            <a:chExt cx="109440" cy="109440"/>
          </a:xfrm>
        </p:grpSpPr>
        <p:grpSp>
          <p:nvGrpSpPr>
            <p:cNvPr id="14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4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50" name="Group 104">
            <a:extLst>
              <a:ext uri="{FF2B5EF4-FFF2-40B4-BE49-F238E27FC236}">
                <a16:creationId xmlns:a16="http://schemas.microsoft.com/office/drawing/2014/main" id="{F92D2BA8-4210-BC4F-90FE-97F981A42945}"/>
              </a:ext>
            </a:extLst>
          </p:cNvPr>
          <p:cNvGrpSpPr/>
          <p:nvPr/>
        </p:nvGrpSpPr>
        <p:grpSpPr>
          <a:xfrm>
            <a:off x="6297638" y="4375373"/>
            <a:ext cx="109440" cy="109440"/>
            <a:chOff x="4200892" y="4432105"/>
            <a:chExt cx="109440" cy="109440"/>
          </a:xfrm>
        </p:grpSpPr>
        <p:grpSp>
          <p:nvGrpSpPr>
            <p:cNvPr id="151"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54"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5"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2"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3"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68" name="Group 104">
            <a:extLst>
              <a:ext uri="{FF2B5EF4-FFF2-40B4-BE49-F238E27FC236}">
                <a16:creationId xmlns:a16="http://schemas.microsoft.com/office/drawing/2014/main" id="{F92D2BA8-4210-BC4F-90FE-97F981A42945}"/>
              </a:ext>
            </a:extLst>
          </p:cNvPr>
          <p:cNvGrpSpPr/>
          <p:nvPr/>
        </p:nvGrpSpPr>
        <p:grpSpPr>
          <a:xfrm>
            <a:off x="5849526" y="4855325"/>
            <a:ext cx="109440" cy="109440"/>
            <a:chOff x="4200892" y="4432105"/>
            <a:chExt cx="109440" cy="109440"/>
          </a:xfrm>
        </p:grpSpPr>
        <p:grpSp>
          <p:nvGrpSpPr>
            <p:cNvPr id="16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74" name="Group 104">
            <a:extLst>
              <a:ext uri="{FF2B5EF4-FFF2-40B4-BE49-F238E27FC236}">
                <a16:creationId xmlns:a16="http://schemas.microsoft.com/office/drawing/2014/main" id="{F92D2BA8-4210-BC4F-90FE-97F981A42945}"/>
              </a:ext>
            </a:extLst>
          </p:cNvPr>
          <p:cNvGrpSpPr/>
          <p:nvPr/>
        </p:nvGrpSpPr>
        <p:grpSpPr>
          <a:xfrm>
            <a:off x="6297638" y="4853053"/>
            <a:ext cx="109440" cy="109440"/>
            <a:chOff x="4200892" y="4432105"/>
            <a:chExt cx="109440" cy="109440"/>
          </a:xfrm>
        </p:grpSpPr>
        <p:grpSp>
          <p:nvGrpSpPr>
            <p:cNvPr id="17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7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7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7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7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98" name="Group 104">
            <a:extLst>
              <a:ext uri="{FF2B5EF4-FFF2-40B4-BE49-F238E27FC236}">
                <a16:creationId xmlns:a16="http://schemas.microsoft.com/office/drawing/2014/main" id="{F92D2BA8-4210-BC4F-90FE-97F981A42945}"/>
              </a:ext>
            </a:extLst>
          </p:cNvPr>
          <p:cNvGrpSpPr/>
          <p:nvPr/>
        </p:nvGrpSpPr>
        <p:grpSpPr>
          <a:xfrm>
            <a:off x="6297638" y="5166957"/>
            <a:ext cx="109440" cy="109440"/>
            <a:chOff x="4200892" y="4432105"/>
            <a:chExt cx="109440" cy="109440"/>
          </a:xfrm>
        </p:grpSpPr>
        <p:grpSp>
          <p:nvGrpSpPr>
            <p:cNvPr id="19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0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0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0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22" name="Group 104">
            <a:extLst>
              <a:ext uri="{FF2B5EF4-FFF2-40B4-BE49-F238E27FC236}">
                <a16:creationId xmlns:a16="http://schemas.microsoft.com/office/drawing/2014/main" id="{F92D2BA8-4210-BC4F-90FE-97F981A42945}"/>
              </a:ext>
            </a:extLst>
          </p:cNvPr>
          <p:cNvGrpSpPr/>
          <p:nvPr/>
        </p:nvGrpSpPr>
        <p:grpSpPr>
          <a:xfrm>
            <a:off x="6297638" y="5453565"/>
            <a:ext cx="109440" cy="109440"/>
            <a:chOff x="4200892" y="4432105"/>
            <a:chExt cx="109440" cy="109440"/>
          </a:xfrm>
        </p:grpSpPr>
        <p:grpSp>
          <p:nvGrpSpPr>
            <p:cNvPr id="22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2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2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2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246" name="Group 104">
            <a:extLst>
              <a:ext uri="{FF2B5EF4-FFF2-40B4-BE49-F238E27FC236}">
                <a16:creationId xmlns:a16="http://schemas.microsoft.com/office/drawing/2014/main" id="{F92D2BA8-4210-BC4F-90FE-97F981A42945}"/>
              </a:ext>
            </a:extLst>
          </p:cNvPr>
          <p:cNvGrpSpPr/>
          <p:nvPr/>
        </p:nvGrpSpPr>
        <p:grpSpPr>
          <a:xfrm>
            <a:off x="6297638" y="5781117"/>
            <a:ext cx="109440" cy="109440"/>
            <a:chOff x="4200892" y="4432105"/>
            <a:chExt cx="109440" cy="109440"/>
          </a:xfrm>
        </p:grpSpPr>
        <p:grpSp>
          <p:nvGrpSpPr>
            <p:cNvPr id="24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5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5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4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4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167463856"/>
              </p:ext>
            </p:extLst>
          </p:nvPr>
        </p:nvGraphicFramePr>
        <p:xfrm>
          <a:off x="554400" y="2124000"/>
          <a:ext cx="10800000" cy="4358546"/>
        </p:xfrm>
        <a:graphic>
          <a:graphicData uri="http://schemas.openxmlformats.org/drawingml/2006/table">
            <a:tbl>
              <a:tblPr firstRow="1" bandRow="1">
                <a:tableStyleId>{22838BEF-8BB2-4498-84A7-C5851F593DF1}</a:tableStyleId>
              </a:tblPr>
              <a:tblGrid>
                <a:gridCol w="1252675">
                  <a:extLst>
                    <a:ext uri="{9D8B030D-6E8A-4147-A177-3AD203B41FA5}">
                      <a16:colId xmlns:a16="http://schemas.microsoft.com/office/drawing/2014/main" val="20000"/>
                    </a:ext>
                  </a:extLst>
                </a:gridCol>
                <a:gridCol w="247179">
                  <a:extLst>
                    <a:ext uri="{9D8B030D-6E8A-4147-A177-3AD203B41FA5}">
                      <a16:colId xmlns:a16="http://schemas.microsoft.com/office/drawing/2014/main" val="20001"/>
                    </a:ext>
                  </a:extLst>
                </a:gridCol>
                <a:gridCol w="793993">
                  <a:extLst>
                    <a:ext uri="{9D8B030D-6E8A-4147-A177-3AD203B41FA5}">
                      <a16:colId xmlns:a16="http://schemas.microsoft.com/office/drawing/2014/main" val="20002"/>
                    </a:ext>
                  </a:extLst>
                </a:gridCol>
                <a:gridCol w="1609834">
                  <a:extLst>
                    <a:ext uri="{9D8B030D-6E8A-4147-A177-3AD203B41FA5}">
                      <a16:colId xmlns:a16="http://schemas.microsoft.com/office/drawing/2014/main" val="20003"/>
                    </a:ext>
                  </a:extLst>
                </a:gridCol>
                <a:gridCol w="781610">
                  <a:extLst>
                    <a:ext uri="{9D8B030D-6E8A-4147-A177-3AD203B41FA5}">
                      <a16:colId xmlns:a16="http://schemas.microsoft.com/office/drawing/2014/main" val="20004"/>
                    </a:ext>
                  </a:extLst>
                </a:gridCol>
                <a:gridCol w="1698955">
                  <a:extLst>
                    <a:ext uri="{9D8B030D-6E8A-4147-A177-3AD203B41FA5}">
                      <a16:colId xmlns:a16="http://schemas.microsoft.com/office/drawing/2014/main" val="20005"/>
                    </a:ext>
                  </a:extLst>
                </a:gridCol>
                <a:gridCol w="331959">
                  <a:extLst>
                    <a:ext uri="{9D8B030D-6E8A-4147-A177-3AD203B41FA5}">
                      <a16:colId xmlns:a16="http://schemas.microsoft.com/office/drawing/2014/main" val="20006"/>
                    </a:ext>
                  </a:extLst>
                </a:gridCol>
                <a:gridCol w="1802825">
                  <a:extLst>
                    <a:ext uri="{9D8B030D-6E8A-4147-A177-3AD203B41FA5}">
                      <a16:colId xmlns:a16="http://schemas.microsoft.com/office/drawing/2014/main" val="20007"/>
                    </a:ext>
                  </a:extLst>
                </a:gridCol>
                <a:gridCol w="2280970">
                  <a:extLst>
                    <a:ext uri="{9D8B030D-6E8A-4147-A177-3AD203B41FA5}">
                      <a16:colId xmlns:a16="http://schemas.microsoft.com/office/drawing/2014/main" val="20008"/>
                    </a:ext>
                  </a:extLst>
                </a:gridCol>
              </a:tblGrid>
              <a:tr h="218355">
                <a:tc gridSpan="3">
                  <a:txBody>
                    <a:bodyPr/>
                    <a:lstStyle/>
                    <a:p>
                      <a:r>
                        <a:rPr lang="es-CO" sz="900" dirty="0">
                          <a:solidFill>
                            <a:schemeClr val="tx1">
                              <a:lumMod val="65000"/>
                              <a:lumOff val="35000"/>
                            </a:schemeClr>
                          </a:solidFill>
                          <a:latin typeface="Gotham Medium"/>
                        </a:rPr>
                        <a:t>ESTRATEGIA:</a:t>
                      </a:r>
                      <a:endParaRPr lang="en-US" sz="9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gridSpan="6">
                  <a:txBody>
                    <a:bodyPr/>
                    <a:lstStyle/>
                    <a:p>
                      <a:pPr lvl="0"/>
                      <a:r>
                        <a:rPr lang="es-ES" sz="900" b="0" dirty="0">
                          <a:solidFill>
                            <a:schemeClr val="tx1">
                              <a:lumMod val="50000"/>
                              <a:lumOff val="50000"/>
                            </a:schemeClr>
                          </a:solidFill>
                          <a:latin typeface="Gotham Medium"/>
                        </a:rPr>
                        <a:t>Formación</a:t>
                      </a:r>
                      <a:r>
                        <a:rPr lang="es-ES" sz="900" b="0" baseline="0" dirty="0">
                          <a:solidFill>
                            <a:schemeClr val="tx1">
                              <a:lumMod val="50000"/>
                              <a:lumOff val="50000"/>
                            </a:schemeClr>
                          </a:solidFill>
                          <a:latin typeface="Gotham Medium"/>
                        </a:rPr>
                        <a:t> en Competencias Especificas, Socialización y Divulgación del SIGCMA.</a:t>
                      </a:r>
                      <a:endParaRPr lang="es-ES" sz="9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18355">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65000"/>
                              <a:lumOff val="35000"/>
                            </a:schemeClr>
                          </a:solidFill>
                          <a:latin typeface="Gotham Medium"/>
                        </a:rPr>
                        <a:t>OBJETIVO:</a:t>
                      </a:r>
                      <a:endParaRPr lang="en-US" sz="9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grid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900" dirty="0">
                          <a:solidFill>
                            <a:schemeClr val="tx1">
                              <a:lumMod val="50000"/>
                              <a:lumOff val="50000"/>
                            </a:schemeClr>
                          </a:solidFill>
                          <a:latin typeface="Gotham Medium"/>
                        </a:rPr>
                        <a:t>Lograr, a través de los diferentes espacios formativos,</a:t>
                      </a:r>
                      <a:r>
                        <a:rPr lang="es-ES" sz="900" baseline="0" dirty="0">
                          <a:solidFill>
                            <a:schemeClr val="tx1">
                              <a:lumMod val="50000"/>
                              <a:lumOff val="50000"/>
                            </a:schemeClr>
                          </a:solidFill>
                          <a:latin typeface="Gotham Medium"/>
                        </a:rPr>
                        <a:t> la socialización, divulgación y  posicionamiento del SIGCMA.</a:t>
                      </a:r>
                      <a:endParaRPr lang="es-ES" sz="9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363925">
                <a:tc>
                  <a:txBody>
                    <a:bodyPr/>
                    <a:lstStyle/>
                    <a:p>
                      <a:r>
                        <a:rPr lang="es-CO" sz="900" b="1" dirty="0">
                          <a:solidFill>
                            <a:schemeClr val="tx1">
                              <a:lumMod val="65000"/>
                              <a:lumOff val="35000"/>
                            </a:schemeClr>
                          </a:solidFill>
                          <a:latin typeface="Gotham Medium"/>
                        </a:rPr>
                        <a:t>LIDERA:</a:t>
                      </a:r>
                      <a:endParaRPr lang="en-US" sz="9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900" b="1" dirty="0">
                          <a:solidFill>
                            <a:schemeClr val="tx1">
                              <a:lumMod val="50000"/>
                              <a:lumOff val="50000"/>
                            </a:schemeClr>
                          </a:solidFill>
                          <a:latin typeface="Gotham Medium"/>
                        </a:rPr>
                        <a:t>Dra.</a:t>
                      </a:r>
                      <a:r>
                        <a:rPr lang="es-CO" sz="900" b="1" baseline="0" dirty="0">
                          <a:solidFill>
                            <a:schemeClr val="tx1">
                              <a:lumMod val="50000"/>
                              <a:lumOff val="50000"/>
                            </a:schemeClr>
                          </a:solidFill>
                          <a:latin typeface="Gotham Medium"/>
                        </a:rPr>
                        <a:t> Martha Lucia Olano  de Noguera</a:t>
                      </a:r>
                    </a:p>
                    <a:p>
                      <a:pPr algn="l"/>
                      <a:r>
                        <a:rPr lang="es-CO" sz="9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just"/>
                      <a:r>
                        <a:rPr lang="es-CO" sz="900" b="1" dirty="0">
                          <a:solidFill>
                            <a:schemeClr val="tx1">
                              <a:lumMod val="65000"/>
                              <a:lumOff val="35000"/>
                            </a:schemeClr>
                          </a:solidFill>
                          <a:latin typeface="Gotham Medium"/>
                        </a:rPr>
                        <a:t>COORDINA:</a:t>
                      </a:r>
                      <a:endParaRPr lang="en-US" sz="9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50000"/>
                              <a:lumOff val="50000"/>
                            </a:schemeClr>
                          </a:solidFill>
                          <a:latin typeface="Gotham Medium"/>
                        </a:rPr>
                        <a:t>Coordinador</a:t>
                      </a:r>
                      <a:r>
                        <a:rPr lang="es-CO" sz="900" b="1" baseline="0" dirty="0">
                          <a:solidFill>
                            <a:schemeClr val="tx1">
                              <a:lumMod val="50000"/>
                              <a:lumOff val="50000"/>
                            </a:schemeClr>
                          </a:solidFill>
                          <a:latin typeface="Gotham Medium"/>
                        </a:rPr>
                        <a:t> Nacional del SIGCMA.</a:t>
                      </a:r>
                      <a:endParaRPr lang="en-US" sz="9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58514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dirty="0">
                          <a:effectLst/>
                        </a:rPr>
                        <a:t> </a:t>
                      </a:r>
                      <a:r>
                        <a:rPr lang="es-CO" sz="900" b="1" dirty="0">
                          <a:solidFill>
                            <a:schemeClr val="tx1">
                              <a:lumMod val="50000"/>
                              <a:lumOff val="50000"/>
                            </a:schemeClr>
                          </a:solidFill>
                          <a:effectLst/>
                          <a:latin typeface="Gotham Medium"/>
                        </a:rPr>
                        <a:t>No.</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dirty="0">
                          <a:effectLst/>
                        </a:rPr>
                        <a:t> </a:t>
                      </a:r>
                      <a:r>
                        <a:rPr lang="es-CO" sz="900" b="1" dirty="0">
                          <a:solidFill>
                            <a:schemeClr val="tx1">
                              <a:lumMod val="50000"/>
                              <a:lumOff val="50000"/>
                            </a:schemeClr>
                          </a:solidFill>
                          <a:effectLst/>
                          <a:latin typeface="Gotham Medium"/>
                        </a:rPr>
                        <a:t>ACTIVIDAD</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50000"/>
                              <a:lumOff val="50000"/>
                            </a:schemeClr>
                          </a:solidFill>
                          <a:effectLst/>
                          <a:latin typeface="Gotham Medium"/>
                        </a:rPr>
                        <a:t>PARTICIPANTES: LIDERES DE PROCESO Y PROFESIONALES DE ENLACE DESPACHOS JUDICIALES CERTIFICADOS</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50000"/>
                              <a:lumOff val="50000"/>
                            </a:schemeClr>
                          </a:solidFill>
                          <a:effectLst/>
                          <a:latin typeface="Gotham Medium"/>
                        </a:rPr>
                        <a:t> CIUDAD</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es-CO" sz="900" b="1" dirty="0">
                          <a:solidFill>
                            <a:schemeClr val="tx1">
                              <a:lumMod val="50000"/>
                              <a:lumOff val="50000"/>
                            </a:schemeClr>
                          </a:solidFill>
                          <a:effectLst/>
                          <a:latin typeface="Gotham Medium"/>
                        </a:rPr>
                        <a:t>FECHA PROBABLE DEL EVENTO</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363925">
                <a:tc rowSpan="2" gridSpan="2">
                  <a:txBody>
                    <a:bodyPr/>
                    <a:lstStyle/>
                    <a:p>
                      <a:pPr algn="ctr">
                        <a:lnSpc>
                          <a:spcPct val="107000"/>
                        </a:lnSpc>
                        <a:spcAft>
                          <a:spcPts val="800"/>
                        </a:spcAft>
                      </a:pPr>
                      <a:r>
                        <a:rPr lang="es-CO" sz="900" b="1" dirty="0">
                          <a:solidFill>
                            <a:schemeClr val="tx1">
                              <a:lumMod val="50000"/>
                              <a:lumOff val="50000"/>
                            </a:schemeClr>
                          </a:solidFill>
                          <a:effectLst/>
                          <a:latin typeface="Gotham Medium"/>
                        </a:rPr>
                        <a:t>1.</a:t>
                      </a:r>
                      <a:endParaRPr lang="en-US" sz="900" b="1" dirty="0">
                        <a:solidFill>
                          <a:schemeClr val="tx1">
                            <a:lumMod val="50000"/>
                            <a:lumOff val="50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CO"/>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Entrega de certificados ICONTEC Ciclo 2020</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Lideres de Proceso de Dependencias Administrativas y Judiciales certificadas</a:t>
                      </a:r>
                      <a:endParaRPr lang="en-US" sz="900" dirty="0">
                        <a:solidFill>
                          <a:schemeClr val="tx1">
                            <a:lumMod val="50000"/>
                            <a:lumOff val="50000"/>
                          </a:schemeClr>
                        </a:solidFill>
                        <a:effectLst/>
                        <a:latin typeface="Gotham Medium"/>
                      </a:endParaRPr>
                    </a:p>
                  </a:txBody>
                  <a:tcP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0" dirty="0">
                          <a:solidFill>
                            <a:schemeClr val="tx1">
                              <a:lumMod val="50000"/>
                              <a:lumOff val="50000"/>
                            </a:schemeClr>
                          </a:solidFill>
                          <a:effectLst/>
                          <a:latin typeface="Gotham Medium"/>
                        </a:rPr>
                        <a:t>Bogotá</a:t>
                      </a:r>
                      <a:endParaRPr lang="es-CO" sz="9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0" dirty="0">
                          <a:solidFill>
                            <a:schemeClr val="tx1">
                              <a:lumMod val="50000"/>
                              <a:lumOff val="50000"/>
                            </a:schemeClr>
                          </a:solidFill>
                          <a:effectLst/>
                          <a:latin typeface="Gotham Medium"/>
                        </a:rPr>
                        <a:t>Abril de 2021</a:t>
                      </a:r>
                      <a:endParaRPr lang="es-CO" sz="9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3102">
                <a:tc gridSpan="2" vMerge="1">
                  <a:txBody>
                    <a:bodyPr/>
                    <a:lstStyle/>
                    <a:p>
                      <a:pPr algn="just"/>
                      <a:endParaRPr lang="en-US" sz="11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Entrega certificados Diplomados realizados en el Ciclo 2020-ICONTEC</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Servidores Judiciales que cursaron y aprobaron los Diplomados</a:t>
                      </a:r>
                      <a:endParaRPr lang="en-US" sz="90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algn="ctr"/>
                      <a:r>
                        <a:rPr lang="es-CO" sz="900" b="0" dirty="0">
                          <a:solidFill>
                            <a:schemeClr val="tx1">
                              <a:lumMod val="50000"/>
                              <a:lumOff val="50000"/>
                            </a:schemeClr>
                          </a:solidFill>
                          <a:latin typeface="Gotham Medium"/>
                        </a:rPr>
                        <a:t>Bogotá</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s-CO" sz="900" b="0" dirty="0">
                          <a:solidFill>
                            <a:schemeClr val="tx1">
                              <a:lumMod val="50000"/>
                              <a:lumOff val="50000"/>
                            </a:schemeClr>
                          </a:solidFill>
                          <a:effectLst/>
                          <a:latin typeface="Gotham Medium"/>
                        </a:rPr>
                        <a:t>Abril de 2021</a:t>
                      </a:r>
                      <a:endParaRPr lang="es-CO" sz="900" b="0" dirty="0"/>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998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50000"/>
                              <a:lumOff val="50000"/>
                            </a:schemeClr>
                          </a:solidFill>
                          <a:effectLst/>
                          <a:latin typeface="Gotham Medium"/>
                        </a:rPr>
                        <a:t>2.</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Formación, normalización y estandarización de la Plataforma Estratégica del SIGCMA despachos Judiciales Penales Certificados.</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lumMod val="50000"/>
                              <a:lumOff val="50000"/>
                            </a:schemeClr>
                          </a:solidFill>
                          <a:effectLst/>
                          <a:latin typeface="Gotham Medium"/>
                        </a:rPr>
                        <a:t>350</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algn="ctr"/>
                      <a:r>
                        <a:rPr lang="es-CO" sz="900" b="0" dirty="0">
                          <a:solidFill>
                            <a:schemeClr val="tx1">
                              <a:lumMod val="50000"/>
                              <a:lumOff val="50000"/>
                            </a:schemeClr>
                          </a:solidFill>
                          <a:latin typeface="Gotham Medium"/>
                        </a:rPr>
                        <a:t>Cartagena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0" dirty="0">
                          <a:solidFill>
                            <a:schemeClr val="tx1">
                              <a:lumMod val="50000"/>
                              <a:lumOff val="50000"/>
                            </a:schemeClr>
                          </a:solidFill>
                          <a:effectLst/>
                          <a:latin typeface="Gotham Medium"/>
                        </a:rPr>
                        <a:t>Junio 30, Julio 1, 2, y 3 de 2021</a:t>
                      </a:r>
                      <a:endParaRPr lang="es-CO" sz="9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998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1" dirty="0">
                          <a:solidFill>
                            <a:schemeClr val="tx1">
                              <a:lumMod val="50000"/>
                              <a:lumOff val="50000"/>
                            </a:schemeClr>
                          </a:solidFill>
                          <a:effectLst/>
                          <a:latin typeface="Gotham Medium"/>
                        </a:rPr>
                        <a:t>3.</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Formación, normalización y estandarización de la Plataforma Estratégica del SIGCMA despachos Judiciales Jurisdicción de lo Contencioso Administrativo.</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lumMod val="50000"/>
                              <a:lumOff val="50000"/>
                            </a:schemeClr>
                          </a:solidFill>
                          <a:effectLst/>
                          <a:latin typeface="Gotham Medium"/>
                        </a:rPr>
                        <a:t>350</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algn="ctr"/>
                      <a:r>
                        <a:rPr lang="es-CO" sz="900" b="0" dirty="0">
                          <a:solidFill>
                            <a:schemeClr val="tx1">
                              <a:lumMod val="50000"/>
                              <a:lumOff val="50000"/>
                            </a:schemeClr>
                          </a:solidFill>
                          <a:latin typeface="Gotham Medium"/>
                        </a:rPr>
                        <a:t>Santa Marta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0" dirty="0">
                          <a:solidFill>
                            <a:schemeClr val="tx1">
                              <a:lumMod val="50000"/>
                              <a:lumOff val="50000"/>
                            </a:schemeClr>
                          </a:solidFill>
                          <a:effectLst/>
                          <a:latin typeface="Gotham Medium"/>
                        </a:rPr>
                        <a:t>3,4,5 y 6 de agosto de 2021</a:t>
                      </a:r>
                      <a:endParaRPr lang="es-CO" sz="9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0">
                <a:tc gridSpan="2">
                  <a:txBody>
                    <a:bodyPr/>
                    <a:lstStyle/>
                    <a:p>
                      <a:pPr algn="ctr">
                        <a:lnSpc>
                          <a:spcPct val="107000"/>
                        </a:lnSpc>
                        <a:spcAft>
                          <a:spcPts val="800"/>
                        </a:spcAft>
                      </a:pPr>
                      <a:r>
                        <a:rPr lang="es-CO" sz="900" b="1" dirty="0">
                          <a:solidFill>
                            <a:schemeClr val="tx1">
                              <a:lumMod val="50000"/>
                              <a:lumOff val="50000"/>
                            </a:schemeClr>
                          </a:solidFill>
                          <a:effectLst/>
                          <a:latin typeface="Gotham Medium"/>
                        </a:rPr>
                        <a:t>4.</a:t>
                      </a:r>
                      <a:endParaRPr lang="es-CO" sz="9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dirty="0">
                          <a:solidFill>
                            <a:schemeClr val="tx1">
                              <a:lumMod val="50000"/>
                              <a:lumOff val="50000"/>
                            </a:schemeClr>
                          </a:solidFill>
                          <a:effectLst/>
                          <a:latin typeface="Gotham Medium"/>
                        </a:rPr>
                        <a:t>Líderes de Proceso del Nivel Central y Lideres de Proceso y Profesionales del Nivel Seccional: Auditorías Externas</a:t>
                      </a:r>
                      <a:endParaRPr lang="es-CO" sz="900" dirty="0">
                        <a:solidFill>
                          <a:schemeClr val="tx1">
                            <a:lumMod val="50000"/>
                            <a:lumOff val="50000"/>
                          </a:schemeClr>
                        </a:solidFill>
                        <a:latin typeface="Gotham Medium"/>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algn="ctr"/>
                      <a:r>
                        <a:rPr lang="es-CO" sz="900" b="0" i="0" dirty="0">
                          <a:solidFill>
                            <a:schemeClr val="tx1">
                              <a:lumMod val="50000"/>
                              <a:lumOff val="50000"/>
                            </a:schemeClr>
                          </a:solidFill>
                          <a:latin typeface="Gotham Medium"/>
                        </a:rPr>
                        <a:t>350</a:t>
                      </a: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algn="ctr"/>
                      <a:r>
                        <a:rPr lang="es-CO" sz="900" b="0" dirty="0">
                          <a:solidFill>
                            <a:schemeClr val="tx1">
                              <a:lumMod val="50000"/>
                              <a:lumOff val="50000"/>
                            </a:schemeClr>
                          </a:solidFill>
                          <a:latin typeface="Gotham Medium"/>
                        </a:rPr>
                        <a:t>Cartagena</a:t>
                      </a: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900" b="0" dirty="0">
                          <a:solidFill>
                            <a:schemeClr val="tx1">
                              <a:lumMod val="50000"/>
                              <a:lumOff val="50000"/>
                            </a:schemeClr>
                          </a:solidFill>
                          <a:effectLst/>
                          <a:latin typeface="Gotham Medium"/>
                        </a:rPr>
                        <a:t>11, 12 13 y 14, de agosto de 2021</a:t>
                      </a:r>
                      <a:endParaRPr lang="es-CO" sz="9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cxnSp>
        <p:nvCxnSpPr>
          <p:cNvPr id="168"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69" name="TextBox 44">
            <a:extLst>
              <a:ext uri="{FF2B5EF4-FFF2-40B4-BE49-F238E27FC236}">
                <a16:creationId xmlns:a16="http://schemas.microsoft.com/office/drawing/2014/main" id="{D83B896E-6536-A342-A503-C7A3F085EAAF}"/>
              </a:ext>
            </a:extLst>
          </p:cNvPr>
          <p:cNvSpPr txBox="1"/>
          <p:nvPr/>
        </p:nvSpPr>
        <p:spPr>
          <a:xfrm>
            <a:off x="1263443" y="1403267"/>
            <a:ext cx="4496744" cy="563552"/>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70"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1"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2"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3"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4"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175"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6"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7"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8"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9"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686751315"/>
              </p:ext>
            </p:extLst>
          </p:nvPr>
        </p:nvGraphicFramePr>
        <p:xfrm>
          <a:off x="554400" y="2124000"/>
          <a:ext cx="10800000" cy="4493635"/>
        </p:xfrm>
        <a:graphic>
          <a:graphicData uri="http://schemas.openxmlformats.org/drawingml/2006/table">
            <a:tbl>
              <a:tblPr firstRow="1" bandRow="1">
                <a:tableStyleId>{22838BEF-8BB2-4498-84A7-C5851F593DF1}</a:tableStyleId>
              </a:tblPr>
              <a:tblGrid>
                <a:gridCol w="1252675">
                  <a:extLst>
                    <a:ext uri="{9D8B030D-6E8A-4147-A177-3AD203B41FA5}">
                      <a16:colId xmlns:a16="http://schemas.microsoft.com/office/drawing/2014/main" val="20000"/>
                    </a:ext>
                  </a:extLst>
                </a:gridCol>
                <a:gridCol w="247179">
                  <a:extLst>
                    <a:ext uri="{9D8B030D-6E8A-4147-A177-3AD203B41FA5}">
                      <a16:colId xmlns:a16="http://schemas.microsoft.com/office/drawing/2014/main" val="20001"/>
                    </a:ext>
                  </a:extLst>
                </a:gridCol>
                <a:gridCol w="793994">
                  <a:extLst>
                    <a:ext uri="{9D8B030D-6E8A-4147-A177-3AD203B41FA5}">
                      <a16:colId xmlns:a16="http://schemas.microsoft.com/office/drawing/2014/main" val="20002"/>
                    </a:ext>
                  </a:extLst>
                </a:gridCol>
                <a:gridCol w="1609834">
                  <a:extLst>
                    <a:ext uri="{9D8B030D-6E8A-4147-A177-3AD203B41FA5}">
                      <a16:colId xmlns:a16="http://schemas.microsoft.com/office/drawing/2014/main" val="20003"/>
                    </a:ext>
                  </a:extLst>
                </a:gridCol>
                <a:gridCol w="781609">
                  <a:extLst>
                    <a:ext uri="{9D8B030D-6E8A-4147-A177-3AD203B41FA5}">
                      <a16:colId xmlns:a16="http://schemas.microsoft.com/office/drawing/2014/main" val="20004"/>
                    </a:ext>
                  </a:extLst>
                </a:gridCol>
                <a:gridCol w="1698955">
                  <a:extLst>
                    <a:ext uri="{9D8B030D-6E8A-4147-A177-3AD203B41FA5}">
                      <a16:colId xmlns:a16="http://schemas.microsoft.com/office/drawing/2014/main" val="20005"/>
                    </a:ext>
                  </a:extLst>
                </a:gridCol>
                <a:gridCol w="331959">
                  <a:extLst>
                    <a:ext uri="{9D8B030D-6E8A-4147-A177-3AD203B41FA5}">
                      <a16:colId xmlns:a16="http://schemas.microsoft.com/office/drawing/2014/main" val="20006"/>
                    </a:ext>
                  </a:extLst>
                </a:gridCol>
                <a:gridCol w="1802824">
                  <a:extLst>
                    <a:ext uri="{9D8B030D-6E8A-4147-A177-3AD203B41FA5}">
                      <a16:colId xmlns:a16="http://schemas.microsoft.com/office/drawing/2014/main" val="20007"/>
                    </a:ext>
                  </a:extLst>
                </a:gridCol>
                <a:gridCol w="2280971">
                  <a:extLst>
                    <a:ext uri="{9D8B030D-6E8A-4147-A177-3AD203B41FA5}">
                      <a16:colId xmlns:a16="http://schemas.microsoft.com/office/drawing/2014/main" val="20008"/>
                    </a:ext>
                  </a:extLst>
                </a:gridCol>
              </a:tblGrid>
              <a:tr h="274259">
                <a:tc gridSpan="3">
                  <a:txBody>
                    <a:bodyPr/>
                    <a:lstStyle/>
                    <a:p>
                      <a:r>
                        <a:rPr lang="es-CO" sz="1200" dirty="0">
                          <a:solidFill>
                            <a:schemeClr val="tx1">
                              <a:lumMod val="65000"/>
                              <a:lumOff val="35000"/>
                            </a:schemeClr>
                          </a:solidFill>
                          <a:latin typeface="Gotham Medium"/>
                        </a:rPr>
                        <a:t>ESTRATEGIA:</a:t>
                      </a:r>
                      <a:endParaRPr lang="en-US" sz="1200"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gridSpan="6">
                  <a:txBody>
                    <a:bodyPr/>
                    <a:lstStyle/>
                    <a:p>
                      <a:pPr lvl="0"/>
                      <a:r>
                        <a:rPr lang="es-ES" sz="1100" b="0" dirty="0">
                          <a:solidFill>
                            <a:schemeClr val="tx1">
                              <a:lumMod val="50000"/>
                              <a:lumOff val="50000"/>
                            </a:schemeClr>
                          </a:solidFill>
                          <a:latin typeface="Gotham Medium"/>
                        </a:rPr>
                        <a:t>Formación</a:t>
                      </a:r>
                      <a:r>
                        <a:rPr lang="es-ES" sz="1100" b="0" baseline="0" dirty="0">
                          <a:solidFill>
                            <a:schemeClr val="tx1">
                              <a:lumMod val="50000"/>
                              <a:lumOff val="50000"/>
                            </a:schemeClr>
                          </a:solidFill>
                          <a:latin typeface="Gotham Medium"/>
                        </a:rPr>
                        <a:t> en Competencias Especificas, Socialización y Divulgación del SIGCMA.</a:t>
                      </a:r>
                      <a:endParaRPr lang="es-ES" sz="1100" b="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12700" cmpd="sng">
                      <a:noFill/>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74259">
                <a:tc gridSpan="3">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65000"/>
                              <a:lumOff val="35000"/>
                            </a:schemeClr>
                          </a:solidFill>
                          <a:latin typeface="Gotham Medium"/>
                        </a:rPr>
                        <a:t>OBJETIVO:</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grid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solidFill>
                            <a:schemeClr val="tx1">
                              <a:lumMod val="50000"/>
                              <a:lumOff val="50000"/>
                            </a:schemeClr>
                          </a:solidFill>
                          <a:latin typeface="Gotham Medium"/>
                        </a:rPr>
                        <a:t>Lograr, a través de los diferentes espacios formativos,</a:t>
                      </a:r>
                      <a:r>
                        <a:rPr lang="es-ES" sz="1100" baseline="0" dirty="0">
                          <a:solidFill>
                            <a:schemeClr val="tx1">
                              <a:lumMod val="50000"/>
                              <a:lumOff val="50000"/>
                            </a:schemeClr>
                          </a:solidFill>
                          <a:latin typeface="Gotham Medium"/>
                        </a:rPr>
                        <a:t> la socialización, divulgación y  posicionamiento del SIGCMA.</a:t>
                      </a:r>
                      <a:endParaRPr lang="es-ES" sz="1100"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rgbClr val="C2E6E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457099">
                <a:tc>
                  <a:txBody>
                    <a:bodyPr/>
                    <a:lstStyle/>
                    <a:p>
                      <a:r>
                        <a:rPr lang="es-CO" sz="1200" b="1" dirty="0">
                          <a:solidFill>
                            <a:schemeClr val="tx1">
                              <a:lumMod val="65000"/>
                              <a:lumOff val="35000"/>
                            </a:schemeClr>
                          </a:solidFill>
                          <a:latin typeface="Gotham Medium"/>
                        </a:rPr>
                        <a:t>LIDERA:</a:t>
                      </a:r>
                      <a:endParaRPr lang="en-US" sz="1200" b="1" dirty="0">
                        <a:solidFill>
                          <a:schemeClr val="tx1">
                            <a:lumMod val="65000"/>
                            <a:lumOff val="35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4">
                  <a:txBody>
                    <a:bodyPr/>
                    <a:lstStyle/>
                    <a:p>
                      <a:pPr algn="just"/>
                      <a:r>
                        <a:rPr lang="es-CO" sz="1200" b="1" dirty="0">
                          <a:solidFill>
                            <a:schemeClr val="tx1">
                              <a:lumMod val="50000"/>
                              <a:lumOff val="50000"/>
                            </a:schemeClr>
                          </a:solidFill>
                          <a:latin typeface="Gotham Medium"/>
                        </a:rPr>
                        <a:t>Dra.</a:t>
                      </a:r>
                      <a:r>
                        <a:rPr lang="es-CO" sz="1200" b="1" baseline="0" dirty="0">
                          <a:solidFill>
                            <a:schemeClr val="tx1">
                              <a:lumMod val="50000"/>
                              <a:lumOff val="50000"/>
                            </a:schemeClr>
                          </a:solidFill>
                          <a:latin typeface="Gotham Medium"/>
                        </a:rPr>
                        <a:t> Martha Lucia Olano  de Noguera</a:t>
                      </a:r>
                    </a:p>
                    <a:p>
                      <a:pPr algn="l"/>
                      <a:r>
                        <a:rPr lang="es-CO" sz="1200" b="1" baseline="0" dirty="0">
                          <a:solidFill>
                            <a:schemeClr val="tx1">
                              <a:lumMod val="50000"/>
                              <a:lumOff val="50000"/>
                            </a:schemeClr>
                          </a:solidFill>
                          <a:latin typeface="Gotham Medium"/>
                        </a:rPr>
                        <a:t>Magistrada Líder del SIGCMA.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just"/>
                      <a:r>
                        <a:rPr lang="es-CO" sz="1200" b="1" dirty="0">
                          <a:solidFill>
                            <a:schemeClr val="tx1">
                              <a:lumMod val="65000"/>
                              <a:lumOff val="35000"/>
                            </a:schemeClr>
                          </a:solidFill>
                          <a:latin typeface="Gotham Medium"/>
                        </a:rPr>
                        <a:t>COORDINA:</a:t>
                      </a: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grid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latin typeface="Gotham Medium"/>
                        </a:rPr>
                        <a:t>Coordinador</a:t>
                      </a:r>
                      <a:r>
                        <a:rPr lang="es-CO" sz="1200" b="1" baseline="0" dirty="0">
                          <a:solidFill>
                            <a:schemeClr val="tx1">
                              <a:lumMod val="50000"/>
                              <a:lumOff val="50000"/>
                            </a:schemeClr>
                          </a:solidFill>
                          <a:latin typeface="Gotham Medium"/>
                        </a:rPr>
                        <a:t> Nacional del SIGCMA.</a:t>
                      </a:r>
                      <a:endParaRPr lang="en-US" sz="1200" b="1" dirty="0">
                        <a:solidFill>
                          <a:schemeClr val="tx1">
                            <a:lumMod val="50000"/>
                            <a:lumOff val="50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70088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dirty="0">
                          <a:effectLst/>
                        </a:rPr>
                        <a:t> </a:t>
                      </a:r>
                      <a:r>
                        <a:rPr lang="es-CO" sz="1200" b="1" dirty="0">
                          <a:solidFill>
                            <a:schemeClr val="tx1">
                              <a:lumMod val="50000"/>
                              <a:lumOff val="50000"/>
                            </a:schemeClr>
                          </a:solidFill>
                          <a:effectLst/>
                          <a:latin typeface="Gotham Medium"/>
                        </a:rPr>
                        <a:t>No.</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dirty="0">
                          <a:effectLst/>
                        </a:rPr>
                        <a:t> </a:t>
                      </a:r>
                      <a:r>
                        <a:rPr lang="es-CO" sz="1200" b="1" dirty="0">
                          <a:solidFill>
                            <a:schemeClr val="tx1">
                              <a:lumMod val="50000"/>
                              <a:lumOff val="50000"/>
                            </a:schemeClr>
                          </a:solidFill>
                          <a:effectLst/>
                          <a:latin typeface="Gotham Medium"/>
                        </a:rPr>
                        <a:t>ACTIVIDAD</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00" b="1" dirty="0">
                          <a:solidFill>
                            <a:schemeClr val="tx1">
                              <a:lumMod val="50000"/>
                              <a:lumOff val="50000"/>
                            </a:schemeClr>
                          </a:solidFill>
                          <a:effectLst/>
                          <a:latin typeface="Gotham Medium"/>
                        </a:rPr>
                        <a:t>PARTICIPANTES: LIDERES DE PROCESO Y PROFESIONALES DE ENLACE DESPACHOS JUDICIALES CERTIFICADOS</a:t>
                      </a:r>
                      <a:endParaRPr lang="es-CO" sz="10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s-CO"/>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Gotham Medium"/>
                      </a:endParaRPr>
                    </a:p>
                  </a:txBody>
                  <a:tcPr anchor="ctr">
                    <a:lnL w="6350" cap="flat" cmpd="sng" algn="ctr">
                      <a:solidFill>
                        <a:srgbClr val="00B0F0"/>
                      </a:solidFill>
                      <a:prstDash val="sysDash"/>
                      <a:round/>
                      <a:headEnd type="none" w="med" len="med"/>
                      <a:tailEnd type="none" w="med" len="med"/>
                    </a:lnL>
                    <a:lnR w="12700" cmpd="sng">
                      <a:noFill/>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1" dirty="0">
                          <a:solidFill>
                            <a:schemeClr val="tx1">
                              <a:lumMod val="50000"/>
                              <a:lumOff val="50000"/>
                            </a:schemeClr>
                          </a:solidFill>
                          <a:effectLst/>
                          <a:latin typeface="Gotham Medium"/>
                        </a:rPr>
                        <a:t> </a:t>
                      </a:r>
                      <a:r>
                        <a:rPr lang="es-CO" sz="1200" b="1" dirty="0">
                          <a:solidFill>
                            <a:schemeClr val="tx1">
                              <a:lumMod val="50000"/>
                              <a:lumOff val="50000"/>
                            </a:schemeClr>
                          </a:solidFill>
                          <a:effectLst/>
                          <a:latin typeface="Gotham Medium"/>
                        </a:rPr>
                        <a:t>CIUDAD</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800"/>
                        </a:spcAft>
                      </a:pPr>
                      <a:r>
                        <a:rPr lang="es-CO" sz="1200" b="1" dirty="0">
                          <a:solidFill>
                            <a:schemeClr val="tx1">
                              <a:lumMod val="50000"/>
                              <a:lumOff val="50000"/>
                            </a:schemeClr>
                          </a:solidFill>
                          <a:effectLst/>
                          <a:latin typeface="Gotham Medium"/>
                        </a:rPr>
                        <a:t>FECHA PROBABLE DEL EVENTO</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815795">
                <a:tc gridSpan="2">
                  <a:txBody>
                    <a:bodyPr/>
                    <a:lstStyle/>
                    <a:p>
                      <a:pPr algn="ctr">
                        <a:lnSpc>
                          <a:spcPct val="107000"/>
                        </a:lnSpc>
                        <a:spcAft>
                          <a:spcPts val="800"/>
                        </a:spcAft>
                      </a:pPr>
                      <a:r>
                        <a:rPr lang="es-CO" sz="1200" b="1" dirty="0">
                          <a:solidFill>
                            <a:schemeClr val="tx1">
                              <a:lumMod val="50000"/>
                              <a:lumOff val="50000"/>
                            </a:schemeClr>
                          </a:solidFill>
                          <a:effectLst/>
                          <a:latin typeface="Gotham Medium"/>
                        </a:rPr>
                        <a:t>5.</a:t>
                      </a:r>
                      <a:endParaRPr lang="en-US" sz="1200" b="1" dirty="0">
                        <a:solidFill>
                          <a:schemeClr val="tx1">
                            <a:lumMod val="50000"/>
                            <a:lumOff val="50000"/>
                          </a:schemeClr>
                        </a:solidFill>
                        <a:latin typeface="Gotham Medium"/>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algn="ctr">
                        <a:lnSpc>
                          <a:spcPct val="107000"/>
                        </a:lnSpc>
                        <a:spcAft>
                          <a:spcPts val="800"/>
                        </a:spcAft>
                      </a:pPr>
                      <a:r>
                        <a:rPr lang="es-CO" sz="900" dirty="0">
                          <a:solidFill>
                            <a:schemeClr val="tx1">
                              <a:lumMod val="50000"/>
                              <a:lumOff val="50000"/>
                            </a:schemeClr>
                          </a:solidFill>
                          <a:effectLst/>
                          <a:latin typeface="Gotham Medium"/>
                        </a:rPr>
                        <a:t>Formación, normalización y estandarización de la Plataforma Estratégica del SIGCMA despachos Judiciales certificados Restitución de Tierras.</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dirty="0">
                          <a:solidFill>
                            <a:schemeClr val="tx1">
                              <a:lumMod val="50000"/>
                              <a:lumOff val="50000"/>
                            </a:schemeClr>
                          </a:solidFill>
                          <a:effectLst/>
                          <a:latin typeface="Gotham Medium"/>
                        </a:rPr>
                        <a:t>150</a:t>
                      </a:r>
                      <a:endParaRPr lang="en-US" sz="1100" b="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algn="ctr"/>
                      <a:r>
                        <a:rPr lang="es-CO" sz="1100" b="0" dirty="0">
                          <a:solidFill>
                            <a:schemeClr val="tx1">
                              <a:lumMod val="50000"/>
                              <a:lumOff val="50000"/>
                            </a:schemeClr>
                          </a:solidFill>
                          <a:latin typeface="Gotham Medium"/>
                        </a:rPr>
                        <a:t>Santa Marta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CO" sz="1100" b="0" dirty="0">
                          <a:solidFill>
                            <a:schemeClr val="tx1">
                              <a:lumMod val="50000"/>
                              <a:lumOff val="50000"/>
                            </a:schemeClr>
                          </a:solidFill>
                          <a:effectLst/>
                          <a:latin typeface="Gotham Medium"/>
                        </a:rPr>
                        <a:t>24, 25, 26 y 27 de agosto de 2021</a:t>
                      </a:r>
                      <a:endParaRPr lang="es-CO" sz="11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1579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effectLst/>
                          <a:latin typeface="Gotham Medium"/>
                        </a:rPr>
                        <a:t>6.</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algn="ctr">
                        <a:lnSpc>
                          <a:spcPct val="107000"/>
                        </a:lnSpc>
                        <a:spcAft>
                          <a:spcPts val="800"/>
                        </a:spcAft>
                      </a:pPr>
                      <a:r>
                        <a:rPr lang="es-CO" sz="900" dirty="0">
                          <a:solidFill>
                            <a:schemeClr val="tx1">
                              <a:lumMod val="50000"/>
                              <a:lumOff val="50000"/>
                            </a:schemeClr>
                          </a:solidFill>
                          <a:effectLst/>
                          <a:latin typeface="Gotham Medium"/>
                        </a:rPr>
                        <a:t>Formación, normalización y estandarización de la Plataforma Estratégica del SIGCMA despachos Judiciales certificados Juzgados Civiles.</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lumMod val="50000"/>
                              <a:lumOff val="50000"/>
                            </a:schemeClr>
                          </a:solidFill>
                          <a:effectLst/>
                          <a:latin typeface="Gotham Medium"/>
                        </a:rPr>
                        <a:t>150</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150" dirty="0">
                        <a:solidFill>
                          <a:schemeClr val="tx1">
                            <a:lumMod val="50000"/>
                            <a:lumOff val="50000"/>
                          </a:schemeClr>
                        </a:solidFill>
                        <a:effectLst/>
                        <a:latin typeface="Gotham Medium"/>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a:txBody>
                    <a:bodyPr/>
                    <a:lstStyle/>
                    <a:p>
                      <a:pPr algn="ctr"/>
                      <a:r>
                        <a:rPr lang="es-CO" sz="1100" b="0" dirty="0">
                          <a:solidFill>
                            <a:schemeClr val="tx1">
                              <a:lumMod val="50000"/>
                              <a:lumOff val="50000"/>
                            </a:schemeClr>
                          </a:solidFill>
                          <a:latin typeface="Gotham Medium"/>
                        </a:rPr>
                        <a:t>Cartagena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CO" sz="1100" b="0" dirty="0">
                          <a:solidFill>
                            <a:schemeClr val="tx1">
                              <a:lumMod val="50000"/>
                              <a:lumOff val="50000"/>
                            </a:schemeClr>
                          </a:solidFill>
                          <a:effectLst/>
                          <a:latin typeface="Gotham Medium"/>
                        </a:rPr>
                        <a:t>1, 2, 3 y 4 de septiembre de 2021</a:t>
                      </a:r>
                      <a:endParaRPr lang="es-CO" sz="11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1589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1" dirty="0">
                          <a:solidFill>
                            <a:schemeClr val="tx1">
                              <a:lumMod val="50000"/>
                              <a:lumOff val="50000"/>
                            </a:schemeClr>
                          </a:solidFill>
                          <a:effectLst/>
                          <a:latin typeface="Gotham Medium"/>
                        </a:rPr>
                        <a:t>7.</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marL="432000" indent="-449580" algn="ctr">
                        <a:lnSpc>
                          <a:spcPct val="100000"/>
                        </a:lnSpc>
                        <a:spcAft>
                          <a:spcPts val="0"/>
                        </a:spcAft>
                      </a:pPr>
                      <a:r>
                        <a:rPr lang="es-CO" sz="900" dirty="0">
                          <a:solidFill>
                            <a:schemeClr val="tx1">
                              <a:lumMod val="50000"/>
                              <a:lumOff val="50000"/>
                            </a:schemeClr>
                          </a:solidFill>
                          <a:effectLst/>
                          <a:latin typeface="Gotham Medium"/>
                        </a:rPr>
                        <a:t>Formación, normalización y</a:t>
                      </a:r>
                    </a:p>
                    <a:p>
                      <a:pPr marL="432000" indent="-449580" algn="ctr">
                        <a:lnSpc>
                          <a:spcPct val="100000"/>
                        </a:lnSpc>
                        <a:spcAft>
                          <a:spcPts val="0"/>
                        </a:spcAft>
                      </a:pPr>
                      <a:r>
                        <a:rPr lang="es-CO" sz="900" dirty="0">
                          <a:solidFill>
                            <a:schemeClr val="tx1">
                              <a:lumMod val="50000"/>
                              <a:lumOff val="50000"/>
                            </a:schemeClr>
                          </a:solidFill>
                          <a:effectLst/>
                          <a:latin typeface="Gotham Medium"/>
                        </a:rPr>
                        <a:t>estandarización de la Plataforma</a:t>
                      </a:r>
                    </a:p>
                    <a:p>
                      <a:pPr marL="432000" indent="-449580" algn="ctr">
                        <a:lnSpc>
                          <a:spcPct val="100000"/>
                        </a:lnSpc>
                        <a:spcAft>
                          <a:spcPts val="0"/>
                        </a:spcAft>
                      </a:pPr>
                      <a:r>
                        <a:rPr lang="es-CO" sz="900" dirty="0">
                          <a:solidFill>
                            <a:schemeClr val="tx1">
                              <a:lumMod val="50000"/>
                              <a:lumOff val="50000"/>
                            </a:schemeClr>
                          </a:solidFill>
                          <a:effectLst/>
                          <a:latin typeface="Gotham Medium"/>
                        </a:rPr>
                        <a:t>Estratégica del Sistema de Gestión</a:t>
                      </a:r>
                    </a:p>
                    <a:p>
                      <a:pPr marL="432000" indent="-449580" algn="ctr">
                        <a:lnSpc>
                          <a:spcPct val="100000"/>
                        </a:lnSpc>
                        <a:spcAft>
                          <a:spcPts val="0"/>
                        </a:spcAft>
                      </a:pPr>
                      <a:r>
                        <a:rPr lang="es-CO" sz="900" dirty="0">
                          <a:solidFill>
                            <a:schemeClr val="tx1">
                              <a:lumMod val="50000"/>
                              <a:lumOff val="50000"/>
                            </a:schemeClr>
                          </a:solidFill>
                          <a:effectLst/>
                          <a:latin typeface="Gotham Medium"/>
                        </a:rPr>
                        <a:t>Ambiental.</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lumMod val="50000"/>
                              <a:lumOff val="50000"/>
                            </a:schemeClr>
                          </a:solidFill>
                          <a:effectLst/>
                          <a:latin typeface="Gotham Medium"/>
                        </a:rPr>
                        <a:t>250</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algn="ctr"/>
                      <a:r>
                        <a:rPr lang="es-CO" sz="1100" b="0" dirty="0">
                          <a:solidFill>
                            <a:schemeClr val="tx1">
                              <a:lumMod val="50000"/>
                              <a:lumOff val="50000"/>
                            </a:schemeClr>
                          </a:solidFill>
                          <a:latin typeface="Gotham Medium"/>
                        </a:rPr>
                        <a:t>Pereira</a:t>
                      </a:r>
                    </a:p>
                  </a:txBody>
                  <a:tcPr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CO" sz="1100" b="0" dirty="0">
                          <a:solidFill>
                            <a:schemeClr val="tx1">
                              <a:lumMod val="50000"/>
                              <a:lumOff val="50000"/>
                            </a:schemeClr>
                          </a:solidFill>
                          <a:effectLst/>
                          <a:latin typeface="Gotham Medium"/>
                        </a:rPr>
                        <a:t>15, 16, 17 y 18 de septiembre de 2021.</a:t>
                      </a:r>
                      <a:endParaRPr lang="es-CO" sz="11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solidFill>
                        <a:srgbClr val="00B0F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8815">
                <a:tc gridSpan="2">
                  <a:txBody>
                    <a:bodyPr/>
                    <a:lstStyle/>
                    <a:p>
                      <a:pPr algn="ctr">
                        <a:lnSpc>
                          <a:spcPct val="107000"/>
                        </a:lnSpc>
                        <a:spcAft>
                          <a:spcPts val="800"/>
                        </a:spcAft>
                      </a:pPr>
                      <a:r>
                        <a:rPr lang="es-CO" sz="1200" b="1" dirty="0">
                          <a:solidFill>
                            <a:schemeClr val="tx1">
                              <a:lumMod val="50000"/>
                              <a:lumOff val="50000"/>
                            </a:schemeClr>
                          </a:solidFill>
                          <a:effectLst/>
                          <a:latin typeface="Gotham Medium"/>
                        </a:rPr>
                        <a:t>8.</a:t>
                      </a:r>
                      <a:endParaRPr lang="es-CO" sz="1200" b="1"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marT="0" anchor="ctr">
                    <a:lnL w="12700" cmpd="sng">
                      <a:noFill/>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2">
                  <a:txBody>
                    <a:bodyPr/>
                    <a:lstStyle/>
                    <a:p>
                      <a:pPr algn="ctr">
                        <a:lnSpc>
                          <a:spcPct val="107000"/>
                        </a:lnSpc>
                        <a:spcAft>
                          <a:spcPts val="800"/>
                        </a:spcAft>
                      </a:pPr>
                      <a:r>
                        <a:rPr lang="es-CO" sz="900" dirty="0">
                          <a:solidFill>
                            <a:schemeClr val="tx1">
                              <a:lumMod val="50000"/>
                              <a:lumOff val="50000"/>
                            </a:schemeClr>
                          </a:solidFill>
                          <a:effectLst/>
                          <a:latin typeface="Gotham Medium"/>
                        </a:rPr>
                        <a:t>Evento Nacional del SIGCMA</a:t>
                      </a:r>
                      <a:endParaRPr lang="es-CO" sz="90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gridSpan="3">
                  <a:txBody>
                    <a:bodyPr/>
                    <a:lstStyle/>
                    <a:p>
                      <a:pPr algn="ctr"/>
                      <a:r>
                        <a:rPr lang="es-CO" sz="1100" b="0" i="0" dirty="0">
                          <a:solidFill>
                            <a:schemeClr val="tx1">
                              <a:lumMod val="50000"/>
                              <a:lumOff val="50000"/>
                            </a:schemeClr>
                          </a:solidFill>
                          <a:latin typeface="Gotham Medium"/>
                        </a:rPr>
                        <a:t>1200</a:t>
                      </a: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tc hMerge="1">
                  <a:txBody>
                    <a:bodyPr/>
                    <a:lstStyle/>
                    <a:p>
                      <a:endParaRPr lang="es-CO"/>
                    </a:p>
                  </a:txBody>
                  <a:tcPr/>
                </a:tc>
                <a:tc>
                  <a:txBody>
                    <a:bodyPr/>
                    <a:lstStyle/>
                    <a:p>
                      <a:pPr algn="ctr"/>
                      <a:r>
                        <a:rPr lang="es-CO" sz="1100" b="0" dirty="0">
                          <a:solidFill>
                            <a:schemeClr val="tx1">
                              <a:lumMod val="50000"/>
                              <a:lumOff val="50000"/>
                            </a:schemeClr>
                          </a:solidFill>
                          <a:latin typeface="Gotham Medium"/>
                        </a:rPr>
                        <a:t>Santa Marta</a:t>
                      </a:r>
                    </a:p>
                  </a:txBody>
                  <a:tcPr marT="0" anchor="ctr">
                    <a:lnL w="6350" cap="flat" cmpd="sng" algn="ctr">
                      <a:solidFill>
                        <a:srgbClr val="00B0F0"/>
                      </a:solidFill>
                      <a:prstDash val="sysDash"/>
                      <a:round/>
                      <a:headEnd type="none" w="med" len="med"/>
                      <a:tailEnd type="none" w="med" len="med"/>
                    </a:lnL>
                    <a:lnR w="6350" cap="flat" cmpd="sng" algn="ctr">
                      <a:solidFill>
                        <a:srgbClr val="00B0F0"/>
                      </a:solid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s-CO" sz="1100" b="0" dirty="0">
                          <a:solidFill>
                            <a:schemeClr val="tx1">
                              <a:lumMod val="50000"/>
                              <a:lumOff val="50000"/>
                            </a:schemeClr>
                          </a:solidFill>
                          <a:effectLst/>
                          <a:latin typeface="Gotham Medium"/>
                        </a:rPr>
                        <a:t>10,11,12 y 13 de noviembre de 2021.</a:t>
                      </a:r>
                      <a:endParaRPr lang="es-CO" sz="1100" b="0" dirty="0">
                        <a:solidFill>
                          <a:schemeClr val="tx1">
                            <a:lumMod val="50000"/>
                            <a:lumOff val="50000"/>
                          </a:schemeClr>
                        </a:solidFill>
                        <a:effectLst/>
                        <a:latin typeface="Gotham Medium"/>
                        <a:ea typeface="Calibri" panose="020F0502020204030204" pitchFamily="34" charset="0"/>
                        <a:cs typeface="Times New Roman" panose="02020603050405020304" pitchFamily="18" charset="0"/>
                      </a:endParaRPr>
                    </a:p>
                  </a:txBody>
                  <a:tcPr anchor="ctr">
                    <a:lnL w="6350" cap="flat" cmpd="sng" algn="ctr">
                      <a:solidFill>
                        <a:srgbClr val="00B0F0"/>
                      </a:solidFill>
                      <a:prstDash val="sysDash"/>
                      <a:round/>
                      <a:headEnd type="none" w="med" len="med"/>
                      <a:tailEnd type="none" w="med" len="med"/>
                    </a:lnL>
                    <a:lnR w="6350" cap="flat" cmpd="sng" algn="ctr">
                      <a:noFill/>
                      <a:prstDash val="sysDash"/>
                      <a:round/>
                      <a:headEnd type="none" w="med" len="med"/>
                      <a:tailEnd type="none" w="med" len="med"/>
                    </a:lnR>
                    <a:lnT w="6350" cap="flat" cmpd="sng" algn="ctr">
                      <a:solidFill>
                        <a:srgbClr val="00B0F0"/>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cxnSp>
        <p:nvCxnSpPr>
          <p:cNvPr id="16"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7"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0"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22" name="TextBox 44">
            <a:extLst>
              <a:ext uri="{FF2B5EF4-FFF2-40B4-BE49-F238E27FC236}">
                <a16:creationId xmlns:a16="http://schemas.microsoft.com/office/drawing/2014/main" id="{D83B896E-6536-A342-A503-C7A3F085EAAF}"/>
              </a:ext>
            </a:extLst>
          </p:cNvPr>
          <p:cNvSpPr txBox="1"/>
          <p:nvPr/>
        </p:nvSpPr>
        <p:spPr>
          <a:xfrm>
            <a:off x="1263443" y="1403267"/>
            <a:ext cx="4496744" cy="563552"/>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OBJETIVO ESPECÍFICO</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128">
            <a:extLst>
              <a:ext uri="{FF2B5EF4-FFF2-40B4-BE49-F238E27FC236}">
                <a16:creationId xmlns:a16="http://schemas.microsoft.com/office/drawing/2014/main" id="{BF425C70-C399-5A48-8859-F80AC205BBCF}"/>
              </a:ext>
            </a:extLst>
          </p:cNvPr>
          <p:cNvSpPr txBox="1"/>
          <p:nvPr/>
        </p:nvSpPr>
        <p:spPr>
          <a:xfrm>
            <a:off x="2340000" y="3413678"/>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a:t>
            </a:r>
          </a:p>
        </p:txBody>
      </p:sp>
      <p:sp>
        <p:nvSpPr>
          <p:cNvPr id="45" name="TextBox 44">
            <a:extLst>
              <a:ext uri="{FF2B5EF4-FFF2-40B4-BE49-F238E27FC236}">
                <a16:creationId xmlns:a16="http://schemas.microsoft.com/office/drawing/2014/main" id="{D83B896E-6536-A342-A503-C7A3F085EAAF}"/>
              </a:ext>
            </a:extLst>
          </p:cNvPr>
          <p:cNvSpPr txBox="1"/>
          <p:nvPr/>
        </p:nvSpPr>
        <p:spPr>
          <a:xfrm>
            <a:off x="1236147" y="1430563"/>
            <a:ext cx="3955442" cy="553998"/>
          </a:xfrm>
          <a:prstGeom prst="rect">
            <a:avLst/>
          </a:prstGeom>
          <a:noFill/>
        </p:spPr>
        <p:txBody>
          <a:bodyPr wrap="none" rtlCol="0">
            <a:spAutoFit/>
          </a:bodyPr>
          <a:lstStyle/>
          <a:p>
            <a:r>
              <a:rPr lang="es-ES_tradnl" sz="3000" b="1" dirty="0">
                <a:solidFill>
                  <a:srgbClr val="00AEEF"/>
                </a:solidFill>
                <a:latin typeface="Filson Pro Book" panose="02000000000000000000" pitchFamily="2" charset="77"/>
              </a:rPr>
              <a:t>AGENDA DE CIERRE</a:t>
            </a:r>
          </a:p>
        </p:txBody>
      </p:sp>
      <p:cxnSp>
        <p:nvCxnSpPr>
          <p:cNvPr id="42" name="Straight Connector 41">
            <a:extLst>
              <a:ext uri="{FF2B5EF4-FFF2-40B4-BE49-F238E27FC236}">
                <a16:creationId xmlns:a16="http://schemas.microsoft.com/office/drawing/2014/main" id="{768C9111-165C-8440-A8C9-ECA52C687868}"/>
              </a:ext>
            </a:extLst>
          </p:cNvPr>
          <p:cNvCxnSpPr/>
          <p:nvPr/>
        </p:nvCxnSpPr>
        <p:spPr>
          <a:xfrm>
            <a:off x="1324841" y="1886802"/>
            <a:ext cx="378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165"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13" name="TextBox 112">
            <a:extLst>
              <a:ext uri="{FF2B5EF4-FFF2-40B4-BE49-F238E27FC236}">
                <a16:creationId xmlns:a16="http://schemas.microsoft.com/office/drawing/2014/main" id="{1F76E242-8E6F-5140-A048-25B043B0859A}"/>
              </a:ext>
            </a:extLst>
          </p:cNvPr>
          <p:cNvSpPr txBox="1"/>
          <p:nvPr/>
        </p:nvSpPr>
        <p:spPr>
          <a:xfrm>
            <a:off x="2763674" y="2874155"/>
            <a:ext cx="7651620" cy="261610"/>
          </a:xfrm>
          <a:prstGeom prst="rect">
            <a:avLst/>
          </a:prstGeom>
          <a:noFill/>
        </p:spPr>
        <p:txBody>
          <a:bodyPr wrap="square" rtlCol="0">
            <a:spAutoFit/>
          </a:bodyPr>
          <a:lstStyle/>
          <a:p>
            <a:pPr algn="just"/>
            <a:r>
              <a:rPr lang="es-ES_tradnl" sz="1100" dirty="0">
                <a:latin typeface="Gotham Medium" panose="02000604030000020004" pitchFamily="2" charset="0"/>
              </a:rPr>
              <a:t>Resultados de la Auditoría: Auditor Líder</a:t>
            </a:r>
          </a:p>
        </p:txBody>
      </p:sp>
      <p:sp>
        <p:nvSpPr>
          <p:cNvPr id="114" name="TextBox 113">
            <a:extLst>
              <a:ext uri="{FF2B5EF4-FFF2-40B4-BE49-F238E27FC236}">
                <a16:creationId xmlns:a16="http://schemas.microsoft.com/office/drawing/2014/main" id="{6F497A52-2153-8441-9BA5-3A49DF909904}"/>
              </a:ext>
            </a:extLst>
          </p:cNvPr>
          <p:cNvSpPr txBox="1"/>
          <p:nvPr/>
        </p:nvSpPr>
        <p:spPr>
          <a:xfrm>
            <a:off x="2763674" y="3413678"/>
            <a:ext cx="7651625" cy="430887"/>
          </a:xfrm>
          <a:prstGeom prst="rect">
            <a:avLst/>
          </a:prstGeom>
          <a:noFill/>
        </p:spPr>
        <p:txBody>
          <a:bodyPr wrap="square" rtlCol="0">
            <a:spAutoFit/>
          </a:bodyPr>
          <a:lstStyle/>
          <a:p>
            <a:pPr algn="just"/>
            <a:r>
              <a:rPr lang="es-ES_tradnl" sz="1100" dirty="0">
                <a:latin typeface="Gotham Medium" panose="02000604030000020004" pitchFamily="2" charset="0"/>
              </a:rPr>
              <a:t>Formalización de los resultados de la Auditoría (firma de las No Conformidades) y firma del Informe de Auditoría</a:t>
            </a:r>
          </a:p>
        </p:txBody>
      </p:sp>
      <p:cxnSp>
        <p:nvCxnSpPr>
          <p:cNvPr id="115" name="Straight Connector 114">
            <a:extLst>
              <a:ext uri="{FF2B5EF4-FFF2-40B4-BE49-F238E27FC236}">
                <a16:creationId xmlns:a16="http://schemas.microsoft.com/office/drawing/2014/main" id="{A6F61483-3235-EE4E-88A4-EBE24BBBE687}"/>
              </a:ext>
            </a:extLst>
          </p:cNvPr>
          <p:cNvCxnSpPr>
            <a:cxnSpLocks/>
          </p:cNvCxnSpPr>
          <p:nvPr/>
        </p:nvCxnSpPr>
        <p:spPr>
          <a:xfrm>
            <a:off x="2637234" y="2895660"/>
            <a:ext cx="0" cy="2340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D29CAFCB-D3A5-C748-B57F-582EC0957E2F}"/>
              </a:ext>
            </a:extLst>
          </p:cNvPr>
          <p:cNvGrpSpPr/>
          <p:nvPr/>
        </p:nvGrpSpPr>
        <p:grpSpPr>
          <a:xfrm>
            <a:off x="2582544" y="2946155"/>
            <a:ext cx="109440" cy="109440"/>
            <a:chOff x="4200892" y="4432105"/>
            <a:chExt cx="109440" cy="109440"/>
          </a:xfrm>
        </p:grpSpPr>
        <p:grpSp>
          <p:nvGrpSpPr>
            <p:cNvPr id="117" name="Group 116">
              <a:extLst>
                <a:ext uri="{FF2B5EF4-FFF2-40B4-BE49-F238E27FC236}">
                  <a16:creationId xmlns:a16="http://schemas.microsoft.com/office/drawing/2014/main" id="{92A9E2DB-41C2-4445-88C8-AE9B162D1949}"/>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CBA3103F-B43B-6F40-A058-8FBE35DBADD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1710B5B6-FF77-9549-8304-FF2DEF5EF9B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6E69309B-3ACF-0F40-A3C0-CF67F4EE6FC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F9B9EF85-534F-A44E-A0E9-A58B29744FE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997693B1-3E6E-A347-8A1A-99245ED56499}"/>
              </a:ext>
            </a:extLst>
          </p:cNvPr>
          <p:cNvGrpSpPr/>
          <p:nvPr/>
        </p:nvGrpSpPr>
        <p:grpSpPr>
          <a:xfrm>
            <a:off x="2579366" y="3485678"/>
            <a:ext cx="109440" cy="109440"/>
            <a:chOff x="4200892" y="4432105"/>
            <a:chExt cx="109440" cy="109440"/>
          </a:xfrm>
        </p:grpSpPr>
        <p:grpSp>
          <p:nvGrpSpPr>
            <p:cNvPr id="123" name="Group 122">
              <a:extLst>
                <a:ext uri="{FF2B5EF4-FFF2-40B4-BE49-F238E27FC236}">
                  <a16:creationId xmlns:a16="http://schemas.microsoft.com/office/drawing/2014/main" id="{305A64C3-3414-8F47-A30D-59AC3D1B8B14}"/>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69AABF6F-E59B-6A47-B677-550A8C0784C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7" name="Pie 126">
                <a:extLst>
                  <a:ext uri="{FF2B5EF4-FFF2-40B4-BE49-F238E27FC236}">
                    <a16:creationId xmlns:a16="http://schemas.microsoft.com/office/drawing/2014/main" id="{3B91676C-786C-8F4E-8890-5E9E4E394A3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9D8D67C7-F688-E945-A992-7B9DA1FA612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9B123E0C-1468-4F48-B32D-8FC6CA371CC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28" name="TextBox 127">
            <a:extLst>
              <a:ext uri="{FF2B5EF4-FFF2-40B4-BE49-F238E27FC236}">
                <a16:creationId xmlns:a16="http://schemas.microsoft.com/office/drawing/2014/main" id="{74FC36F3-8DE1-6040-BE47-9EEDE4E53CFA}"/>
              </a:ext>
            </a:extLst>
          </p:cNvPr>
          <p:cNvSpPr txBox="1"/>
          <p:nvPr/>
        </p:nvSpPr>
        <p:spPr>
          <a:xfrm>
            <a:off x="2340000" y="2874155"/>
            <a:ext cx="432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a:t>
            </a:r>
          </a:p>
        </p:txBody>
      </p:sp>
      <p:sp>
        <p:nvSpPr>
          <p:cNvPr id="130" name="TextBox 129">
            <a:extLst>
              <a:ext uri="{FF2B5EF4-FFF2-40B4-BE49-F238E27FC236}">
                <a16:creationId xmlns:a16="http://schemas.microsoft.com/office/drawing/2014/main" id="{908750D8-363B-6C4E-8001-4584D674F878}"/>
              </a:ext>
            </a:extLst>
          </p:cNvPr>
          <p:cNvSpPr txBox="1"/>
          <p:nvPr/>
        </p:nvSpPr>
        <p:spPr>
          <a:xfrm>
            <a:off x="2763669" y="3953678"/>
            <a:ext cx="7651625" cy="261610"/>
          </a:xfrm>
          <a:prstGeom prst="rect">
            <a:avLst/>
          </a:prstGeom>
          <a:noFill/>
        </p:spPr>
        <p:txBody>
          <a:bodyPr wrap="square" rtlCol="0">
            <a:spAutoFit/>
          </a:bodyPr>
          <a:lstStyle/>
          <a:p>
            <a:pPr algn="just"/>
            <a:r>
              <a:rPr lang="es-ES_tradnl" sz="1100" dirty="0">
                <a:latin typeface="Gotham Medium" panose="02000604030000020004" pitchFamily="2" charset="0"/>
              </a:rPr>
              <a:t>Palabras del Magistrado o Juez Líder del SIGCMA</a:t>
            </a:r>
          </a:p>
        </p:txBody>
      </p:sp>
      <p:sp>
        <p:nvSpPr>
          <p:cNvPr id="131" name="TextBox 130">
            <a:extLst>
              <a:ext uri="{FF2B5EF4-FFF2-40B4-BE49-F238E27FC236}">
                <a16:creationId xmlns:a16="http://schemas.microsoft.com/office/drawing/2014/main" id="{6B5B7CFA-1478-4A45-A051-0C12DBAF83D6}"/>
              </a:ext>
            </a:extLst>
          </p:cNvPr>
          <p:cNvSpPr txBox="1"/>
          <p:nvPr/>
        </p:nvSpPr>
        <p:spPr>
          <a:xfrm>
            <a:off x="2339995" y="3953678"/>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a:t>
            </a:r>
          </a:p>
        </p:txBody>
      </p:sp>
      <p:sp>
        <p:nvSpPr>
          <p:cNvPr id="132" name="TextBox 131">
            <a:extLst>
              <a:ext uri="{FF2B5EF4-FFF2-40B4-BE49-F238E27FC236}">
                <a16:creationId xmlns:a16="http://schemas.microsoft.com/office/drawing/2014/main" id="{D67C88AC-2585-BA4B-A263-8C9D8F7D9C44}"/>
              </a:ext>
            </a:extLst>
          </p:cNvPr>
          <p:cNvSpPr txBox="1"/>
          <p:nvPr/>
        </p:nvSpPr>
        <p:spPr>
          <a:xfrm>
            <a:off x="2763669" y="4493678"/>
            <a:ext cx="7651625" cy="261610"/>
          </a:xfrm>
          <a:prstGeom prst="rect">
            <a:avLst/>
          </a:prstGeom>
          <a:noFill/>
        </p:spPr>
        <p:txBody>
          <a:bodyPr wrap="square" rtlCol="0">
            <a:spAutoFit/>
          </a:bodyPr>
          <a:lstStyle/>
          <a:p>
            <a:pPr algn="just"/>
            <a:r>
              <a:rPr lang="es-ES_tradnl" sz="1100" dirty="0">
                <a:latin typeface="Gotham Medium" panose="02000604030000020004" pitchFamily="2" charset="0"/>
              </a:rPr>
              <a:t>Palabras del Presidente de la Corporación</a:t>
            </a:r>
          </a:p>
        </p:txBody>
      </p:sp>
      <p:sp>
        <p:nvSpPr>
          <p:cNvPr id="133" name="TextBox 132">
            <a:extLst>
              <a:ext uri="{FF2B5EF4-FFF2-40B4-BE49-F238E27FC236}">
                <a16:creationId xmlns:a16="http://schemas.microsoft.com/office/drawing/2014/main" id="{5C289F3F-143A-8B41-856E-BFD0D4D002F7}"/>
              </a:ext>
            </a:extLst>
          </p:cNvPr>
          <p:cNvSpPr txBox="1"/>
          <p:nvPr/>
        </p:nvSpPr>
        <p:spPr>
          <a:xfrm>
            <a:off x="2339995" y="4493678"/>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a:t>
            </a:r>
          </a:p>
        </p:txBody>
      </p:sp>
      <p:sp>
        <p:nvSpPr>
          <p:cNvPr id="134" name="TextBox 133">
            <a:extLst>
              <a:ext uri="{FF2B5EF4-FFF2-40B4-BE49-F238E27FC236}">
                <a16:creationId xmlns:a16="http://schemas.microsoft.com/office/drawing/2014/main" id="{A0AA4D6E-D2A7-B44E-A2F0-509EFF8C786E}"/>
              </a:ext>
            </a:extLst>
          </p:cNvPr>
          <p:cNvSpPr txBox="1"/>
          <p:nvPr/>
        </p:nvSpPr>
        <p:spPr>
          <a:xfrm>
            <a:off x="2763669" y="5004878"/>
            <a:ext cx="7651625" cy="430887"/>
          </a:xfrm>
          <a:prstGeom prst="rect">
            <a:avLst/>
          </a:prstGeom>
          <a:noFill/>
        </p:spPr>
        <p:txBody>
          <a:bodyPr wrap="square" rtlCol="0">
            <a:spAutoFit/>
          </a:bodyPr>
          <a:lstStyle/>
          <a:p>
            <a:pPr algn="just"/>
            <a:r>
              <a:rPr lang="es-ES_tradnl" sz="1100" dirty="0">
                <a:latin typeface="Gotham Medium" panose="02000604030000020004" pitchFamily="2" charset="0"/>
              </a:rPr>
              <a:t>Remisión de informes y documentos que soportan la auditoría a la Coordinación Nacional del SIGCMA al e-mail: coornacalidbta@cendoj.ramajudicial.gov.co</a:t>
            </a:r>
          </a:p>
        </p:txBody>
      </p:sp>
      <p:sp>
        <p:nvSpPr>
          <p:cNvPr id="135" name="TextBox 134">
            <a:extLst>
              <a:ext uri="{FF2B5EF4-FFF2-40B4-BE49-F238E27FC236}">
                <a16:creationId xmlns:a16="http://schemas.microsoft.com/office/drawing/2014/main" id="{DF8225C9-1A88-F54B-9F03-0F4397133596}"/>
              </a:ext>
            </a:extLst>
          </p:cNvPr>
          <p:cNvSpPr txBox="1"/>
          <p:nvPr/>
        </p:nvSpPr>
        <p:spPr>
          <a:xfrm>
            <a:off x="2339995" y="5004878"/>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a:t>
            </a:r>
          </a:p>
        </p:txBody>
      </p:sp>
      <p:grpSp>
        <p:nvGrpSpPr>
          <p:cNvPr id="136" name="Group 135">
            <a:extLst>
              <a:ext uri="{FF2B5EF4-FFF2-40B4-BE49-F238E27FC236}">
                <a16:creationId xmlns:a16="http://schemas.microsoft.com/office/drawing/2014/main" id="{A2C7CF46-5CF3-3E4D-BEF5-52F0E3674353}"/>
              </a:ext>
            </a:extLst>
          </p:cNvPr>
          <p:cNvGrpSpPr/>
          <p:nvPr/>
        </p:nvGrpSpPr>
        <p:grpSpPr>
          <a:xfrm>
            <a:off x="2579366" y="4025678"/>
            <a:ext cx="109440" cy="109440"/>
            <a:chOff x="4200892" y="4432105"/>
            <a:chExt cx="109440" cy="109440"/>
          </a:xfrm>
        </p:grpSpPr>
        <p:grpSp>
          <p:nvGrpSpPr>
            <p:cNvPr id="137" name="Group 136">
              <a:extLst>
                <a:ext uri="{FF2B5EF4-FFF2-40B4-BE49-F238E27FC236}">
                  <a16:creationId xmlns:a16="http://schemas.microsoft.com/office/drawing/2014/main" id="{20966552-64A5-9441-8425-650295F6C6C7}"/>
                </a:ext>
              </a:extLst>
            </p:cNvPr>
            <p:cNvGrpSpPr>
              <a:grpSpLocks noChangeAspect="1"/>
            </p:cNvGrpSpPr>
            <p:nvPr/>
          </p:nvGrpSpPr>
          <p:grpSpPr>
            <a:xfrm rot="10800000">
              <a:off x="4210817" y="4439517"/>
              <a:ext cx="89587" cy="90000"/>
              <a:chOff x="3994150" y="4504881"/>
              <a:chExt cx="108000" cy="108498"/>
            </a:xfrm>
          </p:grpSpPr>
          <p:sp>
            <p:nvSpPr>
              <p:cNvPr id="140" name="Pie 139">
                <a:extLst>
                  <a:ext uri="{FF2B5EF4-FFF2-40B4-BE49-F238E27FC236}">
                    <a16:creationId xmlns:a16="http://schemas.microsoft.com/office/drawing/2014/main" id="{618D5A5C-B605-1C45-BE55-F58DA81FABDC}"/>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1" name="Pie 140">
                <a:extLst>
                  <a:ext uri="{FF2B5EF4-FFF2-40B4-BE49-F238E27FC236}">
                    <a16:creationId xmlns:a16="http://schemas.microsoft.com/office/drawing/2014/main" id="{43ACE754-3C45-2543-A29B-8E606E677CDC}"/>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38" name="Arc 137">
              <a:extLst>
                <a:ext uri="{FF2B5EF4-FFF2-40B4-BE49-F238E27FC236}">
                  <a16:creationId xmlns:a16="http://schemas.microsoft.com/office/drawing/2014/main" id="{18D64DB3-7804-BF44-986B-61C2B743CBE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39" name="Arc 138">
              <a:extLst>
                <a:ext uri="{FF2B5EF4-FFF2-40B4-BE49-F238E27FC236}">
                  <a16:creationId xmlns:a16="http://schemas.microsoft.com/office/drawing/2014/main" id="{2D463D76-6F4D-7745-A671-32984C0590E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2" name="Group 141">
            <a:extLst>
              <a:ext uri="{FF2B5EF4-FFF2-40B4-BE49-F238E27FC236}">
                <a16:creationId xmlns:a16="http://schemas.microsoft.com/office/drawing/2014/main" id="{5D14D8FC-CEC4-324B-B9CE-B84FBB107328}"/>
              </a:ext>
            </a:extLst>
          </p:cNvPr>
          <p:cNvGrpSpPr/>
          <p:nvPr/>
        </p:nvGrpSpPr>
        <p:grpSpPr>
          <a:xfrm>
            <a:off x="2579366" y="4565678"/>
            <a:ext cx="109440" cy="109440"/>
            <a:chOff x="4200892" y="4432105"/>
            <a:chExt cx="109440" cy="109440"/>
          </a:xfrm>
        </p:grpSpPr>
        <p:grpSp>
          <p:nvGrpSpPr>
            <p:cNvPr id="143" name="Group 142">
              <a:extLst>
                <a:ext uri="{FF2B5EF4-FFF2-40B4-BE49-F238E27FC236}">
                  <a16:creationId xmlns:a16="http://schemas.microsoft.com/office/drawing/2014/main" id="{B98E3E9D-EC68-5E4F-AD72-25A4C22490EC}"/>
                </a:ext>
              </a:extLst>
            </p:cNvPr>
            <p:cNvGrpSpPr>
              <a:grpSpLocks noChangeAspect="1"/>
            </p:cNvGrpSpPr>
            <p:nvPr/>
          </p:nvGrpSpPr>
          <p:grpSpPr>
            <a:xfrm rot="10800000">
              <a:off x="4210817" y="4439517"/>
              <a:ext cx="89587" cy="90000"/>
              <a:chOff x="3994150" y="4504881"/>
              <a:chExt cx="108000" cy="108498"/>
            </a:xfrm>
          </p:grpSpPr>
          <p:sp>
            <p:nvSpPr>
              <p:cNvPr id="146" name="Pie 145">
                <a:extLst>
                  <a:ext uri="{FF2B5EF4-FFF2-40B4-BE49-F238E27FC236}">
                    <a16:creationId xmlns:a16="http://schemas.microsoft.com/office/drawing/2014/main" id="{3EAA95D8-48EF-0D41-85C7-4B0BA2747AC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48" name="Pie 147">
                <a:extLst>
                  <a:ext uri="{FF2B5EF4-FFF2-40B4-BE49-F238E27FC236}">
                    <a16:creationId xmlns:a16="http://schemas.microsoft.com/office/drawing/2014/main" id="{8D7061E1-E135-0E44-A7CF-C59C712EDEBB}"/>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44" name="Arc 143">
              <a:extLst>
                <a:ext uri="{FF2B5EF4-FFF2-40B4-BE49-F238E27FC236}">
                  <a16:creationId xmlns:a16="http://schemas.microsoft.com/office/drawing/2014/main" id="{55D84B29-B287-604A-BD19-2B8FEF9983D8}"/>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45" name="Arc 144">
              <a:extLst>
                <a:ext uri="{FF2B5EF4-FFF2-40B4-BE49-F238E27FC236}">
                  <a16:creationId xmlns:a16="http://schemas.microsoft.com/office/drawing/2014/main" id="{F6883291-9482-354A-9AF8-C0AB31DEE0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49" name="Group 148">
            <a:extLst>
              <a:ext uri="{FF2B5EF4-FFF2-40B4-BE49-F238E27FC236}">
                <a16:creationId xmlns:a16="http://schemas.microsoft.com/office/drawing/2014/main" id="{0F8AFAEA-4207-E544-9081-6D3DDD7BDCB5}"/>
              </a:ext>
            </a:extLst>
          </p:cNvPr>
          <p:cNvGrpSpPr/>
          <p:nvPr/>
        </p:nvGrpSpPr>
        <p:grpSpPr>
          <a:xfrm>
            <a:off x="2579366" y="5076878"/>
            <a:ext cx="109440" cy="109440"/>
            <a:chOff x="4200892" y="4432105"/>
            <a:chExt cx="109440" cy="109440"/>
          </a:xfrm>
        </p:grpSpPr>
        <p:grpSp>
          <p:nvGrpSpPr>
            <p:cNvPr id="150" name="Group 149">
              <a:extLst>
                <a:ext uri="{FF2B5EF4-FFF2-40B4-BE49-F238E27FC236}">
                  <a16:creationId xmlns:a16="http://schemas.microsoft.com/office/drawing/2014/main" id="{8A255C81-55D3-DF4D-B336-095F7216370E}"/>
                </a:ext>
              </a:extLst>
            </p:cNvPr>
            <p:cNvGrpSpPr>
              <a:grpSpLocks noChangeAspect="1"/>
            </p:cNvGrpSpPr>
            <p:nvPr/>
          </p:nvGrpSpPr>
          <p:grpSpPr>
            <a:xfrm rot="10800000">
              <a:off x="4210817" y="4439517"/>
              <a:ext cx="89587" cy="90000"/>
              <a:chOff x="3994150" y="4504881"/>
              <a:chExt cx="108000" cy="108498"/>
            </a:xfrm>
          </p:grpSpPr>
          <p:sp>
            <p:nvSpPr>
              <p:cNvPr id="153" name="Pie 152">
                <a:extLst>
                  <a:ext uri="{FF2B5EF4-FFF2-40B4-BE49-F238E27FC236}">
                    <a16:creationId xmlns:a16="http://schemas.microsoft.com/office/drawing/2014/main" id="{A7B43A48-2B03-DF4F-9F92-CBA862AA0CDB}"/>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54" name="Pie 153">
                <a:extLst>
                  <a:ext uri="{FF2B5EF4-FFF2-40B4-BE49-F238E27FC236}">
                    <a16:creationId xmlns:a16="http://schemas.microsoft.com/office/drawing/2014/main" id="{10759ACF-3EB1-5945-BF77-B48DFCCA87D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51" name="Arc 150">
              <a:extLst>
                <a:ext uri="{FF2B5EF4-FFF2-40B4-BE49-F238E27FC236}">
                  <a16:creationId xmlns:a16="http://schemas.microsoft.com/office/drawing/2014/main" id="{57D2849E-FFC1-7842-BE79-5282E85EBA91}"/>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52" name="Arc 151">
              <a:extLst>
                <a:ext uri="{FF2B5EF4-FFF2-40B4-BE49-F238E27FC236}">
                  <a16:creationId xmlns:a16="http://schemas.microsoft.com/office/drawing/2014/main" id="{991F5345-96FD-124A-B044-C804CCD7A690}"/>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4" name="Picture 3">
            <a:extLst>
              <a:ext uri="{FF2B5EF4-FFF2-40B4-BE49-F238E27FC236}">
                <a16:creationId xmlns:a16="http://schemas.microsoft.com/office/drawing/2014/main" id="{2F2713F5-83E6-9E40-B8C8-23B069D3BC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000" y="3577511"/>
            <a:ext cx="1080000" cy="1080000"/>
          </a:xfrm>
          <a:prstGeom prst="rect">
            <a:avLst/>
          </a:prstGeom>
        </p:spPr>
      </p:pic>
      <p:sp>
        <p:nvSpPr>
          <p:cNvPr id="52"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
        <p:nvSpPr>
          <p:cNvPr id="57"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8"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0"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TextBox 81">
            <a:extLst>
              <a:ext uri="{FF2B5EF4-FFF2-40B4-BE49-F238E27FC236}">
                <a16:creationId xmlns:a16="http://schemas.microsoft.com/office/drawing/2014/main" id="{8B6663FE-9C5B-714F-8438-E6501F7F15CD}"/>
              </a:ext>
            </a:extLst>
          </p:cNvPr>
          <p:cNvSpPr txBox="1"/>
          <p:nvPr/>
        </p:nvSpPr>
        <p:spPr>
          <a:xfrm>
            <a:off x="147768" y="1151130"/>
            <a:ext cx="963725"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04</a:t>
            </a:r>
          </a:p>
        </p:txBody>
      </p:sp>
    </p:spTree>
    <p:extLst>
      <p:ext uri="{BB962C8B-B14F-4D97-AF65-F5344CB8AC3E}">
        <p14:creationId xmlns:p14="http://schemas.microsoft.com/office/powerpoint/2010/main" val="1552880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4">
            <a:extLst>
              <a:ext uri="{FF2B5EF4-FFF2-40B4-BE49-F238E27FC236}">
                <a16:creationId xmlns:a16="http://schemas.microsoft.com/office/drawing/2014/main" id="{D83B896E-6536-A342-A503-C7A3F085EAAF}"/>
              </a:ext>
            </a:extLst>
          </p:cNvPr>
          <p:cNvSpPr txBox="1"/>
          <p:nvPr/>
        </p:nvSpPr>
        <p:spPr>
          <a:xfrm>
            <a:off x="1236147" y="1430563"/>
            <a:ext cx="3837910" cy="553998"/>
          </a:xfrm>
          <a:prstGeom prst="rect">
            <a:avLst/>
          </a:prstGeom>
          <a:noFill/>
        </p:spPr>
        <p:txBody>
          <a:bodyPr wrap="none" rtlCol="0">
            <a:spAutoFit/>
          </a:bodyPr>
          <a:lstStyle/>
          <a:p>
            <a:r>
              <a:rPr lang="es-CO" sz="3000" b="1" dirty="0">
                <a:solidFill>
                  <a:srgbClr val="00AEEF"/>
                </a:solidFill>
                <a:latin typeface="Filson Pro Book" pitchFamily="2" charset="0"/>
              </a:rPr>
              <a:t>PLAN SIGCMA 2021</a:t>
            </a:r>
            <a:endParaRPr lang="en-US" sz="3000" b="1" dirty="0">
              <a:solidFill>
                <a:srgbClr val="00AEEF"/>
              </a:solidFill>
              <a:latin typeface="Filson Pro Book" pitchFamily="2" charset="0"/>
            </a:endParaRPr>
          </a:p>
        </p:txBody>
      </p:sp>
      <p:sp>
        <p:nvSpPr>
          <p:cNvPr id="6"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8"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9"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extBox 45">
            <a:extLst>
              <a:ext uri="{FF2B5EF4-FFF2-40B4-BE49-F238E27FC236}">
                <a16:creationId xmlns:a16="http://schemas.microsoft.com/office/drawing/2014/main" id="{90C64DCA-2527-FE45-989C-7C6481F16EA7}"/>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pic>
        <p:nvPicPr>
          <p:cNvPr id="59"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74"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5" name="Rectangle 47">
            <a:extLst>
              <a:ext uri="{FF2B5EF4-FFF2-40B4-BE49-F238E27FC236}">
                <a16:creationId xmlns:a16="http://schemas.microsoft.com/office/drawing/2014/main" id="{5872FBF8-8A93-1841-9B41-1BB17F47D011}"/>
              </a:ext>
            </a:extLst>
          </p:cNvPr>
          <p:cNvSpPr/>
          <p:nvPr/>
        </p:nvSpPr>
        <p:spPr>
          <a:xfrm>
            <a:off x="244710" y="2260344"/>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6" name="TextBox 48">
            <a:extLst>
              <a:ext uri="{FF2B5EF4-FFF2-40B4-BE49-F238E27FC236}">
                <a16:creationId xmlns:a16="http://schemas.microsoft.com/office/drawing/2014/main" id="{A20CCA48-E86D-A642-9815-64CAC1E2534A}"/>
              </a:ext>
            </a:extLst>
          </p:cNvPr>
          <p:cNvSpPr txBox="1"/>
          <p:nvPr/>
        </p:nvSpPr>
        <p:spPr>
          <a:xfrm>
            <a:off x="191887" y="2245226"/>
            <a:ext cx="1002197"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I. / LEMA:</a:t>
            </a:r>
          </a:p>
        </p:txBody>
      </p:sp>
      <p:sp>
        <p:nvSpPr>
          <p:cNvPr id="77" name="TextBox 100">
            <a:extLst>
              <a:ext uri="{FF2B5EF4-FFF2-40B4-BE49-F238E27FC236}">
                <a16:creationId xmlns:a16="http://schemas.microsoft.com/office/drawing/2014/main" id="{4ABD600C-7B18-534B-9198-167972296CCE}"/>
              </a:ext>
            </a:extLst>
          </p:cNvPr>
          <p:cNvSpPr txBox="1"/>
          <p:nvPr/>
        </p:nvSpPr>
        <p:spPr>
          <a:xfrm>
            <a:off x="3929267" y="3288759"/>
            <a:ext cx="4333465" cy="769441"/>
          </a:xfrm>
          <a:prstGeom prst="rect">
            <a:avLst/>
          </a:prstGeom>
          <a:noFill/>
        </p:spPr>
        <p:txBody>
          <a:bodyPr wrap="square" rtlCol="0">
            <a:spAutoFit/>
          </a:bodyPr>
          <a:lstStyle/>
          <a:p>
            <a:pPr algn="ctr"/>
            <a:r>
              <a:rPr lang="es-CO" sz="1100" dirty="0">
                <a:latin typeface="Gotham Medium"/>
              </a:rPr>
              <a:t>“No siempre podemos hacer grandes cosas, pero sí podemos hacer cosas pequeñas con gran amor.”</a:t>
            </a:r>
          </a:p>
          <a:p>
            <a:pPr algn="ctr"/>
            <a:endParaRPr lang="es-CO" sz="1100" dirty="0">
              <a:latin typeface="Gotham Medium"/>
            </a:endParaRPr>
          </a:p>
          <a:p>
            <a:pPr algn="ctr"/>
            <a:r>
              <a:rPr lang="es-CO" sz="1100" b="1" dirty="0">
                <a:latin typeface="Gotham Medium"/>
              </a:rPr>
              <a:t>Madre Teresa de Calcuta</a:t>
            </a:r>
          </a:p>
        </p:txBody>
      </p:sp>
      <p:sp>
        <p:nvSpPr>
          <p:cNvPr id="91" name="TextBox 100">
            <a:extLst>
              <a:ext uri="{FF2B5EF4-FFF2-40B4-BE49-F238E27FC236}">
                <a16:creationId xmlns:a16="http://schemas.microsoft.com/office/drawing/2014/main" id="{4ABD600C-7B18-534B-9198-167972296CCE}"/>
              </a:ext>
            </a:extLst>
          </p:cNvPr>
          <p:cNvSpPr txBox="1"/>
          <p:nvPr/>
        </p:nvSpPr>
        <p:spPr>
          <a:xfrm>
            <a:off x="3931539" y="4260039"/>
            <a:ext cx="4333465" cy="600164"/>
          </a:xfrm>
          <a:prstGeom prst="rect">
            <a:avLst/>
          </a:prstGeom>
          <a:noFill/>
        </p:spPr>
        <p:txBody>
          <a:bodyPr wrap="square" rtlCol="0">
            <a:spAutoFit/>
          </a:bodyPr>
          <a:lstStyle/>
          <a:p>
            <a:pPr algn="ctr"/>
            <a:r>
              <a:rPr lang="es-CO" sz="1100" dirty="0">
                <a:latin typeface="Gotham Medium"/>
              </a:rPr>
              <a:t>“Consolidándonos como una Organización Inteligente comprometidos con el medio ambiente, donde el capital humano constituye el activo más importante.”</a:t>
            </a:r>
          </a:p>
        </p:txBody>
      </p:sp>
      <p:pic>
        <p:nvPicPr>
          <p:cNvPr id="119" name="Picture 2">
            <a:extLst>
              <a:ext uri="{FF2B5EF4-FFF2-40B4-BE49-F238E27FC236}">
                <a16:creationId xmlns:a16="http://schemas.microsoft.com/office/drawing/2014/main" id="{C5E45BF7-116E-4E4C-A707-426303E5163D}"/>
              </a:ext>
            </a:extLst>
          </p:cNvPr>
          <p:cNvPicPr>
            <a:picLocks noChangeAspect="1"/>
          </p:cNvPicPr>
          <p:nvPr/>
        </p:nvPicPr>
        <p:blipFill rotWithShape="1">
          <a:blip r:embed="rId3"/>
          <a:srcRect l="2816" t="2339" r="4568" b="5052"/>
          <a:stretch/>
        </p:blipFill>
        <p:spPr>
          <a:xfrm>
            <a:off x="1093861" y="3518200"/>
            <a:ext cx="1027248" cy="108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4">
            <a:extLst>
              <a:ext uri="{FF2B5EF4-FFF2-40B4-BE49-F238E27FC236}">
                <a16:creationId xmlns:a16="http://schemas.microsoft.com/office/drawing/2014/main" id="{D83B896E-6536-A342-A503-C7A3F085EAAF}"/>
              </a:ext>
            </a:extLst>
          </p:cNvPr>
          <p:cNvSpPr txBox="1"/>
          <p:nvPr/>
        </p:nvSpPr>
        <p:spPr>
          <a:xfrm>
            <a:off x="1236147" y="1430563"/>
            <a:ext cx="3837910" cy="553998"/>
          </a:xfrm>
          <a:prstGeom prst="rect">
            <a:avLst/>
          </a:prstGeom>
          <a:noFill/>
        </p:spPr>
        <p:txBody>
          <a:bodyPr wrap="none" rtlCol="0">
            <a:spAutoFit/>
          </a:bodyPr>
          <a:lstStyle/>
          <a:p>
            <a:r>
              <a:rPr lang="es-CO" sz="3000" b="1" dirty="0">
                <a:solidFill>
                  <a:srgbClr val="00AEEF"/>
                </a:solidFill>
                <a:latin typeface="Filson Pro Book" pitchFamily="2" charset="0"/>
              </a:rPr>
              <a:t>PLAN SIGCMA 2021</a:t>
            </a:r>
            <a:endParaRPr lang="en-US" sz="3000" b="1" dirty="0">
              <a:solidFill>
                <a:srgbClr val="00AEEF"/>
              </a:solidFill>
              <a:latin typeface="Filson Pro Book" pitchFamily="2" charset="0"/>
            </a:endParaRPr>
          </a:p>
        </p:txBody>
      </p:sp>
      <p:cxnSp>
        <p:nvCxnSpPr>
          <p:cNvPr id="5"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11"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20" name="Rectangle 69">
            <a:extLst>
              <a:ext uri="{FF2B5EF4-FFF2-40B4-BE49-F238E27FC236}">
                <a16:creationId xmlns:a16="http://schemas.microsoft.com/office/drawing/2014/main" id="{3B32B5E7-ED45-6945-942B-69C68272165A}"/>
              </a:ext>
            </a:extLst>
          </p:cNvPr>
          <p:cNvSpPr/>
          <p:nvPr/>
        </p:nvSpPr>
        <p:spPr>
          <a:xfrm>
            <a:off x="1097647" y="117916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Rectangle 70">
            <a:extLst>
              <a:ext uri="{FF2B5EF4-FFF2-40B4-BE49-F238E27FC236}">
                <a16:creationId xmlns:a16="http://schemas.microsoft.com/office/drawing/2014/main" id="{A0F48E4F-354E-8D42-B488-D1086A08F77B}"/>
              </a:ext>
            </a:extLst>
          </p:cNvPr>
          <p:cNvSpPr/>
          <p:nvPr/>
        </p:nvSpPr>
        <p:spPr>
          <a:xfrm>
            <a:off x="1097647" y="133354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ctangle 71">
            <a:extLst>
              <a:ext uri="{FF2B5EF4-FFF2-40B4-BE49-F238E27FC236}">
                <a16:creationId xmlns:a16="http://schemas.microsoft.com/office/drawing/2014/main" id="{1FA732A3-7B1A-284E-AE6F-12A67BEB5B54}"/>
              </a:ext>
            </a:extLst>
          </p:cNvPr>
          <p:cNvSpPr/>
          <p:nvPr/>
        </p:nvSpPr>
        <p:spPr>
          <a:xfrm>
            <a:off x="2272" y="118903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Rectangle 72">
            <a:extLst>
              <a:ext uri="{FF2B5EF4-FFF2-40B4-BE49-F238E27FC236}">
                <a16:creationId xmlns:a16="http://schemas.microsoft.com/office/drawing/2014/main" id="{A7C30E5C-621F-F04F-AD83-7C213D62479D}"/>
              </a:ext>
            </a:extLst>
          </p:cNvPr>
          <p:cNvSpPr/>
          <p:nvPr/>
        </p:nvSpPr>
        <p:spPr>
          <a:xfrm>
            <a:off x="243982" y="118791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8" name="TextBox 45">
            <a:extLst>
              <a:ext uri="{FF2B5EF4-FFF2-40B4-BE49-F238E27FC236}">
                <a16:creationId xmlns:a16="http://schemas.microsoft.com/office/drawing/2014/main" id="{90C64DCA-2527-FE45-989C-7C6481F16EA7}"/>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77" name="TextBox 100">
            <a:extLst>
              <a:ext uri="{FF2B5EF4-FFF2-40B4-BE49-F238E27FC236}">
                <a16:creationId xmlns:a16="http://schemas.microsoft.com/office/drawing/2014/main" id="{4ABD600C-7B18-534B-9198-167972296CCE}"/>
              </a:ext>
            </a:extLst>
          </p:cNvPr>
          <p:cNvSpPr txBox="1"/>
          <p:nvPr/>
        </p:nvSpPr>
        <p:spPr>
          <a:xfrm>
            <a:off x="2927133" y="3684551"/>
            <a:ext cx="6754744" cy="600164"/>
          </a:xfrm>
          <a:prstGeom prst="rect">
            <a:avLst/>
          </a:prstGeom>
          <a:noFill/>
        </p:spPr>
        <p:txBody>
          <a:bodyPr wrap="square" rtlCol="0">
            <a:spAutoFit/>
          </a:bodyPr>
          <a:lstStyle/>
          <a:p>
            <a:pPr algn="just"/>
            <a:r>
              <a:rPr lang="es-MX" sz="1100" dirty="0">
                <a:latin typeface="Gotham Medium"/>
              </a:rPr>
              <a:t>Los objetivos estratégicos del Plan orientan en forma clara el desarrollo de los proyectos y acciones de los servidores de la Rama.  En torno a los objetivos se deben definir métricas que permitan realizar el seguimiento y evaluación del impacto del Plan al final del cuatrienio. </a:t>
            </a:r>
            <a:endParaRPr lang="es-ES" sz="1100" dirty="0">
              <a:latin typeface="Gotham Medium"/>
              <a:cs typeface="Arial" panose="020B0604020202020204" pitchFamily="34" charset="0"/>
            </a:endParaRPr>
          </a:p>
        </p:txBody>
      </p:sp>
      <p:cxnSp>
        <p:nvCxnSpPr>
          <p:cNvPr id="78" name="Straight Connector 101">
            <a:extLst>
              <a:ext uri="{FF2B5EF4-FFF2-40B4-BE49-F238E27FC236}">
                <a16:creationId xmlns:a16="http://schemas.microsoft.com/office/drawing/2014/main" id="{C80CEDA5-6832-4443-8D08-161F454D536F}"/>
              </a:ext>
            </a:extLst>
          </p:cNvPr>
          <p:cNvCxnSpPr>
            <a:cxnSpLocks/>
          </p:cNvCxnSpPr>
          <p:nvPr/>
        </p:nvCxnSpPr>
        <p:spPr>
          <a:xfrm>
            <a:off x="2234233" y="3675906"/>
            <a:ext cx="0" cy="1051604"/>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79" name="Group 104">
            <a:extLst>
              <a:ext uri="{FF2B5EF4-FFF2-40B4-BE49-F238E27FC236}">
                <a16:creationId xmlns:a16="http://schemas.microsoft.com/office/drawing/2014/main" id="{F92D2BA8-4210-BC4F-90FE-97F981A42945}"/>
              </a:ext>
            </a:extLst>
          </p:cNvPr>
          <p:cNvGrpSpPr/>
          <p:nvPr/>
        </p:nvGrpSpPr>
        <p:grpSpPr>
          <a:xfrm>
            <a:off x="2179543" y="3835585"/>
            <a:ext cx="109440" cy="109440"/>
            <a:chOff x="4200892" y="4432105"/>
            <a:chExt cx="109440" cy="109440"/>
          </a:xfrm>
        </p:grpSpPr>
        <p:grpSp>
          <p:nvGrpSpPr>
            <p:cNvPr id="8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85" name="Picture 1">
            <a:extLst>
              <a:ext uri="{FF2B5EF4-FFF2-40B4-BE49-F238E27FC236}">
                <a16:creationId xmlns:a16="http://schemas.microsoft.com/office/drawing/2014/main" id="{412C8D64-96E8-224B-9105-DA7A52F10C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513" y="3647510"/>
            <a:ext cx="1080000" cy="1080000"/>
          </a:xfrm>
          <a:prstGeom prst="rect">
            <a:avLst/>
          </a:prstGeom>
        </p:spPr>
      </p:pic>
      <p:sp>
        <p:nvSpPr>
          <p:cNvPr id="86" name="Rectangle 46">
            <a:extLst>
              <a:ext uri="{FF2B5EF4-FFF2-40B4-BE49-F238E27FC236}">
                <a16:creationId xmlns:a16="http://schemas.microsoft.com/office/drawing/2014/main" id="{31174E40-FED5-454B-8523-19C03FF37005}"/>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7" name="Rectangle 47">
            <a:extLst>
              <a:ext uri="{FF2B5EF4-FFF2-40B4-BE49-F238E27FC236}">
                <a16:creationId xmlns:a16="http://schemas.microsoft.com/office/drawing/2014/main" id="{5872FBF8-8A93-1841-9B41-1BB17F47D011}"/>
              </a:ext>
            </a:extLst>
          </p:cNvPr>
          <p:cNvSpPr/>
          <p:nvPr/>
        </p:nvSpPr>
        <p:spPr>
          <a:xfrm>
            <a:off x="244710" y="2260344"/>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8" name="TextBox 48">
            <a:extLst>
              <a:ext uri="{FF2B5EF4-FFF2-40B4-BE49-F238E27FC236}">
                <a16:creationId xmlns:a16="http://schemas.microsoft.com/office/drawing/2014/main" id="{A20CCA48-E86D-A642-9815-64CAC1E2534A}"/>
              </a:ext>
            </a:extLst>
          </p:cNvPr>
          <p:cNvSpPr txBox="1"/>
          <p:nvPr/>
        </p:nvSpPr>
        <p:spPr>
          <a:xfrm>
            <a:off x="191887" y="2245226"/>
            <a:ext cx="2853666"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II. / OBJETIVOS ESTRATEGICOS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8"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graphicFrame>
        <p:nvGraphicFramePr>
          <p:cNvPr id="10" name="Diagrama 2"/>
          <p:cNvGraphicFramePr/>
          <p:nvPr/>
        </p:nvGraphicFramePr>
        <p:xfrm>
          <a:off x="3216889" y="2062354"/>
          <a:ext cx="6703862" cy="4531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Straight Connector 101">
            <a:extLst>
              <a:ext uri="{FF2B5EF4-FFF2-40B4-BE49-F238E27FC236}">
                <a16:creationId xmlns:a16="http://schemas.microsoft.com/office/drawing/2014/main" id="{C80CEDA5-6832-4443-8D08-161F454D536F}"/>
              </a:ext>
            </a:extLst>
          </p:cNvPr>
          <p:cNvCxnSpPr>
            <a:cxnSpLocks/>
          </p:cNvCxnSpPr>
          <p:nvPr/>
        </p:nvCxnSpPr>
        <p:spPr>
          <a:xfrm>
            <a:off x="2234233" y="3220872"/>
            <a:ext cx="0" cy="221093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pic>
        <p:nvPicPr>
          <p:cNvPr id="20" name="Picture 1">
            <a:extLst>
              <a:ext uri="{FF2B5EF4-FFF2-40B4-BE49-F238E27FC236}">
                <a16:creationId xmlns:a16="http://schemas.microsoft.com/office/drawing/2014/main" id="{A2B313A9-9282-BC4E-BA23-74800791599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7161" y="3568096"/>
            <a:ext cx="1140376" cy="1140376"/>
          </a:xfrm>
          <a:prstGeom prst="rect">
            <a:avLst/>
          </a:prstGeom>
        </p:spPr>
      </p:pic>
      <p:sp>
        <p:nvSpPr>
          <p:cNvPr id="21" name="Rectangle 39">
            <a:extLst>
              <a:ext uri="{FF2B5EF4-FFF2-40B4-BE49-F238E27FC236}">
                <a16:creationId xmlns:a16="http://schemas.microsoft.com/office/drawing/2014/main" id="{688F2888-3AF1-5949-A31C-1AC24445D462}"/>
              </a:ext>
            </a:extLst>
          </p:cNvPr>
          <p:cNvSpPr/>
          <p:nvPr/>
        </p:nvSpPr>
        <p:spPr>
          <a:xfrm>
            <a:off x="1089973"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2" name="Rectangle 40">
            <a:extLst>
              <a:ext uri="{FF2B5EF4-FFF2-40B4-BE49-F238E27FC236}">
                <a16:creationId xmlns:a16="http://schemas.microsoft.com/office/drawing/2014/main" id="{BBD84F1C-1FA3-F24A-9C58-C1972F003B0F}"/>
              </a:ext>
            </a:extLst>
          </p:cNvPr>
          <p:cNvSpPr/>
          <p:nvPr/>
        </p:nvSpPr>
        <p:spPr>
          <a:xfrm>
            <a:off x="1089973"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3" name="Rectangle 42">
            <a:extLst>
              <a:ext uri="{FF2B5EF4-FFF2-40B4-BE49-F238E27FC236}">
                <a16:creationId xmlns:a16="http://schemas.microsoft.com/office/drawing/2014/main" id="{6EA9D5E9-9903-CF43-B8BB-ED0409FE621C}"/>
              </a:ext>
            </a:extLst>
          </p:cNvPr>
          <p:cNvSpPr/>
          <p:nvPr/>
        </p:nvSpPr>
        <p:spPr>
          <a:xfrm>
            <a:off x="-5402"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4" name="Rectangle 43">
            <a:extLst>
              <a:ext uri="{FF2B5EF4-FFF2-40B4-BE49-F238E27FC236}">
                <a16:creationId xmlns:a16="http://schemas.microsoft.com/office/drawing/2014/main" id="{F574D4FF-D45F-654F-847B-A623D9B23508}"/>
              </a:ext>
            </a:extLst>
          </p:cNvPr>
          <p:cNvSpPr/>
          <p:nvPr/>
        </p:nvSpPr>
        <p:spPr>
          <a:xfrm>
            <a:off x="236308"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5" name="TextBox 45">
            <a:extLst>
              <a:ext uri="{FF2B5EF4-FFF2-40B4-BE49-F238E27FC236}">
                <a16:creationId xmlns:a16="http://schemas.microsoft.com/office/drawing/2014/main" id="{90C64DCA-2527-FE45-989C-7C6481F16EA7}"/>
              </a:ext>
            </a:extLst>
          </p:cNvPr>
          <p:cNvSpPr txBox="1"/>
          <p:nvPr/>
        </p:nvSpPr>
        <p:spPr>
          <a:xfrm>
            <a:off x="142366"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26" name="TextBox 44">
            <a:extLst>
              <a:ext uri="{FF2B5EF4-FFF2-40B4-BE49-F238E27FC236}">
                <a16:creationId xmlns:a16="http://schemas.microsoft.com/office/drawing/2014/main" id="{D83B896E-6536-A342-A503-C7A3F085EAAF}"/>
              </a:ext>
            </a:extLst>
          </p:cNvPr>
          <p:cNvSpPr txBox="1"/>
          <p:nvPr/>
        </p:nvSpPr>
        <p:spPr>
          <a:xfrm>
            <a:off x="1236147" y="1430563"/>
            <a:ext cx="3837910" cy="553998"/>
          </a:xfrm>
          <a:prstGeom prst="rect">
            <a:avLst/>
          </a:prstGeom>
          <a:noFill/>
        </p:spPr>
        <p:txBody>
          <a:bodyPr wrap="none" rtlCol="0">
            <a:spAutoFit/>
          </a:bodyPr>
          <a:lstStyle/>
          <a:p>
            <a:r>
              <a:rPr lang="es-CO" sz="3000" b="1" dirty="0">
                <a:solidFill>
                  <a:srgbClr val="00AEEF"/>
                </a:solidFill>
                <a:latin typeface="Filson Pro Book" pitchFamily="2" charset="0"/>
              </a:rPr>
              <a:t>PLAN SIGCMA 2021</a:t>
            </a:r>
            <a:endParaRPr lang="en-US" sz="3000" b="1" dirty="0">
              <a:solidFill>
                <a:srgbClr val="00AEEF"/>
              </a:solidFill>
              <a:latin typeface="Filson Pro Book" pitchFamily="2" charset="0"/>
            </a:endParaRPr>
          </a:p>
        </p:txBody>
      </p:sp>
      <p:cxnSp>
        <p:nvCxnSpPr>
          <p:cNvPr id="28"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41"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TextBox 48">
            <a:extLst>
              <a:ext uri="{FF2B5EF4-FFF2-40B4-BE49-F238E27FC236}">
                <a16:creationId xmlns:a16="http://schemas.microsoft.com/office/drawing/2014/main" id="{A20CCA48-E86D-A642-9815-64CAC1E2534A}"/>
              </a:ext>
            </a:extLst>
          </p:cNvPr>
          <p:cNvSpPr txBox="1"/>
          <p:nvPr/>
        </p:nvSpPr>
        <p:spPr>
          <a:xfrm>
            <a:off x="190283" y="2250628"/>
            <a:ext cx="286007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III. / OBJETIVOS ESTRATEGICOS</a:t>
            </a:r>
          </a:p>
        </p:txBody>
      </p:sp>
      <p:sp>
        <p:nvSpPr>
          <p:cNvPr id="52" name="TextBox 29">
            <a:extLst>
              <a:ext uri="{FF2B5EF4-FFF2-40B4-BE49-F238E27FC236}">
                <a16:creationId xmlns:a16="http://schemas.microsoft.com/office/drawing/2014/main" id="{0B995BA1-1405-8F47-9032-101E7DA9745A}"/>
              </a:ext>
            </a:extLst>
          </p:cNvPr>
          <p:cNvSpPr txBox="1"/>
          <p:nvPr/>
        </p:nvSpPr>
        <p:spPr>
          <a:xfrm>
            <a:off x="447793" y="256066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4">
            <a:extLst>
              <a:ext uri="{FF2B5EF4-FFF2-40B4-BE49-F238E27FC236}">
                <a16:creationId xmlns:a16="http://schemas.microsoft.com/office/drawing/2014/main" id="{D83B896E-6536-A342-A503-C7A3F085EAAF}"/>
              </a:ext>
            </a:extLst>
          </p:cNvPr>
          <p:cNvSpPr txBox="1"/>
          <p:nvPr/>
        </p:nvSpPr>
        <p:spPr>
          <a:xfrm>
            <a:off x="1236147" y="1430563"/>
            <a:ext cx="9921306" cy="1015663"/>
          </a:xfrm>
          <a:prstGeom prst="rect">
            <a:avLst/>
          </a:prstGeom>
          <a:noFill/>
        </p:spPr>
        <p:txBody>
          <a:bodyPr wrap="none" rtlCol="0">
            <a:spAutoFit/>
          </a:bodyPr>
          <a:lstStyle/>
          <a:p>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FORMULACIÓN DE LOS PILARES ESTRATÉGICOS </a:t>
            </a:r>
          </a:p>
          <a:p>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DEL PLAN SECTORIAL DE DESARROLLO 2019-2022:</a:t>
            </a:r>
            <a:endParaRPr lang="es-ES_tradnl" sz="3000" b="1" dirty="0">
              <a:solidFill>
                <a:srgbClr val="00AEEF"/>
              </a:solidFill>
              <a:latin typeface="Filson Pro Book" pitchFamily="2" charset="0"/>
            </a:endParaRPr>
          </a:p>
        </p:txBody>
      </p:sp>
      <p:cxnSp>
        <p:nvCxnSpPr>
          <p:cNvPr id="3" name="Straight Connector 41">
            <a:extLst>
              <a:ext uri="{FF2B5EF4-FFF2-40B4-BE49-F238E27FC236}">
                <a16:creationId xmlns:a16="http://schemas.microsoft.com/office/drawing/2014/main" id="{768C9111-165C-8440-A8C9-ECA52C687868}"/>
              </a:ext>
            </a:extLst>
          </p:cNvPr>
          <p:cNvCxnSpPr/>
          <p:nvPr/>
        </p:nvCxnSpPr>
        <p:spPr>
          <a:xfrm>
            <a:off x="1324841" y="1886802"/>
            <a:ext cx="9832612"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7"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8"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TextBox 81">
            <a:extLst>
              <a:ext uri="{FF2B5EF4-FFF2-40B4-BE49-F238E27FC236}">
                <a16:creationId xmlns:a16="http://schemas.microsoft.com/office/drawing/2014/main" id="{8B6663FE-9C5B-714F-8438-E6501F7F15CD}"/>
              </a:ext>
            </a:extLst>
          </p:cNvPr>
          <p:cNvSpPr txBox="1"/>
          <p:nvPr/>
        </p:nvSpPr>
        <p:spPr>
          <a:xfrm>
            <a:off x="147768" y="1151130"/>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15" name="TextBox 99">
            <a:extLst>
              <a:ext uri="{FF2B5EF4-FFF2-40B4-BE49-F238E27FC236}">
                <a16:creationId xmlns:a16="http://schemas.microsoft.com/office/drawing/2014/main" id="{4538E793-6C30-F146-9C08-53940C8BB204}"/>
              </a:ext>
            </a:extLst>
          </p:cNvPr>
          <p:cNvSpPr txBox="1"/>
          <p:nvPr/>
        </p:nvSpPr>
        <p:spPr>
          <a:xfrm>
            <a:off x="2929423" y="3090180"/>
            <a:ext cx="6860029" cy="1632626"/>
          </a:xfrm>
          <a:prstGeom prst="rect">
            <a:avLst/>
          </a:prstGeom>
          <a:noFill/>
        </p:spPr>
        <p:txBody>
          <a:bodyPr wrap="square" rtlCol="0">
            <a:spAutoFit/>
          </a:bodyPr>
          <a:lstStyle/>
          <a:p>
            <a:pPr algn="just">
              <a:lnSpc>
                <a:spcPct val="107000"/>
              </a:lnSpc>
              <a:spcAft>
                <a:spcPts val="800"/>
              </a:spcAft>
            </a:pPr>
            <a:r>
              <a:rPr lang="es-ES" sz="1100" dirty="0">
                <a:latin typeface="Gotham Medium"/>
                <a:ea typeface="Calibri" panose="020F0502020204030204" pitchFamily="34" charset="0"/>
                <a:cs typeface="Times New Roman" panose="02020603050405020304" pitchFamily="18" charset="0"/>
              </a:rPr>
              <a:t>Como parte del proceso de planeación estratégica de la Rama Judicial se ajustaron y definieron los siguientes pilares estratégicos que en su conjunto propenden por el logro de los objetivos estratégicos planteados. En otras palabras, corresponde a la definición de las orientaciones o directrices que regirán el destino de la Rama, a fin de alcanzar los objetivos propuestos y la visión de futuro que nos hemos planteado.</a:t>
            </a:r>
            <a:endParaRPr lang="en-US" sz="1100" dirty="0">
              <a:latin typeface="Gotham Medium"/>
              <a:ea typeface="Calibri" panose="020F0502020204030204" pitchFamily="34" charset="0"/>
              <a:cs typeface="Times New Roman" panose="02020603050405020304" pitchFamily="18" charset="0"/>
            </a:endParaRPr>
          </a:p>
          <a:p>
            <a:pPr algn="just">
              <a:lnSpc>
                <a:spcPct val="107000"/>
              </a:lnSpc>
              <a:spcAft>
                <a:spcPts val="800"/>
              </a:spcAft>
            </a:pPr>
            <a:r>
              <a:rPr lang="es-ES" sz="1100" dirty="0">
                <a:latin typeface="Gotham Medium"/>
                <a:ea typeface="Calibri" panose="020F0502020204030204" pitchFamily="34" charset="0"/>
                <a:cs typeface="Times New Roman" panose="02020603050405020304" pitchFamily="18" charset="0"/>
              </a:rPr>
              <a:t>Se han definido siete grandes pilares estratégicos que orientarán el quehacer de los programas, proyectos y actividades a desarrollar durante los próximos cuatro años en la Rama Judicial:</a:t>
            </a:r>
            <a:endParaRPr lang="en-US" sz="1100" dirty="0">
              <a:latin typeface="Gotham Medium"/>
              <a:ea typeface="Calibri" panose="020F0502020204030204" pitchFamily="34" charset="0"/>
              <a:cs typeface="Times New Roman" panose="02020603050405020304" pitchFamily="18" charset="0"/>
            </a:endParaRPr>
          </a:p>
        </p:txBody>
      </p:sp>
      <p:cxnSp>
        <p:nvCxnSpPr>
          <p:cNvPr id="17" name="Straight Connector 101">
            <a:extLst>
              <a:ext uri="{FF2B5EF4-FFF2-40B4-BE49-F238E27FC236}">
                <a16:creationId xmlns:a16="http://schemas.microsoft.com/office/drawing/2014/main" id="{C80CEDA5-6832-4443-8D08-161F454D536F}"/>
              </a:ext>
            </a:extLst>
          </p:cNvPr>
          <p:cNvCxnSpPr>
            <a:cxnSpLocks/>
          </p:cNvCxnSpPr>
          <p:nvPr/>
        </p:nvCxnSpPr>
        <p:spPr>
          <a:xfrm>
            <a:off x="2237841" y="3090180"/>
            <a:ext cx="0" cy="1718887"/>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8" name="Group 104">
            <a:extLst>
              <a:ext uri="{FF2B5EF4-FFF2-40B4-BE49-F238E27FC236}">
                <a16:creationId xmlns:a16="http://schemas.microsoft.com/office/drawing/2014/main" id="{F92D2BA8-4210-BC4F-90FE-97F981A42945}"/>
              </a:ext>
            </a:extLst>
          </p:cNvPr>
          <p:cNvGrpSpPr/>
          <p:nvPr/>
        </p:nvGrpSpPr>
        <p:grpSpPr>
          <a:xfrm>
            <a:off x="2183151" y="3205789"/>
            <a:ext cx="109440" cy="109440"/>
            <a:chOff x="4200892" y="4432105"/>
            <a:chExt cx="109440" cy="109440"/>
          </a:xfrm>
        </p:grpSpPr>
        <p:grpSp>
          <p:nvGrpSpPr>
            <p:cNvPr id="1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2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2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2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2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56" name="Picture 5">
            <a:extLst>
              <a:ext uri="{FF2B5EF4-FFF2-40B4-BE49-F238E27FC236}">
                <a16:creationId xmlns:a16="http://schemas.microsoft.com/office/drawing/2014/main" id="{9419B2D5-B4DF-EF43-A381-43E702FBF3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362" y="3628356"/>
            <a:ext cx="1093766" cy="1093766"/>
          </a:xfrm>
          <a:prstGeom prst="rect">
            <a:avLst/>
          </a:prstGeom>
        </p:spPr>
      </p:pic>
      <p:pic>
        <p:nvPicPr>
          <p:cNvPr id="57" name="Picture 164">
            <a:extLst>
              <a:ext uri="{FF2B5EF4-FFF2-40B4-BE49-F238E27FC236}">
                <a16:creationId xmlns:a16="http://schemas.microsoft.com/office/drawing/2014/main" id="{EE98210F-2A8A-F14E-AADA-A739DC2E40E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cxnSp>
        <p:nvCxnSpPr>
          <p:cNvPr id="68" name="Straight Connector 41">
            <a:extLst>
              <a:ext uri="{FF2B5EF4-FFF2-40B4-BE49-F238E27FC236}">
                <a16:creationId xmlns:a16="http://schemas.microsoft.com/office/drawing/2014/main" id="{768C9111-165C-8440-A8C9-ECA52C687868}"/>
              </a:ext>
            </a:extLst>
          </p:cNvPr>
          <p:cNvCxnSpPr/>
          <p:nvPr/>
        </p:nvCxnSpPr>
        <p:spPr>
          <a:xfrm>
            <a:off x="1331716" y="2335660"/>
            <a:ext cx="9832612"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78" name="Group 104">
            <a:extLst>
              <a:ext uri="{FF2B5EF4-FFF2-40B4-BE49-F238E27FC236}">
                <a16:creationId xmlns:a16="http://schemas.microsoft.com/office/drawing/2014/main" id="{F92D2BA8-4210-BC4F-90FE-97F981A42945}"/>
              </a:ext>
            </a:extLst>
          </p:cNvPr>
          <p:cNvGrpSpPr/>
          <p:nvPr/>
        </p:nvGrpSpPr>
        <p:grpSpPr>
          <a:xfrm>
            <a:off x="2185423" y="4559213"/>
            <a:ext cx="109440" cy="109440"/>
            <a:chOff x="4200892" y="4432105"/>
            <a:chExt cx="109440" cy="109440"/>
          </a:xfrm>
        </p:grpSpPr>
        <p:grpSp>
          <p:nvGrpSpPr>
            <p:cNvPr id="79"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2"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3"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0"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1"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688F2888-3AF1-5949-A31C-1AC24445D462}"/>
              </a:ext>
            </a:extLst>
          </p:cNvPr>
          <p:cNvSpPr/>
          <p:nvPr/>
        </p:nvSpPr>
        <p:spPr>
          <a:xfrm>
            <a:off x="1095375" y="1163241"/>
            <a:ext cx="100800"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Rectangle 40">
            <a:extLst>
              <a:ext uri="{FF2B5EF4-FFF2-40B4-BE49-F238E27FC236}">
                <a16:creationId xmlns:a16="http://schemas.microsoft.com/office/drawing/2014/main" id="{BBD84F1C-1FA3-F24A-9C58-C1972F003B0F}"/>
              </a:ext>
            </a:extLst>
          </p:cNvPr>
          <p:cNvSpPr/>
          <p:nvPr/>
        </p:nvSpPr>
        <p:spPr>
          <a:xfrm>
            <a:off x="1095375" y="1317624"/>
            <a:ext cx="100800"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 name="Rectangle 42">
            <a:extLst>
              <a:ext uri="{FF2B5EF4-FFF2-40B4-BE49-F238E27FC236}">
                <a16:creationId xmlns:a16="http://schemas.microsoft.com/office/drawing/2014/main" id="{6EA9D5E9-9903-CF43-B8BB-ED0409FE621C}"/>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Rectangle 43">
            <a:extLst>
              <a:ext uri="{FF2B5EF4-FFF2-40B4-BE49-F238E27FC236}">
                <a16:creationId xmlns:a16="http://schemas.microsoft.com/office/drawing/2014/main" id="{F574D4FF-D45F-654F-847B-A623D9B235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8" name="Picture 115">
            <a:extLst>
              <a:ext uri="{FF2B5EF4-FFF2-40B4-BE49-F238E27FC236}">
                <a16:creationId xmlns:a16="http://schemas.microsoft.com/office/drawing/2014/main" id="{B83526E8-EDA0-5B4F-BF76-B6C4B30FD7D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9" name="TextBox 44">
            <a:extLst>
              <a:ext uri="{FF2B5EF4-FFF2-40B4-BE49-F238E27FC236}">
                <a16:creationId xmlns:a16="http://schemas.microsoft.com/office/drawing/2014/main" id="{D83B896E-6536-A342-A503-C7A3F085EAAF}"/>
              </a:ext>
            </a:extLst>
          </p:cNvPr>
          <p:cNvSpPr txBox="1"/>
          <p:nvPr/>
        </p:nvSpPr>
        <p:spPr>
          <a:xfrm>
            <a:off x="1263443" y="1403267"/>
            <a:ext cx="4979248"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VISIÓN-MISIÓN-VALORES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sp>
        <p:nvSpPr>
          <p:cNvPr id="16" name="TextBox 18">
            <a:extLst>
              <a:ext uri="{FF2B5EF4-FFF2-40B4-BE49-F238E27FC236}">
                <a16:creationId xmlns:a16="http://schemas.microsoft.com/office/drawing/2014/main" id="{A5A66C8E-C938-3D4D-A2EE-DAD1B743C221}"/>
              </a:ext>
            </a:extLst>
          </p:cNvPr>
          <p:cNvSpPr txBox="1"/>
          <p:nvPr/>
        </p:nvSpPr>
        <p:spPr>
          <a:xfrm>
            <a:off x="2956158" y="3099786"/>
            <a:ext cx="5344737" cy="261610"/>
          </a:xfrm>
          <a:prstGeom prst="rect">
            <a:avLst/>
          </a:prstGeom>
          <a:noFill/>
        </p:spPr>
        <p:txBody>
          <a:bodyPr wrap="square" rtlCol="0">
            <a:spAutoFit/>
          </a:bodyPr>
          <a:lstStyle/>
          <a:p>
            <a:pPr marL="285750" indent="-285750" algn="just">
              <a:buAutoNum type="romanUcPeriod"/>
            </a:pPr>
            <a:r>
              <a:rPr lang="es-ES_tradnl" sz="1100" dirty="0">
                <a:latin typeface="Gotham Medium" panose="02000604030000020004" pitchFamily="2" charset="0"/>
              </a:rPr>
              <a:t>MODERNIZACIÓN TECNOLOGICA Y TRANSFORMACIÓN DIGITAL</a:t>
            </a:r>
          </a:p>
        </p:txBody>
      </p:sp>
      <p:sp>
        <p:nvSpPr>
          <p:cNvPr id="19" name="TextBox 99">
            <a:extLst>
              <a:ext uri="{FF2B5EF4-FFF2-40B4-BE49-F238E27FC236}">
                <a16:creationId xmlns:a16="http://schemas.microsoft.com/office/drawing/2014/main" id="{4538E793-6C30-F146-9C08-53940C8BB204}"/>
              </a:ext>
            </a:extLst>
          </p:cNvPr>
          <p:cNvSpPr txBox="1"/>
          <p:nvPr/>
        </p:nvSpPr>
        <p:spPr>
          <a:xfrm>
            <a:off x="2956157" y="3433726"/>
            <a:ext cx="6290769" cy="261610"/>
          </a:xfrm>
          <a:prstGeom prst="rect">
            <a:avLst/>
          </a:prstGeom>
          <a:noFill/>
        </p:spPr>
        <p:txBody>
          <a:bodyPr wrap="square" rtlCol="0">
            <a:spAutoFit/>
          </a:bodyPr>
          <a:lstStyle/>
          <a:p>
            <a:pPr marL="285750" indent="-285750" algn="just">
              <a:buAutoNum type="romanUcPeriod" startAt="2"/>
            </a:pPr>
            <a:r>
              <a:rPr lang="es-ES_tradnl" sz="1100" dirty="0">
                <a:latin typeface="Gotham Medium" panose="02000604030000020004" pitchFamily="2" charset="0"/>
              </a:rPr>
              <a:t>MODERNIZACIÓN DE LA INFRAESTRUCTURA Y SEGURIDAD.</a:t>
            </a:r>
          </a:p>
        </p:txBody>
      </p:sp>
      <p:sp>
        <p:nvSpPr>
          <p:cNvPr id="21" name="TextBox 99">
            <a:extLst>
              <a:ext uri="{FF2B5EF4-FFF2-40B4-BE49-F238E27FC236}">
                <a16:creationId xmlns:a16="http://schemas.microsoft.com/office/drawing/2014/main" id="{4538E793-6C30-F146-9C08-53940C8BB204}"/>
              </a:ext>
            </a:extLst>
          </p:cNvPr>
          <p:cNvSpPr txBox="1"/>
          <p:nvPr/>
        </p:nvSpPr>
        <p:spPr>
          <a:xfrm>
            <a:off x="2958054" y="3763900"/>
            <a:ext cx="6543843" cy="261610"/>
          </a:xfrm>
          <a:prstGeom prst="rect">
            <a:avLst/>
          </a:prstGeom>
          <a:noFill/>
        </p:spPr>
        <p:txBody>
          <a:bodyPr wrap="square" rtlCol="0">
            <a:spAutoFit/>
          </a:bodyPr>
          <a:lstStyle/>
          <a:p>
            <a:pPr algn="just"/>
            <a:r>
              <a:rPr lang="es-ES_tradnl" sz="1100" dirty="0">
                <a:latin typeface="Gotham Medium" panose="02000604030000020004" pitchFamily="2" charset="0"/>
              </a:rPr>
              <a:t>III.   CARRERA JUDICIAL, DESARROLLO DE TALENTO HUMANO Y GESTIÓN DEL CONOCIMIENTO.</a:t>
            </a:r>
          </a:p>
        </p:txBody>
      </p:sp>
      <p:sp>
        <p:nvSpPr>
          <p:cNvPr id="23" name="TextBox 99">
            <a:extLst>
              <a:ext uri="{FF2B5EF4-FFF2-40B4-BE49-F238E27FC236}">
                <a16:creationId xmlns:a16="http://schemas.microsoft.com/office/drawing/2014/main" id="{4538E793-6C30-F146-9C08-53940C8BB204}"/>
              </a:ext>
            </a:extLst>
          </p:cNvPr>
          <p:cNvSpPr txBox="1"/>
          <p:nvPr/>
        </p:nvSpPr>
        <p:spPr>
          <a:xfrm>
            <a:off x="2958054" y="4083132"/>
            <a:ext cx="4646806" cy="261610"/>
          </a:xfrm>
          <a:prstGeom prst="rect">
            <a:avLst/>
          </a:prstGeom>
          <a:noFill/>
        </p:spPr>
        <p:txBody>
          <a:bodyPr wrap="square" rtlCol="0">
            <a:spAutoFit/>
          </a:bodyPr>
          <a:lstStyle/>
          <a:p>
            <a:pPr marL="285750" indent="-285750" algn="just">
              <a:buAutoNum type="romanUcPeriod" startAt="4"/>
            </a:pPr>
            <a:r>
              <a:rPr lang="es-ES_tradnl" sz="1100" dirty="0">
                <a:latin typeface="Gotham Medium" panose="02000604030000020004" pitchFamily="2" charset="0"/>
              </a:rPr>
              <a:t>TRANSFORMACIÓN DE LA ARQUITECTURA ORGANIZACIÓNAL.</a:t>
            </a:r>
          </a:p>
        </p:txBody>
      </p:sp>
      <p:sp>
        <p:nvSpPr>
          <p:cNvPr id="25" name="TextBox 99">
            <a:extLst>
              <a:ext uri="{FF2B5EF4-FFF2-40B4-BE49-F238E27FC236}">
                <a16:creationId xmlns:a16="http://schemas.microsoft.com/office/drawing/2014/main" id="{4538E793-6C30-F146-9C08-53940C8BB204}"/>
              </a:ext>
            </a:extLst>
          </p:cNvPr>
          <p:cNvSpPr txBox="1"/>
          <p:nvPr/>
        </p:nvSpPr>
        <p:spPr>
          <a:xfrm>
            <a:off x="3000610" y="4436810"/>
            <a:ext cx="4329401" cy="261610"/>
          </a:xfrm>
          <a:prstGeom prst="rect">
            <a:avLst/>
          </a:prstGeom>
          <a:noFill/>
        </p:spPr>
        <p:txBody>
          <a:bodyPr wrap="square" rtlCol="0">
            <a:spAutoFit/>
          </a:bodyPr>
          <a:lstStyle/>
          <a:p>
            <a:pPr marL="285750" indent="-285750" algn="just"/>
            <a:r>
              <a:rPr lang="es-ES_tradnl" sz="1100" dirty="0">
                <a:latin typeface="Gotham Medium" panose="02000604030000020004" pitchFamily="2" charset="0"/>
              </a:rPr>
              <a:t>V.   JUSTICIA CERCANA AL CIUDADANO Y COMUNICACIÓN.</a:t>
            </a:r>
          </a:p>
        </p:txBody>
      </p:sp>
      <p:sp>
        <p:nvSpPr>
          <p:cNvPr id="27" name="TextBox 99">
            <a:extLst>
              <a:ext uri="{FF2B5EF4-FFF2-40B4-BE49-F238E27FC236}">
                <a16:creationId xmlns:a16="http://schemas.microsoft.com/office/drawing/2014/main" id="{4538E793-6C30-F146-9C08-53940C8BB204}"/>
              </a:ext>
            </a:extLst>
          </p:cNvPr>
          <p:cNvSpPr txBox="1"/>
          <p:nvPr/>
        </p:nvSpPr>
        <p:spPr>
          <a:xfrm>
            <a:off x="2958054" y="4766106"/>
            <a:ext cx="2434445" cy="261610"/>
          </a:xfrm>
          <a:prstGeom prst="rect">
            <a:avLst/>
          </a:prstGeom>
          <a:noFill/>
        </p:spPr>
        <p:txBody>
          <a:bodyPr wrap="square" rtlCol="0">
            <a:spAutoFit/>
          </a:bodyPr>
          <a:lstStyle/>
          <a:p>
            <a:pPr marL="285750" indent="-285750" algn="just"/>
            <a:r>
              <a:rPr lang="es-ES_tradnl" sz="1100" dirty="0">
                <a:latin typeface="Gotham Medium" panose="02000604030000020004" pitchFamily="2" charset="0"/>
              </a:rPr>
              <a:t>VI.   CALIDAD DE LA JUSTICIA.</a:t>
            </a:r>
          </a:p>
        </p:txBody>
      </p:sp>
      <p:sp>
        <p:nvSpPr>
          <p:cNvPr id="29" name="TextBox 99">
            <a:extLst>
              <a:ext uri="{FF2B5EF4-FFF2-40B4-BE49-F238E27FC236}">
                <a16:creationId xmlns:a16="http://schemas.microsoft.com/office/drawing/2014/main" id="{4538E793-6C30-F146-9C08-53940C8BB204}"/>
              </a:ext>
            </a:extLst>
          </p:cNvPr>
          <p:cNvSpPr txBox="1"/>
          <p:nvPr/>
        </p:nvSpPr>
        <p:spPr>
          <a:xfrm>
            <a:off x="2956156" y="5103929"/>
            <a:ext cx="4007259" cy="261610"/>
          </a:xfrm>
          <a:prstGeom prst="rect">
            <a:avLst/>
          </a:prstGeom>
          <a:noFill/>
        </p:spPr>
        <p:txBody>
          <a:bodyPr wrap="square" rtlCol="0">
            <a:spAutoFit/>
          </a:bodyPr>
          <a:lstStyle/>
          <a:p>
            <a:pPr marL="285750" indent="-285750" algn="just"/>
            <a:r>
              <a:rPr lang="es-ES_tradnl" sz="1100" dirty="0">
                <a:latin typeface="Gotham Medium" panose="02000604030000020004" pitchFamily="2" charset="0"/>
              </a:rPr>
              <a:t>VII.   ANTICORRUPCIÓN Y TRANSPARENCIA.</a:t>
            </a:r>
          </a:p>
        </p:txBody>
      </p:sp>
      <p:sp>
        <p:nvSpPr>
          <p:cNvPr id="48"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0" name="TextBox 48">
            <a:extLst>
              <a:ext uri="{FF2B5EF4-FFF2-40B4-BE49-F238E27FC236}">
                <a16:creationId xmlns:a16="http://schemas.microsoft.com/office/drawing/2014/main" id="{A20CCA48-E86D-A642-9815-64CAC1E2534A}"/>
              </a:ext>
            </a:extLst>
          </p:cNvPr>
          <p:cNvSpPr txBox="1"/>
          <p:nvPr/>
        </p:nvSpPr>
        <p:spPr>
          <a:xfrm>
            <a:off x="190283" y="2250628"/>
            <a:ext cx="211147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IV. / MISIÓN-VALORES</a:t>
            </a:r>
          </a:p>
        </p:txBody>
      </p:sp>
      <p:pic>
        <p:nvPicPr>
          <p:cNvPr id="51" name="Picture 1">
            <a:extLst>
              <a:ext uri="{FF2B5EF4-FFF2-40B4-BE49-F238E27FC236}">
                <a16:creationId xmlns:a16="http://schemas.microsoft.com/office/drawing/2014/main" id="{EAF0F412-DDA3-DC4F-BB86-C0EF1ABD4AB3}"/>
              </a:ext>
            </a:extLst>
          </p:cNvPr>
          <p:cNvPicPr>
            <a:picLocks noChangeAspect="1"/>
          </p:cNvPicPr>
          <p:nvPr/>
        </p:nvPicPr>
        <p:blipFill rotWithShape="1">
          <a:blip r:embed="rId3"/>
          <a:srcRect l="4794" t="4951" r="2681" b="4897"/>
          <a:stretch/>
        </p:blipFill>
        <p:spPr>
          <a:xfrm>
            <a:off x="790362" y="3757921"/>
            <a:ext cx="1080000" cy="952671"/>
          </a:xfrm>
          <a:prstGeom prst="rect">
            <a:avLst/>
          </a:prstGeom>
        </p:spPr>
      </p:pic>
      <p:cxnSp>
        <p:nvCxnSpPr>
          <p:cNvPr id="53" name="Straight Connector 101">
            <a:extLst>
              <a:ext uri="{FF2B5EF4-FFF2-40B4-BE49-F238E27FC236}">
                <a16:creationId xmlns:a16="http://schemas.microsoft.com/office/drawing/2014/main" id="{C80CEDA5-6832-4443-8D08-161F454D536F}"/>
              </a:ext>
            </a:extLst>
          </p:cNvPr>
          <p:cNvCxnSpPr>
            <a:cxnSpLocks/>
          </p:cNvCxnSpPr>
          <p:nvPr/>
        </p:nvCxnSpPr>
        <p:spPr>
          <a:xfrm>
            <a:off x="2237841" y="3099786"/>
            <a:ext cx="0" cy="226575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4" name="Group 104">
            <a:extLst>
              <a:ext uri="{FF2B5EF4-FFF2-40B4-BE49-F238E27FC236}">
                <a16:creationId xmlns:a16="http://schemas.microsoft.com/office/drawing/2014/main" id="{F92D2BA8-4210-BC4F-90FE-97F981A42945}"/>
              </a:ext>
            </a:extLst>
          </p:cNvPr>
          <p:cNvGrpSpPr/>
          <p:nvPr/>
        </p:nvGrpSpPr>
        <p:grpSpPr>
          <a:xfrm>
            <a:off x="2183151" y="3205789"/>
            <a:ext cx="109440" cy="109440"/>
            <a:chOff x="4200892" y="4432105"/>
            <a:chExt cx="109440" cy="109440"/>
          </a:xfrm>
        </p:grpSpPr>
        <p:grpSp>
          <p:nvGrpSpPr>
            <p:cNvPr id="55"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58"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9"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6"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7"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67" name="Group 104">
            <a:extLst>
              <a:ext uri="{FF2B5EF4-FFF2-40B4-BE49-F238E27FC236}">
                <a16:creationId xmlns:a16="http://schemas.microsoft.com/office/drawing/2014/main" id="{F92D2BA8-4210-BC4F-90FE-97F981A42945}"/>
              </a:ext>
            </a:extLst>
          </p:cNvPr>
          <p:cNvGrpSpPr/>
          <p:nvPr/>
        </p:nvGrpSpPr>
        <p:grpSpPr>
          <a:xfrm>
            <a:off x="2187695" y="3510589"/>
            <a:ext cx="109440" cy="109440"/>
            <a:chOff x="4200892" y="4432105"/>
            <a:chExt cx="109440" cy="109440"/>
          </a:xfrm>
        </p:grpSpPr>
        <p:grpSp>
          <p:nvGrpSpPr>
            <p:cNvPr id="68"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1"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2"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9"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0"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75" name="Group 104">
            <a:extLst>
              <a:ext uri="{FF2B5EF4-FFF2-40B4-BE49-F238E27FC236}">
                <a16:creationId xmlns:a16="http://schemas.microsoft.com/office/drawing/2014/main" id="{F92D2BA8-4210-BC4F-90FE-97F981A42945}"/>
              </a:ext>
            </a:extLst>
          </p:cNvPr>
          <p:cNvGrpSpPr/>
          <p:nvPr/>
        </p:nvGrpSpPr>
        <p:grpSpPr>
          <a:xfrm>
            <a:off x="2189967" y="3826765"/>
            <a:ext cx="109440" cy="109440"/>
            <a:chOff x="4200892" y="4432105"/>
            <a:chExt cx="109440" cy="109440"/>
          </a:xfrm>
        </p:grpSpPr>
        <p:grpSp>
          <p:nvGrpSpPr>
            <p:cNvPr id="76"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79"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0"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7"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8"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82" name="Group 104">
            <a:extLst>
              <a:ext uri="{FF2B5EF4-FFF2-40B4-BE49-F238E27FC236}">
                <a16:creationId xmlns:a16="http://schemas.microsoft.com/office/drawing/2014/main" id="{F92D2BA8-4210-BC4F-90FE-97F981A42945}"/>
              </a:ext>
            </a:extLst>
          </p:cNvPr>
          <p:cNvGrpSpPr/>
          <p:nvPr/>
        </p:nvGrpSpPr>
        <p:grpSpPr>
          <a:xfrm>
            <a:off x="2178591" y="4156589"/>
            <a:ext cx="109440" cy="109440"/>
            <a:chOff x="4200892" y="4432105"/>
            <a:chExt cx="109440" cy="109440"/>
          </a:xfrm>
        </p:grpSpPr>
        <p:grpSp>
          <p:nvGrpSpPr>
            <p:cNvPr id="83"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86"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7"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4"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5"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89" name="Group 104">
            <a:extLst>
              <a:ext uri="{FF2B5EF4-FFF2-40B4-BE49-F238E27FC236}">
                <a16:creationId xmlns:a16="http://schemas.microsoft.com/office/drawing/2014/main" id="{F92D2BA8-4210-BC4F-90FE-97F981A42945}"/>
              </a:ext>
            </a:extLst>
          </p:cNvPr>
          <p:cNvGrpSpPr/>
          <p:nvPr/>
        </p:nvGrpSpPr>
        <p:grpSpPr>
          <a:xfrm>
            <a:off x="2178591" y="4497789"/>
            <a:ext cx="109440" cy="109440"/>
            <a:chOff x="4200892" y="4432105"/>
            <a:chExt cx="109440" cy="109440"/>
          </a:xfrm>
        </p:grpSpPr>
        <p:grpSp>
          <p:nvGrpSpPr>
            <p:cNvPr id="90"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93"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4"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1"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2"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96" name="Group 104">
            <a:extLst>
              <a:ext uri="{FF2B5EF4-FFF2-40B4-BE49-F238E27FC236}">
                <a16:creationId xmlns:a16="http://schemas.microsoft.com/office/drawing/2014/main" id="{F92D2BA8-4210-BC4F-90FE-97F981A42945}"/>
              </a:ext>
            </a:extLst>
          </p:cNvPr>
          <p:cNvGrpSpPr/>
          <p:nvPr/>
        </p:nvGrpSpPr>
        <p:grpSpPr>
          <a:xfrm>
            <a:off x="2180863" y="4841261"/>
            <a:ext cx="109440" cy="109440"/>
            <a:chOff x="4200892" y="4432105"/>
            <a:chExt cx="109440" cy="109440"/>
          </a:xfrm>
        </p:grpSpPr>
        <p:grpSp>
          <p:nvGrpSpPr>
            <p:cNvPr id="97"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00"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01"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8"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9"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03" name="Group 104">
            <a:extLst>
              <a:ext uri="{FF2B5EF4-FFF2-40B4-BE49-F238E27FC236}">
                <a16:creationId xmlns:a16="http://schemas.microsoft.com/office/drawing/2014/main" id="{F92D2BA8-4210-BC4F-90FE-97F981A42945}"/>
              </a:ext>
            </a:extLst>
          </p:cNvPr>
          <p:cNvGrpSpPr/>
          <p:nvPr/>
        </p:nvGrpSpPr>
        <p:grpSpPr>
          <a:xfrm>
            <a:off x="2183135" y="5171085"/>
            <a:ext cx="109440" cy="109440"/>
            <a:chOff x="4200892" y="4432105"/>
            <a:chExt cx="109440" cy="109440"/>
          </a:xfrm>
        </p:grpSpPr>
        <p:grpSp>
          <p:nvGrpSpPr>
            <p:cNvPr id="104" name="Group 115">
              <a:extLst>
                <a:ext uri="{FF2B5EF4-FFF2-40B4-BE49-F238E27FC236}">
                  <a16:creationId xmlns:a16="http://schemas.microsoft.com/office/drawing/2014/main" id="{DA19DEE7-8E5F-6342-B63F-CF262EB6DA52}"/>
                </a:ext>
              </a:extLst>
            </p:cNvPr>
            <p:cNvGrpSpPr>
              <a:grpSpLocks noChangeAspect="1"/>
            </p:cNvGrpSpPr>
            <p:nvPr/>
          </p:nvGrpSpPr>
          <p:grpSpPr>
            <a:xfrm rot="10800000">
              <a:off x="4210817" y="4439517"/>
              <a:ext cx="89587" cy="90000"/>
              <a:chOff x="3994150" y="4504881"/>
              <a:chExt cx="108000" cy="108498"/>
            </a:xfrm>
          </p:grpSpPr>
          <p:sp>
            <p:nvSpPr>
              <p:cNvPr id="107" name="Pie 118">
                <a:extLst>
                  <a:ext uri="{FF2B5EF4-FFF2-40B4-BE49-F238E27FC236}">
                    <a16:creationId xmlns:a16="http://schemas.microsoft.com/office/drawing/2014/main" id="{570D9E5C-3914-124B-9E12-AB2D0BCB1650}"/>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08" name="Pie 119">
                <a:extLst>
                  <a:ext uri="{FF2B5EF4-FFF2-40B4-BE49-F238E27FC236}">
                    <a16:creationId xmlns:a16="http://schemas.microsoft.com/office/drawing/2014/main" id="{905422B9-9F52-384A-A5FE-317FCBFB133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05" name="Arc 116">
              <a:extLst>
                <a:ext uri="{FF2B5EF4-FFF2-40B4-BE49-F238E27FC236}">
                  <a16:creationId xmlns:a16="http://schemas.microsoft.com/office/drawing/2014/main" id="{89E1DF72-9B1F-0446-99F7-2DADB0BCACF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06" name="Arc 117">
              <a:extLst>
                <a:ext uri="{FF2B5EF4-FFF2-40B4-BE49-F238E27FC236}">
                  <a16:creationId xmlns:a16="http://schemas.microsoft.com/office/drawing/2014/main" id="{5EAF3B46-DEBA-E74F-9468-4CB235C698CD}"/>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14" name="TextBox 81">
            <a:extLst>
              <a:ext uri="{FF2B5EF4-FFF2-40B4-BE49-F238E27FC236}">
                <a16:creationId xmlns:a16="http://schemas.microsoft.com/office/drawing/2014/main" id="{8B6663FE-9C5B-714F-8438-E6501F7F15CD}"/>
              </a:ext>
            </a:extLst>
          </p:cNvPr>
          <p:cNvSpPr txBox="1"/>
          <p:nvPr/>
        </p:nvSpPr>
        <p:spPr>
          <a:xfrm>
            <a:off x="147768" y="1151130"/>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41">
            <a:extLst>
              <a:ext uri="{FF2B5EF4-FFF2-40B4-BE49-F238E27FC236}">
                <a16:creationId xmlns:a16="http://schemas.microsoft.com/office/drawing/2014/main" id="{768C9111-165C-8440-A8C9-ECA52C687868}"/>
              </a:ext>
            </a:extLst>
          </p:cNvPr>
          <p:cNvCxnSpPr/>
          <p:nvPr/>
        </p:nvCxnSpPr>
        <p:spPr>
          <a:xfrm>
            <a:off x="1324841" y="1886802"/>
            <a:ext cx="6084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12" name="Rectangle 69">
            <a:extLst>
              <a:ext uri="{FF2B5EF4-FFF2-40B4-BE49-F238E27FC236}">
                <a16:creationId xmlns:a16="http://schemas.microsoft.com/office/drawing/2014/main" id="{3B32B5E7-ED45-6945-942B-69C68272165A}"/>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Rectangle 70">
            <a:extLst>
              <a:ext uri="{FF2B5EF4-FFF2-40B4-BE49-F238E27FC236}">
                <a16:creationId xmlns:a16="http://schemas.microsoft.com/office/drawing/2014/main" id="{A0F48E4F-354E-8D42-B488-D1086A08F77B}"/>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4" name="Rectangle 71">
            <a:extLst>
              <a:ext uri="{FF2B5EF4-FFF2-40B4-BE49-F238E27FC236}">
                <a16:creationId xmlns:a16="http://schemas.microsoft.com/office/drawing/2014/main" id="{1FA732A3-7B1A-284E-AE6F-12A67BEB5B54}"/>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Rectangle 72">
            <a:extLst>
              <a:ext uri="{FF2B5EF4-FFF2-40B4-BE49-F238E27FC236}">
                <a16:creationId xmlns:a16="http://schemas.microsoft.com/office/drawing/2014/main" id="{A7C30E5C-621F-F04F-AD83-7C213D62479D}"/>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TextBox 99">
            <a:extLst>
              <a:ext uri="{FF2B5EF4-FFF2-40B4-BE49-F238E27FC236}">
                <a16:creationId xmlns:a16="http://schemas.microsoft.com/office/drawing/2014/main" id="{4538E793-6C30-F146-9C08-53940C8BB204}"/>
              </a:ext>
            </a:extLst>
          </p:cNvPr>
          <p:cNvSpPr txBox="1"/>
          <p:nvPr/>
        </p:nvSpPr>
        <p:spPr>
          <a:xfrm>
            <a:off x="2633791" y="3144772"/>
            <a:ext cx="5687249" cy="1892313"/>
          </a:xfrm>
          <a:prstGeom prst="rect">
            <a:avLst/>
          </a:prstGeom>
          <a:noFill/>
        </p:spPr>
        <p:txBody>
          <a:bodyPr wrap="square" rtlCol="0">
            <a:spAutoFit/>
          </a:bodyPr>
          <a:lstStyle/>
          <a:p>
            <a:pPr marL="285750" indent="-285750" algn="just">
              <a:lnSpc>
                <a:spcPct val="107000"/>
              </a:lnSpc>
              <a:spcAft>
                <a:spcPts val="800"/>
              </a:spcAft>
            </a:pPr>
            <a:r>
              <a:rPr lang="es-ES" sz="1100" dirty="0">
                <a:latin typeface="Gotham Medium"/>
                <a:ea typeface="Calibri" panose="020F0502020204030204" pitchFamily="34" charset="0"/>
                <a:cs typeface="Arial" panose="020B0604020202020204" pitchFamily="34" charset="0"/>
              </a:rPr>
              <a:t>       Desde este pilar estratégico se busca establecer, documentar, implantar, mantener y mejorar el Sistema Integrado de Gestión y Control de la Calidad y del Medio Ambiente -“SIGCMA” en todas las dependencias del nivel central y seccional y en los despachos judiciales, a través de los proyectos de inversión aprobados y de acuerdo con las directrices dadas a partir de los Acuerdos PSAA14- 10160 y 10161 de 2014, la NTC 6256:2018, GTC 286:2018 con objetivos y metas orientadas a la satisfacción de los usuarios del sistema judicial, así como la preservación del medio ambiente y la generación de controles efectivos, que permitan el cumplimiento de la misión institucional de la Rama Judicial.</a:t>
            </a:r>
            <a:endParaRPr lang="en-US" sz="1100" dirty="0">
              <a:latin typeface="Gotham Medium"/>
              <a:ea typeface="Calibri" panose="020F0502020204030204" pitchFamily="34" charset="0"/>
              <a:cs typeface="Times New Roman" panose="02020603050405020304" pitchFamily="18" charset="0"/>
            </a:endParaRPr>
          </a:p>
        </p:txBody>
      </p:sp>
      <p:pic>
        <p:nvPicPr>
          <p:cNvPr id="26" name="Picture 164">
            <a:extLst>
              <a:ext uri="{FF2B5EF4-FFF2-40B4-BE49-F238E27FC236}">
                <a16:creationId xmlns:a16="http://schemas.microsoft.com/office/drawing/2014/main" id="{EE98210F-2A8A-F14E-AADA-A739DC2E40E0}"/>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31" name="TextBox 44">
            <a:extLst>
              <a:ext uri="{FF2B5EF4-FFF2-40B4-BE49-F238E27FC236}">
                <a16:creationId xmlns:a16="http://schemas.microsoft.com/office/drawing/2014/main" id="{D83B896E-6536-A342-A503-C7A3F085EAAF}"/>
              </a:ext>
            </a:extLst>
          </p:cNvPr>
          <p:cNvSpPr txBox="1"/>
          <p:nvPr/>
        </p:nvSpPr>
        <p:spPr>
          <a:xfrm>
            <a:off x="1263443" y="1403267"/>
            <a:ext cx="4979248" cy="586314"/>
          </a:xfrm>
          <a:prstGeom prst="rect">
            <a:avLst/>
          </a:prstGeom>
          <a:noFill/>
        </p:spPr>
        <p:txBody>
          <a:bodyPr wrap="none" rtlCol="0">
            <a:spAutoFit/>
          </a:bodyPr>
          <a:lstStyle/>
          <a:p>
            <a:pPr lvl="0">
              <a:lnSpc>
                <a:spcPct val="107000"/>
              </a:lnSpc>
              <a:spcBef>
                <a:spcPts val="1200"/>
              </a:spcBef>
            </a:pPr>
            <a:r>
              <a:rPr lang="es-MX" sz="3000" b="1" kern="0" dirty="0">
                <a:solidFill>
                  <a:srgbClr val="00AEEF"/>
                </a:solidFill>
                <a:latin typeface="Filson Pro Book" pitchFamily="2" charset="0"/>
                <a:ea typeface="Times New Roman" panose="02020603050405020304" pitchFamily="18" charset="0"/>
                <a:cs typeface="Times New Roman" panose="02020603050405020304" pitchFamily="18" charset="0"/>
              </a:rPr>
              <a:t>VISIÓN-MISIÓN-VALORES</a:t>
            </a:r>
            <a:endParaRPr lang="en-US" sz="3000" b="1" kern="0" dirty="0">
              <a:solidFill>
                <a:srgbClr val="00AEEF"/>
              </a:solidFill>
              <a:latin typeface="Filson Pro Book" pitchFamily="2" charset="0"/>
              <a:ea typeface="Times New Roman" panose="02020603050405020304" pitchFamily="18" charset="0"/>
              <a:cs typeface="Times New Roman" panose="02020603050405020304" pitchFamily="18" charset="0"/>
            </a:endParaRPr>
          </a:p>
        </p:txBody>
      </p:sp>
      <p:pic>
        <p:nvPicPr>
          <p:cNvPr id="32" name="Picture 2">
            <a:extLst>
              <a:ext uri="{FF2B5EF4-FFF2-40B4-BE49-F238E27FC236}">
                <a16:creationId xmlns:a16="http://schemas.microsoft.com/office/drawing/2014/main" id="{F4D488D7-B9FB-4E4B-A122-1BAC7017A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415" y="3628356"/>
            <a:ext cx="1130059" cy="1187979"/>
          </a:xfrm>
          <a:prstGeom prst="rect">
            <a:avLst/>
          </a:prstGeom>
        </p:spPr>
      </p:pic>
      <p:sp>
        <p:nvSpPr>
          <p:cNvPr id="33" name="TextBox 81">
            <a:extLst>
              <a:ext uri="{FF2B5EF4-FFF2-40B4-BE49-F238E27FC236}">
                <a16:creationId xmlns:a16="http://schemas.microsoft.com/office/drawing/2014/main" id="{8B6663FE-9C5B-714F-8438-E6501F7F15CD}"/>
              </a:ext>
            </a:extLst>
          </p:cNvPr>
          <p:cNvSpPr txBox="1"/>
          <p:nvPr/>
        </p:nvSpPr>
        <p:spPr>
          <a:xfrm>
            <a:off x="147768" y="1151130"/>
            <a:ext cx="923651"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34" name="Rectangle 46">
            <a:extLst>
              <a:ext uri="{FF2B5EF4-FFF2-40B4-BE49-F238E27FC236}">
                <a16:creationId xmlns:a16="http://schemas.microsoft.com/office/drawing/2014/main" id="{31174E40-FED5-454B-8523-19C03FF37005}"/>
              </a:ext>
            </a:extLst>
          </p:cNvPr>
          <p:cNvSpPr/>
          <p:nvPr/>
        </p:nvSpPr>
        <p:spPr>
          <a:xfrm>
            <a:off x="1571" y="228368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Rectangle 47">
            <a:extLst>
              <a:ext uri="{FF2B5EF4-FFF2-40B4-BE49-F238E27FC236}">
                <a16:creationId xmlns:a16="http://schemas.microsoft.com/office/drawing/2014/main" id="{5872FBF8-8A93-1841-9B41-1BB17F47D011}"/>
              </a:ext>
            </a:extLst>
          </p:cNvPr>
          <p:cNvSpPr/>
          <p:nvPr/>
        </p:nvSpPr>
        <p:spPr>
          <a:xfrm>
            <a:off x="243106" y="2265746"/>
            <a:ext cx="5317890" cy="27360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6" name="TextBox 48">
            <a:extLst>
              <a:ext uri="{FF2B5EF4-FFF2-40B4-BE49-F238E27FC236}">
                <a16:creationId xmlns:a16="http://schemas.microsoft.com/office/drawing/2014/main" id="{A20CCA48-E86D-A642-9815-64CAC1E2534A}"/>
              </a:ext>
            </a:extLst>
          </p:cNvPr>
          <p:cNvSpPr txBox="1"/>
          <p:nvPr/>
        </p:nvSpPr>
        <p:spPr>
          <a:xfrm>
            <a:off x="190283" y="2250628"/>
            <a:ext cx="2055371"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V. / MISIÓN-VALORES</a:t>
            </a:r>
          </a:p>
        </p:txBody>
      </p:sp>
      <p:sp>
        <p:nvSpPr>
          <p:cNvPr id="37" name="TextBox 29">
            <a:extLst>
              <a:ext uri="{FF2B5EF4-FFF2-40B4-BE49-F238E27FC236}">
                <a16:creationId xmlns:a16="http://schemas.microsoft.com/office/drawing/2014/main" id="{0B995BA1-1405-8F47-9032-101E7DA9745A}"/>
              </a:ext>
            </a:extLst>
          </p:cNvPr>
          <p:cNvSpPr txBox="1"/>
          <p:nvPr/>
        </p:nvSpPr>
        <p:spPr>
          <a:xfrm>
            <a:off x="447793" y="2560661"/>
            <a:ext cx="1630949" cy="277512"/>
          </a:xfrm>
          <a:prstGeom prst="rect">
            <a:avLst/>
          </a:prstGeom>
          <a:noFill/>
        </p:spPr>
        <p:txBody>
          <a:bodyPr wrap="square" rtlCol="0">
            <a:spAutoFit/>
          </a:bodyPr>
          <a:lstStyle/>
          <a:p>
            <a:pPr marR="259080" indent="-6350" algn="just">
              <a:lnSpc>
                <a:spcPct val="107000"/>
              </a:lnSpc>
              <a:spcAft>
                <a:spcPts val="860"/>
              </a:spcAft>
            </a:pPr>
            <a:r>
              <a:rPr lang="es-CO" sz="1200" i="1" dirty="0">
                <a:solidFill>
                  <a:srgbClr val="002A41"/>
                </a:solidFill>
                <a:latin typeface="Gotham Book" panose="02000604040000020004" pitchFamily="2" charset="0"/>
                <a:ea typeface="Calibri" panose="020F0502020204030204" pitchFamily="34" charset="0"/>
              </a:rPr>
              <a:t>(Continuación)</a:t>
            </a:r>
            <a:endParaRPr lang="en-US" sz="1200" i="1" dirty="0">
              <a:solidFill>
                <a:srgbClr val="002A41"/>
              </a:solidFill>
              <a:latin typeface="Gotham Book" panose="02000604040000020004" pitchFamily="2" charset="0"/>
              <a:ea typeface="Calibri" panose="020F0502020204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4313</TotalTime>
  <Words>5635</Words>
  <Application>Microsoft Office PowerPoint</Application>
  <PresentationFormat>Panorámica</PresentationFormat>
  <Paragraphs>720</Paragraphs>
  <Slides>35</Slides>
  <Notes>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35</vt:i4>
      </vt:variant>
    </vt:vector>
  </HeadingPairs>
  <TitlesOfParts>
    <vt:vector size="42" baseType="lpstr">
      <vt:lpstr>Arial</vt:lpstr>
      <vt:lpstr>Calibri</vt:lpstr>
      <vt:lpstr>Calibri Light</vt:lpstr>
      <vt:lpstr>Filson Pro Book</vt:lpstr>
      <vt:lpstr>Gotham Book</vt:lpstr>
      <vt:lpstr>Gotham Medium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Adolfo Venegas Betancourt</dc:creator>
  <cp:lastModifiedBy>Sandra Castillo</cp:lastModifiedBy>
  <cp:revision>262</cp:revision>
  <dcterms:created xsi:type="dcterms:W3CDTF">2021-07-16T05:50:25Z</dcterms:created>
  <dcterms:modified xsi:type="dcterms:W3CDTF">2021-07-30T14:58:29Z</dcterms:modified>
</cp:coreProperties>
</file>