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75" r:id="rId2"/>
    <p:sldId id="261" r:id="rId3"/>
    <p:sldId id="257" r:id="rId4"/>
    <p:sldId id="276" r:id="rId5"/>
    <p:sldId id="277" r:id="rId6"/>
    <p:sldId id="278" r:id="rId7"/>
    <p:sldId id="279" r:id="rId8"/>
    <p:sldId id="280" r:id="rId9"/>
    <p:sldId id="281" r:id="rId10"/>
    <p:sldId id="282" r:id="rId11"/>
  </p:sldIdLst>
  <p:sldSz cx="12192000" cy="6858000"/>
  <p:notesSz cx="6858000" cy="9144000"/>
  <p:defaultTex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58"/>
    <a:srgbClr val="0092C8"/>
    <a:srgbClr val="F6C042"/>
    <a:srgbClr val="FBE57A"/>
    <a:srgbClr val="00AEEF"/>
    <a:srgbClr val="002A41"/>
    <a:srgbClr val="EE7D2E"/>
    <a:srgbClr val="C2E6E4"/>
    <a:srgbClr val="A0DADD"/>
    <a:srgbClr val="6DCF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22"/>
    <p:restoredTop sz="94674"/>
  </p:normalViewPr>
  <p:slideViewPr>
    <p:cSldViewPr snapToGrid="0" snapToObjects="1">
      <p:cViewPr varScale="1">
        <p:scale>
          <a:sx n="68" d="100"/>
          <a:sy n="68" d="100"/>
        </p:scale>
        <p:origin x="402"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FFEB7-59AB-2C43-BEE9-FF11E5E92E83}" type="datetimeFigureOut">
              <a:rPr lang="es-ES_tradnl" smtClean="0"/>
              <a:t>30/07/2021</a:t>
            </a:fld>
            <a:endParaRPr lang="es-ES_tradnl"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3FACA-4BC1-5145-BF68-2CBB72169D6C}" type="slidenum">
              <a:rPr lang="es-ES_tradnl" smtClean="0"/>
              <a:t>‹Nº›</a:t>
            </a:fld>
            <a:endParaRPr lang="es-ES_tradnl" dirty="0"/>
          </a:p>
        </p:txBody>
      </p:sp>
    </p:spTree>
    <p:extLst>
      <p:ext uri="{BB962C8B-B14F-4D97-AF65-F5344CB8AC3E}">
        <p14:creationId xmlns:p14="http://schemas.microsoft.com/office/powerpoint/2010/main" val="294533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1</a:t>
            </a:fld>
            <a:endParaRPr lang="es-ES_tradnl" dirty="0"/>
          </a:p>
        </p:txBody>
      </p:sp>
    </p:spTree>
    <p:extLst>
      <p:ext uri="{BB962C8B-B14F-4D97-AF65-F5344CB8AC3E}">
        <p14:creationId xmlns:p14="http://schemas.microsoft.com/office/powerpoint/2010/main" val="2949263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10</a:t>
            </a:fld>
            <a:endParaRPr lang="es-ES_tradnl" dirty="0"/>
          </a:p>
        </p:txBody>
      </p:sp>
    </p:spTree>
    <p:extLst>
      <p:ext uri="{BB962C8B-B14F-4D97-AF65-F5344CB8AC3E}">
        <p14:creationId xmlns:p14="http://schemas.microsoft.com/office/powerpoint/2010/main" val="856280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C0605-FC1C-A949-83B8-ACF4A1DEA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10E091AA-FB07-E746-9B9F-38BF01FB7C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2F7D274E-34E9-6541-A8C1-9E93D33AC503}"/>
              </a:ext>
            </a:extLst>
          </p:cNvPr>
          <p:cNvSpPr>
            <a:spLocks noGrp="1"/>
          </p:cNvSpPr>
          <p:nvPr>
            <p:ph type="dt" sz="half" idx="10"/>
          </p:nvPr>
        </p:nvSpPr>
        <p:spPr/>
        <p:txBody>
          <a:bodyPr/>
          <a:lstStyle/>
          <a:p>
            <a:fld id="{2B5EAFC6-05A9-B847-BCB9-5872B191CEF2}" type="datetimeFigureOut">
              <a:rPr lang="es-ES_tradnl" smtClean="0"/>
              <a:t>30/07/2021</a:t>
            </a:fld>
            <a:endParaRPr lang="es-ES_tradnl" dirty="0"/>
          </a:p>
        </p:txBody>
      </p:sp>
      <p:sp>
        <p:nvSpPr>
          <p:cNvPr id="5" name="Footer Placeholder 4">
            <a:extLst>
              <a:ext uri="{FF2B5EF4-FFF2-40B4-BE49-F238E27FC236}">
                <a16:creationId xmlns:a16="http://schemas.microsoft.com/office/drawing/2014/main" id="{A3A433CC-B7A7-CC4F-9C68-C309357D3DCA}"/>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id="{5B23497E-5FF8-D246-907A-3C6242840F6D}"/>
              </a:ext>
            </a:extLst>
          </p:cNvPr>
          <p:cNvSpPr>
            <a:spLocks noGrp="1"/>
          </p:cNvSpPr>
          <p:nvPr>
            <p:ph type="sldNum" sz="quarter" idx="12"/>
          </p:nvPr>
        </p:nvSpPr>
        <p:spPr/>
        <p:txBody>
          <a:bodyPr/>
          <a:lstStyle/>
          <a:p>
            <a:fld id="{E7A240FB-3D85-8D49-93B6-C9272CC1D562}" type="slidenum">
              <a:rPr lang="es-ES_tradnl" smtClean="0"/>
              <a:t>‹Nº›</a:t>
            </a:fld>
            <a:endParaRPr lang="es-ES_tradnl" dirty="0"/>
          </a:p>
        </p:txBody>
      </p:sp>
    </p:spTree>
    <p:extLst>
      <p:ext uri="{BB962C8B-B14F-4D97-AF65-F5344CB8AC3E}">
        <p14:creationId xmlns:p14="http://schemas.microsoft.com/office/powerpoint/2010/main" val="109747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6C7D-3A5C-364D-8D30-D786A53552C9}"/>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8721FA6B-2BA4-9847-9CB4-F1A383D75C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828F9804-E907-8C42-8858-48CAFD58E1EE}"/>
              </a:ext>
            </a:extLst>
          </p:cNvPr>
          <p:cNvSpPr>
            <a:spLocks noGrp="1"/>
          </p:cNvSpPr>
          <p:nvPr>
            <p:ph type="dt" sz="half" idx="10"/>
          </p:nvPr>
        </p:nvSpPr>
        <p:spPr/>
        <p:txBody>
          <a:bodyPr/>
          <a:lstStyle/>
          <a:p>
            <a:fld id="{2B5EAFC6-05A9-B847-BCB9-5872B191CEF2}" type="datetimeFigureOut">
              <a:rPr lang="es-ES_tradnl" smtClean="0"/>
              <a:t>30/07/2021</a:t>
            </a:fld>
            <a:endParaRPr lang="es-ES_tradnl" dirty="0"/>
          </a:p>
        </p:txBody>
      </p:sp>
      <p:sp>
        <p:nvSpPr>
          <p:cNvPr id="5" name="Footer Placeholder 4">
            <a:extLst>
              <a:ext uri="{FF2B5EF4-FFF2-40B4-BE49-F238E27FC236}">
                <a16:creationId xmlns:a16="http://schemas.microsoft.com/office/drawing/2014/main" id="{701B8A40-ED05-D34E-9575-6F6365313540}"/>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id="{E92FEA94-A8BE-1445-9062-6B602F128B52}"/>
              </a:ext>
            </a:extLst>
          </p:cNvPr>
          <p:cNvSpPr>
            <a:spLocks noGrp="1"/>
          </p:cNvSpPr>
          <p:nvPr>
            <p:ph type="sldNum" sz="quarter" idx="12"/>
          </p:nvPr>
        </p:nvSpPr>
        <p:spPr/>
        <p:txBody>
          <a:bodyPr/>
          <a:lstStyle/>
          <a:p>
            <a:fld id="{E7A240FB-3D85-8D49-93B6-C9272CC1D562}" type="slidenum">
              <a:rPr lang="es-ES_tradnl" smtClean="0"/>
              <a:t>‹Nº›</a:t>
            </a:fld>
            <a:endParaRPr lang="es-ES_tradnl" dirty="0"/>
          </a:p>
        </p:txBody>
      </p:sp>
    </p:spTree>
    <p:extLst>
      <p:ext uri="{BB962C8B-B14F-4D97-AF65-F5344CB8AC3E}">
        <p14:creationId xmlns:p14="http://schemas.microsoft.com/office/powerpoint/2010/main" val="1800354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860491-5BC2-434D-9C8A-8A9534A1EA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0424459B-EC0E-8945-ADAD-A8E1733828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E9236BD1-9E83-6B43-82C9-9790917CEBA8}"/>
              </a:ext>
            </a:extLst>
          </p:cNvPr>
          <p:cNvSpPr>
            <a:spLocks noGrp="1"/>
          </p:cNvSpPr>
          <p:nvPr>
            <p:ph type="dt" sz="half" idx="10"/>
          </p:nvPr>
        </p:nvSpPr>
        <p:spPr/>
        <p:txBody>
          <a:bodyPr/>
          <a:lstStyle/>
          <a:p>
            <a:fld id="{2B5EAFC6-05A9-B847-BCB9-5872B191CEF2}" type="datetimeFigureOut">
              <a:rPr lang="es-ES_tradnl" smtClean="0"/>
              <a:t>30/07/2021</a:t>
            </a:fld>
            <a:endParaRPr lang="es-ES_tradnl" dirty="0"/>
          </a:p>
        </p:txBody>
      </p:sp>
      <p:sp>
        <p:nvSpPr>
          <p:cNvPr id="5" name="Footer Placeholder 4">
            <a:extLst>
              <a:ext uri="{FF2B5EF4-FFF2-40B4-BE49-F238E27FC236}">
                <a16:creationId xmlns:a16="http://schemas.microsoft.com/office/drawing/2014/main" id="{2023BEBA-536C-2F4A-894B-3AC34786DCDF}"/>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id="{8764AF0E-5A74-2D46-B335-667403C4F044}"/>
              </a:ext>
            </a:extLst>
          </p:cNvPr>
          <p:cNvSpPr>
            <a:spLocks noGrp="1"/>
          </p:cNvSpPr>
          <p:nvPr>
            <p:ph type="sldNum" sz="quarter" idx="12"/>
          </p:nvPr>
        </p:nvSpPr>
        <p:spPr/>
        <p:txBody>
          <a:bodyPr/>
          <a:lstStyle/>
          <a:p>
            <a:fld id="{E7A240FB-3D85-8D49-93B6-C9272CC1D562}" type="slidenum">
              <a:rPr lang="es-ES_tradnl" smtClean="0"/>
              <a:t>‹Nº›</a:t>
            </a:fld>
            <a:endParaRPr lang="es-ES_tradnl" dirty="0"/>
          </a:p>
        </p:txBody>
      </p:sp>
    </p:spTree>
    <p:extLst>
      <p:ext uri="{BB962C8B-B14F-4D97-AF65-F5344CB8AC3E}">
        <p14:creationId xmlns:p14="http://schemas.microsoft.com/office/powerpoint/2010/main" val="383670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2B25-5100-534B-8482-77234A9837D5}"/>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A5DFC3B7-7AFB-6A45-A78C-4FCCBC7414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FF4F5AB8-8D67-A542-927D-79E1E38C713A}"/>
              </a:ext>
            </a:extLst>
          </p:cNvPr>
          <p:cNvSpPr>
            <a:spLocks noGrp="1"/>
          </p:cNvSpPr>
          <p:nvPr>
            <p:ph type="dt" sz="half" idx="10"/>
          </p:nvPr>
        </p:nvSpPr>
        <p:spPr/>
        <p:txBody>
          <a:bodyPr/>
          <a:lstStyle/>
          <a:p>
            <a:fld id="{2B5EAFC6-05A9-B847-BCB9-5872B191CEF2}" type="datetimeFigureOut">
              <a:rPr lang="es-ES_tradnl" smtClean="0"/>
              <a:t>30/07/2021</a:t>
            </a:fld>
            <a:endParaRPr lang="es-ES_tradnl" dirty="0"/>
          </a:p>
        </p:txBody>
      </p:sp>
      <p:sp>
        <p:nvSpPr>
          <p:cNvPr id="5" name="Footer Placeholder 4">
            <a:extLst>
              <a:ext uri="{FF2B5EF4-FFF2-40B4-BE49-F238E27FC236}">
                <a16:creationId xmlns:a16="http://schemas.microsoft.com/office/drawing/2014/main" id="{D7104F74-8DB7-4642-9A9B-2E38BC37F6EC}"/>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id="{478DC96F-E4D6-884F-9301-C933D57ADDC4}"/>
              </a:ext>
            </a:extLst>
          </p:cNvPr>
          <p:cNvSpPr>
            <a:spLocks noGrp="1"/>
          </p:cNvSpPr>
          <p:nvPr>
            <p:ph type="sldNum" sz="quarter" idx="12"/>
          </p:nvPr>
        </p:nvSpPr>
        <p:spPr/>
        <p:txBody>
          <a:bodyPr/>
          <a:lstStyle/>
          <a:p>
            <a:fld id="{E7A240FB-3D85-8D49-93B6-C9272CC1D562}" type="slidenum">
              <a:rPr lang="es-ES_tradnl" smtClean="0"/>
              <a:t>‹Nº›</a:t>
            </a:fld>
            <a:endParaRPr lang="es-ES_tradnl" dirty="0"/>
          </a:p>
        </p:txBody>
      </p:sp>
    </p:spTree>
    <p:extLst>
      <p:ext uri="{BB962C8B-B14F-4D97-AF65-F5344CB8AC3E}">
        <p14:creationId xmlns:p14="http://schemas.microsoft.com/office/powerpoint/2010/main" val="284273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C605-64B1-9947-A024-3285BDAD1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4A3580BD-325B-8744-BA86-CCCFE759E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70687-E494-D44B-ACEE-2CBF7BA4798D}"/>
              </a:ext>
            </a:extLst>
          </p:cNvPr>
          <p:cNvSpPr>
            <a:spLocks noGrp="1"/>
          </p:cNvSpPr>
          <p:nvPr>
            <p:ph type="dt" sz="half" idx="10"/>
          </p:nvPr>
        </p:nvSpPr>
        <p:spPr/>
        <p:txBody>
          <a:bodyPr/>
          <a:lstStyle/>
          <a:p>
            <a:fld id="{2B5EAFC6-05A9-B847-BCB9-5872B191CEF2}" type="datetimeFigureOut">
              <a:rPr lang="es-ES_tradnl" smtClean="0"/>
              <a:t>30/07/2021</a:t>
            </a:fld>
            <a:endParaRPr lang="es-ES_tradnl" dirty="0"/>
          </a:p>
        </p:txBody>
      </p:sp>
      <p:sp>
        <p:nvSpPr>
          <p:cNvPr id="5" name="Footer Placeholder 4">
            <a:extLst>
              <a:ext uri="{FF2B5EF4-FFF2-40B4-BE49-F238E27FC236}">
                <a16:creationId xmlns:a16="http://schemas.microsoft.com/office/drawing/2014/main" id="{44EBC164-6CE9-2447-8B5B-C59B0558A853}"/>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id="{B6092DDC-00B9-CE4A-B68F-4C5579932E45}"/>
              </a:ext>
            </a:extLst>
          </p:cNvPr>
          <p:cNvSpPr>
            <a:spLocks noGrp="1"/>
          </p:cNvSpPr>
          <p:nvPr>
            <p:ph type="sldNum" sz="quarter" idx="12"/>
          </p:nvPr>
        </p:nvSpPr>
        <p:spPr/>
        <p:txBody>
          <a:bodyPr/>
          <a:lstStyle/>
          <a:p>
            <a:fld id="{E7A240FB-3D85-8D49-93B6-C9272CC1D562}" type="slidenum">
              <a:rPr lang="es-ES_tradnl" smtClean="0"/>
              <a:t>‹Nº›</a:t>
            </a:fld>
            <a:endParaRPr lang="es-ES_tradnl" dirty="0"/>
          </a:p>
        </p:txBody>
      </p:sp>
    </p:spTree>
    <p:extLst>
      <p:ext uri="{BB962C8B-B14F-4D97-AF65-F5344CB8AC3E}">
        <p14:creationId xmlns:p14="http://schemas.microsoft.com/office/powerpoint/2010/main" val="2353939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60F6-20FC-6F4C-947C-983C88EA2E49}"/>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9122D58C-999D-E146-A5F3-A648C0B6E9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25F669A0-372F-9245-8C0F-EB56A19345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D0609F3C-AA2F-EB44-85C9-7E0542F5B525}"/>
              </a:ext>
            </a:extLst>
          </p:cNvPr>
          <p:cNvSpPr>
            <a:spLocks noGrp="1"/>
          </p:cNvSpPr>
          <p:nvPr>
            <p:ph type="dt" sz="half" idx="10"/>
          </p:nvPr>
        </p:nvSpPr>
        <p:spPr/>
        <p:txBody>
          <a:bodyPr/>
          <a:lstStyle/>
          <a:p>
            <a:fld id="{2B5EAFC6-05A9-B847-BCB9-5872B191CEF2}" type="datetimeFigureOut">
              <a:rPr lang="es-ES_tradnl" smtClean="0"/>
              <a:t>30/07/2021</a:t>
            </a:fld>
            <a:endParaRPr lang="es-ES_tradnl" dirty="0"/>
          </a:p>
        </p:txBody>
      </p:sp>
      <p:sp>
        <p:nvSpPr>
          <p:cNvPr id="6" name="Footer Placeholder 5">
            <a:extLst>
              <a:ext uri="{FF2B5EF4-FFF2-40B4-BE49-F238E27FC236}">
                <a16:creationId xmlns:a16="http://schemas.microsoft.com/office/drawing/2014/main" id="{0F7CB142-0E6D-0146-B3B2-56E995FFEE3E}"/>
              </a:ext>
            </a:extLst>
          </p:cNvPr>
          <p:cNvSpPr>
            <a:spLocks noGrp="1"/>
          </p:cNvSpPr>
          <p:nvPr>
            <p:ph type="ftr" sz="quarter" idx="11"/>
          </p:nvPr>
        </p:nvSpPr>
        <p:spPr/>
        <p:txBody>
          <a:bodyPr/>
          <a:lstStyle/>
          <a:p>
            <a:endParaRPr lang="es-ES_tradnl" dirty="0"/>
          </a:p>
        </p:txBody>
      </p:sp>
      <p:sp>
        <p:nvSpPr>
          <p:cNvPr id="7" name="Slide Number Placeholder 6">
            <a:extLst>
              <a:ext uri="{FF2B5EF4-FFF2-40B4-BE49-F238E27FC236}">
                <a16:creationId xmlns:a16="http://schemas.microsoft.com/office/drawing/2014/main" id="{95C1DC5E-9D75-8244-9D51-6AB791A4EB9C}"/>
              </a:ext>
            </a:extLst>
          </p:cNvPr>
          <p:cNvSpPr>
            <a:spLocks noGrp="1"/>
          </p:cNvSpPr>
          <p:nvPr>
            <p:ph type="sldNum" sz="quarter" idx="12"/>
          </p:nvPr>
        </p:nvSpPr>
        <p:spPr/>
        <p:txBody>
          <a:bodyPr/>
          <a:lstStyle/>
          <a:p>
            <a:fld id="{E7A240FB-3D85-8D49-93B6-C9272CC1D562}" type="slidenum">
              <a:rPr lang="es-ES_tradnl" smtClean="0"/>
              <a:t>‹Nº›</a:t>
            </a:fld>
            <a:endParaRPr lang="es-ES_tradnl" dirty="0"/>
          </a:p>
        </p:txBody>
      </p:sp>
    </p:spTree>
    <p:extLst>
      <p:ext uri="{BB962C8B-B14F-4D97-AF65-F5344CB8AC3E}">
        <p14:creationId xmlns:p14="http://schemas.microsoft.com/office/powerpoint/2010/main" val="2090119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0D1C4-E9C4-9C4D-BCBF-AE5617ACF597}"/>
              </a:ext>
            </a:extLst>
          </p:cNvPr>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EB199EB3-56A0-7548-9F1A-58B7A438A2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CFE1BB-C31E-6F4F-9BB9-F08FB5A784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639084E1-6D04-454F-955C-2FB8DCDE57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812DF8-A8D0-6848-96F5-B0BC5103B3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EEE82989-556F-9941-94F9-A50BCA7FF1CE}"/>
              </a:ext>
            </a:extLst>
          </p:cNvPr>
          <p:cNvSpPr>
            <a:spLocks noGrp="1"/>
          </p:cNvSpPr>
          <p:nvPr>
            <p:ph type="dt" sz="half" idx="10"/>
          </p:nvPr>
        </p:nvSpPr>
        <p:spPr/>
        <p:txBody>
          <a:bodyPr/>
          <a:lstStyle/>
          <a:p>
            <a:fld id="{2B5EAFC6-05A9-B847-BCB9-5872B191CEF2}" type="datetimeFigureOut">
              <a:rPr lang="es-ES_tradnl" smtClean="0"/>
              <a:t>30/07/2021</a:t>
            </a:fld>
            <a:endParaRPr lang="es-ES_tradnl" dirty="0"/>
          </a:p>
        </p:txBody>
      </p:sp>
      <p:sp>
        <p:nvSpPr>
          <p:cNvPr id="8" name="Footer Placeholder 7">
            <a:extLst>
              <a:ext uri="{FF2B5EF4-FFF2-40B4-BE49-F238E27FC236}">
                <a16:creationId xmlns:a16="http://schemas.microsoft.com/office/drawing/2014/main" id="{95DE4D8E-7870-5549-9439-9D60ECCF0133}"/>
              </a:ext>
            </a:extLst>
          </p:cNvPr>
          <p:cNvSpPr>
            <a:spLocks noGrp="1"/>
          </p:cNvSpPr>
          <p:nvPr>
            <p:ph type="ftr" sz="quarter" idx="11"/>
          </p:nvPr>
        </p:nvSpPr>
        <p:spPr/>
        <p:txBody>
          <a:bodyPr/>
          <a:lstStyle/>
          <a:p>
            <a:endParaRPr lang="es-ES_tradnl" dirty="0"/>
          </a:p>
        </p:txBody>
      </p:sp>
      <p:sp>
        <p:nvSpPr>
          <p:cNvPr id="9" name="Slide Number Placeholder 8">
            <a:extLst>
              <a:ext uri="{FF2B5EF4-FFF2-40B4-BE49-F238E27FC236}">
                <a16:creationId xmlns:a16="http://schemas.microsoft.com/office/drawing/2014/main" id="{2CB1BD09-E217-9A41-9792-A2F3AA972895}"/>
              </a:ext>
            </a:extLst>
          </p:cNvPr>
          <p:cNvSpPr>
            <a:spLocks noGrp="1"/>
          </p:cNvSpPr>
          <p:nvPr>
            <p:ph type="sldNum" sz="quarter" idx="12"/>
          </p:nvPr>
        </p:nvSpPr>
        <p:spPr/>
        <p:txBody>
          <a:bodyPr/>
          <a:lstStyle/>
          <a:p>
            <a:fld id="{E7A240FB-3D85-8D49-93B6-C9272CC1D562}" type="slidenum">
              <a:rPr lang="es-ES_tradnl" smtClean="0"/>
              <a:t>‹Nº›</a:t>
            </a:fld>
            <a:endParaRPr lang="es-ES_tradnl" dirty="0"/>
          </a:p>
        </p:txBody>
      </p:sp>
    </p:spTree>
    <p:extLst>
      <p:ext uri="{BB962C8B-B14F-4D97-AF65-F5344CB8AC3E}">
        <p14:creationId xmlns:p14="http://schemas.microsoft.com/office/powerpoint/2010/main" val="2122912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0A51-3A47-D54C-9F88-8DAB8166C2B9}"/>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7018A2A1-F14A-864D-8D49-A4F58690EDF3}"/>
              </a:ext>
            </a:extLst>
          </p:cNvPr>
          <p:cNvSpPr>
            <a:spLocks noGrp="1"/>
          </p:cNvSpPr>
          <p:nvPr>
            <p:ph type="dt" sz="half" idx="10"/>
          </p:nvPr>
        </p:nvSpPr>
        <p:spPr/>
        <p:txBody>
          <a:bodyPr/>
          <a:lstStyle/>
          <a:p>
            <a:fld id="{2B5EAFC6-05A9-B847-BCB9-5872B191CEF2}" type="datetimeFigureOut">
              <a:rPr lang="es-ES_tradnl" smtClean="0"/>
              <a:t>30/07/2021</a:t>
            </a:fld>
            <a:endParaRPr lang="es-ES_tradnl" dirty="0"/>
          </a:p>
        </p:txBody>
      </p:sp>
      <p:sp>
        <p:nvSpPr>
          <p:cNvPr id="4" name="Footer Placeholder 3">
            <a:extLst>
              <a:ext uri="{FF2B5EF4-FFF2-40B4-BE49-F238E27FC236}">
                <a16:creationId xmlns:a16="http://schemas.microsoft.com/office/drawing/2014/main" id="{61CF9B98-09B3-D041-B312-48C5F700F553}"/>
              </a:ext>
            </a:extLst>
          </p:cNvPr>
          <p:cNvSpPr>
            <a:spLocks noGrp="1"/>
          </p:cNvSpPr>
          <p:nvPr>
            <p:ph type="ftr" sz="quarter" idx="11"/>
          </p:nvPr>
        </p:nvSpPr>
        <p:spPr/>
        <p:txBody>
          <a:bodyPr/>
          <a:lstStyle/>
          <a:p>
            <a:endParaRPr lang="es-ES_tradnl" dirty="0"/>
          </a:p>
        </p:txBody>
      </p:sp>
      <p:sp>
        <p:nvSpPr>
          <p:cNvPr id="5" name="Slide Number Placeholder 4">
            <a:extLst>
              <a:ext uri="{FF2B5EF4-FFF2-40B4-BE49-F238E27FC236}">
                <a16:creationId xmlns:a16="http://schemas.microsoft.com/office/drawing/2014/main" id="{CDAD1139-2DA2-7A45-95AC-623780B8CFE0}"/>
              </a:ext>
            </a:extLst>
          </p:cNvPr>
          <p:cNvSpPr>
            <a:spLocks noGrp="1"/>
          </p:cNvSpPr>
          <p:nvPr>
            <p:ph type="sldNum" sz="quarter" idx="12"/>
          </p:nvPr>
        </p:nvSpPr>
        <p:spPr/>
        <p:txBody>
          <a:bodyPr/>
          <a:lstStyle/>
          <a:p>
            <a:fld id="{E7A240FB-3D85-8D49-93B6-C9272CC1D562}" type="slidenum">
              <a:rPr lang="es-ES_tradnl" smtClean="0"/>
              <a:t>‹Nº›</a:t>
            </a:fld>
            <a:endParaRPr lang="es-ES_tradnl" dirty="0"/>
          </a:p>
        </p:txBody>
      </p:sp>
    </p:spTree>
    <p:extLst>
      <p:ext uri="{BB962C8B-B14F-4D97-AF65-F5344CB8AC3E}">
        <p14:creationId xmlns:p14="http://schemas.microsoft.com/office/powerpoint/2010/main" val="3045030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98B49A-9B43-CB40-B7E4-9957B1FE9841}"/>
              </a:ext>
            </a:extLst>
          </p:cNvPr>
          <p:cNvSpPr>
            <a:spLocks noGrp="1"/>
          </p:cNvSpPr>
          <p:nvPr>
            <p:ph type="dt" sz="half" idx="10"/>
          </p:nvPr>
        </p:nvSpPr>
        <p:spPr/>
        <p:txBody>
          <a:bodyPr/>
          <a:lstStyle/>
          <a:p>
            <a:fld id="{2B5EAFC6-05A9-B847-BCB9-5872B191CEF2}" type="datetimeFigureOut">
              <a:rPr lang="es-ES_tradnl" smtClean="0"/>
              <a:t>30/07/2021</a:t>
            </a:fld>
            <a:endParaRPr lang="es-ES_tradnl" dirty="0"/>
          </a:p>
        </p:txBody>
      </p:sp>
      <p:sp>
        <p:nvSpPr>
          <p:cNvPr id="3" name="Footer Placeholder 2">
            <a:extLst>
              <a:ext uri="{FF2B5EF4-FFF2-40B4-BE49-F238E27FC236}">
                <a16:creationId xmlns:a16="http://schemas.microsoft.com/office/drawing/2014/main" id="{E035EE04-3DE1-574F-BB8B-44F9F1DC3F81}"/>
              </a:ext>
            </a:extLst>
          </p:cNvPr>
          <p:cNvSpPr>
            <a:spLocks noGrp="1"/>
          </p:cNvSpPr>
          <p:nvPr>
            <p:ph type="ftr" sz="quarter" idx="11"/>
          </p:nvPr>
        </p:nvSpPr>
        <p:spPr/>
        <p:txBody>
          <a:bodyPr/>
          <a:lstStyle/>
          <a:p>
            <a:endParaRPr lang="es-ES_tradnl" dirty="0"/>
          </a:p>
        </p:txBody>
      </p:sp>
      <p:sp>
        <p:nvSpPr>
          <p:cNvPr id="4" name="Slide Number Placeholder 3">
            <a:extLst>
              <a:ext uri="{FF2B5EF4-FFF2-40B4-BE49-F238E27FC236}">
                <a16:creationId xmlns:a16="http://schemas.microsoft.com/office/drawing/2014/main" id="{C9BD8E3E-9828-EC46-82E9-38BA64E55B28}"/>
              </a:ext>
            </a:extLst>
          </p:cNvPr>
          <p:cNvSpPr>
            <a:spLocks noGrp="1"/>
          </p:cNvSpPr>
          <p:nvPr>
            <p:ph type="sldNum" sz="quarter" idx="12"/>
          </p:nvPr>
        </p:nvSpPr>
        <p:spPr/>
        <p:txBody>
          <a:bodyPr/>
          <a:lstStyle/>
          <a:p>
            <a:fld id="{E7A240FB-3D85-8D49-93B6-C9272CC1D562}" type="slidenum">
              <a:rPr lang="es-ES_tradnl" smtClean="0"/>
              <a:t>‹Nº›</a:t>
            </a:fld>
            <a:endParaRPr lang="es-ES_tradnl" dirty="0"/>
          </a:p>
        </p:txBody>
      </p:sp>
    </p:spTree>
    <p:extLst>
      <p:ext uri="{BB962C8B-B14F-4D97-AF65-F5344CB8AC3E}">
        <p14:creationId xmlns:p14="http://schemas.microsoft.com/office/powerpoint/2010/main" val="3211680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7EF9-1CAA-DF44-BC1F-A029D6558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97DA7956-55EB-7846-A44A-7C165D55A6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0FC45418-D20A-3942-AF99-2245C929C6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E510B2-C0DA-2C40-A457-7C6EA31815E6}"/>
              </a:ext>
            </a:extLst>
          </p:cNvPr>
          <p:cNvSpPr>
            <a:spLocks noGrp="1"/>
          </p:cNvSpPr>
          <p:nvPr>
            <p:ph type="dt" sz="half" idx="10"/>
          </p:nvPr>
        </p:nvSpPr>
        <p:spPr/>
        <p:txBody>
          <a:bodyPr/>
          <a:lstStyle/>
          <a:p>
            <a:fld id="{2B5EAFC6-05A9-B847-BCB9-5872B191CEF2}" type="datetimeFigureOut">
              <a:rPr lang="es-ES_tradnl" smtClean="0"/>
              <a:t>30/07/2021</a:t>
            </a:fld>
            <a:endParaRPr lang="es-ES_tradnl" dirty="0"/>
          </a:p>
        </p:txBody>
      </p:sp>
      <p:sp>
        <p:nvSpPr>
          <p:cNvPr id="6" name="Footer Placeholder 5">
            <a:extLst>
              <a:ext uri="{FF2B5EF4-FFF2-40B4-BE49-F238E27FC236}">
                <a16:creationId xmlns:a16="http://schemas.microsoft.com/office/drawing/2014/main" id="{B88E8761-989A-4C4D-8877-5905A3616937}"/>
              </a:ext>
            </a:extLst>
          </p:cNvPr>
          <p:cNvSpPr>
            <a:spLocks noGrp="1"/>
          </p:cNvSpPr>
          <p:nvPr>
            <p:ph type="ftr" sz="quarter" idx="11"/>
          </p:nvPr>
        </p:nvSpPr>
        <p:spPr/>
        <p:txBody>
          <a:bodyPr/>
          <a:lstStyle/>
          <a:p>
            <a:endParaRPr lang="es-ES_tradnl" dirty="0"/>
          </a:p>
        </p:txBody>
      </p:sp>
      <p:sp>
        <p:nvSpPr>
          <p:cNvPr id="7" name="Slide Number Placeholder 6">
            <a:extLst>
              <a:ext uri="{FF2B5EF4-FFF2-40B4-BE49-F238E27FC236}">
                <a16:creationId xmlns:a16="http://schemas.microsoft.com/office/drawing/2014/main" id="{D96DB9CB-103F-F14B-8F5C-5500867E4D1A}"/>
              </a:ext>
            </a:extLst>
          </p:cNvPr>
          <p:cNvSpPr>
            <a:spLocks noGrp="1"/>
          </p:cNvSpPr>
          <p:nvPr>
            <p:ph type="sldNum" sz="quarter" idx="12"/>
          </p:nvPr>
        </p:nvSpPr>
        <p:spPr/>
        <p:txBody>
          <a:bodyPr/>
          <a:lstStyle/>
          <a:p>
            <a:fld id="{E7A240FB-3D85-8D49-93B6-C9272CC1D562}" type="slidenum">
              <a:rPr lang="es-ES_tradnl" smtClean="0"/>
              <a:t>‹Nº›</a:t>
            </a:fld>
            <a:endParaRPr lang="es-ES_tradnl" dirty="0"/>
          </a:p>
        </p:txBody>
      </p:sp>
    </p:spTree>
    <p:extLst>
      <p:ext uri="{BB962C8B-B14F-4D97-AF65-F5344CB8AC3E}">
        <p14:creationId xmlns:p14="http://schemas.microsoft.com/office/powerpoint/2010/main" val="3469377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E286-0430-794C-962A-0B0DD566D4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E279C52E-3BF7-5E44-9DB5-7804DDB4B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dirty="0"/>
          </a:p>
        </p:txBody>
      </p:sp>
      <p:sp>
        <p:nvSpPr>
          <p:cNvPr id="4" name="Text Placeholder 3">
            <a:extLst>
              <a:ext uri="{FF2B5EF4-FFF2-40B4-BE49-F238E27FC236}">
                <a16:creationId xmlns:a16="http://schemas.microsoft.com/office/drawing/2014/main" id="{3831CD21-100E-4C4D-B9E9-983F0B7C1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0CFE00-3C93-9B45-864A-841C8AF89A24}"/>
              </a:ext>
            </a:extLst>
          </p:cNvPr>
          <p:cNvSpPr>
            <a:spLocks noGrp="1"/>
          </p:cNvSpPr>
          <p:nvPr>
            <p:ph type="dt" sz="half" idx="10"/>
          </p:nvPr>
        </p:nvSpPr>
        <p:spPr/>
        <p:txBody>
          <a:bodyPr/>
          <a:lstStyle/>
          <a:p>
            <a:fld id="{2B5EAFC6-05A9-B847-BCB9-5872B191CEF2}" type="datetimeFigureOut">
              <a:rPr lang="es-ES_tradnl" smtClean="0"/>
              <a:t>30/07/2021</a:t>
            </a:fld>
            <a:endParaRPr lang="es-ES_tradnl" dirty="0"/>
          </a:p>
        </p:txBody>
      </p:sp>
      <p:sp>
        <p:nvSpPr>
          <p:cNvPr id="6" name="Footer Placeholder 5">
            <a:extLst>
              <a:ext uri="{FF2B5EF4-FFF2-40B4-BE49-F238E27FC236}">
                <a16:creationId xmlns:a16="http://schemas.microsoft.com/office/drawing/2014/main" id="{87729D4F-DFD7-864B-908F-E00A22868EAC}"/>
              </a:ext>
            </a:extLst>
          </p:cNvPr>
          <p:cNvSpPr>
            <a:spLocks noGrp="1"/>
          </p:cNvSpPr>
          <p:nvPr>
            <p:ph type="ftr" sz="quarter" idx="11"/>
          </p:nvPr>
        </p:nvSpPr>
        <p:spPr/>
        <p:txBody>
          <a:bodyPr/>
          <a:lstStyle/>
          <a:p>
            <a:endParaRPr lang="es-ES_tradnl" dirty="0"/>
          </a:p>
        </p:txBody>
      </p:sp>
      <p:sp>
        <p:nvSpPr>
          <p:cNvPr id="7" name="Slide Number Placeholder 6">
            <a:extLst>
              <a:ext uri="{FF2B5EF4-FFF2-40B4-BE49-F238E27FC236}">
                <a16:creationId xmlns:a16="http://schemas.microsoft.com/office/drawing/2014/main" id="{7747C26D-FCEB-7342-936E-3C84C1F7AED0}"/>
              </a:ext>
            </a:extLst>
          </p:cNvPr>
          <p:cNvSpPr>
            <a:spLocks noGrp="1"/>
          </p:cNvSpPr>
          <p:nvPr>
            <p:ph type="sldNum" sz="quarter" idx="12"/>
          </p:nvPr>
        </p:nvSpPr>
        <p:spPr/>
        <p:txBody>
          <a:bodyPr/>
          <a:lstStyle/>
          <a:p>
            <a:fld id="{E7A240FB-3D85-8D49-93B6-C9272CC1D562}" type="slidenum">
              <a:rPr lang="es-ES_tradnl" smtClean="0"/>
              <a:t>‹Nº›</a:t>
            </a:fld>
            <a:endParaRPr lang="es-ES_tradnl" dirty="0"/>
          </a:p>
        </p:txBody>
      </p:sp>
    </p:spTree>
    <p:extLst>
      <p:ext uri="{BB962C8B-B14F-4D97-AF65-F5344CB8AC3E}">
        <p14:creationId xmlns:p14="http://schemas.microsoft.com/office/powerpoint/2010/main" val="3433168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l="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6B4E2-F3C5-864F-8269-F9F30DF2E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E546C182-ED62-8440-AA35-E5970127CE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F77F0BBD-1D63-D147-9A76-2CD45CAAA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EAFC6-05A9-B847-BCB9-5872B191CEF2}" type="datetimeFigureOut">
              <a:rPr lang="es-ES_tradnl" smtClean="0"/>
              <a:t>30/07/2021</a:t>
            </a:fld>
            <a:endParaRPr lang="es-ES_tradnl" dirty="0"/>
          </a:p>
        </p:txBody>
      </p:sp>
      <p:sp>
        <p:nvSpPr>
          <p:cNvPr id="5" name="Footer Placeholder 4">
            <a:extLst>
              <a:ext uri="{FF2B5EF4-FFF2-40B4-BE49-F238E27FC236}">
                <a16:creationId xmlns:a16="http://schemas.microsoft.com/office/drawing/2014/main" id="{5281E2F6-FCB8-F949-BEDA-E5AC70579E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dirty="0"/>
          </a:p>
        </p:txBody>
      </p:sp>
      <p:sp>
        <p:nvSpPr>
          <p:cNvPr id="6" name="Slide Number Placeholder 5">
            <a:extLst>
              <a:ext uri="{FF2B5EF4-FFF2-40B4-BE49-F238E27FC236}">
                <a16:creationId xmlns:a16="http://schemas.microsoft.com/office/drawing/2014/main" id="{7AE5E8BC-54D6-E547-BF77-54613F38DF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240FB-3D85-8D49-93B6-C9272CC1D562}" type="slidenum">
              <a:rPr lang="es-ES_tradnl" smtClean="0"/>
              <a:t>‹Nº›</a:t>
            </a:fld>
            <a:endParaRPr lang="es-ES_tradnl" dirty="0"/>
          </a:p>
        </p:txBody>
      </p:sp>
    </p:spTree>
    <p:extLst>
      <p:ext uri="{BB962C8B-B14F-4D97-AF65-F5344CB8AC3E}">
        <p14:creationId xmlns:p14="http://schemas.microsoft.com/office/powerpoint/2010/main" val="3864253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7.emf"/><Relationship Id="rId2" Type="http://schemas.openxmlformats.org/officeDocument/2006/relationships/image" Target="../media/image3.tiff"/><Relationship Id="rId1" Type="http://schemas.openxmlformats.org/officeDocument/2006/relationships/slideLayout" Target="../slideLayouts/slideLayout7.xml"/><Relationship Id="rId6" Type="http://schemas.openxmlformats.org/officeDocument/2006/relationships/hyperlink" Target="https://www.ramajudicial.gov.co/web/transformacion-digital-de-la-rama-judicial" TargetMode="External"/><Relationship Id="rId5" Type="http://schemas.openxmlformats.org/officeDocument/2006/relationships/image" Target="../media/image6.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tiff"/><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www.ramajudicial.gov.co/documents/1545778/5597675/Informe+al+Congreso+2020.pdf/2d4e49be-c9a2-4335-8db2-6cad58139b17" TargetMode="External"/><Relationship Id="rId3" Type="http://schemas.openxmlformats.org/officeDocument/2006/relationships/image" Target="../media/image3.tiff"/><Relationship Id="rId7"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hyperlink" Target="https://actosadministrativos.ramajudicial.gov.co/GetFile.ashx?url=%7e%2fApp_Data%2fUpload%2fPCSJA21-11760ANEXO1Documento+Plan+Anticorrupci&#242;n.docx" TargetMode="External"/><Relationship Id="rId5" Type="http://schemas.openxmlformats.org/officeDocument/2006/relationships/image" Target="../media/image6.emf"/><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54136-90D5-8746-AFFB-E18ED4B971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1751630-33B6-864B-B535-9F7596F6B4A2}"/>
              </a:ext>
            </a:extLst>
          </p:cNvPr>
          <p:cNvSpPr txBox="1"/>
          <p:nvPr/>
        </p:nvSpPr>
        <p:spPr>
          <a:xfrm>
            <a:off x="4585063" y="-1789611"/>
            <a:ext cx="184731" cy="369332"/>
          </a:xfrm>
          <a:prstGeom prst="rect">
            <a:avLst/>
          </a:prstGeom>
          <a:noFill/>
        </p:spPr>
        <p:txBody>
          <a:bodyPr wrap="none" rtlCol="0">
            <a:spAutoFit/>
          </a:bodyPr>
          <a:lstStyle/>
          <a:p>
            <a:endParaRPr lang="es-ES_tradnl" dirty="0"/>
          </a:p>
        </p:txBody>
      </p:sp>
    </p:spTree>
    <p:extLst>
      <p:ext uri="{BB962C8B-B14F-4D97-AF65-F5344CB8AC3E}">
        <p14:creationId xmlns:p14="http://schemas.microsoft.com/office/powerpoint/2010/main" val="4084187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B80CE4-6917-0F4F-AA5B-5969D050EF3B}"/>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1" name="Rectangle 10">
            <a:extLst>
              <a:ext uri="{FF2B5EF4-FFF2-40B4-BE49-F238E27FC236}">
                <a16:creationId xmlns:a16="http://schemas.microsoft.com/office/drawing/2014/main" id="{78946BBD-ADF6-024F-8F7D-9E3434C08C66}"/>
              </a:ext>
            </a:extLst>
          </p:cNvPr>
          <p:cNvSpPr>
            <a:spLocks/>
          </p:cNvSpPr>
          <p:nvPr/>
        </p:nvSpPr>
        <p:spPr>
          <a:xfrm>
            <a:off x="6971217" y="1637938"/>
            <a:ext cx="4320000" cy="432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00" b="1" dirty="0">
                <a:solidFill>
                  <a:schemeClr val="bg1"/>
                </a:solidFill>
                <a:latin typeface="Filson Pro Book" panose="02000000000000000000" pitchFamily="2" charset="77"/>
              </a:rPr>
              <a:t>Aprovechar eficientemente los recursos naturales utilizados por la entidad, en especial el uso del papel, el agua y la energía, y gestionar de manera racional los residuos sólidos.</a:t>
            </a:r>
          </a:p>
        </p:txBody>
      </p:sp>
      <p:sp>
        <p:nvSpPr>
          <p:cNvPr id="34" name="Rectangle 33">
            <a:extLst>
              <a:ext uri="{FF2B5EF4-FFF2-40B4-BE49-F238E27FC236}">
                <a16:creationId xmlns:a16="http://schemas.microsoft.com/office/drawing/2014/main" id="{CEBC5829-C242-9342-922C-55241CCDC510}"/>
              </a:ext>
            </a:extLst>
          </p:cNvPr>
          <p:cNvSpPr>
            <a:spLocks/>
          </p:cNvSpPr>
          <p:nvPr/>
        </p:nvSpPr>
        <p:spPr>
          <a:xfrm>
            <a:off x="6971217" y="2104803"/>
            <a:ext cx="4320000" cy="432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00" b="1" dirty="0">
                <a:solidFill>
                  <a:schemeClr val="bg1"/>
                </a:solidFill>
                <a:latin typeface="Filson Pro Book" panose="02000000000000000000" pitchFamily="2" charset="77"/>
              </a:rPr>
              <a:t>Avanzar hacia el enfoque sistémico integral de la Rama Judicial, por medio de la armonización y coordinación de los esfuerzos de los distintos órganos que la integran.</a:t>
            </a:r>
          </a:p>
        </p:txBody>
      </p:sp>
      <p:sp>
        <p:nvSpPr>
          <p:cNvPr id="35" name="Rectangle 34">
            <a:extLst>
              <a:ext uri="{FF2B5EF4-FFF2-40B4-BE49-F238E27FC236}">
                <a16:creationId xmlns:a16="http://schemas.microsoft.com/office/drawing/2014/main" id="{231D827A-7369-C649-9F26-47A358CBF3A5}"/>
              </a:ext>
            </a:extLst>
          </p:cNvPr>
          <p:cNvSpPr>
            <a:spLocks/>
          </p:cNvSpPr>
          <p:nvPr/>
        </p:nvSpPr>
        <p:spPr>
          <a:xfrm>
            <a:off x="6971217" y="2572803"/>
            <a:ext cx="4320000" cy="324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00" b="1" dirty="0">
                <a:solidFill>
                  <a:schemeClr val="bg1"/>
                </a:solidFill>
                <a:latin typeface="Filson Pro Book" panose="02000000000000000000" pitchFamily="2" charset="77"/>
              </a:rPr>
              <a:t>Cumplir los requisitos de las partes interesadas de conformidad con la Constitución y la ley.</a:t>
            </a:r>
          </a:p>
        </p:txBody>
      </p:sp>
      <p:sp>
        <p:nvSpPr>
          <p:cNvPr id="36" name="Rectangle 35">
            <a:extLst>
              <a:ext uri="{FF2B5EF4-FFF2-40B4-BE49-F238E27FC236}">
                <a16:creationId xmlns:a16="http://schemas.microsoft.com/office/drawing/2014/main" id="{BB818249-A299-324F-A874-70718D9985C2}"/>
              </a:ext>
            </a:extLst>
          </p:cNvPr>
          <p:cNvSpPr>
            <a:spLocks/>
          </p:cNvSpPr>
          <p:nvPr/>
        </p:nvSpPr>
        <p:spPr>
          <a:xfrm>
            <a:off x="6971217" y="2936299"/>
            <a:ext cx="4320000" cy="432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00" b="1" dirty="0">
                <a:solidFill>
                  <a:schemeClr val="bg1"/>
                </a:solidFill>
                <a:latin typeface="Filson Pro Book" panose="02000000000000000000" pitchFamily="2" charset="77"/>
              </a:rPr>
              <a:t>Fomentar la cultura organizacional de calidad, control y medio ambiente, orientada a la responsabilidad social y ética del servidor judicial.</a:t>
            </a:r>
          </a:p>
        </p:txBody>
      </p:sp>
      <p:sp>
        <p:nvSpPr>
          <p:cNvPr id="37" name="Rectangle 36">
            <a:extLst>
              <a:ext uri="{FF2B5EF4-FFF2-40B4-BE49-F238E27FC236}">
                <a16:creationId xmlns:a16="http://schemas.microsoft.com/office/drawing/2014/main" id="{0A273CBF-3F00-4C44-8A99-946522C71ED4}"/>
              </a:ext>
            </a:extLst>
          </p:cNvPr>
          <p:cNvSpPr>
            <a:spLocks/>
          </p:cNvSpPr>
          <p:nvPr/>
        </p:nvSpPr>
        <p:spPr>
          <a:xfrm>
            <a:off x="6971217" y="3404299"/>
            <a:ext cx="4320000" cy="324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00" b="1" dirty="0">
                <a:solidFill>
                  <a:schemeClr val="bg1"/>
                </a:solidFill>
                <a:latin typeface="Filson Pro Book" panose="02000000000000000000" pitchFamily="2" charset="77"/>
              </a:rPr>
              <a:t>Fortalecer continuamente las competencias y el liderazgo del talento humano de la Organización.</a:t>
            </a:r>
          </a:p>
        </p:txBody>
      </p:sp>
      <p:sp>
        <p:nvSpPr>
          <p:cNvPr id="38" name="Rectangle 37">
            <a:extLst>
              <a:ext uri="{FF2B5EF4-FFF2-40B4-BE49-F238E27FC236}">
                <a16:creationId xmlns:a16="http://schemas.microsoft.com/office/drawing/2014/main" id="{44F9EEF6-CD20-2C4E-825F-AF4052CF6F77}"/>
              </a:ext>
            </a:extLst>
          </p:cNvPr>
          <p:cNvSpPr>
            <a:spLocks/>
          </p:cNvSpPr>
          <p:nvPr/>
        </p:nvSpPr>
        <p:spPr>
          <a:xfrm>
            <a:off x="6971217" y="3767795"/>
            <a:ext cx="4320000" cy="324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00" b="1" dirty="0">
                <a:solidFill>
                  <a:schemeClr val="bg1"/>
                </a:solidFill>
                <a:latin typeface="Filson Pro Book" panose="02000000000000000000" pitchFamily="2" charset="77"/>
              </a:rPr>
              <a:t>Garantizar el acceso a la Justicia, reconociendo al usuario como razón de ser de esta.</a:t>
            </a:r>
          </a:p>
        </p:txBody>
      </p:sp>
      <p:sp>
        <p:nvSpPr>
          <p:cNvPr id="39" name="Rectangle 38">
            <a:extLst>
              <a:ext uri="{FF2B5EF4-FFF2-40B4-BE49-F238E27FC236}">
                <a16:creationId xmlns:a16="http://schemas.microsoft.com/office/drawing/2014/main" id="{04D56E4C-BA82-8F4B-A2A6-880495C68843}"/>
              </a:ext>
            </a:extLst>
          </p:cNvPr>
          <p:cNvSpPr>
            <a:spLocks/>
          </p:cNvSpPr>
          <p:nvPr/>
        </p:nvSpPr>
        <p:spPr>
          <a:xfrm>
            <a:off x="6971217" y="4131291"/>
            <a:ext cx="4320000" cy="324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00" b="1" dirty="0">
                <a:solidFill>
                  <a:schemeClr val="bg1"/>
                </a:solidFill>
                <a:latin typeface="Filson Pro Book" panose="02000000000000000000" pitchFamily="2" charset="77"/>
              </a:rPr>
              <a:t>Garantizar el oportuno y eficaz cumplimiento de la legislación ambiental aplicable a las actividades administrativas y laborales.</a:t>
            </a:r>
          </a:p>
        </p:txBody>
      </p:sp>
      <p:sp>
        <p:nvSpPr>
          <p:cNvPr id="40" name="Rectangle 39">
            <a:extLst>
              <a:ext uri="{FF2B5EF4-FFF2-40B4-BE49-F238E27FC236}">
                <a16:creationId xmlns:a16="http://schemas.microsoft.com/office/drawing/2014/main" id="{37DC4F72-C0C9-5E4C-B706-A8194646DA1B}"/>
              </a:ext>
            </a:extLst>
          </p:cNvPr>
          <p:cNvSpPr>
            <a:spLocks/>
          </p:cNvSpPr>
          <p:nvPr/>
        </p:nvSpPr>
        <p:spPr>
          <a:xfrm>
            <a:off x="6971217" y="4491663"/>
            <a:ext cx="4320000" cy="432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00" b="1" dirty="0">
                <a:solidFill>
                  <a:schemeClr val="bg1"/>
                </a:solidFill>
                <a:latin typeface="Filson Pro Book" panose="02000000000000000000" pitchFamily="2" charset="77"/>
              </a:rPr>
              <a:t>Generar las condiciones adecuadas y convenientes necesarias para la transparencia, Rendición de cuentas y participación ciudadana.</a:t>
            </a:r>
          </a:p>
        </p:txBody>
      </p:sp>
      <p:sp>
        <p:nvSpPr>
          <p:cNvPr id="41" name="Rectangle 40">
            <a:extLst>
              <a:ext uri="{FF2B5EF4-FFF2-40B4-BE49-F238E27FC236}">
                <a16:creationId xmlns:a16="http://schemas.microsoft.com/office/drawing/2014/main" id="{1EB89F87-3844-E942-BB2A-602A3D12B5C4}"/>
              </a:ext>
            </a:extLst>
          </p:cNvPr>
          <p:cNvSpPr>
            <a:spLocks/>
          </p:cNvSpPr>
          <p:nvPr/>
        </p:nvSpPr>
        <p:spPr>
          <a:xfrm>
            <a:off x="6971217" y="4963805"/>
            <a:ext cx="4320000" cy="432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700" b="1" dirty="0">
                <a:solidFill>
                  <a:schemeClr val="bg1"/>
                </a:solidFill>
                <a:latin typeface="Filson Pro Book" panose="02000000000000000000" pitchFamily="2" charset="77"/>
              </a:rPr>
              <a:t>Incrementar los niveles de satisfacción al usuario, estableciendo metas que respondan a las necesidades y expectativas de los usuarios internos y externos, a partir del fortalecimiento de las estrategias de planeación, gestión eficaz y eficiente de sus procesos.</a:t>
            </a:r>
          </a:p>
        </p:txBody>
      </p:sp>
      <p:sp>
        <p:nvSpPr>
          <p:cNvPr id="42" name="Rectangle 41">
            <a:extLst>
              <a:ext uri="{FF2B5EF4-FFF2-40B4-BE49-F238E27FC236}">
                <a16:creationId xmlns:a16="http://schemas.microsoft.com/office/drawing/2014/main" id="{6F26E563-F8CB-0645-B8E3-45AE5E9BF757}"/>
              </a:ext>
            </a:extLst>
          </p:cNvPr>
          <p:cNvSpPr>
            <a:spLocks/>
          </p:cNvSpPr>
          <p:nvPr/>
        </p:nvSpPr>
        <p:spPr>
          <a:xfrm>
            <a:off x="6971217" y="5435947"/>
            <a:ext cx="4320000" cy="324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00" b="1" dirty="0">
                <a:solidFill>
                  <a:schemeClr val="bg1"/>
                </a:solidFill>
                <a:latin typeface="Filson Pro Book" panose="02000000000000000000" pitchFamily="2" charset="77"/>
              </a:rPr>
              <a:t>Mejorar continuamente el Sistema Integrado de Gestión y Control de la Calidad y del Medio Ambiente (SIGCMA).</a:t>
            </a:r>
          </a:p>
        </p:txBody>
      </p:sp>
      <p:sp>
        <p:nvSpPr>
          <p:cNvPr id="43" name="Rectangle 42">
            <a:extLst>
              <a:ext uri="{FF2B5EF4-FFF2-40B4-BE49-F238E27FC236}">
                <a16:creationId xmlns:a16="http://schemas.microsoft.com/office/drawing/2014/main" id="{45EBFC9C-067C-914E-BA6F-C13AC8A0D994}"/>
              </a:ext>
            </a:extLst>
          </p:cNvPr>
          <p:cNvSpPr>
            <a:spLocks/>
          </p:cNvSpPr>
          <p:nvPr/>
        </p:nvSpPr>
        <p:spPr>
          <a:xfrm>
            <a:off x="6971217" y="5800089"/>
            <a:ext cx="4320000" cy="324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00" b="1" dirty="0">
                <a:solidFill>
                  <a:schemeClr val="bg1"/>
                </a:solidFill>
                <a:latin typeface="Filson Pro Book" panose="02000000000000000000" pitchFamily="2" charset="77"/>
              </a:rPr>
              <a:t>Prevenir la contaminación ambiental potencial generada por las actividades administrativas y judiciales.</a:t>
            </a:r>
          </a:p>
        </p:txBody>
      </p:sp>
      <p:sp>
        <p:nvSpPr>
          <p:cNvPr id="44" name="Rectangle 43">
            <a:extLst>
              <a:ext uri="{FF2B5EF4-FFF2-40B4-BE49-F238E27FC236}">
                <a16:creationId xmlns:a16="http://schemas.microsoft.com/office/drawing/2014/main" id="{659721AF-BB96-5B47-A4BD-4E2B6ABD1AB9}"/>
              </a:ext>
            </a:extLst>
          </p:cNvPr>
          <p:cNvSpPr>
            <a:spLocks/>
          </p:cNvSpPr>
          <p:nvPr/>
        </p:nvSpPr>
        <p:spPr>
          <a:xfrm>
            <a:off x="6971217" y="6164231"/>
            <a:ext cx="4320000" cy="324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00" b="1" dirty="0">
                <a:solidFill>
                  <a:schemeClr val="bg1"/>
                </a:solidFill>
                <a:latin typeface="Filson Pro Book" panose="02000000000000000000" pitchFamily="2" charset="77"/>
              </a:rPr>
              <a:t>Reconocer la importancia del talento humano y de la gestión del conocimiento en la Administración de Justicia.</a:t>
            </a:r>
          </a:p>
        </p:txBody>
      </p:sp>
      <p:sp>
        <p:nvSpPr>
          <p:cNvPr id="48" name="Rectangle 47">
            <a:extLst>
              <a:ext uri="{FF2B5EF4-FFF2-40B4-BE49-F238E27FC236}">
                <a16:creationId xmlns:a16="http://schemas.microsoft.com/office/drawing/2014/main" id="{256D9EAF-4A5A-3949-8832-5E14940A7378}"/>
              </a:ext>
            </a:extLst>
          </p:cNvPr>
          <p:cNvSpPr/>
          <p:nvPr/>
        </p:nvSpPr>
        <p:spPr>
          <a:xfrm>
            <a:off x="7684004" y="1290442"/>
            <a:ext cx="2894426" cy="252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t>OBJETIVOS SIGCMA</a:t>
            </a:r>
          </a:p>
        </p:txBody>
      </p:sp>
      <p:sp>
        <p:nvSpPr>
          <p:cNvPr id="84" name="Rounded Rectangle 83">
            <a:extLst>
              <a:ext uri="{FF2B5EF4-FFF2-40B4-BE49-F238E27FC236}">
                <a16:creationId xmlns:a16="http://schemas.microsoft.com/office/drawing/2014/main" id="{4C62C560-0B03-5A45-AD8D-4C71CD7A3FA8}"/>
              </a:ext>
            </a:extLst>
          </p:cNvPr>
          <p:cNvSpPr/>
          <p:nvPr/>
        </p:nvSpPr>
        <p:spPr>
          <a:xfrm>
            <a:off x="5786363" y="1638000"/>
            <a:ext cx="1080000" cy="432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latin typeface="Gotham Medium" panose="02000604030000020004" pitchFamily="2" charset="0"/>
              </a:rPr>
              <a:t>2 -4</a:t>
            </a:r>
          </a:p>
        </p:txBody>
      </p:sp>
      <p:sp>
        <p:nvSpPr>
          <p:cNvPr id="86" name="Rounded Rectangle 85">
            <a:extLst>
              <a:ext uri="{FF2B5EF4-FFF2-40B4-BE49-F238E27FC236}">
                <a16:creationId xmlns:a16="http://schemas.microsoft.com/office/drawing/2014/main" id="{CE477410-E7C0-704B-8060-338C61A8BBA7}"/>
              </a:ext>
            </a:extLst>
          </p:cNvPr>
          <p:cNvSpPr/>
          <p:nvPr/>
        </p:nvSpPr>
        <p:spPr>
          <a:xfrm>
            <a:off x="5786363" y="2104803"/>
            <a:ext cx="1080000" cy="432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2</a:t>
            </a:r>
          </a:p>
        </p:txBody>
      </p:sp>
      <p:sp>
        <p:nvSpPr>
          <p:cNvPr id="88" name="Rounded Rectangle 87">
            <a:extLst>
              <a:ext uri="{FF2B5EF4-FFF2-40B4-BE49-F238E27FC236}">
                <a16:creationId xmlns:a16="http://schemas.microsoft.com/office/drawing/2014/main" id="{87A5EC0D-262C-2F42-9D8A-F0468472518A}"/>
              </a:ext>
            </a:extLst>
          </p:cNvPr>
          <p:cNvSpPr/>
          <p:nvPr/>
        </p:nvSpPr>
        <p:spPr>
          <a:xfrm>
            <a:off x="5786363" y="2574000"/>
            <a:ext cx="108000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3</a:t>
            </a:r>
          </a:p>
        </p:txBody>
      </p:sp>
      <p:sp>
        <p:nvSpPr>
          <p:cNvPr id="90" name="Rounded Rectangle 89">
            <a:extLst>
              <a:ext uri="{FF2B5EF4-FFF2-40B4-BE49-F238E27FC236}">
                <a16:creationId xmlns:a16="http://schemas.microsoft.com/office/drawing/2014/main" id="{6E462F1A-4157-DA4D-B4A8-E2EEB9578B5E}"/>
              </a:ext>
            </a:extLst>
          </p:cNvPr>
          <p:cNvSpPr/>
          <p:nvPr/>
        </p:nvSpPr>
        <p:spPr>
          <a:xfrm>
            <a:off x="5786363" y="2937600"/>
            <a:ext cx="1080000" cy="432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6 - 7</a:t>
            </a:r>
          </a:p>
        </p:txBody>
      </p:sp>
      <p:sp>
        <p:nvSpPr>
          <p:cNvPr id="92" name="Rounded Rectangle 91">
            <a:extLst>
              <a:ext uri="{FF2B5EF4-FFF2-40B4-BE49-F238E27FC236}">
                <a16:creationId xmlns:a16="http://schemas.microsoft.com/office/drawing/2014/main" id="{DAE3679C-56DA-8040-8D41-430F18E778CD}"/>
              </a:ext>
            </a:extLst>
          </p:cNvPr>
          <p:cNvSpPr/>
          <p:nvPr/>
        </p:nvSpPr>
        <p:spPr>
          <a:xfrm>
            <a:off x="5786363" y="3405600"/>
            <a:ext cx="108000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3 - 6</a:t>
            </a:r>
          </a:p>
        </p:txBody>
      </p:sp>
      <p:sp>
        <p:nvSpPr>
          <p:cNvPr id="94" name="Rounded Rectangle 93">
            <a:extLst>
              <a:ext uri="{FF2B5EF4-FFF2-40B4-BE49-F238E27FC236}">
                <a16:creationId xmlns:a16="http://schemas.microsoft.com/office/drawing/2014/main" id="{F4DFBC2E-17CD-FC4F-8F8A-6E249C61631E}"/>
              </a:ext>
            </a:extLst>
          </p:cNvPr>
          <p:cNvSpPr/>
          <p:nvPr/>
        </p:nvSpPr>
        <p:spPr>
          <a:xfrm>
            <a:off x="5786363" y="3769200"/>
            <a:ext cx="108000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1</a:t>
            </a:r>
          </a:p>
        </p:txBody>
      </p:sp>
      <p:sp>
        <p:nvSpPr>
          <p:cNvPr id="97" name="Rounded Rectangle 96">
            <a:extLst>
              <a:ext uri="{FF2B5EF4-FFF2-40B4-BE49-F238E27FC236}">
                <a16:creationId xmlns:a16="http://schemas.microsoft.com/office/drawing/2014/main" id="{36CB7B75-7004-0E41-93F0-A6B8E769C7D7}"/>
              </a:ext>
            </a:extLst>
          </p:cNvPr>
          <p:cNvSpPr/>
          <p:nvPr/>
        </p:nvSpPr>
        <p:spPr>
          <a:xfrm>
            <a:off x="5786363" y="4132800"/>
            <a:ext cx="108000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2 - 4</a:t>
            </a:r>
          </a:p>
        </p:txBody>
      </p:sp>
      <p:sp>
        <p:nvSpPr>
          <p:cNvPr id="99" name="Rounded Rectangle 98">
            <a:extLst>
              <a:ext uri="{FF2B5EF4-FFF2-40B4-BE49-F238E27FC236}">
                <a16:creationId xmlns:a16="http://schemas.microsoft.com/office/drawing/2014/main" id="{12B888F1-7E25-F846-BA06-27E359E8DCF8}"/>
              </a:ext>
            </a:extLst>
          </p:cNvPr>
          <p:cNvSpPr/>
          <p:nvPr/>
        </p:nvSpPr>
        <p:spPr>
          <a:xfrm>
            <a:off x="5786363" y="4491663"/>
            <a:ext cx="1080000" cy="432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7</a:t>
            </a:r>
          </a:p>
        </p:txBody>
      </p:sp>
      <p:sp>
        <p:nvSpPr>
          <p:cNvPr id="102" name="Rounded Rectangle 101">
            <a:extLst>
              <a:ext uri="{FF2B5EF4-FFF2-40B4-BE49-F238E27FC236}">
                <a16:creationId xmlns:a16="http://schemas.microsoft.com/office/drawing/2014/main" id="{2B91053D-8CA2-F74E-9E9F-D6141D1401AF}"/>
              </a:ext>
            </a:extLst>
          </p:cNvPr>
          <p:cNvSpPr/>
          <p:nvPr/>
        </p:nvSpPr>
        <p:spPr>
          <a:xfrm>
            <a:off x="5786363" y="4963805"/>
            <a:ext cx="1080000" cy="432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5</a:t>
            </a:r>
          </a:p>
        </p:txBody>
      </p:sp>
      <p:sp>
        <p:nvSpPr>
          <p:cNvPr id="104" name="Rounded Rectangle 103">
            <a:extLst>
              <a:ext uri="{FF2B5EF4-FFF2-40B4-BE49-F238E27FC236}">
                <a16:creationId xmlns:a16="http://schemas.microsoft.com/office/drawing/2014/main" id="{CE147C8E-58EE-0042-BD59-DE4D36CED66D}"/>
              </a:ext>
            </a:extLst>
          </p:cNvPr>
          <p:cNvSpPr/>
          <p:nvPr/>
        </p:nvSpPr>
        <p:spPr>
          <a:xfrm>
            <a:off x="5786363" y="5436000"/>
            <a:ext cx="108000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6</a:t>
            </a:r>
          </a:p>
        </p:txBody>
      </p:sp>
      <p:sp>
        <p:nvSpPr>
          <p:cNvPr id="106" name="Rounded Rectangle 105">
            <a:extLst>
              <a:ext uri="{FF2B5EF4-FFF2-40B4-BE49-F238E27FC236}">
                <a16:creationId xmlns:a16="http://schemas.microsoft.com/office/drawing/2014/main" id="{D8AEE181-B93D-F94A-8B4D-A4572D823C30}"/>
              </a:ext>
            </a:extLst>
          </p:cNvPr>
          <p:cNvSpPr/>
          <p:nvPr/>
        </p:nvSpPr>
        <p:spPr>
          <a:xfrm>
            <a:off x="5786363" y="5799600"/>
            <a:ext cx="108000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2 - 4</a:t>
            </a:r>
          </a:p>
        </p:txBody>
      </p:sp>
      <p:sp>
        <p:nvSpPr>
          <p:cNvPr id="108" name="Rounded Rectangle 107">
            <a:extLst>
              <a:ext uri="{FF2B5EF4-FFF2-40B4-BE49-F238E27FC236}">
                <a16:creationId xmlns:a16="http://schemas.microsoft.com/office/drawing/2014/main" id="{423E51E4-920F-0048-B612-D681542A4461}"/>
              </a:ext>
            </a:extLst>
          </p:cNvPr>
          <p:cNvSpPr/>
          <p:nvPr/>
        </p:nvSpPr>
        <p:spPr>
          <a:xfrm>
            <a:off x="5786363" y="6163200"/>
            <a:ext cx="108000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3</a:t>
            </a:r>
          </a:p>
        </p:txBody>
      </p:sp>
      <p:sp>
        <p:nvSpPr>
          <p:cNvPr id="110" name="TextBox 109">
            <a:extLst>
              <a:ext uri="{FF2B5EF4-FFF2-40B4-BE49-F238E27FC236}">
                <a16:creationId xmlns:a16="http://schemas.microsoft.com/office/drawing/2014/main" id="{1F548F0F-80E1-9C4D-A4CB-50B196BE596F}"/>
              </a:ext>
            </a:extLst>
          </p:cNvPr>
          <p:cNvSpPr txBox="1"/>
          <p:nvPr/>
        </p:nvSpPr>
        <p:spPr>
          <a:xfrm>
            <a:off x="5164813" y="1637938"/>
            <a:ext cx="615553" cy="4849262"/>
          </a:xfrm>
          <a:prstGeom prst="rect">
            <a:avLst/>
          </a:prstGeom>
          <a:noFill/>
        </p:spPr>
        <p:txBody>
          <a:bodyPr vert="vert270" wrap="square" rtlCol="0">
            <a:spAutoFit/>
          </a:bodyPr>
          <a:lstStyle/>
          <a:p>
            <a:pPr algn="ctr"/>
            <a:r>
              <a:rPr lang="es-ES_tradnl" sz="1400" b="1" dirty="0">
                <a:solidFill>
                  <a:srgbClr val="003D58"/>
                </a:solidFill>
                <a:latin typeface="Gotham Medium" panose="02000604030000020004" pitchFamily="2" charset="0"/>
              </a:rPr>
              <a:t>ARTICULACIÓN DE LOS PILARES ESTRATÉGICOS CON LOS OBJETIVOS SIGCMA</a:t>
            </a:r>
          </a:p>
        </p:txBody>
      </p:sp>
      <p:sp>
        <p:nvSpPr>
          <p:cNvPr id="111" name="Rectangle 110">
            <a:extLst>
              <a:ext uri="{FF2B5EF4-FFF2-40B4-BE49-F238E27FC236}">
                <a16:creationId xmlns:a16="http://schemas.microsoft.com/office/drawing/2014/main" id="{AD28A562-C8CB-2449-BB0A-C1A91AE680B2}"/>
              </a:ext>
            </a:extLst>
          </p:cNvPr>
          <p:cNvSpPr/>
          <p:nvPr/>
        </p:nvSpPr>
        <p:spPr>
          <a:xfrm>
            <a:off x="5780366" y="1307844"/>
            <a:ext cx="1059634" cy="252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a:t>PILAR No.</a:t>
            </a:r>
          </a:p>
        </p:txBody>
      </p:sp>
      <p:sp>
        <p:nvSpPr>
          <p:cNvPr id="117" name="Rectangle 116">
            <a:extLst>
              <a:ext uri="{FF2B5EF4-FFF2-40B4-BE49-F238E27FC236}">
                <a16:creationId xmlns:a16="http://schemas.microsoft.com/office/drawing/2014/main" id="{90132FDC-ECE9-8F45-B749-6C980584314D}"/>
              </a:ext>
            </a:extLst>
          </p:cNvPr>
          <p:cNvSpPr/>
          <p:nvPr/>
        </p:nvSpPr>
        <p:spPr>
          <a:xfrm>
            <a:off x="1825872" y="1985434"/>
            <a:ext cx="2880000" cy="540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900" b="1" dirty="0">
                <a:solidFill>
                  <a:schemeClr val="bg1"/>
                </a:solidFill>
                <a:latin typeface="Filson Pro Book" panose="02000000000000000000" pitchFamily="2" charset="77"/>
              </a:rPr>
              <a:t>MODERNIZACIÓN TECNOLÓGICA Y TRANSFORMACIÓN </a:t>
            </a:r>
          </a:p>
          <a:p>
            <a:pPr algn="ctr"/>
            <a:r>
              <a:rPr lang="es-ES_tradnl" sz="900" b="1" dirty="0">
                <a:solidFill>
                  <a:schemeClr val="bg1"/>
                </a:solidFill>
                <a:latin typeface="Filson Pro Book" panose="02000000000000000000" pitchFamily="2" charset="77"/>
              </a:rPr>
              <a:t>DIGITAL</a:t>
            </a:r>
            <a:endParaRPr lang="es-ES_tradnl" sz="900" b="1" dirty="0">
              <a:solidFill>
                <a:schemeClr val="bg1"/>
              </a:solidFill>
            </a:endParaRPr>
          </a:p>
        </p:txBody>
      </p:sp>
      <p:sp>
        <p:nvSpPr>
          <p:cNvPr id="118" name="Rectangle 117">
            <a:extLst>
              <a:ext uri="{FF2B5EF4-FFF2-40B4-BE49-F238E27FC236}">
                <a16:creationId xmlns:a16="http://schemas.microsoft.com/office/drawing/2014/main" id="{1E2D2DCF-2B2B-EC48-BE8E-0E34CE2322E0}"/>
              </a:ext>
            </a:extLst>
          </p:cNvPr>
          <p:cNvSpPr/>
          <p:nvPr/>
        </p:nvSpPr>
        <p:spPr>
          <a:xfrm>
            <a:off x="1825872" y="2620930"/>
            <a:ext cx="2880000" cy="540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900" b="1" dirty="0">
                <a:solidFill>
                  <a:schemeClr val="bg1"/>
                </a:solidFill>
                <a:latin typeface="Filson Pro Book" panose="02000000000000000000" pitchFamily="2" charset="77"/>
              </a:rPr>
              <a:t>MODERNIZACIÓN DE LA INFRAESTRUCTURA JUDICIAL Y SEGURIDAD</a:t>
            </a:r>
            <a:endParaRPr lang="es-ES_tradnl" sz="900" b="1" dirty="0">
              <a:solidFill>
                <a:schemeClr val="bg1"/>
              </a:solidFill>
            </a:endParaRPr>
          </a:p>
        </p:txBody>
      </p:sp>
      <p:sp>
        <p:nvSpPr>
          <p:cNvPr id="119" name="Rectangle 118">
            <a:extLst>
              <a:ext uri="{FF2B5EF4-FFF2-40B4-BE49-F238E27FC236}">
                <a16:creationId xmlns:a16="http://schemas.microsoft.com/office/drawing/2014/main" id="{047FEABB-8294-3D47-AEDB-AFD61DD3182A}"/>
              </a:ext>
            </a:extLst>
          </p:cNvPr>
          <p:cNvSpPr/>
          <p:nvPr/>
        </p:nvSpPr>
        <p:spPr>
          <a:xfrm>
            <a:off x="1825872" y="3256426"/>
            <a:ext cx="2880000" cy="540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900" b="1" dirty="0">
                <a:solidFill>
                  <a:schemeClr val="bg1"/>
                </a:solidFill>
                <a:latin typeface="Filson Pro Book" panose="02000000000000000000" pitchFamily="2" charset="77"/>
              </a:rPr>
              <a:t>CARRERA JUDICIAL, DESARROLLO DEL TALENTO HUMANO Y GESTIÓN DEL CONOCIMIENTO</a:t>
            </a:r>
            <a:endParaRPr lang="es-ES_tradnl" sz="900" b="1" dirty="0">
              <a:solidFill>
                <a:schemeClr val="bg1"/>
              </a:solidFill>
            </a:endParaRPr>
          </a:p>
        </p:txBody>
      </p:sp>
      <p:sp>
        <p:nvSpPr>
          <p:cNvPr id="120" name="Rectangle 119">
            <a:extLst>
              <a:ext uri="{FF2B5EF4-FFF2-40B4-BE49-F238E27FC236}">
                <a16:creationId xmlns:a16="http://schemas.microsoft.com/office/drawing/2014/main" id="{7F92C4E2-E5E1-0644-88A9-4A423500EC43}"/>
              </a:ext>
            </a:extLst>
          </p:cNvPr>
          <p:cNvSpPr/>
          <p:nvPr/>
        </p:nvSpPr>
        <p:spPr>
          <a:xfrm>
            <a:off x="1825872" y="3891922"/>
            <a:ext cx="2880000" cy="540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900" b="1" dirty="0">
                <a:solidFill>
                  <a:schemeClr val="bg1"/>
                </a:solidFill>
                <a:latin typeface="Filson Pro Book" panose="02000000000000000000" pitchFamily="2" charset="77"/>
              </a:rPr>
              <a:t>TRANSFORMACIÓN DE LA ARQUITECTURA ORGANIZACIONAL</a:t>
            </a:r>
            <a:endParaRPr lang="es-ES_tradnl" sz="900" b="1" dirty="0">
              <a:solidFill>
                <a:schemeClr val="bg1"/>
              </a:solidFill>
            </a:endParaRPr>
          </a:p>
        </p:txBody>
      </p:sp>
      <p:sp>
        <p:nvSpPr>
          <p:cNvPr id="121" name="Rectangle 120">
            <a:extLst>
              <a:ext uri="{FF2B5EF4-FFF2-40B4-BE49-F238E27FC236}">
                <a16:creationId xmlns:a16="http://schemas.microsoft.com/office/drawing/2014/main" id="{885BE09B-3014-E24E-B80B-0E36EC633CFD}"/>
              </a:ext>
            </a:extLst>
          </p:cNvPr>
          <p:cNvSpPr/>
          <p:nvPr/>
        </p:nvSpPr>
        <p:spPr>
          <a:xfrm>
            <a:off x="1825872" y="4527418"/>
            <a:ext cx="2880000" cy="540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900" b="1" dirty="0">
                <a:solidFill>
                  <a:schemeClr val="bg1"/>
                </a:solidFill>
                <a:latin typeface="Filson Pro Book" panose="02000000000000000000" pitchFamily="2" charset="77"/>
              </a:rPr>
              <a:t>JUSTICIA CERCANA AL CIUDADANO Y DE COMUNICACIÓN</a:t>
            </a:r>
            <a:endParaRPr lang="es-ES_tradnl" sz="900" b="1" dirty="0">
              <a:solidFill>
                <a:schemeClr val="bg1"/>
              </a:solidFill>
            </a:endParaRPr>
          </a:p>
        </p:txBody>
      </p:sp>
      <p:sp>
        <p:nvSpPr>
          <p:cNvPr id="122" name="Rectangle 121">
            <a:extLst>
              <a:ext uri="{FF2B5EF4-FFF2-40B4-BE49-F238E27FC236}">
                <a16:creationId xmlns:a16="http://schemas.microsoft.com/office/drawing/2014/main" id="{09AB5065-C623-9B4E-98BE-653AC7FC1774}"/>
              </a:ext>
            </a:extLst>
          </p:cNvPr>
          <p:cNvSpPr/>
          <p:nvPr/>
        </p:nvSpPr>
        <p:spPr>
          <a:xfrm>
            <a:off x="1825872" y="5162914"/>
            <a:ext cx="2880000" cy="540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900" b="1" dirty="0">
                <a:solidFill>
                  <a:schemeClr val="bg1"/>
                </a:solidFill>
                <a:latin typeface="Filson Pro Book" panose="02000000000000000000" pitchFamily="2" charset="77"/>
              </a:rPr>
              <a:t>CALIDAD DE LA JUSTICIA</a:t>
            </a:r>
          </a:p>
        </p:txBody>
      </p:sp>
      <p:sp>
        <p:nvSpPr>
          <p:cNvPr id="123" name="Rectangle 122">
            <a:extLst>
              <a:ext uri="{FF2B5EF4-FFF2-40B4-BE49-F238E27FC236}">
                <a16:creationId xmlns:a16="http://schemas.microsoft.com/office/drawing/2014/main" id="{6AC60EE8-CDD5-044C-A200-F5DD61519610}"/>
              </a:ext>
            </a:extLst>
          </p:cNvPr>
          <p:cNvSpPr/>
          <p:nvPr/>
        </p:nvSpPr>
        <p:spPr>
          <a:xfrm>
            <a:off x="1825872" y="5798410"/>
            <a:ext cx="2880000" cy="540000"/>
          </a:xfrm>
          <a:prstGeom prst="rect">
            <a:avLst/>
          </a:prstGeom>
          <a:solidFill>
            <a:srgbClr val="003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900" b="1" dirty="0">
                <a:solidFill>
                  <a:schemeClr val="bg1"/>
                </a:solidFill>
                <a:latin typeface="Filson Pro Book" panose="02000000000000000000" pitchFamily="2" charset="77"/>
              </a:rPr>
              <a:t>ANTICORRUPCIÓN Y TRANSPARENCIA</a:t>
            </a:r>
          </a:p>
        </p:txBody>
      </p:sp>
      <p:sp>
        <p:nvSpPr>
          <p:cNvPr id="124" name="Rectangle 123">
            <a:extLst>
              <a:ext uri="{FF2B5EF4-FFF2-40B4-BE49-F238E27FC236}">
                <a16:creationId xmlns:a16="http://schemas.microsoft.com/office/drawing/2014/main" id="{11D99B9F-5040-134F-A553-C39B0D1EA579}"/>
              </a:ext>
            </a:extLst>
          </p:cNvPr>
          <p:cNvSpPr/>
          <p:nvPr/>
        </p:nvSpPr>
        <p:spPr>
          <a:xfrm>
            <a:off x="1825871" y="1637938"/>
            <a:ext cx="2879999" cy="252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t>PILARES ESTRATÉGICOS</a:t>
            </a:r>
          </a:p>
        </p:txBody>
      </p:sp>
      <p:sp>
        <p:nvSpPr>
          <p:cNvPr id="125" name="Rectangle 124">
            <a:extLst>
              <a:ext uri="{FF2B5EF4-FFF2-40B4-BE49-F238E27FC236}">
                <a16:creationId xmlns:a16="http://schemas.microsoft.com/office/drawing/2014/main" id="{72312A47-BC1D-4648-9FD7-CE886936BB75}"/>
              </a:ext>
            </a:extLst>
          </p:cNvPr>
          <p:cNvSpPr/>
          <p:nvPr/>
        </p:nvSpPr>
        <p:spPr>
          <a:xfrm>
            <a:off x="1825872" y="1985434"/>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6" name="Rectangle 125">
            <a:extLst>
              <a:ext uri="{FF2B5EF4-FFF2-40B4-BE49-F238E27FC236}">
                <a16:creationId xmlns:a16="http://schemas.microsoft.com/office/drawing/2014/main" id="{D9BBCFBB-123A-FB4D-9D62-C01C5A9C7EE7}"/>
              </a:ext>
            </a:extLst>
          </p:cNvPr>
          <p:cNvSpPr/>
          <p:nvPr/>
        </p:nvSpPr>
        <p:spPr>
          <a:xfrm>
            <a:off x="1825872" y="2620930"/>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7" name="Rectangle 126">
            <a:extLst>
              <a:ext uri="{FF2B5EF4-FFF2-40B4-BE49-F238E27FC236}">
                <a16:creationId xmlns:a16="http://schemas.microsoft.com/office/drawing/2014/main" id="{03942CEE-1215-4D4C-A226-8862BEF1DDA1}"/>
              </a:ext>
            </a:extLst>
          </p:cNvPr>
          <p:cNvSpPr/>
          <p:nvPr/>
        </p:nvSpPr>
        <p:spPr>
          <a:xfrm>
            <a:off x="1825872" y="3256426"/>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8" name="Rectangle 127">
            <a:extLst>
              <a:ext uri="{FF2B5EF4-FFF2-40B4-BE49-F238E27FC236}">
                <a16:creationId xmlns:a16="http://schemas.microsoft.com/office/drawing/2014/main" id="{368545C0-0808-DE46-8D8F-7A6908AB3E5C}"/>
              </a:ext>
            </a:extLst>
          </p:cNvPr>
          <p:cNvSpPr/>
          <p:nvPr/>
        </p:nvSpPr>
        <p:spPr>
          <a:xfrm>
            <a:off x="1825872" y="3891348"/>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9" name="Rectangle 128">
            <a:extLst>
              <a:ext uri="{FF2B5EF4-FFF2-40B4-BE49-F238E27FC236}">
                <a16:creationId xmlns:a16="http://schemas.microsoft.com/office/drawing/2014/main" id="{222309E3-18D5-5242-8550-7E10B9FC7DDA}"/>
              </a:ext>
            </a:extLst>
          </p:cNvPr>
          <p:cNvSpPr/>
          <p:nvPr/>
        </p:nvSpPr>
        <p:spPr>
          <a:xfrm>
            <a:off x="1825872" y="4527418"/>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0" name="Rectangle 129">
            <a:extLst>
              <a:ext uri="{FF2B5EF4-FFF2-40B4-BE49-F238E27FC236}">
                <a16:creationId xmlns:a16="http://schemas.microsoft.com/office/drawing/2014/main" id="{66F46EE0-107F-3D42-A0E4-764FDF727980}"/>
              </a:ext>
            </a:extLst>
          </p:cNvPr>
          <p:cNvSpPr/>
          <p:nvPr/>
        </p:nvSpPr>
        <p:spPr>
          <a:xfrm>
            <a:off x="1825872" y="5162914"/>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1" name="Rectangle 130">
            <a:extLst>
              <a:ext uri="{FF2B5EF4-FFF2-40B4-BE49-F238E27FC236}">
                <a16:creationId xmlns:a16="http://schemas.microsoft.com/office/drawing/2014/main" id="{2652F6A5-F1EE-C54F-A1A4-747104A70CC0}"/>
              </a:ext>
            </a:extLst>
          </p:cNvPr>
          <p:cNvSpPr/>
          <p:nvPr/>
        </p:nvSpPr>
        <p:spPr>
          <a:xfrm>
            <a:off x="1825872" y="5798410"/>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2" name="Rectangle 131">
            <a:extLst>
              <a:ext uri="{FF2B5EF4-FFF2-40B4-BE49-F238E27FC236}">
                <a16:creationId xmlns:a16="http://schemas.microsoft.com/office/drawing/2014/main" id="{F8D595E9-3850-C54E-83BA-C8204792760B}"/>
              </a:ext>
            </a:extLst>
          </p:cNvPr>
          <p:cNvSpPr/>
          <p:nvPr/>
        </p:nvSpPr>
        <p:spPr>
          <a:xfrm>
            <a:off x="1775449" y="2069620"/>
            <a:ext cx="276038" cy="353943"/>
          </a:xfrm>
          <a:prstGeom prst="rect">
            <a:avLst/>
          </a:prstGeom>
        </p:spPr>
        <p:txBody>
          <a:bodyPr wrap="none">
            <a:spAutoFit/>
          </a:bodyPr>
          <a:lstStyle/>
          <a:p>
            <a:r>
              <a:rPr lang="es-ES_tradnl" sz="1700" b="1" dirty="0">
                <a:solidFill>
                  <a:schemeClr val="bg1"/>
                </a:solidFill>
                <a:latin typeface="Gotham Medium" panose="02000604030000020004" pitchFamily="2" charset="0"/>
              </a:rPr>
              <a:t>1</a:t>
            </a:r>
            <a:endParaRPr lang="es-ES_tradnl" sz="1700" dirty="0">
              <a:solidFill>
                <a:schemeClr val="bg1"/>
              </a:solidFill>
            </a:endParaRPr>
          </a:p>
        </p:txBody>
      </p:sp>
      <p:sp>
        <p:nvSpPr>
          <p:cNvPr id="133" name="Rectangle 132">
            <a:extLst>
              <a:ext uri="{FF2B5EF4-FFF2-40B4-BE49-F238E27FC236}">
                <a16:creationId xmlns:a16="http://schemas.microsoft.com/office/drawing/2014/main" id="{C390DA15-2227-C247-8505-5A04590EFAD7}"/>
              </a:ext>
            </a:extLst>
          </p:cNvPr>
          <p:cNvSpPr/>
          <p:nvPr/>
        </p:nvSpPr>
        <p:spPr>
          <a:xfrm>
            <a:off x="1735807" y="2725225"/>
            <a:ext cx="322524"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2</a:t>
            </a:r>
            <a:endParaRPr lang="es-ES_tradnl" sz="1700" dirty="0">
              <a:solidFill>
                <a:schemeClr val="bg1"/>
              </a:solidFill>
            </a:endParaRPr>
          </a:p>
        </p:txBody>
      </p:sp>
      <p:sp>
        <p:nvSpPr>
          <p:cNvPr id="134" name="Rectangle 133">
            <a:extLst>
              <a:ext uri="{FF2B5EF4-FFF2-40B4-BE49-F238E27FC236}">
                <a16:creationId xmlns:a16="http://schemas.microsoft.com/office/drawing/2014/main" id="{9504478F-990E-DF49-BC66-12F40632C65B}"/>
              </a:ext>
            </a:extLst>
          </p:cNvPr>
          <p:cNvSpPr/>
          <p:nvPr/>
        </p:nvSpPr>
        <p:spPr>
          <a:xfrm>
            <a:off x="1735005" y="3349454"/>
            <a:ext cx="324128"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3</a:t>
            </a:r>
            <a:endParaRPr lang="es-ES_tradnl" sz="1700" dirty="0">
              <a:solidFill>
                <a:schemeClr val="bg1"/>
              </a:solidFill>
            </a:endParaRPr>
          </a:p>
        </p:txBody>
      </p:sp>
      <p:sp>
        <p:nvSpPr>
          <p:cNvPr id="135" name="Rectangle 134">
            <a:extLst>
              <a:ext uri="{FF2B5EF4-FFF2-40B4-BE49-F238E27FC236}">
                <a16:creationId xmlns:a16="http://schemas.microsoft.com/office/drawing/2014/main" id="{2B785632-9214-8747-A7CA-A5FC77A6C59E}"/>
              </a:ext>
            </a:extLst>
          </p:cNvPr>
          <p:cNvSpPr/>
          <p:nvPr/>
        </p:nvSpPr>
        <p:spPr>
          <a:xfrm>
            <a:off x="1734214" y="3984376"/>
            <a:ext cx="336952"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4</a:t>
            </a:r>
            <a:endParaRPr lang="es-ES_tradnl" sz="1700" dirty="0">
              <a:solidFill>
                <a:schemeClr val="bg1"/>
              </a:solidFill>
            </a:endParaRPr>
          </a:p>
        </p:txBody>
      </p:sp>
      <p:sp>
        <p:nvSpPr>
          <p:cNvPr id="136" name="Rectangle 135">
            <a:extLst>
              <a:ext uri="{FF2B5EF4-FFF2-40B4-BE49-F238E27FC236}">
                <a16:creationId xmlns:a16="http://schemas.microsoft.com/office/drawing/2014/main" id="{2E94F922-D464-874D-8FBD-EAC667E0D39E}"/>
              </a:ext>
            </a:extLst>
          </p:cNvPr>
          <p:cNvSpPr/>
          <p:nvPr/>
        </p:nvSpPr>
        <p:spPr>
          <a:xfrm>
            <a:off x="1735005" y="4630479"/>
            <a:ext cx="324128"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5</a:t>
            </a:r>
            <a:endParaRPr lang="es-ES_tradnl" sz="1700" dirty="0">
              <a:solidFill>
                <a:schemeClr val="bg1"/>
              </a:solidFill>
            </a:endParaRPr>
          </a:p>
        </p:txBody>
      </p:sp>
      <p:sp>
        <p:nvSpPr>
          <p:cNvPr id="137" name="Rectangle 136">
            <a:extLst>
              <a:ext uri="{FF2B5EF4-FFF2-40B4-BE49-F238E27FC236}">
                <a16:creationId xmlns:a16="http://schemas.microsoft.com/office/drawing/2014/main" id="{F4F77267-FABC-6540-90CA-43F03F5D9743}"/>
              </a:ext>
            </a:extLst>
          </p:cNvPr>
          <p:cNvSpPr/>
          <p:nvPr/>
        </p:nvSpPr>
        <p:spPr>
          <a:xfrm>
            <a:off x="1730114" y="5255942"/>
            <a:ext cx="332143"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6</a:t>
            </a:r>
            <a:endParaRPr lang="es-ES_tradnl" sz="1700" dirty="0">
              <a:solidFill>
                <a:schemeClr val="bg1"/>
              </a:solidFill>
            </a:endParaRPr>
          </a:p>
        </p:txBody>
      </p:sp>
      <p:sp>
        <p:nvSpPr>
          <p:cNvPr id="138" name="Rectangle 137">
            <a:extLst>
              <a:ext uri="{FF2B5EF4-FFF2-40B4-BE49-F238E27FC236}">
                <a16:creationId xmlns:a16="http://schemas.microsoft.com/office/drawing/2014/main" id="{6DC54FDA-625C-5143-B5A7-1CCB7978BC25}"/>
              </a:ext>
            </a:extLst>
          </p:cNvPr>
          <p:cNvSpPr/>
          <p:nvPr/>
        </p:nvSpPr>
        <p:spPr>
          <a:xfrm>
            <a:off x="1740544" y="5890864"/>
            <a:ext cx="322524"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7</a:t>
            </a:r>
            <a:endParaRPr lang="es-ES_tradnl" sz="1700" dirty="0">
              <a:solidFill>
                <a:schemeClr val="bg1"/>
              </a:solidFill>
            </a:endParaRPr>
          </a:p>
        </p:txBody>
      </p:sp>
      <p:sp>
        <p:nvSpPr>
          <p:cNvPr id="139" name="Rectangle 138">
            <a:extLst>
              <a:ext uri="{FF2B5EF4-FFF2-40B4-BE49-F238E27FC236}">
                <a16:creationId xmlns:a16="http://schemas.microsoft.com/office/drawing/2014/main" id="{D1679559-37F3-7F4A-8E96-394FF951FE55}"/>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0" name="Rectangle 139">
            <a:extLst>
              <a:ext uri="{FF2B5EF4-FFF2-40B4-BE49-F238E27FC236}">
                <a16:creationId xmlns:a16="http://schemas.microsoft.com/office/drawing/2014/main" id="{480B4A56-17CB-1A4E-A1B8-C88AA10BDD91}"/>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1" name="Rectangle 140">
            <a:extLst>
              <a:ext uri="{FF2B5EF4-FFF2-40B4-BE49-F238E27FC236}">
                <a16:creationId xmlns:a16="http://schemas.microsoft.com/office/drawing/2014/main" id="{FACEFB9E-10DA-DC44-B7A9-CB93477F6498}"/>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2" name="Rectangle 141">
            <a:extLst>
              <a:ext uri="{FF2B5EF4-FFF2-40B4-BE49-F238E27FC236}">
                <a16:creationId xmlns:a16="http://schemas.microsoft.com/office/drawing/2014/main" id="{00EE14AB-A9F9-B24C-B69A-93767C1E1F7D}"/>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3" name="TextBox 142">
            <a:extLst>
              <a:ext uri="{FF2B5EF4-FFF2-40B4-BE49-F238E27FC236}">
                <a16:creationId xmlns:a16="http://schemas.microsoft.com/office/drawing/2014/main" id="{3A2F91C5-C663-4242-BA11-A58686838667}"/>
              </a:ext>
            </a:extLst>
          </p:cNvPr>
          <p:cNvSpPr txBox="1"/>
          <p:nvPr/>
        </p:nvSpPr>
        <p:spPr>
          <a:xfrm>
            <a:off x="147768" y="1151130"/>
            <a:ext cx="97815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08</a:t>
            </a:r>
          </a:p>
        </p:txBody>
      </p:sp>
      <p:sp>
        <p:nvSpPr>
          <p:cNvPr id="144" name="TextBox 143">
            <a:extLst>
              <a:ext uri="{FF2B5EF4-FFF2-40B4-BE49-F238E27FC236}">
                <a16:creationId xmlns:a16="http://schemas.microsoft.com/office/drawing/2014/main" id="{15C737DA-6627-5548-B441-0A075D5DD252}"/>
              </a:ext>
            </a:extLst>
          </p:cNvPr>
          <p:cNvSpPr txBox="1"/>
          <p:nvPr/>
        </p:nvSpPr>
        <p:spPr>
          <a:xfrm rot="16200000">
            <a:off x="-4342024" y="824933"/>
            <a:ext cx="10417815" cy="830997"/>
          </a:xfrm>
          <a:prstGeom prst="rect">
            <a:avLst/>
          </a:prstGeom>
          <a:noFill/>
        </p:spPr>
        <p:txBody>
          <a:bodyPr wrap="square" rtlCol="0">
            <a:spAutoFit/>
          </a:bodyPr>
          <a:lstStyle/>
          <a:p>
            <a:r>
              <a:rPr lang="es-ES_tradnl" sz="1600" b="1" dirty="0">
                <a:solidFill>
                  <a:srgbClr val="00AEEF"/>
                </a:solidFill>
                <a:latin typeface="Filson Pro Book" panose="02000000000000000000" pitchFamily="2" charset="77"/>
              </a:rPr>
              <a:t>ARTICULACIÓN DE PILARES ESTRATÉGICOS </a:t>
            </a:r>
          </a:p>
          <a:p>
            <a:r>
              <a:rPr lang="es-ES_tradnl" sz="1600" b="1" dirty="0">
                <a:solidFill>
                  <a:srgbClr val="00AEEF"/>
                </a:solidFill>
                <a:latin typeface="Filson Pro Book" panose="02000000000000000000" pitchFamily="2" charset="77"/>
              </a:rPr>
              <a:t>Y OBJETIVOS DEL SIGCMA</a:t>
            </a:r>
          </a:p>
          <a:p>
            <a:endParaRPr lang="es-ES_tradnl" sz="1600" b="1" dirty="0">
              <a:solidFill>
                <a:srgbClr val="00AEEF"/>
              </a:solidFill>
              <a:latin typeface="Filson Pro Book" panose="02000000000000000000" pitchFamily="2" charset="77"/>
            </a:endParaRPr>
          </a:p>
        </p:txBody>
      </p:sp>
    </p:spTree>
    <p:extLst>
      <p:ext uri="{BB962C8B-B14F-4D97-AF65-F5344CB8AC3E}">
        <p14:creationId xmlns:p14="http://schemas.microsoft.com/office/powerpoint/2010/main" val="3113391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F3B035-E579-7341-96D8-96B02A540E97}"/>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pSp>
        <p:nvGrpSpPr>
          <p:cNvPr id="2" name="Group 1">
            <a:extLst>
              <a:ext uri="{FF2B5EF4-FFF2-40B4-BE49-F238E27FC236}">
                <a16:creationId xmlns:a16="http://schemas.microsoft.com/office/drawing/2014/main" id="{6B6EAFA5-1911-1B4F-8C87-20BBD68DBA29}"/>
              </a:ext>
            </a:extLst>
          </p:cNvPr>
          <p:cNvGrpSpPr/>
          <p:nvPr/>
        </p:nvGrpSpPr>
        <p:grpSpPr>
          <a:xfrm>
            <a:off x="1927687" y="2699277"/>
            <a:ext cx="0" cy="355601"/>
            <a:chOff x="2213437" y="3088798"/>
            <a:chExt cx="0" cy="355601"/>
          </a:xfrm>
        </p:grpSpPr>
        <p:cxnSp>
          <p:nvCxnSpPr>
            <p:cNvPr id="18" name="Straight Connector 17">
              <a:extLst>
                <a:ext uri="{FF2B5EF4-FFF2-40B4-BE49-F238E27FC236}">
                  <a16:creationId xmlns:a16="http://schemas.microsoft.com/office/drawing/2014/main" id="{B838CB46-8B0F-874F-8D4A-5F18A5E341D6}"/>
                </a:ext>
              </a:extLst>
            </p:cNvPr>
            <p:cNvCxnSpPr>
              <a:cxnSpLocks/>
            </p:cNvCxnSpPr>
            <p:nvPr/>
          </p:nvCxnSpPr>
          <p:spPr>
            <a:xfrm>
              <a:off x="2213437" y="3088798"/>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378B989-A6DA-294D-BC88-EFC5B5C0D87D}"/>
                </a:ext>
              </a:extLst>
            </p:cNvPr>
            <p:cNvCxnSpPr>
              <a:cxnSpLocks/>
            </p:cNvCxnSpPr>
            <p:nvPr/>
          </p:nvCxnSpPr>
          <p:spPr>
            <a:xfrm>
              <a:off x="2213437" y="3168067"/>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sp>
        <p:nvSpPr>
          <p:cNvPr id="53" name="Rectangle 52">
            <a:extLst>
              <a:ext uri="{FF2B5EF4-FFF2-40B4-BE49-F238E27FC236}">
                <a16:creationId xmlns:a16="http://schemas.microsoft.com/office/drawing/2014/main" id="{5103ADDF-6FCB-2143-81C6-87BBAF92551C}"/>
              </a:ext>
            </a:extLst>
          </p:cNvPr>
          <p:cNvSpPr/>
          <p:nvPr/>
        </p:nvSpPr>
        <p:spPr>
          <a:xfrm>
            <a:off x="261408" y="1429343"/>
            <a:ext cx="2429836"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TextBox 3">
            <a:extLst>
              <a:ext uri="{FF2B5EF4-FFF2-40B4-BE49-F238E27FC236}">
                <a16:creationId xmlns:a16="http://schemas.microsoft.com/office/drawing/2014/main" id="{D6547993-DE35-BA49-9A57-2CA0BAA4235B}"/>
              </a:ext>
            </a:extLst>
          </p:cNvPr>
          <p:cNvSpPr txBox="1"/>
          <p:nvPr/>
        </p:nvSpPr>
        <p:spPr>
          <a:xfrm>
            <a:off x="261409" y="1452257"/>
            <a:ext cx="2429836" cy="707886"/>
          </a:xfrm>
          <a:prstGeom prst="rect">
            <a:avLst/>
          </a:prstGeom>
          <a:noFill/>
        </p:spPr>
        <p:txBody>
          <a:bodyPr wrap="square" rtlCol="0" anchor="ctr">
            <a:spAutoFit/>
          </a:bodyPr>
          <a:lstStyle/>
          <a:p>
            <a:r>
              <a:rPr lang="es-ES_tradnl" sz="4000" b="1" dirty="0">
                <a:solidFill>
                  <a:schemeClr val="bg1"/>
                </a:solidFill>
                <a:latin typeface="Filson Pro Book" panose="02000000000000000000" pitchFamily="2" charset="77"/>
              </a:rPr>
              <a:t>PILARES</a:t>
            </a:r>
          </a:p>
        </p:txBody>
      </p:sp>
      <p:sp>
        <p:nvSpPr>
          <p:cNvPr id="13" name="TextBox 12">
            <a:extLst>
              <a:ext uri="{FF2B5EF4-FFF2-40B4-BE49-F238E27FC236}">
                <a16:creationId xmlns:a16="http://schemas.microsoft.com/office/drawing/2014/main" id="{E13F0DEE-0C84-114F-B217-D3AEEA782A67}"/>
              </a:ext>
            </a:extLst>
          </p:cNvPr>
          <p:cNvSpPr txBox="1"/>
          <p:nvPr/>
        </p:nvSpPr>
        <p:spPr>
          <a:xfrm>
            <a:off x="1091036" y="2519533"/>
            <a:ext cx="808076" cy="646331"/>
          </a:xfrm>
          <a:prstGeom prst="rect">
            <a:avLst/>
          </a:prstGeom>
          <a:noFill/>
        </p:spPr>
        <p:txBody>
          <a:bodyPr wrap="square" rtlCol="0">
            <a:spAutoFit/>
          </a:bodyPr>
          <a:lstStyle/>
          <a:p>
            <a:r>
              <a:rPr lang="es-ES_tradnl" sz="3500" b="1" dirty="0">
                <a:latin typeface="Filson Pro Book" panose="02000000000000000000" pitchFamily="2" charset="77"/>
              </a:rPr>
              <a:t>01</a:t>
            </a:r>
          </a:p>
        </p:txBody>
      </p:sp>
      <p:sp>
        <p:nvSpPr>
          <p:cNvPr id="14" name="TextBox 13">
            <a:extLst>
              <a:ext uri="{FF2B5EF4-FFF2-40B4-BE49-F238E27FC236}">
                <a16:creationId xmlns:a16="http://schemas.microsoft.com/office/drawing/2014/main" id="{2A8835F6-AFC2-0A43-9895-45D931825D76}"/>
              </a:ext>
            </a:extLst>
          </p:cNvPr>
          <p:cNvSpPr txBox="1"/>
          <p:nvPr/>
        </p:nvSpPr>
        <p:spPr>
          <a:xfrm>
            <a:off x="1961314" y="2699277"/>
            <a:ext cx="4176000" cy="615553"/>
          </a:xfrm>
          <a:prstGeom prst="rect">
            <a:avLst/>
          </a:prstGeom>
          <a:noFill/>
        </p:spPr>
        <p:txBody>
          <a:bodyPr wrap="square" rtlCol="0">
            <a:spAutoFit/>
          </a:bodyPr>
          <a:lstStyle/>
          <a:p>
            <a:r>
              <a:rPr lang="es-ES_tradnl" sz="1700" b="1" dirty="0">
                <a:solidFill>
                  <a:srgbClr val="00AEEF"/>
                </a:solidFill>
                <a:latin typeface="Filson Pro Book" panose="02000000000000000000" pitchFamily="2" charset="77"/>
              </a:rPr>
              <a:t>Modernización tecnológica y transformación digital</a:t>
            </a:r>
          </a:p>
        </p:txBody>
      </p:sp>
      <p:sp>
        <p:nvSpPr>
          <p:cNvPr id="25" name="TextBox 24">
            <a:extLst>
              <a:ext uri="{FF2B5EF4-FFF2-40B4-BE49-F238E27FC236}">
                <a16:creationId xmlns:a16="http://schemas.microsoft.com/office/drawing/2014/main" id="{6B41CC03-13E7-A447-BBB1-E468A572ED6A}"/>
              </a:ext>
            </a:extLst>
          </p:cNvPr>
          <p:cNvSpPr txBox="1"/>
          <p:nvPr/>
        </p:nvSpPr>
        <p:spPr>
          <a:xfrm>
            <a:off x="995277" y="3488400"/>
            <a:ext cx="903835" cy="646331"/>
          </a:xfrm>
          <a:prstGeom prst="rect">
            <a:avLst/>
          </a:prstGeom>
          <a:noFill/>
        </p:spPr>
        <p:txBody>
          <a:bodyPr wrap="square" rtlCol="0">
            <a:spAutoFit/>
          </a:bodyPr>
          <a:lstStyle/>
          <a:p>
            <a:r>
              <a:rPr lang="es-ES_tradnl" sz="3500" b="1" dirty="0">
                <a:latin typeface="Filson Pro Book" panose="02000000000000000000" pitchFamily="2" charset="77"/>
              </a:rPr>
              <a:t>02</a:t>
            </a:r>
          </a:p>
        </p:txBody>
      </p:sp>
      <p:sp>
        <p:nvSpPr>
          <p:cNvPr id="26" name="TextBox 25">
            <a:extLst>
              <a:ext uri="{FF2B5EF4-FFF2-40B4-BE49-F238E27FC236}">
                <a16:creationId xmlns:a16="http://schemas.microsoft.com/office/drawing/2014/main" id="{25F57638-4C9C-FF4B-82AD-34ED97B157C0}"/>
              </a:ext>
            </a:extLst>
          </p:cNvPr>
          <p:cNvSpPr txBox="1"/>
          <p:nvPr/>
        </p:nvSpPr>
        <p:spPr>
          <a:xfrm>
            <a:off x="1960650" y="3668400"/>
            <a:ext cx="4176000" cy="615553"/>
          </a:xfrm>
          <a:prstGeom prst="rect">
            <a:avLst/>
          </a:prstGeom>
          <a:noFill/>
        </p:spPr>
        <p:txBody>
          <a:bodyPr wrap="square" rtlCol="0">
            <a:spAutoFit/>
          </a:bodyPr>
          <a:lstStyle/>
          <a:p>
            <a:r>
              <a:rPr lang="es-ES_tradnl" sz="1700" b="1" dirty="0">
                <a:solidFill>
                  <a:srgbClr val="00AEEF"/>
                </a:solidFill>
                <a:latin typeface="Filson Pro Book" panose="02000000000000000000" pitchFamily="2" charset="77"/>
              </a:rPr>
              <a:t>Modernización de la infraestructura judicial y seguridad</a:t>
            </a:r>
          </a:p>
        </p:txBody>
      </p:sp>
      <p:sp>
        <p:nvSpPr>
          <p:cNvPr id="28" name="TextBox 27">
            <a:extLst>
              <a:ext uri="{FF2B5EF4-FFF2-40B4-BE49-F238E27FC236}">
                <a16:creationId xmlns:a16="http://schemas.microsoft.com/office/drawing/2014/main" id="{BC6F82B3-A91E-8244-A58C-BB5E93A06116}"/>
              </a:ext>
            </a:extLst>
          </p:cNvPr>
          <p:cNvSpPr txBox="1"/>
          <p:nvPr/>
        </p:nvSpPr>
        <p:spPr>
          <a:xfrm>
            <a:off x="995277" y="4460400"/>
            <a:ext cx="903835" cy="646331"/>
          </a:xfrm>
          <a:prstGeom prst="rect">
            <a:avLst/>
          </a:prstGeom>
          <a:noFill/>
        </p:spPr>
        <p:txBody>
          <a:bodyPr wrap="square" rtlCol="0">
            <a:spAutoFit/>
          </a:bodyPr>
          <a:lstStyle/>
          <a:p>
            <a:r>
              <a:rPr lang="es-ES_tradnl" sz="3500" b="1" dirty="0">
                <a:latin typeface="Filson Pro Book" panose="02000000000000000000" pitchFamily="2" charset="77"/>
              </a:rPr>
              <a:t>03</a:t>
            </a:r>
          </a:p>
        </p:txBody>
      </p:sp>
      <p:sp>
        <p:nvSpPr>
          <p:cNvPr id="29" name="TextBox 28">
            <a:extLst>
              <a:ext uri="{FF2B5EF4-FFF2-40B4-BE49-F238E27FC236}">
                <a16:creationId xmlns:a16="http://schemas.microsoft.com/office/drawing/2014/main" id="{CB4E727D-A426-A34C-B9C8-8A26E38D2FDE}"/>
              </a:ext>
            </a:extLst>
          </p:cNvPr>
          <p:cNvSpPr txBox="1"/>
          <p:nvPr/>
        </p:nvSpPr>
        <p:spPr>
          <a:xfrm>
            <a:off x="1960650" y="4640400"/>
            <a:ext cx="4176000" cy="877163"/>
          </a:xfrm>
          <a:prstGeom prst="rect">
            <a:avLst/>
          </a:prstGeom>
          <a:noFill/>
        </p:spPr>
        <p:txBody>
          <a:bodyPr wrap="square" rtlCol="0">
            <a:spAutoFit/>
          </a:bodyPr>
          <a:lstStyle/>
          <a:p>
            <a:r>
              <a:rPr lang="es-ES_tradnl" sz="1700" b="1" dirty="0">
                <a:solidFill>
                  <a:srgbClr val="00AEEF"/>
                </a:solidFill>
                <a:latin typeface="Filson Pro Book" panose="02000000000000000000" pitchFamily="2" charset="77"/>
              </a:rPr>
              <a:t>Carrera judicial, desarrollo del talento humano y gestión del conocimiento</a:t>
            </a:r>
          </a:p>
        </p:txBody>
      </p:sp>
      <p:sp>
        <p:nvSpPr>
          <p:cNvPr id="16" name="Rectangle 15">
            <a:extLst>
              <a:ext uri="{FF2B5EF4-FFF2-40B4-BE49-F238E27FC236}">
                <a16:creationId xmlns:a16="http://schemas.microsoft.com/office/drawing/2014/main" id="{600EF0A7-23F7-7040-9A53-F001C52C4059}"/>
              </a:ext>
            </a:extLst>
          </p:cNvPr>
          <p:cNvSpPr/>
          <p:nvPr/>
        </p:nvSpPr>
        <p:spPr>
          <a:xfrm>
            <a:off x="0" y="1429343"/>
            <a:ext cx="261408"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37C5DCAB-D57A-8D43-B5DA-3790990C17A5}"/>
              </a:ext>
            </a:extLst>
          </p:cNvPr>
          <p:cNvSpPr/>
          <p:nvPr/>
        </p:nvSpPr>
        <p:spPr>
          <a:xfrm>
            <a:off x="2787439" y="1422321"/>
            <a:ext cx="91636"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Rectangle 54">
            <a:extLst>
              <a:ext uri="{FF2B5EF4-FFF2-40B4-BE49-F238E27FC236}">
                <a16:creationId xmlns:a16="http://schemas.microsoft.com/office/drawing/2014/main" id="{0052560C-863F-0B47-8927-47047BD33F4A}"/>
              </a:ext>
            </a:extLst>
          </p:cNvPr>
          <p:cNvSpPr/>
          <p:nvPr/>
        </p:nvSpPr>
        <p:spPr>
          <a:xfrm>
            <a:off x="2787439" y="1576704"/>
            <a:ext cx="91636"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nvGrpSpPr>
          <p:cNvPr id="21" name="Group 20">
            <a:extLst>
              <a:ext uri="{FF2B5EF4-FFF2-40B4-BE49-F238E27FC236}">
                <a16:creationId xmlns:a16="http://schemas.microsoft.com/office/drawing/2014/main" id="{4DDCDBC5-0CFE-6348-8ACC-1BC34CE16C10}"/>
              </a:ext>
            </a:extLst>
          </p:cNvPr>
          <p:cNvGrpSpPr/>
          <p:nvPr/>
        </p:nvGrpSpPr>
        <p:grpSpPr>
          <a:xfrm>
            <a:off x="1928250" y="3668400"/>
            <a:ext cx="0" cy="355601"/>
            <a:chOff x="2213437" y="3088798"/>
            <a:chExt cx="0" cy="355601"/>
          </a:xfrm>
        </p:grpSpPr>
        <p:cxnSp>
          <p:nvCxnSpPr>
            <p:cNvPr id="22" name="Straight Connector 21">
              <a:extLst>
                <a:ext uri="{FF2B5EF4-FFF2-40B4-BE49-F238E27FC236}">
                  <a16:creationId xmlns:a16="http://schemas.microsoft.com/office/drawing/2014/main" id="{7CBB59E4-E5CE-C54B-ACB3-8A45D0FE9986}"/>
                </a:ext>
              </a:extLst>
            </p:cNvPr>
            <p:cNvCxnSpPr>
              <a:cxnSpLocks/>
            </p:cNvCxnSpPr>
            <p:nvPr/>
          </p:nvCxnSpPr>
          <p:spPr>
            <a:xfrm>
              <a:off x="2213437" y="3088798"/>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C48A34A-B7F9-ED4E-BA74-37B524B5A534}"/>
                </a:ext>
              </a:extLst>
            </p:cNvPr>
            <p:cNvCxnSpPr>
              <a:cxnSpLocks/>
            </p:cNvCxnSpPr>
            <p:nvPr/>
          </p:nvCxnSpPr>
          <p:spPr>
            <a:xfrm>
              <a:off x="2213437" y="3168067"/>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83DA7215-4146-5841-8BCF-67F9E7C43425}"/>
              </a:ext>
            </a:extLst>
          </p:cNvPr>
          <p:cNvGrpSpPr/>
          <p:nvPr/>
        </p:nvGrpSpPr>
        <p:grpSpPr>
          <a:xfrm>
            <a:off x="1927687" y="4640400"/>
            <a:ext cx="0" cy="355601"/>
            <a:chOff x="2213437" y="3088798"/>
            <a:chExt cx="0" cy="355601"/>
          </a:xfrm>
        </p:grpSpPr>
        <p:cxnSp>
          <p:nvCxnSpPr>
            <p:cNvPr id="27" name="Straight Connector 26">
              <a:extLst>
                <a:ext uri="{FF2B5EF4-FFF2-40B4-BE49-F238E27FC236}">
                  <a16:creationId xmlns:a16="http://schemas.microsoft.com/office/drawing/2014/main" id="{8D0A4555-1F71-9846-895D-39BE3D7741FD}"/>
                </a:ext>
              </a:extLst>
            </p:cNvPr>
            <p:cNvCxnSpPr>
              <a:cxnSpLocks/>
            </p:cNvCxnSpPr>
            <p:nvPr/>
          </p:nvCxnSpPr>
          <p:spPr>
            <a:xfrm>
              <a:off x="2213437" y="3088798"/>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BBD7066-8332-E746-AC83-F33960FFD57B}"/>
                </a:ext>
              </a:extLst>
            </p:cNvPr>
            <p:cNvCxnSpPr>
              <a:cxnSpLocks/>
            </p:cNvCxnSpPr>
            <p:nvPr/>
          </p:nvCxnSpPr>
          <p:spPr>
            <a:xfrm>
              <a:off x="2213437" y="3168067"/>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112318BC-14D1-6043-93F8-917A957E5DB3}"/>
              </a:ext>
            </a:extLst>
          </p:cNvPr>
          <p:cNvSpPr txBox="1"/>
          <p:nvPr/>
        </p:nvSpPr>
        <p:spPr>
          <a:xfrm>
            <a:off x="995277" y="5464800"/>
            <a:ext cx="903835" cy="630942"/>
          </a:xfrm>
          <a:prstGeom prst="rect">
            <a:avLst/>
          </a:prstGeom>
          <a:noFill/>
        </p:spPr>
        <p:txBody>
          <a:bodyPr wrap="square" rtlCol="0">
            <a:spAutoFit/>
          </a:bodyPr>
          <a:lstStyle/>
          <a:p>
            <a:r>
              <a:rPr lang="es-ES_tradnl" sz="3500" b="1" dirty="0">
                <a:latin typeface="Filson Pro Book" panose="02000000000000000000" pitchFamily="2" charset="77"/>
              </a:rPr>
              <a:t>04</a:t>
            </a:r>
          </a:p>
        </p:txBody>
      </p:sp>
      <p:sp>
        <p:nvSpPr>
          <p:cNvPr id="47" name="TextBox 46">
            <a:extLst>
              <a:ext uri="{FF2B5EF4-FFF2-40B4-BE49-F238E27FC236}">
                <a16:creationId xmlns:a16="http://schemas.microsoft.com/office/drawing/2014/main" id="{3CB047FC-2D7D-474A-AF7B-B16565237701}"/>
              </a:ext>
            </a:extLst>
          </p:cNvPr>
          <p:cNvSpPr txBox="1"/>
          <p:nvPr/>
        </p:nvSpPr>
        <p:spPr>
          <a:xfrm>
            <a:off x="1960650" y="5644800"/>
            <a:ext cx="4176000" cy="615553"/>
          </a:xfrm>
          <a:prstGeom prst="rect">
            <a:avLst/>
          </a:prstGeom>
          <a:noFill/>
        </p:spPr>
        <p:txBody>
          <a:bodyPr wrap="square" rtlCol="0">
            <a:spAutoFit/>
          </a:bodyPr>
          <a:lstStyle/>
          <a:p>
            <a:r>
              <a:rPr lang="es-ES_tradnl" sz="1700" b="1" dirty="0">
                <a:solidFill>
                  <a:srgbClr val="00AEEF"/>
                </a:solidFill>
                <a:latin typeface="Filson Pro Book" panose="02000000000000000000" pitchFamily="2" charset="77"/>
              </a:rPr>
              <a:t>Transformación de la arquitectura organizacional</a:t>
            </a:r>
          </a:p>
        </p:txBody>
      </p:sp>
      <p:grpSp>
        <p:nvGrpSpPr>
          <p:cNvPr id="48" name="Group 47">
            <a:extLst>
              <a:ext uri="{FF2B5EF4-FFF2-40B4-BE49-F238E27FC236}">
                <a16:creationId xmlns:a16="http://schemas.microsoft.com/office/drawing/2014/main" id="{E8369A8F-616C-DF4A-BD06-DCFE576948CC}"/>
              </a:ext>
            </a:extLst>
          </p:cNvPr>
          <p:cNvGrpSpPr/>
          <p:nvPr/>
        </p:nvGrpSpPr>
        <p:grpSpPr>
          <a:xfrm>
            <a:off x="1927687" y="5644800"/>
            <a:ext cx="0" cy="355601"/>
            <a:chOff x="2213437" y="3088798"/>
            <a:chExt cx="0" cy="355601"/>
          </a:xfrm>
        </p:grpSpPr>
        <p:cxnSp>
          <p:nvCxnSpPr>
            <p:cNvPr id="49" name="Straight Connector 48">
              <a:extLst>
                <a:ext uri="{FF2B5EF4-FFF2-40B4-BE49-F238E27FC236}">
                  <a16:creationId xmlns:a16="http://schemas.microsoft.com/office/drawing/2014/main" id="{CDF5211A-BFBD-EC49-BF82-56BE2F28F72A}"/>
                </a:ext>
              </a:extLst>
            </p:cNvPr>
            <p:cNvCxnSpPr>
              <a:cxnSpLocks/>
            </p:cNvCxnSpPr>
            <p:nvPr/>
          </p:nvCxnSpPr>
          <p:spPr>
            <a:xfrm>
              <a:off x="2213437" y="3088798"/>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7588DB5-5BAE-FC4D-9276-1EC3D663595D}"/>
                </a:ext>
              </a:extLst>
            </p:cNvPr>
            <p:cNvCxnSpPr>
              <a:cxnSpLocks/>
            </p:cNvCxnSpPr>
            <p:nvPr/>
          </p:nvCxnSpPr>
          <p:spPr>
            <a:xfrm>
              <a:off x="2213437" y="3168067"/>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F40D6009-03AE-A848-8667-077F805C623D}"/>
              </a:ext>
            </a:extLst>
          </p:cNvPr>
          <p:cNvGrpSpPr/>
          <p:nvPr/>
        </p:nvGrpSpPr>
        <p:grpSpPr>
          <a:xfrm>
            <a:off x="7160317" y="2699277"/>
            <a:ext cx="0" cy="355601"/>
            <a:chOff x="2213437" y="3088798"/>
            <a:chExt cx="0" cy="355601"/>
          </a:xfrm>
        </p:grpSpPr>
        <p:cxnSp>
          <p:nvCxnSpPr>
            <p:cNvPr id="52" name="Straight Connector 51">
              <a:extLst>
                <a:ext uri="{FF2B5EF4-FFF2-40B4-BE49-F238E27FC236}">
                  <a16:creationId xmlns:a16="http://schemas.microsoft.com/office/drawing/2014/main" id="{04B5C2C8-7DE0-0848-8791-A762BC1D9D30}"/>
                </a:ext>
              </a:extLst>
            </p:cNvPr>
            <p:cNvCxnSpPr>
              <a:cxnSpLocks/>
            </p:cNvCxnSpPr>
            <p:nvPr/>
          </p:nvCxnSpPr>
          <p:spPr>
            <a:xfrm>
              <a:off x="2213437" y="3088798"/>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0FA4D78-972C-3746-9EA3-CDA9E783C08E}"/>
                </a:ext>
              </a:extLst>
            </p:cNvPr>
            <p:cNvCxnSpPr>
              <a:cxnSpLocks/>
            </p:cNvCxnSpPr>
            <p:nvPr/>
          </p:nvCxnSpPr>
          <p:spPr>
            <a:xfrm>
              <a:off x="2213437" y="3168067"/>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795D5FE8-E05A-BF43-A48C-69B010F22BFD}"/>
              </a:ext>
            </a:extLst>
          </p:cNvPr>
          <p:cNvSpPr txBox="1"/>
          <p:nvPr/>
        </p:nvSpPr>
        <p:spPr>
          <a:xfrm>
            <a:off x="6323666" y="2519533"/>
            <a:ext cx="808076" cy="646331"/>
          </a:xfrm>
          <a:prstGeom prst="rect">
            <a:avLst/>
          </a:prstGeom>
          <a:noFill/>
        </p:spPr>
        <p:txBody>
          <a:bodyPr wrap="square" rtlCol="0">
            <a:spAutoFit/>
          </a:bodyPr>
          <a:lstStyle/>
          <a:p>
            <a:r>
              <a:rPr lang="es-ES_tradnl" sz="3500" b="1" dirty="0">
                <a:latin typeface="Filson Pro Book" panose="02000000000000000000" pitchFamily="2" charset="77"/>
              </a:rPr>
              <a:t>05</a:t>
            </a:r>
          </a:p>
        </p:txBody>
      </p:sp>
      <p:sp>
        <p:nvSpPr>
          <p:cNvPr id="59" name="TextBox 58">
            <a:extLst>
              <a:ext uri="{FF2B5EF4-FFF2-40B4-BE49-F238E27FC236}">
                <a16:creationId xmlns:a16="http://schemas.microsoft.com/office/drawing/2014/main" id="{217D31B9-D7F5-8B49-9075-DE8F57A5FEE6}"/>
              </a:ext>
            </a:extLst>
          </p:cNvPr>
          <p:cNvSpPr txBox="1"/>
          <p:nvPr/>
        </p:nvSpPr>
        <p:spPr>
          <a:xfrm>
            <a:off x="7193944" y="2699277"/>
            <a:ext cx="4176000" cy="615553"/>
          </a:xfrm>
          <a:prstGeom prst="rect">
            <a:avLst/>
          </a:prstGeom>
          <a:noFill/>
        </p:spPr>
        <p:txBody>
          <a:bodyPr wrap="square" rtlCol="0">
            <a:spAutoFit/>
          </a:bodyPr>
          <a:lstStyle/>
          <a:p>
            <a:r>
              <a:rPr lang="es-ES_tradnl" sz="1700" b="1" dirty="0">
                <a:solidFill>
                  <a:srgbClr val="00AEEF"/>
                </a:solidFill>
                <a:latin typeface="Filson Pro Book" panose="02000000000000000000" pitchFamily="2" charset="77"/>
              </a:rPr>
              <a:t>Justicia cercana al ciudadano y comunicación</a:t>
            </a:r>
          </a:p>
        </p:txBody>
      </p:sp>
      <p:sp>
        <p:nvSpPr>
          <p:cNvPr id="64" name="TextBox 63">
            <a:extLst>
              <a:ext uri="{FF2B5EF4-FFF2-40B4-BE49-F238E27FC236}">
                <a16:creationId xmlns:a16="http://schemas.microsoft.com/office/drawing/2014/main" id="{9DFB8F7D-730B-7A49-8245-23674E94A46E}"/>
              </a:ext>
            </a:extLst>
          </p:cNvPr>
          <p:cNvSpPr txBox="1"/>
          <p:nvPr/>
        </p:nvSpPr>
        <p:spPr>
          <a:xfrm>
            <a:off x="6227907" y="3488400"/>
            <a:ext cx="903835" cy="646331"/>
          </a:xfrm>
          <a:prstGeom prst="rect">
            <a:avLst/>
          </a:prstGeom>
          <a:noFill/>
        </p:spPr>
        <p:txBody>
          <a:bodyPr wrap="square" rtlCol="0">
            <a:spAutoFit/>
          </a:bodyPr>
          <a:lstStyle/>
          <a:p>
            <a:r>
              <a:rPr lang="es-ES_tradnl" sz="3500" b="1" dirty="0">
                <a:latin typeface="Filson Pro Book" panose="02000000000000000000" pitchFamily="2" charset="77"/>
              </a:rPr>
              <a:t>06</a:t>
            </a:r>
          </a:p>
        </p:txBody>
      </p:sp>
      <p:sp>
        <p:nvSpPr>
          <p:cNvPr id="65" name="TextBox 64">
            <a:extLst>
              <a:ext uri="{FF2B5EF4-FFF2-40B4-BE49-F238E27FC236}">
                <a16:creationId xmlns:a16="http://schemas.microsoft.com/office/drawing/2014/main" id="{4525BF25-58DD-7445-A71B-AAE3A19849BA}"/>
              </a:ext>
            </a:extLst>
          </p:cNvPr>
          <p:cNvSpPr txBox="1"/>
          <p:nvPr/>
        </p:nvSpPr>
        <p:spPr>
          <a:xfrm>
            <a:off x="7193280" y="3668400"/>
            <a:ext cx="4176000" cy="353943"/>
          </a:xfrm>
          <a:prstGeom prst="rect">
            <a:avLst/>
          </a:prstGeom>
          <a:noFill/>
        </p:spPr>
        <p:txBody>
          <a:bodyPr wrap="square" rtlCol="0">
            <a:spAutoFit/>
          </a:bodyPr>
          <a:lstStyle/>
          <a:p>
            <a:r>
              <a:rPr lang="es-ES_tradnl" sz="1700" b="1" dirty="0">
                <a:solidFill>
                  <a:srgbClr val="00AEEF"/>
                </a:solidFill>
                <a:latin typeface="Filson Pro Book" panose="02000000000000000000" pitchFamily="2" charset="77"/>
              </a:rPr>
              <a:t>Calidad de la justicia</a:t>
            </a:r>
          </a:p>
        </p:txBody>
      </p:sp>
      <p:sp>
        <p:nvSpPr>
          <p:cNvPr id="66" name="TextBox 65">
            <a:extLst>
              <a:ext uri="{FF2B5EF4-FFF2-40B4-BE49-F238E27FC236}">
                <a16:creationId xmlns:a16="http://schemas.microsoft.com/office/drawing/2014/main" id="{899B014C-DBEC-324C-B59E-EB308BF79E11}"/>
              </a:ext>
            </a:extLst>
          </p:cNvPr>
          <p:cNvSpPr txBox="1"/>
          <p:nvPr/>
        </p:nvSpPr>
        <p:spPr>
          <a:xfrm>
            <a:off x="6227907" y="4460400"/>
            <a:ext cx="903835" cy="646331"/>
          </a:xfrm>
          <a:prstGeom prst="rect">
            <a:avLst/>
          </a:prstGeom>
          <a:noFill/>
        </p:spPr>
        <p:txBody>
          <a:bodyPr wrap="square" rtlCol="0">
            <a:spAutoFit/>
          </a:bodyPr>
          <a:lstStyle/>
          <a:p>
            <a:r>
              <a:rPr lang="es-ES_tradnl" sz="3500" b="1" dirty="0">
                <a:latin typeface="Filson Pro Book" panose="02000000000000000000" pitchFamily="2" charset="77"/>
              </a:rPr>
              <a:t>07</a:t>
            </a:r>
          </a:p>
        </p:txBody>
      </p:sp>
      <p:sp>
        <p:nvSpPr>
          <p:cNvPr id="67" name="TextBox 66">
            <a:extLst>
              <a:ext uri="{FF2B5EF4-FFF2-40B4-BE49-F238E27FC236}">
                <a16:creationId xmlns:a16="http://schemas.microsoft.com/office/drawing/2014/main" id="{7E036753-FF01-BD49-B0EA-AE314C487C14}"/>
              </a:ext>
            </a:extLst>
          </p:cNvPr>
          <p:cNvSpPr txBox="1"/>
          <p:nvPr/>
        </p:nvSpPr>
        <p:spPr>
          <a:xfrm>
            <a:off x="7193280" y="4640400"/>
            <a:ext cx="4176000" cy="353943"/>
          </a:xfrm>
          <a:prstGeom prst="rect">
            <a:avLst/>
          </a:prstGeom>
          <a:noFill/>
        </p:spPr>
        <p:txBody>
          <a:bodyPr wrap="square" rtlCol="0">
            <a:spAutoFit/>
          </a:bodyPr>
          <a:lstStyle/>
          <a:p>
            <a:r>
              <a:rPr lang="es-ES_tradnl" sz="1700" b="1" dirty="0">
                <a:solidFill>
                  <a:srgbClr val="00AEEF"/>
                </a:solidFill>
                <a:latin typeface="Filson Pro Book" panose="02000000000000000000" pitchFamily="2" charset="77"/>
              </a:rPr>
              <a:t>Anticorrupción y transparencia</a:t>
            </a:r>
          </a:p>
        </p:txBody>
      </p:sp>
      <p:grpSp>
        <p:nvGrpSpPr>
          <p:cNvPr id="68" name="Group 67">
            <a:extLst>
              <a:ext uri="{FF2B5EF4-FFF2-40B4-BE49-F238E27FC236}">
                <a16:creationId xmlns:a16="http://schemas.microsoft.com/office/drawing/2014/main" id="{C4AA2894-93BA-FE49-B713-45CE97EFAABD}"/>
              </a:ext>
            </a:extLst>
          </p:cNvPr>
          <p:cNvGrpSpPr/>
          <p:nvPr/>
        </p:nvGrpSpPr>
        <p:grpSpPr>
          <a:xfrm>
            <a:off x="7160880" y="3668400"/>
            <a:ext cx="0" cy="355601"/>
            <a:chOff x="2213437" y="3088798"/>
            <a:chExt cx="0" cy="355601"/>
          </a:xfrm>
        </p:grpSpPr>
        <p:cxnSp>
          <p:nvCxnSpPr>
            <p:cNvPr id="69" name="Straight Connector 68">
              <a:extLst>
                <a:ext uri="{FF2B5EF4-FFF2-40B4-BE49-F238E27FC236}">
                  <a16:creationId xmlns:a16="http://schemas.microsoft.com/office/drawing/2014/main" id="{6C04656A-1C81-FD47-A602-9C3D7070A6AC}"/>
                </a:ext>
              </a:extLst>
            </p:cNvPr>
            <p:cNvCxnSpPr>
              <a:cxnSpLocks/>
            </p:cNvCxnSpPr>
            <p:nvPr/>
          </p:nvCxnSpPr>
          <p:spPr>
            <a:xfrm>
              <a:off x="2213437" y="3088798"/>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D8910AF-C074-6141-9B31-89995578A58B}"/>
                </a:ext>
              </a:extLst>
            </p:cNvPr>
            <p:cNvCxnSpPr>
              <a:cxnSpLocks/>
            </p:cNvCxnSpPr>
            <p:nvPr/>
          </p:nvCxnSpPr>
          <p:spPr>
            <a:xfrm>
              <a:off x="2213437" y="3168067"/>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038D2E08-0600-2445-9C64-BE430F084FA8}"/>
              </a:ext>
            </a:extLst>
          </p:cNvPr>
          <p:cNvGrpSpPr/>
          <p:nvPr/>
        </p:nvGrpSpPr>
        <p:grpSpPr>
          <a:xfrm>
            <a:off x="7160317" y="4640400"/>
            <a:ext cx="0" cy="355601"/>
            <a:chOff x="2213437" y="3088798"/>
            <a:chExt cx="0" cy="355601"/>
          </a:xfrm>
        </p:grpSpPr>
        <p:cxnSp>
          <p:nvCxnSpPr>
            <p:cNvPr id="72" name="Straight Connector 71">
              <a:extLst>
                <a:ext uri="{FF2B5EF4-FFF2-40B4-BE49-F238E27FC236}">
                  <a16:creationId xmlns:a16="http://schemas.microsoft.com/office/drawing/2014/main" id="{26D80FDF-440F-594E-9DB8-F16B88122660}"/>
                </a:ext>
              </a:extLst>
            </p:cNvPr>
            <p:cNvCxnSpPr>
              <a:cxnSpLocks/>
            </p:cNvCxnSpPr>
            <p:nvPr/>
          </p:nvCxnSpPr>
          <p:spPr>
            <a:xfrm>
              <a:off x="2213437" y="3088798"/>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BEF3722-69A3-834B-9800-041961EE5E48}"/>
                </a:ext>
              </a:extLst>
            </p:cNvPr>
            <p:cNvCxnSpPr>
              <a:cxnSpLocks/>
            </p:cNvCxnSpPr>
            <p:nvPr/>
          </p:nvCxnSpPr>
          <p:spPr>
            <a:xfrm>
              <a:off x="2213437" y="3168067"/>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id="{8E804996-EC4E-224E-871A-E920C3F678DE}"/>
              </a:ext>
            </a:extLst>
          </p:cNvPr>
          <p:cNvSpPr txBox="1"/>
          <p:nvPr/>
        </p:nvSpPr>
        <p:spPr>
          <a:xfrm>
            <a:off x="6227907" y="5337563"/>
            <a:ext cx="903835" cy="646331"/>
          </a:xfrm>
          <a:prstGeom prst="rect">
            <a:avLst/>
          </a:prstGeom>
          <a:noFill/>
        </p:spPr>
        <p:txBody>
          <a:bodyPr wrap="square" rtlCol="0">
            <a:spAutoFit/>
          </a:bodyPr>
          <a:lstStyle/>
          <a:p>
            <a:r>
              <a:rPr lang="es-ES_tradnl" sz="3500" b="1" dirty="0">
                <a:latin typeface="Filson Pro Book" panose="02000000000000000000" pitchFamily="2" charset="77"/>
              </a:rPr>
              <a:t>08</a:t>
            </a:r>
          </a:p>
        </p:txBody>
      </p:sp>
      <p:sp>
        <p:nvSpPr>
          <p:cNvPr id="84" name="TextBox 83">
            <a:extLst>
              <a:ext uri="{FF2B5EF4-FFF2-40B4-BE49-F238E27FC236}">
                <a16:creationId xmlns:a16="http://schemas.microsoft.com/office/drawing/2014/main" id="{C4CA7C86-74BB-E14F-B481-D9157F03231C}"/>
              </a:ext>
            </a:extLst>
          </p:cNvPr>
          <p:cNvSpPr txBox="1"/>
          <p:nvPr/>
        </p:nvSpPr>
        <p:spPr>
          <a:xfrm>
            <a:off x="7193280" y="5517563"/>
            <a:ext cx="4176000" cy="877163"/>
          </a:xfrm>
          <a:prstGeom prst="rect">
            <a:avLst/>
          </a:prstGeom>
          <a:noFill/>
        </p:spPr>
        <p:txBody>
          <a:bodyPr wrap="square" rtlCol="0">
            <a:spAutoFit/>
          </a:bodyPr>
          <a:lstStyle/>
          <a:p>
            <a:r>
              <a:rPr lang="es-ES_tradnl" sz="1700" b="1" dirty="0">
                <a:solidFill>
                  <a:srgbClr val="00AEEF"/>
                </a:solidFill>
                <a:latin typeface="Filson Pro Book" panose="02000000000000000000" pitchFamily="2" charset="77"/>
              </a:rPr>
              <a:t>Articulación de pilares estratégicos y objetivos del SIGCMA</a:t>
            </a:r>
          </a:p>
          <a:p>
            <a:endParaRPr lang="es-ES_tradnl" sz="1700" b="1" dirty="0">
              <a:solidFill>
                <a:srgbClr val="00AEEF"/>
              </a:solidFill>
              <a:latin typeface="Filson Pro Book" panose="02000000000000000000" pitchFamily="2" charset="77"/>
            </a:endParaRPr>
          </a:p>
        </p:txBody>
      </p:sp>
      <p:grpSp>
        <p:nvGrpSpPr>
          <p:cNvPr id="85" name="Group 84">
            <a:extLst>
              <a:ext uri="{FF2B5EF4-FFF2-40B4-BE49-F238E27FC236}">
                <a16:creationId xmlns:a16="http://schemas.microsoft.com/office/drawing/2014/main" id="{395A7AFA-E589-514E-A24B-3A78BC2659CB}"/>
              </a:ext>
            </a:extLst>
          </p:cNvPr>
          <p:cNvGrpSpPr/>
          <p:nvPr/>
        </p:nvGrpSpPr>
        <p:grpSpPr>
          <a:xfrm>
            <a:off x="7160317" y="5517563"/>
            <a:ext cx="0" cy="355601"/>
            <a:chOff x="2213437" y="3088798"/>
            <a:chExt cx="0" cy="355601"/>
          </a:xfrm>
        </p:grpSpPr>
        <p:cxnSp>
          <p:nvCxnSpPr>
            <p:cNvPr id="86" name="Straight Connector 85">
              <a:extLst>
                <a:ext uri="{FF2B5EF4-FFF2-40B4-BE49-F238E27FC236}">
                  <a16:creationId xmlns:a16="http://schemas.microsoft.com/office/drawing/2014/main" id="{44D67E5C-BB2C-7B44-9A35-AA90F83647BE}"/>
                </a:ext>
              </a:extLst>
            </p:cNvPr>
            <p:cNvCxnSpPr>
              <a:cxnSpLocks/>
            </p:cNvCxnSpPr>
            <p:nvPr/>
          </p:nvCxnSpPr>
          <p:spPr>
            <a:xfrm>
              <a:off x="2213437" y="3088798"/>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D4A260D-EBB5-734A-B428-425DCB21AEA8}"/>
                </a:ext>
              </a:extLst>
            </p:cNvPr>
            <p:cNvCxnSpPr>
              <a:cxnSpLocks/>
            </p:cNvCxnSpPr>
            <p:nvPr/>
          </p:nvCxnSpPr>
          <p:spPr>
            <a:xfrm>
              <a:off x="2213437" y="3168067"/>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511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2E5D39B9-7215-AA4E-9B60-022E5A7AE440}"/>
              </a:ext>
            </a:extLst>
          </p:cNvPr>
          <p:cNvSpPr/>
          <p:nvPr/>
        </p:nvSpPr>
        <p:spPr>
          <a:xfrm>
            <a:off x="241533" y="4344821"/>
            <a:ext cx="6559373"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394316"/>
            <a:ext cx="2570331"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88712" y="3360148"/>
            <a:ext cx="2661626"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1.2. / OBJETIVO GENERAL</a:t>
            </a:r>
          </a:p>
        </p:txBody>
      </p:sp>
      <p:sp>
        <p:nvSpPr>
          <p:cNvPr id="18" name="TextBox 17">
            <a:extLst>
              <a:ext uri="{FF2B5EF4-FFF2-40B4-BE49-F238E27FC236}">
                <a16:creationId xmlns:a16="http://schemas.microsoft.com/office/drawing/2014/main" id="{4A4009AA-3984-6341-AB3D-CE73C958D891}"/>
              </a:ext>
            </a:extLst>
          </p:cNvPr>
          <p:cNvSpPr txBox="1"/>
          <p:nvPr/>
        </p:nvSpPr>
        <p:spPr>
          <a:xfrm>
            <a:off x="1236147" y="1419805"/>
            <a:ext cx="9931693" cy="461665"/>
          </a:xfrm>
          <a:prstGeom prst="rect">
            <a:avLst/>
          </a:prstGeom>
          <a:noFill/>
        </p:spPr>
        <p:txBody>
          <a:bodyPr wrap="none" rtlCol="0">
            <a:spAutoFit/>
          </a:bodyPr>
          <a:lstStyle/>
          <a:p>
            <a:r>
              <a:rPr lang="es-ES_tradnl" sz="2400" b="1" dirty="0">
                <a:solidFill>
                  <a:srgbClr val="00AEEF"/>
                </a:solidFill>
                <a:latin typeface="Filson Pro Book" panose="02000000000000000000" pitchFamily="2" charset="77"/>
              </a:rPr>
              <a:t>MODERNIZACIÓN TECNOLÓGICA Y TRANSFORMACIÓN DIGITAL</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p:nvPr/>
        </p:nvCxnSpPr>
        <p:spPr>
          <a:xfrm>
            <a:off x="1324841" y="1886802"/>
            <a:ext cx="9792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BC7E7B-F73B-F640-8A7E-1865D5496B33}"/>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Rectangle 39">
            <a:extLst>
              <a:ext uri="{FF2B5EF4-FFF2-40B4-BE49-F238E27FC236}">
                <a16:creationId xmlns:a16="http://schemas.microsoft.com/office/drawing/2014/main" id="{39C12620-C17D-4642-9CC3-D416C2233A62}"/>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6" name="TextBox 45">
            <a:extLst>
              <a:ext uri="{FF2B5EF4-FFF2-40B4-BE49-F238E27FC236}">
                <a16:creationId xmlns:a16="http://schemas.microsoft.com/office/drawing/2014/main" id="{B0AF407C-07F4-8F49-BAE4-5A7FAE929793}"/>
              </a:ext>
            </a:extLst>
          </p:cNvPr>
          <p:cNvSpPr txBox="1"/>
          <p:nvPr/>
        </p:nvSpPr>
        <p:spPr>
          <a:xfrm>
            <a:off x="200020" y="1151130"/>
            <a:ext cx="80983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01</a:t>
            </a:r>
          </a:p>
        </p:txBody>
      </p:sp>
      <p:sp>
        <p:nvSpPr>
          <p:cNvPr id="42" name="Rectangle 41">
            <a:extLst>
              <a:ext uri="{FF2B5EF4-FFF2-40B4-BE49-F238E27FC236}">
                <a16:creationId xmlns:a16="http://schemas.microsoft.com/office/drawing/2014/main" id="{56EBD097-8271-9043-815D-316183F4065A}"/>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279394"/>
            <a:ext cx="1729762"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91887" y="2245226"/>
            <a:ext cx="1850507"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1.1. / PROPÓSITO</a:t>
            </a: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674314" y="2606400"/>
            <a:ext cx="10567427" cy="600164"/>
          </a:xfrm>
          <a:prstGeom prst="rect">
            <a:avLst/>
          </a:prstGeom>
          <a:noFill/>
        </p:spPr>
        <p:txBody>
          <a:bodyPr wrap="square" rtlCol="0">
            <a:spAutoFit/>
          </a:bodyPr>
          <a:lstStyle/>
          <a:p>
            <a:pPr algn="just"/>
            <a:r>
              <a:rPr lang="es-ES_tradnl" sz="1100" b="1" i="1" dirty="0">
                <a:latin typeface="Gotham Medium" panose="02000604030000020004" pitchFamily="2" charset="0"/>
              </a:rPr>
              <a:t>Contribuir a ampliar, mejorar, facilitar y agilizar la prestación del servicio de administración de justicia, en el marco del desarrollo escalonado de una justicia en línea y abierta, que además propenda por el aprovechamiento de los datos y la información para la generación de conocimiento.</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39320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TextBox 106">
            <a:extLst>
              <a:ext uri="{FF2B5EF4-FFF2-40B4-BE49-F238E27FC236}">
                <a16:creationId xmlns:a16="http://schemas.microsoft.com/office/drawing/2014/main" id="{043B612F-E6C6-954A-B14D-202C203ECB02}"/>
              </a:ext>
            </a:extLst>
          </p:cNvPr>
          <p:cNvSpPr txBox="1"/>
          <p:nvPr/>
        </p:nvSpPr>
        <p:spPr>
          <a:xfrm>
            <a:off x="671139" y="3721322"/>
            <a:ext cx="10567427" cy="600164"/>
          </a:xfrm>
          <a:prstGeom prst="rect">
            <a:avLst/>
          </a:prstGeom>
          <a:noFill/>
        </p:spPr>
        <p:txBody>
          <a:bodyPr wrap="square" rtlCol="0">
            <a:spAutoFit/>
          </a:bodyPr>
          <a:lstStyle/>
          <a:p>
            <a:pPr algn="just"/>
            <a:r>
              <a:rPr lang="es-ES_tradnl" sz="1100" b="1" i="1" dirty="0">
                <a:latin typeface="Gotham Medium" panose="02000604030000020004" pitchFamily="2" charset="0"/>
              </a:rPr>
              <a:t>Este pilar estratégico tiene como objetivo general impulsar la transformación  digital, de manera escalonada, en la gestión judicial y administrativa de la Rama Judicial, incluyendo la definición e implementación de un modelo de negocio basado en procesos.</a:t>
            </a:r>
          </a:p>
          <a:p>
            <a:pPr algn="just"/>
            <a:endParaRPr lang="es-ES_tradnl" sz="1100" b="1" i="1" dirty="0">
              <a:latin typeface="Gotham Medium" panose="02000604030000020004" pitchFamily="2" charset="0"/>
            </a:endParaRPr>
          </a:p>
        </p:txBody>
      </p:sp>
      <p:sp>
        <p:nvSpPr>
          <p:cNvPr id="109" name="TextBox 108">
            <a:extLst>
              <a:ext uri="{FF2B5EF4-FFF2-40B4-BE49-F238E27FC236}">
                <a16:creationId xmlns:a16="http://schemas.microsoft.com/office/drawing/2014/main" id="{CB4BBD85-A3BA-7A41-80F9-0B9EFA1BF74D}"/>
              </a:ext>
            </a:extLst>
          </p:cNvPr>
          <p:cNvSpPr txBox="1"/>
          <p:nvPr/>
        </p:nvSpPr>
        <p:spPr>
          <a:xfrm>
            <a:off x="188711" y="4310653"/>
            <a:ext cx="6612195"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1.3. / IMPACTO EN LOS OBJETIVOS ESTRATÉGICOS Y EN LO SOCIAL</a:t>
            </a:r>
          </a:p>
        </p:txBody>
      </p:sp>
      <p:sp>
        <p:nvSpPr>
          <p:cNvPr id="110" name="Rectangle 109">
            <a:extLst>
              <a:ext uri="{FF2B5EF4-FFF2-40B4-BE49-F238E27FC236}">
                <a16:creationId xmlns:a16="http://schemas.microsoft.com/office/drawing/2014/main" id="{8DA4CB99-850F-BC46-8A1E-0F24D8C7785E}"/>
              </a:ext>
            </a:extLst>
          </p:cNvPr>
          <p:cNvSpPr/>
          <p:nvPr/>
        </p:nvSpPr>
        <p:spPr>
          <a:xfrm>
            <a:off x="-1" y="4343706"/>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1" name="TextBox 110">
            <a:extLst>
              <a:ext uri="{FF2B5EF4-FFF2-40B4-BE49-F238E27FC236}">
                <a16:creationId xmlns:a16="http://schemas.microsoft.com/office/drawing/2014/main" id="{2763B644-C414-2748-BF1C-1B478A3AB6C9}"/>
              </a:ext>
            </a:extLst>
          </p:cNvPr>
          <p:cNvSpPr txBox="1"/>
          <p:nvPr/>
        </p:nvSpPr>
        <p:spPr>
          <a:xfrm>
            <a:off x="671138" y="4671827"/>
            <a:ext cx="6612195" cy="261610"/>
          </a:xfrm>
          <a:prstGeom prst="rect">
            <a:avLst/>
          </a:prstGeom>
          <a:noFill/>
        </p:spPr>
        <p:txBody>
          <a:bodyPr wrap="square" rtlCol="0">
            <a:spAutoFit/>
          </a:bodyPr>
          <a:lstStyle/>
          <a:p>
            <a:pPr algn="just"/>
            <a:r>
              <a:rPr lang="es-ES_tradnl" sz="1100" b="1" i="1" dirty="0">
                <a:latin typeface="Gotham Medium" panose="02000604030000020004" pitchFamily="2" charset="0"/>
              </a:rPr>
              <a:t>Se esperan los siguientes impactos sociales:</a:t>
            </a:r>
          </a:p>
        </p:txBody>
      </p:sp>
      <p:sp>
        <p:nvSpPr>
          <p:cNvPr id="112" name="TextBox 111">
            <a:extLst>
              <a:ext uri="{FF2B5EF4-FFF2-40B4-BE49-F238E27FC236}">
                <a16:creationId xmlns:a16="http://schemas.microsoft.com/office/drawing/2014/main" id="{DE49023D-2398-BA4D-BC90-710F2BA70F00}"/>
              </a:ext>
            </a:extLst>
          </p:cNvPr>
          <p:cNvSpPr txBox="1"/>
          <p:nvPr/>
        </p:nvSpPr>
        <p:spPr>
          <a:xfrm>
            <a:off x="828000" y="5454587"/>
            <a:ext cx="540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1.3.2</a:t>
            </a:r>
          </a:p>
        </p:txBody>
      </p:sp>
      <p:sp>
        <p:nvSpPr>
          <p:cNvPr id="113" name="TextBox 112">
            <a:extLst>
              <a:ext uri="{FF2B5EF4-FFF2-40B4-BE49-F238E27FC236}">
                <a16:creationId xmlns:a16="http://schemas.microsoft.com/office/drawing/2014/main" id="{40543DAC-112F-D84C-9235-77B7C9D449DC}"/>
              </a:ext>
            </a:extLst>
          </p:cNvPr>
          <p:cNvSpPr txBox="1"/>
          <p:nvPr/>
        </p:nvSpPr>
        <p:spPr>
          <a:xfrm>
            <a:off x="1482176" y="5025296"/>
            <a:ext cx="4680000" cy="261610"/>
          </a:xfrm>
          <a:prstGeom prst="rect">
            <a:avLst/>
          </a:prstGeom>
          <a:noFill/>
        </p:spPr>
        <p:txBody>
          <a:bodyPr wrap="square" rtlCol="0">
            <a:spAutoFit/>
          </a:bodyPr>
          <a:lstStyle/>
          <a:p>
            <a:pPr algn="just"/>
            <a:r>
              <a:rPr lang="es-ES_tradnl" sz="1100" dirty="0">
                <a:latin typeface="Gotham Medium" panose="02000604030000020004" pitchFamily="2" charset="0"/>
              </a:rPr>
              <a:t>Aumento en el nivel de confianza en el sistema judicial por parte de la ciudadanía.</a:t>
            </a:r>
          </a:p>
        </p:txBody>
      </p:sp>
      <p:sp>
        <p:nvSpPr>
          <p:cNvPr id="114" name="TextBox 113">
            <a:extLst>
              <a:ext uri="{FF2B5EF4-FFF2-40B4-BE49-F238E27FC236}">
                <a16:creationId xmlns:a16="http://schemas.microsoft.com/office/drawing/2014/main" id="{344238AB-19CD-954D-9433-8D824B1EC851}"/>
              </a:ext>
            </a:extLst>
          </p:cNvPr>
          <p:cNvSpPr txBox="1"/>
          <p:nvPr/>
        </p:nvSpPr>
        <p:spPr>
          <a:xfrm>
            <a:off x="1482176" y="5454587"/>
            <a:ext cx="4680000" cy="261610"/>
          </a:xfrm>
          <a:prstGeom prst="rect">
            <a:avLst/>
          </a:prstGeom>
          <a:noFill/>
        </p:spPr>
        <p:txBody>
          <a:bodyPr wrap="square" rtlCol="0">
            <a:spAutoFit/>
          </a:bodyPr>
          <a:lstStyle/>
          <a:p>
            <a:pPr algn="just"/>
            <a:r>
              <a:rPr lang="es-ES_tradnl" sz="1100" dirty="0">
                <a:latin typeface="Gotham Medium" panose="02000604030000020004" pitchFamily="2" charset="0"/>
              </a:rPr>
              <a:t>Mayor y más fácil acceso y comunicación de los ciudadanos al sistema judicial.</a:t>
            </a:r>
          </a:p>
        </p:txBody>
      </p:sp>
      <p:cxnSp>
        <p:nvCxnSpPr>
          <p:cNvPr id="115" name="Straight Connector 114">
            <a:extLst>
              <a:ext uri="{FF2B5EF4-FFF2-40B4-BE49-F238E27FC236}">
                <a16:creationId xmlns:a16="http://schemas.microsoft.com/office/drawing/2014/main" id="{31476ED4-2B97-0841-BA85-498E2934E268}"/>
              </a:ext>
            </a:extLst>
          </p:cNvPr>
          <p:cNvCxnSpPr>
            <a:cxnSpLocks/>
          </p:cNvCxnSpPr>
          <p:nvPr/>
        </p:nvCxnSpPr>
        <p:spPr>
          <a:xfrm>
            <a:off x="1355736" y="5047118"/>
            <a:ext cx="0" cy="1368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58A9F156-517D-844F-B35E-E5804C1B365E}"/>
              </a:ext>
            </a:extLst>
          </p:cNvPr>
          <p:cNvGrpSpPr/>
          <p:nvPr/>
        </p:nvGrpSpPr>
        <p:grpSpPr>
          <a:xfrm>
            <a:off x="1301046" y="5097296"/>
            <a:ext cx="109440" cy="109440"/>
            <a:chOff x="4200892" y="4432105"/>
            <a:chExt cx="109440" cy="109440"/>
          </a:xfrm>
        </p:grpSpPr>
        <p:grpSp>
          <p:nvGrpSpPr>
            <p:cNvPr id="117" name="Group 116">
              <a:extLst>
                <a:ext uri="{FF2B5EF4-FFF2-40B4-BE49-F238E27FC236}">
                  <a16:creationId xmlns:a16="http://schemas.microsoft.com/office/drawing/2014/main" id="{02A62634-3A3A-0C40-A15A-9272117D1514}"/>
                </a:ext>
              </a:extLst>
            </p:cNvPr>
            <p:cNvGrpSpPr>
              <a:grpSpLocks noChangeAspect="1"/>
            </p:cNvGrpSpPr>
            <p:nvPr/>
          </p:nvGrpSpPr>
          <p:grpSpPr>
            <a:xfrm rot="10800000">
              <a:off x="4210817" y="4439517"/>
              <a:ext cx="89587" cy="90000"/>
              <a:chOff x="3994150" y="4504881"/>
              <a:chExt cx="108000" cy="108498"/>
            </a:xfrm>
          </p:grpSpPr>
          <p:sp>
            <p:nvSpPr>
              <p:cNvPr id="120" name="Pie 119">
                <a:extLst>
                  <a:ext uri="{FF2B5EF4-FFF2-40B4-BE49-F238E27FC236}">
                    <a16:creationId xmlns:a16="http://schemas.microsoft.com/office/drawing/2014/main" id="{E9F442B9-2E42-FC44-B726-64AE7F25BD5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1" name="Pie 120">
                <a:extLst>
                  <a:ext uri="{FF2B5EF4-FFF2-40B4-BE49-F238E27FC236}">
                    <a16:creationId xmlns:a16="http://schemas.microsoft.com/office/drawing/2014/main" id="{42F2B4AF-B916-514F-AEE7-842DDB510AC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18" name="Arc 117">
              <a:extLst>
                <a:ext uri="{FF2B5EF4-FFF2-40B4-BE49-F238E27FC236}">
                  <a16:creationId xmlns:a16="http://schemas.microsoft.com/office/drawing/2014/main" id="{481E4566-B17B-EA46-8762-9145DF19110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9" name="Arc 118">
              <a:extLst>
                <a:ext uri="{FF2B5EF4-FFF2-40B4-BE49-F238E27FC236}">
                  <a16:creationId xmlns:a16="http://schemas.microsoft.com/office/drawing/2014/main" id="{834F58C2-547F-5245-8C7C-1DCDDC2FE6B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22" name="Group 121">
            <a:extLst>
              <a:ext uri="{FF2B5EF4-FFF2-40B4-BE49-F238E27FC236}">
                <a16:creationId xmlns:a16="http://schemas.microsoft.com/office/drawing/2014/main" id="{6E01D833-0FF7-C542-8730-35A2F98D8219}"/>
              </a:ext>
            </a:extLst>
          </p:cNvPr>
          <p:cNvGrpSpPr/>
          <p:nvPr/>
        </p:nvGrpSpPr>
        <p:grpSpPr>
          <a:xfrm>
            <a:off x="1297868" y="5526587"/>
            <a:ext cx="109440" cy="109440"/>
            <a:chOff x="4200892" y="4432105"/>
            <a:chExt cx="109440" cy="109440"/>
          </a:xfrm>
        </p:grpSpPr>
        <p:grpSp>
          <p:nvGrpSpPr>
            <p:cNvPr id="123" name="Group 122">
              <a:extLst>
                <a:ext uri="{FF2B5EF4-FFF2-40B4-BE49-F238E27FC236}">
                  <a16:creationId xmlns:a16="http://schemas.microsoft.com/office/drawing/2014/main" id="{2768A4D2-487A-0E48-8259-7763BC8887F2}"/>
                </a:ext>
              </a:extLst>
            </p:cNvPr>
            <p:cNvGrpSpPr>
              <a:grpSpLocks noChangeAspect="1"/>
            </p:cNvGrpSpPr>
            <p:nvPr/>
          </p:nvGrpSpPr>
          <p:grpSpPr>
            <a:xfrm rot="10800000">
              <a:off x="4210817" y="4439517"/>
              <a:ext cx="89587" cy="90000"/>
              <a:chOff x="3994150" y="4504881"/>
              <a:chExt cx="108000" cy="108498"/>
            </a:xfrm>
          </p:grpSpPr>
          <p:sp>
            <p:nvSpPr>
              <p:cNvPr id="126" name="Pie 125">
                <a:extLst>
                  <a:ext uri="{FF2B5EF4-FFF2-40B4-BE49-F238E27FC236}">
                    <a16:creationId xmlns:a16="http://schemas.microsoft.com/office/drawing/2014/main" id="{923A8713-2E2A-CE4D-A911-909D03EA41A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3" name="Pie 132">
                <a:extLst>
                  <a:ext uri="{FF2B5EF4-FFF2-40B4-BE49-F238E27FC236}">
                    <a16:creationId xmlns:a16="http://schemas.microsoft.com/office/drawing/2014/main" id="{4C6A8C90-0D51-6D4B-8A96-ADAB9BF9BD3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24" name="Arc 123">
              <a:extLst>
                <a:ext uri="{FF2B5EF4-FFF2-40B4-BE49-F238E27FC236}">
                  <a16:creationId xmlns:a16="http://schemas.microsoft.com/office/drawing/2014/main" id="{6CB4568D-DC27-FB40-8101-9567D3FA2B0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5" name="Arc 124">
              <a:extLst>
                <a:ext uri="{FF2B5EF4-FFF2-40B4-BE49-F238E27FC236}">
                  <a16:creationId xmlns:a16="http://schemas.microsoft.com/office/drawing/2014/main" id="{309C7CE2-C7D8-A049-BFA9-10F62C1FB19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34" name="TextBox 133">
            <a:extLst>
              <a:ext uri="{FF2B5EF4-FFF2-40B4-BE49-F238E27FC236}">
                <a16:creationId xmlns:a16="http://schemas.microsoft.com/office/drawing/2014/main" id="{E99FAD43-3EF1-4F4A-A905-98372966A099}"/>
              </a:ext>
            </a:extLst>
          </p:cNvPr>
          <p:cNvSpPr txBox="1"/>
          <p:nvPr/>
        </p:nvSpPr>
        <p:spPr>
          <a:xfrm>
            <a:off x="828000" y="5025296"/>
            <a:ext cx="540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1.3.1</a:t>
            </a:r>
          </a:p>
        </p:txBody>
      </p:sp>
      <p:sp>
        <p:nvSpPr>
          <p:cNvPr id="135" name="TextBox 134">
            <a:extLst>
              <a:ext uri="{FF2B5EF4-FFF2-40B4-BE49-F238E27FC236}">
                <a16:creationId xmlns:a16="http://schemas.microsoft.com/office/drawing/2014/main" id="{5D383F51-F6BB-F845-B3CE-235118E523EC}"/>
              </a:ext>
            </a:extLst>
          </p:cNvPr>
          <p:cNvSpPr txBox="1"/>
          <p:nvPr/>
        </p:nvSpPr>
        <p:spPr>
          <a:xfrm>
            <a:off x="827999" y="5849756"/>
            <a:ext cx="540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1.3.3</a:t>
            </a:r>
          </a:p>
        </p:txBody>
      </p:sp>
      <p:sp>
        <p:nvSpPr>
          <p:cNvPr id="136" name="TextBox 135">
            <a:extLst>
              <a:ext uri="{FF2B5EF4-FFF2-40B4-BE49-F238E27FC236}">
                <a16:creationId xmlns:a16="http://schemas.microsoft.com/office/drawing/2014/main" id="{BF58CC73-B1D0-AE4D-8631-5FCCAC34D663}"/>
              </a:ext>
            </a:extLst>
          </p:cNvPr>
          <p:cNvSpPr txBox="1"/>
          <p:nvPr/>
        </p:nvSpPr>
        <p:spPr>
          <a:xfrm>
            <a:off x="1482176" y="5849756"/>
            <a:ext cx="4680000" cy="261610"/>
          </a:xfrm>
          <a:prstGeom prst="rect">
            <a:avLst/>
          </a:prstGeom>
          <a:noFill/>
        </p:spPr>
        <p:txBody>
          <a:bodyPr wrap="square" rtlCol="0">
            <a:spAutoFit/>
          </a:bodyPr>
          <a:lstStyle/>
          <a:p>
            <a:pPr algn="just"/>
            <a:r>
              <a:rPr lang="es-ES_tradnl" sz="1100" dirty="0">
                <a:latin typeface="Gotham Medium" panose="02000604030000020004" pitchFamily="2" charset="0"/>
              </a:rPr>
              <a:t>Mayor celeridad y transparencia a las decisiones judiciales.</a:t>
            </a:r>
          </a:p>
        </p:txBody>
      </p:sp>
      <p:grpSp>
        <p:nvGrpSpPr>
          <p:cNvPr id="137" name="Group 136">
            <a:extLst>
              <a:ext uri="{FF2B5EF4-FFF2-40B4-BE49-F238E27FC236}">
                <a16:creationId xmlns:a16="http://schemas.microsoft.com/office/drawing/2014/main" id="{396B286C-69A0-834C-AEE3-C335C304BD5A}"/>
              </a:ext>
            </a:extLst>
          </p:cNvPr>
          <p:cNvGrpSpPr/>
          <p:nvPr/>
        </p:nvGrpSpPr>
        <p:grpSpPr>
          <a:xfrm>
            <a:off x="1297868" y="5921756"/>
            <a:ext cx="109440" cy="109440"/>
            <a:chOff x="4200892" y="4432105"/>
            <a:chExt cx="109440" cy="109440"/>
          </a:xfrm>
        </p:grpSpPr>
        <p:grpSp>
          <p:nvGrpSpPr>
            <p:cNvPr id="180" name="Group 179">
              <a:extLst>
                <a:ext uri="{FF2B5EF4-FFF2-40B4-BE49-F238E27FC236}">
                  <a16:creationId xmlns:a16="http://schemas.microsoft.com/office/drawing/2014/main" id="{798E6E79-9338-6D42-8754-7510AC735911}"/>
                </a:ext>
              </a:extLst>
            </p:cNvPr>
            <p:cNvGrpSpPr>
              <a:grpSpLocks noChangeAspect="1"/>
            </p:cNvGrpSpPr>
            <p:nvPr/>
          </p:nvGrpSpPr>
          <p:grpSpPr>
            <a:xfrm rot="10800000">
              <a:off x="4210817" y="4439517"/>
              <a:ext cx="89587" cy="90000"/>
              <a:chOff x="3994150" y="4504881"/>
              <a:chExt cx="108000" cy="108498"/>
            </a:xfrm>
          </p:grpSpPr>
          <p:sp>
            <p:nvSpPr>
              <p:cNvPr id="183" name="Pie 182">
                <a:extLst>
                  <a:ext uri="{FF2B5EF4-FFF2-40B4-BE49-F238E27FC236}">
                    <a16:creationId xmlns:a16="http://schemas.microsoft.com/office/drawing/2014/main" id="{72D478FB-FFEE-7941-94E7-836C403C1F7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4" name="Pie 183">
                <a:extLst>
                  <a:ext uri="{FF2B5EF4-FFF2-40B4-BE49-F238E27FC236}">
                    <a16:creationId xmlns:a16="http://schemas.microsoft.com/office/drawing/2014/main" id="{D24743B0-C3F3-2C49-AE27-97B1740BE52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1" name="Arc 180">
              <a:extLst>
                <a:ext uri="{FF2B5EF4-FFF2-40B4-BE49-F238E27FC236}">
                  <a16:creationId xmlns:a16="http://schemas.microsoft.com/office/drawing/2014/main" id="{91BA57B3-CD56-144D-AE4D-EC8100B996F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2" name="Arc 181">
              <a:extLst>
                <a:ext uri="{FF2B5EF4-FFF2-40B4-BE49-F238E27FC236}">
                  <a16:creationId xmlns:a16="http://schemas.microsoft.com/office/drawing/2014/main" id="{438A400A-9211-094B-B8F4-E027FABCDC7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85" name="TextBox 184">
            <a:extLst>
              <a:ext uri="{FF2B5EF4-FFF2-40B4-BE49-F238E27FC236}">
                <a16:creationId xmlns:a16="http://schemas.microsoft.com/office/drawing/2014/main" id="{111F9E02-4D23-B140-8468-9D3D743B0F70}"/>
              </a:ext>
            </a:extLst>
          </p:cNvPr>
          <p:cNvSpPr txBox="1"/>
          <p:nvPr/>
        </p:nvSpPr>
        <p:spPr>
          <a:xfrm>
            <a:off x="827999" y="6170987"/>
            <a:ext cx="540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1.3.4</a:t>
            </a:r>
          </a:p>
        </p:txBody>
      </p:sp>
      <p:sp>
        <p:nvSpPr>
          <p:cNvPr id="186" name="TextBox 185">
            <a:extLst>
              <a:ext uri="{FF2B5EF4-FFF2-40B4-BE49-F238E27FC236}">
                <a16:creationId xmlns:a16="http://schemas.microsoft.com/office/drawing/2014/main" id="{9C191856-E3AE-D14D-86A5-1F4C6881052E}"/>
              </a:ext>
            </a:extLst>
          </p:cNvPr>
          <p:cNvSpPr txBox="1"/>
          <p:nvPr/>
        </p:nvSpPr>
        <p:spPr>
          <a:xfrm>
            <a:off x="1482176" y="6174587"/>
            <a:ext cx="4680000" cy="261610"/>
          </a:xfrm>
          <a:prstGeom prst="rect">
            <a:avLst/>
          </a:prstGeom>
          <a:noFill/>
        </p:spPr>
        <p:txBody>
          <a:bodyPr wrap="square" rtlCol="0">
            <a:spAutoFit/>
          </a:bodyPr>
          <a:lstStyle/>
          <a:p>
            <a:pPr algn="just"/>
            <a:r>
              <a:rPr lang="es-ES_tradnl" sz="1100" dirty="0">
                <a:latin typeface="Gotham Medium" panose="02000604030000020004" pitchFamily="2" charset="0"/>
              </a:rPr>
              <a:t>Ahorro en tiempo y recursos en el sistema judicial con el uso de la tecnología.</a:t>
            </a:r>
          </a:p>
        </p:txBody>
      </p:sp>
      <p:grpSp>
        <p:nvGrpSpPr>
          <p:cNvPr id="187" name="Group 186">
            <a:extLst>
              <a:ext uri="{FF2B5EF4-FFF2-40B4-BE49-F238E27FC236}">
                <a16:creationId xmlns:a16="http://schemas.microsoft.com/office/drawing/2014/main" id="{B0CF7114-FDD5-6147-AEAE-B15F9497BF53}"/>
              </a:ext>
            </a:extLst>
          </p:cNvPr>
          <p:cNvGrpSpPr/>
          <p:nvPr/>
        </p:nvGrpSpPr>
        <p:grpSpPr>
          <a:xfrm>
            <a:off x="1297868" y="6246587"/>
            <a:ext cx="109440" cy="109440"/>
            <a:chOff x="4200892" y="4432105"/>
            <a:chExt cx="109440" cy="109440"/>
          </a:xfrm>
        </p:grpSpPr>
        <p:grpSp>
          <p:nvGrpSpPr>
            <p:cNvPr id="188" name="Group 187">
              <a:extLst>
                <a:ext uri="{FF2B5EF4-FFF2-40B4-BE49-F238E27FC236}">
                  <a16:creationId xmlns:a16="http://schemas.microsoft.com/office/drawing/2014/main" id="{744AB771-A152-8345-A78F-5C186B1364E4}"/>
                </a:ext>
              </a:extLst>
            </p:cNvPr>
            <p:cNvGrpSpPr>
              <a:grpSpLocks noChangeAspect="1"/>
            </p:cNvGrpSpPr>
            <p:nvPr/>
          </p:nvGrpSpPr>
          <p:grpSpPr>
            <a:xfrm rot="10800000">
              <a:off x="4210817" y="4439517"/>
              <a:ext cx="89587" cy="90000"/>
              <a:chOff x="3994150" y="4504881"/>
              <a:chExt cx="108000" cy="108498"/>
            </a:xfrm>
          </p:grpSpPr>
          <p:sp>
            <p:nvSpPr>
              <p:cNvPr id="191" name="Pie 190">
                <a:extLst>
                  <a:ext uri="{FF2B5EF4-FFF2-40B4-BE49-F238E27FC236}">
                    <a16:creationId xmlns:a16="http://schemas.microsoft.com/office/drawing/2014/main" id="{5EE71EE9-D18A-7A45-98B9-96CE0E4FB71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2" name="Pie 191">
                <a:extLst>
                  <a:ext uri="{FF2B5EF4-FFF2-40B4-BE49-F238E27FC236}">
                    <a16:creationId xmlns:a16="http://schemas.microsoft.com/office/drawing/2014/main" id="{919BF980-9DBB-114E-B22B-3D4A32870C5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9" name="Arc 188">
              <a:extLst>
                <a:ext uri="{FF2B5EF4-FFF2-40B4-BE49-F238E27FC236}">
                  <a16:creationId xmlns:a16="http://schemas.microsoft.com/office/drawing/2014/main" id="{A3795B3C-CAD3-474A-9305-B7A678FC953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0" name="Arc 189">
              <a:extLst>
                <a:ext uri="{FF2B5EF4-FFF2-40B4-BE49-F238E27FC236}">
                  <a16:creationId xmlns:a16="http://schemas.microsoft.com/office/drawing/2014/main" id="{13C0EEFC-78EB-7448-8EE6-B68FA557C2F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pic>
        <p:nvPicPr>
          <p:cNvPr id="193" name="Picture 192">
            <a:extLst>
              <a:ext uri="{FF2B5EF4-FFF2-40B4-BE49-F238E27FC236}">
                <a16:creationId xmlns:a16="http://schemas.microsoft.com/office/drawing/2014/main" id="{6A34FECE-B849-8F4A-A0C5-933BFED0D1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786354" y="5264841"/>
            <a:ext cx="1905401" cy="753548"/>
          </a:xfrm>
          <a:prstGeom prst="rect">
            <a:avLst/>
          </a:prstGeom>
        </p:spPr>
      </p:pic>
      <p:pic>
        <p:nvPicPr>
          <p:cNvPr id="194" name="Picture 193">
            <a:extLst>
              <a:ext uri="{FF2B5EF4-FFF2-40B4-BE49-F238E27FC236}">
                <a16:creationId xmlns:a16="http://schemas.microsoft.com/office/drawing/2014/main" id="{5F08253B-F1C1-4B49-ADC3-86FE0E7CD04A}"/>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flipV="1">
            <a:off x="6786354" y="5686155"/>
            <a:ext cx="3828010" cy="332234"/>
          </a:xfrm>
          <a:prstGeom prst="rect">
            <a:avLst/>
          </a:prstGeom>
        </p:spPr>
      </p:pic>
      <p:pic>
        <p:nvPicPr>
          <p:cNvPr id="195" name="Picture 194">
            <a:extLst>
              <a:ext uri="{FF2B5EF4-FFF2-40B4-BE49-F238E27FC236}">
                <a16:creationId xmlns:a16="http://schemas.microsoft.com/office/drawing/2014/main" id="{B7AB813E-8023-464E-A2A9-284317569961}"/>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7005133" y="5269178"/>
            <a:ext cx="3609241" cy="416563"/>
          </a:xfrm>
          <a:prstGeom prst="rect">
            <a:avLst/>
          </a:prstGeom>
        </p:spPr>
      </p:pic>
      <p:pic>
        <p:nvPicPr>
          <p:cNvPr id="196" name="Picture 195">
            <a:hlinkClick r:id="rId6"/>
            <a:extLst>
              <a:ext uri="{FF2B5EF4-FFF2-40B4-BE49-F238E27FC236}">
                <a16:creationId xmlns:a16="http://schemas.microsoft.com/office/drawing/2014/main" id="{1EC64F10-9C44-A846-9996-863DC1CCAC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89522" y="4815967"/>
            <a:ext cx="806365" cy="1271575"/>
          </a:xfrm>
          <a:prstGeom prst="rect">
            <a:avLst/>
          </a:prstGeom>
        </p:spPr>
      </p:pic>
      <p:sp>
        <p:nvSpPr>
          <p:cNvPr id="197" name="TextBox 196">
            <a:extLst>
              <a:ext uri="{FF2B5EF4-FFF2-40B4-BE49-F238E27FC236}">
                <a16:creationId xmlns:a16="http://schemas.microsoft.com/office/drawing/2014/main" id="{65073B4D-935D-414E-A203-1E311222A8D0}"/>
              </a:ext>
            </a:extLst>
          </p:cNvPr>
          <p:cNvSpPr txBox="1">
            <a:spLocks noChangeAspect="1"/>
          </p:cNvSpPr>
          <p:nvPr/>
        </p:nvSpPr>
        <p:spPr>
          <a:xfrm>
            <a:off x="6786366" y="5254321"/>
            <a:ext cx="3693695" cy="446276"/>
          </a:xfrm>
          <a:prstGeom prst="rect">
            <a:avLst/>
          </a:prstGeom>
          <a:noFill/>
        </p:spPr>
        <p:txBody>
          <a:bodyPr wrap="square" rtlCol="0">
            <a:spAutoFit/>
          </a:bodyPr>
          <a:lstStyle/>
          <a:p>
            <a:pPr algn="ctr"/>
            <a:r>
              <a:rPr lang="es-ES_tradnl" sz="1200" b="1" dirty="0">
                <a:solidFill>
                  <a:srgbClr val="003D58"/>
                </a:solidFill>
                <a:latin typeface="Gotham Medium" panose="02000604030000020004" pitchFamily="2" charset="0"/>
              </a:rPr>
              <a:t>TRANSFORMACIÓN DIGITAL DE LA RAMA</a:t>
            </a:r>
            <a:endParaRPr lang="es-ES_tradnl" sz="1100" b="1" dirty="0">
              <a:solidFill>
                <a:srgbClr val="414042"/>
              </a:solidFill>
              <a:latin typeface="Gotham Medium" panose="02000604030000020004" pitchFamily="2" charset="0"/>
            </a:endParaRPr>
          </a:p>
          <a:p>
            <a:pPr algn="ctr"/>
            <a:r>
              <a:rPr lang="es-ES_tradnl" sz="1100" dirty="0">
                <a:solidFill>
                  <a:srgbClr val="414042"/>
                </a:solidFill>
                <a:latin typeface="Gotham Medium" panose="02000604030000020004" pitchFamily="2" charset="0"/>
              </a:rPr>
              <a:t>Visualícelo en el siguiente link</a:t>
            </a:r>
          </a:p>
        </p:txBody>
      </p:sp>
      <p:sp>
        <p:nvSpPr>
          <p:cNvPr id="198" name="TextBox 197">
            <a:hlinkClick r:id="rId6"/>
            <a:extLst>
              <a:ext uri="{FF2B5EF4-FFF2-40B4-BE49-F238E27FC236}">
                <a16:creationId xmlns:a16="http://schemas.microsoft.com/office/drawing/2014/main" id="{737B4D01-1166-FC41-854C-356B526CE778}"/>
              </a:ext>
            </a:extLst>
          </p:cNvPr>
          <p:cNvSpPr txBox="1">
            <a:spLocks/>
          </p:cNvSpPr>
          <p:nvPr/>
        </p:nvSpPr>
        <p:spPr>
          <a:xfrm>
            <a:off x="7049214" y="5651722"/>
            <a:ext cx="3168000" cy="530915"/>
          </a:xfrm>
          <a:prstGeom prst="rect">
            <a:avLst/>
          </a:prstGeom>
          <a:noFill/>
        </p:spPr>
        <p:txBody>
          <a:bodyPr wrap="square" rtlCol="0">
            <a:spAutoFit/>
          </a:bodyPr>
          <a:lstStyle/>
          <a:p>
            <a:pPr algn="ctr"/>
            <a:r>
              <a:rPr lang="es-ES_tradnl" sz="950" b="1" dirty="0" err="1">
                <a:solidFill>
                  <a:schemeClr val="bg1"/>
                </a:solidFill>
                <a:latin typeface="Gotham Medium" panose="02000604030000020004" pitchFamily="2" charset="0"/>
              </a:rPr>
              <a:t>www.ramajudicial.gov.co</a:t>
            </a:r>
            <a:r>
              <a:rPr lang="es-ES_tradnl" sz="950" b="1" dirty="0">
                <a:solidFill>
                  <a:schemeClr val="bg1"/>
                </a:solidFill>
                <a:latin typeface="Gotham Medium" panose="02000604030000020004" pitchFamily="2" charset="0"/>
              </a:rPr>
              <a:t>/web/</a:t>
            </a:r>
            <a:r>
              <a:rPr lang="es-ES_tradnl" sz="950" b="1" dirty="0" err="1">
                <a:solidFill>
                  <a:schemeClr val="bg1"/>
                </a:solidFill>
                <a:latin typeface="Gotham Medium" panose="02000604030000020004" pitchFamily="2" charset="0"/>
              </a:rPr>
              <a:t>transformacion</a:t>
            </a:r>
            <a:r>
              <a:rPr lang="es-ES_tradnl" sz="950" b="1" dirty="0">
                <a:solidFill>
                  <a:schemeClr val="bg1"/>
                </a:solidFill>
                <a:latin typeface="Gotham Medium" panose="02000604030000020004" pitchFamily="2" charset="0"/>
              </a:rPr>
              <a:t>-digital-de-la-rama-judicial</a:t>
            </a:r>
          </a:p>
          <a:p>
            <a:pPr algn="ctr"/>
            <a:endParaRPr lang="es-ES_tradnl" sz="950" b="1" dirty="0">
              <a:solidFill>
                <a:schemeClr val="bg1"/>
              </a:solidFill>
              <a:latin typeface="Gotham Medium" panose="02000604030000020004" pitchFamily="2" charset="0"/>
            </a:endParaRPr>
          </a:p>
        </p:txBody>
      </p:sp>
    </p:spTree>
    <p:extLst>
      <p:ext uri="{BB962C8B-B14F-4D97-AF65-F5344CB8AC3E}">
        <p14:creationId xmlns:p14="http://schemas.microsoft.com/office/powerpoint/2010/main" val="382769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4947A74-8F53-B84E-9A2C-4DB7A0555C6C}"/>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8" name="Rectangle 107">
            <a:extLst>
              <a:ext uri="{FF2B5EF4-FFF2-40B4-BE49-F238E27FC236}">
                <a16:creationId xmlns:a16="http://schemas.microsoft.com/office/drawing/2014/main" id="{2E5D39B9-7215-AA4E-9B60-022E5A7AE440}"/>
              </a:ext>
            </a:extLst>
          </p:cNvPr>
          <p:cNvSpPr/>
          <p:nvPr/>
        </p:nvSpPr>
        <p:spPr>
          <a:xfrm>
            <a:off x="241533" y="4503086"/>
            <a:ext cx="6559373"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394316"/>
            <a:ext cx="2570331"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88712" y="3360148"/>
            <a:ext cx="2700098"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2.2. / OBJETIVO GENERAL</a:t>
            </a:r>
          </a:p>
        </p:txBody>
      </p:sp>
      <p:sp>
        <p:nvSpPr>
          <p:cNvPr id="18" name="TextBox 17">
            <a:extLst>
              <a:ext uri="{FF2B5EF4-FFF2-40B4-BE49-F238E27FC236}">
                <a16:creationId xmlns:a16="http://schemas.microsoft.com/office/drawing/2014/main" id="{4A4009AA-3984-6341-AB3D-CE73C958D891}"/>
              </a:ext>
            </a:extLst>
          </p:cNvPr>
          <p:cNvSpPr txBox="1"/>
          <p:nvPr/>
        </p:nvSpPr>
        <p:spPr>
          <a:xfrm>
            <a:off x="1236147" y="1440125"/>
            <a:ext cx="10155922" cy="438582"/>
          </a:xfrm>
          <a:prstGeom prst="rect">
            <a:avLst/>
          </a:prstGeom>
          <a:noFill/>
        </p:spPr>
        <p:txBody>
          <a:bodyPr wrap="none" rtlCol="0">
            <a:spAutoFit/>
          </a:bodyPr>
          <a:lstStyle/>
          <a:p>
            <a:r>
              <a:rPr lang="es-ES_tradnl" sz="2250" b="1" dirty="0">
                <a:solidFill>
                  <a:srgbClr val="00AEEF"/>
                </a:solidFill>
                <a:latin typeface="Filson Pro Book" panose="02000000000000000000" pitchFamily="2" charset="77"/>
              </a:rPr>
              <a:t>MODERNIZACIÓN DE LA INFRAESTRUCTURA JUDICIAL Y SEGURIDAD </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p:nvPr/>
        </p:nvCxnSpPr>
        <p:spPr>
          <a:xfrm>
            <a:off x="1324841" y="1882892"/>
            <a:ext cx="972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56EBD097-8271-9043-815D-316183F4065A}"/>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279394"/>
            <a:ext cx="1729762"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91887" y="2245226"/>
            <a:ext cx="1828065"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2.1. / PROPÓSITO</a:t>
            </a: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674314" y="2606400"/>
            <a:ext cx="10567427" cy="600164"/>
          </a:xfrm>
          <a:prstGeom prst="rect">
            <a:avLst/>
          </a:prstGeom>
          <a:noFill/>
        </p:spPr>
        <p:txBody>
          <a:bodyPr wrap="square" rtlCol="0">
            <a:spAutoFit/>
          </a:bodyPr>
          <a:lstStyle/>
          <a:p>
            <a:pPr algn="just"/>
            <a:r>
              <a:rPr lang="es-ES_tradnl" sz="1100" b="1" i="1" dirty="0">
                <a:latin typeface="Gotham Medium" panose="02000604030000020004" pitchFamily="2" charset="0"/>
              </a:rPr>
              <a:t>Contribuir al desarrollo de la misión institucional, por cuanto se busca el mejoramiento de las condiciones de acceso a la justicia mediante la construcción, adquisición y mantenimiento de inmuebles en todo el territorio nacional. Este pilar, igualmente incluye adecuar y mantener las condiciones de seguridad y protección individual y colectiva de los operadores y usuarios de justicia.</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39320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TextBox 106">
            <a:extLst>
              <a:ext uri="{FF2B5EF4-FFF2-40B4-BE49-F238E27FC236}">
                <a16:creationId xmlns:a16="http://schemas.microsoft.com/office/drawing/2014/main" id="{043B612F-E6C6-954A-B14D-202C203ECB02}"/>
              </a:ext>
            </a:extLst>
          </p:cNvPr>
          <p:cNvSpPr txBox="1"/>
          <p:nvPr/>
        </p:nvSpPr>
        <p:spPr>
          <a:xfrm>
            <a:off x="671139" y="3721322"/>
            <a:ext cx="10567427" cy="769441"/>
          </a:xfrm>
          <a:prstGeom prst="rect">
            <a:avLst/>
          </a:prstGeom>
          <a:noFill/>
        </p:spPr>
        <p:txBody>
          <a:bodyPr wrap="square" rtlCol="0">
            <a:spAutoFit/>
          </a:bodyPr>
          <a:lstStyle/>
          <a:p>
            <a:pPr algn="just"/>
            <a:r>
              <a:rPr lang="es-ES_tradnl" sz="1100" b="1" i="1" dirty="0">
                <a:latin typeface="Gotham Medium" panose="02000604030000020004" pitchFamily="2" charset="0"/>
              </a:rPr>
              <a:t>Acercar la justicia a la ciudadanía, por medio de la ampliación, mantenimiento y   mejoramiento de las instalaciones físicas, para poner a su servicio instalaciones judiciales amigables con el medio ambiente, funcionales y dotadas, de tal manera que contribuyan al mejoramiento de las condiciones de acceso a la justicia. Adicionalmente, sostener y mejorar la infraestructura de seguridad de la Rama Judicial generando las condiciones adecuadas para la operación de la administración de justicia colombiana</a:t>
            </a:r>
          </a:p>
        </p:txBody>
      </p:sp>
      <p:sp>
        <p:nvSpPr>
          <p:cNvPr id="109" name="TextBox 108">
            <a:extLst>
              <a:ext uri="{FF2B5EF4-FFF2-40B4-BE49-F238E27FC236}">
                <a16:creationId xmlns:a16="http://schemas.microsoft.com/office/drawing/2014/main" id="{CB4BBD85-A3BA-7A41-80F9-0B9EFA1BF74D}"/>
              </a:ext>
            </a:extLst>
          </p:cNvPr>
          <p:cNvSpPr txBox="1"/>
          <p:nvPr/>
        </p:nvSpPr>
        <p:spPr>
          <a:xfrm>
            <a:off x="188711" y="4468918"/>
            <a:ext cx="6689139"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2.3. / IMPACTO EN LOS OBJETIVOS ESTRATÉGICOS Y EN LO SOCIAL</a:t>
            </a:r>
          </a:p>
        </p:txBody>
      </p:sp>
      <p:sp>
        <p:nvSpPr>
          <p:cNvPr id="110" name="Rectangle 109">
            <a:extLst>
              <a:ext uri="{FF2B5EF4-FFF2-40B4-BE49-F238E27FC236}">
                <a16:creationId xmlns:a16="http://schemas.microsoft.com/office/drawing/2014/main" id="{8DA4CB99-850F-BC46-8A1E-0F24D8C7785E}"/>
              </a:ext>
            </a:extLst>
          </p:cNvPr>
          <p:cNvSpPr/>
          <p:nvPr/>
        </p:nvSpPr>
        <p:spPr>
          <a:xfrm>
            <a:off x="-1" y="450197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1" name="TextBox 110">
            <a:extLst>
              <a:ext uri="{FF2B5EF4-FFF2-40B4-BE49-F238E27FC236}">
                <a16:creationId xmlns:a16="http://schemas.microsoft.com/office/drawing/2014/main" id="{2763B644-C414-2748-BF1C-1B478A3AB6C9}"/>
              </a:ext>
            </a:extLst>
          </p:cNvPr>
          <p:cNvSpPr txBox="1"/>
          <p:nvPr/>
        </p:nvSpPr>
        <p:spPr>
          <a:xfrm>
            <a:off x="671138" y="4830092"/>
            <a:ext cx="6612195" cy="261610"/>
          </a:xfrm>
          <a:prstGeom prst="rect">
            <a:avLst/>
          </a:prstGeom>
          <a:noFill/>
        </p:spPr>
        <p:txBody>
          <a:bodyPr wrap="square" rtlCol="0">
            <a:spAutoFit/>
          </a:bodyPr>
          <a:lstStyle/>
          <a:p>
            <a:pPr algn="just"/>
            <a:r>
              <a:rPr lang="es-ES_tradnl" sz="1100" b="1" i="1" dirty="0">
                <a:latin typeface="Gotham Medium" panose="02000604030000020004" pitchFamily="2" charset="0"/>
              </a:rPr>
              <a:t>Se esperan los siguientes impactos sociales:</a:t>
            </a:r>
          </a:p>
        </p:txBody>
      </p:sp>
      <p:sp>
        <p:nvSpPr>
          <p:cNvPr id="61" name="Rectangle 60">
            <a:extLst>
              <a:ext uri="{FF2B5EF4-FFF2-40B4-BE49-F238E27FC236}">
                <a16:creationId xmlns:a16="http://schemas.microsoft.com/office/drawing/2014/main" id="{BC6C3451-2567-7A44-A8BA-AC6CCA3D1B52}"/>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3" name="TextBox 62">
            <a:extLst>
              <a:ext uri="{FF2B5EF4-FFF2-40B4-BE49-F238E27FC236}">
                <a16:creationId xmlns:a16="http://schemas.microsoft.com/office/drawing/2014/main" id="{B73D603A-D120-B34D-9527-E5350A8AEEFC}"/>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sp>
        <p:nvSpPr>
          <p:cNvPr id="64" name="TextBox 63">
            <a:extLst>
              <a:ext uri="{FF2B5EF4-FFF2-40B4-BE49-F238E27FC236}">
                <a16:creationId xmlns:a16="http://schemas.microsoft.com/office/drawing/2014/main" id="{7606F2F7-ACA0-0340-B155-FEDA3CE3697A}"/>
              </a:ext>
            </a:extLst>
          </p:cNvPr>
          <p:cNvSpPr txBox="1"/>
          <p:nvPr/>
        </p:nvSpPr>
        <p:spPr>
          <a:xfrm>
            <a:off x="756000" y="5524927"/>
            <a:ext cx="576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2.3.2</a:t>
            </a:r>
          </a:p>
        </p:txBody>
      </p:sp>
      <p:sp>
        <p:nvSpPr>
          <p:cNvPr id="65" name="TextBox 64">
            <a:extLst>
              <a:ext uri="{FF2B5EF4-FFF2-40B4-BE49-F238E27FC236}">
                <a16:creationId xmlns:a16="http://schemas.microsoft.com/office/drawing/2014/main" id="{9D25FEE1-B62F-6646-B373-8A30E39E7306}"/>
              </a:ext>
            </a:extLst>
          </p:cNvPr>
          <p:cNvSpPr txBox="1"/>
          <p:nvPr/>
        </p:nvSpPr>
        <p:spPr>
          <a:xfrm>
            <a:off x="1482176" y="5183561"/>
            <a:ext cx="9720000" cy="600164"/>
          </a:xfrm>
          <a:prstGeom prst="rect">
            <a:avLst/>
          </a:prstGeom>
          <a:noFill/>
        </p:spPr>
        <p:txBody>
          <a:bodyPr wrap="square" rtlCol="0">
            <a:spAutoFit/>
          </a:bodyPr>
          <a:lstStyle/>
          <a:p>
            <a:pPr algn="just"/>
            <a:r>
              <a:rPr lang="es-ES_tradnl" sz="1100" dirty="0">
                <a:latin typeface="Gotham Medium" panose="02000604030000020004" pitchFamily="2" charset="0"/>
              </a:rPr>
              <a:t>Finalizado el periodo 2019-2022 se habrá incidido en forma importante en el mejoramiento del acceso y calidad del servicio de justicia</a:t>
            </a:r>
          </a:p>
        </p:txBody>
      </p:sp>
      <p:sp>
        <p:nvSpPr>
          <p:cNvPr id="66" name="TextBox 65">
            <a:extLst>
              <a:ext uri="{FF2B5EF4-FFF2-40B4-BE49-F238E27FC236}">
                <a16:creationId xmlns:a16="http://schemas.microsoft.com/office/drawing/2014/main" id="{80C42226-35CC-7E45-826C-6452420C2996}"/>
              </a:ext>
            </a:extLst>
          </p:cNvPr>
          <p:cNvSpPr txBox="1"/>
          <p:nvPr/>
        </p:nvSpPr>
        <p:spPr>
          <a:xfrm>
            <a:off x="1482176" y="5524927"/>
            <a:ext cx="9720000" cy="769441"/>
          </a:xfrm>
          <a:prstGeom prst="rect">
            <a:avLst/>
          </a:prstGeom>
          <a:noFill/>
        </p:spPr>
        <p:txBody>
          <a:bodyPr wrap="square" rtlCol="0">
            <a:spAutoFit/>
          </a:bodyPr>
          <a:lstStyle/>
          <a:p>
            <a:pPr algn="just"/>
            <a:r>
              <a:rPr lang="es-ES_tradnl" sz="1100" dirty="0">
                <a:latin typeface="Gotham Medium" panose="02000604030000020004" pitchFamily="2" charset="0"/>
              </a:rPr>
              <a:t>Con la realización del Plan Maestro de Infraestructura física se contará con una herramienta fundamental para la toma de decisiones por parte de la Alta Dirección</a:t>
            </a:r>
          </a:p>
          <a:p>
            <a:pPr algn="just"/>
            <a:endParaRPr lang="es-ES_tradnl" sz="1100" dirty="0">
              <a:latin typeface="Gotham Medium" panose="02000604030000020004" pitchFamily="2" charset="0"/>
            </a:endParaRPr>
          </a:p>
        </p:txBody>
      </p:sp>
      <p:cxnSp>
        <p:nvCxnSpPr>
          <p:cNvPr id="67" name="Straight Connector 66">
            <a:extLst>
              <a:ext uri="{FF2B5EF4-FFF2-40B4-BE49-F238E27FC236}">
                <a16:creationId xmlns:a16="http://schemas.microsoft.com/office/drawing/2014/main" id="{9D9467ED-7B60-B847-8980-ED31D2635F36}"/>
              </a:ext>
            </a:extLst>
          </p:cNvPr>
          <p:cNvCxnSpPr>
            <a:cxnSpLocks/>
          </p:cNvCxnSpPr>
          <p:nvPr/>
        </p:nvCxnSpPr>
        <p:spPr>
          <a:xfrm>
            <a:off x="1355736" y="5205383"/>
            <a:ext cx="0" cy="972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D9EA2DD6-3298-0941-A2C2-B54A6F3737EE}"/>
              </a:ext>
            </a:extLst>
          </p:cNvPr>
          <p:cNvGrpSpPr/>
          <p:nvPr/>
        </p:nvGrpSpPr>
        <p:grpSpPr>
          <a:xfrm>
            <a:off x="1301046" y="5255561"/>
            <a:ext cx="109440" cy="109440"/>
            <a:chOff x="4200892" y="4432105"/>
            <a:chExt cx="109440" cy="109440"/>
          </a:xfrm>
        </p:grpSpPr>
        <p:grpSp>
          <p:nvGrpSpPr>
            <p:cNvPr id="69" name="Group 68">
              <a:extLst>
                <a:ext uri="{FF2B5EF4-FFF2-40B4-BE49-F238E27FC236}">
                  <a16:creationId xmlns:a16="http://schemas.microsoft.com/office/drawing/2014/main" id="{49821E8B-8E91-514A-9059-15449C29960C}"/>
                </a:ext>
              </a:extLst>
            </p:cNvPr>
            <p:cNvGrpSpPr>
              <a:grpSpLocks noChangeAspect="1"/>
            </p:cNvGrpSpPr>
            <p:nvPr/>
          </p:nvGrpSpPr>
          <p:grpSpPr>
            <a:xfrm rot="10800000">
              <a:off x="4210817" y="4439517"/>
              <a:ext cx="89587" cy="90000"/>
              <a:chOff x="3994150" y="4504881"/>
              <a:chExt cx="108000" cy="108498"/>
            </a:xfrm>
          </p:grpSpPr>
          <p:sp>
            <p:nvSpPr>
              <p:cNvPr id="72" name="Pie 71">
                <a:extLst>
                  <a:ext uri="{FF2B5EF4-FFF2-40B4-BE49-F238E27FC236}">
                    <a16:creationId xmlns:a16="http://schemas.microsoft.com/office/drawing/2014/main" id="{D0483C8A-AAE1-F543-B05D-DFFA2C256FD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3" name="Pie 72">
                <a:extLst>
                  <a:ext uri="{FF2B5EF4-FFF2-40B4-BE49-F238E27FC236}">
                    <a16:creationId xmlns:a16="http://schemas.microsoft.com/office/drawing/2014/main" id="{C440A44F-B914-C843-86C9-345DFC77794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0" name="Arc 69">
              <a:extLst>
                <a:ext uri="{FF2B5EF4-FFF2-40B4-BE49-F238E27FC236}">
                  <a16:creationId xmlns:a16="http://schemas.microsoft.com/office/drawing/2014/main" id="{D8216752-6C1B-C348-8204-EC1EEE59CFE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1" name="Arc 70">
              <a:extLst>
                <a:ext uri="{FF2B5EF4-FFF2-40B4-BE49-F238E27FC236}">
                  <a16:creationId xmlns:a16="http://schemas.microsoft.com/office/drawing/2014/main" id="{2BD17B2A-3363-1A42-B55A-A30F95EF7F0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74" name="Group 73">
            <a:extLst>
              <a:ext uri="{FF2B5EF4-FFF2-40B4-BE49-F238E27FC236}">
                <a16:creationId xmlns:a16="http://schemas.microsoft.com/office/drawing/2014/main" id="{77C5D120-67A1-814A-8557-C7A46BF22354}"/>
              </a:ext>
            </a:extLst>
          </p:cNvPr>
          <p:cNvGrpSpPr/>
          <p:nvPr/>
        </p:nvGrpSpPr>
        <p:grpSpPr>
          <a:xfrm>
            <a:off x="1297868" y="5596927"/>
            <a:ext cx="109440" cy="109440"/>
            <a:chOff x="4200892" y="4432105"/>
            <a:chExt cx="109440" cy="109440"/>
          </a:xfrm>
        </p:grpSpPr>
        <p:grpSp>
          <p:nvGrpSpPr>
            <p:cNvPr id="75" name="Group 74">
              <a:extLst>
                <a:ext uri="{FF2B5EF4-FFF2-40B4-BE49-F238E27FC236}">
                  <a16:creationId xmlns:a16="http://schemas.microsoft.com/office/drawing/2014/main" id="{B8F61FAC-0A84-4849-9350-E0DBBB4FAEFA}"/>
                </a:ext>
              </a:extLst>
            </p:cNvPr>
            <p:cNvGrpSpPr>
              <a:grpSpLocks noChangeAspect="1"/>
            </p:cNvGrpSpPr>
            <p:nvPr/>
          </p:nvGrpSpPr>
          <p:grpSpPr>
            <a:xfrm rot="10800000">
              <a:off x="4210817" y="4439517"/>
              <a:ext cx="89587" cy="90000"/>
              <a:chOff x="3994150" y="4504881"/>
              <a:chExt cx="108000" cy="108498"/>
            </a:xfrm>
          </p:grpSpPr>
          <p:sp>
            <p:nvSpPr>
              <p:cNvPr id="78" name="Pie 77">
                <a:extLst>
                  <a:ext uri="{FF2B5EF4-FFF2-40B4-BE49-F238E27FC236}">
                    <a16:creationId xmlns:a16="http://schemas.microsoft.com/office/drawing/2014/main" id="{FB262F4D-687B-994D-B9CF-C4F7CF6B891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9" name="Pie 78">
                <a:extLst>
                  <a:ext uri="{FF2B5EF4-FFF2-40B4-BE49-F238E27FC236}">
                    <a16:creationId xmlns:a16="http://schemas.microsoft.com/office/drawing/2014/main" id="{78C02DF0-C915-BF47-B59B-ECAB47CBC13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6" name="Arc 75">
              <a:extLst>
                <a:ext uri="{FF2B5EF4-FFF2-40B4-BE49-F238E27FC236}">
                  <a16:creationId xmlns:a16="http://schemas.microsoft.com/office/drawing/2014/main" id="{27E517F1-A125-384E-B658-D3E78AE0D6A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7" name="Arc 76">
              <a:extLst>
                <a:ext uri="{FF2B5EF4-FFF2-40B4-BE49-F238E27FC236}">
                  <a16:creationId xmlns:a16="http://schemas.microsoft.com/office/drawing/2014/main" id="{46FCC8B2-0486-7047-953B-3D653CC0E9D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0" name="TextBox 79">
            <a:extLst>
              <a:ext uri="{FF2B5EF4-FFF2-40B4-BE49-F238E27FC236}">
                <a16:creationId xmlns:a16="http://schemas.microsoft.com/office/drawing/2014/main" id="{6A9DDAFF-2543-E347-A4A8-A28A3FA6BEA4}"/>
              </a:ext>
            </a:extLst>
          </p:cNvPr>
          <p:cNvSpPr txBox="1"/>
          <p:nvPr/>
        </p:nvSpPr>
        <p:spPr>
          <a:xfrm>
            <a:off x="756000" y="5183561"/>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2.3.1</a:t>
            </a:r>
          </a:p>
        </p:txBody>
      </p:sp>
      <p:sp>
        <p:nvSpPr>
          <p:cNvPr id="81" name="TextBox 80">
            <a:extLst>
              <a:ext uri="{FF2B5EF4-FFF2-40B4-BE49-F238E27FC236}">
                <a16:creationId xmlns:a16="http://schemas.microsoft.com/office/drawing/2014/main" id="{00F25163-B4D4-6646-ABE2-4005B47C00AA}"/>
              </a:ext>
            </a:extLst>
          </p:cNvPr>
          <p:cNvSpPr txBox="1"/>
          <p:nvPr/>
        </p:nvSpPr>
        <p:spPr>
          <a:xfrm>
            <a:off x="756000" y="5920096"/>
            <a:ext cx="576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2.3.3</a:t>
            </a:r>
          </a:p>
        </p:txBody>
      </p:sp>
      <p:sp>
        <p:nvSpPr>
          <p:cNvPr id="82" name="TextBox 81">
            <a:extLst>
              <a:ext uri="{FF2B5EF4-FFF2-40B4-BE49-F238E27FC236}">
                <a16:creationId xmlns:a16="http://schemas.microsoft.com/office/drawing/2014/main" id="{D1C9B7AB-B3A6-5345-9783-84CE6AA41B8D}"/>
              </a:ext>
            </a:extLst>
          </p:cNvPr>
          <p:cNvSpPr txBox="1"/>
          <p:nvPr/>
        </p:nvSpPr>
        <p:spPr>
          <a:xfrm>
            <a:off x="1482176" y="5937681"/>
            <a:ext cx="9720000" cy="1277273"/>
          </a:xfrm>
          <a:prstGeom prst="rect">
            <a:avLst/>
          </a:prstGeom>
          <a:noFill/>
        </p:spPr>
        <p:txBody>
          <a:bodyPr wrap="square" rtlCol="0">
            <a:spAutoFit/>
          </a:bodyPr>
          <a:lstStyle/>
          <a:p>
            <a:pPr algn="just"/>
            <a:r>
              <a:rPr lang="es-ES_tradnl" sz="1100" dirty="0">
                <a:latin typeface="Gotham Medium" panose="02000604030000020004" pitchFamily="2" charset="0"/>
              </a:rPr>
              <a:t>El impacto social de la política de protección y seguridad está cimentado en la percepción de seguridad de la población colombiana, que demanda del Estado garantías suficientes para los funcionarios de la administración de justicia, con el propósito de que ellos puedan emitir sus decisiones judiciales con plena autonomía, libres de presiones y factores externos que interfieran en ellas.</a:t>
            </a:r>
          </a:p>
        </p:txBody>
      </p:sp>
      <p:grpSp>
        <p:nvGrpSpPr>
          <p:cNvPr id="83" name="Group 82">
            <a:extLst>
              <a:ext uri="{FF2B5EF4-FFF2-40B4-BE49-F238E27FC236}">
                <a16:creationId xmlns:a16="http://schemas.microsoft.com/office/drawing/2014/main" id="{3DAA6260-FD6A-C243-9384-81CB063B375F}"/>
              </a:ext>
            </a:extLst>
          </p:cNvPr>
          <p:cNvGrpSpPr/>
          <p:nvPr/>
        </p:nvGrpSpPr>
        <p:grpSpPr>
          <a:xfrm>
            <a:off x="1297868" y="5992096"/>
            <a:ext cx="109440" cy="109440"/>
            <a:chOff x="4200892" y="4432105"/>
            <a:chExt cx="109440" cy="109440"/>
          </a:xfrm>
        </p:grpSpPr>
        <p:grpSp>
          <p:nvGrpSpPr>
            <p:cNvPr id="84" name="Group 83">
              <a:extLst>
                <a:ext uri="{FF2B5EF4-FFF2-40B4-BE49-F238E27FC236}">
                  <a16:creationId xmlns:a16="http://schemas.microsoft.com/office/drawing/2014/main" id="{C9127B2D-C689-3C48-ACAE-82ACF5EE8AFF}"/>
                </a:ext>
              </a:extLst>
            </p:cNvPr>
            <p:cNvGrpSpPr>
              <a:grpSpLocks noChangeAspect="1"/>
            </p:cNvGrpSpPr>
            <p:nvPr/>
          </p:nvGrpSpPr>
          <p:grpSpPr>
            <a:xfrm rot="10800000">
              <a:off x="4210817" y="4439517"/>
              <a:ext cx="89587" cy="90000"/>
              <a:chOff x="3994150" y="4504881"/>
              <a:chExt cx="108000" cy="108498"/>
            </a:xfrm>
          </p:grpSpPr>
          <p:sp>
            <p:nvSpPr>
              <p:cNvPr id="87" name="Pie 86">
                <a:extLst>
                  <a:ext uri="{FF2B5EF4-FFF2-40B4-BE49-F238E27FC236}">
                    <a16:creationId xmlns:a16="http://schemas.microsoft.com/office/drawing/2014/main" id="{DF2051CE-0EBA-8141-9F7A-495C0869C4A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8" name="Pie 87">
                <a:extLst>
                  <a:ext uri="{FF2B5EF4-FFF2-40B4-BE49-F238E27FC236}">
                    <a16:creationId xmlns:a16="http://schemas.microsoft.com/office/drawing/2014/main" id="{7DE09BB1-EF04-714E-8759-62B5318EBF0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5" name="Arc 84">
              <a:extLst>
                <a:ext uri="{FF2B5EF4-FFF2-40B4-BE49-F238E27FC236}">
                  <a16:creationId xmlns:a16="http://schemas.microsoft.com/office/drawing/2014/main" id="{157B5B95-97F5-7D43-A796-5A8ED1345F5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6" name="Arc 85">
              <a:extLst>
                <a:ext uri="{FF2B5EF4-FFF2-40B4-BE49-F238E27FC236}">
                  <a16:creationId xmlns:a16="http://schemas.microsoft.com/office/drawing/2014/main" id="{702A9956-170F-E149-ADA7-65F9A286739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extLst>
      <p:ext uri="{BB962C8B-B14F-4D97-AF65-F5344CB8AC3E}">
        <p14:creationId xmlns:p14="http://schemas.microsoft.com/office/powerpoint/2010/main" val="2507015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2E5D39B9-7215-AA4E-9B60-022E5A7AE440}"/>
              </a:ext>
            </a:extLst>
          </p:cNvPr>
          <p:cNvSpPr/>
          <p:nvPr/>
        </p:nvSpPr>
        <p:spPr>
          <a:xfrm>
            <a:off x="241533" y="4344821"/>
            <a:ext cx="6305009"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231756"/>
            <a:ext cx="2570331"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88712" y="3197588"/>
            <a:ext cx="2700098"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3.2. / OBJETIVO GENERAL</a:t>
            </a:r>
          </a:p>
        </p:txBody>
      </p:sp>
      <p:sp>
        <p:nvSpPr>
          <p:cNvPr id="18" name="TextBox 17">
            <a:extLst>
              <a:ext uri="{FF2B5EF4-FFF2-40B4-BE49-F238E27FC236}">
                <a16:creationId xmlns:a16="http://schemas.microsoft.com/office/drawing/2014/main" id="{4A4009AA-3984-6341-AB3D-CE73C958D891}"/>
              </a:ext>
            </a:extLst>
          </p:cNvPr>
          <p:cNvSpPr txBox="1"/>
          <p:nvPr/>
        </p:nvSpPr>
        <p:spPr>
          <a:xfrm>
            <a:off x="1236146" y="1093489"/>
            <a:ext cx="10002419" cy="784830"/>
          </a:xfrm>
          <a:prstGeom prst="rect">
            <a:avLst/>
          </a:prstGeom>
          <a:noFill/>
        </p:spPr>
        <p:txBody>
          <a:bodyPr wrap="square" rtlCol="0">
            <a:spAutoFit/>
          </a:bodyPr>
          <a:lstStyle/>
          <a:p>
            <a:r>
              <a:rPr lang="es-ES_tradnl" sz="2200" b="1" dirty="0">
                <a:solidFill>
                  <a:srgbClr val="00AEEF"/>
                </a:solidFill>
                <a:latin typeface="Filson Pro Book" panose="02000000000000000000" pitchFamily="2" charset="77"/>
              </a:rPr>
              <a:t>PILAR ESTRATÉGICO DE CARRERA JUDICIAL, DESARROLLO DEL TALENTO HUMANO Y GESTIÓN DEL CONOCIMIENTO</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p:nvPr/>
        </p:nvCxnSpPr>
        <p:spPr>
          <a:xfrm>
            <a:off x="1324841" y="1886802"/>
            <a:ext cx="8892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BC7E7B-F73B-F640-8A7E-1865D5496B33}"/>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Rectangle 39">
            <a:extLst>
              <a:ext uri="{FF2B5EF4-FFF2-40B4-BE49-F238E27FC236}">
                <a16:creationId xmlns:a16="http://schemas.microsoft.com/office/drawing/2014/main" id="{39C12620-C17D-4642-9CC3-D416C2233A62}"/>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6" name="TextBox 45">
            <a:extLst>
              <a:ext uri="{FF2B5EF4-FFF2-40B4-BE49-F238E27FC236}">
                <a16:creationId xmlns:a16="http://schemas.microsoft.com/office/drawing/2014/main" id="{B0AF407C-07F4-8F49-BAE4-5A7FAE929793}"/>
              </a:ext>
            </a:extLst>
          </p:cNvPr>
          <p:cNvSpPr txBox="1"/>
          <p:nvPr/>
        </p:nvSpPr>
        <p:spPr>
          <a:xfrm>
            <a:off x="179700"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42" name="Rectangle 41">
            <a:extLst>
              <a:ext uri="{FF2B5EF4-FFF2-40B4-BE49-F238E27FC236}">
                <a16:creationId xmlns:a16="http://schemas.microsoft.com/office/drawing/2014/main" id="{56EBD097-8271-9043-815D-316183F4065A}"/>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279394"/>
            <a:ext cx="1729762"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91887" y="2245226"/>
            <a:ext cx="1828065"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3.1. / PROPÓSITO</a:t>
            </a: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674314" y="2606400"/>
            <a:ext cx="10567427" cy="430887"/>
          </a:xfrm>
          <a:prstGeom prst="rect">
            <a:avLst/>
          </a:prstGeom>
          <a:noFill/>
        </p:spPr>
        <p:txBody>
          <a:bodyPr wrap="square" rtlCol="0">
            <a:spAutoFit/>
          </a:bodyPr>
          <a:lstStyle/>
          <a:p>
            <a:pPr algn="just"/>
            <a:r>
              <a:rPr lang="es-ES_tradnl" sz="1100" b="1" i="1" dirty="0">
                <a:latin typeface="Gotham Medium" panose="02000604030000020004" pitchFamily="2" charset="0"/>
              </a:rPr>
              <a:t>Fortalecer la institucionalidad y función pública de la Rama Judicial, mediante la  gestión efectiva y oportuna del conocimiento y el talento humano del  nivel central y territorial, impactando en el rendimiento y resultados de los procesos  misionales, estratégicos y administrativos.</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23064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TextBox 106">
            <a:extLst>
              <a:ext uri="{FF2B5EF4-FFF2-40B4-BE49-F238E27FC236}">
                <a16:creationId xmlns:a16="http://schemas.microsoft.com/office/drawing/2014/main" id="{043B612F-E6C6-954A-B14D-202C203ECB02}"/>
              </a:ext>
            </a:extLst>
          </p:cNvPr>
          <p:cNvSpPr txBox="1"/>
          <p:nvPr/>
        </p:nvSpPr>
        <p:spPr>
          <a:xfrm>
            <a:off x="671139" y="3558762"/>
            <a:ext cx="10567427" cy="600164"/>
          </a:xfrm>
          <a:prstGeom prst="rect">
            <a:avLst/>
          </a:prstGeom>
          <a:noFill/>
        </p:spPr>
        <p:txBody>
          <a:bodyPr wrap="square" rtlCol="0">
            <a:spAutoFit/>
          </a:bodyPr>
          <a:lstStyle/>
          <a:p>
            <a:pPr algn="just"/>
            <a:r>
              <a:rPr lang="es-ES_tradnl" sz="1100" b="1" i="1" dirty="0">
                <a:latin typeface="Gotham Medium" panose="02000604030000020004" pitchFamily="2" charset="0"/>
              </a:rPr>
              <a:t>Implementar el proceso de gestión del conocimiento, fortalecer el modelo de formación judicial, mantener las competencias, habilidades y conocimientos de los servidores judiciales logrando el balance entre el desarrollo profesional, el bienestar integral, el mérito y el logro de las metas institucionales.</a:t>
            </a:r>
          </a:p>
        </p:txBody>
      </p:sp>
      <p:sp>
        <p:nvSpPr>
          <p:cNvPr id="109" name="TextBox 108">
            <a:extLst>
              <a:ext uri="{FF2B5EF4-FFF2-40B4-BE49-F238E27FC236}">
                <a16:creationId xmlns:a16="http://schemas.microsoft.com/office/drawing/2014/main" id="{CB4BBD85-A3BA-7A41-80F9-0B9EFA1BF74D}"/>
              </a:ext>
            </a:extLst>
          </p:cNvPr>
          <p:cNvSpPr txBox="1"/>
          <p:nvPr/>
        </p:nvSpPr>
        <p:spPr>
          <a:xfrm>
            <a:off x="188711" y="4310653"/>
            <a:ext cx="6357831"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3.3. / ESTRATEGIAS, PROYECTOS Y PRIORIDADES DE INVERSIÓN</a:t>
            </a:r>
          </a:p>
        </p:txBody>
      </p:sp>
      <p:sp>
        <p:nvSpPr>
          <p:cNvPr id="110" name="Rectangle 109">
            <a:extLst>
              <a:ext uri="{FF2B5EF4-FFF2-40B4-BE49-F238E27FC236}">
                <a16:creationId xmlns:a16="http://schemas.microsoft.com/office/drawing/2014/main" id="{8DA4CB99-850F-BC46-8A1E-0F24D8C7785E}"/>
              </a:ext>
            </a:extLst>
          </p:cNvPr>
          <p:cNvSpPr/>
          <p:nvPr/>
        </p:nvSpPr>
        <p:spPr>
          <a:xfrm>
            <a:off x="-1" y="4343706"/>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1" name="TextBox 110">
            <a:extLst>
              <a:ext uri="{FF2B5EF4-FFF2-40B4-BE49-F238E27FC236}">
                <a16:creationId xmlns:a16="http://schemas.microsoft.com/office/drawing/2014/main" id="{2763B644-C414-2748-BF1C-1B478A3AB6C9}"/>
              </a:ext>
            </a:extLst>
          </p:cNvPr>
          <p:cNvSpPr txBox="1"/>
          <p:nvPr/>
        </p:nvSpPr>
        <p:spPr>
          <a:xfrm>
            <a:off x="671138" y="4671827"/>
            <a:ext cx="6612195" cy="261610"/>
          </a:xfrm>
          <a:prstGeom prst="rect">
            <a:avLst/>
          </a:prstGeom>
          <a:noFill/>
        </p:spPr>
        <p:txBody>
          <a:bodyPr wrap="square" rtlCol="0">
            <a:spAutoFit/>
          </a:bodyPr>
          <a:lstStyle/>
          <a:p>
            <a:pPr algn="just"/>
            <a:r>
              <a:rPr lang="es-ES_tradnl" sz="1100" b="1" i="1" dirty="0">
                <a:latin typeface="Gotham Medium" panose="02000604030000020004" pitchFamily="2" charset="0"/>
              </a:rPr>
              <a:t>Se despliega a través de cuatro (4) estrategias fundamentales:</a:t>
            </a:r>
          </a:p>
        </p:txBody>
      </p:sp>
      <p:sp>
        <p:nvSpPr>
          <p:cNvPr id="112" name="TextBox 111">
            <a:extLst>
              <a:ext uri="{FF2B5EF4-FFF2-40B4-BE49-F238E27FC236}">
                <a16:creationId xmlns:a16="http://schemas.microsoft.com/office/drawing/2014/main" id="{DE49023D-2398-BA4D-BC90-710F2BA70F00}"/>
              </a:ext>
            </a:extLst>
          </p:cNvPr>
          <p:cNvSpPr txBox="1"/>
          <p:nvPr/>
        </p:nvSpPr>
        <p:spPr>
          <a:xfrm>
            <a:off x="756000" y="5349600"/>
            <a:ext cx="576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3.3.2</a:t>
            </a:r>
          </a:p>
        </p:txBody>
      </p:sp>
      <p:sp>
        <p:nvSpPr>
          <p:cNvPr id="113" name="TextBox 112">
            <a:extLst>
              <a:ext uri="{FF2B5EF4-FFF2-40B4-BE49-F238E27FC236}">
                <a16:creationId xmlns:a16="http://schemas.microsoft.com/office/drawing/2014/main" id="{40543DAC-112F-D84C-9235-77B7C9D449DC}"/>
              </a:ext>
            </a:extLst>
          </p:cNvPr>
          <p:cNvSpPr txBox="1"/>
          <p:nvPr/>
        </p:nvSpPr>
        <p:spPr>
          <a:xfrm>
            <a:off x="1482176" y="5025296"/>
            <a:ext cx="9720000" cy="430887"/>
          </a:xfrm>
          <a:prstGeom prst="rect">
            <a:avLst/>
          </a:prstGeom>
          <a:noFill/>
        </p:spPr>
        <p:txBody>
          <a:bodyPr wrap="square" rtlCol="0">
            <a:spAutoFit/>
          </a:bodyPr>
          <a:lstStyle/>
          <a:p>
            <a:pPr algn="just"/>
            <a:r>
              <a:rPr lang="es-ES_tradnl" sz="1100" dirty="0">
                <a:latin typeface="Gotham Medium" panose="02000604030000020004" pitchFamily="2" charset="0"/>
              </a:rPr>
              <a:t>Diseñar e implementar el proceso de gestión del conocimiento en la Rama Judicial.</a:t>
            </a:r>
          </a:p>
        </p:txBody>
      </p:sp>
      <p:sp>
        <p:nvSpPr>
          <p:cNvPr id="114" name="TextBox 113">
            <a:extLst>
              <a:ext uri="{FF2B5EF4-FFF2-40B4-BE49-F238E27FC236}">
                <a16:creationId xmlns:a16="http://schemas.microsoft.com/office/drawing/2014/main" id="{344238AB-19CD-954D-9433-8D824B1EC851}"/>
              </a:ext>
            </a:extLst>
          </p:cNvPr>
          <p:cNvSpPr txBox="1"/>
          <p:nvPr/>
        </p:nvSpPr>
        <p:spPr>
          <a:xfrm>
            <a:off x="1482176" y="5349600"/>
            <a:ext cx="9720000" cy="430887"/>
          </a:xfrm>
          <a:prstGeom prst="rect">
            <a:avLst/>
          </a:prstGeom>
          <a:noFill/>
        </p:spPr>
        <p:txBody>
          <a:bodyPr wrap="square" rtlCol="0">
            <a:spAutoFit/>
          </a:bodyPr>
          <a:lstStyle/>
          <a:p>
            <a:pPr algn="just"/>
            <a:r>
              <a:rPr lang="es-ES_tradnl" sz="1100" dirty="0">
                <a:latin typeface="Gotham Medium" panose="02000604030000020004" pitchFamily="2" charset="0"/>
              </a:rPr>
              <a:t>Consolidar y ampliar la cobertura del sistema de carrera judicial a nivel Nacional.</a:t>
            </a:r>
          </a:p>
        </p:txBody>
      </p:sp>
      <p:cxnSp>
        <p:nvCxnSpPr>
          <p:cNvPr id="115" name="Straight Connector 114">
            <a:extLst>
              <a:ext uri="{FF2B5EF4-FFF2-40B4-BE49-F238E27FC236}">
                <a16:creationId xmlns:a16="http://schemas.microsoft.com/office/drawing/2014/main" id="{31476ED4-2B97-0841-BA85-498E2934E268}"/>
              </a:ext>
            </a:extLst>
          </p:cNvPr>
          <p:cNvCxnSpPr>
            <a:cxnSpLocks/>
          </p:cNvCxnSpPr>
          <p:nvPr/>
        </p:nvCxnSpPr>
        <p:spPr>
          <a:xfrm>
            <a:off x="1355736" y="5047118"/>
            <a:ext cx="0" cy="1188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58A9F156-517D-844F-B35E-E5804C1B365E}"/>
              </a:ext>
            </a:extLst>
          </p:cNvPr>
          <p:cNvGrpSpPr/>
          <p:nvPr/>
        </p:nvGrpSpPr>
        <p:grpSpPr>
          <a:xfrm>
            <a:off x="1301046" y="5097296"/>
            <a:ext cx="109440" cy="109440"/>
            <a:chOff x="4200892" y="4432105"/>
            <a:chExt cx="109440" cy="109440"/>
          </a:xfrm>
        </p:grpSpPr>
        <p:grpSp>
          <p:nvGrpSpPr>
            <p:cNvPr id="117" name="Group 116">
              <a:extLst>
                <a:ext uri="{FF2B5EF4-FFF2-40B4-BE49-F238E27FC236}">
                  <a16:creationId xmlns:a16="http://schemas.microsoft.com/office/drawing/2014/main" id="{02A62634-3A3A-0C40-A15A-9272117D1514}"/>
                </a:ext>
              </a:extLst>
            </p:cNvPr>
            <p:cNvGrpSpPr>
              <a:grpSpLocks noChangeAspect="1"/>
            </p:cNvGrpSpPr>
            <p:nvPr/>
          </p:nvGrpSpPr>
          <p:grpSpPr>
            <a:xfrm rot="10800000">
              <a:off x="4210817" y="4439517"/>
              <a:ext cx="89587" cy="90000"/>
              <a:chOff x="3994150" y="4504881"/>
              <a:chExt cx="108000" cy="108498"/>
            </a:xfrm>
          </p:grpSpPr>
          <p:sp>
            <p:nvSpPr>
              <p:cNvPr id="120" name="Pie 119">
                <a:extLst>
                  <a:ext uri="{FF2B5EF4-FFF2-40B4-BE49-F238E27FC236}">
                    <a16:creationId xmlns:a16="http://schemas.microsoft.com/office/drawing/2014/main" id="{E9F442B9-2E42-FC44-B726-64AE7F25BD5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1" name="Pie 120">
                <a:extLst>
                  <a:ext uri="{FF2B5EF4-FFF2-40B4-BE49-F238E27FC236}">
                    <a16:creationId xmlns:a16="http://schemas.microsoft.com/office/drawing/2014/main" id="{42F2B4AF-B916-514F-AEE7-842DDB510AC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18" name="Arc 117">
              <a:extLst>
                <a:ext uri="{FF2B5EF4-FFF2-40B4-BE49-F238E27FC236}">
                  <a16:creationId xmlns:a16="http://schemas.microsoft.com/office/drawing/2014/main" id="{481E4566-B17B-EA46-8762-9145DF19110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9" name="Arc 118">
              <a:extLst>
                <a:ext uri="{FF2B5EF4-FFF2-40B4-BE49-F238E27FC236}">
                  <a16:creationId xmlns:a16="http://schemas.microsoft.com/office/drawing/2014/main" id="{834F58C2-547F-5245-8C7C-1DCDDC2FE6B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22" name="Group 121">
            <a:extLst>
              <a:ext uri="{FF2B5EF4-FFF2-40B4-BE49-F238E27FC236}">
                <a16:creationId xmlns:a16="http://schemas.microsoft.com/office/drawing/2014/main" id="{6E01D833-0FF7-C542-8730-35A2F98D8219}"/>
              </a:ext>
            </a:extLst>
          </p:cNvPr>
          <p:cNvGrpSpPr/>
          <p:nvPr/>
        </p:nvGrpSpPr>
        <p:grpSpPr>
          <a:xfrm>
            <a:off x="1297868" y="5421600"/>
            <a:ext cx="109440" cy="109440"/>
            <a:chOff x="4200892" y="4432105"/>
            <a:chExt cx="109440" cy="109440"/>
          </a:xfrm>
        </p:grpSpPr>
        <p:grpSp>
          <p:nvGrpSpPr>
            <p:cNvPr id="123" name="Group 122">
              <a:extLst>
                <a:ext uri="{FF2B5EF4-FFF2-40B4-BE49-F238E27FC236}">
                  <a16:creationId xmlns:a16="http://schemas.microsoft.com/office/drawing/2014/main" id="{2768A4D2-487A-0E48-8259-7763BC8887F2}"/>
                </a:ext>
              </a:extLst>
            </p:cNvPr>
            <p:cNvGrpSpPr>
              <a:grpSpLocks noChangeAspect="1"/>
            </p:cNvGrpSpPr>
            <p:nvPr/>
          </p:nvGrpSpPr>
          <p:grpSpPr>
            <a:xfrm rot="10800000">
              <a:off x="4210817" y="4439517"/>
              <a:ext cx="89587" cy="90000"/>
              <a:chOff x="3994150" y="4504881"/>
              <a:chExt cx="108000" cy="108498"/>
            </a:xfrm>
          </p:grpSpPr>
          <p:sp>
            <p:nvSpPr>
              <p:cNvPr id="126" name="Pie 125">
                <a:extLst>
                  <a:ext uri="{FF2B5EF4-FFF2-40B4-BE49-F238E27FC236}">
                    <a16:creationId xmlns:a16="http://schemas.microsoft.com/office/drawing/2014/main" id="{923A8713-2E2A-CE4D-A911-909D03EA41A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3" name="Pie 132">
                <a:extLst>
                  <a:ext uri="{FF2B5EF4-FFF2-40B4-BE49-F238E27FC236}">
                    <a16:creationId xmlns:a16="http://schemas.microsoft.com/office/drawing/2014/main" id="{4C6A8C90-0D51-6D4B-8A96-ADAB9BF9BD3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24" name="Arc 123">
              <a:extLst>
                <a:ext uri="{FF2B5EF4-FFF2-40B4-BE49-F238E27FC236}">
                  <a16:creationId xmlns:a16="http://schemas.microsoft.com/office/drawing/2014/main" id="{6CB4568D-DC27-FB40-8101-9567D3FA2B0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5" name="Arc 124">
              <a:extLst>
                <a:ext uri="{FF2B5EF4-FFF2-40B4-BE49-F238E27FC236}">
                  <a16:creationId xmlns:a16="http://schemas.microsoft.com/office/drawing/2014/main" id="{309C7CE2-C7D8-A049-BFA9-10F62C1FB19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34" name="TextBox 133">
            <a:extLst>
              <a:ext uri="{FF2B5EF4-FFF2-40B4-BE49-F238E27FC236}">
                <a16:creationId xmlns:a16="http://schemas.microsoft.com/office/drawing/2014/main" id="{E99FAD43-3EF1-4F4A-A905-98372966A099}"/>
              </a:ext>
            </a:extLst>
          </p:cNvPr>
          <p:cNvSpPr txBox="1"/>
          <p:nvPr/>
        </p:nvSpPr>
        <p:spPr>
          <a:xfrm>
            <a:off x="756000" y="5025296"/>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3.3.1</a:t>
            </a:r>
          </a:p>
        </p:txBody>
      </p:sp>
      <p:sp>
        <p:nvSpPr>
          <p:cNvPr id="135" name="TextBox 134">
            <a:extLst>
              <a:ext uri="{FF2B5EF4-FFF2-40B4-BE49-F238E27FC236}">
                <a16:creationId xmlns:a16="http://schemas.microsoft.com/office/drawing/2014/main" id="{5D383F51-F6BB-F845-B3CE-235118E523EC}"/>
              </a:ext>
            </a:extLst>
          </p:cNvPr>
          <p:cNvSpPr txBox="1"/>
          <p:nvPr/>
        </p:nvSpPr>
        <p:spPr>
          <a:xfrm>
            <a:off x="756000" y="5673600"/>
            <a:ext cx="576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3.3.3</a:t>
            </a:r>
          </a:p>
        </p:txBody>
      </p:sp>
      <p:sp>
        <p:nvSpPr>
          <p:cNvPr id="136" name="TextBox 135">
            <a:extLst>
              <a:ext uri="{FF2B5EF4-FFF2-40B4-BE49-F238E27FC236}">
                <a16:creationId xmlns:a16="http://schemas.microsoft.com/office/drawing/2014/main" id="{BF58CC73-B1D0-AE4D-8631-5FCCAC34D663}"/>
              </a:ext>
            </a:extLst>
          </p:cNvPr>
          <p:cNvSpPr txBox="1"/>
          <p:nvPr/>
        </p:nvSpPr>
        <p:spPr>
          <a:xfrm>
            <a:off x="1482176" y="5673600"/>
            <a:ext cx="9720000" cy="261610"/>
          </a:xfrm>
          <a:prstGeom prst="rect">
            <a:avLst/>
          </a:prstGeom>
          <a:noFill/>
        </p:spPr>
        <p:txBody>
          <a:bodyPr wrap="square" rtlCol="0">
            <a:spAutoFit/>
          </a:bodyPr>
          <a:lstStyle/>
          <a:p>
            <a:pPr algn="just"/>
            <a:r>
              <a:rPr lang="es-ES_tradnl" sz="1100" dirty="0">
                <a:latin typeface="Gotham Medium" panose="02000604030000020004" pitchFamily="2" charset="0"/>
              </a:rPr>
              <a:t>Desarrollar programas de formación continua y especializada del talento humano que integra la comunidad judicial.</a:t>
            </a:r>
          </a:p>
        </p:txBody>
      </p:sp>
      <p:grpSp>
        <p:nvGrpSpPr>
          <p:cNvPr id="137" name="Group 136">
            <a:extLst>
              <a:ext uri="{FF2B5EF4-FFF2-40B4-BE49-F238E27FC236}">
                <a16:creationId xmlns:a16="http://schemas.microsoft.com/office/drawing/2014/main" id="{396B286C-69A0-834C-AEE3-C335C304BD5A}"/>
              </a:ext>
            </a:extLst>
          </p:cNvPr>
          <p:cNvGrpSpPr/>
          <p:nvPr/>
        </p:nvGrpSpPr>
        <p:grpSpPr>
          <a:xfrm>
            <a:off x="1297868" y="5745600"/>
            <a:ext cx="109440" cy="109440"/>
            <a:chOff x="4200892" y="4432105"/>
            <a:chExt cx="109440" cy="109440"/>
          </a:xfrm>
        </p:grpSpPr>
        <p:grpSp>
          <p:nvGrpSpPr>
            <p:cNvPr id="180" name="Group 179">
              <a:extLst>
                <a:ext uri="{FF2B5EF4-FFF2-40B4-BE49-F238E27FC236}">
                  <a16:creationId xmlns:a16="http://schemas.microsoft.com/office/drawing/2014/main" id="{798E6E79-9338-6D42-8754-7510AC735911}"/>
                </a:ext>
              </a:extLst>
            </p:cNvPr>
            <p:cNvGrpSpPr>
              <a:grpSpLocks noChangeAspect="1"/>
            </p:cNvGrpSpPr>
            <p:nvPr/>
          </p:nvGrpSpPr>
          <p:grpSpPr>
            <a:xfrm rot="10800000">
              <a:off x="4210817" y="4439517"/>
              <a:ext cx="89587" cy="90000"/>
              <a:chOff x="3994150" y="4504881"/>
              <a:chExt cx="108000" cy="108498"/>
            </a:xfrm>
          </p:grpSpPr>
          <p:sp>
            <p:nvSpPr>
              <p:cNvPr id="183" name="Pie 182">
                <a:extLst>
                  <a:ext uri="{FF2B5EF4-FFF2-40B4-BE49-F238E27FC236}">
                    <a16:creationId xmlns:a16="http://schemas.microsoft.com/office/drawing/2014/main" id="{72D478FB-FFEE-7941-94E7-836C403C1F7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4" name="Pie 183">
                <a:extLst>
                  <a:ext uri="{FF2B5EF4-FFF2-40B4-BE49-F238E27FC236}">
                    <a16:creationId xmlns:a16="http://schemas.microsoft.com/office/drawing/2014/main" id="{D24743B0-C3F3-2C49-AE27-97B1740BE52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1" name="Arc 180">
              <a:extLst>
                <a:ext uri="{FF2B5EF4-FFF2-40B4-BE49-F238E27FC236}">
                  <a16:creationId xmlns:a16="http://schemas.microsoft.com/office/drawing/2014/main" id="{91BA57B3-CD56-144D-AE4D-EC8100B996F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2" name="Arc 181">
              <a:extLst>
                <a:ext uri="{FF2B5EF4-FFF2-40B4-BE49-F238E27FC236}">
                  <a16:creationId xmlns:a16="http://schemas.microsoft.com/office/drawing/2014/main" id="{438A400A-9211-094B-B8F4-E027FABCDC7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85" name="TextBox 184">
            <a:extLst>
              <a:ext uri="{FF2B5EF4-FFF2-40B4-BE49-F238E27FC236}">
                <a16:creationId xmlns:a16="http://schemas.microsoft.com/office/drawing/2014/main" id="{111F9E02-4D23-B140-8468-9D3D743B0F70}"/>
              </a:ext>
            </a:extLst>
          </p:cNvPr>
          <p:cNvSpPr txBox="1"/>
          <p:nvPr/>
        </p:nvSpPr>
        <p:spPr>
          <a:xfrm>
            <a:off x="756000" y="5997600"/>
            <a:ext cx="576000" cy="461665"/>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3.3.4</a:t>
            </a:r>
          </a:p>
        </p:txBody>
      </p:sp>
      <p:sp>
        <p:nvSpPr>
          <p:cNvPr id="186" name="TextBox 185">
            <a:extLst>
              <a:ext uri="{FF2B5EF4-FFF2-40B4-BE49-F238E27FC236}">
                <a16:creationId xmlns:a16="http://schemas.microsoft.com/office/drawing/2014/main" id="{9C191856-E3AE-D14D-86A5-1F4C6881052E}"/>
              </a:ext>
            </a:extLst>
          </p:cNvPr>
          <p:cNvSpPr txBox="1"/>
          <p:nvPr/>
        </p:nvSpPr>
        <p:spPr>
          <a:xfrm>
            <a:off x="1482176" y="5997600"/>
            <a:ext cx="9720000" cy="430887"/>
          </a:xfrm>
          <a:prstGeom prst="rect">
            <a:avLst/>
          </a:prstGeom>
          <a:noFill/>
        </p:spPr>
        <p:txBody>
          <a:bodyPr wrap="square" rtlCol="0">
            <a:spAutoFit/>
          </a:bodyPr>
          <a:lstStyle/>
          <a:p>
            <a:pPr algn="just"/>
            <a:r>
              <a:rPr lang="es-ES_tradnl" sz="1100" dirty="0">
                <a:latin typeface="Gotham Medium" panose="02000604030000020004" pitchFamily="2" charset="0"/>
              </a:rPr>
              <a:t>Promover el bienestar integral de los servidores judiciales del nivel central y territorial.</a:t>
            </a:r>
          </a:p>
        </p:txBody>
      </p:sp>
      <p:grpSp>
        <p:nvGrpSpPr>
          <p:cNvPr id="187" name="Group 186">
            <a:extLst>
              <a:ext uri="{FF2B5EF4-FFF2-40B4-BE49-F238E27FC236}">
                <a16:creationId xmlns:a16="http://schemas.microsoft.com/office/drawing/2014/main" id="{B0CF7114-FDD5-6147-AEAE-B15F9497BF53}"/>
              </a:ext>
            </a:extLst>
          </p:cNvPr>
          <p:cNvGrpSpPr/>
          <p:nvPr/>
        </p:nvGrpSpPr>
        <p:grpSpPr>
          <a:xfrm>
            <a:off x="1297868" y="6069600"/>
            <a:ext cx="109440" cy="109440"/>
            <a:chOff x="4200892" y="4432105"/>
            <a:chExt cx="109440" cy="109440"/>
          </a:xfrm>
        </p:grpSpPr>
        <p:grpSp>
          <p:nvGrpSpPr>
            <p:cNvPr id="188" name="Group 187">
              <a:extLst>
                <a:ext uri="{FF2B5EF4-FFF2-40B4-BE49-F238E27FC236}">
                  <a16:creationId xmlns:a16="http://schemas.microsoft.com/office/drawing/2014/main" id="{744AB771-A152-8345-A78F-5C186B1364E4}"/>
                </a:ext>
              </a:extLst>
            </p:cNvPr>
            <p:cNvGrpSpPr>
              <a:grpSpLocks noChangeAspect="1"/>
            </p:cNvGrpSpPr>
            <p:nvPr/>
          </p:nvGrpSpPr>
          <p:grpSpPr>
            <a:xfrm rot="10800000">
              <a:off x="4210817" y="4439517"/>
              <a:ext cx="89587" cy="90000"/>
              <a:chOff x="3994150" y="4504881"/>
              <a:chExt cx="108000" cy="108498"/>
            </a:xfrm>
          </p:grpSpPr>
          <p:sp>
            <p:nvSpPr>
              <p:cNvPr id="191" name="Pie 190">
                <a:extLst>
                  <a:ext uri="{FF2B5EF4-FFF2-40B4-BE49-F238E27FC236}">
                    <a16:creationId xmlns:a16="http://schemas.microsoft.com/office/drawing/2014/main" id="{5EE71EE9-D18A-7A45-98B9-96CE0E4FB71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2" name="Pie 191">
                <a:extLst>
                  <a:ext uri="{FF2B5EF4-FFF2-40B4-BE49-F238E27FC236}">
                    <a16:creationId xmlns:a16="http://schemas.microsoft.com/office/drawing/2014/main" id="{919BF980-9DBB-114E-B22B-3D4A32870C5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9" name="Arc 188">
              <a:extLst>
                <a:ext uri="{FF2B5EF4-FFF2-40B4-BE49-F238E27FC236}">
                  <a16:creationId xmlns:a16="http://schemas.microsoft.com/office/drawing/2014/main" id="{A3795B3C-CAD3-474A-9305-B7A678FC953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0" name="Arc 189">
              <a:extLst>
                <a:ext uri="{FF2B5EF4-FFF2-40B4-BE49-F238E27FC236}">
                  <a16:creationId xmlns:a16="http://schemas.microsoft.com/office/drawing/2014/main" id="{13C0EEFC-78EB-7448-8EE6-B68FA557C2F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extLst>
      <p:ext uri="{BB962C8B-B14F-4D97-AF65-F5344CB8AC3E}">
        <p14:creationId xmlns:p14="http://schemas.microsoft.com/office/powerpoint/2010/main" val="3654161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4947A74-8F53-B84E-9A2C-4DB7A0555C6C}"/>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8" name="Rectangle 107">
            <a:extLst>
              <a:ext uri="{FF2B5EF4-FFF2-40B4-BE49-F238E27FC236}">
                <a16:creationId xmlns:a16="http://schemas.microsoft.com/office/drawing/2014/main" id="{2E5D39B9-7215-AA4E-9B60-022E5A7AE440}"/>
              </a:ext>
            </a:extLst>
          </p:cNvPr>
          <p:cNvSpPr/>
          <p:nvPr/>
        </p:nvSpPr>
        <p:spPr>
          <a:xfrm>
            <a:off x="241533" y="4264550"/>
            <a:ext cx="6396303"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394316"/>
            <a:ext cx="2570331"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88712" y="3360148"/>
            <a:ext cx="2712922"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4.2. / OBJETIVO GENERAL</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p:nvPr/>
        </p:nvCxnSpPr>
        <p:spPr>
          <a:xfrm>
            <a:off x="1324841" y="1882892"/>
            <a:ext cx="972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56EBD097-8271-9043-815D-316183F4065A}"/>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279394"/>
            <a:ext cx="1729762"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91887" y="2245226"/>
            <a:ext cx="1834156"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4.1. / PROPÓSITO</a:t>
            </a: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674314" y="2606400"/>
            <a:ext cx="10567427" cy="769441"/>
          </a:xfrm>
          <a:prstGeom prst="rect">
            <a:avLst/>
          </a:prstGeom>
          <a:noFill/>
        </p:spPr>
        <p:txBody>
          <a:bodyPr wrap="square" rtlCol="0">
            <a:spAutoFit/>
          </a:bodyPr>
          <a:lstStyle/>
          <a:p>
            <a:pPr algn="just"/>
            <a:r>
              <a:rPr lang="es-ES_tradnl" sz="1100" b="1" i="1" dirty="0">
                <a:latin typeface="Gotham Medium" panose="02000604030000020004" pitchFamily="2" charset="0"/>
              </a:rPr>
              <a:t>Facilitar el cumplimiento de la misión institucional, al coadyuvar en la solución de los problemas que enfrenta la Rama Judicial en su quehacer administrativo y jurisdiccional al proveer información suficiente, estructurada y actualizada, que soporte la toma de decisiones técnicas con miras a desarrollar e implementar estructuras, modelos de gestión que faciliten los trámites, métodos y procedimientos de trabajo en materia de plantas de personal, congestión judicial, ubicación de despachos judiciales.</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39320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TextBox 106">
            <a:extLst>
              <a:ext uri="{FF2B5EF4-FFF2-40B4-BE49-F238E27FC236}">
                <a16:creationId xmlns:a16="http://schemas.microsoft.com/office/drawing/2014/main" id="{043B612F-E6C6-954A-B14D-202C203ECB02}"/>
              </a:ext>
            </a:extLst>
          </p:cNvPr>
          <p:cNvSpPr txBox="1"/>
          <p:nvPr/>
        </p:nvSpPr>
        <p:spPr>
          <a:xfrm>
            <a:off x="671139" y="3721322"/>
            <a:ext cx="10567427" cy="430887"/>
          </a:xfrm>
          <a:prstGeom prst="rect">
            <a:avLst/>
          </a:prstGeom>
          <a:noFill/>
        </p:spPr>
        <p:txBody>
          <a:bodyPr wrap="square" rtlCol="0">
            <a:spAutoFit/>
          </a:bodyPr>
          <a:lstStyle/>
          <a:p>
            <a:pPr algn="just"/>
            <a:r>
              <a:rPr lang="es-ES_tradnl" sz="1100" b="1" i="1" dirty="0">
                <a:latin typeface="Gotham Medium" panose="02000604030000020004" pitchFamily="2" charset="0"/>
              </a:rPr>
              <a:t>Mejorar estructuralmente la gestión de la Rama Judicial, disminuir la diferencia entre la oferta y demanda de justicia, contando con información suficiente y oportuna para soportar las propuestas y decisiones transformación y mejoramiento.</a:t>
            </a:r>
          </a:p>
        </p:txBody>
      </p:sp>
      <p:sp>
        <p:nvSpPr>
          <p:cNvPr id="109" name="TextBox 108">
            <a:extLst>
              <a:ext uri="{FF2B5EF4-FFF2-40B4-BE49-F238E27FC236}">
                <a16:creationId xmlns:a16="http://schemas.microsoft.com/office/drawing/2014/main" id="{CB4BBD85-A3BA-7A41-80F9-0B9EFA1BF74D}"/>
              </a:ext>
            </a:extLst>
          </p:cNvPr>
          <p:cNvSpPr txBox="1"/>
          <p:nvPr/>
        </p:nvSpPr>
        <p:spPr>
          <a:xfrm>
            <a:off x="188711" y="4230382"/>
            <a:ext cx="6396303"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4.3. / ESTRATEGIAS, PROYECTOS Y PRIORIDADES DE INVERSIÓN</a:t>
            </a:r>
          </a:p>
        </p:txBody>
      </p:sp>
      <p:sp>
        <p:nvSpPr>
          <p:cNvPr id="110" name="Rectangle 109">
            <a:extLst>
              <a:ext uri="{FF2B5EF4-FFF2-40B4-BE49-F238E27FC236}">
                <a16:creationId xmlns:a16="http://schemas.microsoft.com/office/drawing/2014/main" id="{8DA4CB99-850F-BC46-8A1E-0F24D8C7785E}"/>
              </a:ext>
            </a:extLst>
          </p:cNvPr>
          <p:cNvSpPr/>
          <p:nvPr/>
        </p:nvSpPr>
        <p:spPr>
          <a:xfrm>
            <a:off x="-1" y="426343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1" name="TextBox 110">
            <a:extLst>
              <a:ext uri="{FF2B5EF4-FFF2-40B4-BE49-F238E27FC236}">
                <a16:creationId xmlns:a16="http://schemas.microsoft.com/office/drawing/2014/main" id="{2763B644-C414-2748-BF1C-1B478A3AB6C9}"/>
              </a:ext>
            </a:extLst>
          </p:cNvPr>
          <p:cNvSpPr txBox="1"/>
          <p:nvPr/>
        </p:nvSpPr>
        <p:spPr>
          <a:xfrm>
            <a:off x="671138" y="4591556"/>
            <a:ext cx="6612195" cy="261610"/>
          </a:xfrm>
          <a:prstGeom prst="rect">
            <a:avLst/>
          </a:prstGeom>
          <a:noFill/>
        </p:spPr>
        <p:txBody>
          <a:bodyPr wrap="square" rtlCol="0">
            <a:spAutoFit/>
          </a:bodyPr>
          <a:lstStyle/>
          <a:p>
            <a:pPr algn="just"/>
            <a:r>
              <a:rPr lang="es-ES_tradnl" sz="1100" b="1" i="1" dirty="0">
                <a:latin typeface="Gotham Medium" panose="02000604030000020004" pitchFamily="2" charset="0"/>
              </a:rPr>
              <a:t>Se esperan los siguientes impactos sociales:</a:t>
            </a:r>
          </a:p>
        </p:txBody>
      </p:sp>
      <p:sp>
        <p:nvSpPr>
          <p:cNvPr id="61" name="Rectangle 60">
            <a:extLst>
              <a:ext uri="{FF2B5EF4-FFF2-40B4-BE49-F238E27FC236}">
                <a16:creationId xmlns:a16="http://schemas.microsoft.com/office/drawing/2014/main" id="{BC6C3451-2567-7A44-A8BA-AC6CCA3D1B52}"/>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3" name="TextBox 62">
            <a:extLst>
              <a:ext uri="{FF2B5EF4-FFF2-40B4-BE49-F238E27FC236}">
                <a16:creationId xmlns:a16="http://schemas.microsoft.com/office/drawing/2014/main" id="{B73D603A-D120-B34D-9527-E5350A8AEEFC}"/>
              </a:ext>
            </a:extLst>
          </p:cNvPr>
          <p:cNvSpPr txBox="1"/>
          <p:nvPr/>
        </p:nvSpPr>
        <p:spPr>
          <a:xfrm>
            <a:off x="147768" y="1151130"/>
            <a:ext cx="98616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64" name="TextBox 63">
            <a:extLst>
              <a:ext uri="{FF2B5EF4-FFF2-40B4-BE49-F238E27FC236}">
                <a16:creationId xmlns:a16="http://schemas.microsoft.com/office/drawing/2014/main" id="{7606F2F7-ACA0-0340-B155-FEDA3CE3697A}"/>
              </a:ext>
            </a:extLst>
          </p:cNvPr>
          <p:cNvSpPr txBox="1"/>
          <p:nvPr/>
        </p:nvSpPr>
        <p:spPr>
          <a:xfrm>
            <a:off x="756000" y="5306055"/>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4.3.2</a:t>
            </a:r>
          </a:p>
        </p:txBody>
      </p:sp>
      <p:sp>
        <p:nvSpPr>
          <p:cNvPr id="65" name="TextBox 64">
            <a:extLst>
              <a:ext uri="{FF2B5EF4-FFF2-40B4-BE49-F238E27FC236}">
                <a16:creationId xmlns:a16="http://schemas.microsoft.com/office/drawing/2014/main" id="{9D25FEE1-B62F-6646-B373-8A30E39E7306}"/>
              </a:ext>
            </a:extLst>
          </p:cNvPr>
          <p:cNvSpPr txBox="1"/>
          <p:nvPr/>
        </p:nvSpPr>
        <p:spPr>
          <a:xfrm>
            <a:off x="1482176" y="4945025"/>
            <a:ext cx="9720000" cy="430887"/>
          </a:xfrm>
          <a:prstGeom prst="rect">
            <a:avLst/>
          </a:prstGeom>
          <a:noFill/>
        </p:spPr>
        <p:txBody>
          <a:bodyPr wrap="square" rtlCol="0">
            <a:spAutoFit/>
          </a:bodyPr>
          <a:lstStyle/>
          <a:p>
            <a:pPr algn="just"/>
            <a:r>
              <a:rPr lang="es-ES_tradnl" sz="1100" dirty="0">
                <a:latin typeface="Gotham Medium" panose="02000604030000020004" pitchFamily="2" charset="0"/>
              </a:rPr>
              <a:t>Diseñar e implementar nuevos modelos de gestión de la oferta de justicia y generar nuevas herramientas que permitan incrementar la calidad en la producción de información de la Gestión Judicial.</a:t>
            </a:r>
          </a:p>
        </p:txBody>
      </p:sp>
      <p:sp>
        <p:nvSpPr>
          <p:cNvPr id="66" name="TextBox 65">
            <a:extLst>
              <a:ext uri="{FF2B5EF4-FFF2-40B4-BE49-F238E27FC236}">
                <a16:creationId xmlns:a16="http://schemas.microsoft.com/office/drawing/2014/main" id="{80C42226-35CC-7E45-826C-6452420C2996}"/>
              </a:ext>
            </a:extLst>
          </p:cNvPr>
          <p:cNvSpPr txBox="1"/>
          <p:nvPr/>
        </p:nvSpPr>
        <p:spPr>
          <a:xfrm>
            <a:off x="1482176" y="5306055"/>
            <a:ext cx="9720000" cy="261610"/>
          </a:xfrm>
          <a:prstGeom prst="rect">
            <a:avLst/>
          </a:prstGeom>
          <a:noFill/>
        </p:spPr>
        <p:txBody>
          <a:bodyPr wrap="square" rtlCol="0">
            <a:spAutoFit/>
          </a:bodyPr>
          <a:lstStyle/>
          <a:p>
            <a:pPr algn="just"/>
            <a:r>
              <a:rPr lang="es-ES_tradnl" sz="1100" dirty="0">
                <a:latin typeface="Gotham Medium" panose="02000604030000020004" pitchFamily="2" charset="0"/>
              </a:rPr>
              <a:t>Adecuar y optimizar la oferta de despachos judiciales y dependencias de apoyo a la Gestión judicial.</a:t>
            </a:r>
          </a:p>
        </p:txBody>
      </p:sp>
      <p:cxnSp>
        <p:nvCxnSpPr>
          <p:cNvPr id="67" name="Straight Connector 66">
            <a:extLst>
              <a:ext uri="{FF2B5EF4-FFF2-40B4-BE49-F238E27FC236}">
                <a16:creationId xmlns:a16="http://schemas.microsoft.com/office/drawing/2014/main" id="{9D9467ED-7B60-B847-8980-ED31D2635F36}"/>
              </a:ext>
            </a:extLst>
          </p:cNvPr>
          <p:cNvCxnSpPr>
            <a:cxnSpLocks/>
          </p:cNvCxnSpPr>
          <p:nvPr/>
        </p:nvCxnSpPr>
        <p:spPr>
          <a:xfrm>
            <a:off x="1355736" y="4966847"/>
            <a:ext cx="0" cy="1062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D9EA2DD6-3298-0941-A2C2-B54A6F3737EE}"/>
              </a:ext>
            </a:extLst>
          </p:cNvPr>
          <p:cNvGrpSpPr/>
          <p:nvPr/>
        </p:nvGrpSpPr>
        <p:grpSpPr>
          <a:xfrm>
            <a:off x="1301046" y="5017025"/>
            <a:ext cx="109440" cy="109440"/>
            <a:chOff x="4200892" y="4432105"/>
            <a:chExt cx="109440" cy="109440"/>
          </a:xfrm>
        </p:grpSpPr>
        <p:grpSp>
          <p:nvGrpSpPr>
            <p:cNvPr id="69" name="Group 68">
              <a:extLst>
                <a:ext uri="{FF2B5EF4-FFF2-40B4-BE49-F238E27FC236}">
                  <a16:creationId xmlns:a16="http://schemas.microsoft.com/office/drawing/2014/main" id="{49821E8B-8E91-514A-9059-15449C29960C}"/>
                </a:ext>
              </a:extLst>
            </p:cNvPr>
            <p:cNvGrpSpPr>
              <a:grpSpLocks noChangeAspect="1"/>
            </p:cNvGrpSpPr>
            <p:nvPr/>
          </p:nvGrpSpPr>
          <p:grpSpPr>
            <a:xfrm rot="10800000">
              <a:off x="4210817" y="4439517"/>
              <a:ext cx="89587" cy="90000"/>
              <a:chOff x="3994150" y="4504881"/>
              <a:chExt cx="108000" cy="108498"/>
            </a:xfrm>
          </p:grpSpPr>
          <p:sp>
            <p:nvSpPr>
              <p:cNvPr id="72" name="Pie 71">
                <a:extLst>
                  <a:ext uri="{FF2B5EF4-FFF2-40B4-BE49-F238E27FC236}">
                    <a16:creationId xmlns:a16="http://schemas.microsoft.com/office/drawing/2014/main" id="{D0483C8A-AAE1-F543-B05D-DFFA2C256FD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3" name="Pie 72">
                <a:extLst>
                  <a:ext uri="{FF2B5EF4-FFF2-40B4-BE49-F238E27FC236}">
                    <a16:creationId xmlns:a16="http://schemas.microsoft.com/office/drawing/2014/main" id="{C440A44F-B914-C843-86C9-345DFC77794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0" name="Arc 69">
              <a:extLst>
                <a:ext uri="{FF2B5EF4-FFF2-40B4-BE49-F238E27FC236}">
                  <a16:creationId xmlns:a16="http://schemas.microsoft.com/office/drawing/2014/main" id="{D8216752-6C1B-C348-8204-EC1EEE59CFE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1" name="Arc 70">
              <a:extLst>
                <a:ext uri="{FF2B5EF4-FFF2-40B4-BE49-F238E27FC236}">
                  <a16:creationId xmlns:a16="http://schemas.microsoft.com/office/drawing/2014/main" id="{2BD17B2A-3363-1A42-B55A-A30F95EF7F0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74" name="Group 73">
            <a:extLst>
              <a:ext uri="{FF2B5EF4-FFF2-40B4-BE49-F238E27FC236}">
                <a16:creationId xmlns:a16="http://schemas.microsoft.com/office/drawing/2014/main" id="{77C5D120-67A1-814A-8557-C7A46BF22354}"/>
              </a:ext>
            </a:extLst>
          </p:cNvPr>
          <p:cNvGrpSpPr/>
          <p:nvPr/>
        </p:nvGrpSpPr>
        <p:grpSpPr>
          <a:xfrm>
            <a:off x="1297868" y="5378055"/>
            <a:ext cx="109440" cy="109440"/>
            <a:chOff x="4200892" y="4432105"/>
            <a:chExt cx="109440" cy="109440"/>
          </a:xfrm>
        </p:grpSpPr>
        <p:grpSp>
          <p:nvGrpSpPr>
            <p:cNvPr id="75" name="Group 74">
              <a:extLst>
                <a:ext uri="{FF2B5EF4-FFF2-40B4-BE49-F238E27FC236}">
                  <a16:creationId xmlns:a16="http://schemas.microsoft.com/office/drawing/2014/main" id="{B8F61FAC-0A84-4849-9350-E0DBBB4FAEFA}"/>
                </a:ext>
              </a:extLst>
            </p:cNvPr>
            <p:cNvGrpSpPr>
              <a:grpSpLocks noChangeAspect="1"/>
            </p:cNvGrpSpPr>
            <p:nvPr/>
          </p:nvGrpSpPr>
          <p:grpSpPr>
            <a:xfrm rot="10800000">
              <a:off x="4210817" y="4439517"/>
              <a:ext cx="89587" cy="90000"/>
              <a:chOff x="3994150" y="4504881"/>
              <a:chExt cx="108000" cy="108498"/>
            </a:xfrm>
          </p:grpSpPr>
          <p:sp>
            <p:nvSpPr>
              <p:cNvPr id="78" name="Pie 77">
                <a:extLst>
                  <a:ext uri="{FF2B5EF4-FFF2-40B4-BE49-F238E27FC236}">
                    <a16:creationId xmlns:a16="http://schemas.microsoft.com/office/drawing/2014/main" id="{FB262F4D-687B-994D-B9CF-C4F7CF6B891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9" name="Pie 78">
                <a:extLst>
                  <a:ext uri="{FF2B5EF4-FFF2-40B4-BE49-F238E27FC236}">
                    <a16:creationId xmlns:a16="http://schemas.microsoft.com/office/drawing/2014/main" id="{78C02DF0-C915-BF47-B59B-ECAB47CBC13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6" name="Arc 75">
              <a:extLst>
                <a:ext uri="{FF2B5EF4-FFF2-40B4-BE49-F238E27FC236}">
                  <a16:creationId xmlns:a16="http://schemas.microsoft.com/office/drawing/2014/main" id="{27E517F1-A125-384E-B658-D3E78AE0D6A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7" name="Arc 76">
              <a:extLst>
                <a:ext uri="{FF2B5EF4-FFF2-40B4-BE49-F238E27FC236}">
                  <a16:creationId xmlns:a16="http://schemas.microsoft.com/office/drawing/2014/main" id="{46FCC8B2-0486-7047-953B-3D653CC0E9D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0" name="TextBox 79">
            <a:extLst>
              <a:ext uri="{FF2B5EF4-FFF2-40B4-BE49-F238E27FC236}">
                <a16:creationId xmlns:a16="http://schemas.microsoft.com/office/drawing/2014/main" id="{6A9DDAFF-2543-E347-A4A8-A28A3FA6BEA4}"/>
              </a:ext>
            </a:extLst>
          </p:cNvPr>
          <p:cNvSpPr txBox="1"/>
          <p:nvPr/>
        </p:nvSpPr>
        <p:spPr>
          <a:xfrm>
            <a:off x="756000" y="4945025"/>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4.3.1</a:t>
            </a:r>
          </a:p>
        </p:txBody>
      </p:sp>
      <p:sp>
        <p:nvSpPr>
          <p:cNvPr id="81" name="TextBox 80">
            <a:extLst>
              <a:ext uri="{FF2B5EF4-FFF2-40B4-BE49-F238E27FC236}">
                <a16:creationId xmlns:a16="http://schemas.microsoft.com/office/drawing/2014/main" id="{00F25163-B4D4-6646-ABE2-4005B47C00AA}"/>
              </a:ext>
            </a:extLst>
          </p:cNvPr>
          <p:cNvSpPr txBox="1"/>
          <p:nvPr/>
        </p:nvSpPr>
        <p:spPr>
          <a:xfrm>
            <a:off x="756000" y="5548825"/>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4.3.3</a:t>
            </a:r>
          </a:p>
        </p:txBody>
      </p:sp>
      <p:sp>
        <p:nvSpPr>
          <p:cNvPr id="82" name="TextBox 81">
            <a:extLst>
              <a:ext uri="{FF2B5EF4-FFF2-40B4-BE49-F238E27FC236}">
                <a16:creationId xmlns:a16="http://schemas.microsoft.com/office/drawing/2014/main" id="{D1C9B7AB-B3A6-5345-9783-84CE6AA41B8D}"/>
              </a:ext>
            </a:extLst>
          </p:cNvPr>
          <p:cNvSpPr txBox="1"/>
          <p:nvPr/>
        </p:nvSpPr>
        <p:spPr>
          <a:xfrm>
            <a:off x="1482176" y="5566410"/>
            <a:ext cx="9720000" cy="261610"/>
          </a:xfrm>
          <a:prstGeom prst="rect">
            <a:avLst/>
          </a:prstGeom>
          <a:noFill/>
        </p:spPr>
        <p:txBody>
          <a:bodyPr wrap="square" rtlCol="0">
            <a:spAutoFit/>
          </a:bodyPr>
          <a:lstStyle/>
          <a:p>
            <a:pPr algn="just"/>
            <a:r>
              <a:rPr lang="es-ES_tradnl" sz="1100" dirty="0">
                <a:latin typeface="Gotham Medium" panose="02000604030000020004" pitchFamily="2" charset="0"/>
              </a:rPr>
              <a:t>Adecuación Institucional: Estudios y diagnósticos en materia de funciones y procedimientos</a:t>
            </a:r>
          </a:p>
        </p:txBody>
      </p:sp>
      <p:grpSp>
        <p:nvGrpSpPr>
          <p:cNvPr id="83" name="Group 82">
            <a:extLst>
              <a:ext uri="{FF2B5EF4-FFF2-40B4-BE49-F238E27FC236}">
                <a16:creationId xmlns:a16="http://schemas.microsoft.com/office/drawing/2014/main" id="{3DAA6260-FD6A-C243-9384-81CB063B375F}"/>
              </a:ext>
            </a:extLst>
          </p:cNvPr>
          <p:cNvGrpSpPr/>
          <p:nvPr/>
        </p:nvGrpSpPr>
        <p:grpSpPr>
          <a:xfrm>
            <a:off x="1297868" y="5620825"/>
            <a:ext cx="109440" cy="109440"/>
            <a:chOff x="4200892" y="4432105"/>
            <a:chExt cx="109440" cy="109440"/>
          </a:xfrm>
        </p:grpSpPr>
        <p:grpSp>
          <p:nvGrpSpPr>
            <p:cNvPr id="84" name="Group 83">
              <a:extLst>
                <a:ext uri="{FF2B5EF4-FFF2-40B4-BE49-F238E27FC236}">
                  <a16:creationId xmlns:a16="http://schemas.microsoft.com/office/drawing/2014/main" id="{C9127B2D-C689-3C48-ACAE-82ACF5EE8AFF}"/>
                </a:ext>
              </a:extLst>
            </p:cNvPr>
            <p:cNvGrpSpPr>
              <a:grpSpLocks noChangeAspect="1"/>
            </p:cNvGrpSpPr>
            <p:nvPr/>
          </p:nvGrpSpPr>
          <p:grpSpPr>
            <a:xfrm rot="10800000">
              <a:off x="4210817" y="4439517"/>
              <a:ext cx="89587" cy="90000"/>
              <a:chOff x="3994150" y="4504881"/>
              <a:chExt cx="108000" cy="108498"/>
            </a:xfrm>
          </p:grpSpPr>
          <p:sp>
            <p:nvSpPr>
              <p:cNvPr id="87" name="Pie 86">
                <a:extLst>
                  <a:ext uri="{FF2B5EF4-FFF2-40B4-BE49-F238E27FC236}">
                    <a16:creationId xmlns:a16="http://schemas.microsoft.com/office/drawing/2014/main" id="{DF2051CE-0EBA-8141-9F7A-495C0869C4A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8" name="Pie 87">
                <a:extLst>
                  <a:ext uri="{FF2B5EF4-FFF2-40B4-BE49-F238E27FC236}">
                    <a16:creationId xmlns:a16="http://schemas.microsoft.com/office/drawing/2014/main" id="{7DE09BB1-EF04-714E-8759-62B5318EBF0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5" name="Arc 84">
              <a:extLst>
                <a:ext uri="{FF2B5EF4-FFF2-40B4-BE49-F238E27FC236}">
                  <a16:creationId xmlns:a16="http://schemas.microsoft.com/office/drawing/2014/main" id="{157B5B95-97F5-7D43-A796-5A8ED1345F5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6" name="Arc 85">
              <a:extLst>
                <a:ext uri="{FF2B5EF4-FFF2-40B4-BE49-F238E27FC236}">
                  <a16:creationId xmlns:a16="http://schemas.microsoft.com/office/drawing/2014/main" id="{702A9956-170F-E149-ADA7-65F9A286739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7" name="TextBox 46">
            <a:extLst>
              <a:ext uri="{FF2B5EF4-FFF2-40B4-BE49-F238E27FC236}">
                <a16:creationId xmlns:a16="http://schemas.microsoft.com/office/drawing/2014/main" id="{97BD3120-6CFD-4C4D-933C-0B9BA1E5CC66}"/>
              </a:ext>
            </a:extLst>
          </p:cNvPr>
          <p:cNvSpPr txBox="1"/>
          <p:nvPr/>
        </p:nvSpPr>
        <p:spPr>
          <a:xfrm>
            <a:off x="1236146" y="1115005"/>
            <a:ext cx="10002419" cy="769441"/>
          </a:xfrm>
          <a:prstGeom prst="rect">
            <a:avLst/>
          </a:prstGeom>
          <a:noFill/>
        </p:spPr>
        <p:txBody>
          <a:bodyPr wrap="square" rtlCol="0">
            <a:spAutoFit/>
          </a:bodyPr>
          <a:lstStyle/>
          <a:p>
            <a:r>
              <a:rPr lang="es-ES_tradnl" sz="2200" b="1" dirty="0">
                <a:solidFill>
                  <a:srgbClr val="00AEEF"/>
                </a:solidFill>
                <a:latin typeface="Filson Pro Book" panose="02000000000000000000" pitchFamily="2" charset="77"/>
              </a:rPr>
              <a:t>PILAR ESTRATÉGICO DE TRANSFORMACIÓN DE LA ARQUITECTURA ORGANIZACIONAL</a:t>
            </a:r>
          </a:p>
        </p:txBody>
      </p:sp>
      <p:sp>
        <p:nvSpPr>
          <p:cNvPr id="48" name="TextBox 47">
            <a:extLst>
              <a:ext uri="{FF2B5EF4-FFF2-40B4-BE49-F238E27FC236}">
                <a16:creationId xmlns:a16="http://schemas.microsoft.com/office/drawing/2014/main" id="{6F4D1457-72D9-F24D-93AA-C58F03F9683F}"/>
              </a:ext>
            </a:extLst>
          </p:cNvPr>
          <p:cNvSpPr txBox="1"/>
          <p:nvPr/>
        </p:nvSpPr>
        <p:spPr>
          <a:xfrm>
            <a:off x="756000" y="5814497"/>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4.3.4</a:t>
            </a:r>
          </a:p>
        </p:txBody>
      </p:sp>
      <p:sp>
        <p:nvSpPr>
          <p:cNvPr id="50" name="TextBox 49">
            <a:extLst>
              <a:ext uri="{FF2B5EF4-FFF2-40B4-BE49-F238E27FC236}">
                <a16:creationId xmlns:a16="http://schemas.microsoft.com/office/drawing/2014/main" id="{29453EBF-45CD-4A48-9C73-E00B208FF7B8}"/>
              </a:ext>
            </a:extLst>
          </p:cNvPr>
          <p:cNvSpPr txBox="1"/>
          <p:nvPr/>
        </p:nvSpPr>
        <p:spPr>
          <a:xfrm>
            <a:off x="1482176" y="5832082"/>
            <a:ext cx="9720000" cy="430887"/>
          </a:xfrm>
          <a:prstGeom prst="rect">
            <a:avLst/>
          </a:prstGeom>
          <a:noFill/>
        </p:spPr>
        <p:txBody>
          <a:bodyPr wrap="square" rtlCol="0">
            <a:spAutoFit/>
          </a:bodyPr>
          <a:lstStyle/>
          <a:p>
            <a:pPr algn="just"/>
            <a:r>
              <a:rPr lang="es-ES_tradnl" sz="1100" dirty="0">
                <a:latin typeface="Gotham Medium" panose="02000604030000020004" pitchFamily="2" charset="0"/>
              </a:rPr>
              <a:t>Implementar indicadores de la gestión judicial para el uso de la Alta Dirección de la Rama Judicial, del Estado y grupos de interés como batería para la toma de decisiones misionales y de política pública institucional.</a:t>
            </a:r>
          </a:p>
        </p:txBody>
      </p:sp>
      <p:grpSp>
        <p:nvGrpSpPr>
          <p:cNvPr id="51" name="Group 50">
            <a:extLst>
              <a:ext uri="{FF2B5EF4-FFF2-40B4-BE49-F238E27FC236}">
                <a16:creationId xmlns:a16="http://schemas.microsoft.com/office/drawing/2014/main" id="{490E165A-C715-2344-BF7C-6CD1BEBADBAB}"/>
              </a:ext>
            </a:extLst>
          </p:cNvPr>
          <p:cNvGrpSpPr/>
          <p:nvPr/>
        </p:nvGrpSpPr>
        <p:grpSpPr>
          <a:xfrm>
            <a:off x="1297868" y="5886497"/>
            <a:ext cx="109440" cy="109440"/>
            <a:chOff x="4200892" y="4432105"/>
            <a:chExt cx="109440" cy="109440"/>
          </a:xfrm>
        </p:grpSpPr>
        <p:grpSp>
          <p:nvGrpSpPr>
            <p:cNvPr id="52" name="Group 51">
              <a:extLst>
                <a:ext uri="{FF2B5EF4-FFF2-40B4-BE49-F238E27FC236}">
                  <a16:creationId xmlns:a16="http://schemas.microsoft.com/office/drawing/2014/main" id="{6AFF3F4A-5B92-9C48-9317-E3B0C0D6FE18}"/>
                </a:ext>
              </a:extLst>
            </p:cNvPr>
            <p:cNvGrpSpPr>
              <a:grpSpLocks noChangeAspect="1"/>
            </p:cNvGrpSpPr>
            <p:nvPr/>
          </p:nvGrpSpPr>
          <p:grpSpPr>
            <a:xfrm rot="10800000">
              <a:off x="4210817" y="4439517"/>
              <a:ext cx="89587" cy="90000"/>
              <a:chOff x="3994150" y="4504881"/>
              <a:chExt cx="108000" cy="108498"/>
            </a:xfrm>
          </p:grpSpPr>
          <p:sp>
            <p:nvSpPr>
              <p:cNvPr id="55" name="Pie 54">
                <a:extLst>
                  <a:ext uri="{FF2B5EF4-FFF2-40B4-BE49-F238E27FC236}">
                    <a16:creationId xmlns:a16="http://schemas.microsoft.com/office/drawing/2014/main" id="{CE964321-6B37-0540-9154-81579C80AB1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56" name="Pie 55">
                <a:extLst>
                  <a:ext uri="{FF2B5EF4-FFF2-40B4-BE49-F238E27FC236}">
                    <a16:creationId xmlns:a16="http://schemas.microsoft.com/office/drawing/2014/main" id="{EDC0C6DE-CC74-F744-8CBC-1D32AB4ADE0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53" name="Arc 52">
              <a:extLst>
                <a:ext uri="{FF2B5EF4-FFF2-40B4-BE49-F238E27FC236}">
                  <a16:creationId xmlns:a16="http://schemas.microsoft.com/office/drawing/2014/main" id="{D5858D24-8381-944A-8B1C-81A4D19EC32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54" name="Arc 53">
              <a:extLst>
                <a:ext uri="{FF2B5EF4-FFF2-40B4-BE49-F238E27FC236}">
                  <a16:creationId xmlns:a16="http://schemas.microsoft.com/office/drawing/2014/main" id="{7DFD744B-FC98-A54D-BCD1-1C88A767683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57" name="TextBox 56">
            <a:extLst>
              <a:ext uri="{FF2B5EF4-FFF2-40B4-BE49-F238E27FC236}">
                <a16:creationId xmlns:a16="http://schemas.microsoft.com/office/drawing/2014/main" id="{773E2FCD-FB41-B744-A2CD-19A580F6DF99}"/>
              </a:ext>
            </a:extLst>
          </p:cNvPr>
          <p:cNvSpPr txBox="1"/>
          <p:nvPr/>
        </p:nvSpPr>
        <p:spPr>
          <a:xfrm>
            <a:off x="756000" y="6261856"/>
            <a:ext cx="10567427" cy="261610"/>
          </a:xfrm>
          <a:prstGeom prst="rect">
            <a:avLst/>
          </a:prstGeom>
          <a:noFill/>
        </p:spPr>
        <p:txBody>
          <a:bodyPr wrap="square" rtlCol="0">
            <a:spAutoFit/>
          </a:bodyPr>
          <a:lstStyle/>
          <a:p>
            <a:pPr algn="just"/>
            <a:r>
              <a:rPr lang="es-ES_tradnl" sz="1100" b="1" i="1" dirty="0">
                <a:solidFill>
                  <a:srgbClr val="00AEEF"/>
                </a:solidFill>
                <a:latin typeface="Gotham Medium" panose="02000604030000020004" pitchFamily="2" charset="0"/>
              </a:rPr>
              <a:t>Proyecto:</a:t>
            </a:r>
            <a:r>
              <a:rPr lang="es-ES_tradnl" sz="1100" b="1" i="1" dirty="0">
                <a:latin typeface="Gotham Medium" panose="02000604030000020004" pitchFamily="2" charset="0"/>
              </a:rPr>
              <a:t> Elaboración de Estudios especiales y análisis estadísticos para la modernización de la Rama Judicial a nivel nacional</a:t>
            </a:r>
          </a:p>
        </p:txBody>
      </p:sp>
    </p:spTree>
    <p:extLst>
      <p:ext uri="{BB962C8B-B14F-4D97-AF65-F5344CB8AC3E}">
        <p14:creationId xmlns:p14="http://schemas.microsoft.com/office/powerpoint/2010/main" val="1299567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2E5D39B9-7215-AA4E-9B60-022E5A7AE440}"/>
              </a:ext>
            </a:extLst>
          </p:cNvPr>
          <p:cNvSpPr/>
          <p:nvPr/>
        </p:nvSpPr>
        <p:spPr>
          <a:xfrm>
            <a:off x="241533" y="4104530"/>
            <a:ext cx="6396303"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234296"/>
            <a:ext cx="2570331"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88712" y="3200128"/>
            <a:ext cx="2701702"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5.2. / OBJETIVO GENERAL</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p:nvPr/>
        </p:nvCxnSpPr>
        <p:spPr>
          <a:xfrm>
            <a:off x="1324841" y="1882892"/>
            <a:ext cx="972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56EBD097-8271-9043-815D-316183F4065A}"/>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279394"/>
            <a:ext cx="1729762"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91887" y="2245226"/>
            <a:ext cx="1822935"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5.1. / PROPÓSITO</a:t>
            </a: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674314" y="2606400"/>
            <a:ext cx="10567427" cy="430887"/>
          </a:xfrm>
          <a:prstGeom prst="rect">
            <a:avLst/>
          </a:prstGeom>
          <a:noFill/>
        </p:spPr>
        <p:txBody>
          <a:bodyPr wrap="square" rtlCol="0">
            <a:spAutoFit/>
          </a:bodyPr>
          <a:lstStyle/>
          <a:p>
            <a:pPr algn="just"/>
            <a:r>
              <a:rPr lang="es-ES_tradnl" sz="1100" b="1" i="1" dirty="0">
                <a:latin typeface="Gotham Medium" panose="02000604030000020004" pitchFamily="2" charset="0"/>
              </a:rPr>
              <a:t>Mejorar la visibilidad y transparencia institucional, la gestión y disponibilidad de la información generada por la Rama Judicial, mediante la optimización y modernización de los mecanismos y herramientas para la gestión y comunicación de la información judicial</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23318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TextBox 106">
            <a:extLst>
              <a:ext uri="{FF2B5EF4-FFF2-40B4-BE49-F238E27FC236}">
                <a16:creationId xmlns:a16="http://schemas.microsoft.com/office/drawing/2014/main" id="{043B612F-E6C6-954A-B14D-202C203ECB02}"/>
              </a:ext>
            </a:extLst>
          </p:cNvPr>
          <p:cNvSpPr txBox="1"/>
          <p:nvPr/>
        </p:nvSpPr>
        <p:spPr>
          <a:xfrm>
            <a:off x="671139" y="3561302"/>
            <a:ext cx="10567427" cy="430887"/>
          </a:xfrm>
          <a:prstGeom prst="rect">
            <a:avLst/>
          </a:prstGeom>
          <a:noFill/>
        </p:spPr>
        <p:txBody>
          <a:bodyPr wrap="square" rtlCol="0">
            <a:spAutoFit/>
          </a:bodyPr>
          <a:lstStyle/>
          <a:p>
            <a:pPr algn="just"/>
            <a:r>
              <a:rPr lang="es-ES_tradnl" sz="1100" b="1" i="1" dirty="0">
                <a:latin typeface="Gotham Medium" panose="02000604030000020004" pitchFamily="2" charset="0"/>
              </a:rPr>
              <a:t>Modernizar y optimizar los mecanismos documentales y herramientas tecnológicas de gestión de la información generada por la Rama Judicial para su oportuna y confiable divulgación y consulta.</a:t>
            </a:r>
          </a:p>
        </p:txBody>
      </p:sp>
      <p:sp>
        <p:nvSpPr>
          <p:cNvPr id="109" name="TextBox 108">
            <a:extLst>
              <a:ext uri="{FF2B5EF4-FFF2-40B4-BE49-F238E27FC236}">
                <a16:creationId xmlns:a16="http://schemas.microsoft.com/office/drawing/2014/main" id="{CB4BBD85-A3BA-7A41-80F9-0B9EFA1BF74D}"/>
              </a:ext>
            </a:extLst>
          </p:cNvPr>
          <p:cNvSpPr txBox="1"/>
          <p:nvPr/>
        </p:nvSpPr>
        <p:spPr>
          <a:xfrm>
            <a:off x="188711" y="4070362"/>
            <a:ext cx="6396303"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5.3. / ESTRATEGIAS, PROYECTOS Y PRIORIDADES DE INVERSIÓN</a:t>
            </a:r>
          </a:p>
        </p:txBody>
      </p:sp>
      <p:sp>
        <p:nvSpPr>
          <p:cNvPr id="110" name="Rectangle 109">
            <a:extLst>
              <a:ext uri="{FF2B5EF4-FFF2-40B4-BE49-F238E27FC236}">
                <a16:creationId xmlns:a16="http://schemas.microsoft.com/office/drawing/2014/main" id="{8DA4CB99-850F-BC46-8A1E-0F24D8C7785E}"/>
              </a:ext>
            </a:extLst>
          </p:cNvPr>
          <p:cNvSpPr/>
          <p:nvPr/>
        </p:nvSpPr>
        <p:spPr>
          <a:xfrm>
            <a:off x="-1" y="410341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5" name="TextBox 64">
            <a:extLst>
              <a:ext uri="{FF2B5EF4-FFF2-40B4-BE49-F238E27FC236}">
                <a16:creationId xmlns:a16="http://schemas.microsoft.com/office/drawing/2014/main" id="{9D25FEE1-B62F-6646-B373-8A30E39E7306}"/>
              </a:ext>
            </a:extLst>
          </p:cNvPr>
          <p:cNvSpPr txBox="1"/>
          <p:nvPr/>
        </p:nvSpPr>
        <p:spPr>
          <a:xfrm>
            <a:off x="1482176" y="4581809"/>
            <a:ext cx="9720000" cy="600164"/>
          </a:xfrm>
          <a:prstGeom prst="rect">
            <a:avLst/>
          </a:prstGeom>
          <a:noFill/>
        </p:spPr>
        <p:txBody>
          <a:bodyPr wrap="square" rtlCol="0">
            <a:spAutoFit/>
          </a:bodyPr>
          <a:lstStyle/>
          <a:p>
            <a:pPr algn="just"/>
            <a:r>
              <a:rPr lang="es-ES_tradnl" sz="1100" dirty="0">
                <a:latin typeface="Gotham Medium" panose="02000604030000020004" pitchFamily="2" charset="0"/>
              </a:rPr>
              <a:t>Optimizar los servicios de gestión digital de procesos judiciales, procesamiento y divulgación de la información jurisprudencial, normativa y doctrinaria generada por la Rama</a:t>
            </a:r>
          </a:p>
          <a:p>
            <a:pPr algn="just"/>
            <a:endParaRPr lang="es-ES_tradnl" sz="1100" dirty="0">
              <a:latin typeface="Gotham Medium" panose="02000604030000020004" pitchFamily="2" charset="0"/>
            </a:endParaRPr>
          </a:p>
        </p:txBody>
      </p:sp>
      <p:cxnSp>
        <p:nvCxnSpPr>
          <p:cNvPr id="67" name="Straight Connector 66">
            <a:extLst>
              <a:ext uri="{FF2B5EF4-FFF2-40B4-BE49-F238E27FC236}">
                <a16:creationId xmlns:a16="http://schemas.microsoft.com/office/drawing/2014/main" id="{9D9467ED-7B60-B847-8980-ED31D2635F36}"/>
              </a:ext>
            </a:extLst>
          </p:cNvPr>
          <p:cNvCxnSpPr>
            <a:cxnSpLocks/>
          </p:cNvCxnSpPr>
          <p:nvPr/>
        </p:nvCxnSpPr>
        <p:spPr>
          <a:xfrm>
            <a:off x="1355736" y="4603631"/>
            <a:ext cx="0" cy="684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D9EA2DD6-3298-0941-A2C2-B54A6F3737EE}"/>
              </a:ext>
            </a:extLst>
          </p:cNvPr>
          <p:cNvGrpSpPr/>
          <p:nvPr/>
        </p:nvGrpSpPr>
        <p:grpSpPr>
          <a:xfrm>
            <a:off x="1301046" y="4653809"/>
            <a:ext cx="109440" cy="109440"/>
            <a:chOff x="4200892" y="4432105"/>
            <a:chExt cx="109440" cy="109440"/>
          </a:xfrm>
        </p:grpSpPr>
        <p:grpSp>
          <p:nvGrpSpPr>
            <p:cNvPr id="69" name="Group 68">
              <a:extLst>
                <a:ext uri="{FF2B5EF4-FFF2-40B4-BE49-F238E27FC236}">
                  <a16:creationId xmlns:a16="http://schemas.microsoft.com/office/drawing/2014/main" id="{49821E8B-8E91-514A-9059-15449C29960C}"/>
                </a:ext>
              </a:extLst>
            </p:cNvPr>
            <p:cNvGrpSpPr>
              <a:grpSpLocks noChangeAspect="1"/>
            </p:cNvGrpSpPr>
            <p:nvPr/>
          </p:nvGrpSpPr>
          <p:grpSpPr>
            <a:xfrm rot="10800000">
              <a:off x="4210817" y="4439517"/>
              <a:ext cx="89587" cy="90000"/>
              <a:chOff x="3994150" y="4504881"/>
              <a:chExt cx="108000" cy="108498"/>
            </a:xfrm>
          </p:grpSpPr>
          <p:sp>
            <p:nvSpPr>
              <p:cNvPr id="72" name="Pie 71">
                <a:extLst>
                  <a:ext uri="{FF2B5EF4-FFF2-40B4-BE49-F238E27FC236}">
                    <a16:creationId xmlns:a16="http://schemas.microsoft.com/office/drawing/2014/main" id="{D0483C8A-AAE1-F543-B05D-DFFA2C256FD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3" name="Pie 72">
                <a:extLst>
                  <a:ext uri="{FF2B5EF4-FFF2-40B4-BE49-F238E27FC236}">
                    <a16:creationId xmlns:a16="http://schemas.microsoft.com/office/drawing/2014/main" id="{C440A44F-B914-C843-86C9-345DFC77794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0" name="Arc 69">
              <a:extLst>
                <a:ext uri="{FF2B5EF4-FFF2-40B4-BE49-F238E27FC236}">
                  <a16:creationId xmlns:a16="http://schemas.microsoft.com/office/drawing/2014/main" id="{D8216752-6C1B-C348-8204-EC1EEE59CFE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1" name="Arc 70">
              <a:extLst>
                <a:ext uri="{FF2B5EF4-FFF2-40B4-BE49-F238E27FC236}">
                  <a16:creationId xmlns:a16="http://schemas.microsoft.com/office/drawing/2014/main" id="{2BD17B2A-3363-1A42-B55A-A30F95EF7F0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0" name="TextBox 79">
            <a:extLst>
              <a:ext uri="{FF2B5EF4-FFF2-40B4-BE49-F238E27FC236}">
                <a16:creationId xmlns:a16="http://schemas.microsoft.com/office/drawing/2014/main" id="{6A9DDAFF-2543-E347-A4A8-A28A3FA6BEA4}"/>
              </a:ext>
            </a:extLst>
          </p:cNvPr>
          <p:cNvSpPr txBox="1"/>
          <p:nvPr/>
        </p:nvSpPr>
        <p:spPr>
          <a:xfrm>
            <a:off x="756000" y="4581809"/>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5.3.1</a:t>
            </a:r>
          </a:p>
        </p:txBody>
      </p:sp>
      <p:sp>
        <p:nvSpPr>
          <p:cNvPr id="81" name="TextBox 80">
            <a:extLst>
              <a:ext uri="{FF2B5EF4-FFF2-40B4-BE49-F238E27FC236}">
                <a16:creationId xmlns:a16="http://schemas.microsoft.com/office/drawing/2014/main" id="{00F25163-B4D4-6646-ABE2-4005B47C00AA}"/>
              </a:ext>
            </a:extLst>
          </p:cNvPr>
          <p:cNvSpPr txBox="1"/>
          <p:nvPr/>
        </p:nvSpPr>
        <p:spPr>
          <a:xfrm>
            <a:off x="756000" y="5056656"/>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5.3.2</a:t>
            </a:r>
          </a:p>
        </p:txBody>
      </p:sp>
      <p:sp>
        <p:nvSpPr>
          <p:cNvPr id="82" name="TextBox 81">
            <a:extLst>
              <a:ext uri="{FF2B5EF4-FFF2-40B4-BE49-F238E27FC236}">
                <a16:creationId xmlns:a16="http://schemas.microsoft.com/office/drawing/2014/main" id="{D1C9B7AB-B3A6-5345-9783-84CE6AA41B8D}"/>
              </a:ext>
            </a:extLst>
          </p:cNvPr>
          <p:cNvSpPr txBox="1"/>
          <p:nvPr/>
        </p:nvSpPr>
        <p:spPr>
          <a:xfrm>
            <a:off x="1482176" y="5074241"/>
            <a:ext cx="9720000" cy="600164"/>
          </a:xfrm>
          <a:prstGeom prst="rect">
            <a:avLst/>
          </a:prstGeom>
          <a:noFill/>
        </p:spPr>
        <p:txBody>
          <a:bodyPr wrap="square" rtlCol="0">
            <a:spAutoFit/>
          </a:bodyPr>
          <a:lstStyle/>
          <a:p>
            <a:pPr algn="just"/>
            <a:r>
              <a:rPr lang="es-ES_tradnl" sz="1100" dirty="0">
                <a:latin typeface="Gotham Medium" panose="02000604030000020004" pitchFamily="2" charset="0"/>
              </a:rPr>
              <a:t>Modernizar la tecnología y el control del servicio de información y registro para Jueces de Paz y de Reconsideración, Abogados, Auxiliares de la Justicia y Consultorios Jurídicos.</a:t>
            </a:r>
          </a:p>
          <a:p>
            <a:pPr algn="just"/>
            <a:endParaRPr lang="es-ES_tradnl" sz="1100" dirty="0">
              <a:latin typeface="Gotham Medium" panose="02000604030000020004" pitchFamily="2" charset="0"/>
            </a:endParaRPr>
          </a:p>
        </p:txBody>
      </p:sp>
      <p:grpSp>
        <p:nvGrpSpPr>
          <p:cNvPr id="83" name="Group 82">
            <a:extLst>
              <a:ext uri="{FF2B5EF4-FFF2-40B4-BE49-F238E27FC236}">
                <a16:creationId xmlns:a16="http://schemas.microsoft.com/office/drawing/2014/main" id="{3DAA6260-FD6A-C243-9384-81CB063B375F}"/>
              </a:ext>
            </a:extLst>
          </p:cNvPr>
          <p:cNvGrpSpPr/>
          <p:nvPr/>
        </p:nvGrpSpPr>
        <p:grpSpPr>
          <a:xfrm>
            <a:off x="1297868" y="5128656"/>
            <a:ext cx="109440" cy="109440"/>
            <a:chOff x="4200892" y="4432105"/>
            <a:chExt cx="109440" cy="109440"/>
          </a:xfrm>
        </p:grpSpPr>
        <p:grpSp>
          <p:nvGrpSpPr>
            <p:cNvPr id="84" name="Group 83">
              <a:extLst>
                <a:ext uri="{FF2B5EF4-FFF2-40B4-BE49-F238E27FC236}">
                  <a16:creationId xmlns:a16="http://schemas.microsoft.com/office/drawing/2014/main" id="{C9127B2D-C689-3C48-ACAE-82ACF5EE8AFF}"/>
                </a:ext>
              </a:extLst>
            </p:cNvPr>
            <p:cNvGrpSpPr>
              <a:grpSpLocks noChangeAspect="1"/>
            </p:cNvGrpSpPr>
            <p:nvPr/>
          </p:nvGrpSpPr>
          <p:grpSpPr>
            <a:xfrm rot="10800000">
              <a:off x="4210817" y="4439517"/>
              <a:ext cx="89587" cy="90000"/>
              <a:chOff x="3994150" y="4504881"/>
              <a:chExt cx="108000" cy="108498"/>
            </a:xfrm>
          </p:grpSpPr>
          <p:sp>
            <p:nvSpPr>
              <p:cNvPr id="87" name="Pie 86">
                <a:extLst>
                  <a:ext uri="{FF2B5EF4-FFF2-40B4-BE49-F238E27FC236}">
                    <a16:creationId xmlns:a16="http://schemas.microsoft.com/office/drawing/2014/main" id="{DF2051CE-0EBA-8141-9F7A-495C0869C4A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8" name="Pie 87">
                <a:extLst>
                  <a:ext uri="{FF2B5EF4-FFF2-40B4-BE49-F238E27FC236}">
                    <a16:creationId xmlns:a16="http://schemas.microsoft.com/office/drawing/2014/main" id="{7DE09BB1-EF04-714E-8759-62B5318EBF0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5" name="Arc 84">
              <a:extLst>
                <a:ext uri="{FF2B5EF4-FFF2-40B4-BE49-F238E27FC236}">
                  <a16:creationId xmlns:a16="http://schemas.microsoft.com/office/drawing/2014/main" id="{157B5B95-97F5-7D43-A796-5A8ED1345F5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6" name="Arc 85">
              <a:extLst>
                <a:ext uri="{FF2B5EF4-FFF2-40B4-BE49-F238E27FC236}">
                  <a16:creationId xmlns:a16="http://schemas.microsoft.com/office/drawing/2014/main" id="{702A9956-170F-E149-ADA7-65F9A286739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7" name="TextBox 46">
            <a:extLst>
              <a:ext uri="{FF2B5EF4-FFF2-40B4-BE49-F238E27FC236}">
                <a16:creationId xmlns:a16="http://schemas.microsoft.com/office/drawing/2014/main" id="{97BD3120-6CFD-4C4D-933C-0B9BA1E5CC66}"/>
              </a:ext>
            </a:extLst>
          </p:cNvPr>
          <p:cNvSpPr txBox="1"/>
          <p:nvPr/>
        </p:nvSpPr>
        <p:spPr>
          <a:xfrm>
            <a:off x="1236146" y="1115005"/>
            <a:ext cx="10002419" cy="769441"/>
          </a:xfrm>
          <a:prstGeom prst="rect">
            <a:avLst/>
          </a:prstGeom>
          <a:noFill/>
        </p:spPr>
        <p:txBody>
          <a:bodyPr wrap="square" rtlCol="0">
            <a:spAutoFit/>
          </a:bodyPr>
          <a:lstStyle/>
          <a:p>
            <a:r>
              <a:rPr lang="es-ES_tradnl" sz="2200" b="1" dirty="0">
                <a:solidFill>
                  <a:srgbClr val="00AEEF"/>
                </a:solidFill>
                <a:latin typeface="Filson Pro Book" panose="02000000000000000000" pitchFamily="2" charset="77"/>
              </a:rPr>
              <a:t>PILAR ESTRATÉGICO DE  JUSTICIA CERCANA AL CIUDADANO Y DE COMUNICACIÓN</a:t>
            </a:r>
          </a:p>
        </p:txBody>
      </p:sp>
      <p:sp>
        <p:nvSpPr>
          <p:cNvPr id="57" name="TextBox 56">
            <a:extLst>
              <a:ext uri="{FF2B5EF4-FFF2-40B4-BE49-F238E27FC236}">
                <a16:creationId xmlns:a16="http://schemas.microsoft.com/office/drawing/2014/main" id="{773E2FCD-FB41-B744-A2CD-19A580F6DF99}"/>
              </a:ext>
            </a:extLst>
          </p:cNvPr>
          <p:cNvSpPr txBox="1"/>
          <p:nvPr/>
        </p:nvSpPr>
        <p:spPr>
          <a:xfrm>
            <a:off x="756000" y="5655383"/>
            <a:ext cx="1199631" cy="261610"/>
          </a:xfrm>
          <a:prstGeom prst="rect">
            <a:avLst/>
          </a:prstGeom>
          <a:noFill/>
        </p:spPr>
        <p:txBody>
          <a:bodyPr wrap="square" rtlCol="0">
            <a:spAutoFit/>
          </a:bodyPr>
          <a:lstStyle/>
          <a:p>
            <a:pPr algn="just"/>
            <a:r>
              <a:rPr lang="es-ES_tradnl" sz="1100" b="1" i="1" dirty="0">
                <a:solidFill>
                  <a:srgbClr val="00AEEF"/>
                </a:solidFill>
                <a:latin typeface="Gotham Medium" panose="02000604030000020004" pitchFamily="2" charset="0"/>
              </a:rPr>
              <a:t>Proyectos:</a:t>
            </a:r>
            <a:endParaRPr lang="es-ES_tradnl" sz="1100" b="1" i="1" dirty="0">
              <a:latin typeface="Gotham Medium" panose="02000604030000020004" pitchFamily="2" charset="0"/>
            </a:endParaRPr>
          </a:p>
        </p:txBody>
      </p:sp>
      <p:pic>
        <p:nvPicPr>
          <p:cNvPr id="58" name="Picture 57">
            <a:extLst>
              <a:ext uri="{FF2B5EF4-FFF2-40B4-BE49-F238E27FC236}">
                <a16:creationId xmlns:a16="http://schemas.microsoft.com/office/drawing/2014/main" id="{004B6870-160E-224E-9A09-DEB177A97D88}"/>
              </a:ext>
            </a:extLst>
          </p:cNvPr>
          <p:cNvPicPr>
            <a:picLocks/>
          </p:cNvPicPr>
          <p:nvPr/>
        </p:nvPicPr>
        <p:blipFill>
          <a:blip r:embed="rId3"/>
          <a:stretch>
            <a:fillRect/>
          </a:stretch>
        </p:blipFill>
        <p:spPr>
          <a:xfrm>
            <a:off x="1917535" y="5705934"/>
            <a:ext cx="38100" cy="432000"/>
          </a:xfrm>
          <a:prstGeom prst="rect">
            <a:avLst/>
          </a:prstGeom>
        </p:spPr>
      </p:pic>
      <p:pic>
        <p:nvPicPr>
          <p:cNvPr id="59" name="Picture 58">
            <a:extLst>
              <a:ext uri="{FF2B5EF4-FFF2-40B4-BE49-F238E27FC236}">
                <a16:creationId xmlns:a16="http://schemas.microsoft.com/office/drawing/2014/main" id="{A9755732-69D1-744A-872A-AA5D21B21A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1798" y="5746737"/>
            <a:ext cx="102674" cy="102674"/>
          </a:xfrm>
          <a:prstGeom prst="rect">
            <a:avLst/>
          </a:prstGeom>
        </p:spPr>
      </p:pic>
      <p:pic>
        <p:nvPicPr>
          <p:cNvPr id="60" name="Picture 59">
            <a:extLst>
              <a:ext uri="{FF2B5EF4-FFF2-40B4-BE49-F238E27FC236}">
                <a16:creationId xmlns:a16="http://schemas.microsoft.com/office/drawing/2014/main" id="{0F32BB53-17D0-704D-9F38-AFB54E0351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4293" y="6000726"/>
            <a:ext cx="104400" cy="104400"/>
          </a:xfrm>
          <a:prstGeom prst="rect">
            <a:avLst/>
          </a:prstGeom>
        </p:spPr>
      </p:pic>
      <p:sp>
        <p:nvSpPr>
          <p:cNvPr id="2" name="Rectangle 1">
            <a:extLst>
              <a:ext uri="{FF2B5EF4-FFF2-40B4-BE49-F238E27FC236}">
                <a16:creationId xmlns:a16="http://schemas.microsoft.com/office/drawing/2014/main" id="{20712D2C-3115-B243-A046-0603EDA01A9B}"/>
              </a:ext>
            </a:extLst>
          </p:cNvPr>
          <p:cNvSpPr/>
          <p:nvPr/>
        </p:nvSpPr>
        <p:spPr>
          <a:xfrm>
            <a:off x="1966966" y="5682008"/>
            <a:ext cx="8353235" cy="261610"/>
          </a:xfrm>
          <a:prstGeom prst="rect">
            <a:avLst/>
          </a:prstGeom>
        </p:spPr>
        <p:txBody>
          <a:bodyPr wrap="square">
            <a:spAutoFit/>
          </a:bodyPr>
          <a:lstStyle/>
          <a:p>
            <a:r>
              <a:rPr lang="es-ES_tradnl" sz="1100" dirty="0">
                <a:latin typeface="Gotham Medium" panose="02000604030000020004" pitchFamily="2" charset="0"/>
              </a:rPr>
              <a:t>Fortalecimiento de los mecanismos para el acceso a la información de la Rama Judicial a nivel nacional</a:t>
            </a:r>
          </a:p>
        </p:txBody>
      </p:sp>
      <p:sp>
        <p:nvSpPr>
          <p:cNvPr id="90" name="Rectangle 89">
            <a:extLst>
              <a:ext uri="{FF2B5EF4-FFF2-40B4-BE49-F238E27FC236}">
                <a16:creationId xmlns:a16="http://schemas.microsoft.com/office/drawing/2014/main" id="{0AACFC94-98DD-CC4B-9D97-81B104D0ED9F}"/>
              </a:ext>
            </a:extLst>
          </p:cNvPr>
          <p:cNvSpPr/>
          <p:nvPr/>
        </p:nvSpPr>
        <p:spPr>
          <a:xfrm>
            <a:off x="1978297" y="5935381"/>
            <a:ext cx="8353235" cy="430887"/>
          </a:xfrm>
          <a:prstGeom prst="rect">
            <a:avLst/>
          </a:prstGeom>
        </p:spPr>
        <p:txBody>
          <a:bodyPr wrap="square">
            <a:spAutoFit/>
          </a:bodyPr>
          <a:lstStyle/>
          <a:p>
            <a:r>
              <a:rPr lang="es-ES_tradnl" sz="1100" dirty="0">
                <a:latin typeface="Gotham Medium" panose="02000604030000020004" pitchFamily="2" charset="0"/>
              </a:rPr>
              <a:t>Fortalecimiento de la Unidad de Registro Nacional de Abogados y Auxiliares de la Justicia, Sistemas de Control e Información</a:t>
            </a:r>
          </a:p>
        </p:txBody>
      </p:sp>
      <p:sp>
        <p:nvSpPr>
          <p:cNvPr id="91" name="Rectangle 90">
            <a:extLst>
              <a:ext uri="{FF2B5EF4-FFF2-40B4-BE49-F238E27FC236}">
                <a16:creationId xmlns:a16="http://schemas.microsoft.com/office/drawing/2014/main" id="{26F6C026-444E-6140-ADBF-693E26855B22}"/>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2" name="Rectangle 91">
            <a:extLst>
              <a:ext uri="{FF2B5EF4-FFF2-40B4-BE49-F238E27FC236}">
                <a16:creationId xmlns:a16="http://schemas.microsoft.com/office/drawing/2014/main" id="{B6431786-F0C6-844A-A9B0-BBF0A3FCD28E}"/>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3" name="TextBox 92">
            <a:extLst>
              <a:ext uri="{FF2B5EF4-FFF2-40B4-BE49-F238E27FC236}">
                <a16:creationId xmlns:a16="http://schemas.microsoft.com/office/drawing/2014/main" id="{A4DB5836-BB54-8C42-AAA2-E6754E799F3D}"/>
              </a:ext>
            </a:extLst>
          </p:cNvPr>
          <p:cNvSpPr txBox="1"/>
          <p:nvPr/>
        </p:nvSpPr>
        <p:spPr>
          <a:xfrm>
            <a:off x="179700" y="1151130"/>
            <a:ext cx="94288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05</a:t>
            </a:r>
          </a:p>
        </p:txBody>
      </p:sp>
    </p:spTree>
    <p:extLst>
      <p:ext uri="{BB962C8B-B14F-4D97-AF65-F5344CB8AC3E}">
        <p14:creationId xmlns:p14="http://schemas.microsoft.com/office/powerpoint/2010/main" val="584062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87F47B8D-0F33-8F42-AE1E-97481F9B1080}"/>
              </a:ext>
            </a:extLst>
          </p:cNvPr>
          <p:cNvSpPr/>
          <p:nvPr/>
        </p:nvSpPr>
        <p:spPr>
          <a:xfrm>
            <a:off x="244710" y="2279394"/>
            <a:ext cx="1729762"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91887" y="2245226"/>
            <a:ext cx="1836080"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6.1. / PROPÓSITO</a:t>
            </a:r>
          </a:p>
        </p:txBody>
      </p:sp>
      <p:sp>
        <p:nvSpPr>
          <p:cNvPr id="62" name="Rectangle 61">
            <a:extLst>
              <a:ext uri="{FF2B5EF4-FFF2-40B4-BE49-F238E27FC236}">
                <a16:creationId xmlns:a16="http://schemas.microsoft.com/office/drawing/2014/main" id="{54947A74-8F53-B84E-9A2C-4DB7A0555C6C}"/>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8" name="Rectangle 107">
            <a:extLst>
              <a:ext uri="{FF2B5EF4-FFF2-40B4-BE49-F238E27FC236}">
                <a16:creationId xmlns:a16="http://schemas.microsoft.com/office/drawing/2014/main" id="{2E5D39B9-7215-AA4E-9B60-022E5A7AE440}"/>
              </a:ext>
            </a:extLst>
          </p:cNvPr>
          <p:cNvSpPr/>
          <p:nvPr/>
        </p:nvSpPr>
        <p:spPr>
          <a:xfrm>
            <a:off x="241533" y="4513934"/>
            <a:ext cx="6396303"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331970"/>
            <a:ext cx="2570331"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88712" y="3297802"/>
            <a:ext cx="2708114"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6.2. / OBJETIVO GENERAL</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p:nvPr/>
        </p:nvCxnSpPr>
        <p:spPr>
          <a:xfrm>
            <a:off x="1324841" y="1882892"/>
            <a:ext cx="972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56EBD097-8271-9043-815D-316183F4065A}"/>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674314" y="2606400"/>
            <a:ext cx="10567427" cy="600164"/>
          </a:xfrm>
          <a:prstGeom prst="rect">
            <a:avLst/>
          </a:prstGeom>
          <a:noFill/>
        </p:spPr>
        <p:txBody>
          <a:bodyPr wrap="square" rtlCol="0">
            <a:spAutoFit/>
          </a:bodyPr>
          <a:lstStyle/>
          <a:p>
            <a:pPr algn="just"/>
            <a:r>
              <a:rPr lang="es-ES_tradnl" sz="1100" b="1" i="1" dirty="0">
                <a:latin typeface="Gotham Medium" panose="02000604030000020004" pitchFamily="2" charset="0"/>
              </a:rPr>
              <a:t>Asegurar la calidad de la administración y servicio de Justicia en la Rama en todo el país, por medio de la implementación de la gestión de la calidad en todas las fases de la administración de justicia, orientada al desempeño del aparato de justicia con mayor productividad y competitividad, a través de la generación de herramientas de gestión que propendan por una mejora continua.</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33085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TextBox 106">
            <a:extLst>
              <a:ext uri="{FF2B5EF4-FFF2-40B4-BE49-F238E27FC236}">
                <a16:creationId xmlns:a16="http://schemas.microsoft.com/office/drawing/2014/main" id="{043B612F-E6C6-954A-B14D-202C203ECB02}"/>
              </a:ext>
            </a:extLst>
          </p:cNvPr>
          <p:cNvSpPr txBox="1"/>
          <p:nvPr/>
        </p:nvSpPr>
        <p:spPr>
          <a:xfrm>
            <a:off x="671139" y="3658976"/>
            <a:ext cx="10567427" cy="769441"/>
          </a:xfrm>
          <a:prstGeom prst="rect">
            <a:avLst/>
          </a:prstGeom>
          <a:noFill/>
        </p:spPr>
        <p:txBody>
          <a:bodyPr wrap="square" rtlCol="0">
            <a:spAutoFit/>
          </a:bodyPr>
          <a:lstStyle/>
          <a:p>
            <a:pPr algn="just"/>
            <a:r>
              <a:rPr lang="es-ES_tradnl" sz="1100" b="1" i="1" dirty="0">
                <a:latin typeface="Gotham Medium" panose="02000604030000020004" pitchFamily="2" charset="0"/>
              </a:rPr>
              <a:t>Aumentar el número de despachos que cumplan los requisitos y criterios de las normas técnicas de calidad y ambiental, por medio del mejoramiento continuo del Sistema Integrado de Gestión y Control de la Calidad y del Medio Ambiente - SIGCMA, para fortalecer y mejorar la calidad de la administración y el servicio de justicia, por medio de la armonización y coordinación de los esfuerzos de los distintos órganos que la integran.</a:t>
            </a:r>
          </a:p>
        </p:txBody>
      </p:sp>
      <p:sp>
        <p:nvSpPr>
          <p:cNvPr id="109" name="TextBox 108">
            <a:extLst>
              <a:ext uri="{FF2B5EF4-FFF2-40B4-BE49-F238E27FC236}">
                <a16:creationId xmlns:a16="http://schemas.microsoft.com/office/drawing/2014/main" id="{CB4BBD85-A3BA-7A41-80F9-0B9EFA1BF74D}"/>
              </a:ext>
            </a:extLst>
          </p:cNvPr>
          <p:cNvSpPr txBox="1"/>
          <p:nvPr/>
        </p:nvSpPr>
        <p:spPr>
          <a:xfrm>
            <a:off x="188711" y="4479766"/>
            <a:ext cx="6396303"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6.3. / ESTRATEGIAS, PROYECTOS Y PRIORIDADES DE INVERSIÓN</a:t>
            </a:r>
          </a:p>
        </p:txBody>
      </p:sp>
      <p:sp>
        <p:nvSpPr>
          <p:cNvPr id="110" name="Rectangle 109">
            <a:extLst>
              <a:ext uri="{FF2B5EF4-FFF2-40B4-BE49-F238E27FC236}">
                <a16:creationId xmlns:a16="http://schemas.microsoft.com/office/drawing/2014/main" id="{8DA4CB99-850F-BC46-8A1E-0F24D8C7785E}"/>
              </a:ext>
            </a:extLst>
          </p:cNvPr>
          <p:cNvSpPr/>
          <p:nvPr/>
        </p:nvSpPr>
        <p:spPr>
          <a:xfrm>
            <a:off x="-1" y="451281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Rectangle 60">
            <a:extLst>
              <a:ext uri="{FF2B5EF4-FFF2-40B4-BE49-F238E27FC236}">
                <a16:creationId xmlns:a16="http://schemas.microsoft.com/office/drawing/2014/main" id="{BC6C3451-2567-7A44-A8BA-AC6CCA3D1B52}"/>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3" name="TextBox 62">
            <a:extLst>
              <a:ext uri="{FF2B5EF4-FFF2-40B4-BE49-F238E27FC236}">
                <a16:creationId xmlns:a16="http://schemas.microsoft.com/office/drawing/2014/main" id="{B73D603A-D120-B34D-9527-E5350A8AEEFC}"/>
              </a:ext>
            </a:extLst>
          </p:cNvPr>
          <p:cNvSpPr txBox="1"/>
          <p:nvPr/>
        </p:nvSpPr>
        <p:spPr>
          <a:xfrm>
            <a:off x="147768" y="1151130"/>
            <a:ext cx="95891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06</a:t>
            </a:r>
          </a:p>
        </p:txBody>
      </p:sp>
      <p:sp>
        <p:nvSpPr>
          <p:cNvPr id="64" name="TextBox 63">
            <a:extLst>
              <a:ext uri="{FF2B5EF4-FFF2-40B4-BE49-F238E27FC236}">
                <a16:creationId xmlns:a16="http://schemas.microsoft.com/office/drawing/2014/main" id="{7606F2F7-ACA0-0340-B155-FEDA3CE3697A}"/>
              </a:ext>
            </a:extLst>
          </p:cNvPr>
          <p:cNvSpPr txBox="1"/>
          <p:nvPr/>
        </p:nvSpPr>
        <p:spPr>
          <a:xfrm>
            <a:off x="756000" y="5174655"/>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6.3.2</a:t>
            </a:r>
          </a:p>
        </p:txBody>
      </p:sp>
      <p:sp>
        <p:nvSpPr>
          <p:cNvPr id="65" name="TextBox 64">
            <a:extLst>
              <a:ext uri="{FF2B5EF4-FFF2-40B4-BE49-F238E27FC236}">
                <a16:creationId xmlns:a16="http://schemas.microsoft.com/office/drawing/2014/main" id="{9D25FEE1-B62F-6646-B373-8A30E39E7306}"/>
              </a:ext>
            </a:extLst>
          </p:cNvPr>
          <p:cNvSpPr txBox="1"/>
          <p:nvPr/>
        </p:nvSpPr>
        <p:spPr>
          <a:xfrm>
            <a:off x="1482176" y="4871681"/>
            <a:ext cx="9720000" cy="261610"/>
          </a:xfrm>
          <a:prstGeom prst="rect">
            <a:avLst/>
          </a:prstGeom>
          <a:noFill/>
        </p:spPr>
        <p:txBody>
          <a:bodyPr wrap="square" rtlCol="0">
            <a:spAutoFit/>
          </a:bodyPr>
          <a:lstStyle/>
          <a:p>
            <a:pPr algn="just"/>
            <a:r>
              <a:rPr lang="es-ES_tradnl" sz="1100" dirty="0">
                <a:latin typeface="Gotham Medium" panose="02000604030000020004" pitchFamily="2" charset="0"/>
              </a:rPr>
              <a:t>Implementar la Norma Técnica de Calidad NTC 6256 y Guía Técnica de Calidad GTC 286.</a:t>
            </a:r>
          </a:p>
        </p:txBody>
      </p:sp>
      <p:sp>
        <p:nvSpPr>
          <p:cNvPr id="66" name="TextBox 65">
            <a:extLst>
              <a:ext uri="{FF2B5EF4-FFF2-40B4-BE49-F238E27FC236}">
                <a16:creationId xmlns:a16="http://schemas.microsoft.com/office/drawing/2014/main" id="{80C42226-35CC-7E45-826C-6452420C2996}"/>
              </a:ext>
            </a:extLst>
          </p:cNvPr>
          <p:cNvSpPr txBox="1"/>
          <p:nvPr/>
        </p:nvSpPr>
        <p:spPr>
          <a:xfrm>
            <a:off x="1482176" y="5174655"/>
            <a:ext cx="9720000" cy="430887"/>
          </a:xfrm>
          <a:prstGeom prst="rect">
            <a:avLst/>
          </a:prstGeom>
          <a:noFill/>
        </p:spPr>
        <p:txBody>
          <a:bodyPr wrap="square" rtlCol="0">
            <a:spAutoFit/>
          </a:bodyPr>
          <a:lstStyle/>
          <a:p>
            <a:pPr algn="just"/>
            <a:r>
              <a:rPr lang="es-ES_tradnl" sz="1100" dirty="0">
                <a:latin typeface="Gotham Medium" panose="02000604030000020004" pitchFamily="2" charset="0"/>
              </a:rPr>
              <a:t>Actualización y formación en Estructuras de Alto Nivel, la Norma y la Guía Técnica de Calidad de la Rama Judicial; el MPIG para los servidores Judiciales.-Diseñar e implementar la plataforma estratégica del Sistema de Gestión Ambiental.</a:t>
            </a:r>
          </a:p>
        </p:txBody>
      </p:sp>
      <p:cxnSp>
        <p:nvCxnSpPr>
          <p:cNvPr id="67" name="Straight Connector 66">
            <a:extLst>
              <a:ext uri="{FF2B5EF4-FFF2-40B4-BE49-F238E27FC236}">
                <a16:creationId xmlns:a16="http://schemas.microsoft.com/office/drawing/2014/main" id="{9D9467ED-7B60-B847-8980-ED31D2635F36}"/>
              </a:ext>
            </a:extLst>
          </p:cNvPr>
          <p:cNvCxnSpPr>
            <a:cxnSpLocks/>
          </p:cNvCxnSpPr>
          <p:nvPr/>
        </p:nvCxnSpPr>
        <p:spPr>
          <a:xfrm>
            <a:off x="1355736" y="4893503"/>
            <a:ext cx="0" cy="1260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D9EA2DD6-3298-0941-A2C2-B54A6F3737EE}"/>
              </a:ext>
            </a:extLst>
          </p:cNvPr>
          <p:cNvGrpSpPr/>
          <p:nvPr/>
        </p:nvGrpSpPr>
        <p:grpSpPr>
          <a:xfrm>
            <a:off x="1301046" y="4943681"/>
            <a:ext cx="109440" cy="109440"/>
            <a:chOff x="4200892" y="4432105"/>
            <a:chExt cx="109440" cy="109440"/>
          </a:xfrm>
        </p:grpSpPr>
        <p:grpSp>
          <p:nvGrpSpPr>
            <p:cNvPr id="69" name="Group 68">
              <a:extLst>
                <a:ext uri="{FF2B5EF4-FFF2-40B4-BE49-F238E27FC236}">
                  <a16:creationId xmlns:a16="http://schemas.microsoft.com/office/drawing/2014/main" id="{49821E8B-8E91-514A-9059-15449C29960C}"/>
                </a:ext>
              </a:extLst>
            </p:cNvPr>
            <p:cNvGrpSpPr>
              <a:grpSpLocks noChangeAspect="1"/>
            </p:cNvGrpSpPr>
            <p:nvPr/>
          </p:nvGrpSpPr>
          <p:grpSpPr>
            <a:xfrm rot="10800000">
              <a:off x="4210817" y="4439517"/>
              <a:ext cx="89587" cy="90000"/>
              <a:chOff x="3994150" y="4504881"/>
              <a:chExt cx="108000" cy="108498"/>
            </a:xfrm>
          </p:grpSpPr>
          <p:sp>
            <p:nvSpPr>
              <p:cNvPr id="72" name="Pie 71">
                <a:extLst>
                  <a:ext uri="{FF2B5EF4-FFF2-40B4-BE49-F238E27FC236}">
                    <a16:creationId xmlns:a16="http://schemas.microsoft.com/office/drawing/2014/main" id="{D0483C8A-AAE1-F543-B05D-DFFA2C256FD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3" name="Pie 72">
                <a:extLst>
                  <a:ext uri="{FF2B5EF4-FFF2-40B4-BE49-F238E27FC236}">
                    <a16:creationId xmlns:a16="http://schemas.microsoft.com/office/drawing/2014/main" id="{C440A44F-B914-C843-86C9-345DFC77794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0" name="Arc 69">
              <a:extLst>
                <a:ext uri="{FF2B5EF4-FFF2-40B4-BE49-F238E27FC236}">
                  <a16:creationId xmlns:a16="http://schemas.microsoft.com/office/drawing/2014/main" id="{D8216752-6C1B-C348-8204-EC1EEE59CFE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1" name="Arc 70">
              <a:extLst>
                <a:ext uri="{FF2B5EF4-FFF2-40B4-BE49-F238E27FC236}">
                  <a16:creationId xmlns:a16="http://schemas.microsoft.com/office/drawing/2014/main" id="{2BD17B2A-3363-1A42-B55A-A30F95EF7F0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74" name="Group 73">
            <a:extLst>
              <a:ext uri="{FF2B5EF4-FFF2-40B4-BE49-F238E27FC236}">
                <a16:creationId xmlns:a16="http://schemas.microsoft.com/office/drawing/2014/main" id="{77C5D120-67A1-814A-8557-C7A46BF22354}"/>
              </a:ext>
            </a:extLst>
          </p:cNvPr>
          <p:cNvGrpSpPr/>
          <p:nvPr/>
        </p:nvGrpSpPr>
        <p:grpSpPr>
          <a:xfrm>
            <a:off x="1297868" y="5246655"/>
            <a:ext cx="109440" cy="109440"/>
            <a:chOff x="4200892" y="4432105"/>
            <a:chExt cx="109440" cy="109440"/>
          </a:xfrm>
        </p:grpSpPr>
        <p:grpSp>
          <p:nvGrpSpPr>
            <p:cNvPr id="75" name="Group 74">
              <a:extLst>
                <a:ext uri="{FF2B5EF4-FFF2-40B4-BE49-F238E27FC236}">
                  <a16:creationId xmlns:a16="http://schemas.microsoft.com/office/drawing/2014/main" id="{B8F61FAC-0A84-4849-9350-E0DBBB4FAEFA}"/>
                </a:ext>
              </a:extLst>
            </p:cNvPr>
            <p:cNvGrpSpPr>
              <a:grpSpLocks noChangeAspect="1"/>
            </p:cNvGrpSpPr>
            <p:nvPr/>
          </p:nvGrpSpPr>
          <p:grpSpPr>
            <a:xfrm rot="10800000">
              <a:off x="4210817" y="4439517"/>
              <a:ext cx="89587" cy="90000"/>
              <a:chOff x="3994150" y="4504881"/>
              <a:chExt cx="108000" cy="108498"/>
            </a:xfrm>
          </p:grpSpPr>
          <p:sp>
            <p:nvSpPr>
              <p:cNvPr id="78" name="Pie 77">
                <a:extLst>
                  <a:ext uri="{FF2B5EF4-FFF2-40B4-BE49-F238E27FC236}">
                    <a16:creationId xmlns:a16="http://schemas.microsoft.com/office/drawing/2014/main" id="{FB262F4D-687B-994D-B9CF-C4F7CF6B891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9" name="Pie 78">
                <a:extLst>
                  <a:ext uri="{FF2B5EF4-FFF2-40B4-BE49-F238E27FC236}">
                    <a16:creationId xmlns:a16="http://schemas.microsoft.com/office/drawing/2014/main" id="{78C02DF0-C915-BF47-B59B-ECAB47CBC13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6" name="Arc 75">
              <a:extLst>
                <a:ext uri="{FF2B5EF4-FFF2-40B4-BE49-F238E27FC236}">
                  <a16:creationId xmlns:a16="http://schemas.microsoft.com/office/drawing/2014/main" id="{27E517F1-A125-384E-B658-D3E78AE0D6A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7" name="Arc 76">
              <a:extLst>
                <a:ext uri="{FF2B5EF4-FFF2-40B4-BE49-F238E27FC236}">
                  <a16:creationId xmlns:a16="http://schemas.microsoft.com/office/drawing/2014/main" id="{46FCC8B2-0486-7047-953B-3D653CC0E9D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0" name="TextBox 79">
            <a:extLst>
              <a:ext uri="{FF2B5EF4-FFF2-40B4-BE49-F238E27FC236}">
                <a16:creationId xmlns:a16="http://schemas.microsoft.com/office/drawing/2014/main" id="{6A9DDAFF-2543-E347-A4A8-A28A3FA6BEA4}"/>
              </a:ext>
            </a:extLst>
          </p:cNvPr>
          <p:cNvSpPr txBox="1"/>
          <p:nvPr/>
        </p:nvSpPr>
        <p:spPr>
          <a:xfrm>
            <a:off x="756000" y="4871681"/>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6.3.1</a:t>
            </a:r>
          </a:p>
        </p:txBody>
      </p:sp>
      <p:sp>
        <p:nvSpPr>
          <p:cNvPr id="81" name="TextBox 80">
            <a:extLst>
              <a:ext uri="{FF2B5EF4-FFF2-40B4-BE49-F238E27FC236}">
                <a16:creationId xmlns:a16="http://schemas.microsoft.com/office/drawing/2014/main" id="{00F25163-B4D4-6646-ABE2-4005B47C00AA}"/>
              </a:ext>
            </a:extLst>
          </p:cNvPr>
          <p:cNvSpPr txBox="1"/>
          <p:nvPr/>
        </p:nvSpPr>
        <p:spPr>
          <a:xfrm>
            <a:off x="756000" y="5620944"/>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6.3.3</a:t>
            </a:r>
          </a:p>
        </p:txBody>
      </p:sp>
      <p:sp>
        <p:nvSpPr>
          <p:cNvPr id="82" name="TextBox 81">
            <a:extLst>
              <a:ext uri="{FF2B5EF4-FFF2-40B4-BE49-F238E27FC236}">
                <a16:creationId xmlns:a16="http://schemas.microsoft.com/office/drawing/2014/main" id="{D1C9B7AB-B3A6-5345-9783-84CE6AA41B8D}"/>
              </a:ext>
            </a:extLst>
          </p:cNvPr>
          <p:cNvSpPr txBox="1"/>
          <p:nvPr/>
        </p:nvSpPr>
        <p:spPr>
          <a:xfrm>
            <a:off x="1482176" y="5620944"/>
            <a:ext cx="9720000" cy="261610"/>
          </a:xfrm>
          <a:prstGeom prst="rect">
            <a:avLst/>
          </a:prstGeom>
          <a:noFill/>
        </p:spPr>
        <p:txBody>
          <a:bodyPr wrap="square" rtlCol="0">
            <a:spAutoFit/>
          </a:bodyPr>
          <a:lstStyle/>
          <a:p>
            <a:pPr algn="just"/>
            <a:r>
              <a:rPr lang="es-ES_tradnl" sz="1100" dirty="0">
                <a:latin typeface="Gotham Medium" panose="02000604030000020004" pitchFamily="2" charset="0"/>
              </a:rPr>
              <a:t>Software de Gestión Integrado de calidad y ambiental para la Rama Judicial.</a:t>
            </a:r>
          </a:p>
        </p:txBody>
      </p:sp>
      <p:grpSp>
        <p:nvGrpSpPr>
          <p:cNvPr id="83" name="Group 82">
            <a:extLst>
              <a:ext uri="{FF2B5EF4-FFF2-40B4-BE49-F238E27FC236}">
                <a16:creationId xmlns:a16="http://schemas.microsoft.com/office/drawing/2014/main" id="{3DAA6260-FD6A-C243-9384-81CB063B375F}"/>
              </a:ext>
            </a:extLst>
          </p:cNvPr>
          <p:cNvGrpSpPr/>
          <p:nvPr/>
        </p:nvGrpSpPr>
        <p:grpSpPr>
          <a:xfrm>
            <a:off x="1297868" y="5692944"/>
            <a:ext cx="109440" cy="109440"/>
            <a:chOff x="4200892" y="4432105"/>
            <a:chExt cx="109440" cy="109440"/>
          </a:xfrm>
        </p:grpSpPr>
        <p:grpSp>
          <p:nvGrpSpPr>
            <p:cNvPr id="84" name="Group 83">
              <a:extLst>
                <a:ext uri="{FF2B5EF4-FFF2-40B4-BE49-F238E27FC236}">
                  <a16:creationId xmlns:a16="http://schemas.microsoft.com/office/drawing/2014/main" id="{C9127B2D-C689-3C48-ACAE-82ACF5EE8AFF}"/>
                </a:ext>
              </a:extLst>
            </p:cNvPr>
            <p:cNvGrpSpPr>
              <a:grpSpLocks noChangeAspect="1"/>
            </p:cNvGrpSpPr>
            <p:nvPr/>
          </p:nvGrpSpPr>
          <p:grpSpPr>
            <a:xfrm rot="10800000">
              <a:off x="4210817" y="4439517"/>
              <a:ext cx="89587" cy="90000"/>
              <a:chOff x="3994150" y="4504881"/>
              <a:chExt cx="108000" cy="108498"/>
            </a:xfrm>
          </p:grpSpPr>
          <p:sp>
            <p:nvSpPr>
              <p:cNvPr id="87" name="Pie 86">
                <a:extLst>
                  <a:ext uri="{FF2B5EF4-FFF2-40B4-BE49-F238E27FC236}">
                    <a16:creationId xmlns:a16="http://schemas.microsoft.com/office/drawing/2014/main" id="{DF2051CE-0EBA-8141-9F7A-495C0869C4A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8" name="Pie 87">
                <a:extLst>
                  <a:ext uri="{FF2B5EF4-FFF2-40B4-BE49-F238E27FC236}">
                    <a16:creationId xmlns:a16="http://schemas.microsoft.com/office/drawing/2014/main" id="{7DE09BB1-EF04-714E-8759-62B5318EBF0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5" name="Arc 84">
              <a:extLst>
                <a:ext uri="{FF2B5EF4-FFF2-40B4-BE49-F238E27FC236}">
                  <a16:creationId xmlns:a16="http://schemas.microsoft.com/office/drawing/2014/main" id="{157B5B95-97F5-7D43-A796-5A8ED1345F5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6" name="Arc 85">
              <a:extLst>
                <a:ext uri="{FF2B5EF4-FFF2-40B4-BE49-F238E27FC236}">
                  <a16:creationId xmlns:a16="http://schemas.microsoft.com/office/drawing/2014/main" id="{702A9956-170F-E149-ADA7-65F9A286739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7" name="TextBox 46">
            <a:extLst>
              <a:ext uri="{FF2B5EF4-FFF2-40B4-BE49-F238E27FC236}">
                <a16:creationId xmlns:a16="http://schemas.microsoft.com/office/drawing/2014/main" id="{97BD3120-6CFD-4C4D-933C-0B9BA1E5CC66}"/>
              </a:ext>
            </a:extLst>
          </p:cNvPr>
          <p:cNvSpPr txBox="1"/>
          <p:nvPr/>
        </p:nvSpPr>
        <p:spPr>
          <a:xfrm>
            <a:off x="1236146" y="1364417"/>
            <a:ext cx="10002419" cy="523220"/>
          </a:xfrm>
          <a:prstGeom prst="rect">
            <a:avLst/>
          </a:prstGeom>
          <a:noFill/>
        </p:spPr>
        <p:txBody>
          <a:bodyPr wrap="square" rtlCol="0">
            <a:spAutoFit/>
          </a:bodyPr>
          <a:lstStyle/>
          <a:p>
            <a:r>
              <a:rPr lang="es-ES_tradnl" sz="2800" b="1" dirty="0">
                <a:solidFill>
                  <a:srgbClr val="00AEEF"/>
                </a:solidFill>
                <a:latin typeface="Filson Pro Book" panose="02000000000000000000" pitchFamily="2" charset="77"/>
              </a:rPr>
              <a:t>PILAR ESTRATÉGICO DE CALIDAD DE LA JUSTICIA</a:t>
            </a:r>
          </a:p>
        </p:txBody>
      </p:sp>
      <p:sp>
        <p:nvSpPr>
          <p:cNvPr id="57" name="TextBox 56">
            <a:extLst>
              <a:ext uri="{FF2B5EF4-FFF2-40B4-BE49-F238E27FC236}">
                <a16:creationId xmlns:a16="http://schemas.microsoft.com/office/drawing/2014/main" id="{773E2FCD-FB41-B744-A2CD-19A580F6DF99}"/>
              </a:ext>
            </a:extLst>
          </p:cNvPr>
          <p:cNvSpPr txBox="1"/>
          <p:nvPr/>
        </p:nvSpPr>
        <p:spPr>
          <a:xfrm>
            <a:off x="756000" y="6220960"/>
            <a:ext cx="10567427" cy="261610"/>
          </a:xfrm>
          <a:prstGeom prst="rect">
            <a:avLst/>
          </a:prstGeom>
          <a:noFill/>
        </p:spPr>
        <p:txBody>
          <a:bodyPr wrap="square" rtlCol="0">
            <a:spAutoFit/>
          </a:bodyPr>
          <a:lstStyle/>
          <a:p>
            <a:pPr algn="just"/>
            <a:r>
              <a:rPr lang="es-ES_tradnl" sz="1100" b="1" i="1" dirty="0">
                <a:solidFill>
                  <a:srgbClr val="00AEEF"/>
                </a:solidFill>
                <a:latin typeface="Gotham Medium" panose="02000604030000020004" pitchFamily="2" charset="0"/>
              </a:rPr>
              <a:t>Proyecto:</a:t>
            </a:r>
            <a:r>
              <a:rPr lang="es-ES_tradnl" sz="1100" b="1" i="1" dirty="0">
                <a:latin typeface="Gotham Medium" panose="02000604030000020004" pitchFamily="2" charset="0"/>
              </a:rPr>
              <a:t> Servicio de implementación Sistemas de Gestión</a:t>
            </a:r>
          </a:p>
        </p:txBody>
      </p:sp>
      <p:sp>
        <p:nvSpPr>
          <p:cNvPr id="58" name="TextBox 57">
            <a:extLst>
              <a:ext uri="{FF2B5EF4-FFF2-40B4-BE49-F238E27FC236}">
                <a16:creationId xmlns:a16="http://schemas.microsoft.com/office/drawing/2014/main" id="{8464AEEF-473A-F04B-BB5F-6C73A33C1ED9}"/>
              </a:ext>
            </a:extLst>
          </p:cNvPr>
          <p:cNvSpPr txBox="1"/>
          <p:nvPr/>
        </p:nvSpPr>
        <p:spPr>
          <a:xfrm>
            <a:off x="756000" y="5924232"/>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6.3.3</a:t>
            </a:r>
          </a:p>
        </p:txBody>
      </p:sp>
      <p:sp>
        <p:nvSpPr>
          <p:cNvPr id="59" name="TextBox 58">
            <a:extLst>
              <a:ext uri="{FF2B5EF4-FFF2-40B4-BE49-F238E27FC236}">
                <a16:creationId xmlns:a16="http://schemas.microsoft.com/office/drawing/2014/main" id="{4108FBCB-8899-904C-B65C-D8B84AB31089}"/>
              </a:ext>
            </a:extLst>
          </p:cNvPr>
          <p:cNvSpPr txBox="1"/>
          <p:nvPr/>
        </p:nvSpPr>
        <p:spPr>
          <a:xfrm>
            <a:off x="1482176" y="5924232"/>
            <a:ext cx="9720000" cy="261610"/>
          </a:xfrm>
          <a:prstGeom prst="rect">
            <a:avLst/>
          </a:prstGeom>
          <a:noFill/>
        </p:spPr>
        <p:txBody>
          <a:bodyPr wrap="square" rtlCol="0">
            <a:spAutoFit/>
          </a:bodyPr>
          <a:lstStyle/>
          <a:p>
            <a:pPr algn="just"/>
            <a:r>
              <a:rPr lang="es-ES_tradnl" sz="1100" dirty="0">
                <a:latin typeface="Gotham Medium" panose="02000604030000020004" pitchFamily="2" charset="0"/>
              </a:rPr>
              <a:t>Software de Gestión Integrado de calidad y ambiental para la Rama Judicial.</a:t>
            </a:r>
          </a:p>
        </p:txBody>
      </p:sp>
      <p:grpSp>
        <p:nvGrpSpPr>
          <p:cNvPr id="60" name="Group 59">
            <a:extLst>
              <a:ext uri="{FF2B5EF4-FFF2-40B4-BE49-F238E27FC236}">
                <a16:creationId xmlns:a16="http://schemas.microsoft.com/office/drawing/2014/main" id="{A54E2918-3088-BD4E-B173-6C3B77C879A8}"/>
              </a:ext>
            </a:extLst>
          </p:cNvPr>
          <p:cNvGrpSpPr/>
          <p:nvPr/>
        </p:nvGrpSpPr>
        <p:grpSpPr>
          <a:xfrm>
            <a:off x="1297868" y="5996232"/>
            <a:ext cx="109440" cy="109440"/>
            <a:chOff x="4200892" y="4432105"/>
            <a:chExt cx="109440" cy="109440"/>
          </a:xfrm>
        </p:grpSpPr>
        <p:grpSp>
          <p:nvGrpSpPr>
            <p:cNvPr id="89" name="Group 88">
              <a:extLst>
                <a:ext uri="{FF2B5EF4-FFF2-40B4-BE49-F238E27FC236}">
                  <a16:creationId xmlns:a16="http://schemas.microsoft.com/office/drawing/2014/main" id="{EF6035E9-81A1-4745-9E26-65867AD8785B}"/>
                </a:ext>
              </a:extLst>
            </p:cNvPr>
            <p:cNvGrpSpPr>
              <a:grpSpLocks noChangeAspect="1"/>
            </p:cNvGrpSpPr>
            <p:nvPr/>
          </p:nvGrpSpPr>
          <p:grpSpPr>
            <a:xfrm rot="10800000">
              <a:off x="4210817" y="4439517"/>
              <a:ext cx="89587" cy="90000"/>
              <a:chOff x="3994150" y="4504881"/>
              <a:chExt cx="108000" cy="108498"/>
            </a:xfrm>
          </p:grpSpPr>
          <p:sp>
            <p:nvSpPr>
              <p:cNvPr id="92" name="Pie 91">
                <a:extLst>
                  <a:ext uri="{FF2B5EF4-FFF2-40B4-BE49-F238E27FC236}">
                    <a16:creationId xmlns:a16="http://schemas.microsoft.com/office/drawing/2014/main" id="{229580EC-07E4-0443-9CA2-C7B995C678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93" name="Pie 92">
                <a:extLst>
                  <a:ext uri="{FF2B5EF4-FFF2-40B4-BE49-F238E27FC236}">
                    <a16:creationId xmlns:a16="http://schemas.microsoft.com/office/drawing/2014/main" id="{C6B196C0-C8C3-5A49-9CE1-2302EE087D5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90" name="Arc 89">
              <a:extLst>
                <a:ext uri="{FF2B5EF4-FFF2-40B4-BE49-F238E27FC236}">
                  <a16:creationId xmlns:a16="http://schemas.microsoft.com/office/drawing/2014/main" id="{1CDBF4B1-541D-3D43-A0D3-3E877A98687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1" name="Arc 90">
              <a:extLst>
                <a:ext uri="{FF2B5EF4-FFF2-40B4-BE49-F238E27FC236}">
                  <a16:creationId xmlns:a16="http://schemas.microsoft.com/office/drawing/2014/main" id="{0B8ED22A-27F0-0C40-B96A-EC5D54EC88E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extLst>
      <p:ext uri="{BB962C8B-B14F-4D97-AF65-F5344CB8AC3E}">
        <p14:creationId xmlns:p14="http://schemas.microsoft.com/office/powerpoint/2010/main" val="1442836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CC10D33B-0C35-B74E-B06C-833DB432D6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6118" y="5658284"/>
            <a:ext cx="3558993" cy="753548"/>
          </a:xfrm>
          <a:prstGeom prst="rect">
            <a:avLst/>
          </a:prstGeom>
        </p:spPr>
      </p:pic>
      <p:sp>
        <p:nvSpPr>
          <p:cNvPr id="95" name="TextBox 94">
            <a:extLst>
              <a:ext uri="{FF2B5EF4-FFF2-40B4-BE49-F238E27FC236}">
                <a16:creationId xmlns:a16="http://schemas.microsoft.com/office/drawing/2014/main" id="{46AC5CF0-42FB-4147-ACFD-037FE6C25D6A}"/>
              </a:ext>
            </a:extLst>
          </p:cNvPr>
          <p:cNvSpPr txBox="1">
            <a:spLocks noChangeAspect="1"/>
          </p:cNvSpPr>
          <p:nvPr/>
        </p:nvSpPr>
        <p:spPr>
          <a:xfrm>
            <a:off x="2324097" y="5692030"/>
            <a:ext cx="2966922" cy="446276"/>
          </a:xfrm>
          <a:prstGeom prst="rect">
            <a:avLst/>
          </a:prstGeom>
          <a:noFill/>
        </p:spPr>
        <p:txBody>
          <a:bodyPr wrap="square" rtlCol="0">
            <a:spAutoFit/>
          </a:bodyPr>
          <a:lstStyle/>
          <a:p>
            <a:pPr algn="ctr"/>
            <a:r>
              <a:rPr lang="es-ES_tradnl" sz="1200" b="1" dirty="0">
                <a:solidFill>
                  <a:srgbClr val="003D58"/>
                </a:solidFill>
                <a:latin typeface="Gotham Medium" panose="02000604030000020004" pitchFamily="2" charset="0"/>
              </a:rPr>
              <a:t>INFORME DE LA RAMA JUDICIAL</a:t>
            </a:r>
            <a:endParaRPr lang="es-ES_tradnl" sz="1100" b="1" dirty="0">
              <a:solidFill>
                <a:srgbClr val="414042"/>
              </a:solidFill>
              <a:latin typeface="Gotham Medium" panose="02000604030000020004" pitchFamily="2" charset="0"/>
            </a:endParaRPr>
          </a:p>
          <a:p>
            <a:pPr algn="ctr"/>
            <a:r>
              <a:rPr lang="es-ES_tradnl" sz="1100" dirty="0">
                <a:solidFill>
                  <a:srgbClr val="414042"/>
                </a:solidFill>
                <a:latin typeface="Gotham Medium" panose="02000604030000020004" pitchFamily="2" charset="0"/>
              </a:rPr>
              <a:t>Al Congreso de la República 2020</a:t>
            </a:r>
          </a:p>
        </p:txBody>
      </p:sp>
      <p:sp>
        <p:nvSpPr>
          <p:cNvPr id="108" name="Rectangle 107">
            <a:extLst>
              <a:ext uri="{FF2B5EF4-FFF2-40B4-BE49-F238E27FC236}">
                <a16:creationId xmlns:a16="http://schemas.microsoft.com/office/drawing/2014/main" id="{2E5D39B9-7215-AA4E-9B60-022E5A7AE440}"/>
              </a:ext>
            </a:extLst>
          </p:cNvPr>
          <p:cNvSpPr/>
          <p:nvPr/>
        </p:nvSpPr>
        <p:spPr>
          <a:xfrm>
            <a:off x="241533" y="4046378"/>
            <a:ext cx="6396303"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272396"/>
            <a:ext cx="2570331"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88712" y="3238228"/>
            <a:ext cx="2680542"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7.2. / OBJETIVO GENERAL</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p:nvPr/>
        </p:nvCxnSpPr>
        <p:spPr>
          <a:xfrm>
            <a:off x="1324841" y="1882892"/>
            <a:ext cx="972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56EBD097-8271-9043-815D-316183F4065A}"/>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279394"/>
            <a:ext cx="1729762"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91887" y="2245226"/>
            <a:ext cx="1802096"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7.1. / PROPÓSITO</a:t>
            </a: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674314" y="2606400"/>
            <a:ext cx="10567427" cy="600164"/>
          </a:xfrm>
          <a:prstGeom prst="rect">
            <a:avLst/>
          </a:prstGeom>
          <a:noFill/>
        </p:spPr>
        <p:txBody>
          <a:bodyPr wrap="square" rtlCol="0">
            <a:spAutoFit/>
          </a:bodyPr>
          <a:lstStyle/>
          <a:p>
            <a:pPr algn="just"/>
            <a:r>
              <a:rPr lang="es-ES_tradnl" sz="1100" b="1" i="1" dirty="0">
                <a:latin typeface="Gotham Medium" panose="02000604030000020004" pitchFamily="2" charset="0"/>
              </a:rPr>
              <a:t>El propósito de este pilar estratégico es impulsar el cumplimiento de los principios de transparencia, justicia abierta y equidad, mediante acciones preventivas y correctivas que orienten el actuar de los servidores y demás actores judiciales, para fortalecer la confianza ciudadana en la administración de justicia.</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27128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TextBox 106">
            <a:extLst>
              <a:ext uri="{FF2B5EF4-FFF2-40B4-BE49-F238E27FC236}">
                <a16:creationId xmlns:a16="http://schemas.microsoft.com/office/drawing/2014/main" id="{043B612F-E6C6-954A-B14D-202C203ECB02}"/>
              </a:ext>
            </a:extLst>
          </p:cNvPr>
          <p:cNvSpPr txBox="1"/>
          <p:nvPr/>
        </p:nvSpPr>
        <p:spPr>
          <a:xfrm>
            <a:off x="671139" y="3599402"/>
            <a:ext cx="10567427" cy="261610"/>
          </a:xfrm>
          <a:prstGeom prst="rect">
            <a:avLst/>
          </a:prstGeom>
          <a:noFill/>
        </p:spPr>
        <p:txBody>
          <a:bodyPr wrap="square" rtlCol="0">
            <a:spAutoFit/>
          </a:bodyPr>
          <a:lstStyle/>
          <a:p>
            <a:pPr algn="just"/>
            <a:r>
              <a:rPr lang="es-ES_tradnl" sz="1100" b="1" i="1" dirty="0">
                <a:latin typeface="Gotham Medium" panose="02000604030000020004" pitchFamily="2" charset="0"/>
              </a:rPr>
              <a:t>Posicionar la imagen de la Rama Judicial como pilar de ética, objetividad y transparencia.</a:t>
            </a:r>
          </a:p>
        </p:txBody>
      </p:sp>
      <p:sp>
        <p:nvSpPr>
          <p:cNvPr id="109" name="TextBox 108">
            <a:extLst>
              <a:ext uri="{FF2B5EF4-FFF2-40B4-BE49-F238E27FC236}">
                <a16:creationId xmlns:a16="http://schemas.microsoft.com/office/drawing/2014/main" id="{CB4BBD85-A3BA-7A41-80F9-0B9EFA1BF74D}"/>
              </a:ext>
            </a:extLst>
          </p:cNvPr>
          <p:cNvSpPr txBox="1"/>
          <p:nvPr/>
        </p:nvSpPr>
        <p:spPr>
          <a:xfrm>
            <a:off x="188711" y="4012210"/>
            <a:ext cx="6396303"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7.3. / ESTRATEGIAS, PROYECTOS Y PRIORIDADES DE INVERSIÓN</a:t>
            </a:r>
          </a:p>
        </p:txBody>
      </p:sp>
      <p:sp>
        <p:nvSpPr>
          <p:cNvPr id="110" name="Rectangle 109">
            <a:extLst>
              <a:ext uri="{FF2B5EF4-FFF2-40B4-BE49-F238E27FC236}">
                <a16:creationId xmlns:a16="http://schemas.microsoft.com/office/drawing/2014/main" id="{8DA4CB99-850F-BC46-8A1E-0F24D8C7785E}"/>
              </a:ext>
            </a:extLst>
          </p:cNvPr>
          <p:cNvSpPr/>
          <p:nvPr/>
        </p:nvSpPr>
        <p:spPr>
          <a:xfrm>
            <a:off x="-1" y="4045263"/>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5" name="TextBox 64">
            <a:extLst>
              <a:ext uri="{FF2B5EF4-FFF2-40B4-BE49-F238E27FC236}">
                <a16:creationId xmlns:a16="http://schemas.microsoft.com/office/drawing/2014/main" id="{9D25FEE1-B62F-6646-B373-8A30E39E7306}"/>
              </a:ext>
            </a:extLst>
          </p:cNvPr>
          <p:cNvSpPr txBox="1"/>
          <p:nvPr/>
        </p:nvSpPr>
        <p:spPr>
          <a:xfrm>
            <a:off x="1482176" y="4523657"/>
            <a:ext cx="9720000" cy="430887"/>
          </a:xfrm>
          <a:prstGeom prst="rect">
            <a:avLst/>
          </a:prstGeom>
          <a:noFill/>
        </p:spPr>
        <p:txBody>
          <a:bodyPr wrap="square" rtlCol="0">
            <a:spAutoFit/>
          </a:bodyPr>
          <a:lstStyle/>
          <a:p>
            <a:pPr algn="just"/>
            <a:r>
              <a:rPr lang="es-ES_tradnl" sz="1100" dirty="0">
                <a:latin typeface="Gotham Medium" panose="02000604030000020004" pitchFamily="2" charset="0"/>
              </a:rPr>
              <a:t>Apropiación de las directrices de los códigos de ética y de las normas nacionales sobre transparencia, rendición de cuentas y anticorrupción.</a:t>
            </a:r>
          </a:p>
        </p:txBody>
      </p:sp>
      <p:cxnSp>
        <p:nvCxnSpPr>
          <p:cNvPr id="67" name="Straight Connector 66">
            <a:extLst>
              <a:ext uri="{FF2B5EF4-FFF2-40B4-BE49-F238E27FC236}">
                <a16:creationId xmlns:a16="http://schemas.microsoft.com/office/drawing/2014/main" id="{9D9467ED-7B60-B847-8980-ED31D2635F36}"/>
              </a:ext>
            </a:extLst>
          </p:cNvPr>
          <p:cNvCxnSpPr>
            <a:cxnSpLocks/>
          </p:cNvCxnSpPr>
          <p:nvPr/>
        </p:nvCxnSpPr>
        <p:spPr>
          <a:xfrm>
            <a:off x="1355736" y="4545479"/>
            <a:ext cx="0" cy="21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D9EA2DD6-3298-0941-A2C2-B54A6F3737EE}"/>
              </a:ext>
            </a:extLst>
          </p:cNvPr>
          <p:cNvGrpSpPr/>
          <p:nvPr/>
        </p:nvGrpSpPr>
        <p:grpSpPr>
          <a:xfrm>
            <a:off x="1301046" y="4595657"/>
            <a:ext cx="109440" cy="109440"/>
            <a:chOff x="4200892" y="4432105"/>
            <a:chExt cx="109440" cy="109440"/>
          </a:xfrm>
        </p:grpSpPr>
        <p:grpSp>
          <p:nvGrpSpPr>
            <p:cNvPr id="69" name="Group 68">
              <a:extLst>
                <a:ext uri="{FF2B5EF4-FFF2-40B4-BE49-F238E27FC236}">
                  <a16:creationId xmlns:a16="http://schemas.microsoft.com/office/drawing/2014/main" id="{49821E8B-8E91-514A-9059-15449C29960C}"/>
                </a:ext>
              </a:extLst>
            </p:cNvPr>
            <p:cNvGrpSpPr>
              <a:grpSpLocks noChangeAspect="1"/>
            </p:cNvGrpSpPr>
            <p:nvPr/>
          </p:nvGrpSpPr>
          <p:grpSpPr>
            <a:xfrm rot="10800000">
              <a:off x="4210817" y="4439517"/>
              <a:ext cx="89587" cy="90000"/>
              <a:chOff x="3994150" y="4504881"/>
              <a:chExt cx="108000" cy="108498"/>
            </a:xfrm>
          </p:grpSpPr>
          <p:sp>
            <p:nvSpPr>
              <p:cNvPr id="72" name="Pie 71">
                <a:extLst>
                  <a:ext uri="{FF2B5EF4-FFF2-40B4-BE49-F238E27FC236}">
                    <a16:creationId xmlns:a16="http://schemas.microsoft.com/office/drawing/2014/main" id="{D0483C8A-AAE1-F543-B05D-DFFA2C256FD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3" name="Pie 72">
                <a:extLst>
                  <a:ext uri="{FF2B5EF4-FFF2-40B4-BE49-F238E27FC236}">
                    <a16:creationId xmlns:a16="http://schemas.microsoft.com/office/drawing/2014/main" id="{C440A44F-B914-C843-86C9-345DFC77794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0" name="Arc 69">
              <a:extLst>
                <a:ext uri="{FF2B5EF4-FFF2-40B4-BE49-F238E27FC236}">
                  <a16:creationId xmlns:a16="http://schemas.microsoft.com/office/drawing/2014/main" id="{D8216752-6C1B-C348-8204-EC1EEE59CFE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1" name="Arc 70">
              <a:extLst>
                <a:ext uri="{FF2B5EF4-FFF2-40B4-BE49-F238E27FC236}">
                  <a16:creationId xmlns:a16="http://schemas.microsoft.com/office/drawing/2014/main" id="{2BD17B2A-3363-1A42-B55A-A30F95EF7F0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0" name="TextBox 79">
            <a:extLst>
              <a:ext uri="{FF2B5EF4-FFF2-40B4-BE49-F238E27FC236}">
                <a16:creationId xmlns:a16="http://schemas.microsoft.com/office/drawing/2014/main" id="{6A9DDAFF-2543-E347-A4A8-A28A3FA6BEA4}"/>
              </a:ext>
            </a:extLst>
          </p:cNvPr>
          <p:cNvSpPr txBox="1"/>
          <p:nvPr/>
        </p:nvSpPr>
        <p:spPr>
          <a:xfrm>
            <a:off x="756000" y="4523657"/>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7.3.1</a:t>
            </a:r>
          </a:p>
        </p:txBody>
      </p:sp>
      <p:sp>
        <p:nvSpPr>
          <p:cNvPr id="47" name="TextBox 46">
            <a:extLst>
              <a:ext uri="{FF2B5EF4-FFF2-40B4-BE49-F238E27FC236}">
                <a16:creationId xmlns:a16="http://schemas.microsoft.com/office/drawing/2014/main" id="{97BD3120-6CFD-4C4D-933C-0B9BA1E5CC66}"/>
              </a:ext>
            </a:extLst>
          </p:cNvPr>
          <p:cNvSpPr txBox="1"/>
          <p:nvPr/>
        </p:nvSpPr>
        <p:spPr>
          <a:xfrm>
            <a:off x="1236146" y="1416559"/>
            <a:ext cx="10002419" cy="469359"/>
          </a:xfrm>
          <a:prstGeom prst="rect">
            <a:avLst/>
          </a:prstGeom>
          <a:noFill/>
        </p:spPr>
        <p:txBody>
          <a:bodyPr wrap="square" rtlCol="0">
            <a:spAutoFit/>
          </a:bodyPr>
          <a:lstStyle/>
          <a:p>
            <a:r>
              <a:rPr lang="es-ES_tradnl" sz="2450" b="1" dirty="0">
                <a:solidFill>
                  <a:srgbClr val="00AEEF"/>
                </a:solidFill>
                <a:latin typeface="Filson Pro Book" panose="02000000000000000000" pitchFamily="2" charset="77"/>
              </a:rPr>
              <a:t>PILAR ESTRATÉGICO DE ANTICORRUPCIÓN Y TRANSPARENCIA</a:t>
            </a:r>
          </a:p>
        </p:txBody>
      </p:sp>
      <p:sp>
        <p:nvSpPr>
          <p:cNvPr id="91" name="Rectangle 90">
            <a:extLst>
              <a:ext uri="{FF2B5EF4-FFF2-40B4-BE49-F238E27FC236}">
                <a16:creationId xmlns:a16="http://schemas.microsoft.com/office/drawing/2014/main" id="{26F6C026-444E-6140-ADBF-693E26855B22}"/>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2" name="Rectangle 91">
            <a:extLst>
              <a:ext uri="{FF2B5EF4-FFF2-40B4-BE49-F238E27FC236}">
                <a16:creationId xmlns:a16="http://schemas.microsoft.com/office/drawing/2014/main" id="{B6431786-F0C6-844A-A9B0-BBF0A3FCD28E}"/>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3" name="TextBox 92">
            <a:extLst>
              <a:ext uri="{FF2B5EF4-FFF2-40B4-BE49-F238E27FC236}">
                <a16:creationId xmlns:a16="http://schemas.microsoft.com/office/drawing/2014/main" id="{A4DB5836-BB54-8C42-AAA2-E6754E799F3D}"/>
              </a:ext>
            </a:extLst>
          </p:cNvPr>
          <p:cNvSpPr txBox="1"/>
          <p:nvPr/>
        </p:nvSpPr>
        <p:spPr>
          <a:xfrm>
            <a:off x="179700" y="1151130"/>
            <a:ext cx="90922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07</a:t>
            </a:r>
          </a:p>
        </p:txBody>
      </p:sp>
      <p:sp>
        <p:nvSpPr>
          <p:cNvPr id="46" name="Rectangle 45">
            <a:extLst>
              <a:ext uri="{FF2B5EF4-FFF2-40B4-BE49-F238E27FC236}">
                <a16:creationId xmlns:a16="http://schemas.microsoft.com/office/drawing/2014/main" id="{0DBE7B53-2781-D64E-B6AB-410447CFBF61}"/>
              </a:ext>
            </a:extLst>
          </p:cNvPr>
          <p:cNvSpPr/>
          <p:nvPr/>
        </p:nvSpPr>
        <p:spPr>
          <a:xfrm>
            <a:off x="244710" y="5075632"/>
            <a:ext cx="2510057"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8" name="TextBox 47">
            <a:extLst>
              <a:ext uri="{FF2B5EF4-FFF2-40B4-BE49-F238E27FC236}">
                <a16:creationId xmlns:a16="http://schemas.microsoft.com/office/drawing/2014/main" id="{0E136B6B-8B8C-9543-8C41-93AA92991433}"/>
              </a:ext>
            </a:extLst>
          </p:cNvPr>
          <p:cNvSpPr txBox="1"/>
          <p:nvPr/>
        </p:nvSpPr>
        <p:spPr>
          <a:xfrm>
            <a:off x="191888" y="5041464"/>
            <a:ext cx="2510057"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7.4. / LINKS DE INTERÉS</a:t>
            </a:r>
          </a:p>
        </p:txBody>
      </p:sp>
      <p:sp>
        <p:nvSpPr>
          <p:cNvPr id="50" name="Rectangle 49">
            <a:extLst>
              <a:ext uri="{FF2B5EF4-FFF2-40B4-BE49-F238E27FC236}">
                <a16:creationId xmlns:a16="http://schemas.microsoft.com/office/drawing/2014/main" id="{BA4D143A-4485-9146-B36D-1FC7C6FA886B}"/>
              </a:ext>
            </a:extLst>
          </p:cNvPr>
          <p:cNvSpPr/>
          <p:nvPr/>
        </p:nvSpPr>
        <p:spPr>
          <a:xfrm>
            <a:off x="3176" y="5074517"/>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74" name="Picture 73">
            <a:extLst>
              <a:ext uri="{FF2B5EF4-FFF2-40B4-BE49-F238E27FC236}">
                <a16:creationId xmlns:a16="http://schemas.microsoft.com/office/drawing/2014/main" id="{4DC010D1-8AAB-F042-B074-3E7E091C45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5731761" y="5653232"/>
            <a:ext cx="3229789" cy="753548"/>
          </a:xfrm>
          <a:prstGeom prst="rect">
            <a:avLst/>
          </a:prstGeom>
        </p:spPr>
      </p:pic>
      <p:pic>
        <p:nvPicPr>
          <p:cNvPr id="75" name="Picture 74">
            <a:extLst>
              <a:ext uri="{FF2B5EF4-FFF2-40B4-BE49-F238E27FC236}">
                <a16:creationId xmlns:a16="http://schemas.microsoft.com/office/drawing/2014/main" id="{30CCF1B2-FC98-9A48-8990-E58F50929700}"/>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flipV="1">
            <a:off x="7816664" y="6074546"/>
            <a:ext cx="3067496" cy="332234"/>
          </a:xfrm>
          <a:prstGeom prst="rect">
            <a:avLst/>
          </a:prstGeom>
        </p:spPr>
      </p:pic>
      <p:pic>
        <p:nvPicPr>
          <p:cNvPr id="76" name="Picture 75">
            <a:extLst>
              <a:ext uri="{FF2B5EF4-FFF2-40B4-BE49-F238E27FC236}">
                <a16:creationId xmlns:a16="http://schemas.microsoft.com/office/drawing/2014/main" id="{1B60FD9B-E4E2-FB48-B141-91AFC5DF84E3}"/>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7274929" y="5657569"/>
            <a:ext cx="3609241" cy="416563"/>
          </a:xfrm>
          <a:prstGeom prst="rect">
            <a:avLst/>
          </a:prstGeom>
        </p:spPr>
      </p:pic>
      <p:pic>
        <p:nvPicPr>
          <p:cNvPr id="77" name="Picture 76">
            <a:hlinkClick r:id="rId6"/>
            <a:extLst>
              <a:ext uri="{FF2B5EF4-FFF2-40B4-BE49-F238E27FC236}">
                <a16:creationId xmlns:a16="http://schemas.microsoft.com/office/drawing/2014/main" id="{226A3B2E-4C7D-554B-BAF9-A09BCC24B9F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59318" y="5204358"/>
            <a:ext cx="806365" cy="1271575"/>
          </a:xfrm>
          <a:prstGeom prst="rect">
            <a:avLst/>
          </a:prstGeom>
        </p:spPr>
      </p:pic>
      <p:sp>
        <p:nvSpPr>
          <p:cNvPr id="78" name="TextBox 77">
            <a:extLst>
              <a:ext uri="{FF2B5EF4-FFF2-40B4-BE49-F238E27FC236}">
                <a16:creationId xmlns:a16="http://schemas.microsoft.com/office/drawing/2014/main" id="{8BA25A7B-42EE-F64A-B510-FA2522E1E989}"/>
              </a:ext>
            </a:extLst>
          </p:cNvPr>
          <p:cNvSpPr txBox="1">
            <a:spLocks noChangeAspect="1"/>
          </p:cNvSpPr>
          <p:nvPr/>
        </p:nvSpPr>
        <p:spPr>
          <a:xfrm>
            <a:off x="5841110" y="5642712"/>
            <a:ext cx="4908748" cy="446276"/>
          </a:xfrm>
          <a:prstGeom prst="rect">
            <a:avLst/>
          </a:prstGeom>
          <a:noFill/>
        </p:spPr>
        <p:txBody>
          <a:bodyPr wrap="square" rtlCol="0">
            <a:spAutoFit/>
          </a:bodyPr>
          <a:lstStyle/>
          <a:p>
            <a:pPr algn="ctr"/>
            <a:r>
              <a:rPr lang="es-ES_tradnl" sz="1200" b="1" dirty="0">
                <a:solidFill>
                  <a:srgbClr val="003D58"/>
                </a:solidFill>
                <a:latin typeface="Gotham Medium" panose="02000604030000020004" pitchFamily="2" charset="0"/>
              </a:rPr>
              <a:t>PLAN ANTICORRUPCIÓN Y DE ATENCIÓN AL CIUDADANO</a:t>
            </a:r>
            <a:endParaRPr lang="es-ES_tradnl" sz="1100" b="1" dirty="0">
              <a:solidFill>
                <a:srgbClr val="414042"/>
              </a:solidFill>
              <a:latin typeface="Gotham Medium" panose="02000604030000020004" pitchFamily="2" charset="0"/>
            </a:endParaRPr>
          </a:p>
          <a:p>
            <a:pPr algn="ctr"/>
            <a:r>
              <a:rPr lang="es-ES_tradnl" sz="1100" dirty="0">
                <a:solidFill>
                  <a:srgbClr val="414042"/>
                </a:solidFill>
                <a:latin typeface="Gotham Medium" panose="02000604030000020004" pitchFamily="2" charset="0"/>
              </a:rPr>
              <a:t>Visualícelo en el siguiente link</a:t>
            </a:r>
          </a:p>
        </p:txBody>
      </p:sp>
      <p:sp>
        <p:nvSpPr>
          <p:cNvPr id="79" name="TextBox 78">
            <a:hlinkClick r:id="rId6"/>
            <a:extLst>
              <a:ext uri="{FF2B5EF4-FFF2-40B4-BE49-F238E27FC236}">
                <a16:creationId xmlns:a16="http://schemas.microsoft.com/office/drawing/2014/main" id="{D2B33E09-E912-AA4E-AAB3-0F74BE8410F0}"/>
              </a:ext>
            </a:extLst>
          </p:cNvPr>
          <p:cNvSpPr txBox="1">
            <a:spLocks/>
          </p:cNvSpPr>
          <p:nvPr/>
        </p:nvSpPr>
        <p:spPr>
          <a:xfrm>
            <a:off x="6764444" y="6118321"/>
            <a:ext cx="3067496" cy="238527"/>
          </a:xfrm>
          <a:prstGeom prst="rect">
            <a:avLst/>
          </a:prstGeom>
          <a:noFill/>
        </p:spPr>
        <p:txBody>
          <a:bodyPr wrap="square" rtlCol="0">
            <a:spAutoFit/>
          </a:bodyPr>
          <a:lstStyle/>
          <a:p>
            <a:pPr algn="ctr"/>
            <a:r>
              <a:rPr lang="es-ES_tradnl" sz="950" b="1" dirty="0">
                <a:solidFill>
                  <a:schemeClr val="bg1"/>
                </a:solidFill>
                <a:latin typeface="Gotham Medium" panose="02000604030000020004" pitchFamily="2" charset="0"/>
              </a:rPr>
              <a:t>PCSJA21-11760 / ANEXO 1 DE 2021 </a:t>
            </a:r>
          </a:p>
        </p:txBody>
      </p:sp>
      <p:pic>
        <p:nvPicPr>
          <p:cNvPr id="94" name="Picture 93">
            <a:hlinkClick r:id="rId8"/>
            <a:extLst>
              <a:ext uri="{FF2B5EF4-FFF2-40B4-BE49-F238E27FC236}">
                <a16:creationId xmlns:a16="http://schemas.microsoft.com/office/drawing/2014/main" id="{6DD0E80C-0B94-E54C-BAA1-1A54FECF51E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81043" y="5202522"/>
            <a:ext cx="806365" cy="1271575"/>
          </a:xfrm>
          <a:prstGeom prst="rect">
            <a:avLst/>
          </a:prstGeom>
        </p:spPr>
      </p:pic>
      <p:sp>
        <p:nvSpPr>
          <p:cNvPr id="97" name="TextBox 96">
            <a:hlinkClick r:id="rId6"/>
            <a:extLst>
              <a:ext uri="{FF2B5EF4-FFF2-40B4-BE49-F238E27FC236}">
                <a16:creationId xmlns:a16="http://schemas.microsoft.com/office/drawing/2014/main" id="{533AF38C-70A2-B342-9446-37B49C420AFC}"/>
              </a:ext>
            </a:extLst>
          </p:cNvPr>
          <p:cNvSpPr txBox="1">
            <a:spLocks/>
          </p:cNvSpPr>
          <p:nvPr/>
        </p:nvSpPr>
        <p:spPr>
          <a:xfrm>
            <a:off x="2273810" y="6114885"/>
            <a:ext cx="3067496" cy="238527"/>
          </a:xfrm>
          <a:prstGeom prst="rect">
            <a:avLst/>
          </a:prstGeom>
          <a:noFill/>
        </p:spPr>
        <p:txBody>
          <a:bodyPr wrap="square" rtlCol="0">
            <a:spAutoFit/>
          </a:bodyPr>
          <a:lstStyle/>
          <a:p>
            <a:pPr algn="ctr"/>
            <a:r>
              <a:rPr lang="es-ES_tradnl" sz="950" b="1" dirty="0">
                <a:solidFill>
                  <a:schemeClr val="bg1"/>
                </a:solidFill>
                <a:latin typeface="Gotham Medium" panose="02000604030000020004" pitchFamily="2" charset="0"/>
              </a:rPr>
              <a:t>PCSJA21-11760 / ANEXO 1 DE 2021 </a:t>
            </a:r>
          </a:p>
        </p:txBody>
      </p:sp>
    </p:spTree>
    <p:extLst>
      <p:ext uri="{BB962C8B-B14F-4D97-AF65-F5344CB8AC3E}">
        <p14:creationId xmlns:p14="http://schemas.microsoft.com/office/powerpoint/2010/main" val="1138295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4044</TotalTime>
  <Words>1996</Words>
  <Application>Microsoft Office PowerPoint</Application>
  <PresentationFormat>Panorámica</PresentationFormat>
  <Paragraphs>177</Paragraphs>
  <Slides>10</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10</vt:i4>
      </vt:variant>
    </vt:vector>
  </HeadingPairs>
  <TitlesOfParts>
    <vt:vector size="16" baseType="lpstr">
      <vt:lpstr>Arial</vt:lpstr>
      <vt:lpstr>Calibri</vt:lpstr>
      <vt:lpstr>Calibri Light</vt:lpstr>
      <vt:lpstr>Filson Pro Book</vt:lpstr>
      <vt:lpstr>Gotham Medium</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Adolfo Venegas Betancourt</dc:creator>
  <cp:lastModifiedBy>Sandra Castillo</cp:lastModifiedBy>
  <cp:revision>180</cp:revision>
  <dcterms:created xsi:type="dcterms:W3CDTF">2021-07-16T05:50:25Z</dcterms:created>
  <dcterms:modified xsi:type="dcterms:W3CDTF">2021-07-30T14:56:14Z</dcterms:modified>
</cp:coreProperties>
</file>