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15"/>
  </p:notesMasterIdLst>
  <p:sldIdLst>
    <p:sldId id="425" r:id="rId2"/>
    <p:sldId id="438" r:id="rId3"/>
    <p:sldId id="431" r:id="rId4"/>
    <p:sldId id="432" r:id="rId5"/>
    <p:sldId id="433" r:id="rId6"/>
    <p:sldId id="426" r:id="rId7"/>
    <p:sldId id="427" r:id="rId8"/>
    <p:sldId id="429" r:id="rId9"/>
    <p:sldId id="428" r:id="rId10"/>
    <p:sldId id="430" r:id="rId11"/>
    <p:sldId id="434" r:id="rId12"/>
    <p:sldId id="437" r:id="rId13"/>
    <p:sldId id="435" r:id="rId14"/>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a Rodríguez Estupiñan" initials="CRE" lastIdx="2" clrIdx="0">
    <p:extLst>
      <p:ext uri="{19B8F6BF-5375-455C-9EA6-DF929625EA0E}">
        <p15:presenceInfo xmlns:p15="http://schemas.microsoft.com/office/powerpoint/2012/main" userId="S-1-5-21-2293652570-1902107330-946877820-41178" providerId="AD"/>
      </p:ext>
    </p:extLst>
  </p:cmAuthor>
  <p:cmAuthor id="2" name="Luz Mery Novoa Rámirez" initials="LMNR" lastIdx="1" clrIdx="1">
    <p:extLst>
      <p:ext uri="{19B8F6BF-5375-455C-9EA6-DF929625EA0E}">
        <p15:presenceInfo xmlns:p15="http://schemas.microsoft.com/office/powerpoint/2012/main" userId="S::lnovoar@deaj.ramajudicial.gov.co::49716021-a3de-4e32-9fb7-32c4095477f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250" autoAdjust="0"/>
    <p:restoredTop sz="94386" autoAdjust="0"/>
  </p:normalViewPr>
  <p:slideViewPr>
    <p:cSldViewPr>
      <p:cViewPr varScale="1">
        <p:scale>
          <a:sx n="64" d="100"/>
          <a:sy n="64" d="100"/>
        </p:scale>
        <p:origin x="1050" y="72"/>
      </p:cViewPr>
      <p:guideLst>
        <p:guide orient="horz" pos="2160"/>
        <p:guide pos="3840"/>
      </p:guideLst>
    </p:cSldViewPr>
  </p:slideViewPr>
  <p:outlineViewPr>
    <p:cViewPr>
      <p:scale>
        <a:sx n="33" d="100"/>
        <a:sy n="33" d="100"/>
      </p:scale>
      <p:origin x="0" y="-4055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779802-7E2C-47D3-83BA-D318FE293392}" type="datetimeFigureOut">
              <a:rPr lang="es-CO" smtClean="0"/>
              <a:t>29/07/2021</a:t>
            </a:fld>
            <a:endParaRPr lang="es-CO"/>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444176-138A-4932-A9AE-096DB0A4F50D}" type="slidenum">
              <a:rPr lang="es-CO" smtClean="0"/>
              <a:t>‹Nº›</a:t>
            </a:fld>
            <a:endParaRPr lang="es-CO"/>
          </a:p>
        </p:txBody>
      </p:sp>
    </p:spTree>
    <p:extLst>
      <p:ext uri="{BB962C8B-B14F-4D97-AF65-F5344CB8AC3E}">
        <p14:creationId xmlns:p14="http://schemas.microsoft.com/office/powerpoint/2010/main" val="1723218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2D444176-138A-4932-A9AE-096DB0A4F50D}" type="slidenum">
              <a:rPr lang="es-CO" smtClean="0"/>
              <a:t>1</a:t>
            </a:fld>
            <a:endParaRPr lang="es-CO"/>
          </a:p>
        </p:txBody>
      </p:sp>
    </p:spTree>
    <p:extLst>
      <p:ext uri="{BB962C8B-B14F-4D97-AF65-F5344CB8AC3E}">
        <p14:creationId xmlns:p14="http://schemas.microsoft.com/office/powerpoint/2010/main" val="6630341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2D444176-138A-4932-A9AE-096DB0A4F50D}" type="slidenum">
              <a:rPr lang="es-CO" smtClean="0"/>
              <a:t>10</a:t>
            </a:fld>
            <a:endParaRPr lang="es-CO"/>
          </a:p>
        </p:txBody>
      </p:sp>
    </p:spTree>
    <p:extLst>
      <p:ext uri="{BB962C8B-B14F-4D97-AF65-F5344CB8AC3E}">
        <p14:creationId xmlns:p14="http://schemas.microsoft.com/office/powerpoint/2010/main" val="29849016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2D444176-138A-4932-A9AE-096DB0A4F50D}" type="slidenum">
              <a:rPr lang="es-CO" smtClean="0"/>
              <a:t>11</a:t>
            </a:fld>
            <a:endParaRPr lang="es-CO"/>
          </a:p>
        </p:txBody>
      </p:sp>
    </p:spTree>
    <p:extLst>
      <p:ext uri="{BB962C8B-B14F-4D97-AF65-F5344CB8AC3E}">
        <p14:creationId xmlns:p14="http://schemas.microsoft.com/office/powerpoint/2010/main" val="23781699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2D444176-138A-4932-A9AE-096DB0A4F50D}" type="slidenum">
              <a:rPr lang="es-CO" smtClean="0"/>
              <a:t>12</a:t>
            </a:fld>
            <a:endParaRPr lang="es-CO"/>
          </a:p>
        </p:txBody>
      </p:sp>
    </p:spTree>
    <p:extLst>
      <p:ext uri="{BB962C8B-B14F-4D97-AF65-F5344CB8AC3E}">
        <p14:creationId xmlns:p14="http://schemas.microsoft.com/office/powerpoint/2010/main" val="11368907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2D444176-138A-4932-A9AE-096DB0A4F50D}" type="slidenum">
              <a:rPr lang="es-CO" smtClean="0"/>
              <a:t>13</a:t>
            </a:fld>
            <a:endParaRPr lang="es-CO"/>
          </a:p>
        </p:txBody>
      </p:sp>
    </p:spTree>
    <p:extLst>
      <p:ext uri="{BB962C8B-B14F-4D97-AF65-F5344CB8AC3E}">
        <p14:creationId xmlns:p14="http://schemas.microsoft.com/office/powerpoint/2010/main" val="29120009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2D444176-138A-4932-A9AE-096DB0A4F50D}" type="slidenum">
              <a:rPr lang="es-CO" smtClean="0"/>
              <a:t>2</a:t>
            </a:fld>
            <a:endParaRPr lang="es-CO"/>
          </a:p>
        </p:txBody>
      </p:sp>
    </p:spTree>
    <p:extLst>
      <p:ext uri="{BB962C8B-B14F-4D97-AF65-F5344CB8AC3E}">
        <p14:creationId xmlns:p14="http://schemas.microsoft.com/office/powerpoint/2010/main" val="3975151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2D444176-138A-4932-A9AE-096DB0A4F50D}" type="slidenum">
              <a:rPr lang="es-CO" smtClean="0"/>
              <a:t>3</a:t>
            </a:fld>
            <a:endParaRPr lang="es-CO"/>
          </a:p>
        </p:txBody>
      </p:sp>
    </p:spTree>
    <p:extLst>
      <p:ext uri="{BB962C8B-B14F-4D97-AF65-F5344CB8AC3E}">
        <p14:creationId xmlns:p14="http://schemas.microsoft.com/office/powerpoint/2010/main" val="36994713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2D444176-138A-4932-A9AE-096DB0A4F50D}" type="slidenum">
              <a:rPr lang="es-CO" smtClean="0"/>
              <a:t>4</a:t>
            </a:fld>
            <a:endParaRPr lang="es-CO"/>
          </a:p>
        </p:txBody>
      </p:sp>
    </p:spTree>
    <p:extLst>
      <p:ext uri="{BB962C8B-B14F-4D97-AF65-F5344CB8AC3E}">
        <p14:creationId xmlns:p14="http://schemas.microsoft.com/office/powerpoint/2010/main" val="23962323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2D444176-138A-4932-A9AE-096DB0A4F50D}" type="slidenum">
              <a:rPr lang="es-CO" smtClean="0"/>
              <a:t>5</a:t>
            </a:fld>
            <a:endParaRPr lang="es-CO"/>
          </a:p>
        </p:txBody>
      </p:sp>
    </p:spTree>
    <p:extLst>
      <p:ext uri="{BB962C8B-B14F-4D97-AF65-F5344CB8AC3E}">
        <p14:creationId xmlns:p14="http://schemas.microsoft.com/office/powerpoint/2010/main" val="24085648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2D444176-138A-4932-A9AE-096DB0A4F50D}" type="slidenum">
              <a:rPr lang="es-CO" smtClean="0"/>
              <a:t>6</a:t>
            </a:fld>
            <a:endParaRPr lang="es-CO"/>
          </a:p>
        </p:txBody>
      </p:sp>
    </p:spTree>
    <p:extLst>
      <p:ext uri="{BB962C8B-B14F-4D97-AF65-F5344CB8AC3E}">
        <p14:creationId xmlns:p14="http://schemas.microsoft.com/office/powerpoint/2010/main" val="13053018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2D444176-138A-4932-A9AE-096DB0A4F50D}" type="slidenum">
              <a:rPr lang="es-CO" smtClean="0"/>
              <a:t>7</a:t>
            </a:fld>
            <a:endParaRPr lang="es-CO"/>
          </a:p>
        </p:txBody>
      </p:sp>
    </p:spTree>
    <p:extLst>
      <p:ext uri="{BB962C8B-B14F-4D97-AF65-F5344CB8AC3E}">
        <p14:creationId xmlns:p14="http://schemas.microsoft.com/office/powerpoint/2010/main" val="4073672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2D444176-138A-4932-A9AE-096DB0A4F50D}" type="slidenum">
              <a:rPr lang="es-CO" smtClean="0"/>
              <a:t>8</a:t>
            </a:fld>
            <a:endParaRPr lang="es-CO"/>
          </a:p>
        </p:txBody>
      </p:sp>
    </p:spTree>
    <p:extLst>
      <p:ext uri="{BB962C8B-B14F-4D97-AF65-F5344CB8AC3E}">
        <p14:creationId xmlns:p14="http://schemas.microsoft.com/office/powerpoint/2010/main" val="24371433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2D444176-138A-4932-A9AE-096DB0A4F50D}" type="slidenum">
              <a:rPr lang="es-CO" smtClean="0"/>
              <a:t>9</a:t>
            </a:fld>
            <a:endParaRPr lang="es-CO"/>
          </a:p>
        </p:txBody>
      </p:sp>
    </p:spTree>
    <p:extLst>
      <p:ext uri="{BB962C8B-B14F-4D97-AF65-F5344CB8AC3E}">
        <p14:creationId xmlns:p14="http://schemas.microsoft.com/office/powerpoint/2010/main" val="2777863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0867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a:prstGeom prst="rect">
            <a:avLst/>
          </a:prstGeom>
        </p:spPr>
        <p:txBody>
          <a:bodyPr/>
          <a:lstStyle/>
          <a:p>
            <a:r>
              <a:rPr lang="es-ES"/>
              <a:t>Haga clic para modificar el estilo de título del patrón</a:t>
            </a:r>
            <a:endParaRPr lang="es-CO"/>
          </a:p>
        </p:txBody>
      </p:sp>
      <p:sp>
        <p:nvSpPr>
          <p:cNvPr id="3" name="2 Marcador de texto vertical"/>
          <p:cNvSpPr>
            <a:spLocks noGrp="1"/>
          </p:cNvSpPr>
          <p:nvPr>
            <p:ph type="body" orient="vert" idx="1"/>
          </p:nvPr>
        </p:nvSpPr>
        <p:spPr>
          <a:xfrm>
            <a:off x="609600" y="1600201"/>
            <a:ext cx="10972800" cy="4525963"/>
          </a:xfrm>
          <a:prstGeom prst="rect">
            <a:avLst/>
          </a:prstGeo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a:xfrm>
            <a:off x="609600" y="6356351"/>
            <a:ext cx="2844800" cy="365125"/>
          </a:xfrm>
          <a:prstGeom prst="rect">
            <a:avLst/>
          </a:prstGeom>
        </p:spPr>
        <p:txBody>
          <a:bodyPr/>
          <a:lstStyle/>
          <a:p>
            <a:fld id="{89ECB230-568F-44B2-9352-358115F320B6}" type="datetimeFigureOut">
              <a:rPr lang="es-CO" smtClean="0"/>
              <a:pPr/>
              <a:t>29/07/2021</a:t>
            </a:fld>
            <a:endParaRPr lang="es-CO"/>
          </a:p>
        </p:txBody>
      </p:sp>
      <p:sp>
        <p:nvSpPr>
          <p:cNvPr id="5" name="4 Marcador de pie de página"/>
          <p:cNvSpPr>
            <a:spLocks noGrp="1"/>
          </p:cNvSpPr>
          <p:nvPr>
            <p:ph type="ftr" sz="quarter" idx="11"/>
          </p:nvPr>
        </p:nvSpPr>
        <p:spPr>
          <a:xfrm>
            <a:off x="4165600" y="6356351"/>
            <a:ext cx="3860800" cy="365125"/>
          </a:xfrm>
          <a:prstGeom prst="rect">
            <a:avLst/>
          </a:prstGeom>
        </p:spPr>
        <p:txBody>
          <a:bodyPr/>
          <a:lstStyle/>
          <a:p>
            <a:endParaRPr lang="es-CO"/>
          </a:p>
        </p:txBody>
      </p:sp>
      <p:sp>
        <p:nvSpPr>
          <p:cNvPr id="6" name="5 Marcador de número de diapositiva"/>
          <p:cNvSpPr>
            <a:spLocks noGrp="1"/>
          </p:cNvSpPr>
          <p:nvPr>
            <p:ph type="sldNum" sz="quarter" idx="12"/>
          </p:nvPr>
        </p:nvSpPr>
        <p:spPr>
          <a:xfrm>
            <a:off x="8737600" y="6356351"/>
            <a:ext cx="2844800" cy="365125"/>
          </a:xfrm>
          <a:prstGeom prst="rect">
            <a:avLst/>
          </a:prstGeom>
        </p:spPr>
        <p:txBody>
          <a:bodyPr/>
          <a:lstStyle/>
          <a:p>
            <a:fld id="{4052E256-96E8-4890-8A4D-E0CC6264D88A}" type="slidenum">
              <a:rPr lang="es-CO" smtClean="0"/>
              <a:pPr/>
              <a:t>‹Nº›</a:t>
            </a:fld>
            <a:endParaRPr lang="es-CO"/>
          </a:p>
        </p:txBody>
      </p:sp>
    </p:spTree>
    <p:extLst>
      <p:ext uri="{BB962C8B-B14F-4D97-AF65-F5344CB8AC3E}">
        <p14:creationId xmlns:p14="http://schemas.microsoft.com/office/powerpoint/2010/main" val="1105402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a:prstGeom prst="rect">
            <a:avLst/>
          </a:prstGeom>
        </p:spPr>
        <p:txBody>
          <a:bodyPr vert="eaVert"/>
          <a:lstStyle/>
          <a:p>
            <a:r>
              <a:rPr lang="es-ES"/>
              <a:t>Haga clic para modificar el estilo de título del patrón</a:t>
            </a:r>
            <a:endParaRPr lang="es-CO"/>
          </a:p>
        </p:txBody>
      </p:sp>
      <p:sp>
        <p:nvSpPr>
          <p:cNvPr id="3" name="2 Marcador de texto vertical"/>
          <p:cNvSpPr>
            <a:spLocks noGrp="1"/>
          </p:cNvSpPr>
          <p:nvPr>
            <p:ph type="body" orient="vert" idx="1"/>
          </p:nvPr>
        </p:nvSpPr>
        <p:spPr>
          <a:xfrm>
            <a:off x="609600" y="274639"/>
            <a:ext cx="8026400" cy="5851525"/>
          </a:xfrm>
          <a:prstGeom prst="rect">
            <a:avLst/>
          </a:prstGeo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a:xfrm>
            <a:off x="609600" y="6356351"/>
            <a:ext cx="2844800" cy="365125"/>
          </a:xfrm>
          <a:prstGeom prst="rect">
            <a:avLst/>
          </a:prstGeom>
        </p:spPr>
        <p:txBody>
          <a:bodyPr/>
          <a:lstStyle/>
          <a:p>
            <a:fld id="{89ECB230-568F-44B2-9352-358115F320B6}" type="datetimeFigureOut">
              <a:rPr lang="es-CO" smtClean="0"/>
              <a:pPr/>
              <a:t>29/07/2021</a:t>
            </a:fld>
            <a:endParaRPr lang="es-CO"/>
          </a:p>
        </p:txBody>
      </p:sp>
      <p:sp>
        <p:nvSpPr>
          <p:cNvPr id="5" name="4 Marcador de pie de página"/>
          <p:cNvSpPr>
            <a:spLocks noGrp="1"/>
          </p:cNvSpPr>
          <p:nvPr>
            <p:ph type="ftr" sz="quarter" idx="11"/>
          </p:nvPr>
        </p:nvSpPr>
        <p:spPr>
          <a:xfrm>
            <a:off x="4165600" y="6356351"/>
            <a:ext cx="3860800" cy="365125"/>
          </a:xfrm>
          <a:prstGeom prst="rect">
            <a:avLst/>
          </a:prstGeom>
        </p:spPr>
        <p:txBody>
          <a:bodyPr/>
          <a:lstStyle/>
          <a:p>
            <a:endParaRPr lang="es-CO"/>
          </a:p>
        </p:txBody>
      </p:sp>
      <p:sp>
        <p:nvSpPr>
          <p:cNvPr id="6" name="5 Marcador de número de diapositiva"/>
          <p:cNvSpPr>
            <a:spLocks noGrp="1"/>
          </p:cNvSpPr>
          <p:nvPr>
            <p:ph type="sldNum" sz="quarter" idx="12"/>
          </p:nvPr>
        </p:nvSpPr>
        <p:spPr>
          <a:xfrm>
            <a:off x="8737600" y="6356351"/>
            <a:ext cx="2844800" cy="365125"/>
          </a:xfrm>
          <a:prstGeom prst="rect">
            <a:avLst/>
          </a:prstGeom>
        </p:spPr>
        <p:txBody>
          <a:bodyPr/>
          <a:lstStyle/>
          <a:p>
            <a:fld id="{4052E256-96E8-4890-8A4D-E0CC6264D88A}" type="slidenum">
              <a:rPr lang="es-CO" smtClean="0"/>
              <a:pPr/>
              <a:t>‹Nº›</a:t>
            </a:fld>
            <a:endParaRPr lang="es-CO"/>
          </a:p>
        </p:txBody>
      </p:sp>
    </p:spTree>
    <p:extLst>
      <p:ext uri="{BB962C8B-B14F-4D97-AF65-F5344CB8AC3E}">
        <p14:creationId xmlns:p14="http://schemas.microsoft.com/office/powerpoint/2010/main" val="3009906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a:prstGeom prst="rect">
            <a:avLst/>
          </a:prstGeom>
        </p:spPr>
        <p:txBody>
          <a:bodyPr/>
          <a:lstStyle/>
          <a:p>
            <a:r>
              <a:rPr lang="es-ES"/>
              <a:t>Haga clic para modificar el estilo de título del patrón</a:t>
            </a:r>
            <a:endParaRPr lang="es-CO"/>
          </a:p>
        </p:txBody>
      </p:sp>
      <p:sp>
        <p:nvSpPr>
          <p:cNvPr id="3" name="2 Marcador de contenido"/>
          <p:cNvSpPr>
            <a:spLocks noGrp="1"/>
          </p:cNvSpPr>
          <p:nvPr>
            <p:ph idx="1"/>
          </p:nvPr>
        </p:nvSpPr>
        <p:spPr>
          <a:xfrm>
            <a:off x="609600" y="1600201"/>
            <a:ext cx="10972800" cy="4525963"/>
          </a:xfrm>
          <a:prstGeom prst="rect">
            <a:avLst/>
          </a:prstGeo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a:xfrm>
            <a:off x="609600" y="6356351"/>
            <a:ext cx="2844800" cy="365125"/>
          </a:xfrm>
          <a:prstGeom prst="rect">
            <a:avLst/>
          </a:prstGeom>
        </p:spPr>
        <p:txBody>
          <a:bodyPr/>
          <a:lstStyle/>
          <a:p>
            <a:fld id="{89ECB230-568F-44B2-9352-358115F320B6}" type="datetimeFigureOut">
              <a:rPr lang="es-CO" smtClean="0"/>
              <a:pPr/>
              <a:t>29/07/2021</a:t>
            </a:fld>
            <a:endParaRPr lang="es-CO"/>
          </a:p>
        </p:txBody>
      </p:sp>
      <p:sp>
        <p:nvSpPr>
          <p:cNvPr id="5" name="4 Marcador de pie de página"/>
          <p:cNvSpPr>
            <a:spLocks noGrp="1"/>
          </p:cNvSpPr>
          <p:nvPr>
            <p:ph type="ftr" sz="quarter" idx="11"/>
          </p:nvPr>
        </p:nvSpPr>
        <p:spPr>
          <a:xfrm>
            <a:off x="4165600" y="6356351"/>
            <a:ext cx="3860800" cy="365125"/>
          </a:xfrm>
          <a:prstGeom prst="rect">
            <a:avLst/>
          </a:prstGeom>
        </p:spPr>
        <p:txBody>
          <a:bodyPr/>
          <a:lstStyle/>
          <a:p>
            <a:endParaRPr lang="es-CO"/>
          </a:p>
        </p:txBody>
      </p:sp>
      <p:sp>
        <p:nvSpPr>
          <p:cNvPr id="6" name="5 Marcador de número de diapositiva"/>
          <p:cNvSpPr>
            <a:spLocks noGrp="1"/>
          </p:cNvSpPr>
          <p:nvPr>
            <p:ph type="sldNum" sz="quarter" idx="12"/>
          </p:nvPr>
        </p:nvSpPr>
        <p:spPr>
          <a:xfrm>
            <a:off x="8737600" y="6356351"/>
            <a:ext cx="2844800" cy="365125"/>
          </a:xfrm>
          <a:prstGeom prst="rect">
            <a:avLst/>
          </a:prstGeom>
        </p:spPr>
        <p:txBody>
          <a:bodyPr/>
          <a:lstStyle/>
          <a:p>
            <a:fld id="{4052E256-96E8-4890-8A4D-E0CC6264D88A}" type="slidenum">
              <a:rPr lang="es-CO" smtClean="0"/>
              <a:pPr/>
              <a:t>‹Nº›</a:t>
            </a:fld>
            <a:endParaRPr lang="es-CO"/>
          </a:p>
        </p:txBody>
      </p:sp>
    </p:spTree>
    <p:extLst>
      <p:ext uri="{BB962C8B-B14F-4D97-AF65-F5344CB8AC3E}">
        <p14:creationId xmlns:p14="http://schemas.microsoft.com/office/powerpoint/2010/main" val="1890966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s-ES"/>
              <a:t>Haga clic para modificar el estilo de título del patrón</a:t>
            </a:r>
            <a:endParaRPr lang="es-CO"/>
          </a:p>
        </p:txBody>
      </p:sp>
      <p:sp>
        <p:nvSpPr>
          <p:cNvPr id="3" name="2 Marcador de texto"/>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a:xfrm>
            <a:off x="609600" y="6356351"/>
            <a:ext cx="2844800" cy="365125"/>
          </a:xfrm>
          <a:prstGeom prst="rect">
            <a:avLst/>
          </a:prstGeom>
        </p:spPr>
        <p:txBody>
          <a:bodyPr/>
          <a:lstStyle/>
          <a:p>
            <a:fld id="{89ECB230-568F-44B2-9352-358115F320B6}" type="datetimeFigureOut">
              <a:rPr lang="es-CO" smtClean="0"/>
              <a:pPr/>
              <a:t>29/07/2021</a:t>
            </a:fld>
            <a:endParaRPr lang="es-CO"/>
          </a:p>
        </p:txBody>
      </p:sp>
      <p:sp>
        <p:nvSpPr>
          <p:cNvPr id="5" name="4 Marcador de pie de página"/>
          <p:cNvSpPr>
            <a:spLocks noGrp="1"/>
          </p:cNvSpPr>
          <p:nvPr>
            <p:ph type="ftr" sz="quarter" idx="11"/>
          </p:nvPr>
        </p:nvSpPr>
        <p:spPr>
          <a:xfrm>
            <a:off x="4165600" y="6356351"/>
            <a:ext cx="3860800" cy="365125"/>
          </a:xfrm>
          <a:prstGeom prst="rect">
            <a:avLst/>
          </a:prstGeom>
        </p:spPr>
        <p:txBody>
          <a:bodyPr/>
          <a:lstStyle/>
          <a:p>
            <a:endParaRPr lang="es-CO"/>
          </a:p>
        </p:txBody>
      </p:sp>
      <p:sp>
        <p:nvSpPr>
          <p:cNvPr id="6" name="5 Marcador de número de diapositiva"/>
          <p:cNvSpPr>
            <a:spLocks noGrp="1"/>
          </p:cNvSpPr>
          <p:nvPr>
            <p:ph type="sldNum" sz="quarter" idx="12"/>
          </p:nvPr>
        </p:nvSpPr>
        <p:spPr>
          <a:xfrm>
            <a:off x="8737600" y="6356351"/>
            <a:ext cx="2844800" cy="365125"/>
          </a:xfrm>
          <a:prstGeom prst="rect">
            <a:avLst/>
          </a:prstGeom>
        </p:spPr>
        <p:txBody>
          <a:bodyPr/>
          <a:lstStyle/>
          <a:p>
            <a:fld id="{4052E256-96E8-4890-8A4D-E0CC6264D88A}" type="slidenum">
              <a:rPr lang="es-CO" smtClean="0"/>
              <a:pPr/>
              <a:t>‹Nº›</a:t>
            </a:fld>
            <a:endParaRPr lang="es-CO"/>
          </a:p>
        </p:txBody>
      </p:sp>
    </p:spTree>
    <p:extLst>
      <p:ext uri="{BB962C8B-B14F-4D97-AF65-F5344CB8AC3E}">
        <p14:creationId xmlns:p14="http://schemas.microsoft.com/office/powerpoint/2010/main" val="555762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a:prstGeom prst="rect">
            <a:avLst/>
          </a:prstGeom>
        </p:spPr>
        <p:txBody>
          <a:bodyPr/>
          <a:lstStyle/>
          <a:p>
            <a:r>
              <a:rPr lang="es-ES"/>
              <a:t>Haga clic para modificar el estilo de título del patrón</a:t>
            </a:r>
            <a:endParaRPr lang="es-CO"/>
          </a:p>
        </p:txBody>
      </p:sp>
      <p:sp>
        <p:nvSpPr>
          <p:cNvPr id="3" name="2 Marcador de contenido"/>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contenido"/>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fecha"/>
          <p:cNvSpPr>
            <a:spLocks noGrp="1"/>
          </p:cNvSpPr>
          <p:nvPr>
            <p:ph type="dt" sz="half" idx="10"/>
          </p:nvPr>
        </p:nvSpPr>
        <p:spPr>
          <a:xfrm>
            <a:off x="609600" y="6356351"/>
            <a:ext cx="2844800" cy="365125"/>
          </a:xfrm>
          <a:prstGeom prst="rect">
            <a:avLst/>
          </a:prstGeom>
        </p:spPr>
        <p:txBody>
          <a:bodyPr/>
          <a:lstStyle/>
          <a:p>
            <a:fld id="{89ECB230-568F-44B2-9352-358115F320B6}" type="datetimeFigureOut">
              <a:rPr lang="es-CO" smtClean="0"/>
              <a:pPr/>
              <a:t>29/07/2021</a:t>
            </a:fld>
            <a:endParaRPr lang="es-CO"/>
          </a:p>
        </p:txBody>
      </p:sp>
      <p:sp>
        <p:nvSpPr>
          <p:cNvPr id="6" name="5 Marcador de pie de página"/>
          <p:cNvSpPr>
            <a:spLocks noGrp="1"/>
          </p:cNvSpPr>
          <p:nvPr>
            <p:ph type="ftr" sz="quarter" idx="11"/>
          </p:nvPr>
        </p:nvSpPr>
        <p:spPr>
          <a:xfrm>
            <a:off x="4165600" y="6356351"/>
            <a:ext cx="3860800" cy="365125"/>
          </a:xfrm>
          <a:prstGeom prst="rect">
            <a:avLst/>
          </a:prstGeom>
        </p:spPr>
        <p:txBody>
          <a:bodyPr/>
          <a:lstStyle/>
          <a:p>
            <a:endParaRPr lang="es-CO"/>
          </a:p>
        </p:txBody>
      </p:sp>
      <p:sp>
        <p:nvSpPr>
          <p:cNvPr id="7" name="6 Marcador de número de diapositiva"/>
          <p:cNvSpPr>
            <a:spLocks noGrp="1"/>
          </p:cNvSpPr>
          <p:nvPr>
            <p:ph type="sldNum" sz="quarter" idx="12"/>
          </p:nvPr>
        </p:nvSpPr>
        <p:spPr>
          <a:xfrm>
            <a:off x="8737600" y="6356351"/>
            <a:ext cx="2844800" cy="365125"/>
          </a:xfrm>
          <a:prstGeom prst="rect">
            <a:avLst/>
          </a:prstGeom>
        </p:spPr>
        <p:txBody>
          <a:bodyPr/>
          <a:lstStyle/>
          <a:p>
            <a:fld id="{4052E256-96E8-4890-8A4D-E0CC6264D88A}" type="slidenum">
              <a:rPr lang="es-CO" smtClean="0"/>
              <a:pPr/>
              <a:t>‹Nº›</a:t>
            </a:fld>
            <a:endParaRPr lang="es-CO"/>
          </a:p>
        </p:txBody>
      </p:sp>
    </p:spTree>
    <p:extLst>
      <p:ext uri="{BB962C8B-B14F-4D97-AF65-F5344CB8AC3E}">
        <p14:creationId xmlns:p14="http://schemas.microsoft.com/office/powerpoint/2010/main" val="411872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a:prstGeom prst="rect">
            <a:avLst/>
          </a:prstGeom>
        </p:spPr>
        <p:txBody>
          <a:bodyPr/>
          <a:lstStyle>
            <a:lvl1pPr>
              <a:defRPr/>
            </a:lvl1pPr>
          </a:lstStyle>
          <a:p>
            <a:r>
              <a:rPr lang="es-ES"/>
              <a:t>Haga clic para modificar el estilo de título del patrón</a:t>
            </a:r>
            <a:endParaRPr lang="es-CO"/>
          </a:p>
        </p:txBody>
      </p:sp>
      <p:sp>
        <p:nvSpPr>
          <p:cNvPr id="3" name="2 Marcador de texto"/>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texto"/>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6 Marcador de fecha"/>
          <p:cNvSpPr>
            <a:spLocks noGrp="1"/>
          </p:cNvSpPr>
          <p:nvPr>
            <p:ph type="dt" sz="half" idx="10"/>
          </p:nvPr>
        </p:nvSpPr>
        <p:spPr>
          <a:xfrm>
            <a:off x="609600" y="6356351"/>
            <a:ext cx="2844800" cy="365125"/>
          </a:xfrm>
          <a:prstGeom prst="rect">
            <a:avLst/>
          </a:prstGeom>
        </p:spPr>
        <p:txBody>
          <a:bodyPr/>
          <a:lstStyle/>
          <a:p>
            <a:fld id="{89ECB230-568F-44B2-9352-358115F320B6}" type="datetimeFigureOut">
              <a:rPr lang="es-CO" smtClean="0"/>
              <a:pPr/>
              <a:t>29/07/2021</a:t>
            </a:fld>
            <a:endParaRPr lang="es-CO"/>
          </a:p>
        </p:txBody>
      </p:sp>
      <p:sp>
        <p:nvSpPr>
          <p:cNvPr id="8" name="7 Marcador de pie de página"/>
          <p:cNvSpPr>
            <a:spLocks noGrp="1"/>
          </p:cNvSpPr>
          <p:nvPr>
            <p:ph type="ftr" sz="quarter" idx="11"/>
          </p:nvPr>
        </p:nvSpPr>
        <p:spPr>
          <a:xfrm>
            <a:off x="4165600" y="6356351"/>
            <a:ext cx="3860800" cy="365125"/>
          </a:xfrm>
          <a:prstGeom prst="rect">
            <a:avLst/>
          </a:prstGeom>
        </p:spPr>
        <p:txBody>
          <a:bodyPr/>
          <a:lstStyle/>
          <a:p>
            <a:endParaRPr lang="es-CO"/>
          </a:p>
        </p:txBody>
      </p:sp>
      <p:sp>
        <p:nvSpPr>
          <p:cNvPr id="9" name="8 Marcador de número de diapositiva"/>
          <p:cNvSpPr>
            <a:spLocks noGrp="1"/>
          </p:cNvSpPr>
          <p:nvPr>
            <p:ph type="sldNum" sz="quarter" idx="12"/>
          </p:nvPr>
        </p:nvSpPr>
        <p:spPr>
          <a:xfrm>
            <a:off x="8737600" y="6356351"/>
            <a:ext cx="2844800" cy="365125"/>
          </a:xfrm>
          <a:prstGeom prst="rect">
            <a:avLst/>
          </a:prstGeom>
        </p:spPr>
        <p:txBody>
          <a:bodyPr/>
          <a:lstStyle/>
          <a:p>
            <a:fld id="{4052E256-96E8-4890-8A4D-E0CC6264D88A}" type="slidenum">
              <a:rPr lang="es-CO" smtClean="0"/>
              <a:pPr/>
              <a:t>‹Nº›</a:t>
            </a:fld>
            <a:endParaRPr lang="es-CO"/>
          </a:p>
        </p:txBody>
      </p:sp>
    </p:spTree>
    <p:extLst>
      <p:ext uri="{BB962C8B-B14F-4D97-AF65-F5344CB8AC3E}">
        <p14:creationId xmlns:p14="http://schemas.microsoft.com/office/powerpoint/2010/main" val="2978244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a:prstGeom prst="rect">
            <a:avLst/>
          </a:prstGeom>
        </p:spPr>
        <p:txBody>
          <a:bodyPr/>
          <a:lstStyle/>
          <a:p>
            <a:r>
              <a:rPr lang="es-ES"/>
              <a:t>Haga clic para modificar el estilo de título del patrón</a:t>
            </a:r>
            <a:endParaRPr lang="es-CO"/>
          </a:p>
        </p:txBody>
      </p:sp>
      <p:sp>
        <p:nvSpPr>
          <p:cNvPr id="3" name="2 Marcador de fecha"/>
          <p:cNvSpPr>
            <a:spLocks noGrp="1"/>
          </p:cNvSpPr>
          <p:nvPr>
            <p:ph type="dt" sz="half" idx="10"/>
          </p:nvPr>
        </p:nvSpPr>
        <p:spPr>
          <a:xfrm>
            <a:off x="609600" y="6356351"/>
            <a:ext cx="2844800" cy="365125"/>
          </a:xfrm>
          <a:prstGeom prst="rect">
            <a:avLst/>
          </a:prstGeom>
        </p:spPr>
        <p:txBody>
          <a:bodyPr/>
          <a:lstStyle/>
          <a:p>
            <a:fld id="{89ECB230-568F-44B2-9352-358115F320B6}" type="datetimeFigureOut">
              <a:rPr lang="es-CO" smtClean="0"/>
              <a:pPr/>
              <a:t>29/07/2021</a:t>
            </a:fld>
            <a:endParaRPr lang="es-CO"/>
          </a:p>
        </p:txBody>
      </p:sp>
      <p:sp>
        <p:nvSpPr>
          <p:cNvPr id="4" name="3 Marcador de pie de página"/>
          <p:cNvSpPr>
            <a:spLocks noGrp="1"/>
          </p:cNvSpPr>
          <p:nvPr>
            <p:ph type="ftr" sz="quarter" idx="11"/>
          </p:nvPr>
        </p:nvSpPr>
        <p:spPr>
          <a:xfrm>
            <a:off x="4165600" y="6356351"/>
            <a:ext cx="3860800" cy="365125"/>
          </a:xfrm>
          <a:prstGeom prst="rect">
            <a:avLst/>
          </a:prstGeom>
        </p:spPr>
        <p:txBody>
          <a:bodyPr/>
          <a:lstStyle/>
          <a:p>
            <a:endParaRPr lang="es-CO"/>
          </a:p>
        </p:txBody>
      </p:sp>
      <p:sp>
        <p:nvSpPr>
          <p:cNvPr id="5" name="4 Marcador de número de diapositiva"/>
          <p:cNvSpPr>
            <a:spLocks noGrp="1"/>
          </p:cNvSpPr>
          <p:nvPr>
            <p:ph type="sldNum" sz="quarter" idx="12"/>
          </p:nvPr>
        </p:nvSpPr>
        <p:spPr>
          <a:xfrm>
            <a:off x="8737600" y="6356351"/>
            <a:ext cx="2844800" cy="365125"/>
          </a:xfrm>
          <a:prstGeom prst="rect">
            <a:avLst/>
          </a:prstGeom>
        </p:spPr>
        <p:txBody>
          <a:bodyPr/>
          <a:lstStyle/>
          <a:p>
            <a:fld id="{4052E256-96E8-4890-8A4D-E0CC6264D88A}" type="slidenum">
              <a:rPr lang="es-CO" smtClean="0"/>
              <a:pPr/>
              <a:t>‹Nº›</a:t>
            </a:fld>
            <a:endParaRPr lang="es-CO"/>
          </a:p>
        </p:txBody>
      </p:sp>
    </p:spTree>
    <p:extLst>
      <p:ext uri="{BB962C8B-B14F-4D97-AF65-F5344CB8AC3E}">
        <p14:creationId xmlns:p14="http://schemas.microsoft.com/office/powerpoint/2010/main" val="1495184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609600" y="6356351"/>
            <a:ext cx="2844800" cy="365125"/>
          </a:xfrm>
          <a:prstGeom prst="rect">
            <a:avLst/>
          </a:prstGeom>
        </p:spPr>
        <p:txBody>
          <a:bodyPr/>
          <a:lstStyle/>
          <a:p>
            <a:fld id="{89ECB230-568F-44B2-9352-358115F320B6}" type="datetimeFigureOut">
              <a:rPr lang="es-CO" smtClean="0"/>
              <a:pPr/>
              <a:t>29/07/2021</a:t>
            </a:fld>
            <a:endParaRPr lang="es-CO"/>
          </a:p>
        </p:txBody>
      </p:sp>
      <p:sp>
        <p:nvSpPr>
          <p:cNvPr id="3" name="2 Marcador de pie de página"/>
          <p:cNvSpPr>
            <a:spLocks noGrp="1"/>
          </p:cNvSpPr>
          <p:nvPr>
            <p:ph type="ftr" sz="quarter" idx="11"/>
          </p:nvPr>
        </p:nvSpPr>
        <p:spPr>
          <a:xfrm>
            <a:off x="4165600" y="6356351"/>
            <a:ext cx="3860800" cy="365125"/>
          </a:xfrm>
          <a:prstGeom prst="rect">
            <a:avLst/>
          </a:prstGeom>
        </p:spPr>
        <p:txBody>
          <a:bodyPr/>
          <a:lstStyle/>
          <a:p>
            <a:endParaRPr lang="es-CO"/>
          </a:p>
        </p:txBody>
      </p:sp>
      <p:sp>
        <p:nvSpPr>
          <p:cNvPr id="4" name="3 Marcador de número de diapositiva"/>
          <p:cNvSpPr>
            <a:spLocks noGrp="1"/>
          </p:cNvSpPr>
          <p:nvPr>
            <p:ph type="sldNum" sz="quarter" idx="12"/>
          </p:nvPr>
        </p:nvSpPr>
        <p:spPr>
          <a:xfrm>
            <a:off x="8737600" y="6356351"/>
            <a:ext cx="2844800" cy="365125"/>
          </a:xfrm>
          <a:prstGeom prst="rect">
            <a:avLst/>
          </a:prstGeom>
        </p:spPr>
        <p:txBody>
          <a:bodyPr/>
          <a:lstStyle/>
          <a:p>
            <a:fld id="{4052E256-96E8-4890-8A4D-E0CC6264D88A}" type="slidenum">
              <a:rPr lang="es-CO" smtClean="0"/>
              <a:pPr/>
              <a:t>‹Nº›</a:t>
            </a:fld>
            <a:endParaRPr lang="es-CO"/>
          </a:p>
        </p:txBody>
      </p:sp>
    </p:spTree>
    <p:extLst>
      <p:ext uri="{BB962C8B-B14F-4D97-AF65-F5344CB8AC3E}">
        <p14:creationId xmlns:p14="http://schemas.microsoft.com/office/powerpoint/2010/main" val="3202932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a:prstGeom prst="rect">
            <a:avLst/>
          </a:prstGeom>
        </p:spPr>
        <p:txBody>
          <a:bodyPr anchor="b"/>
          <a:lstStyle>
            <a:lvl1pPr algn="l">
              <a:defRPr sz="2000" b="1"/>
            </a:lvl1pPr>
          </a:lstStyle>
          <a:p>
            <a:r>
              <a:rPr lang="es-ES"/>
              <a:t>Haga clic para modificar el estilo de título del patrón</a:t>
            </a:r>
            <a:endParaRPr lang="es-CO"/>
          </a:p>
        </p:txBody>
      </p:sp>
      <p:sp>
        <p:nvSpPr>
          <p:cNvPr id="3" name="2 Marcador de contenido"/>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texto"/>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a:xfrm>
            <a:off x="609600" y="6356351"/>
            <a:ext cx="2844800" cy="365125"/>
          </a:xfrm>
          <a:prstGeom prst="rect">
            <a:avLst/>
          </a:prstGeom>
        </p:spPr>
        <p:txBody>
          <a:bodyPr/>
          <a:lstStyle/>
          <a:p>
            <a:fld id="{89ECB230-568F-44B2-9352-358115F320B6}" type="datetimeFigureOut">
              <a:rPr lang="es-CO" smtClean="0"/>
              <a:pPr/>
              <a:t>29/07/2021</a:t>
            </a:fld>
            <a:endParaRPr lang="es-CO"/>
          </a:p>
        </p:txBody>
      </p:sp>
      <p:sp>
        <p:nvSpPr>
          <p:cNvPr id="6" name="5 Marcador de pie de página"/>
          <p:cNvSpPr>
            <a:spLocks noGrp="1"/>
          </p:cNvSpPr>
          <p:nvPr>
            <p:ph type="ftr" sz="quarter" idx="11"/>
          </p:nvPr>
        </p:nvSpPr>
        <p:spPr>
          <a:xfrm>
            <a:off x="4165600" y="6356351"/>
            <a:ext cx="3860800" cy="365125"/>
          </a:xfrm>
          <a:prstGeom prst="rect">
            <a:avLst/>
          </a:prstGeom>
        </p:spPr>
        <p:txBody>
          <a:bodyPr/>
          <a:lstStyle/>
          <a:p>
            <a:endParaRPr lang="es-CO"/>
          </a:p>
        </p:txBody>
      </p:sp>
      <p:sp>
        <p:nvSpPr>
          <p:cNvPr id="7" name="6 Marcador de número de diapositiva"/>
          <p:cNvSpPr>
            <a:spLocks noGrp="1"/>
          </p:cNvSpPr>
          <p:nvPr>
            <p:ph type="sldNum" sz="quarter" idx="12"/>
          </p:nvPr>
        </p:nvSpPr>
        <p:spPr>
          <a:xfrm>
            <a:off x="8737600" y="6356351"/>
            <a:ext cx="2844800" cy="365125"/>
          </a:xfrm>
          <a:prstGeom prst="rect">
            <a:avLst/>
          </a:prstGeom>
        </p:spPr>
        <p:txBody>
          <a:bodyPr/>
          <a:lstStyle/>
          <a:p>
            <a:fld id="{4052E256-96E8-4890-8A4D-E0CC6264D88A}" type="slidenum">
              <a:rPr lang="es-CO" smtClean="0"/>
              <a:pPr/>
              <a:t>‹Nº›</a:t>
            </a:fld>
            <a:endParaRPr lang="es-CO"/>
          </a:p>
        </p:txBody>
      </p:sp>
    </p:spTree>
    <p:extLst>
      <p:ext uri="{BB962C8B-B14F-4D97-AF65-F5344CB8AC3E}">
        <p14:creationId xmlns:p14="http://schemas.microsoft.com/office/powerpoint/2010/main" val="2131567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a:prstGeom prst="rect">
            <a:avLst/>
          </a:prstGeom>
        </p:spPr>
        <p:txBody>
          <a:bodyPr anchor="b"/>
          <a:lstStyle>
            <a:lvl1pPr algn="l">
              <a:defRPr sz="2000" b="1"/>
            </a:lvl1pPr>
          </a:lstStyle>
          <a:p>
            <a:r>
              <a:rPr lang="es-ES"/>
              <a:t>Haga clic para modificar el estilo de título del patrón</a:t>
            </a:r>
            <a:endParaRPr lang="es-CO"/>
          </a:p>
        </p:txBody>
      </p:sp>
      <p:sp>
        <p:nvSpPr>
          <p:cNvPr id="3" name="2 Marcador de posición de imagen"/>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a:xfrm>
            <a:off x="609600" y="6356351"/>
            <a:ext cx="2844800" cy="365125"/>
          </a:xfrm>
          <a:prstGeom prst="rect">
            <a:avLst/>
          </a:prstGeom>
        </p:spPr>
        <p:txBody>
          <a:bodyPr/>
          <a:lstStyle/>
          <a:p>
            <a:fld id="{89ECB230-568F-44B2-9352-358115F320B6}" type="datetimeFigureOut">
              <a:rPr lang="es-CO" smtClean="0"/>
              <a:pPr/>
              <a:t>29/07/2021</a:t>
            </a:fld>
            <a:endParaRPr lang="es-CO"/>
          </a:p>
        </p:txBody>
      </p:sp>
      <p:sp>
        <p:nvSpPr>
          <p:cNvPr id="6" name="5 Marcador de pie de página"/>
          <p:cNvSpPr>
            <a:spLocks noGrp="1"/>
          </p:cNvSpPr>
          <p:nvPr>
            <p:ph type="ftr" sz="quarter" idx="11"/>
          </p:nvPr>
        </p:nvSpPr>
        <p:spPr>
          <a:xfrm>
            <a:off x="4165600" y="6356351"/>
            <a:ext cx="3860800" cy="365125"/>
          </a:xfrm>
          <a:prstGeom prst="rect">
            <a:avLst/>
          </a:prstGeom>
        </p:spPr>
        <p:txBody>
          <a:bodyPr/>
          <a:lstStyle/>
          <a:p>
            <a:endParaRPr lang="es-CO"/>
          </a:p>
        </p:txBody>
      </p:sp>
      <p:sp>
        <p:nvSpPr>
          <p:cNvPr id="7" name="6 Marcador de número de diapositiva"/>
          <p:cNvSpPr>
            <a:spLocks noGrp="1"/>
          </p:cNvSpPr>
          <p:nvPr>
            <p:ph type="sldNum" sz="quarter" idx="12"/>
          </p:nvPr>
        </p:nvSpPr>
        <p:spPr>
          <a:xfrm>
            <a:off x="8737600" y="6356351"/>
            <a:ext cx="2844800" cy="365125"/>
          </a:xfrm>
          <a:prstGeom prst="rect">
            <a:avLst/>
          </a:prstGeom>
        </p:spPr>
        <p:txBody>
          <a:bodyPr/>
          <a:lstStyle/>
          <a:p>
            <a:fld id="{4052E256-96E8-4890-8A4D-E0CC6264D88A}" type="slidenum">
              <a:rPr lang="es-CO" smtClean="0"/>
              <a:pPr/>
              <a:t>‹Nº›</a:t>
            </a:fld>
            <a:endParaRPr lang="es-CO"/>
          </a:p>
        </p:txBody>
      </p:sp>
    </p:spTree>
    <p:extLst>
      <p:ext uri="{BB962C8B-B14F-4D97-AF65-F5344CB8AC3E}">
        <p14:creationId xmlns:p14="http://schemas.microsoft.com/office/powerpoint/2010/main" val="3084841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6 Imagen" descr="fondo"/>
          <p:cNvPicPr/>
          <p:nvPr userDrawn="1"/>
        </p:nvPicPr>
        <p:blipFill rotWithShape="1">
          <a:blip r:embed="rId13">
            <a:extLst>
              <a:ext uri="{28A0092B-C50C-407E-A947-70E740481C1C}">
                <a14:useLocalDpi xmlns:a14="http://schemas.microsoft.com/office/drawing/2010/main" val="0"/>
              </a:ext>
            </a:extLst>
          </a:blip>
          <a:srcRect l="20651" t="44485" b="1"/>
          <a:stretch/>
        </p:blipFill>
        <p:spPr bwMode="auto">
          <a:xfrm>
            <a:off x="1127787" y="0"/>
            <a:ext cx="11064215" cy="6885384"/>
          </a:xfrm>
          <a:prstGeom prst="rect">
            <a:avLst/>
          </a:prstGeom>
          <a:noFill/>
        </p:spPr>
      </p:pic>
      <p:sp>
        <p:nvSpPr>
          <p:cNvPr id="8" name="7 Rectángulo"/>
          <p:cNvSpPr/>
          <p:nvPr userDrawn="1"/>
        </p:nvSpPr>
        <p:spPr>
          <a:xfrm>
            <a:off x="0" y="0"/>
            <a:ext cx="1127787" cy="68580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1800" dirty="0"/>
          </a:p>
        </p:txBody>
      </p:sp>
    </p:spTree>
    <p:extLst>
      <p:ext uri="{BB962C8B-B14F-4D97-AF65-F5344CB8AC3E}">
        <p14:creationId xmlns:p14="http://schemas.microsoft.com/office/powerpoint/2010/main" val="14936930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3"/>
          <a:stretch>
            <a:fillRect/>
          </a:stretch>
        </p:blipFill>
        <p:spPr>
          <a:xfrm>
            <a:off x="1928339" y="364859"/>
            <a:ext cx="2674103" cy="864096"/>
          </a:xfrm>
          <a:prstGeom prst="rect">
            <a:avLst/>
          </a:prstGeom>
        </p:spPr>
      </p:pic>
      <p:sp>
        <p:nvSpPr>
          <p:cNvPr id="5" name="CuadroTexto 4"/>
          <p:cNvSpPr txBox="1"/>
          <p:nvPr/>
        </p:nvSpPr>
        <p:spPr>
          <a:xfrm>
            <a:off x="8926610" y="433494"/>
            <a:ext cx="2132760" cy="584775"/>
          </a:xfrm>
          <a:prstGeom prst="rect">
            <a:avLst/>
          </a:prstGeom>
          <a:noFill/>
        </p:spPr>
        <p:txBody>
          <a:bodyPr wrap="square" rtlCol="0">
            <a:spAutoFit/>
          </a:bodyPr>
          <a:lstStyle/>
          <a:p>
            <a:r>
              <a:rPr lang="es-CO" sz="3200" b="1" dirty="0">
                <a:solidFill>
                  <a:srgbClr val="4BACC6">
                    <a:lumMod val="75000"/>
                  </a:srgbClr>
                </a:solidFill>
                <a:latin typeface="Calibri"/>
              </a:rPr>
              <a:t>SIGCMA</a:t>
            </a:r>
            <a:endParaRPr lang="es-CO" sz="3200" dirty="0">
              <a:solidFill>
                <a:srgbClr val="4BACC6">
                  <a:lumMod val="75000"/>
                </a:srgbClr>
              </a:solidFill>
              <a:latin typeface="Calibri"/>
            </a:endParaRPr>
          </a:p>
        </p:txBody>
      </p:sp>
      <p:grpSp>
        <p:nvGrpSpPr>
          <p:cNvPr id="7" name="Group 8"/>
          <p:cNvGrpSpPr>
            <a:grpSpLocks/>
          </p:cNvGrpSpPr>
          <p:nvPr/>
        </p:nvGrpSpPr>
        <p:grpSpPr bwMode="auto">
          <a:xfrm>
            <a:off x="6531040" y="1088102"/>
            <a:ext cx="4791140" cy="103188"/>
            <a:chOff x="2381" y="720"/>
            <a:chExt cx="3154" cy="65"/>
          </a:xfrm>
        </p:grpSpPr>
        <p:pic>
          <p:nvPicPr>
            <p:cNvPr id="9" name="6 Imagen" descr="palo ejrlb.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81" y="720"/>
              <a:ext cx="1417"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7 Imagen" descr="palo ejrlb.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00" y="720"/>
              <a:ext cx="335"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Rectángulo 1"/>
          <p:cNvSpPr/>
          <p:nvPr/>
        </p:nvSpPr>
        <p:spPr>
          <a:xfrm>
            <a:off x="7441611" y="1163836"/>
            <a:ext cx="4613630" cy="523220"/>
          </a:xfrm>
          <a:prstGeom prst="rect">
            <a:avLst/>
          </a:prstGeom>
        </p:spPr>
        <p:txBody>
          <a:bodyPr wrap="square">
            <a:spAutoFit/>
          </a:bodyPr>
          <a:lstStyle/>
          <a:p>
            <a:pPr algn="ctr"/>
            <a:r>
              <a:rPr lang="es-CO" sz="1400" b="1" i="1" dirty="0">
                <a:solidFill>
                  <a:prstClr val="black"/>
                </a:solidFill>
                <a:latin typeface="Palatino Linotype" panose="02040502050505030304" pitchFamily="18" charset="0"/>
              </a:rPr>
              <a:t>Sistema de Gestión de Seguridad y Salud en el Trabajo SG-SST </a:t>
            </a:r>
          </a:p>
        </p:txBody>
      </p:sp>
      <p:sp>
        <p:nvSpPr>
          <p:cNvPr id="44" name="Marcador de contenido 2"/>
          <p:cNvSpPr txBox="1">
            <a:spLocks/>
          </p:cNvSpPr>
          <p:nvPr/>
        </p:nvSpPr>
        <p:spPr>
          <a:xfrm>
            <a:off x="3470700" y="3914790"/>
            <a:ext cx="6120680" cy="36004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s-CO" sz="1400" dirty="0">
                <a:solidFill>
                  <a:prstClr val="black"/>
                </a:solidFill>
                <a:latin typeface="Arial" panose="020B0604020202020204" pitchFamily="34" charset="0"/>
                <a:cs typeface="Arial" pitchFamily="34" charset="0"/>
              </a:rPr>
              <a:t>.</a:t>
            </a:r>
            <a:endParaRPr lang="es-ES" sz="1400" dirty="0">
              <a:solidFill>
                <a:prstClr val="black"/>
              </a:solidFill>
              <a:latin typeface="Arial" panose="020B0604020202020204" pitchFamily="34" charset="0"/>
              <a:cs typeface="Arial" panose="020B0604020202020204" pitchFamily="34" charset="0"/>
            </a:endParaRPr>
          </a:p>
        </p:txBody>
      </p:sp>
      <p:sp>
        <p:nvSpPr>
          <p:cNvPr id="12" name="CuadroTexto 9">
            <a:extLst>
              <a:ext uri="{FF2B5EF4-FFF2-40B4-BE49-F238E27FC236}">
                <a16:creationId xmlns:a16="http://schemas.microsoft.com/office/drawing/2014/main" id="{F9B00D95-CE7A-4DE5-BA95-8394260101E2}"/>
              </a:ext>
            </a:extLst>
          </p:cNvPr>
          <p:cNvSpPr txBox="1"/>
          <p:nvPr/>
        </p:nvSpPr>
        <p:spPr>
          <a:xfrm>
            <a:off x="1631504" y="5102284"/>
            <a:ext cx="5236236" cy="1454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defPPr>
              <a:defRPr lang="es-C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r>
              <a:rPr lang="es-ES" altLang="es-ES" sz="1600" dirty="0"/>
              <a:t>Dirección Ejecutiva de Administración Judicial</a:t>
            </a:r>
            <a:br>
              <a:rPr lang="es-CO" altLang="es-ES" sz="1600" dirty="0"/>
            </a:br>
            <a:r>
              <a:rPr lang="es-CO" sz="1600" dirty="0"/>
              <a:t>Unidad de Recursos Humanos </a:t>
            </a:r>
          </a:p>
          <a:p>
            <a:r>
              <a:rPr lang="es-CO" sz="1600" dirty="0"/>
              <a:t>División de Bienestar y Seguridad Social </a:t>
            </a:r>
            <a:br>
              <a:rPr lang="es-CO" sz="1600" dirty="0"/>
            </a:br>
            <a:r>
              <a:rPr lang="es-CO" sz="1600" dirty="0"/>
              <a:t>Sistema de Gestión de Seguridad y Salud en el Trabajo (SG-SST)</a:t>
            </a:r>
          </a:p>
        </p:txBody>
      </p:sp>
      <p:pic>
        <p:nvPicPr>
          <p:cNvPr id="3" name="Imagen 2">
            <a:extLst>
              <a:ext uri="{FF2B5EF4-FFF2-40B4-BE49-F238E27FC236}">
                <a16:creationId xmlns:a16="http://schemas.microsoft.com/office/drawing/2014/main" id="{CF1A3D15-2967-4F31-944E-2DA46DF22A46}"/>
              </a:ext>
            </a:extLst>
          </p:cNvPr>
          <p:cNvPicPr>
            <a:picLocks noChangeAspect="1"/>
          </p:cNvPicPr>
          <p:nvPr/>
        </p:nvPicPr>
        <p:blipFill>
          <a:blip r:embed="rId6"/>
          <a:stretch>
            <a:fillRect/>
          </a:stretch>
        </p:blipFill>
        <p:spPr>
          <a:xfrm>
            <a:off x="7021930" y="2943210"/>
            <a:ext cx="4760181" cy="2432622"/>
          </a:xfrm>
          <a:prstGeom prst="rect">
            <a:avLst/>
          </a:prstGeom>
        </p:spPr>
      </p:pic>
      <p:pic>
        <p:nvPicPr>
          <p:cNvPr id="14" name="Picture 6" descr="sg-sst - Cardona &amp;amp; Consultores Asociados">
            <a:extLst>
              <a:ext uri="{FF2B5EF4-FFF2-40B4-BE49-F238E27FC236}">
                <a16:creationId xmlns:a16="http://schemas.microsoft.com/office/drawing/2014/main" id="{1E12B459-4D01-4BE9-975F-2C891B21FFE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31504" y="1905422"/>
            <a:ext cx="4760181" cy="25627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883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arn(inVertical)">
                                      <p:cBhvr>
                                        <p:cTn id="7"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3"/>
          <a:stretch>
            <a:fillRect/>
          </a:stretch>
        </p:blipFill>
        <p:spPr>
          <a:xfrm>
            <a:off x="1928339" y="364859"/>
            <a:ext cx="2674103" cy="864096"/>
          </a:xfrm>
          <a:prstGeom prst="rect">
            <a:avLst/>
          </a:prstGeom>
        </p:spPr>
      </p:pic>
      <p:sp>
        <p:nvSpPr>
          <p:cNvPr id="5" name="CuadroTexto 4"/>
          <p:cNvSpPr txBox="1"/>
          <p:nvPr/>
        </p:nvSpPr>
        <p:spPr>
          <a:xfrm>
            <a:off x="8926610" y="433494"/>
            <a:ext cx="2132760" cy="584775"/>
          </a:xfrm>
          <a:prstGeom prst="rect">
            <a:avLst/>
          </a:prstGeom>
          <a:noFill/>
        </p:spPr>
        <p:txBody>
          <a:bodyPr wrap="square" rtlCol="0">
            <a:spAutoFit/>
          </a:bodyPr>
          <a:lstStyle/>
          <a:p>
            <a:r>
              <a:rPr lang="es-CO" sz="3200" b="1" dirty="0">
                <a:solidFill>
                  <a:srgbClr val="4BACC6">
                    <a:lumMod val="75000"/>
                  </a:srgbClr>
                </a:solidFill>
                <a:latin typeface="Calibri"/>
              </a:rPr>
              <a:t>SIGCMA</a:t>
            </a:r>
            <a:endParaRPr lang="es-CO" sz="3200" dirty="0">
              <a:solidFill>
                <a:srgbClr val="4BACC6">
                  <a:lumMod val="75000"/>
                </a:srgbClr>
              </a:solidFill>
              <a:latin typeface="Calibri"/>
            </a:endParaRPr>
          </a:p>
        </p:txBody>
      </p:sp>
      <p:grpSp>
        <p:nvGrpSpPr>
          <p:cNvPr id="7" name="Group 8"/>
          <p:cNvGrpSpPr>
            <a:grpSpLocks/>
          </p:cNvGrpSpPr>
          <p:nvPr/>
        </p:nvGrpSpPr>
        <p:grpSpPr bwMode="auto">
          <a:xfrm>
            <a:off x="6522674" y="1112623"/>
            <a:ext cx="4791140" cy="103188"/>
            <a:chOff x="2381" y="720"/>
            <a:chExt cx="3154" cy="65"/>
          </a:xfrm>
        </p:grpSpPr>
        <p:pic>
          <p:nvPicPr>
            <p:cNvPr id="9" name="6 Imagen" descr="palo ejrlb.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81" y="720"/>
              <a:ext cx="1417"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7 Imagen" descr="palo ejrlb.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00" y="720"/>
              <a:ext cx="335"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4" name="Marcador de contenido 2"/>
          <p:cNvSpPr txBox="1">
            <a:spLocks/>
          </p:cNvSpPr>
          <p:nvPr/>
        </p:nvSpPr>
        <p:spPr>
          <a:xfrm>
            <a:off x="3431704" y="3933056"/>
            <a:ext cx="6120680" cy="36004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s-CO" sz="1400" dirty="0">
                <a:solidFill>
                  <a:prstClr val="black"/>
                </a:solidFill>
                <a:latin typeface="Arial" pitchFamily="34" charset="0"/>
                <a:cs typeface="Arial" pitchFamily="34" charset="0"/>
              </a:rPr>
              <a:t>.</a:t>
            </a:r>
            <a:endParaRPr lang="es-ES" sz="1400" dirty="0">
              <a:solidFill>
                <a:prstClr val="black"/>
              </a:solidFill>
              <a:latin typeface="Arial" panose="020B0604020202020204" pitchFamily="34" charset="0"/>
              <a:cs typeface="Arial" panose="020B0604020202020204" pitchFamily="34" charset="0"/>
            </a:endParaRPr>
          </a:p>
        </p:txBody>
      </p:sp>
      <p:sp>
        <p:nvSpPr>
          <p:cNvPr id="12" name="Rectángulo 11">
            <a:extLst>
              <a:ext uri="{FF2B5EF4-FFF2-40B4-BE49-F238E27FC236}">
                <a16:creationId xmlns:a16="http://schemas.microsoft.com/office/drawing/2014/main" id="{8B8D9BCD-348B-493C-8788-ED95CE6B383C}"/>
              </a:ext>
            </a:extLst>
          </p:cNvPr>
          <p:cNvSpPr/>
          <p:nvPr/>
        </p:nvSpPr>
        <p:spPr>
          <a:xfrm>
            <a:off x="7392144" y="1191290"/>
            <a:ext cx="4613630" cy="523220"/>
          </a:xfrm>
          <a:prstGeom prst="rect">
            <a:avLst/>
          </a:prstGeom>
        </p:spPr>
        <p:txBody>
          <a:bodyPr wrap="square">
            <a:spAutoFit/>
          </a:bodyPr>
          <a:lstStyle/>
          <a:p>
            <a:pPr algn="ctr"/>
            <a:r>
              <a:rPr lang="es-CO" sz="1400" b="1" i="1" dirty="0">
                <a:solidFill>
                  <a:prstClr val="black"/>
                </a:solidFill>
                <a:latin typeface="Palatino Linotype" panose="02040502050505030304" pitchFamily="18" charset="0"/>
              </a:rPr>
              <a:t>Sistema de Gestión de Seguridad y Salud en el Trabajo SG-SST </a:t>
            </a:r>
          </a:p>
        </p:txBody>
      </p:sp>
      <p:graphicFrame>
        <p:nvGraphicFramePr>
          <p:cNvPr id="13" name="Tabla 12">
            <a:extLst>
              <a:ext uri="{FF2B5EF4-FFF2-40B4-BE49-F238E27FC236}">
                <a16:creationId xmlns:a16="http://schemas.microsoft.com/office/drawing/2014/main" id="{63E0C0CA-2EFB-44BC-B088-ACF030608E2C}"/>
              </a:ext>
            </a:extLst>
          </p:cNvPr>
          <p:cNvGraphicFramePr>
            <a:graphicFrameLocks noGrp="1"/>
          </p:cNvGraphicFramePr>
          <p:nvPr>
            <p:extLst>
              <p:ext uri="{D42A27DB-BD31-4B8C-83A1-F6EECF244321}">
                <p14:modId xmlns:p14="http://schemas.microsoft.com/office/powerpoint/2010/main" val="3361373772"/>
              </p:ext>
            </p:extLst>
          </p:nvPr>
        </p:nvGraphicFramePr>
        <p:xfrm>
          <a:off x="1282708" y="1657885"/>
          <a:ext cx="10501924" cy="2347099"/>
        </p:xfrm>
        <a:graphic>
          <a:graphicData uri="http://schemas.openxmlformats.org/drawingml/2006/table">
            <a:tbl>
              <a:tblPr>
                <a:tableStyleId>{69CF1AB2-1976-4502-BF36-3FF5EA218861}</a:tableStyleId>
              </a:tblPr>
              <a:tblGrid>
                <a:gridCol w="1627058">
                  <a:extLst>
                    <a:ext uri="{9D8B030D-6E8A-4147-A177-3AD203B41FA5}">
                      <a16:colId xmlns:a16="http://schemas.microsoft.com/office/drawing/2014/main" val="3368669000"/>
                    </a:ext>
                  </a:extLst>
                </a:gridCol>
                <a:gridCol w="4955133">
                  <a:extLst>
                    <a:ext uri="{9D8B030D-6E8A-4147-A177-3AD203B41FA5}">
                      <a16:colId xmlns:a16="http://schemas.microsoft.com/office/drawing/2014/main" val="3565025745"/>
                    </a:ext>
                  </a:extLst>
                </a:gridCol>
                <a:gridCol w="1421381">
                  <a:extLst>
                    <a:ext uri="{9D8B030D-6E8A-4147-A177-3AD203B41FA5}">
                      <a16:colId xmlns:a16="http://schemas.microsoft.com/office/drawing/2014/main" val="629204319"/>
                    </a:ext>
                  </a:extLst>
                </a:gridCol>
                <a:gridCol w="1370777">
                  <a:extLst>
                    <a:ext uri="{9D8B030D-6E8A-4147-A177-3AD203B41FA5}">
                      <a16:colId xmlns:a16="http://schemas.microsoft.com/office/drawing/2014/main" val="2626255254"/>
                    </a:ext>
                  </a:extLst>
                </a:gridCol>
                <a:gridCol w="1127575">
                  <a:extLst>
                    <a:ext uri="{9D8B030D-6E8A-4147-A177-3AD203B41FA5}">
                      <a16:colId xmlns:a16="http://schemas.microsoft.com/office/drawing/2014/main" val="3240057078"/>
                    </a:ext>
                  </a:extLst>
                </a:gridCol>
              </a:tblGrid>
              <a:tr h="360000">
                <a:tc>
                  <a:txBody>
                    <a:bodyPr/>
                    <a:lstStyle/>
                    <a:p>
                      <a:pPr algn="ctr" fontAlgn="ctr"/>
                      <a:r>
                        <a:rPr lang="es-CO" sz="1400" b="1" u="none" strike="noStrike" dirty="0">
                          <a:solidFill>
                            <a:srgbClr val="000000"/>
                          </a:solidFill>
                          <a:effectLst/>
                          <a:latin typeface="Arial" panose="020B0604020202020204" pitchFamily="34" charset="0"/>
                          <a:cs typeface="Arial" panose="020B0604020202020204" pitchFamily="34" charset="0"/>
                        </a:rPr>
                        <a:t>CÓDIGO</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1" u="none" strike="noStrike" dirty="0">
                          <a:solidFill>
                            <a:srgbClr val="000000"/>
                          </a:solidFill>
                          <a:effectLst/>
                          <a:latin typeface="Arial" panose="020B0604020202020204" pitchFamily="34" charset="0"/>
                          <a:cs typeface="Arial" panose="020B0604020202020204" pitchFamily="34" charset="0"/>
                        </a:rPr>
                        <a:t>DOCUMENTO</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1" u="none" strike="noStrike" dirty="0">
                          <a:solidFill>
                            <a:srgbClr val="000000"/>
                          </a:solidFill>
                          <a:effectLst/>
                          <a:latin typeface="Arial" panose="020B0604020202020204" pitchFamily="34" charset="0"/>
                          <a:cs typeface="Arial" panose="020B0604020202020204" pitchFamily="34" charset="0"/>
                        </a:rPr>
                        <a:t>TIPO DE DOCUMENTO</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1" u="none" strike="noStrike" dirty="0">
                          <a:solidFill>
                            <a:srgbClr val="000000"/>
                          </a:solidFill>
                          <a:effectLst/>
                          <a:latin typeface="Arial" panose="020B0604020202020204" pitchFamily="34" charset="0"/>
                          <a:cs typeface="Arial" panose="020B0604020202020204" pitchFamily="34" charset="0"/>
                        </a:rPr>
                        <a:t>VIGENTE DESDE</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1" u="none" strike="noStrike" dirty="0">
                          <a:solidFill>
                            <a:srgbClr val="000000"/>
                          </a:solidFill>
                          <a:effectLst/>
                          <a:latin typeface="Arial" panose="020B0604020202020204" pitchFamily="34" charset="0"/>
                          <a:cs typeface="Arial" panose="020B0604020202020204" pitchFamily="34" charset="0"/>
                        </a:rPr>
                        <a:t>VERSION</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838803224"/>
                  </a:ext>
                </a:extLst>
              </a:tr>
              <a:tr h="470854">
                <a:tc>
                  <a:txBody>
                    <a:bodyPr/>
                    <a:lstStyle/>
                    <a:p>
                      <a:pPr algn="ctr" fontAlgn="ctr"/>
                      <a:r>
                        <a:rPr lang="es-CO" sz="1400" b="0" i="0" u="none" strike="noStrike">
                          <a:solidFill>
                            <a:srgbClr val="000000"/>
                          </a:solidFill>
                          <a:effectLst/>
                          <a:latin typeface="Arial" panose="020B0604020202020204" pitchFamily="34" charset="0"/>
                        </a:rPr>
                        <a:t>F-SST-50</a:t>
                      </a:r>
                    </a:p>
                  </a:txBody>
                  <a:tcPr marL="9525" marR="9525" marT="9525" marB="0" anchor="ctr"/>
                </a:tc>
                <a:tc>
                  <a:txBody>
                    <a:bodyPr/>
                    <a:lstStyle/>
                    <a:p>
                      <a:pPr algn="l" fontAlgn="t"/>
                      <a:r>
                        <a:rPr lang="es-MX" sz="1400" b="0" i="0" u="none" strike="noStrike" dirty="0">
                          <a:solidFill>
                            <a:srgbClr val="000000"/>
                          </a:solidFill>
                          <a:effectLst/>
                          <a:latin typeface="Arial" panose="020B0604020202020204" pitchFamily="34" charset="0"/>
                        </a:rPr>
                        <a:t>Plano de evacuación en caso de emergencia</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Formato</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22/05/2020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2</a:t>
                      </a:r>
                    </a:p>
                  </a:txBody>
                  <a:tcPr marL="9525" marR="9525" marT="9525" marB="0" anchor="ctr"/>
                </a:tc>
                <a:extLst>
                  <a:ext uri="{0D108BD9-81ED-4DB2-BD59-A6C34878D82A}">
                    <a16:rowId xmlns:a16="http://schemas.microsoft.com/office/drawing/2014/main" val="1837256708"/>
                  </a:ext>
                </a:extLst>
              </a:tr>
              <a:tr h="360000">
                <a:tc>
                  <a:txBody>
                    <a:bodyPr/>
                    <a:lstStyle/>
                    <a:p>
                      <a:pPr algn="ctr" fontAlgn="ctr"/>
                      <a:r>
                        <a:rPr lang="es-CO" sz="1400" b="0" i="0" u="none" strike="noStrike">
                          <a:solidFill>
                            <a:srgbClr val="000000"/>
                          </a:solidFill>
                          <a:effectLst/>
                          <a:latin typeface="Arial" panose="020B0604020202020204" pitchFamily="34" charset="0"/>
                        </a:rPr>
                        <a:t>F-SST-51</a:t>
                      </a:r>
                    </a:p>
                  </a:txBody>
                  <a:tcPr marL="9525" marR="9525" marT="9525" marB="0" anchor="ctr"/>
                </a:tc>
                <a:tc>
                  <a:txBody>
                    <a:bodyPr/>
                    <a:lstStyle/>
                    <a:p>
                      <a:pPr algn="l" fontAlgn="ctr"/>
                      <a:r>
                        <a:rPr lang="es-CO" sz="1400" b="0" i="0" u="none" strike="noStrike" dirty="0">
                          <a:solidFill>
                            <a:srgbClr val="000000"/>
                          </a:solidFill>
                          <a:effectLst/>
                          <a:latin typeface="Arial" panose="020B0604020202020204" pitchFamily="34" charset="0"/>
                        </a:rPr>
                        <a:t>Simulacro de emergencia</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Formato</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22/05/2020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2</a:t>
                      </a:r>
                    </a:p>
                  </a:txBody>
                  <a:tcPr marL="9525" marR="9525" marT="9525" marB="0" anchor="ctr"/>
                </a:tc>
                <a:extLst>
                  <a:ext uri="{0D108BD9-81ED-4DB2-BD59-A6C34878D82A}">
                    <a16:rowId xmlns:a16="http://schemas.microsoft.com/office/drawing/2014/main" val="3129588906"/>
                  </a:ext>
                </a:extLst>
              </a:tr>
              <a:tr h="360000">
                <a:tc>
                  <a:txBody>
                    <a:bodyPr/>
                    <a:lstStyle/>
                    <a:p>
                      <a:pPr algn="ctr" fontAlgn="ctr"/>
                      <a:r>
                        <a:rPr lang="es-CO" sz="1400" b="0" i="0" u="none" strike="noStrike">
                          <a:solidFill>
                            <a:srgbClr val="000000"/>
                          </a:solidFill>
                          <a:effectLst/>
                          <a:latin typeface="Arial" panose="020B0604020202020204" pitchFamily="34" charset="0"/>
                        </a:rPr>
                        <a:t>F-SST-52</a:t>
                      </a:r>
                    </a:p>
                  </a:txBody>
                  <a:tcPr marL="9525" marR="9525" marT="9525" marB="0" anchor="ctr"/>
                </a:tc>
                <a:tc>
                  <a:txBody>
                    <a:bodyPr/>
                    <a:lstStyle/>
                    <a:p>
                      <a:pPr algn="l" fontAlgn="t"/>
                      <a:r>
                        <a:rPr lang="es-MX" sz="1400" b="0" i="0" u="none" strike="noStrike" dirty="0">
                          <a:solidFill>
                            <a:srgbClr val="000000"/>
                          </a:solidFill>
                          <a:effectLst/>
                          <a:latin typeface="Arial" panose="020B0604020202020204" pitchFamily="34" charset="0"/>
                        </a:rPr>
                        <a:t>Lista de chequeo plan de emergencias - municipios tipo III</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Formato</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3/11/2020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2</a:t>
                      </a:r>
                    </a:p>
                  </a:txBody>
                  <a:tcPr marL="9525" marR="9525" marT="9525" marB="0" anchor="ctr"/>
                </a:tc>
                <a:extLst>
                  <a:ext uri="{0D108BD9-81ED-4DB2-BD59-A6C34878D82A}">
                    <a16:rowId xmlns:a16="http://schemas.microsoft.com/office/drawing/2014/main" val="3725313454"/>
                  </a:ext>
                </a:extLst>
              </a:tr>
              <a:tr h="360000">
                <a:tc>
                  <a:txBody>
                    <a:bodyPr/>
                    <a:lstStyle/>
                    <a:p>
                      <a:pPr algn="ctr" fontAlgn="ctr"/>
                      <a:r>
                        <a:rPr lang="es-CO" sz="1400" b="0" i="0" u="none" strike="noStrike">
                          <a:solidFill>
                            <a:srgbClr val="000000"/>
                          </a:solidFill>
                          <a:effectLst/>
                          <a:latin typeface="Arial" panose="020B0604020202020204" pitchFamily="34" charset="0"/>
                        </a:rPr>
                        <a:t>F-SST-54</a:t>
                      </a:r>
                    </a:p>
                  </a:txBody>
                  <a:tcPr marL="9525" marR="9525" marT="9525" marB="0" anchor="ctr"/>
                </a:tc>
                <a:tc>
                  <a:txBody>
                    <a:bodyPr/>
                    <a:lstStyle/>
                    <a:p>
                      <a:pPr algn="l" fontAlgn="t"/>
                      <a:r>
                        <a:rPr lang="es-CO" sz="1400" b="0" i="0" u="none" strike="noStrike" dirty="0">
                          <a:solidFill>
                            <a:srgbClr val="000000"/>
                          </a:solidFill>
                          <a:effectLst/>
                          <a:latin typeface="Arial" panose="020B0604020202020204" pitchFamily="34" charset="0"/>
                        </a:rPr>
                        <a:t>Base de datos nacional conscientemente </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Formato</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3/11/2020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0</a:t>
                      </a:r>
                    </a:p>
                  </a:txBody>
                  <a:tcPr marL="9525" marR="9525" marT="9525" marB="0" anchor="ctr"/>
                </a:tc>
                <a:extLst>
                  <a:ext uri="{0D108BD9-81ED-4DB2-BD59-A6C34878D82A}">
                    <a16:rowId xmlns:a16="http://schemas.microsoft.com/office/drawing/2014/main" val="3401376336"/>
                  </a:ext>
                </a:extLst>
              </a:tr>
              <a:tr h="360000">
                <a:tc>
                  <a:txBody>
                    <a:bodyPr/>
                    <a:lstStyle/>
                    <a:p>
                      <a:pPr algn="ctr" fontAlgn="ctr"/>
                      <a:r>
                        <a:rPr lang="es-CO" sz="1400" b="0" i="0" u="none" strike="noStrike">
                          <a:solidFill>
                            <a:srgbClr val="000000"/>
                          </a:solidFill>
                          <a:effectLst/>
                          <a:latin typeface="Arial" panose="020B0604020202020204" pitchFamily="34" charset="0"/>
                        </a:rPr>
                        <a:t>F-SST-55</a:t>
                      </a:r>
                    </a:p>
                  </a:txBody>
                  <a:tcPr marL="9525" marR="9525" marT="9525" marB="0" anchor="ctr"/>
                </a:tc>
                <a:tc>
                  <a:txBody>
                    <a:bodyPr/>
                    <a:lstStyle/>
                    <a:p>
                      <a:pPr algn="l" fontAlgn="t"/>
                      <a:r>
                        <a:rPr lang="es-MX" sz="1400" b="0" i="0" u="none" strike="noStrike" dirty="0">
                          <a:solidFill>
                            <a:srgbClr val="000000"/>
                          </a:solidFill>
                          <a:effectLst/>
                          <a:latin typeface="Arial" panose="020B0604020202020204" pitchFamily="34" charset="0"/>
                        </a:rPr>
                        <a:t>Base de datos asesorías y consultorías</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Formato</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3/11/2020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0</a:t>
                      </a:r>
                    </a:p>
                  </a:txBody>
                  <a:tcPr marL="9525" marR="9525" marT="9525" marB="0" anchor="ctr"/>
                </a:tc>
                <a:extLst>
                  <a:ext uri="{0D108BD9-81ED-4DB2-BD59-A6C34878D82A}">
                    <a16:rowId xmlns:a16="http://schemas.microsoft.com/office/drawing/2014/main" val="291049032"/>
                  </a:ext>
                </a:extLst>
              </a:tr>
            </a:tbl>
          </a:graphicData>
        </a:graphic>
      </p:graphicFrame>
      <p:sp>
        <p:nvSpPr>
          <p:cNvPr id="2" name="Rectángulo 1">
            <a:extLst>
              <a:ext uri="{FF2B5EF4-FFF2-40B4-BE49-F238E27FC236}">
                <a16:creationId xmlns:a16="http://schemas.microsoft.com/office/drawing/2014/main" id="{0234259C-3A45-49B1-81C3-4AC7ABA9B9BE}"/>
              </a:ext>
            </a:extLst>
          </p:cNvPr>
          <p:cNvSpPr/>
          <p:nvPr/>
        </p:nvSpPr>
        <p:spPr>
          <a:xfrm>
            <a:off x="1928339" y="4509120"/>
            <a:ext cx="9568261" cy="14401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s-CO" dirty="0"/>
              <a:t>Nota: El Sistema de Gestión de Seguridad y Salud en el Trabajo elabora y actualiza periódicamente los documentos por cambios en normatividad y/o cambios que lo afecten. Como oportunidad de mejora se puede agilizar el procedimiento de aprobación y cargue de los documentos a la pagina web de la Rama Judicial en el </a:t>
            </a:r>
            <a:r>
              <a:rPr lang="es-CO" dirty="0" err="1"/>
              <a:t>micrositio</a:t>
            </a:r>
            <a:r>
              <a:rPr lang="es-CO" dirty="0"/>
              <a:t> del SIGCMA.</a:t>
            </a:r>
          </a:p>
        </p:txBody>
      </p:sp>
    </p:spTree>
    <p:extLst>
      <p:ext uri="{BB962C8B-B14F-4D97-AF65-F5344CB8AC3E}">
        <p14:creationId xmlns:p14="http://schemas.microsoft.com/office/powerpoint/2010/main" val="1714509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arn(inVertical)">
                                      <p:cBhvr>
                                        <p:cTn id="7"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3"/>
          <a:stretch>
            <a:fillRect/>
          </a:stretch>
        </p:blipFill>
        <p:spPr>
          <a:xfrm>
            <a:off x="1928339" y="364859"/>
            <a:ext cx="2674103" cy="864096"/>
          </a:xfrm>
          <a:prstGeom prst="rect">
            <a:avLst/>
          </a:prstGeom>
        </p:spPr>
      </p:pic>
      <p:sp>
        <p:nvSpPr>
          <p:cNvPr id="5" name="CuadroTexto 4"/>
          <p:cNvSpPr txBox="1"/>
          <p:nvPr/>
        </p:nvSpPr>
        <p:spPr>
          <a:xfrm>
            <a:off x="8926610" y="433494"/>
            <a:ext cx="2132760" cy="584775"/>
          </a:xfrm>
          <a:prstGeom prst="rect">
            <a:avLst/>
          </a:prstGeom>
          <a:noFill/>
        </p:spPr>
        <p:txBody>
          <a:bodyPr wrap="square" rtlCol="0">
            <a:spAutoFit/>
          </a:bodyPr>
          <a:lstStyle/>
          <a:p>
            <a:r>
              <a:rPr lang="es-CO" sz="3200" b="1" dirty="0">
                <a:solidFill>
                  <a:srgbClr val="4BACC6">
                    <a:lumMod val="75000"/>
                  </a:srgbClr>
                </a:solidFill>
                <a:latin typeface="Calibri"/>
              </a:rPr>
              <a:t>SIGCMA</a:t>
            </a:r>
            <a:endParaRPr lang="es-CO" sz="3200" dirty="0">
              <a:solidFill>
                <a:srgbClr val="4BACC6">
                  <a:lumMod val="75000"/>
                </a:srgbClr>
              </a:solidFill>
              <a:latin typeface="Calibri"/>
            </a:endParaRPr>
          </a:p>
        </p:txBody>
      </p:sp>
      <p:grpSp>
        <p:nvGrpSpPr>
          <p:cNvPr id="7" name="Group 8"/>
          <p:cNvGrpSpPr>
            <a:grpSpLocks/>
          </p:cNvGrpSpPr>
          <p:nvPr/>
        </p:nvGrpSpPr>
        <p:grpSpPr bwMode="auto">
          <a:xfrm>
            <a:off x="6531040" y="1088102"/>
            <a:ext cx="4791140" cy="103188"/>
            <a:chOff x="2381" y="720"/>
            <a:chExt cx="3154" cy="65"/>
          </a:xfrm>
        </p:grpSpPr>
        <p:pic>
          <p:nvPicPr>
            <p:cNvPr id="9" name="6 Imagen" descr="palo ejrlb.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81" y="720"/>
              <a:ext cx="1417"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7 Imagen" descr="palo ejrlb.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00" y="720"/>
              <a:ext cx="335"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Rectángulo 1"/>
          <p:cNvSpPr/>
          <p:nvPr/>
        </p:nvSpPr>
        <p:spPr>
          <a:xfrm>
            <a:off x="7441611" y="1163836"/>
            <a:ext cx="4613630" cy="523220"/>
          </a:xfrm>
          <a:prstGeom prst="rect">
            <a:avLst/>
          </a:prstGeom>
        </p:spPr>
        <p:txBody>
          <a:bodyPr wrap="square">
            <a:spAutoFit/>
          </a:bodyPr>
          <a:lstStyle/>
          <a:p>
            <a:pPr algn="ctr"/>
            <a:r>
              <a:rPr lang="es-CO" sz="1400" b="1" i="1" dirty="0">
                <a:solidFill>
                  <a:prstClr val="black"/>
                </a:solidFill>
                <a:latin typeface="Palatino Linotype" panose="02040502050505030304" pitchFamily="18" charset="0"/>
              </a:rPr>
              <a:t>Sistema de Gestión de Seguridad y Salud en el Trabajo SG-SST </a:t>
            </a:r>
          </a:p>
        </p:txBody>
      </p:sp>
      <p:sp>
        <p:nvSpPr>
          <p:cNvPr id="44" name="Marcador de contenido 2"/>
          <p:cNvSpPr txBox="1">
            <a:spLocks/>
          </p:cNvSpPr>
          <p:nvPr/>
        </p:nvSpPr>
        <p:spPr>
          <a:xfrm>
            <a:off x="3813447" y="3949978"/>
            <a:ext cx="6120680" cy="36004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s-CO" sz="1600" dirty="0">
                <a:solidFill>
                  <a:prstClr val="black"/>
                </a:solidFill>
                <a:latin typeface="Arial" pitchFamily="34" charset="0"/>
                <a:cs typeface="Arial" pitchFamily="34" charset="0"/>
              </a:rPr>
              <a:t>.</a:t>
            </a:r>
            <a:endParaRPr lang="es-ES" sz="1600" dirty="0">
              <a:solidFill>
                <a:prstClr val="black"/>
              </a:solidFill>
              <a:latin typeface="Arial" panose="020B0604020202020204" pitchFamily="34" charset="0"/>
              <a:cs typeface="Arial" panose="020B0604020202020204" pitchFamily="34" charset="0"/>
            </a:endParaRPr>
          </a:p>
        </p:txBody>
      </p:sp>
      <p:sp>
        <p:nvSpPr>
          <p:cNvPr id="11" name="Título 1">
            <a:extLst>
              <a:ext uri="{FF2B5EF4-FFF2-40B4-BE49-F238E27FC236}">
                <a16:creationId xmlns:a16="http://schemas.microsoft.com/office/drawing/2014/main" id="{A5CA58BE-376E-4F19-8F82-1C97C66D96C7}"/>
              </a:ext>
            </a:extLst>
          </p:cNvPr>
          <p:cNvSpPr txBox="1">
            <a:spLocks/>
          </p:cNvSpPr>
          <p:nvPr/>
        </p:nvSpPr>
        <p:spPr>
          <a:xfrm>
            <a:off x="2661319" y="2150333"/>
            <a:ext cx="8424936" cy="9176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s-CO" sz="4800" b="1" dirty="0"/>
          </a:p>
        </p:txBody>
      </p:sp>
      <p:sp>
        <p:nvSpPr>
          <p:cNvPr id="14" name="Text Box 9">
            <a:extLst>
              <a:ext uri="{FF2B5EF4-FFF2-40B4-BE49-F238E27FC236}">
                <a16:creationId xmlns:a16="http://schemas.microsoft.com/office/drawing/2014/main" id="{BD9C31C6-191F-4B58-9854-EEF4A354DAEF}"/>
              </a:ext>
            </a:extLst>
          </p:cNvPr>
          <p:cNvSpPr txBox="1">
            <a:spLocks noChangeArrowheads="1"/>
          </p:cNvSpPr>
          <p:nvPr/>
        </p:nvSpPr>
        <p:spPr bwMode="auto">
          <a:xfrm>
            <a:off x="2534979" y="1728455"/>
            <a:ext cx="8278313" cy="629088"/>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ctr" eaLnBrk="1" fontAlgn="auto" hangingPunct="1">
              <a:spcBef>
                <a:spcPts val="0"/>
              </a:spcBef>
              <a:spcAft>
                <a:spcPts val="0"/>
              </a:spcAft>
              <a:defRPr sz="2000">
                <a:ln w="12700">
                  <a:solidFill>
                    <a:schemeClr val="tx2">
                      <a:satMod val="155000"/>
                    </a:schemeClr>
                  </a:solidFill>
                  <a:prstDash val="solid"/>
                </a:ln>
                <a:solidFill>
                  <a:schemeClr val="tx1"/>
                </a:solidFill>
                <a:latin typeface="Arial" panose="020B0604020202020204" pitchFamily="34" charset="0"/>
                <a:cs typeface="Arial" panose="020B0604020202020204" pitchFamily="34" charset="0"/>
              </a:defRPr>
            </a:lvl1pPr>
          </a:lstStyle>
          <a:p>
            <a:pPr>
              <a:defRPr/>
            </a:pPr>
            <a:r>
              <a:rPr lang="es-CO" sz="1900" b="1" dirty="0"/>
              <a:t>POLÍTICA DE SEGURIDAD Y SALUD EN EL TRABAJO – SG-SST</a:t>
            </a:r>
          </a:p>
          <a:p>
            <a:pPr>
              <a:defRPr/>
            </a:pPr>
            <a:r>
              <a:rPr lang="es-CO" sz="1900" b="1" dirty="0"/>
              <a:t>ACUERDO No. PSAA16-10560 </a:t>
            </a:r>
            <a:endParaRPr lang="es-ES" altLang="es-CO" sz="1900" b="1" dirty="0"/>
          </a:p>
        </p:txBody>
      </p:sp>
      <p:sp>
        <p:nvSpPr>
          <p:cNvPr id="15" name="Text Box 14">
            <a:extLst>
              <a:ext uri="{FF2B5EF4-FFF2-40B4-BE49-F238E27FC236}">
                <a16:creationId xmlns:a16="http://schemas.microsoft.com/office/drawing/2014/main" id="{3FDDAE46-1414-4398-B1EA-ACD16EC98DFA}"/>
              </a:ext>
            </a:extLst>
          </p:cNvPr>
          <p:cNvSpPr txBox="1">
            <a:spLocks noChangeArrowheads="1"/>
          </p:cNvSpPr>
          <p:nvPr/>
        </p:nvSpPr>
        <p:spPr bwMode="auto">
          <a:xfrm>
            <a:off x="1370843" y="2607529"/>
            <a:ext cx="1858962" cy="584775"/>
          </a:xfrm>
          <a:prstGeom prst="rect">
            <a:avLst/>
          </a:prstGeom>
          <a:solidFill>
            <a:schemeClr val="accent3">
              <a:lumMod val="20000"/>
              <a:lumOff val="80000"/>
            </a:schemeClr>
          </a:solidFill>
          <a:ln w="9525">
            <a:solidFill>
              <a:schemeClr val="tx1"/>
            </a:solidFill>
            <a:miter lim="800000"/>
            <a:headEnd/>
            <a:tailEnd/>
          </a:ln>
          <a:effectLst/>
        </p:spPr>
        <p:txBody>
          <a:bodyPr>
            <a:spAutoFit/>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0"/>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0"/>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0"/>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0"/>
              </a:defRPr>
            </a:lvl9pPr>
          </a:lstStyle>
          <a:p>
            <a:pPr algn="ctr" eaLnBrk="1" hangingPunct="1">
              <a:spcBef>
                <a:spcPct val="50000"/>
              </a:spcBef>
              <a:defRPr/>
            </a:pPr>
            <a:r>
              <a:rPr lang="es-CO" altLang="es-CO" sz="1600" dirty="0">
                <a:latin typeface="Arial" panose="020B0604020202020204" pitchFamily="34" charset="0"/>
              </a:rPr>
              <a:t>Compromiso de la Alta Dirección</a:t>
            </a:r>
            <a:endParaRPr lang="es-ES" altLang="es-CO" sz="1600" dirty="0">
              <a:latin typeface="Arial" panose="020B0604020202020204" pitchFamily="34" charset="0"/>
            </a:endParaRPr>
          </a:p>
        </p:txBody>
      </p:sp>
      <p:sp>
        <p:nvSpPr>
          <p:cNvPr id="16" name="Text Box 24">
            <a:extLst>
              <a:ext uri="{FF2B5EF4-FFF2-40B4-BE49-F238E27FC236}">
                <a16:creationId xmlns:a16="http://schemas.microsoft.com/office/drawing/2014/main" id="{A2B94AD9-FB85-4D8D-A01C-E3EBAE94BB5C}"/>
              </a:ext>
            </a:extLst>
          </p:cNvPr>
          <p:cNvSpPr txBox="1">
            <a:spLocks noChangeArrowheads="1"/>
          </p:cNvSpPr>
          <p:nvPr/>
        </p:nvSpPr>
        <p:spPr bwMode="auto">
          <a:xfrm>
            <a:off x="5679318" y="2567841"/>
            <a:ext cx="2525712" cy="338554"/>
          </a:xfrm>
          <a:prstGeom prst="rect">
            <a:avLst/>
          </a:prstGeom>
          <a:solidFill>
            <a:schemeClr val="accent3">
              <a:lumMod val="20000"/>
              <a:lumOff val="80000"/>
            </a:schemeClr>
          </a:solidFill>
          <a:ln w="9525">
            <a:solidFill>
              <a:schemeClr val="tx1"/>
            </a:solidFill>
            <a:miter lim="800000"/>
            <a:headEnd/>
            <a:tailEnd/>
          </a:ln>
          <a:effectLst/>
        </p:spPr>
        <p:txBody>
          <a:bodyPr>
            <a:spAutoFit/>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0"/>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0"/>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0"/>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0"/>
              </a:defRPr>
            </a:lvl9pPr>
          </a:lstStyle>
          <a:p>
            <a:pPr algn="ctr" eaLnBrk="1" hangingPunct="1">
              <a:spcBef>
                <a:spcPct val="50000"/>
              </a:spcBef>
              <a:defRPr/>
            </a:pPr>
            <a:r>
              <a:rPr lang="es-CO" altLang="es-CO" sz="1600" dirty="0">
                <a:latin typeface="Arial" panose="020B0604020202020204" pitchFamily="34" charset="0"/>
              </a:rPr>
              <a:t>Responsabilidad en SST </a:t>
            </a:r>
            <a:endParaRPr lang="es-ES" altLang="es-CO" sz="1600" dirty="0">
              <a:latin typeface="Arial" panose="020B0604020202020204" pitchFamily="34" charset="0"/>
            </a:endParaRPr>
          </a:p>
        </p:txBody>
      </p:sp>
      <p:sp>
        <p:nvSpPr>
          <p:cNvPr id="17" name="Text Box 30">
            <a:extLst>
              <a:ext uri="{FF2B5EF4-FFF2-40B4-BE49-F238E27FC236}">
                <a16:creationId xmlns:a16="http://schemas.microsoft.com/office/drawing/2014/main" id="{FA340090-EE9B-4C2B-A05F-1DD82B0F8426}"/>
              </a:ext>
            </a:extLst>
          </p:cNvPr>
          <p:cNvSpPr txBox="1">
            <a:spLocks noChangeArrowheads="1"/>
          </p:cNvSpPr>
          <p:nvPr/>
        </p:nvSpPr>
        <p:spPr bwMode="auto">
          <a:xfrm>
            <a:off x="9956043" y="2564666"/>
            <a:ext cx="1566862" cy="1815882"/>
          </a:xfrm>
          <a:prstGeom prst="rect">
            <a:avLst/>
          </a:prstGeom>
          <a:solidFill>
            <a:schemeClr val="accent3">
              <a:lumMod val="20000"/>
              <a:lumOff val="80000"/>
            </a:schemeClr>
          </a:solidFill>
          <a:ln w="9525">
            <a:solidFill>
              <a:schemeClr val="tx1"/>
            </a:solidFill>
            <a:miter lim="800000"/>
            <a:headEnd/>
            <a:tailEnd/>
          </a:ln>
          <a:effectLst/>
        </p:spPr>
        <p:txBody>
          <a:bodyPr>
            <a:spAutoFit/>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0"/>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0"/>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0"/>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0"/>
              </a:defRPr>
            </a:lvl9pPr>
          </a:lstStyle>
          <a:p>
            <a:pPr algn="ctr" eaLnBrk="1" hangingPunct="1">
              <a:spcBef>
                <a:spcPct val="50000"/>
              </a:spcBef>
              <a:defRPr/>
            </a:pPr>
            <a:r>
              <a:rPr lang="es-CO" altLang="es-CO" sz="1400" dirty="0">
                <a:latin typeface="Arial" panose="020B0604020202020204" pitchFamily="34" charset="0"/>
              </a:rPr>
              <a:t>Participación dinámica de todos los servidores judiciales en las actividades de prevención de ATEL </a:t>
            </a:r>
            <a:endParaRPr lang="es-ES" altLang="es-CO" sz="1400" dirty="0">
              <a:latin typeface="Arial" panose="020B0604020202020204" pitchFamily="34" charset="0"/>
            </a:endParaRPr>
          </a:p>
        </p:txBody>
      </p:sp>
      <p:sp>
        <p:nvSpPr>
          <p:cNvPr id="18" name="Text Box 16">
            <a:extLst>
              <a:ext uri="{FF2B5EF4-FFF2-40B4-BE49-F238E27FC236}">
                <a16:creationId xmlns:a16="http://schemas.microsoft.com/office/drawing/2014/main" id="{15B720A9-0FB2-48F5-BAF6-D9794C272D74}"/>
              </a:ext>
            </a:extLst>
          </p:cNvPr>
          <p:cNvSpPr txBox="1">
            <a:spLocks noChangeArrowheads="1"/>
          </p:cNvSpPr>
          <p:nvPr/>
        </p:nvSpPr>
        <p:spPr bwMode="auto">
          <a:xfrm>
            <a:off x="1343855" y="3269516"/>
            <a:ext cx="1871663" cy="1815882"/>
          </a:xfrm>
          <a:prstGeom prst="rect">
            <a:avLst/>
          </a:prstGeom>
          <a:solidFill>
            <a:schemeClr val="accent1">
              <a:lumMod val="40000"/>
              <a:lumOff val="60000"/>
            </a:schemeClr>
          </a:solidFill>
          <a:ln w="9525">
            <a:solidFill>
              <a:schemeClr val="tx1"/>
            </a:solidFill>
            <a:miter lim="800000"/>
            <a:headEnd/>
            <a:tailEnd/>
          </a:ln>
          <a:effectLst/>
        </p:spPr>
        <p:txBody>
          <a:bodyPr>
            <a:spAutoFit/>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0"/>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0"/>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0"/>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0"/>
              </a:defRPr>
            </a:lvl9pPr>
          </a:lstStyle>
          <a:p>
            <a:pPr eaLnBrk="1" hangingPunct="1">
              <a:spcBef>
                <a:spcPct val="50000"/>
              </a:spcBef>
              <a:defRPr/>
            </a:pPr>
            <a:r>
              <a:rPr lang="es-CO" altLang="es-CO" sz="1400" b="1" dirty="0">
                <a:latin typeface="Arial" panose="020B0604020202020204" pitchFamily="34" charset="0"/>
              </a:rPr>
              <a:t>Articular la Política de SST con Plan Sectorial de la Rama Judicial, Sistema de Gestión de la Calidad y el Medio Ambiente - SIGCMA</a:t>
            </a:r>
            <a:endParaRPr lang="es-ES" altLang="es-CO" sz="1400" b="1" dirty="0">
              <a:latin typeface="Arial" panose="020B0604020202020204" pitchFamily="34" charset="0"/>
            </a:endParaRPr>
          </a:p>
        </p:txBody>
      </p:sp>
      <p:sp>
        <p:nvSpPr>
          <p:cNvPr id="19" name="Text Box 22">
            <a:extLst>
              <a:ext uri="{FF2B5EF4-FFF2-40B4-BE49-F238E27FC236}">
                <a16:creationId xmlns:a16="http://schemas.microsoft.com/office/drawing/2014/main" id="{F97A4E48-6FDA-4D9D-A11D-FF70DCB8DB62}"/>
              </a:ext>
            </a:extLst>
          </p:cNvPr>
          <p:cNvSpPr txBox="1">
            <a:spLocks noChangeArrowheads="1"/>
          </p:cNvSpPr>
          <p:nvPr/>
        </p:nvSpPr>
        <p:spPr bwMode="auto">
          <a:xfrm>
            <a:off x="1331702" y="5216986"/>
            <a:ext cx="1943100" cy="523220"/>
          </a:xfrm>
          <a:prstGeom prst="rect">
            <a:avLst/>
          </a:prstGeom>
          <a:solidFill>
            <a:schemeClr val="accent1">
              <a:lumMod val="40000"/>
              <a:lumOff val="60000"/>
            </a:schemeClr>
          </a:solidFill>
          <a:ln w="9525">
            <a:solidFill>
              <a:schemeClr val="tx1"/>
            </a:solidFill>
            <a:miter lim="800000"/>
            <a:headEnd/>
            <a:tailEnd/>
          </a:ln>
          <a:effectLst/>
        </p:spPr>
        <p:txBody>
          <a:bodyPr>
            <a:spAutoFit/>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0"/>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0"/>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0"/>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0"/>
              </a:defRPr>
            </a:lvl9pPr>
          </a:lstStyle>
          <a:p>
            <a:pPr algn="ctr" eaLnBrk="1" hangingPunct="1">
              <a:spcBef>
                <a:spcPct val="50000"/>
              </a:spcBef>
              <a:defRPr/>
            </a:pPr>
            <a:r>
              <a:rPr lang="es-CO" altLang="es-CO" sz="1400" dirty="0">
                <a:latin typeface="Arial" panose="020B0604020202020204" pitchFamily="34" charset="0"/>
              </a:rPr>
              <a:t>Ambientes judiciales seguros</a:t>
            </a:r>
            <a:endParaRPr lang="es-ES" altLang="es-CO" sz="1400" dirty="0">
              <a:latin typeface="Arial" panose="020B0604020202020204" pitchFamily="34" charset="0"/>
            </a:endParaRPr>
          </a:p>
        </p:txBody>
      </p:sp>
      <p:sp>
        <p:nvSpPr>
          <p:cNvPr id="20" name="Text Box 26">
            <a:extLst>
              <a:ext uri="{FF2B5EF4-FFF2-40B4-BE49-F238E27FC236}">
                <a16:creationId xmlns:a16="http://schemas.microsoft.com/office/drawing/2014/main" id="{C81FCF48-2882-4BE1-B312-718E0ADA62D3}"/>
              </a:ext>
            </a:extLst>
          </p:cNvPr>
          <p:cNvSpPr txBox="1">
            <a:spLocks noChangeArrowheads="1"/>
          </p:cNvSpPr>
          <p:nvPr/>
        </p:nvSpPr>
        <p:spPr bwMode="auto">
          <a:xfrm>
            <a:off x="5863468" y="3258404"/>
            <a:ext cx="2160587" cy="584775"/>
          </a:xfrm>
          <a:prstGeom prst="rect">
            <a:avLst/>
          </a:prstGeom>
          <a:solidFill>
            <a:schemeClr val="accent1">
              <a:lumMod val="40000"/>
              <a:lumOff val="60000"/>
            </a:schemeClr>
          </a:solidFill>
          <a:ln w="9525">
            <a:solidFill>
              <a:schemeClr val="tx1"/>
            </a:solidFill>
            <a:miter lim="800000"/>
            <a:headEnd/>
            <a:tailEnd/>
          </a:ln>
        </p:spPr>
        <p:txBody>
          <a:bodyP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algn="ctr" eaLnBrk="1" hangingPunct="1">
              <a:spcBef>
                <a:spcPct val="50000"/>
              </a:spcBef>
              <a:defRPr/>
            </a:pPr>
            <a:r>
              <a:rPr lang="es-CO" altLang="es-CO" sz="1600" dirty="0">
                <a:latin typeface="Arial" panose="020B0604020202020204" pitchFamily="34" charset="0"/>
              </a:rPr>
              <a:t>A todos los niveles Jerárquicos                                                                        </a:t>
            </a:r>
            <a:endParaRPr lang="es-ES" altLang="es-CO" sz="1600" dirty="0">
              <a:latin typeface="Arial" panose="020B0604020202020204" pitchFamily="34" charset="0"/>
            </a:endParaRPr>
          </a:p>
        </p:txBody>
      </p:sp>
      <p:sp>
        <p:nvSpPr>
          <p:cNvPr id="21" name="Text Box 46">
            <a:extLst>
              <a:ext uri="{FF2B5EF4-FFF2-40B4-BE49-F238E27FC236}">
                <a16:creationId xmlns:a16="http://schemas.microsoft.com/office/drawing/2014/main" id="{7FFA30BA-17C2-4483-ACBF-99461271A5FB}"/>
              </a:ext>
            </a:extLst>
          </p:cNvPr>
          <p:cNvSpPr txBox="1">
            <a:spLocks noChangeArrowheads="1"/>
          </p:cNvSpPr>
          <p:nvPr/>
        </p:nvSpPr>
        <p:spPr bwMode="auto">
          <a:xfrm>
            <a:off x="4602442" y="5213854"/>
            <a:ext cx="4867275" cy="1492716"/>
          </a:xfrm>
          <a:prstGeom prst="rect">
            <a:avLst/>
          </a:prstGeom>
          <a:solidFill>
            <a:schemeClr val="accent1">
              <a:lumMod val="40000"/>
              <a:lumOff val="60000"/>
            </a:schemeClr>
          </a:solidFill>
          <a:ln w="9525">
            <a:solidFill>
              <a:schemeClr val="tx1"/>
            </a:solidFill>
            <a:miter lim="800000"/>
            <a:headEnd/>
            <a:tailEnd/>
          </a:ln>
          <a:effectLst/>
        </p:spPr>
        <p:txBody>
          <a:bodyPr>
            <a:spAutoFit/>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0"/>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0"/>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0"/>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0"/>
              </a:defRPr>
            </a:lvl9pPr>
          </a:lstStyle>
          <a:p>
            <a:pPr marL="171450" indent="-171450" eaLnBrk="1" hangingPunct="1">
              <a:spcBef>
                <a:spcPct val="50000"/>
              </a:spcBef>
              <a:buFont typeface="Arial" panose="020B0604020202020204" pitchFamily="34" charset="0"/>
              <a:buChar char="•"/>
              <a:defRPr/>
            </a:pPr>
            <a:r>
              <a:rPr lang="es-CO" altLang="es-CO" sz="1400" dirty="0">
                <a:latin typeface="Arial" panose="020B0604020202020204" pitchFamily="34" charset="0"/>
              </a:rPr>
              <a:t>Política de Prevención en Salud Mental</a:t>
            </a:r>
          </a:p>
          <a:p>
            <a:pPr marL="171450" indent="-171450" eaLnBrk="1" hangingPunct="1">
              <a:spcBef>
                <a:spcPct val="50000"/>
              </a:spcBef>
              <a:buFont typeface="Arial" panose="020B0604020202020204" pitchFamily="34" charset="0"/>
              <a:buChar char="•"/>
              <a:defRPr/>
            </a:pPr>
            <a:r>
              <a:rPr lang="es-CO" altLang="es-CO" sz="1400" dirty="0">
                <a:latin typeface="Arial" panose="020B0604020202020204" pitchFamily="34" charset="0"/>
              </a:rPr>
              <a:t>Política de Prevención de Consumo de Sustancias Psicoactivas</a:t>
            </a:r>
          </a:p>
          <a:p>
            <a:pPr marL="171450" indent="-171450" eaLnBrk="1" hangingPunct="1">
              <a:spcBef>
                <a:spcPct val="50000"/>
              </a:spcBef>
              <a:buFont typeface="Arial" panose="020B0604020202020204" pitchFamily="34" charset="0"/>
              <a:buChar char="•"/>
              <a:defRPr/>
            </a:pPr>
            <a:r>
              <a:rPr lang="es-CO" altLang="es-CO" sz="1400" dirty="0">
                <a:latin typeface="Arial" panose="020B0604020202020204" pitchFamily="34" charset="0"/>
              </a:rPr>
              <a:t>Política de Seguridad Vial</a:t>
            </a:r>
          </a:p>
          <a:p>
            <a:pPr marL="171450" indent="-171450" eaLnBrk="1" hangingPunct="1">
              <a:spcBef>
                <a:spcPct val="50000"/>
              </a:spcBef>
              <a:buFont typeface="Arial" panose="020B0604020202020204" pitchFamily="34" charset="0"/>
              <a:buChar char="•"/>
              <a:defRPr/>
            </a:pPr>
            <a:r>
              <a:rPr lang="es-CO" altLang="es-CO" sz="1400" dirty="0">
                <a:latin typeface="Arial" panose="020B0604020202020204" pitchFamily="34" charset="0"/>
              </a:rPr>
              <a:t>Política de Prevención del Riesgo Público</a:t>
            </a:r>
            <a:endParaRPr lang="es-ES" altLang="es-CO" sz="1400" dirty="0">
              <a:latin typeface="Arial" panose="020B0604020202020204" pitchFamily="34" charset="0"/>
            </a:endParaRPr>
          </a:p>
        </p:txBody>
      </p:sp>
      <p:sp>
        <p:nvSpPr>
          <p:cNvPr id="22" name="Text Box 28">
            <a:extLst>
              <a:ext uri="{FF2B5EF4-FFF2-40B4-BE49-F238E27FC236}">
                <a16:creationId xmlns:a16="http://schemas.microsoft.com/office/drawing/2014/main" id="{8E040C86-5536-4A71-8816-173849529740}"/>
              </a:ext>
            </a:extLst>
          </p:cNvPr>
          <p:cNvSpPr txBox="1">
            <a:spLocks noChangeArrowheads="1"/>
          </p:cNvSpPr>
          <p:nvPr/>
        </p:nvSpPr>
        <p:spPr bwMode="auto">
          <a:xfrm>
            <a:off x="5679319" y="4175979"/>
            <a:ext cx="2309812" cy="954107"/>
          </a:xfrm>
          <a:prstGeom prst="rect">
            <a:avLst/>
          </a:prstGeom>
          <a:solidFill>
            <a:schemeClr val="accent1">
              <a:lumMod val="40000"/>
              <a:lumOff val="60000"/>
            </a:schemeClr>
          </a:solidFill>
          <a:ln w="9525">
            <a:solidFill>
              <a:schemeClr val="tx1"/>
            </a:solidFill>
            <a:miter lim="800000"/>
            <a:headEnd/>
            <a:tailEnd/>
          </a:ln>
          <a:effectLst/>
        </p:spPr>
        <p:txBody>
          <a:bodyPr wrap="square">
            <a:spAutoFit/>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0"/>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0"/>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0"/>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0"/>
              </a:defRPr>
            </a:lvl9pPr>
          </a:lstStyle>
          <a:p>
            <a:pPr algn="ctr" eaLnBrk="1" hangingPunct="1">
              <a:spcBef>
                <a:spcPct val="50000"/>
              </a:spcBef>
              <a:defRPr/>
            </a:pPr>
            <a:r>
              <a:rPr lang="es-CO" altLang="es-CO" sz="1400" dirty="0">
                <a:latin typeface="Arial" panose="020B0604020202020204" pitchFamily="34" charset="0"/>
              </a:rPr>
              <a:t>Fomento del autocuidado, promoción del estilo de vida y trabajo saludables, respeto y buen trato</a:t>
            </a:r>
            <a:endParaRPr lang="es-ES" altLang="es-CO" sz="1400" dirty="0">
              <a:latin typeface="Arial" panose="020B0604020202020204" pitchFamily="34" charset="0"/>
            </a:endParaRPr>
          </a:p>
        </p:txBody>
      </p:sp>
      <p:cxnSp>
        <p:nvCxnSpPr>
          <p:cNvPr id="23" name="Conector recto 22">
            <a:extLst>
              <a:ext uri="{FF2B5EF4-FFF2-40B4-BE49-F238E27FC236}">
                <a16:creationId xmlns:a16="http://schemas.microsoft.com/office/drawing/2014/main" id="{E4F12309-7D85-4400-B0D0-E59A90ED79D6}"/>
              </a:ext>
            </a:extLst>
          </p:cNvPr>
          <p:cNvCxnSpPr>
            <a:stCxn id="15" idx="2"/>
          </p:cNvCxnSpPr>
          <p:nvPr/>
        </p:nvCxnSpPr>
        <p:spPr>
          <a:xfrm>
            <a:off x="2300324" y="3192304"/>
            <a:ext cx="794" cy="661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Conector recto 23">
            <a:extLst>
              <a:ext uri="{FF2B5EF4-FFF2-40B4-BE49-F238E27FC236}">
                <a16:creationId xmlns:a16="http://schemas.microsoft.com/office/drawing/2014/main" id="{BE685CF2-87C0-42CA-A569-9FF1DE2A670A}"/>
              </a:ext>
            </a:extLst>
          </p:cNvPr>
          <p:cNvCxnSpPr>
            <a:stCxn id="16" idx="2"/>
            <a:endCxn id="20" idx="0"/>
          </p:cNvCxnSpPr>
          <p:nvPr/>
        </p:nvCxnSpPr>
        <p:spPr>
          <a:xfrm>
            <a:off x="6942174" y="2906395"/>
            <a:ext cx="1588" cy="352009"/>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Conector recto 24">
            <a:extLst>
              <a:ext uri="{FF2B5EF4-FFF2-40B4-BE49-F238E27FC236}">
                <a16:creationId xmlns:a16="http://schemas.microsoft.com/office/drawing/2014/main" id="{2DFEEA03-E2AE-496D-A7C9-F68ACB06D48C}"/>
              </a:ext>
            </a:extLst>
          </p:cNvPr>
          <p:cNvCxnSpPr/>
          <p:nvPr/>
        </p:nvCxnSpPr>
        <p:spPr>
          <a:xfrm>
            <a:off x="6928680" y="3798154"/>
            <a:ext cx="1588" cy="382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Conector recto 25">
            <a:extLst>
              <a:ext uri="{FF2B5EF4-FFF2-40B4-BE49-F238E27FC236}">
                <a16:creationId xmlns:a16="http://schemas.microsoft.com/office/drawing/2014/main" id="{A5D4E30B-6359-48B1-BE5F-F1B26AB1B085}"/>
              </a:ext>
            </a:extLst>
          </p:cNvPr>
          <p:cNvCxnSpPr>
            <a:stCxn id="19" idx="0"/>
            <a:endCxn id="18" idx="2"/>
          </p:cNvCxnSpPr>
          <p:nvPr/>
        </p:nvCxnSpPr>
        <p:spPr>
          <a:xfrm flipH="1" flipV="1">
            <a:off x="2279687" y="5085398"/>
            <a:ext cx="23565" cy="13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7711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arn(inVertical)">
                                      <p:cBhvr>
                                        <p:cTn id="7"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3"/>
          <a:stretch>
            <a:fillRect/>
          </a:stretch>
        </p:blipFill>
        <p:spPr>
          <a:xfrm>
            <a:off x="1928339" y="-2604"/>
            <a:ext cx="2674103" cy="864096"/>
          </a:xfrm>
          <a:prstGeom prst="rect">
            <a:avLst/>
          </a:prstGeom>
        </p:spPr>
      </p:pic>
      <p:sp>
        <p:nvSpPr>
          <p:cNvPr id="5" name="CuadroTexto 4"/>
          <p:cNvSpPr txBox="1"/>
          <p:nvPr/>
        </p:nvSpPr>
        <p:spPr>
          <a:xfrm>
            <a:off x="8926610" y="433494"/>
            <a:ext cx="2132760" cy="584775"/>
          </a:xfrm>
          <a:prstGeom prst="rect">
            <a:avLst/>
          </a:prstGeom>
          <a:noFill/>
        </p:spPr>
        <p:txBody>
          <a:bodyPr wrap="square" rtlCol="0">
            <a:spAutoFit/>
          </a:bodyPr>
          <a:lstStyle/>
          <a:p>
            <a:r>
              <a:rPr lang="es-CO" sz="3200" b="1" dirty="0">
                <a:solidFill>
                  <a:srgbClr val="4BACC6">
                    <a:lumMod val="75000"/>
                  </a:srgbClr>
                </a:solidFill>
                <a:latin typeface="Calibri"/>
              </a:rPr>
              <a:t>SIGCMA</a:t>
            </a:r>
            <a:endParaRPr lang="es-CO" sz="3200" dirty="0">
              <a:solidFill>
                <a:srgbClr val="4BACC6">
                  <a:lumMod val="75000"/>
                </a:srgbClr>
              </a:solidFill>
              <a:latin typeface="Calibri"/>
            </a:endParaRPr>
          </a:p>
        </p:txBody>
      </p:sp>
      <p:grpSp>
        <p:nvGrpSpPr>
          <p:cNvPr id="7" name="Group 8"/>
          <p:cNvGrpSpPr>
            <a:grpSpLocks/>
          </p:cNvGrpSpPr>
          <p:nvPr/>
        </p:nvGrpSpPr>
        <p:grpSpPr bwMode="auto">
          <a:xfrm>
            <a:off x="6531040" y="1088102"/>
            <a:ext cx="4791140" cy="103188"/>
            <a:chOff x="2381" y="720"/>
            <a:chExt cx="3154" cy="65"/>
          </a:xfrm>
        </p:grpSpPr>
        <p:pic>
          <p:nvPicPr>
            <p:cNvPr id="9" name="6 Imagen" descr="palo ejrlb.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81" y="720"/>
              <a:ext cx="1417"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7 Imagen" descr="palo ejrlb.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00" y="720"/>
              <a:ext cx="335"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Rectángulo 1"/>
          <p:cNvSpPr/>
          <p:nvPr/>
        </p:nvSpPr>
        <p:spPr>
          <a:xfrm>
            <a:off x="7441611" y="1163836"/>
            <a:ext cx="4613630" cy="523220"/>
          </a:xfrm>
          <a:prstGeom prst="rect">
            <a:avLst/>
          </a:prstGeom>
        </p:spPr>
        <p:txBody>
          <a:bodyPr wrap="square">
            <a:spAutoFit/>
          </a:bodyPr>
          <a:lstStyle/>
          <a:p>
            <a:pPr algn="ctr"/>
            <a:r>
              <a:rPr lang="es-CO" sz="1400" b="1" i="1" dirty="0">
                <a:solidFill>
                  <a:prstClr val="black"/>
                </a:solidFill>
                <a:latin typeface="Palatino Linotype" panose="02040502050505030304" pitchFamily="18" charset="0"/>
              </a:rPr>
              <a:t>Sistema de Gestión de Seguridad y Salud en el Trabajo SG-SST </a:t>
            </a:r>
          </a:p>
        </p:txBody>
      </p:sp>
      <p:pic>
        <p:nvPicPr>
          <p:cNvPr id="8" name="Imagen 7">
            <a:extLst>
              <a:ext uri="{FF2B5EF4-FFF2-40B4-BE49-F238E27FC236}">
                <a16:creationId xmlns:a16="http://schemas.microsoft.com/office/drawing/2014/main" id="{E637F98D-3B00-4306-BAD4-C3E4717ED7BD}"/>
              </a:ext>
            </a:extLst>
          </p:cNvPr>
          <p:cNvPicPr>
            <a:picLocks noChangeAspect="1"/>
          </p:cNvPicPr>
          <p:nvPr/>
        </p:nvPicPr>
        <p:blipFill>
          <a:blip r:embed="rId6"/>
          <a:stretch>
            <a:fillRect/>
          </a:stretch>
        </p:blipFill>
        <p:spPr>
          <a:xfrm>
            <a:off x="1089912" y="694085"/>
            <a:ext cx="6036678" cy="5790043"/>
          </a:xfrm>
          <a:prstGeom prst="rect">
            <a:avLst/>
          </a:prstGeom>
        </p:spPr>
      </p:pic>
      <p:cxnSp>
        <p:nvCxnSpPr>
          <p:cNvPr id="15" name="Conector recto de flecha 14">
            <a:extLst>
              <a:ext uri="{FF2B5EF4-FFF2-40B4-BE49-F238E27FC236}">
                <a16:creationId xmlns:a16="http://schemas.microsoft.com/office/drawing/2014/main" id="{5284A16C-0DF1-454B-BF87-D451916064C6}"/>
              </a:ext>
            </a:extLst>
          </p:cNvPr>
          <p:cNvCxnSpPr>
            <a:cxnSpLocks/>
          </p:cNvCxnSpPr>
          <p:nvPr/>
        </p:nvCxnSpPr>
        <p:spPr>
          <a:xfrm flipV="1">
            <a:off x="3071186" y="2404839"/>
            <a:ext cx="5018266" cy="2243078"/>
          </a:xfrm>
          <a:prstGeom prst="straightConnector1">
            <a:avLst/>
          </a:prstGeom>
          <a:ln>
            <a:solidFill>
              <a:schemeClr val="accent1">
                <a:lumMod val="50000"/>
              </a:schemeClr>
            </a:solidFill>
            <a:tailEnd type="triangle"/>
          </a:ln>
        </p:spPr>
        <p:style>
          <a:lnRef idx="3">
            <a:schemeClr val="accent1"/>
          </a:lnRef>
          <a:fillRef idx="0">
            <a:schemeClr val="accent1"/>
          </a:fillRef>
          <a:effectRef idx="2">
            <a:schemeClr val="accent1"/>
          </a:effectRef>
          <a:fontRef idx="minor">
            <a:schemeClr val="tx1"/>
          </a:fontRef>
        </p:style>
      </p:cxnSp>
      <p:sp>
        <p:nvSpPr>
          <p:cNvPr id="16" name="Rectángulo 15">
            <a:extLst>
              <a:ext uri="{FF2B5EF4-FFF2-40B4-BE49-F238E27FC236}">
                <a16:creationId xmlns:a16="http://schemas.microsoft.com/office/drawing/2014/main" id="{1F0922F9-3EF8-4A7C-80FB-289BC97D9848}"/>
              </a:ext>
            </a:extLst>
          </p:cNvPr>
          <p:cNvSpPr/>
          <p:nvPr/>
        </p:nvSpPr>
        <p:spPr>
          <a:xfrm>
            <a:off x="8099537" y="2228894"/>
            <a:ext cx="3419688" cy="5838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400" dirty="0">
                <a:latin typeface="Arial" panose="020B0604020202020204" pitchFamily="34" charset="0"/>
                <a:cs typeface="Arial" panose="020B0604020202020204" pitchFamily="34" charset="0"/>
              </a:rPr>
              <a:t>GESTIÓN DE SEGURIDAD Y SALUD OCUPACIONAL</a:t>
            </a:r>
          </a:p>
        </p:txBody>
      </p:sp>
      <p:sp>
        <p:nvSpPr>
          <p:cNvPr id="17" name="Rectángulo 16">
            <a:extLst>
              <a:ext uri="{FF2B5EF4-FFF2-40B4-BE49-F238E27FC236}">
                <a16:creationId xmlns:a16="http://schemas.microsoft.com/office/drawing/2014/main" id="{896A6420-3AB0-44D1-9558-3C92D18B2F48}"/>
              </a:ext>
            </a:extLst>
          </p:cNvPr>
          <p:cNvSpPr/>
          <p:nvPr/>
        </p:nvSpPr>
        <p:spPr>
          <a:xfrm>
            <a:off x="8062841" y="3508045"/>
            <a:ext cx="3512216" cy="8382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400" dirty="0">
                <a:latin typeface="Arial" panose="020B0604020202020204" pitchFamily="34" charset="0"/>
                <a:cs typeface="Arial" panose="020B0604020202020204" pitchFamily="34" charset="0"/>
              </a:rPr>
              <a:t>SISTEMA DE GESTION DE SEGURIDAD Y SALUD EN EL TRABAJO (SG-SST)</a:t>
            </a:r>
          </a:p>
          <a:p>
            <a:pPr algn="ctr"/>
            <a:r>
              <a:rPr lang="es-CO" sz="1400" dirty="0">
                <a:latin typeface="Arial" panose="020B0604020202020204" pitchFamily="34" charset="0"/>
                <a:cs typeface="Arial" panose="020B0604020202020204" pitchFamily="34" charset="0"/>
              </a:rPr>
              <a:t>Ley 1562 de 2012 - Decreto 1072 de 2015</a:t>
            </a:r>
          </a:p>
        </p:txBody>
      </p:sp>
      <p:cxnSp>
        <p:nvCxnSpPr>
          <p:cNvPr id="21" name="Conector recto de flecha 20">
            <a:extLst>
              <a:ext uri="{FF2B5EF4-FFF2-40B4-BE49-F238E27FC236}">
                <a16:creationId xmlns:a16="http://schemas.microsoft.com/office/drawing/2014/main" id="{F46CF5A6-99A6-4D7A-849D-3BA01267666B}"/>
              </a:ext>
            </a:extLst>
          </p:cNvPr>
          <p:cNvCxnSpPr>
            <a:stCxn id="16" idx="2"/>
            <a:endCxn id="17" idx="0"/>
          </p:cNvCxnSpPr>
          <p:nvPr/>
        </p:nvCxnSpPr>
        <p:spPr>
          <a:xfrm>
            <a:off x="9809381" y="2812710"/>
            <a:ext cx="9568" cy="69533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5" name="Rectángulo 24">
            <a:extLst>
              <a:ext uri="{FF2B5EF4-FFF2-40B4-BE49-F238E27FC236}">
                <a16:creationId xmlns:a16="http://schemas.microsoft.com/office/drawing/2014/main" id="{1D20D3AB-CC2E-4E16-85EE-E728675C5C5B}"/>
              </a:ext>
            </a:extLst>
          </p:cNvPr>
          <p:cNvSpPr/>
          <p:nvPr/>
        </p:nvSpPr>
        <p:spPr>
          <a:xfrm>
            <a:off x="9916650" y="2909423"/>
            <a:ext cx="1602575" cy="45001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CO" dirty="0"/>
              <a:t>Modificar por:</a:t>
            </a:r>
          </a:p>
        </p:txBody>
      </p:sp>
    </p:spTree>
    <p:extLst>
      <p:ext uri="{BB962C8B-B14F-4D97-AF65-F5344CB8AC3E}">
        <p14:creationId xmlns:p14="http://schemas.microsoft.com/office/powerpoint/2010/main" val="15729117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3"/>
          <a:stretch>
            <a:fillRect/>
          </a:stretch>
        </p:blipFill>
        <p:spPr>
          <a:xfrm>
            <a:off x="1928339" y="364859"/>
            <a:ext cx="2674103" cy="864096"/>
          </a:xfrm>
          <a:prstGeom prst="rect">
            <a:avLst/>
          </a:prstGeom>
        </p:spPr>
      </p:pic>
      <p:sp>
        <p:nvSpPr>
          <p:cNvPr id="5" name="CuadroTexto 4"/>
          <p:cNvSpPr txBox="1"/>
          <p:nvPr/>
        </p:nvSpPr>
        <p:spPr>
          <a:xfrm>
            <a:off x="8926610" y="433494"/>
            <a:ext cx="2132760" cy="584775"/>
          </a:xfrm>
          <a:prstGeom prst="rect">
            <a:avLst/>
          </a:prstGeom>
          <a:noFill/>
        </p:spPr>
        <p:txBody>
          <a:bodyPr wrap="square" rtlCol="0">
            <a:spAutoFit/>
          </a:bodyPr>
          <a:lstStyle/>
          <a:p>
            <a:r>
              <a:rPr lang="es-CO" sz="3200" b="1" dirty="0">
                <a:solidFill>
                  <a:srgbClr val="4BACC6">
                    <a:lumMod val="75000"/>
                  </a:srgbClr>
                </a:solidFill>
                <a:latin typeface="Calibri"/>
              </a:rPr>
              <a:t>SIGCMA</a:t>
            </a:r>
            <a:endParaRPr lang="es-CO" sz="3200" dirty="0">
              <a:solidFill>
                <a:srgbClr val="4BACC6">
                  <a:lumMod val="75000"/>
                </a:srgbClr>
              </a:solidFill>
              <a:latin typeface="Calibri"/>
            </a:endParaRPr>
          </a:p>
        </p:txBody>
      </p:sp>
      <p:grpSp>
        <p:nvGrpSpPr>
          <p:cNvPr id="7" name="Group 8"/>
          <p:cNvGrpSpPr>
            <a:grpSpLocks/>
          </p:cNvGrpSpPr>
          <p:nvPr/>
        </p:nvGrpSpPr>
        <p:grpSpPr bwMode="auto">
          <a:xfrm>
            <a:off x="6522674" y="1112623"/>
            <a:ext cx="4791140" cy="103188"/>
            <a:chOff x="2381" y="720"/>
            <a:chExt cx="3154" cy="65"/>
          </a:xfrm>
        </p:grpSpPr>
        <p:pic>
          <p:nvPicPr>
            <p:cNvPr id="9" name="6 Imagen" descr="palo ejrlb.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81" y="720"/>
              <a:ext cx="1417"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7 Imagen" descr="palo ejrlb.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00" y="720"/>
              <a:ext cx="335"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4" name="Marcador de contenido 2"/>
          <p:cNvSpPr txBox="1">
            <a:spLocks/>
          </p:cNvSpPr>
          <p:nvPr/>
        </p:nvSpPr>
        <p:spPr>
          <a:xfrm>
            <a:off x="3431704" y="3933056"/>
            <a:ext cx="6120680" cy="36004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s-CO" sz="1400" dirty="0">
                <a:solidFill>
                  <a:prstClr val="black"/>
                </a:solidFill>
                <a:latin typeface="Arial" pitchFamily="34" charset="0"/>
                <a:cs typeface="Arial" pitchFamily="34" charset="0"/>
              </a:rPr>
              <a:t>.</a:t>
            </a:r>
            <a:endParaRPr lang="es-ES" sz="1400" dirty="0">
              <a:solidFill>
                <a:prstClr val="black"/>
              </a:solidFill>
              <a:latin typeface="Arial" panose="020B0604020202020204" pitchFamily="34" charset="0"/>
              <a:cs typeface="Arial" panose="020B0604020202020204" pitchFamily="34" charset="0"/>
            </a:endParaRPr>
          </a:p>
        </p:txBody>
      </p:sp>
      <p:sp>
        <p:nvSpPr>
          <p:cNvPr id="12" name="Rectángulo 11">
            <a:extLst>
              <a:ext uri="{FF2B5EF4-FFF2-40B4-BE49-F238E27FC236}">
                <a16:creationId xmlns:a16="http://schemas.microsoft.com/office/drawing/2014/main" id="{8B8D9BCD-348B-493C-8788-ED95CE6B383C}"/>
              </a:ext>
            </a:extLst>
          </p:cNvPr>
          <p:cNvSpPr/>
          <p:nvPr/>
        </p:nvSpPr>
        <p:spPr>
          <a:xfrm>
            <a:off x="7392144" y="1191290"/>
            <a:ext cx="4613630" cy="523220"/>
          </a:xfrm>
          <a:prstGeom prst="rect">
            <a:avLst/>
          </a:prstGeom>
        </p:spPr>
        <p:txBody>
          <a:bodyPr wrap="square">
            <a:spAutoFit/>
          </a:bodyPr>
          <a:lstStyle/>
          <a:p>
            <a:pPr algn="ctr"/>
            <a:r>
              <a:rPr lang="es-CO" sz="1400" b="1" i="1" dirty="0">
                <a:solidFill>
                  <a:prstClr val="black"/>
                </a:solidFill>
                <a:latin typeface="Palatino Linotype" panose="02040502050505030304" pitchFamily="18" charset="0"/>
              </a:rPr>
              <a:t>Sistema de Gestión de Seguridad y Salud en el Trabajo SG-SST </a:t>
            </a:r>
          </a:p>
        </p:txBody>
      </p:sp>
      <p:pic>
        <p:nvPicPr>
          <p:cNvPr id="2" name="Imagen 1">
            <a:extLst>
              <a:ext uri="{FF2B5EF4-FFF2-40B4-BE49-F238E27FC236}">
                <a16:creationId xmlns:a16="http://schemas.microsoft.com/office/drawing/2014/main" id="{F6F6D66A-F05B-4FEC-BA4A-C7223301C98D}"/>
              </a:ext>
            </a:extLst>
          </p:cNvPr>
          <p:cNvPicPr>
            <a:picLocks noChangeAspect="1"/>
          </p:cNvPicPr>
          <p:nvPr/>
        </p:nvPicPr>
        <p:blipFill>
          <a:blip r:embed="rId6"/>
          <a:stretch>
            <a:fillRect/>
          </a:stretch>
        </p:blipFill>
        <p:spPr>
          <a:xfrm>
            <a:off x="2637162" y="1815008"/>
            <a:ext cx="7923334" cy="4065688"/>
          </a:xfrm>
          <a:prstGeom prst="rect">
            <a:avLst/>
          </a:prstGeom>
        </p:spPr>
      </p:pic>
    </p:spTree>
    <p:extLst>
      <p:ext uri="{BB962C8B-B14F-4D97-AF65-F5344CB8AC3E}">
        <p14:creationId xmlns:p14="http://schemas.microsoft.com/office/powerpoint/2010/main" val="2751340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arn(inVertical)">
                                      <p:cBhvr>
                                        <p:cTn id="7"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3"/>
          <a:stretch>
            <a:fillRect/>
          </a:stretch>
        </p:blipFill>
        <p:spPr>
          <a:xfrm>
            <a:off x="1928339" y="364859"/>
            <a:ext cx="2674103" cy="864096"/>
          </a:xfrm>
          <a:prstGeom prst="rect">
            <a:avLst/>
          </a:prstGeom>
        </p:spPr>
      </p:pic>
      <p:sp>
        <p:nvSpPr>
          <p:cNvPr id="5" name="CuadroTexto 4"/>
          <p:cNvSpPr txBox="1"/>
          <p:nvPr/>
        </p:nvSpPr>
        <p:spPr>
          <a:xfrm>
            <a:off x="8926610" y="433494"/>
            <a:ext cx="2132760" cy="584775"/>
          </a:xfrm>
          <a:prstGeom prst="rect">
            <a:avLst/>
          </a:prstGeom>
          <a:noFill/>
        </p:spPr>
        <p:txBody>
          <a:bodyPr wrap="square" rtlCol="0">
            <a:spAutoFit/>
          </a:bodyPr>
          <a:lstStyle/>
          <a:p>
            <a:r>
              <a:rPr lang="es-CO" sz="3200" b="1" dirty="0">
                <a:solidFill>
                  <a:srgbClr val="4BACC6">
                    <a:lumMod val="75000"/>
                  </a:srgbClr>
                </a:solidFill>
                <a:latin typeface="Calibri"/>
              </a:rPr>
              <a:t>SIGCMA</a:t>
            </a:r>
            <a:endParaRPr lang="es-CO" sz="3200" dirty="0">
              <a:solidFill>
                <a:srgbClr val="4BACC6">
                  <a:lumMod val="75000"/>
                </a:srgbClr>
              </a:solidFill>
              <a:latin typeface="Calibri"/>
            </a:endParaRPr>
          </a:p>
        </p:txBody>
      </p:sp>
      <p:grpSp>
        <p:nvGrpSpPr>
          <p:cNvPr id="7" name="Group 8"/>
          <p:cNvGrpSpPr>
            <a:grpSpLocks/>
          </p:cNvGrpSpPr>
          <p:nvPr/>
        </p:nvGrpSpPr>
        <p:grpSpPr bwMode="auto">
          <a:xfrm>
            <a:off x="6531040" y="1088102"/>
            <a:ext cx="4791140" cy="103188"/>
            <a:chOff x="2381" y="720"/>
            <a:chExt cx="3154" cy="65"/>
          </a:xfrm>
        </p:grpSpPr>
        <p:pic>
          <p:nvPicPr>
            <p:cNvPr id="9" name="6 Imagen" descr="palo ejrlb.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81" y="720"/>
              <a:ext cx="1417"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7 Imagen" descr="palo ejrlb.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00" y="720"/>
              <a:ext cx="335"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Rectángulo 1"/>
          <p:cNvSpPr/>
          <p:nvPr/>
        </p:nvSpPr>
        <p:spPr>
          <a:xfrm>
            <a:off x="7441611" y="1163836"/>
            <a:ext cx="4613630" cy="523220"/>
          </a:xfrm>
          <a:prstGeom prst="rect">
            <a:avLst/>
          </a:prstGeom>
        </p:spPr>
        <p:txBody>
          <a:bodyPr wrap="square">
            <a:spAutoFit/>
          </a:bodyPr>
          <a:lstStyle/>
          <a:p>
            <a:pPr algn="ctr"/>
            <a:r>
              <a:rPr lang="es-CO" sz="1400" b="1" i="1" dirty="0">
                <a:solidFill>
                  <a:prstClr val="black"/>
                </a:solidFill>
                <a:latin typeface="Palatino Linotype" panose="02040502050505030304" pitchFamily="18" charset="0"/>
              </a:rPr>
              <a:t>Sistema de Gestión de Seguridad y Salud en el Trabajo SG-SST </a:t>
            </a:r>
          </a:p>
        </p:txBody>
      </p:sp>
      <p:sp>
        <p:nvSpPr>
          <p:cNvPr id="44" name="Marcador de contenido 2"/>
          <p:cNvSpPr txBox="1">
            <a:spLocks/>
          </p:cNvSpPr>
          <p:nvPr/>
        </p:nvSpPr>
        <p:spPr>
          <a:xfrm>
            <a:off x="3431704" y="3933056"/>
            <a:ext cx="6120680" cy="36004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s-CO" sz="1400" dirty="0">
                <a:solidFill>
                  <a:prstClr val="black"/>
                </a:solidFill>
                <a:latin typeface="Arial" panose="020B0604020202020204" pitchFamily="34" charset="0"/>
                <a:cs typeface="Arial" pitchFamily="34" charset="0"/>
              </a:rPr>
              <a:t>.</a:t>
            </a:r>
            <a:endParaRPr lang="es-ES" sz="1400" dirty="0">
              <a:solidFill>
                <a:prstClr val="black"/>
              </a:solidFill>
              <a:latin typeface="Arial" panose="020B0604020202020204" pitchFamily="34" charset="0"/>
              <a:cs typeface="Arial" panose="020B0604020202020204" pitchFamily="34" charset="0"/>
            </a:endParaRPr>
          </a:p>
        </p:txBody>
      </p:sp>
      <p:sp>
        <p:nvSpPr>
          <p:cNvPr id="11" name="Título 1">
            <a:extLst>
              <a:ext uri="{FF2B5EF4-FFF2-40B4-BE49-F238E27FC236}">
                <a16:creationId xmlns:a16="http://schemas.microsoft.com/office/drawing/2014/main" id="{A5CA58BE-376E-4F19-8F82-1C97C66D96C7}"/>
              </a:ext>
            </a:extLst>
          </p:cNvPr>
          <p:cNvSpPr txBox="1">
            <a:spLocks/>
          </p:cNvSpPr>
          <p:nvPr/>
        </p:nvSpPr>
        <p:spPr>
          <a:xfrm>
            <a:off x="1462126" y="1687056"/>
            <a:ext cx="10322506" cy="491029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CO" altLang="es-CO" sz="1800" b="1" dirty="0">
                <a:latin typeface="Arial" panose="020B0604020202020204" pitchFamily="34" charset="0"/>
                <a:cs typeface="Arial" panose="020B0604020202020204" pitchFamily="34" charset="0"/>
              </a:rPr>
              <a:t>SISTEMA DE GESTIÓN DE SEGURIDAD Y SALUD EN EL TRABAJO (SG-SST). </a:t>
            </a:r>
            <a:endParaRPr lang="es-CO" altLang="es-CO" sz="1800" dirty="0">
              <a:latin typeface="Arial" panose="020B0604020202020204" pitchFamily="34" charset="0"/>
              <a:cs typeface="Arial" panose="020B0604020202020204" pitchFamily="34" charset="0"/>
            </a:endParaRPr>
          </a:p>
          <a:p>
            <a:pPr algn="just"/>
            <a:endParaRPr lang="es-CO" altLang="es-CO" sz="1600" dirty="0">
              <a:latin typeface="Arial" panose="020B0604020202020204" pitchFamily="34" charset="0"/>
              <a:cs typeface="Arial" panose="020B0604020202020204" pitchFamily="34" charset="0"/>
            </a:endParaRPr>
          </a:p>
          <a:p>
            <a:pPr algn="just"/>
            <a:r>
              <a:rPr lang="es-CO" altLang="es-CO" sz="1600" b="1" dirty="0">
                <a:latin typeface="Arial" panose="020B0604020202020204" pitchFamily="34" charset="0"/>
                <a:cs typeface="Arial" panose="020B0604020202020204" pitchFamily="34" charset="0"/>
              </a:rPr>
              <a:t>Decreto </a:t>
            </a:r>
            <a:r>
              <a:rPr lang="es-CO" altLang="es-CO" sz="1600" dirty="0">
                <a:latin typeface="Arial" panose="020B0604020202020204" pitchFamily="34" charset="0"/>
                <a:cs typeface="Arial" panose="020B0604020202020204" pitchFamily="34" charset="0"/>
              </a:rPr>
              <a:t>1072 de 2015: </a:t>
            </a:r>
            <a:r>
              <a:rPr lang="es-CO" sz="1600" dirty="0">
                <a:latin typeface="Arial" panose="020B0604020202020204" pitchFamily="34" charset="0"/>
                <a:cs typeface="Arial" panose="020B0604020202020204" pitchFamily="34" charset="0"/>
              </a:rPr>
              <a:t>Capítulo 6. </a:t>
            </a:r>
            <a:r>
              <a:rPr lang="es-MX" sz="1600" dirty="0">
                <a:latin typeface="Arial" panose="020B0604020202020204" pitchFamily="34" charset="0"/>
                <a:cs typeface="Arial" panose="020B0604020202020204" pitchFamily="34" charset="0"/>
              </a:rPr>
              <a:t>Sistema de Gestión de la Seguridad y Salud en el Trabajo.</a:t>
            </a:r>
          </a:p>
          <a:p>
            <a:pPr algn="just"/>
            <a:r>
              <a:rPr lang="es-CO" altLang="es-CO" sz="1600" b="1" dirty="0">
                <a:latin typeface="Arial" panose="020B0604020202020204" pitchFamily="34" charset="0"/>
                <a:cs typeface="Arial" panose="020B0604020202020204" pitchFamily="34" charset="0"/>
              </a:rPr>
              <a:t>Art.2.2.4.6.4. Consiste en el desarrollo lógico y por etapas</a:t>
            </a:r>
            <a:r>
              <a:rPr lang="es-CO" altLang="es-CO" sz="1600" dirty="0">
                <a:latin typeface="Arial" panose="020B0604020202020204" pitchFamily="34" charset="0"/>
                <a:cs typeface="Arial" panose="020B0604020202020204" pitchFamily="34" charset="0"/>
              </a:rPr>
              <a:t>, basado en la mejora continua y que incluye la política, la organización, la planificación, la aplicación, la evaluación, la auditoría y las acciones de mejora con el objetivo de anticipar, reconocer, evaluar y controlar los riesgos que puedan afectar la seguridad y salud en el trabajo</a:t>
            </a:r>
          </a:p>
          <a:p>
            <a:pPr algn="just"/>
            <a:endParaRPr lang="es-CO" sz="1600" dirty="0">
              <a:latin typeface="Arial" panose="020B0604020202020204" pitchFamily="34" charset="0"/>
              <a:cs typeface="Arial" panose="020B0604020202020204" pitchFamily="34" charset="0"/>
            </a:endParaRPr>
          </a:p>
          <a:p>
            <a:pPr algn="just"/>
            <a:r>
              <a:rPr lang="es-MX" sz="1600" dirty="0">
                <a:latin typeface="Arial" panose="020B0604020202020204" pitchFamily="34" charset="0"/>
                <a:cs typeface="Arial" panose="020B0604020202020204" pitchFamily="34" charset="0"/>
              </a:rPr>
              <a:t>Para el efecto, el empleador o contratante debe abordar la prevención de los accidentes y las enfermedades laborales y también la protección y promoción de la salud de los trabajadores y/o contratistas, a través de la </a:t>
            </a:r>
            <a:r>
              <a:rPr lang="es-MX" sz="1600" b="1" dirty="0">
                <a:latin typeface="Arial" panose="020B0604020202020204" pitchFamily="34" charset="0"/>
                <a:cs typeface="Arial" panose="020B0604020202020204" pitchFamily="34" charset="0"/>
              </a:rPr>
              <a:t>implementación, mantenimiento y mejora continua de un sistema de gestión cuyos principios estén basados en el ciclo PHVA (Planificar, Hacer, Verificar y Actuar).</a:t>
            </a:r>
          </a:p>
          <a:p>
            <a:pPr algn="just"/>
            <a:endParaRPr lang="es-MX" sz="1600" dirty="0">
              <a:latin typeface="Arial" panose="020B0604020202020204" pitchFamily="34" charset="0"/>
              <a:cs typeface="Arial" panose="020B0604020202020204" pitchFamily="34" charset="0"/>
            </a:endParaRPr>
          </a:p>
          <a:p>
            <a:pPr algn="just"/>
            <a:r>
              <a:rPr lang="es-MX" sz="1600" b="1" dirty="0">
                <a:latin typeface="Arial" panose="020B0604020202020204" pitchFamily="34" charset="0"/>
                <a:cs typeface="Arial" panose="020B0604020202020204" pitchFamily="34" charset="0"/>
              </a:rPr>
              <a:t>El Sistema de Gestión de la Seguridad y Salud en el Trabajo (SG-SST) debe adaptarse al tamaño y características de la empresa; igualmente, puede ser compatible con los otros sistemas de gestión de la empresa y estar integrado en ellos. </a:t>
            </a:r>
            <a:endParaRPr lang="es-CO" sz="1600" b="1" dirty="0">
              <a:latin typeface="Arial" panose="020B0604020202020204" pitchFamily="34" charset="0"/>
              <a:cs typeface="Arial" panose="020B0604020202020204" pitchFamily="34" charset="0"/>
            </a:endParaRPr>
          </a:p>
        </p:txBody>
      </p:sp>
      <p:sp>
        <p:nvSpPr>
          <p:cNvPr id="13" name="Título 1">
            <a:extLst>
              <a:ext uri="{FF2B5EF4-FFF2-40B4-BE49-F238E27FC236}">
                <a16:creationId xmlns:a16="http://schemas.microsoft.com/office/drawing/2014/main" id="{5E8FA7C5-E707-49A5-85F3-5D119C540E15}"/>
              </a:ext>
            </a:extLst>
          </p:cNvPr>
          <p:cNvSpPr txBox="1">
            <a:spLocks/>
          </p:cNvSpPr>
          <p:nvPr/>
        </p:nvSpPr>
        <p:spPr>
          <a:xfrm>
            <a:off x="2279576" y="3968611"/>
            <a:ext cx="8424936" cy="917600"/>
          </a:xfrm>
          <a:prstGeom prst="rect">
            <a:avLst/>
          </a:prstGeom>
        </p:spPr>
        <p:txBody>
          <a:bodyPr anchor="b">
            <a:normAutofit/>
          </a:bodyPr>
          <a:lstStyle>
            <a:lvl1pPr algn="ctr" defTabSz="914400" rtl="0" eaLnBrk="1" latinLnBrk="0" hangingPunct="1">
              <a:spcBef>
                <a:spcPct val="0"/>
              </a:spcBef>
              <a:buNone/>
              <a:defRPr sz="4500" kern="1200">
                <a:solidFill>
                  <a:schemeClr val="tx1"/>
                </a:solidFill>
                <a:latin typeface="+mj-lt"/>
                <a:ea typeface="+mj-ea"/>
                <a:cs typeface="+mj-cs"/>
              </a:defRPr>
            </a:lvl1pPr>
          </a:lstStyle>
          <a:p>
            <a:endParaRPr lang="es-CO"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0207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arn(inVertical)">
                                      <p:cBhvr>
                                        <p:cTn id="7"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3"/>
          <a:stretch>
            <a:fillRect/>
          </a:stretch>
        </p:blipFill>
        <p:spPr>
          <a:xfrm>
            <a:off x="1928339" y="364859"/>
            <a:ext cx="2674103" cy="864096"/>
          </a:xfrm>
          <a:prstGeom prst="rect">
            <a:avLst/>
          </a:prstGeom>
        </p:spPr>
      </p:pic>
      <p:sp>
        <p:nvSpPr>
          <p:cNvPr id="5" name="CuadroTexto 4"/>
          <p:cNvSpPr txBox="1"/>
          <p:nvPr/>
        </p:nvSpPr>
        <p:spPr>
          <a:xfrm>
            <a:off x="8926610" y="433494"/>
            <a:ext cx="2132760" cy="584775"/>
          </a:xfrm>
          <a:prstGeom prst="rect">
            <a:avLst/>
          </a:prstGeom>
          <a:noFill/>
        </p:spPr>
        <p:txBody>
          <a:bodyPr wrap="square" rtlCol="0">
            <a:spAutoFit/>
          </a:bodyPr>
          <a:lstStyle/>
          <a:p>
            <a:r>
              <a:rPr lang="es-CO" sz="3200" b="1" dirty="0">
                <a:solidFill>
                  <a:srgbClr val="4BACC6">
                    <a:lumMod val="75000"/>
                  </a:srgbClr>
                </a:solidFill>
                <a:latin typeface="Calibri"/>
              </a:rPr>
              <a:t>SIGCMA</a:t>
            </a:r>
            <a:endParaRPr lang="es-CO" sz="3200" dirty="0">
              <a:solidFill>
                <a:srgbClr val="4BACC6">
                  <a:lumMod val="75000"/>
                </a:srgbClr>
              </a:solidFill>
              <a:latin typeface="Calibri"/>
            </a:endParaRPr>
          </a:p>
        </p:txBody>
      </p:sp>
      <p:grpSp>
        <p:nvGrpSpPr>
          <p:cNvPr id="7" name="Group 8"/>
          <p:cNvGrpSpPr>
            <a:grpSpLocks/>
          </p:cNvGrpSpPr>
          <p:nvPr/>
        </p:nvGrpSpPr>
        <p:grpSpPr bwMode="auto">
          <a:xfrm>
            <a:off x="6531040" y="1088102"/>
            <a:ext cx="4791140" cy="103188"/>
            <a:chOff x="2381" y="720"/>
            <a:chExt cx="3154" cy="65"/>
          </a:xfrm>
        </p:grpSpPr>
        <p:pic>
          <p:nvPicPr>
            <p:cNvPr id="9" name="6 Imagen" descr="palo ejrlb.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81" y="720"/>
              <a:ext cx="1417"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7 Imagen" descr="palo ejrlb.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00" y="720"/>
              <a:ext cx="335"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Rectángulo 1"/>
          <p:cNvSpPr/>
          <p:nvPr/>
        </p:nvSpPr>
        <p:spPr>
          <a:xfrm>
            <a:off x="7441611" y="1163836"/>
            <a:ext cx="4613630" cy="523220"/>
          </a:xfrm>
          <a:prstGeom prst="rect">
            <a:avLst/>
          </a:prstGeom>
        </p:spPr>
        <p:txBody>
          <a:bodyPr wrap="square">
            <a:spAutoFit/>
          </a:bodyPr>
          <a:lstStyle/>
          <a:p>
            <a:pPr algn="ctr"/>
            <a:r>
              <a:rPr lang="es-CO" sz="1400" b="1" i="1" dirty="0">
                <a:solidFill>
                  <a:prstClr val="black"/>
                </a:solidFill>
                <a:latin typeface="Palatino Linotype" panose="02040502050505030304" pitchFamily="18" charset="0"/>
              </a:rPr>
              <a:t>Sistema de Gestión de Seguridad y Salud en el Trabajo SG-SST </a:t>
            </a:r>
          </a:p>
        </p:txBody>
      </p:sp>
      <p:sp>
        <p:nvSpPr>
          <p:cNvPr id="44" name="Marcador de contenido 2"/>
          <p:cNvSpPr txBox="1">
            <a:spLocks/>
          </p:cNvSpPr>
          <p:nvPr/>
        </p:nvSpPr>
        <p:spPr>
          <a:xfrm>
            <a:off x="3431704" y="3933056"/>
            <a:ext cx="6120680" cy="36004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s-CO" sz="1400" dirty="0">
                <a:solidFill>
                  <a:prstClr val="black"/>
                </a:solidFill>
                <a:latin typeface="Arial" pitchFamily="34" charset="0"/>
                <a:cs typeface="Arial" pitchFamily="34" charset="0"/>
              </a:rPr>
              <a:t>.</a:t>
            </a:r>
            <a:endParaRPr lang="es-ES" sz="1400" dirty="0">
              <a:solidFill>
                <a:prstClr val="black"/>
              </a:solidFill>
              <a:latin typeface="Arial" panose="020B0604020202020204" pitchFamily="34" charset="0"/>
              <a:cs typeface="Arial" panose="020B0604020202020204" pitchFamily="34" charset="0"/>
            </a:endParaRPr>
          </a:p>
        </p:txBody>
      </p:sp>
      <p:sp>
        <p:nvSpPr>
          <p:cNvPr id="11" name="Título 1">
            <a:extLst>
              <a:ext uri="{FF2B5EF4-FFF2-40B4-BE49-F238E27FC236}">
                <a16:creationId xmlns:a16="http://schemas.microsoft.com/office/drawing/2014/main" id="{A5CA58BE-376E-4F19-8F82-1C97C66D96C7}"/>
              </a:ext>
            </a:extLst>
          </p:cNvPr>
          <p:cNvSpPr txBox="1">
            <a:spLocks/>
          </p:cNvSpPr>
          <p:nvPr/>
        </p:nvSpPr>
        <p:spPr>
          <a:xfrm>
            <a:off x="2279576" y="2133411"/>
            <a:ext cx="8424936" cy="9176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s-CO" sz="4500" b="1" dirty="0"/>
          </a:p>
        </p:txBody>
      </p:sp>
      <p:sp>
        <p:nvSpPr>
          <p:cNvPr id="13" name="Título 1">
            <a:extLst>
              <a:ext uri="{FF2B5EF4-FFF2-40B4-BE49-F238E27FC236}">
                <a16:creationId xmlns:a16="http://schemas.microsoft.com/office/drawing/2014/main" id="{5E8FA7C5-E707-49A5-85F3-5D119C540E15}"/>
              </a:ext>
            </a:extLst>
          </p:cNvPr>
          <p:cNvSpPr txBox="1">
            <a:spLocks/>
          </p:cNvSpPr>
          <p:nvPr/>
        </p:nvSpPr>
        <p:spPr>
          <a:xfrm>
            <a:off x="2279576" y="3968611"/>
            <a:ext cx="8424936" cy="917600"/>
          </a:xfrm>
          <a:prstGeom prst="rect">
            <a:avLst/>
          </a:prstGeom>
        </p:spPr>
        <p:txBody>
          <a:bodyPr anchor="b">
            <a:normAutofit/>
          </a:bodyPr>
          <a:lstStyle>
            <a:lvl1pPr algn="ctr" defTabSz="914400" rtl="0" eaLnBrk="1" latinLnBrk="0" hangingPunct="1">
              <a:spcBef>
                <a:spcPct val="0"/>
              </a:spcBef>
              <a:buNone/>
              <a:defRPr sz="4500" kern="1200">
                <a:solidFill>
                  <a:schemeClr val="tx1"/>
                </a:solidFill>
                <a:latin typeface="+mj-lt"/>
                <a:ea typeface="+mj-ea"/>
                <a:cs typeface="+mj-cs"/>
              </a:defRPr>
            </a:lvl1pPr>
          </a:lstStyle>
          <a:p>
            <a:endParaRPr lang="es-CO" b="1" dirty="0"/>
          </a:p>
        </p:txBody>
      </p:sp>
      <p:sp>
        <p:nvSpPr>
          <p:cNvPr id="12" name="Marcador de contenido 11">
            <a:extLst>
              <a:ext uri="{FF2B5EF4-FFF2-40B4-BE49-F238E27FC236}">
                <a16:creationId xmlns:a16="http://schemas.microsoft.com/office/drawing/2014/main" id="{A094A611-1A88-4AC0-83F3-EEB5F7FC4A4E}"/>
              </a:ext>
            </a:extLst>
          </p:cNvPr>
          <p:cNvSpPr>
            <a:spLocks noGrp="1"/>
          </p:cNvSpPr>
          <p:nvPr>
            <p:ph idx="1"/>
          </p:nvPr>
        </p:nvSpPr>
        <p:spPr>
          <a:xfrm>
            <a:off x="1372580" y="2133411"/>
            <a:ext cx="10238928" cy="3669827"/>
          </a:xfrm>
        </p:spPr>
        <p:txBody>
          <a:bodyPr/>
          <a:lstStyle/>
          <a:p>
            <a:pPr marL="0" indent="0" algn="just">
              <a:spcBef>
                <a:spcPct val="0"/>
              </a:spcBef>
              <a:buNone/>
            </a:pPr>
            <a:r>
              <a:rPr lang="es-MX" sz="1600" b="1" dirty="0">
                <a:latin typeface="Arial" panose="020B0604020202020204" pitchFamily="34" charset="0"/>
                <a:ea typeface="+mj-ea"/>
                <a:cs typeface="Arial" panose="020B0604020202020204" pitchFamily="34" charset="0"/>
              </a:rPr>
              <a:t>Numeral 11 del Artículo 2.2.4.6.8. Obligaciones de los empleadores. Integración SG-SST:</a:t>
            </a:r>
            <a:r>
              <a:rPr lang="es-MX" sz="1600" dirty="0">
                <a:latin typeface="Arial" panose="020B0604020202020204" pitchFamily="34" charset="0"/>
                <a:ea typeface="+mj-ea"/>
                <a:cs typeface="Arial" panose="020B0604020202020204" pitchFamily="34" charset="0"/>
              </a:rPr>
              <a:t> El empleador debe </a:t>
            </a:r>
            <a:r>
              <a:rPr lang="es-MX" sz="1600" b="1" dirty="0">
                <a:latin typeface="Arial" panose="020B0604020202020204" pitchFamily="34" charset="0"/>
                <a:ea typeface="+mj-ea"/>
                <a:cs typeface="Arial" panose="020B0604020202020204" pitchFamily="34" charset="0"/>
              </a:rPr>
              <a:t>involucrar los aspectos de Seguridad y Salud en el Trabajo, al conjunto de sistemas de gestión</a:t>
            </a:r>
            <a:r>
              <a:rPr lang="es-MX" sz="1600" dirty="0">
                <a:latin typeface="Arial" panose="020B0604020202020204" pitchFamily="34" charset="0"/>
                <a:ea typeface="+mj-ea"/>
                <a:cs typeface="Arial" panose="020B0604020202020204" pitchFamily="34" charset="0"/>
              </a:rPr>
              <a:t>, procesos, procedimientos y decisiones en la empresa.</a:t>
            </a:r>
          </a:p>
          <a:p>
            <a:pPr marL="0" indent="0" algn="just">
              <a:spcBef>
                <a:spcPct val="0"/>
              </a:spcBef>
              <a:buNone/>
            </a:pPr>
            <a:endParaRPr lang="es-MX" sz="1600" dirty="0">
              <a:latin typeface="Arial" panose="020B0604020202020204" pitchFamily="34" charset="0"/>
              <a:ea typeface="+mj-ea"/>
              <a:cs typeface="Arial" panose="020B0604020202020204" pitchFamily="34" charset="0"/>
            </a:endParaRPr>
          </a:p>
          <a:p>
            <a:pPr marL="0" indent="0" algn="just">
              <a:spcBef>
                <a:spcPct val="0"/>
              </a:spcBef>
              <a:buNone/>
            </a:pPr>
            <a:r>
              <a:rPr lang="es-MX" sz="1600" b="1" dirty="0">
                <a:latin typeface="Arial" panose="020B0604020202020204" pitchFamily="34" charset="0"/>
                <a:ea typeface="+mj-ea"/>
                <a:cs typeface="Arial" panose="020B0604020202020204" pitchFamily="34" charset="0"/>
              </a:rPr>
              <a:t>Artículo 2.2.4.6.12. Documentación</a:t>
            </a:r>
            <a:r>
              <a:rPr lang="es-MX" sz="1600" dirty="0">
                <a:latin typeface="Arial" panose="020B0604020202020204" pitchFamily="34" charset="0"/>
                <a:ea typeface="+mj-ea"/>
                <a:cs typeface="Arial" panose="020B0604020202020204" pitchFamily="34" charset="0"/>
              </a:rPr>
              <a:t>. El empleador debe mantener disponibles y debidamente actualizados entre otros, los siguientes documentos en relación con el Sistema de Gestión de la Seguridad y Salud en el Trabajo SG-SST: </a:t>
            </a:r>
          </a:p>
          <a:p>
            <a:pPr marL="0" indent="0" algn="just">
              <a:spcBef>
                <a:spcPct val="0"/>
              </a:spcBef>
              <a:buNone/>
            </a:pPr>
            <a:endParaRPr lang="es-MX" sz="1600" dirty="0">
              <a:latin typeface="Arial" panose="020B0604020202020204" pitchFamily="34" charset="0"/>
              <a:ea typeface="+mj-ea"/>
              <a:cs typeface="Arial" panose="020B0604020202020204" pitchFamily="34" charset="0"/>
            </a:endParaRPr>
          </a:p>
          <a:p>
            <a:pPr marL="0" indent="0" algn="just">
              <a:spcBef>
                <a:spcPct val="0"/>
              </a:spcBef>
              <a:buNone/>
            </a:pPr>
            <a:r>
              <a:rPr lang="es-MX" sz="1600" dirty="0">
                <a:latin typeface="Arial" panose="020B0604020202020204" pitchFamily="34" charset="0"/>
                <a:ea typeface="+mj-ea"/>
                <a:cs typeface="Arial" panose="020B0604020202020204" pitchFamily="34" charset="0"/>
              </a:rPr>
              <a:t>La política y los objetivos en materia de seguridad y salud en el trabajo, firmados por el empleador, responsabilidades asignadas para la implementación y mejora continua del SG-SST y demás documentos  y registros que soporten el sistema.</a:t>
            </a:r>
            <a:endParaRPr lang="es-CO" sz="1600" dirty="0">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361416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arn(inVertical)">
                                      <p:cBhvr>
                                        <p:cTn id="7"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3"/>
          <a:stretch>
            <a:fillRect/>
          </a:stretch>
        </p:blipFill>
        <p:spPr>
          <a:xfrm>
            <a:off x="1928339" y="364859"/>
            <a:ext cx="2674103" cy="864096"/>
          </a:xfrm>
          <a:prstGeom prst="rect">
            <a:avLst/>
          </a:prstGeom>
        </p:spPr>
      </p:pic>
      <p:sp>
        <p:nvSpPr>
          <p:cNvPr id="5" name="CuadroTexto 4"/>
          <p:cNvSpPr txBox="1"/>
          <p:nvPr/>
        </p:nvSpPr>
        <p:spPr>
          <a:xfrm>
            <a:off x="8926610" y="433494"/>
            <a:ext cx="2132760" cy="584775"/>
          </a:xfrm>
          <a:prstGeom prst="rect">
            <a:avLst/>
          </a:prstGeom>
          <a:noFill/>
        </p:spPr>
        <p:txBody>
          <a:bodyPr wrap="square" rtlCol="0">
            <a:spAutoFit/>
          </a:bodyPr>
          <a:lstStyle/>
          <a:p>
            <a:r>
              <a:rPr lang="es-CO" sz="3200" b="1" dirty="0">
                <a:solidFill>
                  <a:srgbClr val="4BACC6">
                    <a:lumMod val="75000"/>
                  </a:srgbClr>
                </a:solidFill>
                <a:latin typeface="Calibri"/>
              </a:rPr>
              <a:t>SIGCMA</a:t>
            </a:r>
            <a:endParaRPr lang="es-CO" sz="3200" dirty="0">
              <a:solidFill>
                <a:srgbClr val="4BACC6">
                  <a:lumMod val="75000"/>
                </a:srgbClr>
              </a:solidFill>
              <a:latin typeface="Calibri"/>
            </a:endParaRPr>
          </a:p>
        </p:txBody>
      </p:sp>
      <p:grpSp>
        <p:nvGrpSpPr>
          <p:cNvPr id="7" name="Group 8"/>
          <p:cNvGrpSpPr>
            <a:grpSpLocks/>
          </p:cNvGrpSpPr>
          <p:nvPr/>
        </p:nvGrpSpPr>
        <p:grpSpPr bwMode="auto">
          <a:xfrm>
            <a:off x="6531040" y="1088102"/>
            <a:ext cx="4791140" cy="103188"/>
            <a:chOff x="2381" y="720"/>
            <a:chExt cx="3154" cy="65"/>
          </a:xfrm>
        </p:grpSpPr>
        <p:pic>
          <p:nvPicPr>
            <p:cNvPr id="9" name="6 Imagen" descr="palo ejrlb.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81" y="720"/>
              <a:ext cx="1417"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7 Imagen" descr="palo ejrlb.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00" y="720"/>
              <a:ext cx="335"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Rectángulo 1"/>
          <p:cNvSpPr/>
          <p:nvPr/>
        </p:nvSpPr>
        <p:spPr>
          <a:xfrm>
            <a:off x="7441611" y="1163836"/>
            <a:ext cx="4613630" cy="523220"/>
          </a:xfrm>
          <a:prstGeom prst="rect">
            <a:avLst/>
          </a:prstGeom>
        </p:spPr>
        <p:txBody>
          <a:bodyPr wrap="square">
            <a:spAutoFit/>
          </a:bodyPr>
          <a:lstStyle/>
          <a:p>
            <a:pPr algn="ctr"/>
            <a:r>
              <a:rPr lang="es-CO" sz="1400" b="1" i="1" dirty="0">
                <a:solidFill>
                  <a:prstClr val="black"/>
                </a:solidFill>
                <a:latin typeface="Palatino Linotype" panose="02040502050505030304" pitchFamily="18" charset="0"/>
              </a:rPr>
              <a:t>Sistema de Gestión de Seguridad y Salud en el Trabajo SG-SST </a:t>
            </a:r>
          </a:p>
        </p:txBody>
      </p:sp>
      <p:sp>
        <p:nvSpPr>
          <p:cNvPr id="44" name="Marcador de contenido 2"/>
          <p:cNvSpPr txBox="1">
            <a:spLocks/>
          </p:cNvSpPr>
          <p:nvPr/>
        </p:nvSpPr>
        <p:spPr>
          <a:xfrm>
            <a:off x="3431704" y="3933056"/>
            <a:ext cx="6120680" cy="36004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s-CO" sz="1400" dirty="0">
                <a:solidFill>
                  <a:prstClr val="black"/>
                </a:solidFill>
                <a:latin typeface="Arial" pitchFamily="34" charset="0"/>
                <a:cs typeface="Arial" pitchFamily="34" charset="0"/>
              </a:rPr>
              <a:t>.</a:t>
            </a:r>
            <a:endParaRPr lang="es-ES" sz="1400" dirty="0">
              <a:solidFill>
                <a:prstClr val="black"/>
              </a:solidFill>
              <a:latin typeface="Arial" panose="020B0604020202020204" pitchFamily="34" charset="0"/>
              <a:cs typeface="Arial" panose="020B0604020202020204" pitchFamily="34" charset="0"/>
            </a:endParaRPr>
          </a:p>
        </p:txBody>
      </p:sp>
      <p:sp>
        <p:nvSpPr>
          <p:cNvPr id="11" name="Título 1">
            <a:extLst>
              <a:ext uri="{FF2B5EF4-FFF2-40B4-BE49-F238E27FC236}">
                <a16:creationId xmlns:a16="http://schemas.microsoft.com/office/drawing/2014/main" id="{A5CA58BE-376E-4F19-8F82-1C97C66D96C7}"/>
              </a:ext>
            </a:extLst>
          </p:cNvPr>
          <p:cNvSpPr txBox="1">
            <a:spLocks/>
          </p:cNvSpPr>
          <p:nvPr/>
        </p:nvSpPr>
        <p:spPr>
          <a:xfrm>
            <a:off x="2279576" y="2133411"/>
            <a:ext cx="8424936" cy="9176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s-CO" sz="4500" b="1" dirty="0"/>
          </a:p>
        </p:txBody>
      </p:sp>
      <p:sp>
        <p:nvSpPr>
          <p:cNvPr id="13" name="Título 1">
            <a:extLst>
              <a:ext uri="{FF2B5EF4-FFF2-40B4-BE49-F238E27FC236}">
                <a16:creationId xmlns:a16="http://schemas.microsoft.com/office/drawing/2014/main" id="{5E8FA7C5-E707-49A5-85F3-5D119C540E15}"/>
              </a:ext>
            </a:extLst>
          </p:cNvPr>
          <p:cNvSpPr txBox="1">
            <a:spLocks/>
          </p:cNvSpPr>
          <p:nvPr/>
        </p:nvSpPr>
        <p:spPr>
          <a:xfrm>
            <a:off x="2279576" y="3968611"/>
            <a:ext cx="8424936" cy="917600"/>
          </a:xfrm>
          <a:prstGeom prst="rect">
            <a:avLst/>
          </a:prstGeom>
        </p:spPr>
        <p:txBody>
          <a:bodyPr anchor="b">
            <a:normAutofit/>
          </a:bodyPr>
          <a:lstStyle>
            <a:lvl1pPr algn="ctr" defTabSz="914400" rtl="0" eaLnBrk="1" latinLnBrk="0" hangingPunct="1">
              <a:spcBef>
                <a:spcPct val="0"/>
              </a:spcBef>
              <a:buNone/>
              <a:defRPr sz="4500" kern="1200">
                <a:solidFill>
                  <a:schemeClr val="tx1"/>
                </a:solidFill>
                <a:latin typeface="+mj-lt"/>
                <a:ea typeface="+mj-ea"/>
                <a:cs typeface="+mj-cs"/>
              </a:defRPr>
            </a:lvl1pPr>
          </a:lstStyle>
          <a:p>
            <a:endParaRPr lang="es-CO" b="1" dirty="0"/>
          </a:p>
        </p:txBody>
      </p:sp>
      <p:sp>
        <p:nvSpPr>
          <p:cNvPr id="12" name="Marcador de contenido 11">
            <a:extLst>
              <a:ext uri="{FF2B5EF4-FFF2-40B4-BE49-F238E27FC236}">
                <a16:creationId xmlns:a16="http://schemas.microsoft.com/office/drawing/2014/main" id="{15034FEA-B878-46D1-B708-DAD050C5197E}"/>
              </a:ext>
            </a:extLst>
          </p:cNvPr>
          <p:cNvSpPr>
            <a:spLocks noGrp="1"/>
          </p:cNvSpPr>
          <p:nvPr>
            <p:ph idx="1"/>
          </p:nvPr>
        </p:nvSpPr>
        <p:spPr>
          <a:xfrm>
            <a:off x="1271464" y="1832623"/>
            <a:ext cx="10612760" cy="4525963"/>
          </a:xfrm>
        </p:spPr>
        <p:txBody>
          <a:bodyPr/>
          <a:lstStyle/>
          <a:p>
            <a:pPr marL="0" indent="0" algn="just">
              <a:buNone/>
            </a:pPr>
            <a:r>
              <a:rPr lang="es-MX" sz="1600" b="1" dirty="0">
                <a:latin typeface="Arial" panose="020B0604020202020204" pitchFamily="34" charset="0"/>
                <a:cs typeface="Arial" panose="020B0604020202020204" pitchFamily="34" charset="0"/>
              </a:rPr>
              <a:t>Artículo 2.2.4.6.29. Auditoría de cumplimiento del sistema de gestión de la seguridad y salud en el trabajo SG-SST.</a:t>
            </a:r>
            <a:r>
              <a:rPr lang="es-MX" sz="1600" dirty="0">
                <a:latin typeface="Arial" panose="020B0604020202020204" pitchFamily="34" charset="0"/>
                <a:cs typeface="Arial" panose="020B0604020202020204" pitchFamily="34" charset="0"/>
              </a:rPr>
              <a:t> El empleador debe realizar una </a:t>
            </a:r>
            <a:r>
              <a:rPr lang="es-MX" sz="1600" b="1" dirty="0">
                <a:latin typeface="Arial" panose="020B0604020202020204" pitchFamily="34" charset="0"/>
                <a:cs typeface="Arial" panose="020B0604020202020204" pitchFamily="34" charset="0"/>
              </a:rPr>
              <a:t>auditoría anual</a:t>
            </a:r>
            <a:r>
              <a:rPr lang="es-MX" sz="1600" dirty="0">
                <a:latin typeface="Arial" panose="020B0604020202020204" pitchFamily="34" charset="0"/>
                <a:cs typeface="Arial" panose="020B0604020202020204" pitchFamily="34" charset="0"/>
              </a:rPr>
              <a:t>, la cual será planificada con la participación del Comité Paritario o Vigía de Seguridad y Salud en el Trabajo. Si la auditoría se realiza con personal interno de la entidad, debe ser independiente a la actividad, área o proceso objeto de verificación. </a:t>
            </a:r>
          </a:p>
          <a:p>
            <a:pPr algn="just"/>
            <a:endParaRPr lang="es-MX" sz="1600" dirty="0">
              <a:latin typeface="Arial" panose="020B0604020202020204" pitchFamily="34" charset="0"/>
              <a:cs typeface="Arial" panose="020B0604020202020204" pitchFamily="34" charset="0"/>
            </a:endParaRPr>
          </a:p>
          <a:p>
            <a:pPr marL="0" indent="0" algn="just">
              <a:buNone/>
            </a:pPr>
            <a:r>
              <a:rPr lang="es-MX" sz="1600" dirty="0">
                <a:latin typeface="Arial" panose="020B0604020202020204" pitchFamily="34" charset="0"/>
                <a:cs typeface="Arial" panose="020B0604020202020204" pitchFamily="34" charset="0"/>
              </a:rPr>
              <a:t>PARÁGRAFO. El </a:t>
            </a:r>
            <a:r>
              <a:rPr lang="es-MX" sz="1600" b="1" dirty="0">
                <a:latin typeface="Arial" panose="020B0604020202020204" pitchFamily="34" charset="0"/>
                <a:cs typeface="Arial" panose="020B0604020202020204" pitchFamily="34" charset="0"/>
              </a:rPr>
              <a:t>programa de auditoría </a:t>
            </a:r>
            <a:r>
              <a:rPr lang="es-MX" sz="1600" dirty="0">
                <a:latin typeface="Arial" panose="020B0604020202020204" pitchFamily="34" charset="0"/>
                <a:cs typeface="Arial" panose="020B0604020202020204" pitchFamily="34" charset="0"/>
              </a:rPr>
              <a:t>debe comprender entre otros, la definición de la </a:t>
            </a:r>
            <a:r>
              <a:rPr lang="es-MX" sz="1600" b="1" dirty="0">
                <a:latin typeface="Arial" panose="020B0604020202020204" pitchFamily="34" charset="0"/>
                <a:cs typeface="Arial" panose="020B0604020202020204" pitchFamily="34" charset="0"/>
              </a:rPr>
              <a:t>idoneidad de la persona que sea auditora</a:t>
            </a:r>
            <a:r>
              <a:rPr lang="es-MX" sz="1600" dirty="0">
                <a:latin typeface="Arial" panose="020B0604020202020204" pitchFamily="34" charset="0"/>
                <a:cs typeface="Arial" panose="020B0604020202020204" pitchFamily="34" charset="0"/>
              </a:rPr>
              <a:t>, el alcance de la auditoría, la periodicidad, la metodología y la presentación de informes, y debe tomarse en consideración resultados de auditorías previas. La selección del personal auditor no implicará necesariamente aumento en la planta de cargos existente. Los auditores no deben auditar su propio trabajo. </a:t>
            </a:r>
          </a:p>
          <a:p>
            <a:pPr marL="0" indent="0" algn="just">
              <a:buNone/>
            </a:pPr>
            <a:endParaRPr lang="es-MX" sz="1600" dirty="0">
              <a:latin typeface="Arial" panose="020B0604020202020204" pitchFamily="34" charset="0"/>
              <a:cs typeface="Arial" panose="020B0604020202020204" pitchFamily="34" charset="0"/>
            </a:endParaRPr>
          </a:p>
          <a:p>
            <a:pPr marL="0" indent="0" algn="just">
              <a:buNone/>
            </a:pPr>
            <a:r>
              <a:rPr lang="es-MX" sz="1600" dirty="0">
                <a:latin typeface="Arial" panose="020B0604020202020204" pitchFamily="34" charset="0"/>
                <a:cs typeface="Arial" panose="020B0604020202020204" pitchFamily="34" charset="0"/>
              </a:rPr>
              <a:t>Los resultados de la auditoría deben ser comunicados a los responsables de adelantar las medidas preventivas, correctivas o de mejora en la empresa.</a:t>
            </a:r>
            <a:endParaRPr lang="es-CO"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7372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arn(inVertical)">
                                      <p:cBhvr>
                                        <p:cTn id="7"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3"/>
          <a:stretch>
            <a:fillRect/>
          </a:stretch>
        </p:blipFill>
        <p:spPr>
          <a:xfrm>
            <a:off x="1928339" y="364859"/>
            <a:ext cx="2674103" cy="864096"/>
          </a:xfrm>
          <a:prstGeom prst="rect">
            <a:avLst/>
          </a:prstGeom>
        </p:spPr>
      </p:pic>
      <p:sp>
        <p:nvSpPr>
          <p:cNvPr id="5" name="CuadroTexto 4"/>
          <p:cNvSpPr txBox="1"/>
          <p:nvPr/>
        </p:nvSpPr>
        <p:spPr>
          <a:xfrm>
            <a:off x="8926610" y="433494"/>
            <a:ext cx="2132760" cy="584775"/>
          </a:xfrm>
          <a:prstGeom prst="rect">
            <a:avLst/>
          </a:prstGeom>
          <a:noFill/>
        </p:spPr>
        <p:txBody>
          <a:bodyPr wrap="square" rtlCol="0">
            <a:spAutoFit/>
          </a:bodyPr>
          <a:lstStyle/>
          <a:p>
            <a:r>
              <a:rPr lang="es-CO" sz="3200" b="1" dirty="0">
                <a:solidFill>
                  <a:srgbClr val="4BACC6">
                    <a:lumMod val="75000"/>
                  </a:srgbClr>
                </a:solidFill>
                <a:latin typeface="Calibri"/>
              </a:rPr>
              <a:t>SIGCMA</a:t>
            </a:r>
            <a:endParaRPr lang="es-CO" sz="3200" dirty="0">
              <a:solidFill>
                <a:srgbClr val="4BACC6">
                  <a:lumMod val="75000"/>
                </a:srgbClr>
              </a:solidFill>
              <a:latin typeface="Calibri"/>
            </a:endParaRPr>
          </a:p>
        </p:txBody>
      </p:sp>
      <p:grpSp>
        <p:nvGrpSpPr>
          <p:cNvPr id="7" name="Group 8"/>
          <p:cNvGrpSpPr>
            <a:grpSpLocks/>
          </p:cNvGrpSpPr>
          <p:nvPr/>
        </p:nvGrpSpPr>
        <p:grpSpPr bwMode="auto">
          <a:xfrm>
            <a:off x="6531040" y="1088102"/>
            <a:ext cx="4791140" cy="103188"/>
            <a:chOff x="2381" y="720"/>
            <a:chExt cx="3154" cy="65"/>
          </a:xfrm>
        </p:grpSpPr>
        <p:pic>
          <p:nvPicPr>
            <p:cNvPr id="9" name="6 Imagen" descr="palo ejrlb.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81" y="720"/>
              <a:ext cx="1417"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7 Imagen" descr="palo ejrlb.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00" y="720"/>
              <a:ext cx="335"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Rectángulo 1"/>
          <p:cNvSpPr/>
          <p:nvPr/>
        </p:nvSpPr>
        <p:spPr>
          <a:xfrm>
            <a:off x="7441611" y="1163836"/>
            <a:ext cx="4613630" cy="523220"/>
          </a:xfrm>
          <a:prstGeom prst="rect">
            <a:avLst/>
          </a:prstGeom>
        </p:spPr>
        <p:txBody>
          <a:bodyPr wrap="square">
            <a:spAutoFit/>
          </a:bodyPr>
          <a:lstStyle/>
          <a:p>
            <a:pPr algn="ctr"/>
            <a:r>
              <a:rPr lang="es-CO" sz="1400" b="1" i="1" dirty="0">
                <a:solidFill>
                  <a:prstClr val="black"/>
                </a:solidFill>
                <a:latin typeface="Palatino Linotype" panose="02040502050505030304" pitchFamily="18" charset="0"/>
              </a:rPr>
              <a:t>Sistema de Gestión de Seguridad y Salud en el Trabajo SG-SST </a:t>
            </a:r>
          </a:p>
        </p:txBody>
      </p:sp>
      <p:sp>
        <p:nvSpPr>
          <p:cNvPr id="44" name="Marcador de contenido 2"/>
          <p:cNvSpPr txBox="1">
            <a:spLocks/>
          </p:cNvSpPr>
          <p:nvPr/>
        </p:nvSpPr>
        <p:spPr>
          <a:xfrm>
            <a:off x="3431704" y="3933056"/>
            <a:ext cx="6120680" cy="36004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s-CO" sz="1400" dirty="0">
                <a:solidFill>
                  <a:prstClr val="black"/>
                </a:solidFill>
                <a:latin typeface="Arial" pitchFamily="34" charset="0"/>
                <a:cs typeface="Arial" pitchFamily="34" charset="0"/>
              </a:rPr>
              <a:t>.</a:t>
            </a:r>
            <a:endParaRPr lang="es-ES" sz="1400" dirty="0">
              <a:solidFill>
                <a:prstClr val="black"/>
              </a:solidFill>
              <a:latin typeface="Arial" panose="020B0604020202020204" pitchFamily="34" charset="0"/>
              <a:cs typeface="Arial" panose="020B0604020202020204" pitchFamily="34" charset="0"/>
            </a:endParaRPr>
          </a:p>
        </p:txBody>
      </p:sp>
      <p:sp>
        <p:nvSpPr>
          <p:cNvPr id="11" name="Título 1">
            <a:extLst>
              <a:ext uri="{FF2B5EF4-FFF2-40B4-BE49-F238E27FC236}">
                <a16:creationId xmlns:a16="http://schemas.microsoft.com/office/drawing/2014/main" id="{A5CA58BE-376E-4F19-8F82-1C97C66D96C7}"/>
              </a:ext>
            </a:extLst>
          </p:cNvPr>
          <p:cNvSpPr txBox="1">
            <a:spLocks/>
          </p:cNvSpPr>
          <p:nvPr/>
        </p:nvSpPr>
        <p:spPr>
          <a:xfrm>
            <a:off x="2279576" y="2133411"/>
            <a:ext cx="8424936" cy="9176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s-CO" sz="4500" b="1" dirty="0"/>
          </a:p>
        </p:txBody>
      </p:sp>
      <p:sp>
        <p:nvSpPr>
          <p:cNvPr id="13" name="Título 1">
            <a:extLst>
              <a:ext uri="{FF2B5EF4-FFF2-40B4-BE49-F238E27FC236}">
                <a16:creationId xmlns:a16="http://schemas.microsoft.com/office/drawing/2014/main" id="{5E8FA7C5-E707-49A5-85F3-5D119C540E15}"/>
              </a:ext>
            </a:extLst>
          </p:cNvPr>
          <p:cNvSpPr txBox="1">
            <a:spLocks/>
          </p:cNvSpPr>
          <p:nvPr/>
        </p:nvSpPr>
        <p:spPr>
          <a:xfrm>
            <a:off x="2279576" y="3968611"/>
            <a:ext cx="8424936" cy="917600"/>
          </a:xfrm>
          <a:prstGeom prst="rect">
            <a:avLst/>
          </a:prstGeom>
        </p:spPr>
        <p:txBody>
          <a:bodyPr anchor="b">
            <a:normAutofit/>
          </a:bodyPr>
          <a:lstStyle>
            <a:lvl1pPr algn="ctr" defTabSz="914400" rtl="0" eaLnBrk="1" latinLnBrk="0" hangingPunct="1">
              <a:spcBef>
                <a:spcPct val="0"/>
              </a:spcBef>
              <a:buNone/>
              <a:defRPr sz="4500" kern="1200">
                <a:solidFill>
                  <a:schemeClr val="tx1"/>
                </a:solidFill>
                <a:latin typeface="+mj-lt"/>
                <a:ea typeface="+mj-ea"/>
                <a:cs typeface="+mj-cs"/>
              </a:defRPr>
            </a:lvl1pPr>
          </a:lstStyle>
          <a:p>
            <a:endParaRPr lang="es-CO" b="1" dirty="0"/>
          </a:p>
        </p:txBody>
      </p:sp>
      <p:sp>
        <p:nvSpPr>
          <p:cNvPr id="12" name="Marcador de contenido 11">
            <a:extLst>
              <a:ext uri="{FF2B5EF4-FFF2-40B4-BE49-F238E27FC236}">
                <a16:creationId xmlns:a16="http://schemas.microsoft.com/office/drawing/2014/main" id="{15034FEA-B878-46D1-B708-DAD050C5197E}"/>
              </a:ext>
            </a:extLst>
          </p:cNvPr>
          <p:cNvSpPr>
            <a:spLocks noGrp="1"/>
          </p:cNvSpPr>
          <p:nvPr>
            <p:ph idx="1"/>
          </p:nvPr>
        </p:nvSpPr>
        <p:spPr>
          <a:xfrm>
            <a:off x="1141018" y="1687057"/>
            <a:ext cx="10972800" cy="2101984"/>
          </a:xfrm>
        </p:spPr>
        <p:txBody>
          <a:bodyPr/>
          <a:lstStyle/>
          <a:p>
            <a:pPr marL="0" indent="0">
              <a:buNone/>
            </a:pPr>
            <a:r>
              <a:rPr lang="es-MX" sz="1600" b="1" dirty="0">
                <a:latin typeface="Arial" panose="020B0604020202020204" pitchFamily="34" charset="0"/>
                <a:cs typeface="Arial" panose="020B0604020202020204" pitchFamily="34" charset="0"/>
              </a:rPr>
              <a:t>Artículo 2.2.4.6.31. Revisión por la Alta Dirección. </a:t>
            </a:r>
            <a:r>
              <a:rPr lang="es-MX" sz="1600" dirty="0">
                <a:latin typeface="Arial" panose="020B0604020202020204" pitchFamily="34" charset="0"/>
                <a:cs typeface="Arial" panose="020B0604020202020204" pitchFamily="34" charset="0"/>
              </a:rPr>
              <a:t>La alta dirección, independiente del tamaño de la empresa, debe adelantar una revisión del Sistema de Gestión de la Seguridad y Salud en el Trabajo (SG-SST), la cual debe realizarse por lo menos una (1) vez al año, de conformidad con las modificaciones en los procesos, resultados de las auditorías y demás informes que permitan recopilar información sobre su funcionamiento.</a:t>
            </a:r>
          </a:p>
          <a:p>
            <a:pPr marL="0" indent="0">
              <a:buNone/>
            </a:pPr>
            <a:endParaRPr lang="es-MX" sz="1600" dirty="0">
              <a:latin typeface="Arial" panose="020B0604020202020204" pitchFamily="34" charset="0"/>
              <a:cs typeface="Arial" panose="020B0604020202020204" pitchFamily="34" charset="0"/>
            </a:endParaRPr>
          </a:p>
          <a:p>
            <a:pPr marL="0" indent="0">
              <a:buNone/>
            </a:pPr>
            <a:r>
              <a:rPr lang="es-CO" sz="1600" b="1" dirty="0">
                <a:latin typeface="Arial" panose="020B0604020202020204" pitchFamily="34" charset="0"/>
                <a:cs typeface="Arial" panose="020B0604020202020204" pitchFamily="34" charset="0"/>
              </a:rPr>
              <a:t>Resolución 312 de 2019</a:t>
            </a:r>
            <a:r>
              <a:rPr lang="es-MX" sz="1600" b="1" dirty="0">
                <a:latin typeface="Arial" panose="020B0604020202020204" pitchFamily="34" charset="0"/>
                <a:cs typeface="Arial" panose="020B0604020202020204" pitchFamily="34" charset="0"/>
              </a:rPr>
              <a:t>: </a:t>
            </a:r>
            <a:r>
              <a:rPr lang="es-CO" sz="1600" b="1" dirty="0">
                <a:latin typeface="Arial" panose="020B0604020202020204" pitchFamily="34" charset="0"/>
                <a:cs typeface="Arial" panose="020B0604020202020204" pitchFamily="34" charset="0"/>
              </a:rPr>
              <a:t>“Por lo cual se definen los Estándares Mínimos del Sistema de Gestión de Seguridad y Salud en el Trabajo SG-SST”: </a:t>
            </a:r>
            <a:r>
              <a:rPr lang="es-CO" sz="1600" dirty="0">
                <a:latin typeface="Arial" panose="020B0604020202020204" pitchFamily="34" charset="0"/>
                <a:cs typeface="Arial" panose="020B0604020202020204" pitchFamily="34" charset="0"/>
              </a:rPr>
              <a:t>Se evalúan 60 estándares del PHVA del SG-SST</a:t>
            </a:r>
          </a:p>
        </p:txBody>
      </p:sp>
      <p:pic>
        <p:nvPicPr>
          <p:cNvPr id="14" name="Picture 547">
            <a:extLst>
              <a:ext uri="{FF2B5EF4-FFF2-40B4-BE49-F238E27FC236}">
                <a16:creationId xmlns:a16="http://schemas.microsoft.com/office/drawing/2014/main" id="{935CAD0D-F505-4E35-9A6B-73389E863294}"/>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265390" y="3616194"/>
            <a:ext cx="6120680" cy="280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56496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arn(inVertical)">
                                      <p:cBhvr>
                                        <p:cTn id="7"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3"/>
          <a:stretch>
            <a:fillRect/>
          </a:stretch>
        </p:blipFill>
        <p:spPr>
          <a:xfrm>
            <a:off x="1928339" y="364859"/>
            <a:ext cx="2674103" cy="864096"/>
          </a:xfrm>
          <a:prstGeom prst="rect">
            <a:avLst/>
          </a:prstGeom>
        </p:spPr>
      </p:pic>
      <p:sp>
        <p:nvSpPr>
          <p:cNvPr id="5" name="CuadroTexto 4"/>
          <p:cNvSpPr txBox="1"/>
          <p:nvPr/>
        </p:nvSpPr>
        <p:spPr>
          <a:xfrm>
            <a:off x="8926610" y="433494"/>
            <a:ext cx="2132760" cy="584775"/>
          </a:xfrm>
          <a:prstGeom prst="rect">
            <a:avLst/>
          </a:prstGeom>
          <a:noFill/>
        </p:spPr>
        <p:txBody>
          <a:bodyPr wrap="square" rtlCol="0">
            <a:spAutoFit/>
          </a:bodyPr>
          <a:lstStyle/>
          <a:p>
            <a:r>
              <a:rPr lang="es-CO" sz="3200" b="1" dirty="0">
                <a:solidFill>
                  <a:srgbClr val="4BACC6">
                    <a:lumMod val="75000"/>
                  </a:srgbClr>
                </a:solidFill>
                <a:latin typeface="Calibri"/>
              </a:rPr>
              <a:t>SIGCMA</a:t>
            </a:r>
            <a:endParaRPr lang="es-CO" sz="3200" dirty="0">
              <a:solidFill>
                <a:srgbClr val="4BACC6">
                  <a:lumMod val="75000"/>
                </a:srgbClr>
              </a:solidFill>
              <a:latin typeface="Calibri"/>
            </a:endParaRPr>
          </a:p>
        </p:txBody>
      </p:sp>
      <p:grpSp>
        <p:nvGrpSpPr>
          <p:cNvPr id="7" name="Group 8"/>
          <p:cNvGrpSpPr>
            <a:grpSpLocks/>
          </p:cNvGrpSpPr>
          <p:nvPr/>
        </p:nvGrpSpPr>
        <p:grpSpPr bwMode="auto">
          <a:xfrm>
            <a:off x="6522674" y="1112623"/>
            <a:ext cx="4791140" cy="103188"/>
            <a:chOff x="2381" y="720"/>
            <a:chExt cx="3154" cy="65"/>
          </a:xfrm>
        </p:grpSpPr>
        <p:pic>
          <p:nvPicPr>
            <p:cNvPr id="9" name="6 Imagen" descr="palo ejrlb.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81" y="720"/>
              <a:ext cx="1417"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7 Imagen" descr="palo ejrlb.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00" y="720"/>
              <a:ext cx="335"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4" name="Marcador de contenido 2"/>
          <p:cNvSpPr txBox="1">
            <a:spLocks/>
          </p:cNvSpPr>
          <p:nvPr/>
        </p:nvSpPr>
        <p:spPr>
          <a:xfrm>
            <a:off x="3431704" y="3933056"/>
            <a:ext cx="6120680" cy="36004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s-CO" sz="1400" dirty="0">
                <a:solidFill>
                  <a:prstClr val="black"/>
                </a:solidFill>
                <a:latin typeface="Arial" pitchFamily="34" charset="0"/>
                <a:cs typeface="Arial" pitchFamily="34" charset="0"/>
              </a:rPr>
              <a:t>.</a:t>
            </a:r>
            <a:endParaRPr lang="es-ES" sz="1400" dirty="0">
              <a:solidFill>
                <a:prstClr val="black"/>
              </a:solidFill>
              <a:latin typeface="Arial" panose="020B0604020202020204" pitchFamily="34" charset="0"/>
              <a:cs typeface="Arial" panose="020B0604020202020204" pitchFamily="34" charset="0"/>
            </a:endParaRPr>
          </a:p>
        </p:txBody>
      </p:sp>
      <p:sp>
        <p:nvSpPr>
          <p:cNvPr id="11" name="Título 1">
            <a:extLst>
              <a:ext uri="{FF2B5EF4-FFF2-40B4-BE49-F238E27FC236}">
                <a16:creationId xmlns:a16="http://schemas.microsoft.com/office/drawing/2014/main" id="{A5CA58BE-376E-4F19-8F82-1C97C66D96C7}"/>
              </a:ext>
            </a:extLst>
          </p:cNvPr>
          <p:cNvSpPr txBox="1">
            <a:spLocks/>
          </p:cNvSpPr>
          <p:nvPr/>
        </p:nvSpPr>
        <p:spPr>
          <a:xfrm>
            <a:off x="2130378" y="1606585"/>
            <a:ext cx="8928992" cy="373184"/>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CO" sz="2000" b="1" dirty="0">
                <a:latin typeface="Arial" panose="020B0604020202020204" pitchFamily="34" charset="0"/>
                <a:cs typeface="Arial" panose="020B0604020202020204" pitchFamily="34" charset="0"/>
              </a:rPr>
              <a:t>DOCUMENTOS ELABORADOS Y ACTUALIZADOS SG-SST</a:t>
            </a:r>
          </a:p>
        </p:txBody>
      </p:sp>
      <p:sp>
        <p:nvSpPr>
          <p:cNvPr id="12" name="Rectángulo 11">
            <a:extLst>
              <a:ext uri="{FF2B5EF4-FFF2-40B4-BE49-F238E27FC236}">
                <a16:creationId xmlns:a16="http://schemas.microsoft.com/office/drawing/2014/main" id="{8B8D9BCD-348B-493C-8788-ED95CE6B383C}"/>
              </a:ext>
            </a:extLst>
          </p:cNvPr>
          <p:cNvSpPr/>
          <p:nvPr/>
        </p:nvSpPr>
        <p:spPr>
          <a:xfrm>
            <a:off x="7392144" y="1191290"/>
            <a:ext cx="4613630" cy="523220"/>
          </a:xfrm>
          <a:prstGeom prst="rect">
            <a:avLst/>
          </a:prstGeom>
        </p:spPr>
        <p:txBody>
          <a:bodyPr wrap="square">
            <a:spAutoFit/>
          </a:bodyPr>
          <a:lstStyle/>
          <a:p>
            <a:pPr algn="ctr"/>
            <a:r>
              <a:rPr lang="es-CO" sz="1400" b="1" i="1" dirty="0">
                <a:solidFill>
                  <a:prstClr val="black"/>
                </a:solidFill>
                <a:latin typeface="Palatino Linotype" panose="02040502050505030304" pitchFamily="18" charset="0"/>
              </a:rPr>
              <a:t>Sistema de Gestión de Seguridad y Salud en el Trabajo SG-SST </a:t>
            </a:r>
          </a:p>
        </p:txBody>
      </p:sp>
      <p:graphicFrame>
        <p:nvGraphicFramePr>
          <p:cNvPr id="22" name="Tabla 21">
            <a:extLst>
              <a:ext uri="{FF2B5EF4-FFF2-40B4-BE49-F238E27FC236}">
                <a16:creationId xmlns:a16="http://schemas.microsoft.com/office/drawing/2014/main" id="{8DE53689-A6D5-4A22-87F8-6F7D10EBE0F9}"/>
              </a:ext>
            </a:extLst>
          </p:cNvPr>
          <p:cNvGraphicFramePr>
            <a:graphicFrameLocks noGrp="1"/>
          </p:cNvGraphicFramePr>
          <p:nvPr>
            <p:extLst>
              <p:ext uri="{D42A27DB-BD31-4B8C-83A1-F6EECF244321}">
                <p14:modId xmlns:p14="http://schemas.microsoft.com/office/powerpoint/2010/main" val="3914016761"/>
              </p:ext>
            </p:extLst>
          </p:nvPr>
        </p:nvGraphicFramePr>
        <p:xfrm>
          <a:off x="1199456" y="2129805"/>
          <a:ext cx="10369152" cy="4686393"/>
        </p:xfrm>
        <a:graphic>
          <a:graphicData uri="http://schemas.openxmlformats.org/drawingml/2006/table">
            <a:tbl>
              <a:tblPr>
                <a:tableStyleId>{69CF1AB2-1976-4502-BF36-3FF5EA218861}</a:tableStyleId>
              </a:tblPr>
              <a:tblGrid>
                <a:gridCol w="1512168">
                  <a:extLst>
                    <a:ext uri="{9D8B030D-6E8A-4147-A177-3AD203B41FA5}">
                      <a16:colId xmlns:a16="http://schemas.microsoft.com/office/drawing/2014/main" val="2463363301"/>
                    </a:ext>
                  </a:extLst>
                </a:gridCol>
                <a:gridCol w="4709324">
                  <a:extLst>
                    <a:ext uri="{9D8B030D-6E8A-4147-A177-3AD203B41FA5}">
                      <a16:colId xmlns:a16="http://schemas.microsoft.com/office/drawing/2014/main" val="2733862335"/>
                    </a:ext>
                  </a:extLst>
                </a:gridCol>
                <a:gridCol w="1680894">
                  <a:extLst>
                    <a:ext uri="{9D8B030D-6E8A-4147-A177-3AD203B41FA5}">
                      <a16:colId xmlns:a16="http://schemas.microsoft.com/office/drawing/2014/main" val="2139205628"/>
                    </a:ext>
                  </a:extLst>
                </a:gridCol>
                <a:gridCol w="1353448">
                  <a:extLst>
                    <a:ext uri="{9D8B030D-6E8A-4147-A177-3AD203B41FA5}">
                      <a16:colId xmlns:a16="http://schemas.microsoft.com/office/drawing/2014/main" val="1215103863"/>
                    </a:ext>
                  </a:extLst>
                </a:gridCol>
                <a:gridCol w="1113318">
                  <a:extLst>
                    <a:ext uri="{9D8B030D-6E8A-4147-A177-3AD203B41FA5}">
                      <a16:colId xmlns:a16="http://schemas.microsoft.com/office/drawing/2014/main" val="3160071779"/>
                    </a:ext>
                  </a:extLst>
                </a:gridCol>
              </a:tblGrid>
              <a:tr h="360000">
                <a:tc>
                  <a:txBody>
                    <a:bodyPr/>
                    <a:lstStyle/>
                    <a:p>
                      <a:pPr algn="ctr" fontAlgn="ctr"/>
                      <a:r>
                        <a:rPr lang="es-CO" sz="1400" b="1" u="none" strike="noStrike" dirty="0">
                          <a:solidFill>
                            <a:srgbClr val="000000"/>
                          </a:solidFill>
                          <a:effectLst/>
                          <a:latin typeface="Arial" panose="020B0604020202020204" pitchFamily="34" charset="0"/>
                          <a:cs typeface="Arial" panose="020B0604020202020204" pitchFamily="34" charset="0"/>
                        </a:rPr>
                        <a:t>CÓDIGO</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1" u="none" strike="noStrike" dirty="0">
                          <a:solidFill>
                            <a:srgbClr val="000000"/>
                          </a:solidFill>
                          <a:effectLst/>
                          <a:latin typeface="Arial" panose="020B0604020202020204" pitchFamily="34" charset="0"/>
                          <a:cs typeface="Arial" panose="020B0604020202020204" pitchFamily="34" charset="0"/>
                        </a:rPr>
                        <a:t>DOCUMENTO</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1" u="none" strike="noStrike" dirty="0">
                          <a:solidFill>
                            <a:srgbClr val="000000"/>
                          </a:solidFill>
                          <a:effectLst/>
                          <a:latin typeface="Arial" panose="020B0604020202020204" pitchFamily="34" charset="0"/>
                          <a:cs typeface="Arial" panose="020B0604020202020204" pitchFamily="34" charset="0"/>
                        </a:rPr>
                        <a:t>TIPO DE DOCUMENTO</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1" u="none" strike="noStrike" dirty="0">
                          <a:solidFill>
                            <a:srgbClr val="000000"/>
                          </a:solidFill>
                          <a:effectLst/>
                          <a:latin typeface="Arial" panose="020B0604020202020204" pitchFamily="34" charset="0"/>
                          <a:cs typeface="Arial" panose="020B0604020202020204" pitchFamily="34" charset="0"/>
                        </a:rPr>
                        <a:t>VIGENTE DESDE</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1" u="none" strike="noStrike" dirty="0">
                          <a:solidFill>
                            <a:srgbClr val="000000"/>
                          </a:solidFill>
                          <a:effectLst/>
                          <a:latin typeface="Arial" panose="020B0604020202020204" pitchFamily="34" charset="0"/>
                          <a:cs typeface="Arial" panose="020B0604020202020204" pitchFamily="34" charset="0"/>
                        </a:rPr>
                        <a:t>VERSION</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63770259"/>
                  </a:ext>
                </a:extLst>
              </a:tr>
              <a:tr h="360000">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C-SST-01</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t"/>
                      <a:r>
                        <a:rPr lang="es-CO" sz="1400" b="0" u="none" strike="noStrike" dirty="0">
                          <a:solidFill>
                            <a:srgbClr val="000000"/>
                          </a:solidFill>
                          <a:effectLst/>
                          <a:latin typeface="Arial" panose="020B0604020202020204" pitchFamily="34" charset="0"/>
                          <a:cs typeface="Arial" panose="020B0604020202020204" pitchFamily="34" charset="0"/>
                        </a:rPr>
                        <a:t>Caracterización del SG-SST</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Caracterización</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25/05/2021</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7</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3084859012"/>
                  </a:ext>
                </a:extLst>
              </a:tr>
              <a:tr h="360000">
                <a:tc>
                  <a:txBody>
                    <a:bodyPr/>
                    <a:lstStyle/>
                    <a:p>
                      <a:pPr algn="ctr" fontAlgn="ctr"/>
                      <a:r>
                        <a:rPr lang="es-CO" sz="1400" b="0" u="none" strike="noStrike">
                          <a:solidFill>
                            <a:srgbClr val="000000"/>
                          </a:solidFill>
                          <a:effectLst/>
                          <a:latin typeface="Arial" panose="020B0604020202020204" pitchFamily="34" charset="0"/>
                          <a:cs typeface="Arial" panose="020B0604020202020204" pitchFamily="34" charset="0"/>
                        </a:rPr>
                        <a:t>M-SST-01</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t"/>
                      <a:r>
                        <a:rPr lang="es-CO" sz="1400" b="0" u="none" strike="noStrike" dirty="0">
                          <a:solidFill>
                            <a:srgbClr val="000000"/>
                          </a:solidFill>
                          <a:effectLst/>
                          <a:latin typeface="Arial" panose="020B0604020202020204" pitchFamily="34" charset="0"/>
                          <a:cs typeface="Arial" panose="020B0604020202020204" pitchFamily="34" charset="0"/>
                        </a:rPr>
                        <a:t>Manual del SG-SST</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Manual </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3/11/2020</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3</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3798569227"/>
                  </a:ext>
                </a:extLst>
              </a:tr>
              <a:tr h="360000">
                <a:tc>
                  <a:txBody>
                    <a:bodyPr/>
                    <a:lstStyle/>
                    <a:p>
                      <a:pPr algn="ctr" fontAlgn="ctr"/>
                      <a:r>
                        <a:rPr lang="es-CO" sz="1400" b="0" u="none" strike="noStrike">
                          <a:solidFill>
                            <a:srgbClr val="000000"/>
                          </a:solidFill>
                          <a:effectLst/>
                          <a:latin typeface="Arial" panose="020B0604020202020204" pitchFamily="34" charset="0"/>
                          <a:cs typeface="Arial" panose="020B0604020202020204" pitchFamily="34" charset="0"/>
                        </a:rPr>
                        <a:t>PG-SST-01</a:t>
                      </a:r>
                      <a:endParaRPr lang="es-CO" sz="1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t"/>
                      <a:r>
                        <a:rPr lang="es-CO" sz="1400" b="0" u="none" strike="noStrike" dirty="0">
                          <a:solidFill>
                            <a:srgbClr val="000000"/>
                          </a:solidFill>
                          <a:effectLst/>
                          <a:latin typeface="Arial" panose="020B0604020202020204" pitchFamily="34" charset="0"/>
                          <a:cs typeface="Arial" panose="020B0604020202020204" pitchFamily="34" charset="0"/>
                        </a:rPr>
                        <a:t>Programa de vigilancia epidemiológica biomecánico</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Programa</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30/10/2020</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3</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4190715145"/>
                  </a:ext>
                </a:extLst>
              </a:tr>
              <a:tr h="360000">
                <a:tc>
                  <a:txBody>
                    <a:bodyPr/>
                    <a:lstStyle/>
                    <a:p>
                      <a:pPr algn="ctr" fontAlgn="ctr"/>
                      <a:r>
                        <a:rPr lang="es-CO" sz="1400" b="0" u="none" strike="noStrike">
                          <a:solidFill>
                            <a:srgbClr val="000000"/>
                          </a:solidFill>
                          <a:effectLst/>
                          <a:latin typeface="Arial" panose="020B0604020202020204" pitchFamily="34" charset="0"/>
                          <a:cs typeface="Arial" panose="020B0604020202020204" pitchFamily="34" charset="0"/>
                        </a:rPr>
                        <a:t>PG-SST-06</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t"/>
                      <a:r>
                        <a:rPr lang="es-CO" sz="1400" b="0" u="none" strike="noStrike" dirty="0">
                          <a:solidFill>
                            <a:srgbClr val="000000"/>
                          </a:solidFill>
                          <a:effectLst/>
                          <a:latin typeface="Arial" panose="020B0604020202020204" pitchFamily="34" charset="0"/>
                          <a:cs typeface="Arial" panose="020B0604020202020204" pitchFamily="34" charset="0"/>
                        </a:rPr>
                        <a:t>Programa de reincorporación laboral</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a:solidFill>
                            <a:srgbClr val="000000"/>
                          </a:solidFill>
                          <a:effectLst/>
                          <a:latin typeface="Arial" panose="020B0604020202020204" pitchFamily="34" charset="0"/>
                          <a:cs typeface="Arial" panose="020B0604020202020204" pitchFamily="34" charset="0"/>
                        </a:rPr>
                        <a:t>Programa</a:t>
                      </a:r>
                      <a:endParaRPr lang="es-CO" sz="1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10/02/2020</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0</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3666372747"/>
                  </a:ext>
                </a:extLst>
              </a:tr>
              <a:tr h="360000">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PL-SST-01</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t"/>
                      <a:r>
                        <a:rPr lang="es-MX" sz="1400" b="0" u="none" strike="noStrike" dirty="0">
                          <a:solidFill>
                            <a:srgbClr val="000000"/>
                          </a:solidFill>
                          <a:effectLst/>
                          <a:latin typeface="Arial" panose="020B0604020202020204" pitchFamily="34" charset="0"/>
                          <a:cs typeface="Arial" panose="020B0604020202020204" pitchFamily="34" charset="0"/>
                        </a:rPr>
                        <a:t>Plan de prevención, preparación y respuesta ante emergencias y contingencias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Plan</a:t>
                      </a: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22/05/2020</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0</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2692337861"/>
                  </a:ext>
                </a:extLst>
              </a:tr>
              <a:tr h="360000">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P-SST-02</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marL="0" algn="l" defTabSz="914400" rtl="0" eaLnBrk="1" fontAlgn="ctr" latinLnBrk="0" hangingPunct="1"/>
                      <a:r>
                        <a:rPr lang="es-MX" sz="1400" b="0" u="none" strike="noStrike" kern="1200" dirty="0">
                          <a:solidFill>
                            <a:srgbClr val="000000"/>
                          </a:solidFill>
                          <a:effectLst/>
                          <a:latin typeface="Arial" panose="020B0604020202020204" pitchFamily="34" charset="0"/>
                          <a:ea typeface="+mn-ea"/>
                          <a:cs typeface="Arial" panose="020B0604020202020204" pitchFamily="34" charset="0"/>
                        </a:rPr>
                        <a:t>Identificación y evaluación de requisitos legales del SG-SST </a:t>
                      </a: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Procedimiento</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a:solidFill>
                            <a:srgbClr val="000000"/>
                          </a:solidFill>
                          <a:effectLst/>
                          <a:latin typeface="Arial" panose="020B0604020202020204" pitchFamily="34" charset="0"/>
                          <a:cs typeface="Arial" panose="020B0604020202020204" pitchFamily="34" charset="0"/>
                        </a:rPr>
                        <a:t>13/05/2021</a:t>
                      </a:r>
                      <a:endParaRPr lang="es-CO" sz="1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3</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3383405970"/>
                  </a:ext>
                </a:extLst>
              </a:tr>
              <a:tr h="360000">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ea typeface="+mn-ea"/>
                          <a:cs typeface="Arial" panose="020B0604020202020204" pitchFamily="34" charset="0"/>
                        </a:rPr>
                        <a:t>P-SST-03</a:t>
                      </a:r>
                    </a:p>
                  </a:txBody>
                  <a:tcPr marL="9525" marR="9525" marT="9525" marB="0" anchor="ctr"/>
                </a:tc>
                <a:tc>
                  <a:txBody>
                    <a:bodyPr/>
                    <a:lstStyle/>
                    <a:p>
                      <a:pPr marL="0" algn="l" defTabSz="914400" rtl="0" eaLnBrk="1" fontAlgn="ctr" latinLnBrk="0" hangingPunct="1"/>
                      <a:r>
                        <a:rPr lang="es-MX" sz="1400" b="0" u="none" strike="noStrike" kern="1200" dirty="0">
                          <a:solidFill>
                            <a:srgbClr val="000000"/>
                          </a:solidFill>
                          <a:effectLst/>
                          <a:latin typeface="Arial" panose="020B0604020202020204" pitchFamily="34" charset="0"/>
                          <a:ea typeface="+mn-ea"/>
                          <a:cs typeface="Arial" panose="020B0604020202020204" pitchFamily="34" charset="0"/>
                        </a:rPr>
                        <a:t>Identificación de peligros, evaluación y valoración de riesgos </a:t>
                      </a: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Procedimiento</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21/05/2020</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4</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2133265179"/>
                  </a:ext>
                </a:extLst>
              </a:tr>
              <a:tr h="360000">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ea typeface="+mn-ea"/>
                          <a:cs typeface="Arial" panose="020B0604020202020204" pitchFamily="34" charset="0"/>
                        </a:rPr>
                        <a:t>P-SST-04</a:t>
                      </a:r>
                    </a:p>
                  </a:txBody>
                  <a:tcPr marL="9525" marR="9525" marT="9525" marB="0" anchor="ctr"/>
                </a:tc>
                <a:tc>
                  <a:txBody>
                    <a:bodyPr/>
                    <a:lstStyle/>
                    <a:p>
                      <a:pPr marL="0" algn="l" defTabSz="914400" rtl="0" eaLnBrk="1" fontAlgn="ctr" latinLnBrk="0" hangingPunct="1"/>
                      <a:r>
                        <a:rPr lang="es-MX" sz="1400" b="0" u="none" strike="noStrike" kern="1200" dirty="0">
                          <a:solidFill>
                            <a:srgbClr val="000000"/>
                          </a:solidFill>
                          <a:effectLst/>
                          <a:latin typeface="Arial" panose="020B0604020202020204" pitchFamily="34" charset="0"/>
                          <a:ea typeface="+mn-ea"/>
                          <a:cs typeface="Arial" panose="020B0604020202020204" pitchFamily="34" charset="0"/>
                        </a:rPr>
                        <a:t>Inspecciones técnicas de seguridad integral</a:t>
                      </a: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Procedimiento</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a:solidFill>
                            <a:srgbClr val="000000"/>
                          </a:solidFill>
                          <a:effectLst/>
                          <a:latin typeface="Arial" panose="020B0604020202020204" pitchFamily="34" charset="0"/>
                          <a:cs typeface="Arial" panose="020B0604020202020204" pitchFamily="34" charset="0"/>
                        </a:rPr>
                        <a:t>27/03/2020</a:t>
                      </a:r>
                      <a:endParaRPr lang="es-CO" sz="1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a:solidFill>
                            <a:srgbClr val="000000"/>
                          </a:solidFill>
                          <a:effectLst/>
                          <a:latin typeface="Arial" panose="020B0604020202020204" pitchFamily="34" charset="0"/>
                          <a:cs typeface="Arial" panose="020B0604020202020204" pitchFamily="34" charset="0"/>
                        </a:rPr>
                        <a:t>4</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2334088124"/>
                  </a:ext>
                </a:extLst>
              </a:tr>
              <a:tr h="360000">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ea typeface="+mn-ea"/>
                          <a:cs typeface="Arial" panose="020B0604020202020204" pitchFamily="34" charset="0"/>
                        </a:rPr>
                        <a:t>I-SST-01</a:t>
                      </a:r>
                    </a:p>
                  </a:txBody>
                  <a:tcPr marL="9525" marR="9525" marT="9525" marB="0" anchor="ctr"/>
                </a:tc>
                <a:tc>
                  <a:txBody>
                    <a:bodyPr/>
                    <a:lstStyle/>
                    <a:p>
                      <a:pPr marL="0" algn="l" defTabSz="914400" rtl="0" eaLnBrk="1" fontAlgn="ctr" latinLnBrk="0" hangingPunct="1">
                        <a:lnSpc>
                          <a:spcPct val="107000"/>
                        </a:lnSpc>
                        <a:spcAft>
                          <a:spcPts val="800"/>
                        </a:spcAft>
                      </a:pPr>
                      <a:r>
                        <a:rPr lang="es-CO" sz="1400" b="0" u="none" strike="noStrike" kern="1200" dirty="0">
                          <a:solidFill>
                            <a:srgbClr val="000000"/>
                          </a:solidFill>
                          <a:effectLst/>
                          <a:latin typeface="Arial" panose="020B0604020202020204" pitchFamily="34" charset="0"/>
                          <a:ea typeface="+mn-ea"/>
                          <a:cs typeface="Arial" panose="020B0604020202020204" pitchFamily="34" charset="0"/>
                        </a:rPr>
                        <a:t>Elección y conformación de los representantes de los funcionarios y empleados ante el Comité de Convivencia Laboral</a:t>
                      </a:r>
                    </a:p>
                  </a:txBody>
                  <a:tcPr marL="68580" marR="68580" marT="0" marB="0" anchor="ctr"/>
                </a:tc>
                <a:tc>
                  <a:txBody>
                    <a:bodyPr/>
                    <a:lstStyle/>
                    <a:p>
                      <a:pPr algn="ctr" fontAlgn="ctr"/>
                      <a:r>
                        <a:rPr lang="es-CO" sz="1400" b="0" u="none" strike="noStrike">
                          <a:solidFill>
                            <a:srgbClr val="000000"/>
                          </a:solidFill>
                          <a:effectLst/>
                          <a:latin typeface="Arial" panose="020B0604020202020204" pitchFamily="34" charset="0"/>
                          <a:cs typeface="Arial" panose="020B0604020202020204" pitchFamily="34" charset="0"/>
                        </a:rPr>
                        <a:t>Instructivo</a:t>
                      </a:r>
                      <a:endParaRPr lang="es-CO" sz="1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13/05/2021</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a:solidFill>
                            <a:srgbClr val="000000"/>
                          </a:solidFill>
                          <a:effectLst/>
                          <a:latin typeface="Arial" panose="020B0604020202020204" pitchFamily="34" charset="0"/>
                          <a:cs typeface="Arial" panose="020B0604020202020204" pitchFamily="34" charset="0"/>
                        </a:rPr>
                        <a:t>2</a:t>
                      </a:r>
                      <a:endParaRPr lang="es-CO" sz="1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1340969748"/>
                  </a:ext>
                </a:extLst>
              </a:tr>
              <a:tr h="360000">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ea typeface="+mn-ea"/>
                          <a:cs typeface="Arial" panose="020B0604020202020204" pitchFamily="34" charset="0"/>
                        </a:rPr>
                        <a:t>I-SST-02</a:t>
                      </a:r>
                    </a:p>
                  </a:txBody>
                  <a:tcPr marL="9525" marR="9525" marT="9525" marB="0" anchor="ctr"/>
                </a:tc>
                <a:tc>
                  <a:txBody>
                    <a:bodyPr/>
                    <a:lstStyle/>
                    <a:p>
                      <a:pPr marL="0" algn="l" defTabSz="914400" rtl="0" eaLnBrk="1" fontAlgn="ctr" latinLnBrk="0" hangingPunct="1">
                        <a:lnSpc>
                          <a:spcPct val="107000"/>
                        </a:lnSpc>
                        <a:spcAft>
                          <a:spcPts val="800"/>
                        </a:spcAft>
                      </a:pPr>
                      <a:r>
                        <a:rPr lang="es-CO" sz="1400" b="0" u="none" strike="noStrike" kern="1200" dirty="0">
                          <a:solidFill>
                            <a:srgbClr val="000000"/>
                          </a:solidFill>
                          <a:effectLst/>
                          <a:latin typeface="Arial" panose="020B0604020202020204" pitchFamily="34" charset="0"/>
                          <a:ea typeface="+mn-ea"/>
                          <a:cs typeface="Arial" panose="020B0604020202020204" pitchFamily="34" charset="0"/>
                        </a:rPr>
                        <a:t>Gestión de quejas de presunto acoso laboral en la Rama Judicial</a:t>
                      </a:r>
                    </a:p>
                  </a:txBody>
                  <a:tcPr marL="68580" marR="68580" marT="0"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Instructivo</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13/05/2021</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4</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864064410"/>
                  </a:ext>
                </a:extLst>
              </a:tr>
            </a:tbl>
          </a:graphicData>
        </a:graphic>
      </p:graphicFrame>
    </p:spTree>
    <p:extLst>
      <p:ext uri="{BB962C8B-B14F-4D97-AF65-F5344CB8AC3E}">
        <p14:creationId xmlns:p14="http://schemas.microsoft.com/office/powerpoint/2010/main" val="3428723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arn(inVertical)">
                                      <p:cBhvr>
                                        <p:cTn id="7"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3"/>
          <a:stretch>
            <a:fillRect/>
          </a:stretch>
        </p:blipFill>
        <p:spPr>
          <a:xfrm>
            <a:off x="1928339" y="364859"/>
            <a:ext cx="2674103" cy="864096"/>
          </a:xfrm>
          <a:prstGeom prst="rect">
            <a:avLst/>
          </a:prstGeom>
        </p:spPr>
      </p:pic>
      <p:sp>
        <p:nvSpPr>
          <p:cNvPr id="5" name="CuadroTexto 4"/>
          <p:cNvSpPr txBox="1"/>
          <p:nvPr/>
        </p:nvSpPr>
        <p:spPr>
          <a:xfrm>
            <a:off x="8926610" y="433494"/>
            <a:ext cx="2132760" cy="584775"/>
          </a:xfrm>
          <a:prstGeom prst="rect">
            <a:avLst/>
          </a:prstGeom>
          <a:noFill/>
        </p:spPr>
        <p:txBody>
          <a:bodyPr wrap="square" rtlCol="0">
            <a:spAutoFit/>
          </a:bodyPr>
          <a:lstStyle/>
          <a:p>
            <a:r>
              <a:rPr lang="es-CO" sz="3200" b="1" dirty="0">
                <a:solidFill>
                  <a:srgbClr val="4BACC6">
                    <a:lumMod val="75000"/>
                  </a:srgbClr>
                </a:solidFill>
                <a:latin typeface="Calibri"/>
              </a:rPr>
              <a:t>SIGCMA</a:t>
            </a:r>
            <a:endParaRPr lang="es-CO" sz="3200" dirty="0">
              <a:solidFill>
                <a:srgbClr val="4BACC6">
                  <a:lumMod val="75000"/>
                </a:srgbClr>
              </a:solidFill>
              <a:latin typeface="Calibri"/>
            </a:endParaRPr>
          </a:p>
        </p:txBody>
      </p:sp>
      <p:grpSp>
        <p:nvGrpSpPr>
          <p:cNvPr id="7" name="Group 8"/>
          <p:cNvGrpSpPr>
            <a:grpSpLocks/>
          </p:cNvGrpSpPr>
          <p:nvPr/>
        </p:nvGrpSpPr>
        <p:grpSpPr bwMode="auto">
          <a:xfrm>
            <a:off x="6522674" y="1112623"/>
            <a:ext cx="4791140" cy="103188"/>
            <a:chOff x="2381" y="720"/>
            <a:chExt cx="3154" cy="65"/>
          </a:xfrm>
        </p:grpSpPr>
        <p:pic>
          <p:nvPicPr>
            <p:cNvPr id="9" name="6 Imagen" descr="palo ejrlb.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81" y="720"/>
              <a:ext cx="1417"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7 Imagen" descr="palo ejrlb.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00" y="720"/>
              <a:ext cx="335"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4" name="Marcador de contenido 2"/>
          <p:cNvSpPr txBox="1">
            <a:spLocks/>
          </p:cNvSpPr>
          <p:nvPr/>
        </p:nvSpPr>
        <p:spPr>
          <a:xfrm>
            <a:off x="3431704" y="3933056"/>
            <a:ext cx="6120680" cy="36004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s-CO" sz="1400" dirty="0">
                <a:solidFill>
                  <a:prstClr val="black"/>
                </a:solidFill>
                <a:latin typeface="Arial" pitchFamily="34" charset="0"/>
                <a:cs typeface="Arial" pitchFamily="34" charset="0"/>
              </a:rPr>
              <a:t>.</a:t>
            </a:r>
            <a:endParaRPr lang="es-ES" sz="1400" dirty="0">
              <a:solidFill>
                <a:prstClr val="black"/>
              </a:solidFill>
              <a:latin typeface="Arial" panose="020B0604020202020204" pitchFamily="34" charset="0"/>
              <a:cs typeface="Arial" panose="020B0604020202020204" pitchFamily="34" charset="0"/>
            </a:endParaRPr>
          </a:p>
        </p:txBody>
      </p:sp>
      <p:sp>
        <p:nvSpPr>
          <p:cNvPr id="12" name="Rectángulo 11">
            <a:extLst>
              <a:ext uri="{FF2B5EF4-FFF2-40B4-BE49-F238E27FC236}">
                <a16:creationId xmlns:a16="http://schemas.microsoft.com/office/drawing/2014/main" id="{8B8D9BCD-348B-493C-8788-ED95CE6B383C}"/>
              </a:ext>
            </a:extLst>
          </p:cNvPr>
          <p:cNvSpPr/>
          <p:nvPr/>
        </p:nvSpPr>
        <p:spPr>
          <a:xfrm>
            <a:off x="7392144" y="1191290"/>
            <a:ext cx="4613630" cy="523220"/>
          </a:xfrm>
          <a:prstGeom prst="rect">
            <a:avLst/>
          </a:prstGeom>
        </p:spPr>
        <p:txBody>
          <a:bodyPr wrap="square">
            <a:spAutoFit/>
          </a:bodyPr>
          <a:lstStyle/>
          <a:p>
            <a:pPr algn="ctr"/>
            <a:r>
              <a:rPr lang="es-CO" sz="1400" b="1" i="1" dirty="0">
                <a:solidFill>
                  <a:prstClr val="black"/>
                </a:solidFill>
                <a:latin typeface="Palatino Linotype" panose="02040502050505030304" pitchFamily="18" charset="0"/>
              </a:rPr>
              <a:t>Sistema de Gestión de Seguridad y Salud en el Trabajo SG-SST </a:t>
            </a:r>
          </a:p>
        </p:txBody>
      </p:sp>
      <p:graphicFrame>
        <p:nvGraphicFramePr>
          <p:cNvPr id="2" name="Tabla 1">
            <a:extLst>
              <a:ext uri="{FF2B5EF4-FFF2-40B4-BE49-F238E27FC236}">
                <a16:creationId xmlns:a16="http://schemas.microsoft.com/office/drawing/2014/main" id="{41D9E5C7-E5AD-4412-82A0-479061A0809E}"/>
              </a:ext>
            </a:extLst>
          </p:cNvPr>
          <p:cNvGraphicFramePr>
            <a:graphicFrameLocks noGrp="1"/>
          </p:cNvGraphicFramePr>
          <p:nvPr>
            <p:extLst>
              <p:ext uri="{D42A27DB-BD31-4B8C-83A1-F6EECF244321}">
                <p14:modId xmlns:p14="http://schemas.microsoft.com/office/powerpoint/2010/main" val="2106296425"/>
              </p:ext>
            </p:extLst>
          </p:nvPr>
        </p:nvGraphicFramePr>
        <p:xfrm>
          <a:off x="1271464" y="1793177"/>
          <a:ext cx="10225136" cy="4767945"/>
        </p:xfrm>
        <a:graphic>
          <a:graphicData uri="http://schemas.openxmlformats.org/drawingml/2006/table">
            <a:tbl>
              <a:tblPr>
                <a:tableStyleId>{69CF1AB2-1976-4502-BF36-3FF5EA218861}</a:tableStyleId>
              </a:tblPr>
              <a:tblGrid>
                <a:gridCol w="1584176">
                  <a:extLst>
                    <a:ext uri="{9D8B030D-6E8A-4147-A177-3AD203B41FA5}">
                      <a16:colId xmlns:a16="http://schemas.microsoft.com/office/drawing/2014/main" val="3368669000"/>
                    </a:ext>
                  </a:extLst>
                </a:gridCol>
                <a:gridCol w="4824536">
                  <a:extLst>
                    <a:ext uri="{9D8B030D-6E8A-4147-A177-3AD203B41FA5}">
                      <a16:colId xmlns:a16="http://schemas.microsoft.com/office/drawing/2014/main" val="3565025745"/>
                    </a:ext>
                  </a:extLst>
                </a:gridCol>
                <a:gridCol w="1383918">
                  <a:extLst>
                    <a:ext uri="{9D8B030D-6E8A-4147-A177-3AD203B41FA5}">
                      <a16:colId xmlns:a16="http://schemas.microsoft.com/office/drawing/2014/main" val="629204319"/>
                    </a:ext>
                  </a:extLst>
                </a:gridCol>
                <a:gridCol w="1334649">
                  <a:extLst>
                    <a:ext uri="{9D8B030D-6E8A-4147-A177-3AD203B41FA5}">
                      <a16:colId xmlns:a16="http://schemas.microsoft.com/office/drawing/2014/main" val="2626255254"/>
                    </a:ext>
                  </a:extLst>
                </a:gridCol>
                <a:gridCol w="1097857">
                  <a:extLst>
                    <a:ext uri="{9D8B030D-6E8A-4147-A177-3AD203B41FA5}">
                      <a16:colId xmlns:a16="http://schemas.microsoft.com/office/drawing/2014/main" val="3240057078"/>
                    </a:ext>
                  </a:extLst>
                </a:gridCol>
              </a:tblGrid>
              <a:tr h="246814">
                <a:tc>
                  <a:txBody>
                    <a:bodyPr/>
                    <a:lstStyle/>
                    <a:p>
                      <a:pPr algn="ctr" fontAlgn="ctr"/>
                      <a:r>
                        <a:rPr lang="es-CO" sz="1400" b="1" u="none" strike="noStrike" dirty="0">
                          <a:solidFill>
                            <a:srgbClr val="000000"/>
                          </a:solidFill>
                          <a:effectLst/>
                          <a:latin typeface="Arial" panose="020B0604020202020204" pitchFamily="34" charset="0"/>
                          <a:cs typeface="Arial" panose="020B0604020202020204" pitchFamily="34" charset="0"/>
                        </a:rPr>
                        <a:t>CÓDIGO</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1" u="none" strike="noStrike" dirty="0">
                          <a:solidFill>
                            <a:srgbClr val="000000"/>
                          </a:solidFill>
                          <a:effectLst/>
                          <a:latin typeface="Arial" panose="020B0604020202020204" pitchFamily="34" charset="0"/>
                          <a:cs typeface="Arial" panose="020B0604020202020204" pitchFamily="34" charset="0"/>
                        </a:rPr>
                        <a:t>DOCUMENTO</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1" u="none" strike="noStrike" dirty="0">
                          <a:solidFill>
                            <a:srgbClr val="000000"/>
                          </a:solidFill>
                          <a:effectLst/>
                          <a:latin typeface="Arial" panose="020B0604020202020204" pitchFamily="34" charset="0"/>
                          <a:cs typeface="Arial" panose="020B0604020202020204" pitchFamily="34" charset="0"/>
                        </a:rPr>
                        <a:t>TIPO DE DOCUMENTO</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1" u="none" strike="noStrike" dirty="0">
                          <a:solidFill>
                            <a:srgbClr val="000000"/>
                          </a:solidFill>
                          <a:effectLst/>
                          <a:latin typeface="Arial" panose="020B0604020202020204" pitchFamily="34" charset="0"/>
                          <a:cs typeface="Arial" panose="020B0604020202020204" pitchFamily="34" charset="0"/>
                        </a:rPr>
                        <a:t>VIGENTE DESDE</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1" u="none" strike="noStrike" dirty="0">
                          <a:solidFill>
                            <a:srgbClr val="000000"/>
                          </a:solidFill>
                          <a:effectLst/>
                          <a:latin typeface="Arial" panose="020B0604020202020204" pitchFamily="34" charset="0"/>
                          <a:cs typeface="Arial" panose="020B0604020202020204" pitchFamily="34" charset="0"/>
                        </a:rPr>
                        <a:t>VERSION</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838803224"/>
                  </a:ext>
                </a:extLst>
              </a:tr>
              <a:tr h="360000">
                <a:tc>
                  <a:txBody>
                    <a:bodyPr/>
                    <a:lstStyle/>
                    <a:p>
                      <a:pPr algn="ctr" fontAlgn="ctr"/>
                      <a:r>
                        <a:rPr lang="es-CO" sz="1400" b="0" u="none" strike="noStrike" kern="1200" dirty="0">
                          <a:solidFill>
                            <a:srgbClr val="000000"/>
                          </a:solidFill>
                          <a:effectLst/>
                          <a:latin typeface="Arial" panose="020B0604020202020204" pitchFamily="34" charset="0"/>
                          <a:ea typeface="+mn-ea"/>
                          <a:cs typeface="Arial" panose="020B0604020202020204" pitchFamily="34" charset="0"/>
                        </a:rPr>
                        <a:t>I-SST-03</a:t>
                      </a:r>
                    </a:p>
                  </a:txBody>
                  <a:tcPr marL="9525" marR="9525" marT="9525" marB="0" anchor="ctr"/>
                </a:tc>
                <a:tc>
                  <a:txBody>
                    <a:bodyPr/>
                    <a:lstStyle/>
                    <a:p>
                      <a:pPr marL="0" algn="l" defTabSz="914400" rtl="0" eaLnBrk="1" fontAlgn="t" latinLnBrk="0" hangingPunct="1"/>
                      <a:r>
                        <a:rPr lang="es-CO" sz="1400" b="0" u="none" strike="noStrike" kern="1200" dirty="0">
                          <a:solidFill>
                            <a:srgbClr val="000000"/>
                          </a:solidFill>
                          <a:effectLst/>
                          <a:latin typeface="Arial" panose="020B0604020202020204" pitchFamily="34" charset="0"/>
                          <a:ea typeface="+mn-ea"/>
                          <a:cs typeface="Arial" panose="020B0604020202020204" pitchFamily="34" charset="0"/>
                        </a:rPr>
                        <a:t>Elección y conformación de los representantes de los funcionarios y empleados ante el Comité Paritario de Seguridad y Salud en el Trabajo (COPASST) Nacional y Seccional.</a:t>
                      </a:r>
                      <a:endParaRPr lang="es-MX" sz="1400" b="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tc>
                <a:tc>
                  <a:txBody>
                    <a:bodyPr/>
                    <a:lstStyle/>
                    <a:p>
                      <a:pPr algn="ctr" fontAlgn="ctr"/>
                      <a:r>
                        <a:rPr lang="es-CO" sz="1400" b="0" u="none" strike="noStrike">
                          <a:solidFill>
                            <a:srgbClr val="000000"/>
                          </a:solidFill>
                          <a:effectLst/>
                          <a:latin typeface="Arial" panose="020B0604020202020204" pitchFamily="34" charset="0"/>
                          <a:cs typeface="Arial" panose="020B0604020202020204" pitchFamily="34" charset="0"/>
                        </a:rPr>
                        <a:t>Instructivo</a:t>
                      </a:r>
                      <a:endParaRPr lang="es-CO" sz="1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a:solidFill>
                            <a:srgbClr val="000000"/>
                          </a:solidFill>
                          <a:effectLst/>
                          <a:latin typeface="Arial" panose="020B0604020202020204" pitchFamily="34" charset="0"/>
                          <a:cs typeface="Arial" panose="020B0604020202020204" pitchFamily="34" charset="0"/>
                        </a:rPr>
                        <a:t>13/05/2021</a:t>
                      </a:r>
                      <a:endParaRPr lang="es-CO" sz="1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3</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3193589510"/>
                  </a:ext>
                </a:extLst>
              </a:tr>
              <a:tr h="360000">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F-SST-01</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marL="0" algn="l" defTabSz="914400" rtl="0" eaLnBrk="1" fontAlgn="t" latinLnBrk="0" hangingPunct="1"/>
                      <a:r>
                        <a:rPr lang="es-MX" sz="1400" b="0" u="none" strike="noStrike" kern="1200" dirty="0">
                          <a:solidFill>
                            <a:srgbClr val="000000"/>
                          </a:solidFill>
                          <a:effectLst/>
                          <a:latin typeface="Arial" panose="020B0604020202020204" pitchFamily="34" charset="0"/>
                          <a:ea typeface="+mn-ea"/>
                          <a:cs typeface="Arial" panose="020B0604020202020204" pitchFamily="34" charset="0"/>
                        </a:rPr>
                        <a:t>Matriz de Identificación de peligros, evaluación y valoración de riesgos </a:t>
                      </a:r>
                    </a:p>
                  </a:txBody>
                  <a:tcPr marL="9525" marR="9525" marT="9525" marB="0"/>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Formato</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21/05/2020</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0" u="none" strike="noStrike" dirty="0">
                          <a:solidFill>
                            <a:srgbClr val="000000"/>
                          </a:solidFill>
                          <a:effectLst/>
                          <a:latin typeface="Arial" panose="020B0604020202020204" pitchFamily="34" charset="0"/>
                          <a:cs typeface="Arial" panose="020B0604020202020204" pitchFamily="34" charset="0"/>
                        </a:rPr>
                        <a:t>4</a:t>
                      </a:r>
                      <a:endParaRPr lang="es-CO"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1672574053"/>
                  </a:ext>
                </a:extLst>
              </a:tr>
              <a:tr h="360000">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F-SST-05</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ctr" latinLnBrk="0" hangingPunct="1"/>
                      <a:r>
                        <a:rPr lang="es-MX" sz="1400" b="0" u="none" strike="noStrike" kern="1200" dirty="0">
                          <a:solidFill>
                            <a:srgbClr val="000000"/>
                          </a:solidFill>
                          <a:effectLst/>
                          <a:latin typeface="Arial" panose="020B0604020202020204" pitchFamily="34" charset="0"/>
                          <a:cs typeface="Arial" panose="020B0604020202020204" pitchFamily="34" charset="0"/>
                        </a:rPr>
                        <a:t>Seguimiento casos críticos de salud</a:t>
                      </a:r>
                      <a:endParaRPr lang="es-MX"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tc>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Formato</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30/10/2020</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0</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1837256708"/>
                  </a:ext>
                </a:extLst>
              </a:tr>
              <a:tr h="360000">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F-SST-06</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ctr" latinLnBrk="0" hangingPunct="1"/>
                      <a:r>
                        <a:rPr lang="es-MX" sz="1400" b="0" u="none" strike="noStrike" kern="1200" dirty="0">
                          <a:solidFill>
                            <a:srgbClr val="000000"/>
                          </a:solidFill>
                          <a:effectLst/>
                          <a:latin typeface="Arial" panose="020B0604020202020204" pitchFamily="34" charset="0"/>
                          <a:cs typeface="Arial" panose="020B0604020202020204" pitchFamily="34" charset="0"/>
                        </a:rPr>
                        <a:t>Matriz de roles y responsabilidades del Sistema de Gestión de Seguridad y Salud en el Trabajo (SG-SST)</a:t>
                      </a:r>
                      <a:endParaRPr lang="es-MX"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tc>
                <a:tc>
                  <a:txBody>
                    <a:bodyPr/>
                    <a:lstStyle/>
                    <a:p>
                      <a:pPr marL="0" algn="ctr" defTabSz="914400" rtl="0" eaLnBrk="1" fontAlgn="ctr" latinLnBrk="0" hangingPunct="1"/>
                      <a:r>
                        <a:rPr lang="es-CO" sz="1400" b="0" u="none" strike="noStrike" kern="1200">
                          <a:solidFill>
                            <a:srgbClr val="000000"/>
                          </a:solidFill>
                          <a:effectLst/>
                          <a:latin typeface="Arial" panose="020B0604020202020204" pitchFamily="34" charset="0"/>
                          <a:cs typeface="Arial" panose="020B0604020202020204" pitchFamily="34" charset="0"/>
                        </a:rPr>
                        <a:t>Formato</a:t>
                      </a:r>
                      <a:endParaRPr lang="es-CO" sz="1400" b="0" i="0" u="none" strike="noStrike" kern="120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es-CO" sz="1400" b="0" u="none" strike="noStrike" kern="1200">
                          <a:solidFill>
                            <a:srgbClr val="000000"/>
                          </a:solidFill>
                          <a:effectLst/>
                          <a:latin typeface="Arial" panose="020B0604020202020204" pitchFamily="34" charset="0"/>
                          <a:cs typeface="Arial" panose="020B0604020202020204" pitchFamily="34" charset="0"/>
                        </a:rPr>
                        <a:t>14/05/2021</a:t>
                      </a:r>
                      <a:endParaRPr lang="es-CO" sz="1400" b="0" i="0" u="none" strike="noStrike" kern="120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4</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3129588906"/>
                  </a:ext>
                </a:extLst>
              </a:tr>
              <a:tr h="360000">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F-SST-08</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ctr" latinLnBrk="0" hangingPunct="1"/>
                      <a:r>
                        <a:rPr lang="es-MX" sz="1400" b="0" u="none" strike="noStrike" kern="1200" dirty="0">
                          <a:solidFill>
                            <a:srgbClr val="000000"/>
                          </a:solidFill>
                          <a:effectLst/>
                          <a:latin typeface="Arial" panose="020B0604020202020204" pitchFamily="34" charset="0"/>
                          <a:cs typeface="Arial" panose="020B0604020202020204" pitchFamily="34" charset="0"/>
                        </a:rPr>
                        <a:t>Lista de chequeo identificación de peligros tipo </a:t>
                      </a:r>
                      <a:r>
                        <a:rPr lang="es-MX" sz="1400" b="0" u="none" strike="noStrike" kern="1200" dirty="0" err="1">
                          <a:solidFill>
                            <a:srgbClr val="000000"/>
                          </a:solidFill>
                          <a:effectLst/>
                          <a:latin typeface="Arial" panose="020B0604020202020204" pitchFamily="34" charset="0"/>
                          <a:cs typeface="Arial" panose="020B0604020202020204" pitchFamily="34" charset="0"/>
                        </a:rPr>
                        <a:t>lll</a:t>
                      </a:r>
                      <a:endParaRPr lang="es-MX"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b"/>
                </a:tc>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Formato</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21/05/2020</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1</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3725313454"/>
                  </a:ext>
                </a:extLst>
              </a:tr>
              <a:tr h="360000">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F-SST-13</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Inspección seguridad técnica integral</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tc>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Formato</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es-CO" sz="1400" b="0" u="none" strike="noStrike" kern="1200">
                          <a:solidFill>
                            <a:srgbClr val="000000"/>
                          </a:solidFill>
                          <a:effectLst/>
                          <a:latin typeface="Arial" panose="020B0604020202020204" pitchFamily="34" charset="0"/>
                          <a:cs typeface="Arial" panose="020B0604020202020204" pitchFamily="34" charset="0"/>
                        </a:rPr>
                        <a:t>27/03/2020</a:t>
                      </a:r>
                      <a:endParaRPr lang="es-CO" sz="1400" b="0" i="0" u="none" strike="noStrike" kern="120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2</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3628591921"/>
                  </a:ext>
                </a:extLst>
              </a:tr>
              <a:tr h="360000">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F-SST-14</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Sistema observación postural</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tc>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Formato</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30/10/2020</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2</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3401376336"/>
                  </a:ext>
                </a:extLst>
              </a:tr>
              <a:tr h="360000">
                <a:tc>
                  <a:txBody>
                    <a:bodyPr/>
                    <a:lstStyle/>
                    <a:p>
                      <a:pPr marL="0" algn="ctr" defTabSz="914400" rtl="0" eaLnBrk="1" fontAlgn="ctr" latinLnBrk="0" hangingPunct="1"/>
                      <a:r>
                        <a:rPr lang="es-CO" sz="1400" b="0" u="none" strike="noStrike" kern="1200">
                          <a:solidFill>
                            <a:srgbClr val="000000"/>
                          </a:solidFill>
                          <a:effectLst/>
                          <a:latin typeface="Arial" panose="020B0604020202020204" pitchFamily="34" charset="0"/>
                          <a:cs typeface="Arial" panose="020B0604020202020204" pitchFamily="34" charset="0"/>
                        </a:rPr>
                        <a:t>F-SST-15</a:t>
                      </a:r>
                      <a:endParaRPr lang="es-CO" sz="1400" b="0" i="0" u="none" strike="noStrike" kern="120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ctr" latinLnBrk="0" hangingPunct="1"/>
                      <a:r>
                        <a:rPr lang="es-MX" sz="1400" b="0" u="none" strike="noStrike" kern="1200" dirty="0">
                          <a:solidFill>
                            <a:srgbClr val="000000"/>
                          </a:solidFill>
                          <a:effectLst/>
                          <a:latin typeface="Arial" panose="020B0604020202020204" pitchFamily="34" charset="0"/>
                          <a:cs typeface="Arial" panose="020B0604020202020204" pitchFamily="34" charset="0"/>
                        </a:rPr>
                        <a:t>Inspección condiciones puesto de trabajo</a:t>
                      </a:r>
                      <a:endParaRPr lang="es-MX"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tc>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Formato</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30/10/2020</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2</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291049032"/>
                  </a:ext>
                </a:extLst>
              </a:tr>
              <a:tr h="360000">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F-SST-16</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ctr" latinLnBrk="0" hangingPunct="1"/>
                      <a:r>
                        <a:rPr lang="es-MX" sz="1400" b="0" u="none" strike="noStrike" kern="1200" dirty="0">
                          <a:solidFill>
                            <a:srgbClr val="000000"/>
                          </a:solidFill>
                          <a:effectLst/>
                          <a:latin typeface="Arial" panose="020B0604020202020204" pitchFamily="34" charset="0"/>
                          <a:cs typeface="Arial" panose="020B0604020202020204" pitchFamily="34" charset="0"/>
                        </a:rPr>
                        <a:t>Condición de salud musculo esquelética</a:t>
                      </a:r>
                      <a:endParaRPr lang="es-MX"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tc>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Formato</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30/10/2020</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2</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4294239829"/>
                  </a:ext>
                </a:extLst>
              </a:tr>
              <a:tr h="360000">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F-SST-17</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ctr" latinLnBrk="0" hangingPunct="1"/>
                      <a:r>
                        <a:rPr lang="es-MX" sz="1400" b="0" u="none" strike="noStrike" kern="1200" dirty="0">
                          <a:solidFill>
                            <a:srgbClr val="000000"/>
                          </a:solidFill>
                          <a:effectLst/>
                          <a:latin typeface="Arial" panose="020B0604020202020204" pitchFamily="34" charset="0"/>
                          <a:cs typeface="Arial" panose="020B0604020202020204" pitchFamily="34" charset="0"/>
                        </a:rPr>
                        <a:t>Seguimiento a recomendaciones  y/o restricciones médico laborales</a:t>
                      </a:r>
                      <a:endParaRPr lang="es-MX"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tc>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Formato</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30/10/2020</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es-CO" sz="1400" b="0" u="none" strike="noStrike" kern="1200" dirty="0">
                          <a:solidFill>
                            <a:srgbClr val="000000"/>
                          </a:solidFill>
                          <a:effectLst/>
                          <a:latin typeface="Arial" panose="020B0604020202020204" pitchFamily="34" charset="0"/>
                          <a:cs typeface="Arial" panose="020B0604020202020204" pitchFamily="34" charset="0"/>
                        </a:rPr>
                        <a:t>2</a:t>
                      </a:r>
                      <a:endParaRPr lang="es-CO"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484250961"/>
                  </a:ext>
                </a:extLst>
              </a:tr>
            </a:tbl>
          </a:graphicData>
        </a:graphic>
      </p:graphicFrame>
    </p:spTree>
    <p:extLst>
      <p:ext uri="{BB962C8B-B14F-4D97-AF65-F5344CB8AC3E}">
        <p14:creationId xmlns:p14="http://schemas.microsoft.com/office/powerpoint/2010/main" val="3409853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arn(inVertical)">
                                      <p:cBhvr>
                                        <p:cTn id="7"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3"/>
          <a:stretch>
            <a:fillRect/>
          </a:stretch>
        </p:blipFill>
        <p:spPr>
          <a:xfrm>
            <a:off x="1928339" y="364859"/>
            <a:ext cx="2674103" cy="864096"/>
          </a:xfrm>
          <a:prstGeom prst="rect">
            <a:avLst/>
          </a:prstGeom>
        </p:spPr>
      </p:pic>
      <p:sp>
        <p:nvSpPr>
          <p:cNvPr id="5" name="CuadroTexto 4"/>
          <p:cNvSpPr txBox="1"/>
          <p:nvPr/>
        </p:nvSpPr>
        <p:spPr>
          <a:xfrm>
            <a:off x="8926610" y="433494"/>
            <a:ext cx="2132760" cy="584775"/>
          </a:xfrm>
          <a:prstGeom prst="rect">
            <a:avLst/>
          </a:prstGeom>
          <a:noFill/>
        </p:spPr>
        <p:txBody>
          <a:bodyPr wrap="square" rtlCol="0">
            <a:spAutoFit/>
          </a:bodyPr>
          <a:lstStyle/>
          <a:p>
            <a:r>
              <a:rPr lang="es-CO" sz="3200" b="1" dirty="0">
                <a:solidFill>
                  <a:srgbClr val="4BACC6">
                    <a:lumMod val="75000"/>
                  </a:srgbClr>
                </a:solidFill>
                <a:latin typeface="Calibri"/>
              </a:rPr>
              <a:t>SIGCMA</a:t>
            </a:r>
            <a:endParaRPr lang="es-CO" sz="3200" dirty="0">
              <a:solidFill>
                <a:srgbClr val="4BACC6">
                  <a:lumMod val="75000"/>
                </a:srgbClr>
              </a:solidFill>
              <a:latin typeface="Calibri"/>
            </a:endParaRPr>
          </a:p>
        </p:txBody>
      </p:sp>
      <p:grpSp>
        <p:nvGrpSpPr>
          <p:cNvPr id="7" name="Group 8"/>
          <p:cNvGrpSpPr>
            <a:grpSpLocks/>
          </p:cNvGrpSpPr>
          <p:nvPr/>
        </p:nvGrpSpPr>
        <p:grpSpPr bwMode="auto">
          <a:xfrm>
            <a:off x="6522674" y="1112623"/>
            <a:ext cx="4791140" cy="103188"/>
            <a:chOff x="2381" y="720"/>
            <a:chExt cx="3154" cy="65"/>
          </a:xfrm>
        </p:grpSpPr>
        <p:pic>
          <p:nvPicPr>
            <p:cNvPr id="9" name="6 Imagen" descr="palo ejrlb.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81" y="720"/>
              <a:ext cx="1417"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7 Imagen" descr="palo ejrlb.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00" y="720"/>
              <a:ext cx="335"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4" name="Marcador de contenido 2"/>
          <p:cNvSpPr txBox="1">
            <a:spLocks/>
          </p:cNvSpPr>
          <p:nvPr/>
        </p:nvSpPr>
        <p:spPr>
          <a:xfrm>
            <a:off x="3431704" y="3933056"/>
            <a:ext cx="6120680" cy="36004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s-CO" sz="1400" dirty="0">
                <a:solidFill>
                  <a:prstClr val="black"/>
                </a:solidFill>
                <a:latin typeface="Arial" pitchFamily="34" charset="0"/>
                <a:cs typeface="Arial" pitchFamily="34" charset="0"/>
              </a:rPr>
              <a:t>.</a:t>
            </a:r>
            <a:endParaRPr lang="es-ES" sz="1400" dirty="0">
              <a:solidFill>
                <a:prstClr val="black"/>
              </a:solidFill>
              <a:latin typeface="Arial" panose="020B0604020202020204" pitchFamily="34" charset="0"/>
              <a:cs typeface="Arial" panose="020B0604020202020204" pitchFamily="34" charset="0"/>
            </a:endParaRPr>
          </a:p>
        </p:txBody>
      </p:sp>
      <p:sp>
        <p:nvSpPr>
          <p:cNvPr id="12" name="Rectángulo 11">
            <a:extLst>
              <a:ext uri="{FF2B5EF4-FFF2-40B4-BE49-F238E27FC236}">
                <a16:creationId xmlns:a16="http://schemas.microsoft.com/office/drawing/2014/main" id="{8B8D9BCD-348B-493C-8788-ED95CE6B383C}"/>
              </a:ext>
            </a:extLst>
          </p:cNvPr>
          <p:cNvSpPr/>
          <p:nvPr/>
        </p:nvSpPr>
        <p:spPr>
          <a:xfrm>
            <a:off x="7392144" y="1191290"/>
            <a:ext cx="4613630" cy="523220"/>
          </a:xfrm>
          <a:prstGeom prst="rect">
            <a:avLst/>
          </a:prstGeom>
        </p:spPr>
        <p:txBody>
          <a:bodyPr wrap="square">
            <a:spAutoFit/>
          </a:bodyPr>
          <a:lstStyle/>
          <a:p>
            <a:pPr algn="ctr"/>
            <a:r>
              <a:rPr lang="es-CO" sz="1400" b="1" i="1" dirty="0">
                <a:solidFill>
                  <a:prstClr val="black"/>
                </a:solidFill>
                <a:latin typeface="Palatino Linotype" panose="02040502050505030304" pitchFamily="18" charset="0"/>
              </a:rPr>
              <a:t>Sistema de Gestión de Seguridad y Salud en el Trabajo SG-SST </a:t>
            </a:r>
          </a:p>
        </p:txBody>
      </p:sp>
      <p:graphicFrame>
        <p:nvGraphicFramePr>
          <p:cNvPr id="11" name="Tabla 10">
            <a:extLst>
              <a:ext uri="{FF2B5EF4-FFF2-40B4-BE49-F238E27FC236}">
                <a16:creationId xmlns:a16="http://schemas.microsoft.com/office/drawing/2014/main" id="{DC341D38-497F-48CC-852F-C123045485B2}"/>
              </a:ext>
            </a:extLst>
          </p:cNvPr>
          <p:cNvGraphicFramePr>
            <a:graphicFrameLocks noGrp="1"/>
          </p:cNvGraphicFramePr>
          <p:nvPr>
            <p:extLst>
              <p:ext uri="{D42A27DB-BD31-4B8C-83A1-F6EECF244321}">
                <p14:modId xmlns:p14="http://schemas.microsoft.com/office/powerpoint/2010/main" val="3312757981"/>
              </p:ext>
            </p:extLst>
          </p:nvPr>
        </p:nvGraphicFramePr>
        <p:xfrm>
          <a:off x="1271464" y="1714510"/>
          <a:ext cx="10369151" cy="4886639"/>
        </p:xfrm>
        <a:graphic>
          <a:graphicData uri="http://schemas.openxmlformats.org/drawingml/2006/table">
            <a:tbl>
              <a:tblPr>
                <a:tableStyleId>{69CF1AB2-1976-4502-BF36-3FF5EA218861}</a:tableStyleId>
              </a:tblPr>
              <a:tblGrid>
                <a:gridCol w="1606487">
                  <a:extLst>
                    <a:ext uri="{9D8B030D-6E8A-4147-A177-3AD203B41FA5}">
                      <a16:colId xmlns:a16="http://schemas.microsoft.com/office/drawing/2014/main" val="3368669000"/>
                    </a:ext>
                  </a:extLst>
                </a:gridCol>
                <a:gridCol w="4892487">
                  <a:extLst>
                    <a:ext uri="{9D8B030D-6E8A-4147-A177-3AD203B41FA5}">
                      <a16:colId xmlns:a16="http://schemas.microsoft.com/office/drawing/2014/main" val="3565025745"/>
                    </a:ext>
                  </a:extLst>
                </a:gridCol>
                <a:gridCol w="1403411">
                  <a:extLst>
                    <a:ext uri="{9D8B030D-6E8A-4147-A177-3AD203B41FA5}">
                      <a16:colId xmlns:a16="http://schemas.microsoft.com/office/drawing/2014/main" val="629204319"/>
                    </a:ext>
                  </a:extLst>
                </a:gridCol>
                <a:gridCol w="1353447">
                  <a:extLst>
                    <a:ext uri="{9D8B030D-6E8A-4147-A177-3AD203B41FA5}">
                      <a16:colId xmlns:a16="http://schemas.microsoft.com/office/drawing/2014/main" val="2626255254"/>
                    </a:ext>
                  </a:extLst>
                </a:gridCol>
                <a:gridCol w="1113319">
                  <a:extLst>
                    <a:ext uri="{9D8B030D-6E8A-4147-A177-3AD203B41FA5}">
                      <a16:colId xmlns:a16="http://schemas.microsoft.com/office/drawing/2014/main" val="3240057078"/>
                    </a:ext>
                  </a:extLst>
                </a:gridCol>
              </a:tblGrid>
              <a:tr h="360000">
                <a:tc>
                  <a:txBody>
                    <a:bodyPr/>
                    <a:lstStyle/>
                    <a:p>
                      <a:pPr algn="ctr" fontAlgn="ctr"/>
                      <a:r>
                        <a:rPr lang="es-CO" sz="1400" b="1" u="none" strike="noStrike" dirty="0">
                          <a:solidFill>
                            <a:srgbClr val="000000"/>
                          </a:solidFill>
                          <a:effectLst/>
                          <a:latin typeface="Arial" panose="020B0604020202020204" pitchFamily="34" charset="0"/>
                          <a:cs typeface="Arial" panose="020B0604020202020204" pitchFamily="34" charset="0"/>
                        </a:rPr>
                        <a:t>CÓDIGO</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1" u="none" strike="noStrike" dirty="0">
                          <a:solidFill>
                            <a:srgbClr val="000000"/>
                          </a:solidFill>
                          <a:effectLst/>
                          <a:latin typeface="Arial" panose="020B0604020202020204" pitchFamily="34" charset="0"/>
                          <a:cs typeface="Arial" panose="020B0604020202020204" pitchFamily="34" charset="0"/>
                        </a:rPr>
                        <a:t>DOCUMENTO</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1" u="none" strike="noStrike" dirty="0">
                          <a:solidFill>
                            <a:srgbClr val="000000"/>
                          </a:solidFill>
                          <a:effectLst/>
                          <a:latin typeface="Arial" panose="020B0604020202020204" pitchFamily="34" charset="0"/>
                          <a:cs typeface="Arial" panose="020B0604020202020204" pitchFamily="34" charset="0"/>
                        </a:rPr>
                        <a:t>TIPO DE DOCUMENTO</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1" u="none" strike="noStrike" dirty="0">
                          <a:solidFill>
                            <a:srgbClr val="000000"/>
                          </a:solidFill>
                          <a:effectLst/>
                          <a:latin typeface="Arial" panose="020B0604020202020204" pitchFamily="34" charset="0"/>
                          <a:cs typeface="Arial" panose="020B0604020202020204" pitchFamily="34" charset="0"/>
                        </a:rPr>
                        <a:t>VIGENTE DESDE</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1" u="none" strike="noStrike" dirty="0">
                          <a:solidFill>
                            <a:srgbClr val="000000"/>
                          </a:solidFill>
                          <a:effectLst/>
                          <a:latin typeface="Arial" panose="020B0604020202020204" pitchFamily="34" charset="0"/>
                          <a:cs typeface="Arial" panose="020B0604020202020204" pitchFamily="34" charset="0"/>
                        </a:rPr>
                        <a:t>VERSION</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838803224"/>
                  </a:ext>
                </a:extLst>
              </a:tr>
              <a:tr h="337904">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F-SST-18</a:t>
                      </a:r>
                    </a:p>
                  </a:txBody>
                  <a:tcPr marL="9525" marR="9525" marT="9525" marB="0" anchor="ctr"/>
                </a:tc>
                <a:tc>
                  <a:txBody>
                    <a:bodyPr/>
                    <a:lstStyle/>
                    <a:p>
                      <a:pPr algn="l" fontAlgn="t"/>
                      <a:r>
                        <a:rPr lang="es-CO" sz="1400" b="0" i="0" u="none" strike="noStrike" dirty="0">
                          <a:solidFill>
                            <a:srgbClr val="000000"/>
                          </a:solidFill>
                          <a:effectLst/>
                          <a:latin typeface="Arial" panose="020B0604020202020204" pitchFamily="34" charset="0"/>
                          <a:cs typeface="Arial" panose="020B0604020202020204" pitchFamily="34" charset="0"/>
                        </a:rPr>
                        <a:t>Seguimiento sistemas de vigilancia epidemiológica</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Formato</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30/10/2020</a:t>
                      </a:r>
                    </a:p>
                  </a:txBody>
                  <a:tcPr marL="9525" marR="9525" marT="9525" marB="0" anchor="ctr"/>
                </a:tc>
                <a:tc>
                  <a:txBody>
                    <a:bodyPr/>
                    <a:lstStyle/>
                    <a:p>
                      <a:pPr algn="ctr" fontAlgn="b"/>
                      <a:r>
                        <a:rPr lang="es-CO" sz="1400" b="0" i="0" u="none" strike="noStrike" dirty="0">
                          <a:solidFill>
                            <a:srgbClr val="000000"/>
                          </a:solidFill>
                          <a:effectLst/>
                          <a:latin typeface="Arial" panose="020B0604020202020204" pitchFamily="34" charset="0"/>
                          <a:cs typeface="Arial" panose="020B0604020202020204" pitchFamily="34" charset="0"/>
                        </a:rPr>
                        <a:t>0</a:t>
                      </a:r>
                    </a:p>
                  </a:txBody>
                  <a:tcPr marL="9525" marR="9525" marT="9525" marB="0" anchor="ctr"/>
                </a:tc>
                <a:extLst>
                  <a:ext uri="{0D108BD9-81ED-4DB2-BD59-A6C34878D82A}">
                    <a16:rowId xmlns:a16="http://schemas.microsoft.com/office/drawing/2014/main" val="3193589510"/>
                  </a:ext>
                </a:extLst>
              </a:tr>
              <a:tr h="360000">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F-SST-22</a:t>
                      </a:r>
                    </a:p>
                  </a:txBody>
                  <a:tcPr marL="9525" marR="9525" marT="9525" marB="0" anchor="ctr"/>
                </a:tc>
                <a:tc>
                  <a:txBody>
                    <a:bodyPr/>
                    <a:lstStyle/>
                    <a:p>
                      <a:pPr algn="l" fontAlgn="t"/>
                      <a:r>
                        <a:rPr lang="es-MX" sz="1400" b="0" i="0" u="none" strike="noStrike" dirty="0">
                          <a:solidFill>
                            <a:srgbClr val="000000"/>
                          </a:solidFill>
                          <a:effectLst/>
                          <a:latin typeface="Arial" panose="020B0604020202020204" pitchFamily="34" charset="0"/>
                          <a:cs typeface="Arial" panose="020B0604020202020204" pitchFamily="34" charset="0"/>
                        </a:rPr>
                        <a:t>Exámenes médicos ocupacionales</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cs typeface="Arial" panose="020B0604020202020204" pitchFamily="34" charset="0"/>
                        </a:rPr>
                        <a:t>Formato</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23/11/2020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1</a:t>
                      </a:r>
                    </a:p>
                  </a:txBody>
                  <a:tcPr marL="9525" marR="9525" marT="9525" marB="0" anchor="ctr"/>
                </a:tc>
                <a:extLst>
                  <a:ext uri="{0D108BD9-81ED-4DB2-BD59-A6C34878D82A}">
                    <a16:rowId xmlns:a16="http://schemas.microsoft.com/office/drawing/2014/main" val="1672574053"/>
                  </a:ext>
                </a:extLst>
              </a:tr>
              <a:tr h="360000">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F-SST-25</a:t>
                      </a:r>
                    </a:p>
                  </a:txBody>
                  <a:tcPr marL="9525" marR="9525" marT="9525" marB="0" anchor="ctr"/>
                </a:tc>
                <a:tc>
                  <a:txBody>
                    <a:bodyPr/>
                    <a:lstStyle/>
                    <a:p>
                      <a:pPr algn="l" fontAlgn="t"/>
                      <a:r>
                        <a:rPr lang="es-MX" sz="1400" b="0" i="0" u="none" strike="noStrike" dirty="0">
                          <a:solidFill>
                            <a:srgbClr val="000000"/>
                          </a:solidFill>
                          <a:effectLst/>
                          <a:latin typeface="Arial" panose="020B0604020202020204" pitchFamily="34" charset="0"/>
                          <a:cs typeface="Arial" panose="020B0604020202020204" pitchFamily="34" charset="0"/>
                        </a:rPr>
                        <a:t>Consentimiento informado y acta de compromiso Conscientemente</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cs typeface="Arial" panose="020B0604020202020204" pitchFamily="34" charset="0"/>
                        </a:rPr>
                        <a:t>Formato</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cs typeface="Arial" panose="020B0604020202020204" pitchFamily="34" charset="0"/>
                        </a:rPr>
                        <a:t>1/04/2020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2</a:t>
                      </a:r>
                    </a:p>
                  </a:txBody>
                  <a:tcPr marL="9525" marR="9525" marT="9525" marB="0" anchor="ctr"/>
                </a:tc>
                <a:extLst>
                  <a:ext uri="{0D108BD9-81ED-4DB2-BD59-A6C34878D82A}">
                    <a16:rowId xmlns:a16="http://schemas.microsoft.com/office/drawing/2014/main" val="1837256708"/>
                  </a:ext>
                </a:extLst>
              </a:tr>
              <a:tr h="360000">
                <a:tc>
                  <a:txBody>
                    <a:bodyPr/>
                    <a:lstStyle/>
                    <a:p>
                      <a:pPr algn="ctr" fontAlgn="ctr"/>
                      <a:r>
                        <a:rPr lang="es-CO" sz="1400" b="0" i="0" u="none" strike="noStrike">
                          <a:solidFill>
                            <a:srgbClr val="000000"/>
                          </a:solidFill>
                          <a:effectLst/>
                          <a:latin typeface="Arial" panose="020B0604020202020204" pitchFamily="34" charset="0"/>
                          <a:cs typeface="Arial" panose="020B0604020202020204" pitchFamily="34" charset="0"/>
                        </a:rPr>
                        <a:t>F-SST-26</a:t>
                      </a:r>
                    </a:p>
                  </a:txBody>
                  <a:tcPr marL="9525" marR="9525" marT="9525" marB="0" anchor="ctr"/>
                </a:tc>
                <a:tc>
                  <a:txBody>
                    <a:bodyPr/>
                    <a:lstStyle/>
                    <a:p>
                      <a:pPr algn="l" fontAlgn="t"/>
                      <a:r>
                        <a:rPr lang="es-MX" sz="1400" b="0" i="0" u="none" strike="noStrike" dirty="0">
                          <a:solidFill>
                            <a:srgbClr val="000000"/>
                          </a:solidFill>
                          <a:effectLst/>
                          <a:latin typeface="Arial" panose="020B0604020202020204" pitchFamily="34" charset="0"/>
                          <a:cs typeface="Arial" panose="020B0604020202020204" pitchFamily="34" charset="0"/>
                        </a:rPr>
                        <a:t>Inscripción de candidatos de comités COPASST</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Formato</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cs typeface="Arial" panose="020B0604020202020204" pitchFamily="34" charset="0"/>
                        </a:rPr>
                        <a:t>1/04/2020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2</a:t>
                      </a:r>
                    </a:p>
                  </a:txBody>
                  <a:tcPr marL="9525" marR="9525" marT="9525" marB="0" anchor="ctr"/>
                </a:tc>
                <a:extLst>
                  <a:ext uri="{0D108BD9-81ED-4DB2-BD59-A6C34878D82A}">
                    <a16:rowId xmlns:a16="http://schemas.microsoft.com/office/drawing/2014/main" val="3129588906"/>
                  </a:ext>
                </a:extLst>
              </a:tr>
              <a:tr h="360000">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F-SST-27</a:t>
                      </a:r>
                    </a:p>
                  </a:txBody>
                  <a:tcPr marL="9525" marR="9525" marT="9525" marB="0" anchor="ctr"/>
                </a:tc>
                <a:tc>
                  <a:txBody>
                    <a:bodyPr/>
                    <a:lstStyle/>
                    <a:p>
                      <a:pPr algn="l" fontAlgn="t"/>
                      <a:r>
                        <a:rPr lang="es-CO" sz="1400" b="0" i="0" u="none" strike="noStrike" dirty="0">
                          <a:solidFill>
                            <a:srgbClr val="000000"/>
                          </a:solidFill>
                          <a:effectLst/>
                          <a:latin typeface="Arial" panose="020B0604020202020204" pitchFamily="34" charset="0"/>
                          <a:cs typeface="Arial" panose="020B0604020202020204" pitchFamily="34" charset="0"/>
                        </a:rPr>
                        <a:t>Lista de candidatos inscritos de comités COPASST</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cs typeface="Arial" panose="020B0604020202020204" pitchFamily="34" charset="0"/>
                        </a:rPr>
                        <a:t>Formato</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1/04/2020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2</a:t>
                      </a:r>
                    </a:p>
                  </a:txBody>
                  <a:tcPr marL="9525" marR="9525" marT="9525" marB="0" anchor="ctr"/>
                </a:tc>
                <a:extLst>
                  <a:ext uri="{0D108BD9-81ED-4DB2-BD59-A6C34878D82A}">
                    <a16:rowId xmlns:a16="http://schemas.microsoft.com/office/drawing/2014/main" val="3725313454"/>
                  </a:ext>
                </a:extLst>
              </a:tr>
              <a:tr h="360000">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F-SST-28</a:t>
                      </a:r>
                    </a:p>
                  </a:txBody>
                  <a:tcPr marL="9525" marR="9525" marT="9525" marB="0" anchor="ctr"/>
                </a:tc>
                <a:tc>
                  <a:txBody>
                    <a:bodyPr/>
                    <a:lstStyle/>
                    <a:p>
                      <a:pPr algn="l" fontAlgn="t"/>
                      <a:r>
                        <a:rPr lang="es-MX" sz="1400" b="0" i="0" u="none" strike="noStrike" dirty="0">
                          <a:solidFill>
                            <a:srgbClr val="000000"/>
                          </a:solidFill>
                          <a:effectLst/>
                          <a:latin typeface="Arial" panose="020B0604020202020204" pitchFamily="34" charset="0"/>
                          <a:cs typeface="Arial" panose="020B0604020202020204" pitchFamily="34" charset="0"/>
                        </a:rPr>
                        <a:t>Acta de apertura y cierre para jurados de votación COPASST</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cs typeface="Arial" panose="020B0604020202020204" pitchFamily="34" charset="0"/>
                        </a:rPr>
                        <a:t>Formato</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1/04/2020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2</a:t>
                      </a:r>
                    </a:p>
                  </a:txBody>
                  <a:tcPr marL="9525" marR="9525" marT="9525" marB="0" anchor="ctr"/>
                </a:tc>
                <a:extLst>
                  <a:ext uri="{0D108BD9-81ED-4DB2-BD59-A6C34878D82A}">
                    <a16:rowId xmlns:a16="http://schemas.microsoft.com/office/drawing/2014/main" val="3628591921"/>
                  </a:ext>
                </a:extLst>
              </a:tr>
              <a:tr h="360000">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F-SST-29</a:t>
                      </a:r>
                    </a:p>
                  </a:txBody>
                  <a:tcPr marL="9525" marR="9525" marT="9525" marB="0" anchor="ctr"/>
                </a:tc>
                <a:tc>
                  <a:txBody>
                    <a:bodyPr/>
                    <a:lstStyle/>
                    <a:p>
                      <a:pPr algn="l" fontAlgn="t"/>
                      <a:r>
                        <a:rPr lang="pt-BR" sz="1400" b="0" i="0" u="none" strike="noStrike" dirty="0">
                          <a:solidFill>
                            <a:srgbClr val="000000"/>
                          </a:solidFill>
                          <a:effectLst/>
                          <a:latin typeface="Arial" panose="020B0604020202020204" pitchFamily="34" charset="0"/>
                          <a:cs typeface="Arial" panose="020B0604020202020204" pitchFamily="34" charset="0"/>
                        </a:rPr>
                        <a:t>Acta de registro de votantes COPASST</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Formato</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1/04/2020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2</a:t>
                      </a:r>
                    </a:p>
                  </a:txBody>
                  <a:tcPr marL="9525" marR="9525" marT="9525" marB="0" anchor="ctr"/>
                </a:tc>
                <a:extLst>
                  <a:ext uri="{0D108BD9-81ED-4DB2-BD59-A6C34878D82A}">
                    <a16:rowId xmlns:a16="http://schemas.microsoft.com/office/drawing/2014/main" val="3401376336"/>
                  </a:ext>
                </a:extLst>
              </a:tr>
              <a:tr h="360000">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F-SST-30</a:t>
                      </a:r>
                    </a:p>
                  </a:txBody>
                  <a:tcPr marL="9525" marR="9525" marT="9525" marB="0" anchor="ctr"/>
                </a:tc>
                <a:tc>
                  <a:txBody>
                    <a:bodyPr/>
                    <a:lstStyle/>
                    <a:p>
                      <a:pPr algn="l" fontAlgn="t"/>
                      <a:r>
                        <a:rPr lang="es-CO" sz="1400" b="0" i="0" u="none" strike="noStrike" dirty="0">
                          <a:solidFill>
                            <a:srgbClr val="000000"/>
                          </a:solidFill>
                          <a:effectLst/>
                          <a:latin typeface="Arial" panose="020B0604020202020204" pitchFamily="34" charset="0"/>
                          <a:cs typeface="Arial" panose="020B0604020202020204" pitchFamily="34" charset="0"/>
                        </a:rPr>
                        <a:t>Acta de escrutinio COPASST</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Formato</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cs typeface="Arial" panose="020B0604020202020204" pitchFamily="34" charset="0"/>
                        </a:rPr>
                        <a:t>1/04/2020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2</a:t>
                      </a:r>
                    </a:p>
                  </a:txBody>
                  <a:tcPr marL="9525" marR="9525" marT="9525" marB="0" anchor="ctr"/>
                </a:tc>
                <a:extLst>
                  <a:ext uri="{0D108BD9-81ED-4DB2-BD59-A6C34878D82A}">
                    <a16:rowId xmlns:a16="http://schemas.microsoft.com/office/drawing/2014/main" val="291049032"/>
                  </a:ext>
                </a:extLst>
              </a:tr>
              <a:tr h="360000">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F-SST-31</a:t>
                      </a:r>
                    </a:p>
                  </a:txBody>
                  <a:tcPr marL="9525" marR="9525" marT="9525" marB="0" anchor="ctr"/>
                </a:tc>
                <a:tc>
                  <a:txBody>
                    <a:bodyPr/>
                    <a:lstStyle/>
                    <a:p>
                      <a:pPr algn="l" fontAlgn="t"/>
                      <a:r>
                        <a:rPr lang="es-CO" sz="1400" b="0" i="0" u="none" strike="noStrike" dirty="0">
                          <a:solidFill>
                            <a:srgbClr val="000000"/>
                          </a:solidFill>
                          <a:effectLst/>
                          <a:latin typeface="Arial" panose="020B0604020202020204" pitchFamily="34" charset="0"/>
                          <a:cs typeface="Arial" panose="020B0604020202020204" pitchFamily="34" charset="0"/>
                        </a:rPr>
                        <a:t>Acta de constitución COPASST</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cs typeface="Arial" panose="020B0604020202020204" pitchFamily="34" charset="0"/>
                        </a:rPr>
                        <a:t>Formato</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1/04/2020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3</a:t>
                      </a:r>
                    </a:p>
                  </a:txBody>
                  <a:tcPr marL="9525" marR="9525" marT="9525" marB="0" anchor="ctr"/>
                </a:tc>
                <a:extLst>
                  <a:ext uri="{0D108BD9-81ED-4DB2-BD59-A6C34878D82A}">
                    <a16:rowId xmlns:a16="http://schemas.microsoft.com/office/drawing/2014/main" val="4294239829"/>
                  </a:ext>
                </a:extLst>
              </a:tr>
              <a:tr h="360000">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F-SST-35</a:t>
                      </a:r>
                    </a:p>
                  </a:txBody>
                  <a:tcPr marL="9525" marR="9525" marT="9525" marB="0" anchor="ctr"/>
                </a:tc>
                <a:tc>
                  <a:txBody>
                    <a:bodyPr/>
                    <a:lstStyle/>
                    <a:p>
                      <a:pPr algn="l" fontAlgn="t"/>
                      <a:r>
                        <a:rPr lang="es-CO" sz="1400" b="0" i="0" u="none" strike="noStrike" dirty="0">
                          <a:solidFill>
                            <a:srgbClr val="000000"/>
                          </a:solidFill>
                          <a:effectLst/>
                          <a:latin typeface="Arial" panose="020B0604020202020204" pitchFamily="34" charset="0"/>
                          <a:cs typeface="Arial" panose="020B0604020202020204" pitchFamily="34" charset="0"/>
                        </a:rPr>
                        <a:t>Seguimiento de presuntas quejas de acoso laboral por parte del Comité de Convivencia Laboral </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cs typeface="Arial" panose="020B0604020202020204" pitchFamily="34" charset="0"/>
                        </a:rPr>
                        <a:t>Formato</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3/05/2021</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cs typeface="Arial" panose="020B0604020202020204" pitchFamily="34" charset="0"/>
                        </a:rPr>
                        <a:t>3</a:t>
                      </a:r>
                    </a:p>
                  </a:txBody>
                  <a:tcPr marL="9525" marR="9525" marT="9525" marB="0" anchor="ctr"/>
                </a:tc>
                <a:extLst>
                  <a:ext uri="{0D108BD9-81ED-4DB2-BD59-A6C34878D82A}">
                    <a16:rowId xmlns:a16="http://schemas.microsoft.com/office/drawing/2014/main" val="484250961"/>
                  </a:ext>
                </a:extLst>
              </a:tr>
              <a:tr h="360000">
                <a:tc>
                  <a:txBody>
                    <a:bodyPr/>
                    <a:lstStyle/>
                    <a:p>
                      <a:pPr algn="ctr" fontAlgn="ctr"/>
                      <a:r>
                        <a:rPr lang="es-CO" sz="1400" b="0" i="0" u="none" strike="noStrike" dirty="0">
                          <a:solidFill>
                            <a:srgbClr val="000000"/>
                          </a:solidFill>
                          <a:effectLst/>
                          <a:latin typeface="Arial" panose="020B0604020202020204" pitchFamily="34" charset="0"/>
                        </a:rPr>
                        <a:t>F-SST-36</a:t>
                      </a:r>
                    </a:p>
                  </a:txBody>
                  <a:tcPr marL="9525" marR="9525" marT="9525" marB="0" anchor="ctr"/>
                </a:tc>
                <a:tc>
                  <a:txBody>
                    <a:bodyPr/>
                    <a:lstStyle/>
                    <a:p>
                      <a:pPr algn="l" fontAlgn="t"/>
                      <a:r>
                        <a:rPr lang="es-MX" sz="1400" b="0" i="0" u="none" strike="noStrike" dirty="0">
                          <a:solidFill>
                            <a:srgbClr val="000000"/>
                          </a:solidFill>
                          <a:effectLst/>
                          <a:latin typeface="Arial" panose="020B0604020202020204" pitchFamily="34" charset="0"/>
                        </a:rPr>
                        <a:t>Inscripción de candidatos de comités CCL</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Formato</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1/04/2020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2</a:t>
                      </a:r>
                    </a:p>
                  </a:txBody>
                  <a:tcPr marL="9525" marR="9525" marT="9525" marB="0" anchor="ctr"/>
                </a:tc>
                <a:extLst>
                  <a:ext uri="{0D108BD9-81ED-4DB2-BD59-A6C34878D82A}">
                    <a16:rowId xmlns:a16="http://schemas.microsoft.com/office/drawing/2014/main" val="3332246748"/>
                  </a:ext>
                </a:extLst>
              </a:tr>
              <a:tr h="360000">
                <a:tc>
                  <a:txBody>
                    <a:bodyPr/>
                    <a:lstStyle/>
                    <a:p>
                      <a:pPr algn="ctr" fontAlgn="ctr"/>
                      <a:r>
                        <a:rPr lang="es-CO" sz="1400" b="0" i="0" u="none" strike="noStrike" dirty="0">
                          <a:solidFill>
                            <a:srgbClr val="000000"/>
                          </a:solidFill>
                          <a:effectLst/>
                          <a:latin typeface="Arial" panose="020B0604020202020204" pitchFamily="34" charset="0"/>
                        </a:rPr>
                        <a:t>F-SST-37</a:t>
                      </a:r>
                    </a:p>
                  </a:txBody>
                  <a:tcPr marL="9525" marR="9525" marT="9525" marB="0" anchor="ctr"/>
                </a:tc>
                <a:tc>
                  <a:txBody>
                    <a:bodyPr/>
                    <a:lstStyle/>
                    <a:p>
                      <a:pPr algn="l" fontAlgn="t"/>
                      <a:r>
                        <a:rPr lang="es-CO" sz="1400" b="0" i="0" u="none" strike="noStrike" dirty="0">
                          <a:solidFill>
                            <a:srgbClr val="000000"/>
                          </a:solidFill>
                          <a:effectLst/>
                          <a:latin typeface="Arial" panose="020B0604020202020204" pitchFamily="34" charset="0"/>
                        </a:rPr>
                        <a:t>Lista de candidatos inscritos de comités CCL</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Formato</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1/04/2020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2</a:t>
                      </a:r>
                    </a:p>
                  </a:txBody>
                  <a:tcPr marL="9525" marR="9525" marT="9525" marB="0" anchor="ctr"/>
                </a:tc>
                <a:extLst>
                  <a:ext uri="{0D108BD9-81ED-4DB2-BD59-A6C34878D82A}">
                    <a16:rowId xmlns:a16="http://schemas.microsoft.com/office/drawing/2014/main" val="3660478616"/>
                  </a:ext>
                </a:extLst>
              </a:tr>
            </a:tbl>
          </a:graphicData>
        </a:graphic>
      </p:graphicFrame>
    </p:spTree>
    <p:extLst>
      <p:ext uri="{BB962C8B-B14F-4D97-AF65-F5344CB8AC3E}">
        <p14:creationId xmlns:p14="http://schemas.microsoft.com/office/powerpoint/2010/main" val="37272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arn(inVertical)">
                                      <p:cBhvr>
                                        <p:cTn id="7"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3"/>
          <a:stretch>
            <a:fillRect/>
          </a:stretch>
        </p:blipFill>
        <p:spPr>
          <a:xfrm>
            <a:off x="1928339" y="364859"/>
            <a:ext cx="2674103" cy="864096"/>
          </a:xfrm>
          <a:prstGeom prst="rect">
            <a:avLst/>
          </a:prstGeom>
        </p:spPr>
      </p:pic>
      <p:sp>
        <p:nvSpPr>
          <p:cNvPr id="5" name="CuadroTexto 4"/>
          <p:cNvSpPr txBox="1"/>
          <p:nvPr/>
        </p:nvSpPr>
        <p:spPr>
          <a:xfrm>
            <a:off x="8926610" y="433494"/>
            <a:ext cx="2132760" cy="584775"/>
          </a:xfrm>
          <a:prstGeom prst="rect">
            <a:avLst/>
          </a:prstGeom>
          <a:noFill/>
        </p:spPr>
        <p:txBody>
          <a:bodyPr wrap="square" rtlCol="0">
            <a:spAutoFit/>
          </a:bodyPr>
          <a:lstStyle/>
          <a:p>
            <a:r>
              <a:rPr lang="es-CO" sz="3200" b="1" dirty="0">
                <a:solidFill>
                  <a:srgbClr val="4BACC6">
                    <a:lumMod val="75000"/>
                  </a:srgbClr>
                </a:solidFill>
                <a:latin typeface="Calibri"/>
              </a:rPr>
              <a:t>SIGCMA</a:t>
            </a:r>
            <a:endParaRPr lang="es-CO" sz="3200" dirty="0">
              <a:solidFill>
                <a:srgbClr val="4BACC6">
                  <a:lumMod val="75000"/>
                </a:srgbClr>
              </a:solidFill>
              <a:latin typeface="Calibri"/>
            </a:endParaRPr>
          </a:p>
        </p:txBody>
      </p:sp>
      <p:grpSp>
        <p:nvGrpSpPr>
          <p:cNvPr id="7" name="Group 8"/>
          <p:cNvGrpSpPr>
            <a:grpSpLocks/>
          </p:cNvGrpSpPr>
          <p:nvPr/>
        </p:nvGrpSpPr>
        <p:grpSpPr bwMode="auto">
          <a:xfrm>
            <a:off x="6522674" y="1112623"/>
            <a:ext cx="4791140" cy="103188"/>
            <a:chOff x="2381" y="720"/>
            <a:chExt cx="3154" cy="65"/>
          </a:xfrm>
        </p:grpSpPr>
        <p:pic>
          <p:nvPicPr>
            <p:cNvPr id="9" name="6 Imagen" descr="palo ejrlb.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81" y="720"/>
              <a:ext cx="1417"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7 Imagen" descr="palo ejrlb.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00" y="720"/>
              <a:ext cx="335"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4" name="Marcador de contenido 2"/>
          <p:cNvSpPr txBox="1">
            <a:spLocks/>
          </p:cNvSpPr>
          <p:nvPr/>
        </p:nvSpPr>
        <p:spPr>
          <a:xfrm>
            <a:off x="3431704" y="3933056"/>
            <a:ext cx="6120680" cy="36004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s-CO" sz="1400" dirty="0">
                <a:solidFill>
                  <a:prstClr val="black"/>
                </a:solidFill>
                <a:latin typeface="Arial" pitchFamily="34" charset="0"/>
                <a:cs typeface="Arial" pitchFamily="34" charset="0"/>
              </a:rPr>
              <a:t>.</a:t>
            </a:r>
            <a:endParaRPr lang="es-ES" sz="1400" dirty="0">
              <a:solidFill>
                <a:prstClr val="black"/>
              </a:solidFill>
              <a:latin typeface="Arial" panose="020B0604020202020204" pitchFamily="34" charset="0"/>
              <a:cs typeface="Arial" panose="020B0604020202020204" pitchFamily="34" charset="0"/>
            </a:endParaRPr>
          </a:p>
        </p:txBody>
      </p:sp>
      <p:sp>
        <p:nvSpPr>
          <p:cNvPr id="12" name="Rectángulo 11">
            <a:extLst>
              <a:ext uri="{FF2B5EF4-FFF2-40B4-BE49-F238E27FC236}">
                <a16:creationId xmlns:a16="http://schemas.microsoft.com/office/drawing/2014/main" id="{8B8D9BCD-348B-493C-8788-ED95CE6B383C}"/>
              </a:ext>
            </a:extLst>
          </p:cNvPr>
          <p:cNvSpPr/>
          <p:nvPr/>
        </p:nvSpPr>
        <p:spPr>
          <a:xfrm>
            <a:off x="7392144" y="1191290"/>
            <a:ext cx="4613630" cy="523220"/>
          </a:xfrm>
          <a:prstGeom prst="rect">
            <a:avLst/>
          </a:prstGeom>
        </p:spPr>
        <p:txBody>
          <a:bodyPr wrap="square">
            <a:spAutoFit/>
          </a:bodyPr>
          <a:lstStyle/>
          <a:p>
            <a:pPr algn="ctr"/>
            <a:r>
              <a:rPr lang="es-CO" sz="1400" b="1" i="1" dirty="0">
                <a:solidFill>
                  <a:prstClr val="black"/>
                </a:solidFill>
                <a:latin typeface="Palatino Linotype" panose="02040502050505030304" pitchFamily="18" charset="0"/>
              </a:rPr>
              <a:t>Sistema de Gestión de Seguridad y Salud en el Trabajo SG-SST </a:t>
            </a:r>
          </a:p>
        </p:txBody>
      </p:sp>
      <p:graphicFrame>
        <p:nvGraphicFramePr>
          <p:cNvPr id="11" name="Tabla 10">
            <a:extLst>
              <a:ext uri="{FF2B5EF4-FFF2-40B4-BE49-F238E27FC236}">
                <a16:creationId xmlns:a16="http://schemas.microsoft.com/office/drawing/2014/main" id="{4BFFBE58-2049-4764-97AB-340B9446022E}"/>
              </a:ext>
            </a:extLst>
          </p:cNvPr>
          <p:cNvGraphicFramePr>
            <a:graphicFrameLocks noGrp="1"/>
          </p:cNvGraphicFramePr>
          <p:nvPr>
            <p:extLst>
              <p:ext uri="{D42A27DB-BD31-4B8C-83A1-F6EECF244321}">
                <p14:modId xmlns:p14="http://schemas.microsoft.com/office/powerpoint/2010/main" val="406262895"/>
              </p:ext>
            </p:extLst>
          </p:nvPr>
        </p:nvGraphicFramePr>
        <p:xfrm>
          <a:off x="1282708" y="1657885"/>
          <a:ext cx="10501924" cy="4867099"/>
        </p:xfrm>
        <a:graphic>
          <a:graphicData uri="http://schemas.openxmlformats.org/drawingml/2006/table">
            <a:tbl>
              <a:tblPr>
                <a:tableStyleId>{69CF1AB2-1976-4502-BF36-3FF5EA218861}</a:tableStyleId>
              </a:tblPr>
              <a:tblGrid>
                <a:gridCol w="1627058">
                  <a:extLst>
                    <a:ext uri="{9D8B030D-6E8A-4147-A177-3AD203B41FA5}">
                      <a16:colId xmlns:a16="http://schemas.microsoft.com/office/drawing/2014/main" val="3368669000"/>
                    </a:ext>
                  </a:extLst>
                </a:gridCol>
                <a:gridCol w="4955133">
                  <a:extLst>
                    <a:ext uri="{9D8B030D-6E8A-4147-A177-3AD203B41FA5}">
                      <a16:colId xmlns:a16="http://schemas.microsoft.com/office/drawing/2014/main" val="3565025745"/>
                    </a:ext>
                  </a:extLst>
                </a:gridCol>
                <a:gridCol w="1421381">
                  <a:extLst>
                    <a:ext uri="{9D8B030D-6E8A-4147-A177-3AD203B41FA5}">
                      <a16:colId xmlns:a16="http://schemas.microsoft.com/office/drawing/2014/main" val="629204319"/>
                    </a:ext>
                  </a:extLst>
                </a:gridCol>
                <a:gridCol w="1370777">
                  <a:extLst>
                    <a:ext uri="{9D8B030D-6E8A-4147-A177-3AD203B41FA5}">
                      <a16:colId xmlns:a16="http://schemas.microsoft.com/office/drawing/2014/main" val="2626255254"/>
                    </a:ext>
                  </a:extLst>
                </a:gridCol>
                <a:gridCol w="1127575">
                  <a:extLst>
                    <a:ext uri="{9D8B030D-6E8A-4147-A177-3AD203B41FA5}">
                      <a16:colId xmlns:a16="http://schemas.microsoft.com/office/drawing/2014/main" val="3240057078"/>
                    </a:ext>
                  </a:extLst>
                </a:gridCol>
              </a:tblGrid>
              <a:tr h="360000">
                <a:tc>
                  <a:txBody>
                    <a:bodyPr/>
                    <a:lstStyle/>
                    <a:p>
                      <a:pPr algn="ctr" fontAlgn="ctr"/>
                      <a:r>
                        <a:rPr lang="es-CO" sz="1400" b="1" u="none" strike="noStrike" dirty="0">
                          <a:solidFill>
                            <a:srgbClr val="000000"/>
                          </a:solidFill>
                          <a:effectLst/>
                          <a:latin typeface="Arial" panose="020B0604020202020204" pitchFamily="34" charset="0"/>
                          <a:cs typeface="Arial" panose="020B0604020202020204" pitchFamily="34" charset="0"/>
                        </a:rPr>
                        <a:t>CÓDIGO</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1" u="none" strike="noStrike" dirty="0">
                          <a:solidFill>
                            <a:srgbClr val="000000"/>
                          </a:solidFill>
                          <a:effectLst/>
                          <a:latin typeface="Arial" panose="020B0604020202020204" pitchFamily="34" charset="0"/>
                          <a:cs typeface="Arial" panose="020B0604020202020204" pitchFamily="34" charset="0"/>
                        </a:rPr>
                        <a:t>DOCUMENTO</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1" u="none" strike="noStrike">
                          <a:solidFill>
                            <a:srgbClr val="000000"/>
                          </a:solidFill>
                          <a:effectLst/>
                          <a:latin typeface="Arial" panose="020B0604020202020204" pitchFamily="34" charset="0"/>
                          <a:cs typeface="Arial" panose="020B0604020202020204" pitchFamily="34" charset="0"/>
                        </a:rPr>
                        <a:t>TIPO DE DOCUMENTO</a:t>
                      </a:r>
                      <a:endParaRPr lang="es-CO" sz="1400" b="1"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1" u="none" strike="noStrike">
                          <a:solidFill>
                            <a:srgbClr val="000000"/>
                          </a:solidFill>
                          <a:effectLst/>
                          <a:latin typeface="Arial" panose="020B0604020202020204" pitchFamily="34" charset="0"/>
                          <a:cs typeface="Arial" panose="020B0604020202020204" pitchFamily="34" charset="0"/>
                        </a:rPr>
                        <a:t>VIGENTE DESDE</a:t>
                      </a:r>
                      <a:endParaRPr lang="es-CO" sz="1400" b="1"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s-CO" sz="1400" b="1" u="none" strike="noStrike">
                          <a:solidFill>
                            <a:srgbClr val="000000"/>
                          </a:solidFill>
                          <a:effectLst/>
                          <a:latin typeface="Arial" panose="020B0604020202020204" pitchFamily="34" charset="0"/>
                          <a:cs typeface="Arial" panose="020B0604020202020204" pitchFamily="34" charset="0"/>
                        </a:rPr>
                        <a:t>VERSION</a:t>
                      </a:r>
                      <a:endParaRPr lang="es-CO" sz="1400" b="1"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838803224"/>
                  </a:ext>
                </a:extLst>
              </a:tr>
              <a:tr h="470854">
                <a:tc>
                  <a:txBody>
                    <a:bodyPr/>
                    <a:lstStyle/>
                    <a:p>
                      <a:pPr algn="ctr" fontAlgn="ctr"/>
                      <a:r>
                        <a:rPr lang="es-CO" sz="1400" b="0" i="0" u="none" strike="noStrike">
                          <a:solidFill>
                            <a:srgbClr val="000000"/>
                          </a:solidFill>
                          <a:effectLst/>
                          <a:latin typeface="Arial" panose="020B0604020202020204" pitchFamily="34" charset="0"/>
                        </a:rPr>
                        <a:t>F-SST-38</a:t>
                      </a:r>
                    </a:p>
                  </a:txBody>
                  <a:tcPr marL="9525" marR="9525" marT="9525" marB="0" anchor="ctr"/>
                </a:tc>
                <a:tc>
                  <a:txBody>
                    <a:bodyPr/>
                    <a:lstStyle/>
                    <a:p>
                      <a:pPr algn="l" fontAlgn="t"/>
                      <a:r>
                        <a:rPr lang="es-MX" sz="1400" b="0" i="0" u="none" strike="noStrike" dirty="0">
                          <a:solidFill>
                            <a:srgbClr val="000000"/>
                          </a:solidFill>
                          <a:effectLst/>
                          <a:latin typeface="Arial" panose="020B0604020202020204" pitchFamily="34" charset="0"/>
                        </a:rPr>
                        <a:t>Acta de apertura y cierre para jurados de votación CCL</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Formato</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1/04/2020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2</a:t>
                      </a:r>
                    </a:p>
                  </a:txBody>
                  <a:tcPr marL="9525" marR="9525" marT="9525" marB="0" anchor="ctr"/>
                </a:tc>
                <a:extLst>
                  <a:ext uri="{0D108BD9-81ED-4DB2-BD59-A6C34878D82A}">
                    <a16:rowId xmlns:a16="http://schemas.microsoft.com/office/drawing/2014/main" val="1837256708"/>
                  </a:ext>
                </a:extLst>
              </a:tr>
              <a:tr h="360000">
                <a:tc>
                  <a:txBody>
                    <a:bodyPr/>
                    <a:lstStyle/>
                    <a:p>
                      <a:pPr algn="ctr" fontAlgn="ctr"/>
                      <a:r>
                        <a:rPr lang="es-CO" sz="1400" b="0" i="0" u="none" strike="noStrike">
                          <a:solidFill>
                            <a:srgbClr val="000000"/>
                          </a:solidFill>
                          <a:effectLst/>
                          <a:latin typeface="Arial" panose="020B0604020202020204" pitchFamily="34" charset="0"/>
                        </a:rPr>
                        <a:t>F-SST-39</a:t>
                      </a:r>
                    </a:p>
                  </a:txBody>
                  <a:tcPr marL="9525" marR="9525" marT="9525" marB="0" anchor="ctr"/>
                </a:tc>
                <a:tc>
                  <a:txBody>
                    <a:bodyPr/>
                    <a:lstStyle/>
                    <a:p>
                      <a:pPr algn="l" fontAlgn="t"/>
                      <a:r>
                        <a:rPr lang="es-CO" sz="1400" b="0" i="0" u="none" strike="noStrike" dirty="0">
                          <a:solidFill>
                            <a:srgbClr val="000000"/>
                          </a:solidFill>
                          <a:effectLst/>
                          <a:latin typeface="Arial" panose="020B0604020202020204" pitchFamily="34" charset="0"/>
                        </a:rPr>
                        <a:t>Acta de registro de votantes CCL</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Formato</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1/04/2020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2</a:t>
                      </a:r>
                    </a:p>
                  </a:txBody>
                  <a:tcPr marL="9525" marR="9525" marT="9525" marB="0" anchor="ctr"/>
                </a:tc>
                <a:extLst>
                  <a:ext uri="{0D108BD9-81ED-4DB2-BD59-A6C34878D82A}">
                    <a16:rowId xmlns:a16="http://schemas.microsoft.com/office/drawing/2014/main" val="3129588906"/>
                  </a:ext>
                </a:extLst>
              </a:tr>
              <a:tr h="360000">
                <a:tc>
                  <a:txBody>
                    <a:bodyPr/>
                    <a:lstStyle/>
                    <a:p>
                      <a:pPr algn="ctr" fontAlgn="ctr"/>
                      <a:r>
                        <a:rPr lang="es-CO" sz="1400" b="0" i="0" u="none" strike="noStrike">
                          <a:solidFill>
                            <a:srgbClr val="000000"/>
                          </a:solidFill>
                          <a:effectLst/>
                          <a:latin typeface="Arial" panose="020B0604020202020204" pitchFamily="34" charset="0"/>
                        </a:rPr>
                        <a:t>F-SST-40</a:t>
                      </a:r>
                    </a:p>
                  </a:txBody>
                  <a:tcPr marL="9525" marR="9525" marT="9525" marB="0" anchor="ctr"/>
                </a:tc>
                <a:tc>
                  <a:txBody>
                    <a:bodyPr/>
                    <a:lstStyle/>
                    <a:p>
                      <a:pPr algn="l" fontAlgn="t"/>
                      <a:r>
                        <a:rPr lang="es-CO" sz="1400" b="0" i="0" u="none" strike="noStrike" dirty="0">
                          <a:solidFill>
                            <a:srgbClr val="000000"/>
                          </a:solidFill>
                          <a:effectLst/>
                          <a:latin typeface="Arial" panose="020B0604020202020204" pitchFamily="34" charset="0"/>
                        </a:rPr>
                        <a:t>Acta de escrutinio CCL</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Formato</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1/04/2020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2</a:t>
                      </a:r>
                    </a:p>
                  </a:txBody>
                  <a:tcPr marL="9525" marR="9525" marT="9525" marB="0" anchor="ctr"/>
                </a:tc>
                <a:extLst>
                  <a:ext uri="{0D108BD9-81ED-4DB2-BD59-A6C34878D82A}">
                    <a16:rowId xmlns:a16="http://schemas.microsoft.com/office/drawing/2014/main" val="3725313454"/>
                  </a:ext>
                </a:extLst>
              </a:tr>
              <a:tr h="360000">
                <a:tc>
                  <a:txBody>
                    <a:bodyPr/>
                    <a:lstStyle/>
                    <a:p>
                      <a:pPr algn="ctr" fontAlgn="ctr"/>
                      <a:r>
                        <a:rPr lang="es-CO" sz="1400" b="0" i="0" u="none" strike="noStrike">
                          <a:solidFill>
                            <a:srgbClr val="000000"/>
                          </a:solidFill>
                          <a:effectLst/>
                          <a:latin typeface="Arial" panose="020B0604020202020204" pitchFamily="34" charset="0"/>
                        </a:rPr>
                        <a:t>F-SST-41</a:t>
                      </a:r>
                    </a:p>
                  </a:txBody>
                  <a:tcPr marL="9525" marR="9525" marT="9525" marB="0" anchor="ctr"/>
                </a:tc>
                <a:tc>
                  <a:txBody>
                    <a:bodyPr/>
                    <a:lstStyle/>
                    <a:p>
                      <a:pPr algn="l" fontAlgn="t"/>
                      <a:r>
                        <a:rPr lang="es-CO" sz="1400" b="0" i="0" u="none" strike="noStrike" dirty="0">
                          <a:solidFill>
                            <a:srgbClr val="000000"/>
                          </a:solidFill>
                          <a:effectLst/>
                          <a:latin typeface="Arial" panose="020B0604020202020204" pitchFamily="34" charset="0"/>
                        </a:rPr>
                        <a:t>Acta de constitución CCL</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Formato</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13/05/2021</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3</a:t>
                      </a:r>
                    </a:p>
                  </a:txBody>
                  <a:tcPr marL="9525" marR="9525" marT="9525" marB="0" anchor="ctr"/>
                </a:tc>
                <a:extLst>
                  <a:ext uri="{0D108BD9-81ED-4DB2-BD59-A6C34878D82A}">
                    <a16:rowId xmlns:a16="http://schemas.microsoft.com/office/drawing/2014/main" val="3628591921"/>
                  </a:ext>
                </a:extLst>
              </a:tr>
              <a:tr h="360000">
                <a:tc>
                  <a:txBody>
                    <a:bodyPr/>
                    <a:lstStyle/>
                    <a:p>
                      <a:pPr algn="ctr" fontAlgn="ctr"/>
                      <a:r>
                        <a:rPr lang="es-CO" sz="1400" b="0" i="0" u="none" strike="noStrike">
                          <a:solidFill>
                            <a:srgbClr val="000000"/>
                          </a:solidFill>
                          <a:effectLst/>
                          <a:latin typeface="Arial" panose="020B0604020202020204" pitchFamily="34" charset="0"/>
                        </a:rPr>
                        <a:t>F-SST-42</a:t>
                      </a:r>
                    </a:p>
                  </a:txBody>
                  <a:tcPr marL="9525" marR="9525" marT="9525" marB="0" anchor="ctr"/>
                </a:tc>
                <a:tc>
                  <a:txBody>
                    <a:bodyPr/>
                    <a:lstStyle/>
                    <a:p>
                      <a:pPr algn="l" fontAlgn="ctr"/>
                      <a:r>
                        <a:rPr lang="es-CO" sz="1400" b="0" i="0" u="none" strike="noStrike" dirty="0">
                          <a:solidFill>
                            <a:srgbClr val="000000"/>
                          </a:solidFill>
                          <a:effectLst/>
                          <a:latin typeface="Arial" panose="020B0604020202020204" pitchFamily="34" charset="0"/>
                        </a:rPr>
                        <a:t>Análisis de vulnerabilidad</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Formato</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22/05/2020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2</a:t>
                      </a:r>
                    </a:p>
                  </a:txBody>
                  <a:tcPr marL="9525" marR="9525" marT="9525" marB="0" anchor="ctr"/>
                </a:tc>
                <a:extLst>
                  <a:ext uri="{0D108BD9-81ED-4DB2-BD59-A6C34878D82A}">
                    <a16:rowId xmlns:a16="http://schemas.microsoft.com/office/drawing/2014/main" val="3401376336"/>
                  </a:ext>
                </a:extLst>
              </a:tr>
              <a:tr h="360000">
                <a:tc>
                  <a:txBody>
                    <a:bodyPr/>
                    <a:lstStyle/>
                    <a:p>
                      <a:pPr algn="ctr" fontAlgn="ctr"/>
                      <a:r>
                        <a:rPr lang="es-CO" sz="1400" b="0" i="0" u="none" strike="noStrike" dirty="0">
                          <a:solidFill>
                            <a:srgbClr val="000000"/>
                          </a:solidFill>
                          <a:effectLst/>
                          <a:latin typeface="Arial" panose="020B0604020202020204" pitchFamily="34" charset="0"/>
                        </a:rPr>
                        <a:t>F-SST-43</a:t>
                      </a:r>
                    </a:p>
                  </a:txBody>
                  <a:tcPr marL="9525" marR="9525" marT="9525" marB="0" anchor="ctr"/>
                </a:tc>
                <a:tc>
                  <a:txBody>
                    <a:bodyPr/>
                    <a:lstStyle/>
                    <a:p>
                      <a:pPr algn="l" fontAlgn="t"/>
                      <a:r>
                        <a:rPr lang="es-MX" sz="1400" b="0" i="0" u="none" strike="noStrike" dirty="0">
                          <a:solidFill>
                            <a:srgbClr val="000000"/>
                          </a:solidFill>
                          <a:effectLst/>
                          <a:latin typeface="Arial" panose="020B0604020202020204" pitchFamily="34" charset="0"/>
                        </a:rPr>
                        <a:t>Datos de personal para utilizar en caso de emergencia</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Formato</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22/05/2020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2</a:t>
                      </a:r>
                    </a:p>
                  </a:txBody>
                  <a:tcPr marL="9525" marR="9525" marT="9525" marB="0" anchor="ctr"/>
                </a:tc>
                <a:extLst>
                  <a:ext uri="{0D108BD9-81ED-4DB2-BD59-A6C34878D82A}">
                    <a16:rowId xmlns:a16="http://schemas.microsoft.com/office/drawing/2014/main" val="291049032"/>
                  </a:ext>
                </a:extLst>
              </a:tr>
              <a:tr h="360000">
                <a:tc>
                  <a:txBody>
                    <a:bodyPr/>
                    <a:lstStyle/>
                    <a:p>
                      <a:pPr algn="ctr" fontAlgn="ctr"/>
                      <a:r>
                        <a:rPr lang="es-CO" sz="1400" b="0" i="0" u="none" strike="noStrike">
                          <a:solidFill>
                            <a:srgbClr val="000000"/>
                          </a:solidFill>
                          <a:effectLst/>
                          <a:latin typeface="Arial" panose="020B0604020202020204" pitchFamily="34" charset="0"/>
                        </a:rPr>
                        <a:t>F-SST-44</a:t>
                      </a:r>
                    </a:p>
                  </a:txBody>
                  <a:tcPr marL="9525" marR="9525" marT="9525" marB="0" anchor="ctr"/>
                </a:tc>
                <a:tc>
                  <a:txBody>
                    <a:bodyPr/>
                    <a:lstStyle/>
                    <a:p>
                      <a:pPr algn="l" fontAlgn="t"/>
                      <a:r>
                        <a:rPr lang="es-MX" sz="1400" b="0" i="0" u="none" strike="noStrike" dirty="0">
                          <a:solidFill>
                            <a:srgbClr val="000000"/>
                          </a:solidFill>
                          <a:effectLst/>
                          <a:latin typeface="Arial" panose="020B0604020202020204" pitchFamily="34" charset="0"/>
                        </a:rPr>
                        <a:t>Grupos de apoyo de emergencias</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Formato</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22/05/2020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1</a:t>
                      </a:r>
                    </a:p>
                  </a:txBody>
                  <a:tcPr marL="9525" marR="9525" marT="9525" marB="0" anchor="ctr"/>
                </a:tc>
                <a:extLst>
                  <a:ext uri="{0D108BD9-81ED-4DB2-BD59-A6C34878D82A}">
                    <a16:rowId xmlns:a16="http://schemas.microsoft.com/office/drawing/2014/main" val="4294239829"/>
                  </a:ext>
                </a:extLst>
              </a:tr>
              <a:tr h="360000">
                <a:tc>
                  <a:txBody>
                    <a:bodyPr/>
                    <a:lstStyle/>
                    <a:p>
                      <a:pPr algn="ctr" fontAlgn="ctr"/>
                      <a:r>
                        <a:rPr lang="es-CO" sz="1400" b="0" i="0" u="none" strike="noStrike">
                          <a:solidFill>
                            <a:srgbClr val="000000"/>
                          </a:solidFill>
                          <a:effectLst/>
                          <a:latin typeface="Arial" panose="020B0604020202020204" pitchFamily="34" charset="0"/>
                        </a:rPr>
                        <a:t>F-SST-45</a:t>
                      </a:r>
                    </a:p>
                  </a:txBody>
                  <a:tcPr marL="9525" marR="9525" marT="9525" marB="0" anchor="ctr"/>
                </a:tc>
                <a:tc>
                  <a:txBody>
                    <a:bodyPr/>
                    <a:lstStyle/>
                    <a:p>
                      <a:pPr algn="l" fontAlgn="t"/>
                      <a:r>
                        <a:rPr lang="es-MX" sz="1400" b="0" i="0" u="none" strike="noStrike" dirty="0">
                          <a:solidFill>
                            <a:srgbClr val="000000"/>
                          </a:solidFill>
                          <a:effectLst/>
                          <a:latin typeface="Arial" panose="020B0604020202020204" pitchFamily="34" charset="0"/>
                        </a:rPr>
                        <a:t>Datos de visitantes para utilizar en caso de emergencia </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Formato</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22/05/2020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0</a:t>
                      </a:r>
                    </a:p>
                  </a:txBody>
                  <a:tcPr marL="9525" marR="9525" marT="9525" marB="0" anchor="ctr"/>
                </a:tc>
                <a:extLst>
                  <a:ext uri="{0D108BD9-81ED-4DB2-BD59-A6C34878D82A}">
                    <a16:rowId xmlns:a16="http://schemas.microsoft.com/office/drawing/2014/main" val="484250961"/>
                  </a:ext>
                </a:extLst>
              </a:tr>
              <a:tr h="360000">
                <a:tc>
                  <a:txBody>
                    <a:bodyPr/>
                    <a:lstStyle/>
                    <a:p>
                      <a:pPr algn="ctr" fontAlgn="ctr"/>
                      <a:r>
                        <a:rPr lang="es-CO" sz="1400" b="0" i="0" u="none" strike="noStrike">
                          <a:solidFill>
                            <a:srgbClr val="000000"/>
                          </a:solidFill>
                          <a:effectLst/>
                          <a:latin typeface="Arial" panose="020B0604020202020204" pitchFamily="34" charset="0"/>
                        </a:rPr>
                        <a:t>F-SST-46</a:t>
                      </a:r>
                    </a:p>
                  </a:txBody>
                  <a:tcPr marL="9525" marR="9525" marT="9525" marB="0" anchor="ctr"/>
                </a:tc>
                <a:tc>
                  <a:txBody>
                    <a:bodyPr/>
                    <a:lstStyle/>
                    <a:p>
                      <a:pPr algn="l" fontAlgn="t"/>
                      <a:r>
                        <a:rPr lang="es-CO" sz="1400" b="0" i="0" u="none" strike="noStrike" dirty="0">
                          <a:solidFill>
                            <a:srgbClr val="000000"/>
                          </a:solidFill>
                          <a:effectLst/>
                          <a:latin typeface="Arial" panose="020B0604020202020204" pitchFamily="34" charset="0"/>
                        </a:rPr>
                        <a:t>Hoja de vida brigadistas</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Formato</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22/05/2020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2</a:t>
                      </a:r>
                    </a:p>
                  </a:txBody>
                  <a:tcPr marL="9525" marR="9525" marT="9525" marB="0" anchor="ctr"/>
                </a:tc>
                <a:extLst>
                  <a:ext uri="{0D108BD9-81ED-4DB2-BD59-A6C34878D82A}">
                    <a16:rowId xmlns:a16="http://schemas.microsoft.com/office/drawing/2014/main" val="3910162370"/>
                  </a:ext>
                </a:extLst>
              </a:tr>
              <a:tr h="360000">
                <a:tc>
                  <a:txBody>
                    <a:bodyPr/>
                    <a:lstStyle/>
                    <a:p>
                      <a:pPr algn="ctr" fontAlgn="ctr"/>
                      <a:r>
                        <a:rPr lang="es-CO" sz="1400" b="0" i="0" u="none" strike="noStrike">
                          <a:solidFill>
                            <a:srgbClr val="000000"/>
                          </a:solidFill>
                          <a:effectLst/>
                          <a:latin typeface="Arial" panose="020B0604020202020204" pitchFamily="34" charset="0"/>
                        </a:rPr>
                        <a:t>F-SST-47</a:t>
                      </a:r>
                    </a:p>
                  </a:txBody>
                  <a:tcPr marL="9525" marR="9525" marT="9525" marB="0" anchor="ctr"/>
                </a:tc>
                <a:tc>
                  <a:txBody>
                    <a:bodyPr/>
                    <a:lstStyle/>
                    <a:p>
                      <a:pPr algn="l" fontAlgn="t"/>
                      <a:r>
                        <a:rPr lang="es-MX" sz="1400" b="0" i="0" u="none" strike="noStrike" dirty="0">
                          <a:solidFill>
                            <a:srgbClr val="000000"/>
                          </a:solidFill>
                          <a:effectLst/>
                          <a:latin typeface="Arial" panose="020B0604020202020204" pitchFamily="34" charset="0"/>
                        </a:rPr>
                        <a:t>Uso y control del botiquín de primeros auxilios </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Formato</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22/05/2020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2</a:t>
                      </a:r>
                    </a:p>
                  </a:txBody>
                  <a:tcPr marL="9525" marR="9525" marT="9525" marB="0" anchor="ctr"/>
                </a:tc>
                <a:extLst>
                  <a:ext uri="{0D108BD9-81ED-4DB2-BD59-A6C34878D82A}">
                    <a16:rowId xmlns:a16="http://schemas.microsoft.com/office/drawing/2014/main" val="2104842361"/>
                  </a:ext>
                </a:extLst>
              </a:tr>
              <a:tr h="360000">
                <a:tc>
                  <a:txBody>
                    <a:bodyPr/>
                    <a:lstStyle/>
                    <a:p>
                      <a:pPr algn="ctr" fontAlgn="ctr"/>
                      <a:r>
                        <a:rPr lang="es-CO" sz="1400" b="0" i="0" u="none" strike="noStrike">
                          <a:solidFill>
                            <a:srgbClr val="000000"/>
                          </a:solidFill>
                          <a:effectLst/>
                          <a:latin typeface="Arial" panose="020B0604020202020204" pitchFamily="34" charset="0"/>
                        </a:rPr>
                        <a:t>F-SST-48</a:t>
                      </a:r>
                    </a:p>
                  </a:txBody>
                  <a:tcPr marL="9525" marR="9525" marT="9525" marB="0" anchor="ctr"/>
                </a:tc>
                <a:tc>
                  <a:txBody>
                    <a:bodyPr/>
                    <a:lstStyle/>
                    <a:p>
                      <a:pPr algn="l" fontAlgn="t"/>
                      <a:r>
                        <a:rPr lang="es-CO" sz="1400" b="0" i="0" u="none" strike="noStrike" dirty="0">
                          <a:solidFill>
                            <a:srgbClr val="000000"/>
                          </a:solidFill>
                          <a:effectLst/>
                          <a:latin typeface="Arial" panose="020B0604020202020204" pitchFamily="34" charset="0"/>
                        </a:rPr>
                        <a:t>Red entidades de emergencias </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Formato</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22/05/2020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2</a:t>
                      </a:r>
                    </a:p>
                  </a:txBody>
                  <a:tcPr marL="9525" marR="9525" marT="9525" marB="0" anchor="ctr"/>
                </a:tc>
                <a:extLst>
                  <a:ext uri="{0D108BD9-81ED-4DB2-BD59-A6C34878D82A}">
                    <a16:rowId xmlns:a16="http://schemas.microsoft.com/office/drawing/2014/main" val="549675803"/>
                  </a:ext>
                </a:extLst>
              </a:tr>
              <a:tr h="360000">
                <a:tc>
                  <a:txBody>
                    <a:bodyPr/>
                    <a:lstStyle/>
                    <a:p>
                      <a:pPr algn="ctr" fontAlgn="ctr"/>
                      <a:r>
                        <a:rPr lang="es-CO" sz="1400" b="0" i="0" u="none" strike="noStrike" dirty="0">
                          <a:solidFill>
                            <a:srgbClr val="000000"/>
                          </a:solidFill>
                          <a:effectLst/>
                          <a:latin typeface="Arial" panose="020B0604020202020204" pitchFamily="34" charset="0"/>
                        </a:rPr>
                        <a:t>F-SST-49</a:t>
                      </a:r>
                    </a:p>
                  </a:txBody>
                  <a:tcPr marL="9525" marR="9525" marT="9525" marB="0" anchor="ctr"/>
                </a:tc>
                <a:tc>
                  <a:txBody>
                    <a:bodyPr/>
                    <a:lstStyle/>
                    <a:p>
                      <a:pPr algn="l" fontAlgn="ctr"/>
                      <a:r>
                        <a:rPr lang="es-MX" sz="1400" b="0" i="0" u="none" strike="noStrike" dirty="0">
                          <a:solidFill>
                            <a:srgbClr val="000000"/>
                          </a:solidFill>
                          <a:effectLst/>
                          <a:latin typeface="Arial" panose="020B0604020202020204" pitchFamily="34" charset="0"/>
                        </a:rPr>
                        <a:t>Inventario equipos y elementos de emergencias</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Formato</a:t>
                      </a:r>
                    </a:p>
                  </a:txBody>
                  <a:tcPr marL="9525" marR="9525" marT="9525" marB="0" anchor="ctr"/>
                </a:tc>
                <a:tc>
                  <a:txBody>
                    <a:bodyPr/>
                    <a:lstStyle/>
                    <a:p>
                      <a:pPr algn="ctr" fontAlgn="ctr"/>
                      <a:r>
                        <a:rPr lang="es-CO" sz="1400" b="0" i="0" u="none" strike="noStrike">
                          <a:solidFill>
                            <a:srgbClr val="000000"/>
                          </a:solidFill>
                          <a:effectLst/>
                          <a:latin typeface="Arial" panose="020B0604020202020204" pitchFamily="34" charset="0"/>
                        </a:rPr>
                        <a:t>22/05/2020</a:t>
                      </a:r>
                    </a:p>
                  </a:txBody>
                  <a:tcPr marL="9525" marR="9525" marT="9525" marB="0" anchor="ctr"/>
                </a:tc>
                <a:tc>
                  <a:txBody>
                    <a:bodyPr/>
                    <a:lstStyle/>
                    <a:p>
                      <a:pPr algn="ctr" fontAlgn="ctr"/>
                      <a:r>
                        <a:rPr lang="es-CO" sz="1400" b="0" i="0" u="none" strike="noStrike" dirty="0">
                          <a:solidFill>
                            <a:srgbClr val="000000"/>
                          </a:solidFill>
                          <a:effectLst/>
                          <a:latin typeface="Arial" panose="020B0604020202020204" pitchFamily="34" charset="0"/>
                        </a:rPr>
                        <a:t>2</a:t>
                      </a:r>
                    </a:p>
                  </a:txBody>
                  <a:tcPr marL="9525" marR="9525" marT="9525" marB="0" anchor="ctr"/>
                </a:tc>
                <a:extLst>
                  <a:ext uri="{0D108BD9-81ED-4DB2-BD59-A6C34878D82A}">
                    <a16:rowId xmlns:a16="http://schemas.microsoft.com/office/drawing/2014/main" val="1817587706"/>
                  </a:ext>
                </a:extLst>
              </a:tr>
            </a:tbl>
          </a:graphicData>
        </a:graphic>
      </p:graphicFrame>
    </p:spTree>
    <p:extLst>
      <p:ext uri="{BB962C8B-B14F-4D97-AF65-F5344CB8AC3E}">
        <p14:creationId xmlns:p14="http://schemas.microsoft.com/office/powerpoint/2010/main" val="2499913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arn(inVertical)">
                                      <p:cBhvr>
                                        <p:cTn id="7"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Lst>
  </p:timing>
</p:sld>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10245</TotalTime>
  <Words>1629</Words>
  <Application>Microsoft Office PowerPoint</Application>
  <PresentationFormat>Panorámica</PresentationFormat>
  <Paragraphs>363</Paragraphs>
  <Slides>13</Slides>
  <Notes>13</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13</vt:i4>
      </vt:variant>
    </vt:vector>
  </HeadingPairs>
  <TitlesOfParts>
    <vt:vector size="17" baseType="lpstr">
      <vt:lpstr>Arial</vt:lpstr>
      <vt:lpstr>Calibri</vt:lpstr>
      <vt:lpstr>Palatino Linotype</vt:lpstr>
      <vt:lpstr>1_Tema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Cpq01</dc:creator>
  <cp:lastModifiedBy>WILLIAM ESPINOSA</cp:lastModifiedBy>
  <cp:revision>363</cp:revision>
  <dcterms:created xsi:type="dcterms:W3CDTF">2012-11-20T17:02:50Z</dcterms:created>
  <dcterms:modified xsi:type="dcterms:W3CDTF">2021-07-29T15:58:42Z</dcterms:modified>
</cp:coreProperties>
</file>