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35"/>
  </p:notesMasterIdLst>
  <p:sldIdLst>
    <p:sldId id="410" r:id="rId2"/>
    <p:sldId id="456" r:id="rId3"/>
    <p:sldId id="457" r:id="rId4"/>
    <p:sldId id="413" r:id="rId5"/>
    <p:sldId id="414" r:id="rId6"/>
    <p:sldId id="415" r:id="rId7"/>
    <p:sldId id="417" r:id="rId8"/>
    <p:sldId id="418" r:id="rId9"/>
    <p:sldId id="431" r:id="rId10"/>
    <p:sldId id="419" r:id="rId11"/>
    <p:sldId id="420" r:id="rId12"/>
    <p:sldId id="421" r:id="rId13"/>
    <p:sldId id="441" r:id="rId14"/>
    <p:sldId id="422" r:id="rId15"/>
    <p:sldId id="440" r:id="rId16"/>
    <p:sldId id="433" r:id="rId17"/>
    <p:sldId id="439" r:id="rId18"/>
    <p:sldId id="434" r:id="rId19"/>
    <p:sldId id="438" r:id="rId20"/>
    <p:sldId id="435" r:id="rId21"/>
    <p:sldId id="425" r:id="rId22"/>
    <p:sldId id="426" r:id="rId23"/>
    <p:sldId id="427" r:id="rId24"/>
    <p:sldId id="428" r:id="rId25"/>
    <p:sldId id="436" r:id="rId26"/>
    <p:sldId id="429" r:id="rId27"/>
    <p:sldId id="437" r:id="rId28"/>
    <p:sldId id="443" r:id="rId29"/>
    <p:sldId id="444" r:id="rId30"/>
    <p:sldId id="445" r:id="rId31"/>
    <p:sldId id="446" r:id="rId32"/>
    <p:sldId id="447" r:id="rId33"/>
    <p:sldId id="430" r:id="rId34"/>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ina Rodríguez Estupiñan" initials="CRE" lastIdx="1" clrIdx="0">
    <p:extLst>
      <p:ext uri="{19B8F6BF-5375-455C-9EA6-DF929625EA0E}">
        <p15:presenceInfo xmlns:p15="http://schemas.microsoft.com/office/powerpoint/2012/main" userId="S-1-5-21-2293652570-1902107330-946877820-411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86792" autoAdjust="0"/>
  </p:normalViewPr>
  <p:slideViewPr>
    <p:cSldViewPr>
      <p:cViewPr varScale="1">
        <p:scale>
          <a:sx n="80" d="100"/>
          <a:sy n="80" d="100"/>
        </p:scale>
        <p:origin x="1668" y="84"/>
      </p:cViewPr>
      <p:guideLst>
        <p:guide orient="horz" pos="2160"/>
        <p:guide pos="2880"/>
      </p:guideLst>
    </p:cSldViewPr>
  </p:slideViewPr>
  <p:outlineViewPr>
    <p:cViewPr>
      <p:scale>
        <a:sx n="33" d="100"/>
        <a:sy n="33" d="100"/>
      </p:scale>
      <p:origin x="0" y="-4055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D:\Users\Sony%20Vaio\Documents\CARO\RAMA%20JUDICIAL\INDICADORES\Consumos\Agua%20y%20energ&#237;a\Consumos%20Agu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Users\Sony%20Vaio\Documents\CARO\RAMA%20JUDICIAL\INDICADORES\Consumos\Agua%20y%20energ&#237;a\Consumos%20energ&#237;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Users\Sony%20Vaio\Documents\CARO\RAMA%20JUDICIAL\INDICADORES\Consumos\Agua%20y%20energ&#237;a\Consumos%20energ&#237;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Users\Sony%20Vaio\Documents\CARO\RAMA%20JUDICIAL\INDICADORES\Consumos\Agua%20y%20energ&#237;a\Consumos%20energ&#237;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Crodriges\Documents\SGA\CAROLINA\INDICADORES\Copia%20de%20Copia%20de%20Consumo%20papel%20consolidado%202017%20-%20%202018.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b="1" dirty="0"/>
              <a:t>COMPARATIVO</a:t>
            </a:r>
            <a:r>
              <a:rPr lang="es-CO" b="1" baseline="0" dirty="0"/>
              <a:t> 2017 - 2018</a:t>
            </a:r>
          </a:p>
          <a:p>
            <a:pPr>
              <a:defRPr/>
            </a:pPr>
            <a:r>
              <a:rPr lang="es-CO" b="1" baseline="0" dirty="0" smtClean="0"/>
              <a:t>CONSUMO </a:t>
            </a:r>
            <a:r>
              <a:rPr lang="es-CO" b="1" baseline="0" dirty="0"/>
              <a:t>DE AGUA </a:t>
            </a:r>
            <a:r>
              <a:rPr lang="es-CO" b="1" baseline="0" dirty="0" smtClean="0"/>
              <a:t>PERCAPITA</a:t>
            </a:r>
            <a:endParaRPr lang="es-CO"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Consolidado!$I$32</c:f>
              <c:strCache>
                <c:ptCount val="1"/>
                <c:pt idx="0">
                  <c:v>2017</c:v>
                </c:pt>
              </c:strCache>
            </c:strRef>
          </c:tx>
          <c:spPr>
            <a:solidFill>
              <a:schemeClr val="accent1"/>
            </a:solidFill>
            <a:ln>
              <a:noFill/>
            </a:ln>
            <a:effectLst/>
          </c:spPr>
          <c:invertIfNegative val="0"/>
          <c:cat>
            <c:strRef>
              <c:f>Consolidado!$J$31:$L$31</c:f>
              <c:strCache>
                <c:ptCount val="3"/>
                <c:pt idx="0">
                  <c:v>DEAJ</c:v>
                </c:pt>
                <c:pt idx="1">
                  <c:v>BOLSA</c:v>
                </c:pt>
                <c:pt idx="2">
                  <c:v>PALACIO</c:v>
                </c:pt>
              </c:strCache>
            </c:strRef>
          </c:cat>
          <c:val>
            <c:numRef>
              <c:f>Consolidado!$J$32:$L$32</c:f>
              <c:numCache>
                <c:formatCode>0.00</c:formatCode>
                <c:ptCount val="3"/>
                <c:pt idx="0">
                  <c:v>0.61276127612761278</c:v>
                </c:pt>
                <c:pt idx="1">
                  <c:v>1.1519607843137254</c:v>
                </c:pt>
                <c:pt idx="2">
                  <c:v>0.65820895522388057</c:v>
                </c:pt>
              </c:numCache>
            </c:numRef>
          </c:val>
        </c:ser>
        <c:ser>
          <c:idx val="1"/>
          <c:order val="1"/>
          <c:tx>
            <c:strRef>
              <c:f>Consolidado!$I$33</c:f>
              <c:strCache>
                <c:ptCount val="1"/>
                <c:pt idx="0">
                  <c:v>2018</c:v>
                </c:pt>
              </c:strCache>
            </c:strRef>
          </c:tx>
          <c:spPr>
            <a:solidFill>
              <a:schemeClr val="accent2"/>
            </a:solidFill>
            <a:ln>
              <a:noFill/>
            </a:ln>
            <a:effectLst/>
          </c:spPr>
          <c:invertIfNegative val="0"/>
          <c:cat>
            <c:strRef>
              <c:f>Consolidado!$J$31:$L$31</c:f>
              <c:strCache>
                <c:ptCount val="3"/>
                <c:pt idx="0">
                  <c:v>DEAJ</c:v>
                </c:pt>
                <c:pt idx="1">
                  <c:v>BOLSA</c:v>
                </c:pt>
                <c:pt idx="2">
                  <c:v>PALACIO</c:v>
                </c:pt>
              </c:strCache>
            </c:strRef>
          </c:cat>
          <c:val>
            <c:numRef>
              <c:f>Consolidado!$J$33:$L$33</c:f>
              <c:numCache>
                <c:formatCode>0.00</c:formatCode>
                <c:ptCount val="3"/>
                <c:pt idx="0">
                  <c:v>0.66826923076923084</c:v>
                </c:pt>
                <c:pt idx="1">
                  <c:v>1.0770308123249299</c:v>
                </c:pt>
                <c:pt idx="2">
                  <c:v>0.61845355731225293</c:v>
                </c:pt>
              </c:numCache>
            </c:numRef>
          </c:val>
        </c:ser>
        <c:dLbls>
          <c:showLegendKey val="0"/>
          <c:showVal val="0"/>
          <c:showCatName val="0"/>
          <c:showSerName val="0"/>
          <c:showPercent val="0"/>
          <c:showBubbleSize val="0"/>
        </c:dLbls>
        <c:gapWidth val="219"/>
        <c:overlap val="-27"/>
        <c:axId val="-1732684960"/>
        <c:axId val="-1732681152"/>
      </c:barChart>
      <c:catAx>
        <c:axId val="-173268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732681152"/>
        <c:crosses val="autoZero"/>
        <c:auto val="1"/>
        <c:lblAlgn val="ctr"/>
        <c:lblOffset val="100"/>
        <c:noMultiLvlLbl val="0"/>
      </c:catAx>
      <c:valAx>
        <c:axId val="-173268115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732684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sz="1200"/>
              <a:t>COMPARATIVO CONSUMO ENERGÉTICO 2017 - 2018  </a:t>
            </a:r>
          </a:p>
          <a:p>
            <a:pPr>
              <a:defRPr/>
            </a:pPr>
            <a:r>
              <a:rPr lang="es-CO" sz="1200"/>
              <a:t>CONSUMO PERCAPITA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Consolidado!$I$55</c:f>
              <c:strCache>
                <c:ptCount val="1"/>
                <c:pt idx="0">
                  <c:v>2017</c:v>
                </c:pt>
              </c:strCache>
            </c:strRef>
          </c:tx>
          <c:spPr>
            <a:solidFill>
              <a:schemeClr val="accent1"/>
            </a:solidFill>
            <a:ln>
              <a:noFill/>
            </a:ln>
            <a:effectLst/>
          </c:spPr>
          <c:invertIfNegative val="0"/>
          <c:cat>
            <c:strRef>
              <c:f>Consolidado!$J$54:$L$54</c:f>
              <c:strCache>
                <c:ptCount val="3"/>
                <c:pt idx="0">
                  <c:v>DEAJ</c:v>
                </c:pt>
                <c:pt idx="1">
                  <c:v>BOLSA</c:v>
                </c:pt>
                <c:pt idx="2">
                  <c:v>PALACIO</c:v>
                </c:pt>
              </c:strCache>
            </c:strRef>
          </c:cat>
          <c:val>
            <c:numRef>
              <c:f>Consolidado!$J$55:$L$55</c:f>
              <c:numCache>
                <c:formatCode>0.0</c:formatCode>
                <c:ptCount val="3"/>
                <c:pt idx="0">
                  <c:v>73.880913091309125</c:v>
                </c:pt>
                <c:pt idx="1">
                  <c:v>107.89005602240896</c:v>
                </c:pt>
                <c:pt idx="2">
                  <c:v>70.997097844112773</c:v>
                </c:pt>
              </c:numCache>
            </c:numRef>
          </c:val>
        </c:ser>
        <c:ser>
          <c:idx val="1"/>
          <c:order val="1"/>
          <c:tx>
            <c:strRef>
              <c:f>Consolidado!$I$56</c:f>
              <c:strCache>
                <c:ptCount val="1"/>
                <c:pt idx="0">
                  <c:v>2018</c:v>
                </c:pt>
              </c:strCache>
            </c:strRef>
          </c:tx>
          <c:spPr>
            <a:solidFill>
              <a:schemeClr val="accent2"/>
            </a:solidFill>
            <a:ln>
              <a:noFill/>
            </a:ln>
            <a:effectLst/>
          </c:spPr>
          <c:invertIfNegative val="0"/>
          <c:cat>
            <c:strRef>
              <c:f>Consolidado!$J$54:$L$54</c:f>
              <c:strCache>
                <c:ptCount val="3"/>
                <c:pt idx="0">
                  <c:v>DEAJ</c:v>
                </c:pt>
                <c:pt idx="1">
                  <c:v>BOLSA</c:v>
                </c:pt>
                <c:pt idx="2">
                  <c:v>PALACIO</c:v>
                </c:pt>
              </c:strCache>
            </c:strRef>
          </c:cat>
          <c:val>
            <c:numRef>
              <c:f>Consolidado!$J$56:$L$56</c:f>
              <c:numCache>
                <c:formatCode>0.0</c:formatCode>
                <c:ptCount val="3"/>
                <c:pt idx="0">
                  <c:v>73.239850427350433</c:v>
                </c:pt>
                <c:pt idx="1">
                  <c:v>109.23459383753503</c:v>
                </c:pt>
                <c:pt idx="2">
                  <c:v>77.775032938076421</c:v>
                </c:pt>
              </c:numCache>
            </c:numRef>
          </c:val>
        </c:ser>
        <c:dLbls>
          <c:showLegendKey val="0"/>
          <c:showVal val="0"/>
          <c:showCatName val="0"/>
          <c:showSerName val="0"/>
          <c:showPercent val="0"/>
          <c:showBubbleSize val="0"/>
        </c:dLbls>
        <c:gapWidth val="219"/>
        <c:overlap val="-27"/>
        <c:axId val="-1732690944"/>
        <c:axId val="-1732688768"/>
      </c:barChart>
      <c:catAx>
        <c:axId val="-1732690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732688768"/>
        <c:crosses val="autoZero"/>
        <c:auto val="1"/>
        <c:lblAlgn val="ctr"/>
        <c:lblOffset val="100"/>
        <c:noMultiLvlLbl val="0"/>
      </c:catAx>
      <c:valAx>
        <c:axId val="-173268876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732690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solidFill>
        <a:schemeClr val="accent1"/>
      </a:solidFill>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b="1" dirty="0"/>
              <a:t>CONSUMO</a:t>
            </a:r>
            <a:r>
              <a:rPr lang="es-CO" b="1" baseline="0" dirty="0"/>
              <a:t> ENERGÉTICO - AÑO 2018</a:t>
            </a:r>
            <a:endParaRPr lang="es-CO"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lineChart>
        <c:grouping val="standard"/>
        <c:varyColors val="0"/>
        <c:ser>
          <c:idx val="0"/>
          <c:order val="0"/>
          <c:tx>
            <c:strRef>
              <c:f>Consolidado!$J$26</c:f>
              <c:strCache>
                <c:ptCount val="1"/>
                <c:pt idx="0">
                  <c:v>DEAJ</c:v>
                </c:pt>
              </c:strCache>
            </c:strRef>
          </c:tx>
          <c:spPr>
            <a:ln w="28575" cap="rnd">
              <a:solidFill>
                <a:schemeClr val="accent1"/>
              </a:solidFill>
              <a:round/>
            </a:ln>
            <a:effectLst/>
          </c:spPr>
          <c:marker>
            <c:symbol val="none"/>
          </c:marker>
          <c:cat>
            <c:strRef>
              <c:f>Consolidado!$I$27:$I$30</c:f>
              <c:strCache>
                <c:ptCount val="4"/>
                <c:pt idx="0">
                  <c:v>Primer trimestre </c:v>
                </c:pt>
                <c:pt idx="1">
                  <c:v>Segundo trimestre </c:v>
                </c:pt>
                <c:pt idx="2">
                  <c:v>Tercero trimestre </c:v>
                </c:pt>
                <c:pt idx="3">
                  <c:v>Cuarto trimestre </c:v>
                </c:pt>
              </c:strCache>
            </c:strRef>
          </c:cat>
          <c:val>
            <c:numRef>
              <c:f>Consolidado!$J$27:$J$30</c:f>
              <c:numCache>
                <c:formatCode>0.00</c:formatCode>
                <c:ptCount val="4"/>
                <c:pt idx="0">
                  <c:v>75.313034188034194</c:v>
                </c:pt>
                <c:pt idx="1">
                  <c:v>74.818376068376082</c:v>
                </c:pt>
                <c:pt idx="2">
                  <c:v>72.024572649572647</c:v>
                </c:pt>
                <c:pt idx="3">
                  <c:v>70.803418803418808</c:v>
                </c:pt>
              </c:numCache>
            </c:numRef>
          </c:val>
          <c:smooth val="0"/>
        </c:ser>
        <c:ser>
          <c:idx val="1"/>
          <c:order val="1"/>
          <c:tx>
            <c:strRef>
              <c:f>Consolidado!$K$26</c:f>
              <c:strCache>
                <c:ptCount val="1"/>
                <c:pt idx="0">
                  <c:v>BOLSA</c:v>
                </c:pt>
              </c:strCache>
            </c:strRef>
          </c:tx>
          <c:spPr>
            <a:ln w="28575" cap="rnd">
              <a:solidFill>
                <a:schemeClr val="accent2"/>
              </a:solidFill>
              <a:round/>
            </a:ln>
            <a:effectLst/>
          </c:spPr>
          <c:marker>
            <c:symbol val="none"/>
          </c:marker>
          <c:cat>
            <c:strRef>
              <c:f>Consolidado!$I$27:$I$30</c:f>
              <c:strCache>
                <c:ptCount val="4"/>
                <c:pt idx="0">
                  <c:v>Primer trimestre </c:v>
                </c:pt>
                <c:pt idx="1">
                  <c:v>Segundo trimestre </c:v>
                </c:pt>
                <c:pt idx="2">
                  <c:v>Tercero trimestre </c:v>
                </c:pt>
                <c:pt idx="3">
                  <c:v>Cuarto trimestre </c:v>
                </c:pt>
              </c:strCache>
            </c:strRef>
          </c:cat>
          <c:val>
            <c:numRef>
              <c:f>Consolidado!$K$27:$K$30</c:f>
              <c:numCache>
                <c:formatCode>0.00</c:formatCode>
                <c:ptCount val="4"/>
                <c:pt idx="0">
                  <c:v>115.39775910364146</c:v>
                </c:pt>
                <c:pt idx="1">
                  <c:v>110.07002801120449</c:v>
                </c:pt>
                <c:pt idx="2">
                  <c:v>108.96918767507003</c:v>
                </c:pt>
                <c:pt idx="3">
                  <c:v>102.5014005602241</c:v>
                </c:pt>
              </c:numCache>
            </c:numRef>
          </c:val>
          <c:smooth val="0"/>
        </c:ser>
        <c:ser>
          <c:idx val="2"/>
          <c:order val="2"/>
          <c:tx>
            <c:strRef>
              <c:f>Consolidado!$L$26</c:f>
              <c:strCache>
                <c:ptCount val="1"/>
                <c:pt idx="0">
                  <c:v>PALACIO</c:v>
                </c:pt>
              </c:strCache>
            </c:strRef>
          </c:tx>
          <c:spPr>
            <a:ln w="28575" cap="rnd">
              <a:solidFill>
                <a:schemeClr val="accent3"/>
              </a:solidFill>
              <a:round/>
            </a:ln>
            <a:effectLst/>
          </c:spPr>
          <c:marker>
            <c:symbol val="none"/>
          </c:marker>
          <c:cat>
            <c:strRef>
              <c:f>Consolidado!$I$27:$I$30</c:f>
              <c:strCache>
                <c:ptCount val="4"/>
                <c:pt idx="0">
                  <c:v>Primer trimestre </c:v>
                </c:pt>
                <c:pt idx="1">
                  <c:v>Segundo trimestre </c:v>
                </c:pt>
                <c:pt idx="2">
                  <c:v>Tercero trimestre </c:v>
                </c:pt>
                <c:pt idx="3">
                  <c:v>Cuarto trimestre </c:v>
                </c:pt>
              </c:strCache>
            </c:strRef>
          </c:cat>
          <c:val>
            <c:numRef>
              <c:f>Consolidado!$L$27:$L$30</c:f>
              <c:numCache>
                <c:formatCode>0.00</c:formatCode>
                <c:ptCount val="4"/>
                <c:pt idx="0">
                  <c:v>72.628458498023718</c:v>
                </c:pt>
                <c:pt idx="1">
                  <c:v>74.440052700922266</c:v>
                </c:pt>
                <c:pt idx="2">
                  <c:v>80.039525691699609</c:v>
                </c:pt>
                <c:pt idx="3">
                  <c:v>83.992094861660078</c:v>
                </c:pt>
              </c:numCache>
            </c:numRef>
          </c:val>
          <c:smooth val="0"/>
        </c:ser>
        <c:dLbls>
          <c:showLegendKey val="0"/>
          <c:showVal val="0"/>
          <c:showCatName val="0"/>
          <c:showSerName val="0"/>
          <c:showPercent val="0"/>
          <c:showBubbleSize val="0"/>
        </c:dLbls>
        <c:smooth val="0"/>
        <c:axId val="-1732682784"/>
        <c:axId val="-1732682240"/>
      </c:lineChart>
      <c:catAx>
        <c:axId val="-1732682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732682240"/>
        <c:crosses val="autoZero"/>
        <c:auto val="1"/>
        <c:lblAlgn val="ctr"/>
        <c:lblOffset val="100"/>
        <c:noMultiLvlLbl val="0"/>
      </c:catAx>
      <c:valAx>
        <c:axId val="-17326822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732682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solidFill>
        <a:schemeClr val="accent1"/>
      </a:solidFill>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b="1"/>
              <a:t>CONSUMO</a:t>
            </a:r>
            <a:r>
              <a:rPr lang="es-ES" b="1" baseline="0"/>
              <a:t> ENERGÉTICO - AÑO 2017</a:t>
            </a:r>
            <a:endParaRPr lang="es-ES"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lineChart>
        <c:grouping val="standard"/>
        <c:varyColors val="0"/>
        <c:ser>
          <c:idx val="0"/>
          <c:order val="0"/>
          <c:tx>
            <c:strRef>
              <c:f>Consolidado!$J$7</c:f>
              <c:strCache>
                <c:ptCount val="1"/>
                <c:pt idx="0">
                  <c:v>DEAJ</c:v>
                </c:pt>
              </c:strCache>
            </c:strRef>
          </c:tx>
          <c:spPr>
            <a:ln w="28575" cap="rnd">
              <a:solidFill>
                <a:schemeClr val="accent1"/>
              </a:solidFill>
              <a:round/>
            </a:ln>
            <a:effectLst/>
          </c:spPr>
          <c:marker>
            <c:symbol val="none"/>
          </c:marker>
          <c:cat>
            <c:strRef>
              <c:f>Consolidado!$I$8:$I$11</c:f>
              <c:strCache>
                <c:ptCount val="4"/>
                <c:pt idx="0">
                  <c:v>Primer trimestre </c:v>
                </c:pt>
                <c:pt idx="1">
                  <c:v>Segundo trimestre </c:v>
                </c:pt>
                <c:pt idx="2">
                  <c:v>Tercero trimestre </c:v>
                </c:pt>
                <c:pt idx="3">
                  <c:v>Cuarto trimestre </c:v>
                </c:pt>
              </c:strCache>
            </c:strRef>
          </c:cat>
          <c:val>
            <c:numRef>
              <c:f>Consolidado!$J$8:$J$11</c:f>
              <c:numCache>
                <c:formatCode>0.00</c:formatCode>
                <c:ptCount val="4"/>
                <c:pt idx="0">
                  <c:v>51.584158415841578</c:v>
                </c:pt>
                <c:pt idx="1">
                  <c:v>80.41364136413641</c:v>
                </c:pt>
                <c:pt idx="2">
                  <c:v>77.473047304730486</c:v>
                </c:pt>
                <c:pt idx="3">
                  <c:v>86.052805280528048</c:v>
                </c:pt>
              </c:numCache>
            </c:numRef>
          </c:val>
          <c:smooth val="0"/>
        </c:ser>
        <c:ser>
          <c:idx val="1"/>
          <c:order val="1"/>
          <c:tx>
            <c:strRef>
              <c:f>Consolidado!$K$7</c:f>
              <c:strCache>
                <c:ptCount val="1"/>
                <c:pt idx="0">
                  <c:v>BOLSA</c:v>
                </c:pt>
              </c:strCache>
            </c:strRef>
          </c:tx>
          <c:spPr>
            <a:ln w="28575" cap="rnd">
              <a:solidFill>
                <a:schemeClr val="accent2"/>
              </a:solidFill>
              <a:round/>
            </a:ln>
            <a:effectLst/>
          </c:spPr>
          <c:marker>
            <c:symbol val="none"/>
          </c:marker>
          <c:cat>
            <c:strRef>
              <c:f>Consolidado!$I$8:$I$11</c:f>
              <c:strCache>
                <c:ptCount val="4"/>
                <c:pt idx="0">
                  <c:v>Primer trimestre </c:v>
                </c:pt>
                <c:pt idx="1">
                  <c:v>Segundo trimestre </c:v>
                </c:pt>
                <c:pt idx="2">
                  <c:v>Tercero trimestre </c:v>
                </c:pt>
                <c:pt idx="3">
                  <c:v>Cuarto trimestre </c:v>
                </c:pt>
              </c:strCache>
            </c:strRef>
          </c:cat>
          <c:val>
            <c:numRef>
              <c:f>Consolidado!$K$8:$K$11</c:f>
              <c:numCache>
                <c:formatCode>0.00</c:formatCode>
                <c:ptCount val="4"/>
                <c:pt idx="0">
                  <c:v>76.647058823529406</c:v>
                </c:pt>
                <c:pt idx="1">
                  <c:v>121.11204481792716</c:v>
                </c:pt>
                <c:pt idx="2">
                  <c:v>113.45658263305323</c:v>
                </c:pt>
                <c:pt idx="3">
                  <c:v>120.34453781512605</c:v>
                </c:pt>
              </c:numCache>
            </c:numRef>
          </c:val>
          <c:smooth val="0"/>
        </c:ser>
        <c:ser>
          <c:idx val="2"/>
          <c:order val="2"/>
          <c:tx>
            <c:strRef>
              <c:f>Consolidado!$L$7</c:f>
              <c:strCache>
                <c:ptCount val="1"/>
                <c:pt idx="0">
                  <c:v>PALACIO</c:v>
                </c:pt>
              </c:strCache>
            </c:strRef>
          </c:tx>
          <c:spPr>
            <a:ln w="28575" cap="rnd">
              <a:solidFill>
                <a:schemeClr val="accent3"/>
              </a:solidFill>
              <a:round/>
            </a:ln>
            <a:effectLst/>
          </c:spPr>
          <c:marker>
            <c:symbol val="none"/>
          </c:marker>
          <c:cat>
            <c:strRef>
              <c:f>Consolidado!$I$8:$I$11</c:f>
              <c:strCache>
                <c:ptCount val="4"/>
                <c:pt idx="0">
                  <c:v>Primer trimestre </c:v>
                </c:pt>
                <c:pt idx="1">
                  <c:v>Segundo trimestre </c:v>
                </c:pt>
                <c:pt idx="2">
                  <c:v>Tercero trimestre </c:v>
                </c:pt>
                <c:pt idx="3">
                  <c:v>Cuarto trimestre </c:v>
                </c:pt>
              </c:strCache>
            </c:strRef>
          </c:cat>
          <c:val>
            <c:numRef>
              <c:f>Consolidado!$L$8:$L$11</c:f>
              <c:numCache>
                <c:formatCode>0.00</c:formatCode>
                <c:ptCount val="4"/>
                <c:pt idx="0">
                  <c:v>50.746268656716417</c:v>
                </c:pt>
                <c:pt idx="1">
                  <c:v>77.94361525704808</c:v>
                </c:pt>
                <c:pt idx="2">
                  <c:v>76.285240464344938</c:v>
                </c:pt>
                <c:pt idx="3">
                  <c:v>79.013266998341621</c:v>
                </c:pt>
              </c:numCache>
            </c:numRef>
          </c:val>
          <c:smooth val="0"/>
        </c:ser>
        <c:dLbls>
          <c:showLegendKey val="0"/>
          <c:showVal val="0"/>
          <c:showCatName val="0"/>
          <c:showSerName val="0"/>
          <c:showPercent val="0"/>
          <c:showBubbleSize val="0"/>
        </c:dLbls>
        <c:smooth val="0"/>
        <c:axId val="-1732695840"/>
        <c:axId val="-1732695296"/>
      </c:lineChart>
      <c:catAx>
        <c:axId val="-1732695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732695296"/>
        <c:crosses val="autoZero"/>
        <c:auto val="1"/>
        <c:lblAlgn val="ctr"/>
        <c:lblOffset val="100"/>
        <c:noMultiLvlLbl val="0"/>
      </c:catAx>
      <c:valAx>
        <c:axId val="-173269529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732695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solidFill>
        <a:schemeClr val="accent1"/>
      </a:solidFill>
    </a:ln>
    <a:effectLst/>
  </c:spPr>
  <c:txPr>
    <a:bodyPr/>
    <a:lstStyle/>
    <a:p>
      <a:pPr>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COMPARATIVO</a:t>
            </a:r>
            <a:r>
              <a:rPr lang="es-CO" baseline="0"/>
              <a:t>  CONSUMO DE PAPEL 2017 -2018</a:t>
            </a:r>
            <a:endParaRPr lang="es-CO"/>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clustered"/>
        <c:varyColors val="0"/>
        <c:ser>
          <c:idx val="0"/>
          <c:order val="0"/>
          <c:tx>
            <c:strRef>
              <c:f>Hoja1!$S$43</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Hoja1!$R$44:$R$46</c:f>
              <c:strCache>
                <c:ptCount val="3"/>
                <c:pt idx="0">
                  <c:v>DEAJ</c:v>
                </c:pt>
                <c:pt idx="1">
                  <c:v>BOLSA</c:v>
                </c:pt>
                <c:pt idx="2">
                  <c:v>PALACIO</c:v>
                </c:pt>
              </c:strCache>
            </c:strRef>
          </c:cat>
          <c:val>
            <c:numRef>
              <c:f>Hoja1!$S$44:$S$46</c:f>
              <c:numCache>
                <c:formatCode>0</c:formatCode>
                <c:ptCount val="3"/>
                <c:pt idx="0">
                  <c:v>3343</c:v>
                </c:pt>
                <c:pt idx="1">
                  <c:v>1081</c:v>
                </c:pt>
                <c:pt idx="2">
                  <c:v>49692.944000000003</c:v>
                </c:pt>
              </c:numCache>
            </c:numRef>
          </c:val>
        </c:ser>
        <c:ser>
          <c:idx val="1"/>
          <c:order val="1"/>
          <c:tx>
            <c:strRef>
              <c:f>Hoja1!$T$43</c:f>
              <c:strCache>
                <c:ptCount val="1"/>
                <c:pt idx="0">
                  <c:v>2018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Hoja1!$R$44:$R$46</c:f>
              <c:strCache>
                <c:ptCount val="3"/>
                <c:pt idx="0">
                  <c:v>DEAJ</c:v>
                </c:pt>
                <c:pt idx="1">
                  <c:v>BOLSA</c:v>
                </c:pt>
                <c:pt idx="2">
                  <c:v>PALACIO</c:v>
                </c:pt>
              </c:strCache>
            </c:strRef>
          </c:cat>
          <c:val>
            <c:numRef>
              <c:f>Hoja1!$T$44:$T$46</c:f>
              <c:numCache>
                <c:formatCode>0</c:formatCode>
                <c:ptCount val="3"/>
                <c:pt idx="0">
                  <c:v>1749.2919999999999</c:v>
                </c:pt>
                <c:pt idx="1">
                  <c:v>503.22399999999999</c:v>
                </c:pt>
                <c:pt idx="2">
                  <c:v>33304.892</c:v>
                </c:pt>
              </c:numCache>
            </c:numRef>
          </c:val>
        </c:ser>
        <c:dLbls>
          <c:showLegendKey val="0"/>
          <c:showVal val="0"/>
          <c:showCatName val="0"/>
          <c:showSerName val="0"/>
          <c:showPercent val="0"/>
          <c:showBubbleSize val="0"/>
        </c:dLbls>
        <c:gapWidth val="182"/>
        <c:axId val="-1732693120"/>
        <c:axId val="-1732683872"/>
      </c:barChart>
      <c:catAx>
        <c:axId val="-17326931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732683872"/>
        <c:crosses val="autoZero"/>
        <c:auto val="1"/>
        <c:lblAlgn val="ctr"/>
        <c:lblOffset val="100"/>
        <c:noMultiLvlLbl val="0"/>
      </c:catAx>
      <c:valAx>
        <c:axId val="-173268387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732693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solidFill>
        <a:schemeClr val="accent1"/>
      </a:solid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9-02-27T11:56:09.983" idx="1">
    <p:pos x="10" y="10"/>
    <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628969-4C6D-4DDC-88A8-165D9076D123}" type="doc">
      <dgm:prSet loTypeId="urn:microsoft.com/office/officeart/2005/8/layout/radial6" loCatId="cycle" qsTypeId="urn:microsoft.com/office/officeart/2005/8/quickstyle/simple1" qsCatId="simple" csTypeId="urn:microsoft.com/office/officeart/2005/8/colors/accent6_5" csCatId="accent6" phldr="1"/>
      <dgm:spPr/>
      <dgm:t>
        <a:bodyPr/>
        <a:lstStyle/>
        <a:p>
          <a:endParaRPr lang="es-CO"/>
        </a:p>
      </dgm:t>
    </dgm:pt>
    <dgm:pt modelId="{C911EFA4-B2A2-4C05-8BA7-7A9ED347B390}">
      <dgm:prSet phldrT="[Texto]">
        <dgm:style>
          <a:lnRef idx="2">
            <a:schemeClr val="accent3"/>
          </a:lnRef>
          <a:fillRef idx="1">
            <a:schemeClr val="lt1"/>
          </a:fillRef>
          <a:effectRef idx="0">
            <a:schemeClr val="accent3"/>
          </a:effectRef>
          <a:fontRef idx="minor">
            <a:schemeClr val="dk1"/>
          </a:fontRef>
        </dgm:style>
      </dgm:prSet>
      <dgm:spPr/>
      <dgm:t>
        <a:bodyPr/>
        <a:lstStyle/>
        <a:p>
          <a:r>
            <a:rPr lang="es-CO" dirty="0" smtClean="0"/>
            <a:t>PLAN DE GESTIÓN AMBIENTAL </a:t>
          </a:r>
          <a:endParaRPr lang="es-CO" dirty="0"/>
        </a:p>
      </dgm:t>
    </dgm:pt>
    <dgm:pt modelId="{D4A61C81-0348-4757-8506-336D15CD92BE}" type="parTrans" cxnId="{36F3B89A-9BE0-4FDD-94D8-E8C421E4C93A}">
      <dgm:prSet/>
      <dgm:spPr/>
      <dgm:t>
        <a:bodyPr/>
        <a:lstStyle/>
        <a:p>
          <a:endParaRPr lang="es-CO"/>
        </a:p>
      </dgm:t>
    </dgm:pt>
    <dgm:pt modelId="{A5C77946-6402-480B-896A-933433672D6B}" type="sibTrans" cxnId="{36F3B89A-9BE0-4FDD-94D8-E8C421E4C93A}">
      <dgm:prSet/>
      <dgm:spPr/>
      <dgm:t>
        <a:bodyPr/>
        <a:lstStyle/>
        <a:p>
          <a:endParaRPr lang="es-CO"/>
        </a:p>
      </dgm:t>
    </dgm:pt>
    <dgm:pt modelId="{1AB3F93C-7F8D-433C-9767-E601A21A74DE}">
      <dgm:prSet phldrT="[Texto]" custT="1">
        <dgm:style>
          <a:lnRef idx="2">
            <a:schemeClr val="accent3"/>
          </a:lnRef>
          <a:fillRef idx="1">
            <a:schemeClr val="lt1"/>
          </a:fillRef>
          <a:effectRef idx="0">
            <a:schemeClr val="accent3"/>
          </a:effectRef>
          <a:fontRef idx="minor">
            <a:schemeClr val="dk1"/>
          </a:fontRef>
        </dgm:style>
      </dgm:prSet>
      <dgm:spPr/>
      <dgm:t>
        <a:bodyPr/>
        <a:lstStyle/>
        <a:p>
          <a:r>
            <a:rPr lang="es-CO" sz="1400" b="1" dirty="0" smtClean="0"/>
            <a:t>Consumo de Papel </a:t>
          </a:r>
          <a:endParaRPr lang="es-CO" sz="1400" b="1" dirty="0"/>
        </a:p>
      </dgm:t>
    </dgm:pt>
    <dgm:pt modelId="{C24063BF-2B52-4C49-AC78-B0ED1F207A35}" type="parTrans" cxnId="{6E634921-9896-43DB-B4F6-2D381C4C17CA}">
      <dgm:prSet/>
      <dgm:spPr/>
      <dgm:t>
        <a:bodyPr/>
        <a:lstStyle/>
        <a:p>
          <a:endParaRPr lang="es-CO"/>
        </a:p>
      </dgm:t>
    </dgm:pt>
    <dgm:pt modelId="{D667C5DB-0E0A-4E22-BE89-A4B1DEA72994}" type="sibTrans" cxnId="{6E634921-9896-43DB-B4F6-2D381C4C17CA}">
      <dgm:prSet>
        <dgm:style>
          <a:lnRef idx="2">
            <a:schemeClr val="accent3"/>
          </a:lnRef>
          <a:fillRef idx="1">
            <a:schemeClr val="lt1"/>
          </a:fillRef>
          <a:effectRef idx="0">
            <a:schemeClr val="accent3"/>
          </a:effectRef>
          <a:fontRef idx="minor">
            <a:schemeClr val="dk1"/>
          </a:fontRef>
        </dgm:style>
      </dgm:prSet>
      <dgm:spPr/>
      <dgm:t>
        <a:bodyPr/>
        <a:lstStyle/>
        <a:p>
          <a:endParaRPr lang="es-CO"/>
        </a:p>
      </dgm:t>
    </dgm:pt>
    <dgm:pt modelId="{FB6B6FCE-517C-41FE-936E-B21330D8524B}">
      <dgm:prSet phldrT="[Texto]">
        <dgm:style>
          <a:lnRef idx="2">
            <a:schemeClr val="accent3"/>
          </a:lnRef>
          <a:fillRef idx="1">
            <a:schemeClr val="lt1"/>
          </a:fillRef>
          <a:effectRef idx="0">
            <a:schemeClr val="accent3"/>
          </a:effectRef>
          <a:fontRef idx="minor">
            <a:schemeClr val="dk1"/>
          </a:fontRef>
        </dgm:style>
      </dgm:prSet>
      <dgm:spPr/>
      <dgm:t>
        <a:bodyPr/>
        <a:lstStyle/>
        <a:p>
          <a:r>
            <a:rPr lang="es-CO" b="1" dirty="0" smtClean="0"/>
            <a:t>Ahorro y uso eficiente de agua </a:t>
          </a:r>
          <a:endParaRPr lang="es-CO" b="1" dirty="0"/>
        </a:p>
      </dgm:t>
    </dgm:pt>
    <dgm:pt modelId="{278136B0-2705-43BC-984A-4AC25D3E404F}" type="parTrans" cxnId="{234ACF4F-54A3-4459-86B8-5C2CB7352DB1}">
      <dgm:prSet/>
      <dgm:spPr/>
      <dgm:t>
        <a:bodyPr/>
        <a:lstStyle/>
        <a:p>
          <a:endParaRPr lang="es-CO"/>
        </a:p>
      </dgm:t>
    </dgm:pt>
    <dgm:pt modelId="{EBD74711-7A67-4828-9EDD-E0FAFC44A5DB}" type="sibTrans" cxnId="{234ACF4F-54A3-4459-86B8-5C2CB7352DB1}">
      <dgm:prSet>
        <dgm:style>
          <a:lnRef idx="2">
            <a:schemeClr val="accent3"/>
          </a:lnRef>
          <a:fillRef idx="1">
            <a:schemeClr val="lt1"/>
          </a:fillRef>
          <a:effectRef idx="0">
            <a:schemeClr val="accent3"/>
          </a:effectRef>
          <a:fontRef idx="minor">
            <a:schemeClr val="dk1"/>
          </a:fontRef>
        </dgm:style>
      </dgm:prSet>
      <dgm:spPr/>
      <dgm:t>
        <a:bodyPr/>
        <a:lstStyle/>
        <a:p>
          <a:endParaRPr lang="es-CO"/>
        </a:p>
      </dgm:t>
    </dgm:pt>
    <dgm:pt modelId="{0A05F0D3-C2DC-441A-8BD2-24027E1133A7}">
      <dgm:prSet phldrT="[Texto]">
        <dgm:style>
          <a:lnRef idx="2">
            <a:schemeClr val="accent3"/>
          </a:lnRef>
          <a:fillRef idx="1">
            <a:schemeClr val="lt1"/>
          </a:fillRef>
          <a:effectRef idx="0">
            <a:schemeClr val="accent3"/>
          </a:effectRef>
          <a:fontRef idx="minor">
            <a:schemeClr val="dk1"/>
          </a:fontRef>
        </dgm:style>
      </dgm:prSet>
      <dgm:spPr/>
      <dgm:t>
        <a:bodyPr/>
        <a:lstStyle/>
        <a:p>
          <a:r>
            <a:rPr lang="es-CO" b="1" dirty="0" smtClean="0"/>
            <a:t>Ahorro y uso eficiente de energía </a:t>
          </a:r>
          <a:endParaRPr lang="es-CO" b="1" dirty="0"/>
        </a:p>
      </dgm:t>
    </dgm:pt>
    <dgm:pt modelId="{BA5507EC-1DDE-4480-B2D6-F8AF31576BA7}" type="parTrans" cxnId="{9F696D34-1521-40E8-94C3-A4F3F7EB6FCE}">
      <dgm:prSet/>
      <dgm:spPr/>
      <dgm:t>
        <a:bodyPr/>
        <a:lstStyle/>
        <a:p>
          <a:endParaRPr lang="es-CO"/>
        </a:p>
      </dgm:t>
    </dgm:pt>
    <dgm:pt modelId="{02167D3E-20A2-463B-8F45-AB8F416BA2B9}" type="sibTrans" cxnId="{9F696D34-1521-40E8-94C3-A4F3F7EB6FCE}">
      <dgm:prSet>
        <dgm:style>
          <a:lnRef idx="2">
            <a:schemeClr val="accent3"/>
          </a:lnRef>
          <a:fillRef idx="1">
            <a:schemeClr val="lt1"/>
          </a:fillRef>
          <a:effectRef idx="0">
            <a:schemeClr val="accent3"/>
          </a:effectRef>
          <a:fontRef idx="minor">
            <a:schemeClr val="dk1"/>
          </a:fontRef>
        </dgm:style>
      </dgm:prSet>
      <dgm:spPr/>
      <dgm:t>
        <a:bodyPr/>
        <a:lstStyle/>
        <a:p>
          <a:endParaRPr lang="es-CO"/>
        </a:p>
      </dgm:t>
    </dgm:pt>
    <dgm:pt modelId="{9FBBAB13-198A-4D34-A501-F0D261B325EF}">
      <dgm:prSet phldrT="[Texto]">
        <dgm:style>
          <a:lnRef idx="2">
            <a:schemeClr val="accent3"/>
          </a:lnRef>
          <a:fillRef idx="1">
            <a:schemeClr val="lt1"/>
          </a:fillRef>
          <a:effectRef idx="0">
            <a:schemeClr val="accent3"/>
          </a:effectRef>
          <a:fontRef idx="minor">
            <a:schemeClr val="dk1"/>
          </a:fontRef>
        </dgm:style>
      </dgm:prSet>
      <dgm:spPr/>
      <dgm:t>
        <a:bodyPr/>
        <a:lstStyle/>
        <a:p>
          <a:r>
            <a:rPr lang="es-CO" b="1" dirty="0" smtClean="0"/>
            <a:t>PGIRS</a:t>
          </a:r>
          <a:endParaRPr lang="es-CO" b="1" dirty="0"/>
        </a:p>
      </dgm:t>
    </dgm:pt>
    <dgm:pt modelId="{3484BC37-1EC0-43AF-9017-6822C8F312C7}" type="parTrans" cxnId="{635EA1B4-DF6E-4D4F-BEBD-9CB10539708B}">
      <dgm:prSet/>
      <dgm:spPr/>
      <dgm:t>
        <a:bodyPr/>
        <a:lstStyle/>
        <a:p>
          <a:endParaRPr lang="es-CO"/>
        </a:p>
      </dgm:t>
    </dgm:pt>
    <dgm:pt modelId="{5AEFDDBB-B1E1-4A74-921B-4B2B3A47A785}" type="sibTrans" cxnId="{635EA1B4-DF6E-4D4F-BEBD-9CB10539708B}">
      <dgm:prSet>
        <dgm:style>
          <a:lnRef idx="2">
            <a:schemeClr val="accent3"/>
          </a:lnRef>
          <a:fillRef idx="1">
            <a:schemeClr val="lt1"/>
          </a:fillRef>
          <a:effectRef idx="0">
            <a:schemeClr val="accent3"/>
          </a:effectRef>
          <a:fontRef idx="minor">
            <a:schemeClr val="dk1"/>
          </a:fontRef>
        </dgm:style>
      </dgm:prSet>
      <dgm:spPr/>
      <dgm:t>
        <a:bodyPr/>
        <a:lstStyle/>
        <a:p>
          <a:endParaRPr lang="es-CO"/>
        </a:p>
      </dgm:t>
    </dgm:pt>
    <dgm:pt modelId="{33D49160-84CC-4DB1-8C3B-149C630BE061}">
      <dgm:prSet custT="1">
        <dgm:style>
          <a:lnRef idx="2">
            <a:schemeClr val="accent3"/>
          </a:lnRef>
          <a:fillRef idx="1">
            <a:schemeClr val="lt1"/>
          </a:fillRef>
          <a:effectRef idx="0">
            <a:schemeClr val="accent3"/>
          </a:effectRef>
          <a:fontRef idx="minor">
            <a:schemeClr val="dk1"/>
          </a:fontRef>
        </dgm:style>
      </dgm:prSet>
      <dgm:spPr/>
      <dgm:t>
        <a:bodyPr/>
        <a:lstStyle/>
        <a:p>
          <a:r>
            <a:rPr lang="es-CO" sz="1400" b="1" dirty="0" smtClean="0"/>
            <a:t>Criterios Ambiental </a:t>
          </a:r>
          <a:endParaRPr lang="es-CO" sz="1400" b="1" dirty="0"/>
        </a:p>
      </dgm:t>
    </dgm:pt>
    <dgm:pt modelId="{648F3FFB-7646-4FE6-B5C1-41B8E821B6E3}" type="parTrans" cxnId="{AB27EBBE-6BF9-45BB-B9F8-C3866E46775E}">
      <dgm:prSet/>
      <dgm:spPr/>
      <dgm:t>
        <a:bodyPr/>
        <a:lstStyle/>
        <a:p>
          <a:endParaRPr lang="es-CO"/>
        </a:p>
      </dgm:t>
    </dgm:pt>
    <dgm:pt modelId="{56EAECDE-A3B6-4CC6-9D93-08D8851F8E6C}" type="sibTrans" cxnId="{AB27EBBE-6BF9-45BB-B9F8-C3866E46775E}">
      <dgm:prSet>
        <dgm:style>
          <a:lnRef idx="2">
            <a:schemeClr val="accent3"/>
          </a:lnRef>
          <a:fillRef idx="1">
            <a:schemeClr val="lt1"/>
          </a:fillRef>
          <a:effectRef idx="0">
            <a:schemeClr val="accent3"/>
          </a:effectRef>
          <a:fontRef idx="minor">
            <a:schemeClr val="dk1"/>
          </a:fontRef>
        </dgm:style>
      </dgm:prSet>
      <dgm:spPr/>
      <dgm:t>
        <a:bodyPr/>
        <a:lstStyle/>
        <a:p>
          <a:endParaRPr lang="es-CO"/>
        </a:p>
      </dgm:t>
    </dgm:pt>
    <dgm:pt modelId="{556D5328-9651-4CCA-9CE6-BA160C322E11}">
      <dgm:prSet>
        <dgm:style>
          <a:lnRef idx="2">
            <a:schemeClr val="accent3"/>
          </a:lnRef>
          <a:fillRef idx="1">
            <a:schemeClr val="lt1"/>
          </a:fillRef>
          <a:effectRef idx="0">
            <a:schemeClr val="accent3"/>
          </a:effectRef>
          <a:fontRef idx="minor">
            <a:schemeClr val="dk1"/>
          </a:fontRef>
        </dgm:style>
      </dgm:prSet>
      <dgm:spPr/>
      <dgm:t>
        <a:bodyPr/>
        <a:lstStyle/>
        <a:p>
          <a:r>
            <a:rPr lang="es-CO" b="0" dirty="0" smtClean="0"/>
            <a:t>Gestión de emisiones atmosféricas </a:t>
          </a:r>
          <a:endParaRPr lang="es-CO" b="0" dirty="0"/>
        </a:p>
      </dgm:t>
    </dgm:pt>
    <dgm:pt modelId="{E4B3E620-BE5C-40A8-A0F4-70417DB44F30}" type="parTrans" cxnId="{497DE87F-1AA4-49EB-B33E-797D5213D2F8}">
      <dgm:prSet/>
      <dgm:spPr/>
      <dgm:t>
        <a:bodyPr/>
        <a:lstStyle/>
        <a:p>
          <a:endParaRPr lang="es-CO"/>
        </a:p>
      </dgm:t>
    </dgm:pt>
    <dgm:pt modelId="{C781AE3D-599C-4DB9-9E96-CBC8BE73834E}" type="sibTrans" cxnId="{497DE87F-1AA4-49EB-B33E-797D5213D2F8}">
      <dgm:prSet>
        <dgm:style>
          <a:lnRef idx="2">
            <a:schemeClr val="accent3"/>
          </a:lnRef>
          <a:fillRef idx="1">
            <a:schemeClr val="lt1"/>
          </a:fillRef>
          <a:effectRef idx="0">
            <a:schemeClr val="accent3"/>
          </a:effectRef>
          <a:fontRef idx="minor">
            <a:schemeClr val="dk1"/>
          </a:fontRef>
        </dgm:style>
      </dgm:prSet>
      <dgm:spPr/>
      <dgm:t>
        <a:bodyPr/>
        <a:lstStyle/>
        <a:p>
          <a:endParaRPr lang="es-CO"/>
        </a:p>
      </dgm:t>
    </dgm:pt>
    <dgm:pt modelId="{5158744A-8F01-444E-9525-9293E83F79DF}" type="pres">
      <dgm:prSet presAssocID="{0B628969-4C6D-4DDC-88A8-165D9076D123}" presName="Name0" presStyleCnt="0">
        <dgm:presLayoutVars>
          <dgm:chMax val="1"/>
          <dgm:dir/>
          <dgm:animLvl val="ctr"/>
          <dgm:resizeHandles val="exact"/>
        </dgm:presLayoutVars>
      </dgm:prSet>
      <dgm:spPr/>
      <dgm:t>
        <a:bodyPr/>
        <a:lstStyle/>
        <a:p>
          <a:endParaRPr lang="es-CO"/>
        </a:p>
      </dgm:t>
    </dgm:pt>
    <dgm:pt modelId="{A2D6E29A-707F-4E31-A865-F6BE33A8ABCD}" type="pres">
      <dgm:prSet presAssocID="{C911EFA4-B2A2-4C05-8BA7-7A9ED347B390}" presName="centerShape" presStyleLbl="node0" presStyleIdx="0" presStyleCnt="1"/>
      <dgm:spPr/>
      <dgm:t>
        <a:bodyPr/>
        <a:lstStyle/>
        <a:p>
          <a:endParaRPr lang="es-CO"/>
        </a:p>
      </dgm:t>
    </dgm:pt>
    <dgm:pt modelId="{EC6BC61D-FDBD-48FD-8AE2-244DD5A5FB2A}" type="pres">
      <dgm:prSet presAssocID="{33D49160-84CC-4DB1-8C3B-149C630BE061}" presName="node" presStyleLbl="node1" presStyleIdx="0" presStyleCnt="6">
        <dgm:presLayoutVars>
          <dgm:bulletEnabled val="1"/>
        </dgm:presLayoutVars>
      </dgm:prSet>
      <dgm:spPr/>
      <dgm:t>
        <a:bodyPr/>
        <a:lstStyle/>
        <a:p>
          <a:endParaRPr lang="es-CO"/>
        </a:p>
      </dgm:t>
    </dgm:pt>
    <dgm:pt modelId="{D9353A65-D9A8-4195-A86F-224D72B8D68C}" type="pres">
      <dgm:prSet presAssocID="{33D49160-84CC-4DB1-8C3B-149C630BE061}" presName="dummy" presStyleCnt="0"/>
      <dgm:spPr/>
    </dgm:pt>
    <dgm:pt modelId="{7276D819-837B-4760-A2BB-63923500C0F2}" type="pres">
      <dgm:prSet presAssocID="{56EAECDE-A3B6-4CC6-9D93-08D8851F8E6C}" presName="sibTrans" presStyleLbl="sibTrans2D1" presStyleIdx="0" presStyleCnt="6"/>
      <dgm:spPr/>
      <dgm:t>
        <a:bodyPr/>
        <a:lstStyle/>
        <a:p>
          <a:endParaRPr lang="es-CO"/>
        </a:p>
      </dgm:t>
    </dgm:pt>
    <dgm:pt modelId="{E2C397AA-9F2D-42BD-8DF7-863C7B8BFB62}" type="pres">
      <dgm:prSet presAssocID="{1AB3F93C-7F8D-433C-9767-E601A21A74DE}" presName="node" presStyleLbl="node1" presStyleIdx="1" presStyleCnt="6">
        <dgm:presLayoutVars>
          <dgm:bulletEnabled val="1"/>
        </dgm:presLayoutVars>
      </dgm:prSet>
      <dgm:spPr/>
      <dgm:t>
        <a:bodyPr/>
        <a:lstStyle/>
        <a:p>
          <a:endParaRPr lang="es-CO"/>
        </a:p>
      </dgm:t>
    </dgm:pt>
    <dgm:pt modelId="{2049AAA3-8436-41F1-BF31-22F00FB59EF8}" type="pres">
      <dgm:prSet presAssocID="{1AB3F93C-7F8D-433C-9767-E601A21A74DE}" presName="dummy" presStyleCnt="0"/>
      <dgm:spPr/>
    </dgm:pt>
    <dgm:pt modelId="{BF1B8334-51D9-4C8F-AF84-BF804900643F}" type="pres">
      <dgm:prSet presAssocID="{D667C5DB-0E0A-4E22-BE89-A4B1DEA72994}" presName="sibTrans" presStyleLbl="sibTrans2D1" presStyleIdx="1" presStyleCnt="6"/>
      <dgm:spPr/>
      <dgm:t>
        <a:bodyPr/>
        <a:lstStyle/>
        <a:p>
          <a:endParaRPr lang="es-CO"/>
        </a:p>
      </dgm:t>
    </dgm:pt>
    <dgm:pt modelId="{4A08E15C-1177-4A16-8090-C05CA037747E}" type="pres">
      <dgm:prSet presAssocID="{556D5328-9651-4CCA-9CE6-BA160C322E11}" presName="node" presStyleLbl="node1" presStyleIdx="2" presStyleCnt="6">
        <dgm:presLayoutVars>
          <dgm:bulletEnabled val="1"/>
        </dgm:presLayoutVars>
      </dgm:prSet>
      <dgm:spPr/>
      <dgm:t>
        <a:bodyPr/>
        <a:lstStyle/>
        <a:p>
          <a:endParaRPr lang="es-CO"/>
        </a:p>
      </dgm:t>
    </dgm:pt>
    <dgm:pt modelId="{E5DC220F-F7A4-4794-AD91-379CC3D2A230}" type="pres">
      <dgm:prSet presAssocID="{556D5328-9651-4CCA-9CE6-BA160C322E11}" presName="dummy" presStyleCnt="0"/>
      <dgm:spPr/>
    </dgm:pt>
    <dgm:pt modelId="{CF2F5978-B7A9-4F1E-BDC3-7A14D1BFE9D4}" type="pres">
      <dgm:prSet presAssocID="{C781AE3D-599C-4DB9-9E96-CBC8BE73834E}" presName="sibTrans" presStyleLbl="sibTrans2D1" presStyleIdx="2" presStyleCnt="6"/>
      <dgm:spPr/>
      <dgm:t>
        <a:bodyPr/>
        <a:lstStyle/>
        <a:p>
          <a:endParaRPr lang="es-CO"/>
        </a:p>
      </dgm:t>
    </dgm:pt>
    <dgm:pt modelId="{F7D8C08F-00E5-41E1-9528-1F3362841EFB}" type="pres">
      <dgm:prSet presAssocID="{FB6B6FCE-517C-41FE-936E-B21330D8524B}" presName="node" presStyleLbl="node1" presStyleIdx="3" presStyleCnt="6">
        <dgm:presLayoutVars>
          <dgm:bulletEnabled val="1"/>
        </dgm:presLayoutVars>
      </dgm:prSet>
      <dgm:spPr/>
      <dgm:t>
        <a:bodyPr/>
        <a:lstStyle/>
        <a:p>
          <a:endParaRPr lang="es-CO"/>
        </a:p>
      </dgm:t>
    </dgm:pt>
    <dgm:pt modelId="{606729CB-3520-48E3-B3B2-0E44CC965B75}" type="pres">
      <dgm:prSet presAssocID="{FB6B6FCE-517C-41FE-936E-B21330D8524B}" presName="dummy" presStyleCnt="0"/>
      <dgm:spPr/>
    </dgm:pt>
    <dgm:pt modelId="{315C1A6F-BB51-4BD6-8AF0-B29D205CD5E9}" type="pres">
      <dgm:prSet presAssocID="{EBD74711-7A67-4828-9EDD-E0FAFC44A5DB}" presName="sibTrans" presStyleLbl="sibTrans2D1" presStyleIdx="3" presStyleCnt="6"/>
      <dgm:spPr/>
      <dgm:t>
        <a:bodyPr/>
        <a:lstStyle/>
        <a:p>
          <a:endParaRPr lang="es-CO"/>
        </a:p>
      </dgm:t>
    </dgm:pt>
    <dgm:pt modelId="{131132C2-FFC4-4B36-AD69-6157C5345FEC}" type="pres">
      <dgm:prSet presAssocID="{0A05F0D3-C2DC-441A-8BD2-24027E1133A7}" presName="node" presStyleLbl="node1" presStyleIdx="4" presStyleCnt="6">
        <dgm:presLayoutVars>
          <dgm:bulletEnabled val="1"/>
        </dgm:presLayoutVars>
      </dgm:prSet>
      <dgm:spPr/>
      <dgm:t>
        <a:bodyPr/>
        <a:lstStyle/>
        <a:p>
          <a:endParaRPr lang="es-CO"/>
        </a:p>
      </dgm:t>
    </dgm:pt>
    <dgm:pt modelId="{5AF5A22F-1FC9-47B7-A2BE-EF1B245A9DDA}" type="pres">
      <dgm:prSet presAssocID="{0A05F0D3-C2DC-441A-8BD2-24027E1133A7}" presName="dummy" presStyleCnt="0"/>
      <dgm:spPr/>
    </dgm:pt>
    <dgm:pt modelId="{BB6A4852-F5A8-4641-A649-59C5D34D7439}" type="pres">
      <dgm:prSet presAssocID="{02167D3E-20A2-463B-8F45-AB8F416BA2B9}" presName="sibTrans" presStyleLbl="sibTrans2D1" presStyleIdx="4" presStyleCnt="6"/>
      <dgm:spPr/>
      <dgm:t>
        <a:bodyPr/>
        <a:lstStyle/>
        <a:p>
          <a:endParaRPr lang="es-CO"/>
        </a:p>
      </dgm:t>
    </dgm:pt>
    <dgm:pt modelId="{4318F0C6-DEDF-4294-8980-DE125ABAA773}" type="pres">
      <dgm:prSet presAssocID="{9FBBAB13-198A-4D34-A501-F0D261B325EF}" presName="node" presStyleLbl="node1" presStyleIdx="5" presStyleCnt="6">
        <dgm:presLayoutVars>
          <dgm:bulletEnabled val="1"/>
        </dgm:presLayoutVars>
      </dgm:prSet>
      <dgm:spPr/>
      <dgm:t>
        <a:bodyPr/>
        <a:lstStyle/>
        <a:p>
          <a:endParaRPr lang="es-CO"/>
        </a:p>
      </dgm:t>
    </dgm:pt>
    <dgm:pt modelId="{2E7455C9-27FD-4CF1-9935-FB6F42C078DB}" type="pres">
      <dgm:prSet presAssocID="{9FBBAB13-198A-4D34-A501-F0D261B325EF}" presName="dummy" presStyleCnt="0"/>
      <dgm:spPr/>
    </dgm:pt>
    <dgm:pt modelId="{B6F37E1F-6C1D-46B8-BE04-DB035F344C6D}" type="pres">
      <dgm:prSet presAssocID="{5AEFDDBB-B1E1-4A74-921B-4B2B3A47A785}" presName="sibTrans" presStyleLbl="sibTrans2D1" presStyleIdx="5" presStyleCnt="6"/>
      <dgm:spPr/>
      <dgm:t>
        <a:bodyPr/>
        <a:lstStyle/>
        <a:p>
          <a:endParaRPr lang="es-CO"/>
        </a:p>
      </dgm:t>
    </dgm:pt>
  </dgm:ptLst>
  <dgm:cxnLst>
    <dgm:cxn modelId="{80FDF3C5-8711-4A92-BC2C-692F5CE5AD7C}" type="presOf" srcId="{D667C5DB-0E0A-4E22-BE89-A4B1DEA72994}" destId="{BF1B8334-51D9-4C8F-AF84-BF804900643F}" srcOrd="0" destOrd="0" presId="urn:microsoft.com/office/officeart/2005/8/layout/radial6"/>
    <dgm:cxn modelId="{635EA1B4-DF6E-4D4F-BEBD-9CB10539708B}" srcId="{C911EFA4-B2A2-4C05-8BA7-7A9ED347B390}" destId="{9FBBAB13-198A-4D34-A501-F0D261B325EF}" srcOrd="5" destOrd="0" parTransId="{3484BC37-1EC0-43AF-9017-6822C8F312C7}" sibTransId="{5AEFDDBB-B1E1-4A74-921B-4B2B3A47A785}"/>
    <dgm:cxn modelId="{4EBB52D6-7F7D-4195-9A11-ED1BF3842E8F}" type="presOf" srcId="{556D5328-9651-4CCA-9CE6-BA160C322E11}" destId="{4A08E15C-1177-4A16-8090-C05CA037747E}" srcOrd="0" destOrd="0" presId="urn:microsoft.com/office/officeart/2005/8/layout/radial6"/>
    <dgm:cxn modelId="{6E634921-9896-43DB-B4F6-2D381C4C17CA}" srcId="{C911EFA4-B2A2-4C05-8BA7-7A9ED347B390}" destId="{1AB3F93C-7F8D-433C-9767-E601A21A74DE}" srcOrd="1" destOrd="0" parTransId="{C24063BF-2B52-4C49-AC78-B0ED1F207A35}" sibTransId="{D667C5DB-0E0A-4E22-BE89-A4B1DEA72994}"/>
    <dgm:cxn modelId="{51E0E5AD-B972-44B4-A9F3-17AACA48BA8C}" type="presOf" srcId="{5AEFDDBB-B1E1-4A74-921B-4B2B3A47A785}" destId="{B6F37E1F-6C1D-46B8-BE04-DB035F344C6D}" srcOrd="0" destOrd="0" presId="urn:microsoft.com/office/officeart/2005/8/layout/radial6"/>
    <dgm:cxn modelId="{A8CBF702-B628-46E6-B257-75AD8845FA17}" type="presOf" srcId="{EBD74711-7A67-4828-9EDD-E0FAFC44A5DB}" destId="{315C1A6F-BB51-4BD6-8AF0-B29D205CD5E9}" srcOrd="0" destOrd="0" presId="urn:microsoft.com/office/officeart/2005/8/layout/radial6"/>
    <dgm:cxn modelId="{497DE87F-1AA4-49EB-B33E-797D5213D2F8}" srcId="{C911EFA4-B2A2-4C05-8BA7-7A9ED347B390}" destId="{556D5328-9651-4CCA-9CE6-BA160C322E11}" srcOrd="2" destOrd="0" parTransId="{E4B3E620-BE5C-40A8-A0F4-70417DB44F30}" sibTransId="{C781AE3D-599C-4DB9-9E96-CBC8BE73834E}"/>
    <dgm:cxn modelId="{B4866BE3-1DD2-4241-802E-70651DFE3CC4}" type="presOf" srcId="{9FBBAB13-198A-4D34-A501-F0D261B325EF}" destId="{4318F0C6-DEDF-4294-8980-DE125ABAA773}" srcOrd="0" destOrd="0" presId="urn:microsoft.com/office/officeart/2005/8/layout/radial6"/>
    <dgm:cxn modelId="{AB27EBBE-6BF9-45BB-B9F8-C3866E46775E}" srcId="{C911EFA4-B2A2-4C05-8BA7-7A9ED347B390}" destId="{33D49160-84CC-4DB1-8C3B-149C630BE061}" srcOrd="0" destOrd="0" parTransId="{648F3FFB-7646-4FE6-B5C1-41B8E821B6E3}" sibTransId="{56EAECDE-A3B6-4CC6-9D93-08D8851F8E6C}"/>
    <dgm:cxn modelId="{9F696D34-1521-40E8-94C3-A4F3F7EB6FCE}" srcId="{C911EFA4-B2A2-4C05-8BA7-7A9ED347B390}" destId="{0A05F0D3-C2DC-441A-8BD2-24027E1133A7}" srcOrd="4" destOrd="0" parTransId="{BA5507EC-1DDE-4480-B2D6-F8AF31576BA7}" sibTransId="{02167D3E-20A2-463B-8F45-AB8F416BA2B9}"/>
    <dgm:cxn modelId="{39E0B418-5ED7-4023-A1AD-C268C0500A7B}" type="presOf" srcId="{0B628969-4C6D-4DDC-88A8-165D9076D123}" destId="{5158744A-8F01-444E-9525-9293E83F79DF}" srcOrd="0" destOrd="0" presId="urn:microsoft.com/office/officeart/2005/8/layout/radial6"/>
    <dgm:cxn modelId="{4AB0279F-D0D0-492A-9780-65D4471D5158}" type="presOf" srcId="{C911EFA4-B2A2-4C05-8BA7-7A9ED347B390}" destId="{A2D6E29A-707F-4E31-A865-F6BE33A8ABCD}" srcOrd="0" destOrd="0" presId="urn:microsoft.com/office/officeart/2005/8/layout/radial6"/>
    <dgm:cxn modelId="{36F3B89A-9BE0-4FDD-94D8-E8C421E4C93A}" srcId="{0B628969-4C6D-4DDC-88A8-165D9076D123}" destId="{C911EFA4-B2A2-4C05-8BA7-7A9ED347B390}" srcOrd="0" destOrd="0" parTransId="{D4A61C81-0348-4757-8506-336D15CD92BE}" sibTransId="{A5C77946-6402-480B-896A-933433672D6B}"/>
    <dgm:cxn modelId="{234ACF4F-54A3-4459-86B8-5C2CB7352DB1}" srcId="{C911EFA4-B2A2-4C05-8BA7-7A9ED347B390}" destId="{FB6B6FCE-517C-41FE-936E-B21330D8524B}" srcOrd="3" destOrd="0" parTransId="{278136B0-2705-43BC-984A-4AC25D3E404F}" sibTransId="{EBD74711-7A67-4828-9EDD-E0FAFC44A5DB}"/>
    <dgm:cxn modelId="{5DF9C3A3-3E13-40BD-8C31-6DFC6B472F7A}" type="presOf" srcId="{33D49160-84CC-4DB1-8C3B-149C630BE061}" destId="{EC6BC61D-FDBD-48FD-8AE2-244DD5A5FB2A}" srcOrd="0" destOrd="0" presId="urn:microsoft.com/office/officeart/2005/8/layout/radial6"/>
    <dgm:cxn modelId="{245E20DF-B576-4733-9C63-EB83ECEAA8B8}" type="presOf" srcId="{C781AE3D-599C-4DB9-9E96-CBC8BE73834E}" destId="{CF2F5978-B7A9-4F1E-BDC3-7A14D1BFE9D4}" srcOrd="0" destOrd="0" presId="urn:microsoft.com/office/officeart/2005/8/layout/radial6"/>
    <dgm:cxn modelId="{168B4632-C0E5-4BB5-9CB0-73D124CA1976}" type="presOf" srcId="{56EAECDE-A3B6-4CC6-9D93-08D8851F8E6C}" destId="{7276D819-837B-4760-A2BB-63923500C0F2}" srcOrd="0" destOrd="0" presId="urn:microsoft.com/office/officeart/2005/8/layout/radial6"/>
    <dgm:cxn modelId="{ABDB73C3-B416-47D3-B968-1BE3D6E766D4}" type="presOf" srcId="{0A05F0D3-C2DC-441A-8BD2-24027E1133A7}" destId="{131132C2-FFC4-4B36-AD69-6157C5345FEC}" srcOrd="0" destOrd="0" presId="urn:microsoft.com/office/officeart/2005/8/layout/radial6"/>
    <dgm:cxn modelId="{413B3D38-E867-4940-B728-8B84515191FE}" type="presOf" srcId="{FB6B6FCE-517C-41FE-936E-B21330D8524B}" destId="{F7D8C08F-00E5-41E1-9528-1F3362841EFB}" srcOrd="0" destOrd="0" presId="urn:microsoft.com/office/officeart/2005/8/layout/radial6"/>
    <dgm:cxn modelId="{9CEC68CD-ED10-4D4E-A202-B8A8000DB0DA}" type="presOf" srcId="{02167D3E-20A2-463B-8F45-AB8F416BA2B9}" destId="{BB6A4852-F5A8-4641-A649-59C5D34D7439}" srcOrd="0" destOrd="0" presId="urn:microsoft.com/office/officeart/2005/8/layout/radial6"/>
    <dgm:cxn modelId="{88299E76-867F-4E8C-BE40-49F9D9329199}" type="presOf" srcId="{1AB3F93C-7F8D-433C-9767-E601A21A74DE}" destId="{E2C397AA-9F2D-42BD-8DF7-863C7B8BFB62}" srcOrd="0" destOrd="0" presId="urn:microsoft.com/office/officeart/2005/8/layout/radial6"/>
    <dgm:cxn modelId="{9739ED2D-594C-442A-B228-2F6A4108F7CE}" type="presParOf" srcId="{5158744A-8F01-444E-9525-9293E83F79DF}" destId="{A2D6E29A-707F-4E31-A865-F6BE33A8ABCD}" srcOrd="0" destOrd="0" presId="urn:microsoft.com/office/officeart/2005/8/layout/radial6"/>
    <dgm:cxn modelId="{D48A4349-8BED-48E5-857E-4535A281FCAF}" type="presParOf" srcId="{5158744A-8F01-444E-9525-9293E83F79DF}" destId="{EC6BC61D-FDBD-48FD-8AE2-244DD5A5FB2A}" srcOrd="1" destOrd="0" presId="urn:microsoft.com/office/officeart/2005/8/layout/radial6"/>
    <dgm:cxn modelId="{35159883-65E1-4508-8D61-31F8146F97FD}" type="presParOf" srcId="{5158744A-8F01-444E-9525-9293E83F79DF}" destId="{D9353A65-D9A8-4195-A86F-224D72B8D68C}" srcOrd="2" destOrd="0" presId="urn:microsoft.com/office/officeart/2005/8/layout/radial6"/>
    <dgm:cxn modelId="{913BC254-D4AB-4D6C-9975-ED8BED221EC0}" type="presParOf" srcId="{5158744A-8F01-444E-9525-9293E83F79DF}" destId="{7276D819-837B-4760-A2BB-63923500C0F2}" srcOrd="3" destOrd="0" presId="urn:microsoft.com/office/officeart/2005/8/layout/radial6"/>
    <dgm:cxn modelId="{988D07A7-C46A-4164-9D86-B5261CA6E9B9}" type="presParOf" srcId="{5158744A-8F01-444E-9525-9293E83F79DF}" destId="{E2C397AA-9F2D-42BD-8DF7-863C7B8BFB62}" srcOrd="4" destOrd="0" presId="urn:microsoft.com/office/officeart/2005/8/layout/radial6"/>
    <dgm:cxn modelId="{731C8C71-6AD9-422A-9F82-BB8E25166B6A}" type="presParOf" srcId="{5158744A-8F01-444E-9525-9293E83F79DF}" destId="{2049AAA3-8436-41F1-BF31-22F00FB59EF8}" srcOrd="5" destOrd="0" presId="urn:microsoft.com/office/officeart/2005/8/layout/radial6"/>
    <dgm:cxn modelId="{65B4367E-F462-46CE-8780-CED0B8DEA744}" type="presParOf" srcId="{5158744A-8F01-444E-9525-9293E83F79DF}" destId="{BF1B8334-51D9-4C8F-AF84-BF804900643F}" srcOrd="6" destOrd="0" presId="urn:microsoft.com/office/officeart/2005/8/layout/radial6"/>
    <dgm:cxn modelId="{AFEABF65-360F-4954-BDC8-34F492CAA077}" type="presParOf" srcId="{5158744A-8F01-444E-9525-9293E83F79DF}" destId="{4A08E15C-1177-4A16-8090-C05CA037747E}" srcOrd="7" destOrd="0" presId="urn:microsoft.com/office/officeart/2005/8/layout/radial6"/>
    <dgm:cxn modelId="{0E7EDCFC-A8CD-4726-A377-17F9C0A35244}" type="presParOf" srcId="{5158744A-8F01-444E-9525-9293E83F79DF}" destId="{E5DC220F-F7A4-4794-AD91-379CC3D2A230}" srcOrd="8" destOrd="0" presId="urn:microsoft.com/office/officeart/2005/8/layout/radial6"/>
    <dgm:cxn modelId="{B7E5D542-41D4-473C-B3DB-4C3FF81FF32C}" type="presParOf" srcId="{5158744A-8F01-444E-9525-9293E83F79DF}" destId="{CF2F5978-B7A9-4F1E-BDC3-7A14D1BFE9D4}" srcOrd="9" destOrd="0" presId="urn:microsoft.com/office/officeart/2005/8/layout/radial6"/>
    <dgm:cxn modelId="{7ED34756-FA43-470A-A403-E7B602A15F91}" type="presParOf" srcId="{5158744A-8F01-444E-9525-9293E83F79DF}" destId="{F7D8C08F-00E5-41E1-9528-1F3362841EFB}" srcOrd="10" destOrd="0" presId="urn:microsoft.com/office/officeart/2005/8/layout/radial6"/>
    <dgm:cxn modelId="{868E1C54-888E-4916-B8D3-382114F6AE48}" type="presParOf" srcId="{5158744A-8F01-444E-9525-9293E83F79DF}" destId="{606729CB-3520-48E3-B3B2-0E44CC965B75}" srcOrd="11" destOrd="0" presId="urn:microsoft.com/office/officeart/2005/8/layout/radial6"/>
    <dgm:cxn modelId="{A1C138F9-9260-4D96-A833-264AA04A6695}" type="presParOf" srcId="{5158744A-8F01-444E-9525-9293E83F79DF}" destId="{315C1A6F-BB51-4BD6-8AF0-B29D205CD5E9}" srcOrd="12" destOrd="0" presId="urn:microsoft.com/office/officeart/2005/8/layout/radial6"/>
    <dgm:cxn modelId="{25BDB638-E84E-4C0D-ABFF-0BA2840D718C}" type="presParOf" srcId="{5158744A-8F01-444E-9525-9293E83F79DF}" destId="{131132C2-FFC4-4B36-AD69-6157C5345FEC}" srcOrd="13" destOrd="0" presId="urn:microsoft.com/office/officeart/2005/8/layout/radial6"/>
    <dgm:cxn modelId="{E7C343B6-423D-41CD-AFBB-809CB1541C03}" type="presParOf" srcId="{5158744A-8F01-444E-9525-9293E83F79DF}" destId="{5AF5A22F-1FC9-47B7-A2BE-EF1B245A9DDA}" srcOrd="14" destOrd="0" presId="urn:microsoft.com/office/officeart/2005/8/layout/radial6"/>
    <dgm:cxn modelId="{7052E8E3-5CDB-49F9-A3BB-92F42BAC7580}" type="presParOf" srcId="{5158744A-8F01-444E-9525-9293E83F79DF}" destId="{BB6A4852-F5A8-4641-A649-59C5D34D7439}" srcOrd="15" destOrd="0" presId="urn:microsoft.com/office/officeart/2005/8/layout/radial6"/>
    <dgm:cxn modelId="{A7552085-5878-40EF-A492-C3B0919617A3}" type="presParOf" srcId="{5158744A-8F01-444E-9525-9293E83F79DF}" destId="{4318F0C6-DEDF-4294-8980-DE125ABAA773}" srcOrd="16" destOrd="0" presId="urn:microsoft.com/office/officeart/2005/8/layout/radial6"/>
    <dgm:cxn modelId="{2A4D2449-09E2-4E8B-927B-2AFA3D74907C}" type="presParOf" srcId="{5158744A-8F01-444E-9525-9293E83F79DF}" destId="{2E7455C9-27FD-4CF1-9935-FB6F42C078DB}" srcOrd="17" destOrd="0" presId="urn:microsoft.com/office/officeart/2005/8/layout/radial6"/>
    <dgm:cxn modelId="{E20E6CA5-4514-45E6-813B-EBEAF008B32F}" type="presParOf" srcId="{5158744A-8F01-444E-9525-9293E83F79DF}" destId="{B6F37E1F-6C1D-46B8-BE04-DB035F344C6D}"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779802-7E2C-47D3-83BA-D318FE293392}" type="datetimeFigureOut">
              <a:rPr lang="es-CO" smtClean="0"/>
              <a:t>18/03/2019</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444176-138A-4932-A9AE-096DB0A4F50D}" type="slidenum">
              <a:rPr lang="es-CO" smtClean="0"/>
              <a:t>‹Nº›</a:t>
            </a:fld>
            <a:endParaRPr lang="es-CO"/>
          </a:p>
        </p:txBody>
      </p:sp>
    </p:spTree>
    <p:extLst>
      <p:ext uri="{BB962C8B-B14F-4D97-AF65-F5344CB8AC3E}">
        <p14:creationId xmlns:p14="http://schemas.microsoft.com/office/powerpoint/2010/main" val="1723218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867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89ECB230-568F-44B2-9352-358115F320B6}" type="datetimeFigureOut">
              <a:rPr lang="es-CO" smtClean="0"/>
              <a:pPr/>
              <a:t>18/03/2019</a:t>
            </a:fld>
            <a:endParaRPr lang="es-CO"/>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O"/>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4052E256-96E8-4890-8A4D-E0CC6264D88A}" type="slidenum">
              <a:rPr lang="es-CO" smtClean="0"/>
              <a:pPr/>
              <a:t>‹Nº›</a:t>
            </a:fld>
            <a:endParaRPr lang="es-CO"/>
          </a:p>
        </p:txBody>
      </p:sp>
    </p:spTree>
    <p:extLst>
      <p:ext uri="{BB962C8B-B14F-4D97-AF65-F5344CB8AC3E}">
        <p14:creationId xmlns:p14="http://schemas.microsoft.com/office/powerpoint/2010/main" val="1105402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89ECB230-568F-44B2-9352-358115F320B6}" type="datetimeFigureOut">
              <a:rPr lang="es-CO" smtClean="0"/>
              <a:pPr/>
              <a:t>18/03/2019</a:t>
            </a:fld>
            <a:endParaRPr lang="es-CO"/>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O"/>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4052E256-96E8-4890-8A4D-E0CC6264D88A}" type="slidenum">
              <a:rPr lang="es-CO" smtClean="0"/>
              <a:pPr/>
              <a:t>‹Nº›</a:t>
            </a:fld>
            <a:endParaRPr lang="es-CO"/>
          </a:p>
        </p:txBody>
      </p:sp>
    </p:spTree>
    <p:extLst>
      <p:ext uri="{BB962C8B-B14F-4D97-AF65-F5344CB8AC3E}">
        <p14:creationId xmlns:p14="http://schemas.microsoft.com/office/powerpoint/2010/main" val="3009906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a:xfrm>
            <a:off x="628650" y="6356351"/>
            <a:ext cx="2057400" cy="365125"/>
          </a:xfrm>
          <a:prstGeom prst="rect">
            <a:avLst/>
          </a:prstGeom>
        </p:spPr>
        <p:txBody>
          <a:bodyPr/>
          <a:lstStyle/>
          <a:p>
            <a:fld id="{2721AC05-4789-4D0B-85D8-3D39C6F39286}" type="datetimeFigureOut">
              <a:rPr lang="es-CO" smtClean="0"/>
              <a:t>18/03/2019</a:t>
            </a:fld>
            <a:endParaRPr lang="es-CO"/>
          </a:p>
        </p:txBody>
      </p:sp>
      <p:sp>
        <p:nvSpPr>
          <p:cNvPr id="5" name="Marcador de pie de página 4"/>
          <p:cNvSpPr>
            <a:spLocks noGrp="1"/>
          </p:cNvSpPr>
          <p:nvPr>
            <p:ph type="ftr" sz="quarter" idx="11"/>
          </p:nvPr>
        </p:nvSpPr>
        <p:spPr>
          <a:xfrm>
            <a:off x="3028950" y="6356351"/>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1"/>
            <a:ext cx="2057400" cy="365125"/>
          </a:xfrm>
          <a:prstGeom prst="rect">
            <a:avLst/>
          </a:prstGeom>
        </p:spPr>
        <p:txBody>
          <a:bodyPr/>
          <a:lstStyle/>
          <a:p>
            <a:fld id="{8C80AC3B-78E9-4150-97F3-84B41BA4969D}" type="slidenum">
              <a:rPr lang="es-CO" smtClean="0"/>
              <a:t>‹Nº›</a:t>
            </a:fld>
            <a:endParaRPr lang="es-CO"/>
          </a:p>
        </p:txBody>
      </p:sp>
    </p:spTree>
    <p:extLst>
      <p:ext uri="{BB962C8B-B14F-4D97-AF65-F5344CB8AC3E}">
        <p14:creationId xmlns:p14="http://schemas.microsoft.com/office/powerpoint/2010/main" val="3927641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89ECB230-568F-44B2-9352-358115F320B6}" type="datetimeFigureOut">
              <a:rPr lang="es-CO" smtClean="0"/>
              <a:pPr/>
              <a:t>18/03/2019</a:t>
            </a:fld>
            <a:endParaRPr lang="es-CO"/>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O"/>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4052E256-96E8-4890-8A4D-E0CC6264D88A}" type="slidenum">
              <a:rPr lang="es-CO" smtClean="0"/>
              <a:pPr/>
              <a:t>‹Nº›</a:t>
            </a:fld>
            <a:endParaRPr lang="es-CO"/>
          </a:p>
        </p:txBody>
      </p:sp>
    </p:spTree>
    <p:extLst>
      <p:ext uri="{BB962C8B-B14F-4D97-AF65-F5344CB8AC3E}">
        <p14:creationId xmlns:p14="http://schemas.microsoft.com/office/powerpoint/2010/main" val="1890966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89ECB230-568F-44B2-9352-358115F320B6}" type="datetimeFigureOut">
              <a:rPr lang="es-CO" smtClean="0"/>
              <a:pPr/>
              <a:t>18/03/2019</a:t>
            </a:fld>
            <a:endParaRPr lang="es-CO"/>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O"/>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4052E256-96E8-4890-8A4D-E0CC6264D88A}" type="slidenum">
              <a:rPr lang="es-CO" smtClean="0"/>
              <a:pPr/>
              <a:t>‹Nº›</a:t>
            </a:fld>
            <a:endParaRPr lang="es-CO"/>
          </a:p>
        </p:txBody>
      </p:sp>
    </p:spTree>
    <p:extLst>
      <p:ext uri="{BB962C8B-B14F-4D97-AF65-F5344CB8AC3E}">
        <p14:creationId xmlns:p14="http://schemas.microsoft.com/office/powerpoint/2010/main" val="555762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89ECB230-568F-44B2-9352-358115F320B6}" type="datetimeFigureOut">
              <a:rPr lang="es-CO" smtClean="0"/>
              <a:pPr/>
              <a:t>18/03/2019</a:t>
            </a:fld>
            <a:endParaRPr lang="es-CO"/>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O"/>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4052E256-96E8-4890-8A4D-E0CC6264D88A}" type="slidenum">
              <a:rPr lang="es-CO" smtClean="0"/>
              <a:pPr/>
              <a:t>‹Nº›</a:t>
            </a:fld>
            <a:endParaRPr lang="es-CO"/>
          </a:p>
        </p:txBody>
      </p:sp>
    </p:spTree>
    <p:extLst>
      <p:ext uri="{BB962C8B-B14F-4D97-AF65-F5344CB8AC3E}">
        <p14:creationId xmlns:p14="http://schemas.microsoft.com/office/powerpoint/2010/main" val="411872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89ECB230-568F-44B2-9352-358115F320B6}" type="datetimeFigureOut">
              <a:rPr lang="es-CO" smtClean="0"/>
              <a:pPr/>
              <a:t>18/03/2019</a:t>
            </a:fld>
            <a:endParaRPr lang="es-CO"/>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CO"/>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4052E256-96E8-4890-8A4D-E0CC6264D88A}" type="slidenum">
              <a:rPr lang="es-CO" smtClean="0"/>
              <a:pPr/>
              <a:t>‹Nº›</a:t>
            </a:fld>
            <a:endParaRPr lang="es-CO"/>
          </a:p>
        </p:txBody>
      </p:sp>
    </p:spTree>
    <p:extLst>
      <p:ext uri="{BB962C8B-B14F-4D97-AF65-F5344CB8AC3E}">
        <p14:creationId xmlns:p14="http://schemas.microsoft.com/office/powerpoint/2010/main" val="2978244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89ECB230-568F-44B2-9352-358115F320B6}" type="datetimeFigureOut">
              <a:rPr lang="es-CO" smtClean="0"/>
              <a:pPr/>
              <a:t>18/03/2019</a:t>
            </a:fld>
            <a:endParaRPr lang="es-CO"/>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CO"/>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4052E256-96E8-4890-8A4D-E0CC6264D88A}" type="slidenum">
              <a:rPr lang="es-CO" smtClean="0"/>
              <a:pPr/>
              <a:t>‹Nº›</a:t>
            </a:fld>
            <a:endParaRPr lang="es-CO"/>
          </a:p>
        </p:txBody>
      </p:sp>
    </p:spTree>
    <p:extLst>
      <p:ext uri="{BB962C8B-B14F-4D97-AF65-F5344CB8AC3E}">
        <p14:creationId xmlns:p14="http://schemas.microsoft.com/office/powerpoint/2010/main" val="1495184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89ECB230-568F-44B2-9352-358115F320B6}" type="datetimeFigureOut">
              <a:rPr lang="es-CO" smtClean="0"/>
              <a:pPr/>
              <a:t>18/03/2019</a:t>
            </a:fld>
            <a:endParaRPr lang="es-CO"/>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CO"/>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4052E256-96E8-4890-8A4D-E0CC6264D88A}" type="slidenum">
              <a:rPr lang="es-CO" smtClean="0"/>
              <a:pPr/>
              <a:t>‹Nº›</a:t>
            </a:fld>
            <a:endParaRPr lang="es-CO"/>
          </a:p>
        </p:txBody>
      </p:sp>
    </p:spTree>
    <p:extLst>
      <p:ext uri="{BB962C8B-B14F-4D97-AF65-F5344CB8AC3E}">
        <p14:creationId xmlns:p14="http://schemas.microsoft.com/office/powerpoint/2010/main" val="3202932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89ECB230-568F-44B2-9352-358115F320B6}" type="datetimeFigureOut">
              <a:rPr lang="es-CO" smtClean="0"/>
              <a:pPr/>
              <a:t>18/03/2019</a:t>
            </a:fld>
            <a:endParaRPr lang="es-CO"/>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O"/>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4052E256-96E8-4890-8A4D-E0CC6264D88A}" type="slidenum">
              <a:rPr lang="es-CO" smtClean="0"/>
              <a:pPr/>
              <a:t>‹Nº›</a:t>
            </a:fld>
            <a:endParaRPr lang="es-CO"/>
          </a:p>
        </p:txBody>
      </p:sp>
    </p:spTree>
    <p:extLst>
      <p:ext uri="{BB962C8B-B14F-4D97-AF65-F5344CB8AC3E}">
        <p14:creationId xmlns:p14="http://schemas.microsoft.com/office/powerpoint/2010/main" val="2131567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89ECB230-568F-44B2-9352-358115F320B6}" type="datetimeFigureOut">
              <a:rPr lang="es-CO" smtClean="0"/>
              <a:pPr/>
              <a:t>18/03/2019</a:t>
            </a:fld>
            <a:endParaRPr lang="es-CO"/>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O"/>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4052E256-96E8-4890-8A4D-E0CC6264D88A}" type="slidenum">
              <a:rPr lang="es-CO" smtClean="0"/>
              <a:pPr/>
              <a:t>‹Nº›</a:t>
            </a:fld>
            <a:endParaRPr lang="es-CO"/>
          </a:p>
        </p:txBody>
      </p:sp>
    </p:spTree>
    <p:extLst>
      <p:ext uri="{BB962C8B-B14F-4D97-AF65-F5344CB8AC3E}">
        <p14:creationId xmlns:p14="http://schemas.microsoft.com/office/powerpoint/2010/main" val="3084841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6 Imagen" descr="fondo"/>
          <p:cNvPicPr/>
          <p:nvPr userDrawn="1"/>
        </p:nvPicPr>
        <p:blipFill rotWithShape="1">
          <a:blip r:embed="rId14">
            <a:extLst>
              <a:ext uri="{28A0092B-C50C-407E-A947-70E740481C1C}">
                <a14:useLocalDpi xmlns:a14="http://schemas.microsoft.com/office/drawing/2010/main" val="0"/>
              </a:ext>
            </a:extLst>
          </a:blip>
          <a:srcRect l="20651" t="44485" b="1"/>
          <a:stretch/>
        </p:blipFill>
        <p:spPr bwMode="auto">
          <a:xfrm>
            <a:off x="845840" y="0"/>
            <a:ext cx="8298161" cy="6885384"/>
          </a:xfrm>
          <a:prstGeom prst="rect">
            <a:avLst/>
          </a:prstGeom>
          <a:noFill/>
        </p:spPr>
      </p:pic>
      <p:sp>
        <p:nvSpPr>
          <p:cNvPr id="8" name="7 Rectángulo"/>
          <p:cNvSpPr/>
          <p:nvPr userDrawn="1"/>
        </p:nvSpPr>
        <p:spPr>
          <a:xfrm>
            <a:off x="0" y="0"/>
            <a:ext cx="845840" cy="6858000"/>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14936930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3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Contaminaci&#243;n%20del%20mundo%20animado%20(1).m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triz%20Legal%20-%20Dic%202018.xls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triz%20requisitos%20ambientales%20adquisiciones%20y%20servicios.xls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19064" y="1340768"/>
            <a:ext cx="8424936" cy="917600"/>
          </a:xfrm>
        </p:spPr>
        <p:txBody>
          <a:bodyPr>
            <a:normAutofit/>
          </a:bodyPr>
          <a:lstStyle/>
          <a:p>
            <a:pPr algn="ctr"/>
            <a:r>
              <a:rPr lang="es-CO" sz="5400" b="1" dirty="0" smtClean="0"/>
              <a:t>INDUCCIÓN AMBIENTAL </a:t>
            </a:r>
            <a:endParaRPr lang="es-CO" sz="5400" b="1" dirty="0"/>
          </a:p>
        </p:txBody>
      </p:sp>
      <p:sp>
        <p:nvSpPr>
          <p:cNvPr id="6" name="Título 1"/>
          <p:cNvSpPr txBox="1">
            <a:spLocks/>
          </p:cNvSpPr>
          <p:nvPr/>
        </p:nvSpPr>
        <p:spPr>
          <a:xfrm>
            <a:off x="721455" y="2996952"/>
            <a:ext cx="8424936" cy="917600"/>
          </a:xfrm>
          <a:prstGeom prst="rect">
            <a:avLst/>
          </a:prstGeom>
        </p:spPr>
        <p:txBody>
          <a:bodyPr anchor="b">
            <a:normAutofit/>
          </a:bodyPr>
          <a:lstStyle>
            <a:lvl1pPr algn="ctr" defTabSz="914400" rtl="0" eaLnBrk="1" latinLnBrk="0" hangingPunct="1">
              <a:spcBef>
                <a:spcPct val="0"/>
              </a:spcBef>
              <a:buNone/>
              <a:defRPr sz="4500" kern="1200">
                <a:solidFill>
                  <a:schemeClr val="tx1"/>
                </a:solidFill>
                <a:latin typeface="+mj-lt"/>
                <a:ea typeface="+mj-ea"/>
                <a:cs typeface="+mj-cs"/>
              </a:defRPr>
            </a:lvl1pPr>
          </a:lstStyle>
          <a:p>
            <a:r>
              <a:rPr lang="es-CO" b="1" dirty="0" smtClean="0"/>
              <a:t>RAMA JUDICIAL</a:t>
            </a:r>
            <a:endParaRPr lang="es-CO" b="1" dirty="0"/>
          </a:p>
        </p:txBody>
      </p:sp>
    </p:spTree>
    <p:extLst>
      <p:ext uri="{BB962C8B-B14F-4D97-AF65-F5344CB8AC3E}">
        <p14:creationId xmlns:p14="http://schemas.microsoft.com/office/powerpoint/2010/main" val="3133718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27584" y="1562350"/>
            <a:ext cx="3901494" cy="4962994"/>
          </a:xfrm>
        </p:spPr>
        <p:txBody>
          <a:bodyPr>
            <a:noAutofit/>
          </a:bodyPr>
          <a:lstStyle/>
          <a:p>
            <a:pPr algn="just">
              <a:buClr>
                <a:schemeClr val="accent6">
                  <a:lumMod val="75000"/>
                </a:schemeClr>
              </a:buClr>
              <a:buFont typeface="Wingdings" panose="05000000000000000000" pitchFamily="2" charset="2"/>
              <a:buChar char="ü"/>
            </a:pPr>
            <a:r>
              <a:rPr lang="es-CO" sz="1800" dirty="0"/>
              <a:t> Imprimir y fotocopiar a </a:t>
            </a:r>
            <a:r>
              <a:rPr lang="es-CO" sz="1800" b="1" dirty="0">
                <a:solidFill>
                  <a:srgbClr val="C00000"/>
                </a:solidFill>
              </a:rPr>
              <a:t>doble cara </a:t>
            </a:r>
          </a:p>
          <a:p>
            <a:pPr algn="just">
              <a:buClr>
                <a:schemeClr val="accent6">
                  <a:lumMod val="75000"/>
                </a:schemeClr>
              </a:buClr>
              <a:buFont typeface="Wingdings" panose="05000000000000000000" pitchFamily="2" charset="2"/>
              <a:buChar char="ü"/>
            </a:pPr>
            <a:r>
              <a:rPr lang="es-CO" sz="1800" dirty="0"/>
              <a:t> </a:t>
            </a:r>
            <a:r>
              <a:rPr lang="es-CO" sz="1800" b="1" dirty="0">
                <a:solidFill>
                  <a:srgbClr val="C00000"/>
                </a:solidFill>
              </a:rPr>
              <a:t>Reducir el tamaño </a:t>
            </a:r>
            <a:r>
              <a:rPr lang="es-CO" sz="1800" dirty="0"/>
              <a:t>de los documentos al imprimir o fotocopiar. </a:t>
            </a:r>
          </a:p>
          <a:p>
            <a:pPr algn="just">
              <a:buClr>
                <a:schemeClr val="accent6">
                  <a:lumMod val="75000"/>
                </a:schemeClr>
              </a:buClr>
              <a:buFont typeface="Wingdings" panose="05000000000000000000" pitchFamily="2" charset="2"/>
              <a:buChar char="ü"/>
            </a:pPr>
            <a:r>
              <a:rPr lang="es-CO" sz="1800" dirty="0"/>
              <a:t> Rediseñar formatos de media página.</a:t>
            </a:r>
          </a:p>
          <a:p>
            <a:pPr algn="just">
              <a:buClr>
                <a:schemeClr val="accent6">
                  <a:lumMod val="75000"/>
                </a:schemeClr>
              </a:buClr>
              <a:buFont typeface="Wingdings" panose="05000000000000000000" pitchFamily="2" charset="2"/>
              <a:buChar char="ü"/>
            </a:pPr>
            <a:r>
              <a:rPr lang="es-CO" sz="1800" dirty="0"/>
              <a:t> Utilizar papel de menor gramaje. Comprobar previamente la configuración de los documentos a imprimir, para evitar el desperdicio de papel.</a:t>
            </a:r>
          </a:p>
          <a:p>
            <a:pPr algn="just">
              <a:buClr>
                <a:schemeClr val="accent6">
                  <a:lumMod val="75000"/>
                </a:schemeClr>
              </a:buClr>
              <a:buFont typeface="Wingdings" panose="05000000000000000000" pitchFamily="2" charset="2"/>
              <a:buChar char="ü"/>
            </a:pPr>
            <a:r>
              <a:rPr lang="es-CO" sz="1800" dirty="0"/>
              <a:t> Utilizar impresoras en red y no de escritorio, con el fin de desalentar la impresión innecesaria.</a:t>
            </a:r>
          </a:p>
          <a:p>
            <a:pPr algn="just">
              <a:buClr>
                <a:schemeClr val="accent6">
                  <a:lumMod val="75000"/>
                </a:schemeClr>
              </a:buClr>
              <a:buFont typeface="Wingdings" panose="05000000000000000000" pitchFamily="2" charset="2"/>
              <a:buChar char="ü"/>
            </a:pPr>
            <a:r>
              <a:rPr lang="es-CO" sz="1800" dirty="0"/>
              <a:t> Tramitar los procesos “cero papel” o en línea, cuando fuere posible.</a:t>
            </a:r>
          </a:p>
        </p:txBody>
      </p:sp>
      <p:pic>
        <p:nvPicPr>
          <p:cNvPr id="6146" name="Picture 2" descr="Resultado de imagen para reducir consumo de pap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707" y="2276872"/>
            <a:ext cx="3638749" cy="2337434"/>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1257300" y="673611"/>
            <a:ext cx="1979322" cy="584775"/>
          </a:xfrm>
          <a:prstGeom prst="rect">
            <a:avLst/>
          </a:prstGeom>
          <a:noFill/>
        </p:spPr>
        <p:txBody>
          <a:bodyPr wrap="square" rtlCol="0">
            <a:spAutoFit/>
          </a:bodyPr>
          <a:lstStyle/>
          <a:p>
            <a:r>
              <a:rPr lang="es-CO" sz="3200" b="1" i="1" dirty="0"/>
              <a:t>Reducción </a:t>
            </a:r>
          </a:p>
        </p:txBody>
      </p:sp>
      <p:sp>
        <p:nvSpPr>
          <p:cNvPr id="8" name="Título 1"/>
          <p:cNvSpPr>
            <a:spLocks noGrp="1"/>
          </p:cNvSpPr>
          <p:nvPr>
            <p:ph type="title"/>
          </p:nvPr>
        </p:nvSpPr>
        <p:spPr>
          <a:xfrm>
            <a:off x="1257300" y="233227"/>
            <a:ext cx="7886700" cy="482958"/>
          </a:xfrm>
        </p:spPr>
        <p:txBody>
          <a:bodyPr>
            <a:normAutofit fontScale="90000"/>
          </a:bodyPr>
          <a:lstStyle/>
          <a:p>
            <a:pPr algn="r"/>
            <a:r>
              <a:rPr lang="es-CO" sz="2700" b="1" dirty="0"/>
              <a:t>… Consumo de Papel</a:t>
            </a:r>
          </a:p>
        </p:txBody>
      </p:sp>
    </p:spTree>
    <p:extLst>
      <p:ext uri="{BB962C8B-B14F-4D97-AF65-F5344CB8AC3E}">
        <p14:creationId xmlns:p14="http://schemas.microsoft.com/office/powerpoint/2010/main" val="1000509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716016" y="1507382"/>
            <a:ext cx="4056041" cy="4729930"/>
          </a:xfrm>
        </p:spPr>
        <p:txBody>
          <a:bodyPr>
            <a:noAutofit/>
          </a:bodyPr>
          <a:lstStyle/>
          <a:p>
            <a:pPr algn="just">
              <a:buClr>
                <a:schemeClr val="accent6">
                  <a:lumMod val="75000"/>
                </a:schemeClr>
              </a:buClr>
              <a:buFont typeface="Wingdings" panose="05000000000000000000" pitchFamily="2" charset="2"/>
              <a:buChar char="ü"/>
            </a:pPr>
            <a:r>
              <a:rPr lang="es-CO" sz="2400" dirty="0"/>
              <a:t>Reutilizar los sobres de manila para envíos internos.</a:t>
            </a:r>
          </a:p>
          <a:p>
            <a:pPr algn="just">
              <a:buClr>
                <a:schemeClr val="accent6">
                  <a:lumMod val="75000"/>
                </a:schemeClr>
              </a:buClr>
              <a:buFont typeface="Wingdings" panose="05000000000000000000" pitchFamily="2" charset="2"/>
              <a:buChar char="ü"/>
            </a:pPr>
            <a:r>
              <a:rPr lang="es-CO" sz="2400" dirty="0"/>
              <a:t>Utilizar las hojas de papel que ya han sido utilizadas por una cara</a:t>
            </a:r>
          </a:p>
          <a:p>
            <a:pPr algn="just">
              <a:buClr>
                <a:schemeClr val="accent6">
                  <a:lumMod val="75000"/>
                </a:schemeClr>
              </a:buClr>
              <a:buFont typeface="Wingdings" panose="05000000000000000000" pitchFamily="2" charset="2"/>
              <a:buChar char="ü"/>
            </a:pPr>
            <a:r>
              <a:rPr lang="es-CO" sz="2400" dirty="0"/>
              <a:t>Triturar papel solo cuando sea absolutamente necesario</a:t>
            </a:r>
          </a:p>
          <a:p>
            <a:pPr algn="just">
              <a:buClr>
                <a:schemeClr val="accent6">
                  <a:lumMod val="75000"/>
                </a:schemeClr>
              </a:buClr>
              <a:buFont typeface="Wingdings" panose="05000000000000000000" pitchFamily="2" charset="2"/>
              <a:buChar char="ü"/>
            </a:pPr>
            <a:r>
              <a:rPr lang="es-CO" sz="2400" dirty="0">
                <a:solidFill>
                  <a:srgbClr val="C00000"/>
                </a:solidFill>
              </a:rPr>
              <a:t>Ubicar bandejas </a:t>
            </a:r>
            <a:r>
              <a:rPr lang="es-CO" sz="2400" dirty="0"/>
              <a:t>para el papel reciclado cerca de las impresoras y fotocopiadoras</a:t>
            </a:r>
          </a:p>
        </p:txBody>
      </p:sp>
      <p:sp>
        <p:nvSpPr>
          <p:cNvPr id="4" name="Título 1"/>
          <p:cNvSpPr>
            <a:spLocks noGrp="1"/>
          </p:cNvSpPr>
          <p:nvPr>
            <p:ph type="title"/>
          </p:nvPr>
        </p:nvSpPr>
        <p:spPr>
          <a:xfrm>
            <a:off x="1257300" y="233227"/>
            <a:ext cx="7886700" cy="482958"/>
          </a:xfrm>
        </p:spPr>
        <p:txBody>
          <a:bodyPr>
            <a:normAutofit fontScale="90000"/>
          </a:bodyPr>
          <a:lstStyle/>
          <a:p>
            <a:pPr algn="r"/>
            <a:r>
              <a:rPr lang="es-CO" sz="2700" b="1" dirty="0"/>
              <a:t>… Consumo de Papel</a:t>
            </a:r>
          </a:p>
        </p:txBody>
      </p:sp>
      <p:sp>
        <p:nvSpPr>
          <p:cNvPr id="5" name="Rectángulo 4"/>
          <p:cNvSpPr/>
          <p:nvPr/>
        </p:nvSpPr>
        <p:spPr>
          <a:xfrm>
            <a:off x="5004048" y="880951"/>
            <a:ext cx="2592288" cy="461665"/>
          </a:xfrm>
          <a:prstGeom prst="rect">
            <a:avLst/>
          </a:prstGeom>
        </p:spPr>
        <p:txBody>
          <a:bodyPr wrap="square">
            <a:spAutoFit/>
          </a:bodyPr>
          <a:lstStyle/>
          <a:p>
            <a:r>
              <a:rPr lang="es-CO" sz="2400" i="1" dirty="0">
                <a:latin typeface="Arial" panose="020B0604020202020204" pitchFamily="34" charset="0"/>
              </a:rPr>
              <a:t>Reutilización</a:t>
            </a:r>
            <a:endParaRPr lang="es-CO" sz="2400" dirty="0"/>
          </a:p>
        </p:txBody>
      </p:sp>
      <p:sp>
        <p:nvSpPr>
          <p:cNvPr id="6" name="AutoShape 2" descr="Resultado de imagen para reutilizaciÃ³n de papel"/>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1350"/>
          </a:p>
        </p:txBody>
      </p:sp>
      <p:pic>
        <p:nvPicPr>
          <p:cNvPr id="9" name="Imagen 8"/>
          <p:cNvPicPr>
            <a:picLocks noChangeAspect="1"/>
          </p:cNvPicPr>
          <p:nvPr/>
        </p:nvPicPr>
        <p:blipFill>
          <a:blip r:embed="rId2"/>
          <a:stretch>
            <a:fillRect/>
          </a:stretch>
        </p:blipFill>
        <p:spPr>
          <a:xfrm>
            <a:off x="467544" y="2373981"/>
            <a:ext cx="3799534" cy="26861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6490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43608" y="2071421"/>
            <a:ext cx="4352964" cy="3926175"/>
          </a:xfrm>
        </p:spPr>
        <p:txBody>
          <a:bodyPr>
            <a:noAutofit/>
          </a:bodyPr>
          <a:lstStyle/>
          <a:p>
            <a:pPr algn="just">
              <a:buClr>
                <a:schemeClr val="accent6">
                  <a:lumMod val="75000"/>
                </a:schemeClr>
              </a:buClr>
              <a:buFont typeface="Wingdings" panose="05000000000000000000" pitchFamily="2" charset="2"/>
              <a:buChar char="ü"/>
            </a:pPr>
            <a:r>
              <a:rPr lang="es-CO" sz="1800" dirty="0"/>
              <a:t>El </a:t>
            </a:r>
            <a:r>
              <a:rPr lang="es-CO" sz="1800" b="1" dirty="0">
                <a:solidFill>
                  <a:srgbClr val="C00000"/>
                </a:solidFill>
              </a:rPr>
              <a:t>uso del SIGOBIUS </a:t>
            </a:r>
            <a:r>
              <a:rPr lang="es-CO" sz="1800" dirty="0"/>
              <a:t>para envío de comunicaciones, correos, invitaciones, convocatorias, etc., será obligatorio.</a:t>
            </a:r>
          </a:p>
          <a:p>
            <a:pPr algn="just">
              <a:buClr>
                <a:schemeClr val="accent6">
                  <a:lumMod val="75000"/>
                </a:schemeClr>
              </a:buClr>
              <a:buFont typeface="Wingdings" panose="05000000000000000000" pitchFamily="2" charset="2"/>
              <a:buChar char="ü"/>
            </a:pPr>
            <a:r>
              <a:rPr lang="es-CO" sz="1800" dirty="0"/>
              <a:t>Evitar la impresión de los documentos que </a:t>
            </a:r>
            <a:r>
              <a:rPr lang="es-CO" sz="1800" b="1" dirty="0">
                <a:solidFill>
                  <a:srgbClr val="C00000"/>
                </a:solidFill>
              </a:rPr>
              <a:t>ingresan al SIGOBIUS.</a:t>
            </a:r>
          </a:p>
          <a:p>
            <a:pPr algn="just">
              <a:buClr>
                <a:schemeClr val="accent6">
                  <a:lumMod val="75000"/>
                </a:schemeClr>
              </a:buClr>
              <a:buFont typeface="Wingdings" panose="05000000000000000000" pitchFamily="2" charset="2"/>
              <a:buChar char="ü"/>
            </a:pPr>
            <a:r>
              <a:rPr lang="es-CO" sz="1800" b="1" dirty="0">
                <a:solidFill>
                  <a:srgbClr val="C00000"/>
                </a:solidFill>
              </a:rPr>
              <a:t>Fomentar el uso de correo </a:t>
            </a:r>
            <a:r>
              <a:rPr lang="es-CO" sz="1800" dirty="0"/>
              <a:t>electrónico para el intercambio de información</a:t>
            </a:r>
          </a:p>
          <a:p>
            <a:pPr algn="just">
              <a:buClr>
                <a:schemeClr val="accent6">
                  <a:lumMod val="75000"/>
                </a:schemeClr>
              </a:buClr>
              <a:buFont typeface="Wingdings" panose="05000000000000000000" pitchFamily="2" charset="2"/>
              <a:buChar char="ü"/>
            </a:pPr>
            <a:r>
              <a:rPr lang="es-CO" sz="1800" dirty="0"/>
              <a:t>Utilizar </a:t>
            </a:r>
            <a:r>
              <a:rPr lang="es-CO" sz="1800" b="1" dirty="0">
                <a:solidFill>
                  <a:srgbClr val="C00000"/>
                </a:solidFill>
              </a:rPr>
              <a:t>la Intranet </a:t>
            </a:r>
            <a:r>
              <a:rPr lang="es-CO" sz="1800" dirty="0"/>
              <a:t>como herramienta centralizada de consulta de documentos.</a:t>
            </a:r>
          </a:p>
          <a:p>
            <a:pPr algn="just">
              <a:buClr>
                <a:schemeClr val="accent6">
                  <a:lumMod val="75000"/>
                </a:schemeClr>
              </a:buClr>
              <a:buFont typeface="Wingdings" panose="05000000000000000000" pitchFamily="2" charset="2"/>
              <a:buChar char="ü"/>
            </a:pPr>
            <a:r>
              <a:rPr lang="es-CO" sz="1800" dirty="0"/>
              <a:t>Garantizar la aplicación del Acuerdo 8707 de 2011, en donde se define la forma como se debe utilizar la firma digital.</a:t>
            </a:r>
          </a:p>
        </p:txBody>
      </p:sp>
      <p:sp>
        <p:nvSpPr>
          <p:cNvPr id="4" name="CuadroTexto 3"/>
          <p:cNvSpPr txBox="1"/>
          <p:nvPr/>
        </p:nvSpPr>
        <p:spPr>
          <a:xfrm>
            <a:off x="1691680" y="643991"/>
            <a:ext cx="3384376" cy="584775"/>
          </a:xfrm>
          <a:prstGeom prst="rect">
            <a:avLst/>
          </a:prstGeom>
          <a:noFill/>
        </p:spPr>
        <p:txBody>
          <a:bodyPr wrap="square" rtlCol="0">
            <a:spAutoFit/>
          </a:bodyPr>
          <a:lstStyle/>
          <a:p>
            <a:r>
              <a:rPr lang="es-CO" sz="3200" b="1" i="1" dirty="0"/>
              <a:t>Sustitución</a:t>
            </a:r>
          </a:p>
        </p:txBody>
      </p:sp>
      <p:pic>
        <p:nvPicPr>
          <p:cNvPr id="8194" name="Picture 2" descr="Resultado de imagen para sustituciÃ³n del pap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068960"/>
            <a:ext cx="2643188" cy="1571626"/>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1"/>
          <p:cNvSpPr>
            <a:spLocks noGrp="1"/>
          </p:cNvSpPr>
          <p:nvPr>
            <p:ph type="title"/>
          </p:nvPr>
        </p:nvSpPr>
        <p:spPr>
          <a:xfrm>
            <a:off x="1257300" y="233227"/>
            <a:ext cx="7886700" cy="482958"/>
          </a:xfrm>
        </p:spPr>
        <p:txBody>
          <a:bodyPr>
            <a:normAutofit fontScale="90000"/>
          </a:bodyPr>
          <a:lstStyle/>
          <a:p>
            <a:pPr algn="r"/>
            <a:r>
              <a:rPr lang="es-CO" sz="2700" b="1" dirty="0"/>
              <a:t>… Consumo de Papel</a:t>
            </a:r>
          </a:p>
        </p:txBody>
      </p:sp>
    </p:spTree>
    <p:extLst>
      <p:ext uri="{BB962C8B-B14F-4D97-AF65-F5344CB8AC3E}">
        <p14:creationId xmlns:p14="http://schemas.microsoft.com/office/powerpoint/2010/main" val="2093862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1257300" y="233227"/>
            <a:ext cx="7886700" cy="482958"/>
          </a:xfrm>
        </p:spPr>
        <p:txBody>
          <a:bodyPr>
            <a:normAutofit fontScale="90000"/>
          </a:bodyPr>
          <a:lstStyle/>
          <a:p>
            <a:pPr algn="r"/>
            <a:r>
              <a:rPr lang="es-CO" sz="2700" b="1" dirty="0"/>
              <a:t>… Consumo de Papel</a:t>
            </a:r>
          </a:p>
        </p:txBody>
      </p:sp>
      <p:sp>
        <p:nvSpPr>
          <p:cNvPr id="8" name="Título 1"/>
          <p:cNvSpPr txBox="1">
            <a:spLocks/>
          </p:cNvSpPr>
          <p:nvPr/>
        </p:nvSpPr>
        <p:spPr>
          <a:xfrm>
            <a:off x="667046" y="980728"/>
            <a:ext cx="8229600" cy="70609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3600" b="1" dirty="0" smtClean="0"/>
              <a:t>EVALUACIÓN Y SEGUIMIENTO</a:t>
            </a:r>
            <a:endParaRPr lang="es-CO" sz="3600" b="1" dirty="0"/>
          </a:p>
        </p:txBody>
      </p:sp>
      <p:graphicFrame>
        <p:nvGraphicFramePr>
          <p:cNvPr id="4" name="Tabla 3"/>
          <p:cNvGraphicFramePr>
            <a:graphicFrameLocks noGrp="1"/>
          </p:cNvGraphicFramePr>
          <p:nvPr>
            <p:extLst>
              <p:ext uri="{D42A27DB-BD31-4B8C-83A1-F6EECF244321}">
                <p14:modId xmlns:p14="http://schemas.microsoft.com/office/powerpoint/2010/main" val="1776781887"/>
              </p:ext>
            </p:extLst>
          </p:nvPr>
        </p:nvGraphicFramePr>
        <p:xfrm>
          <a:off x="975764" y="2348880"/>
          <a:ext cx="7920882" cy="3322320"/>
        </p:xfrm>
        <a:graphic>
          <a:graphicData uri="http://schemas.openxmlformats.org/drawingml/2006/table">
            <a:tbl>
              <a:tblPr firstRow="1" bandRow="1">
                <a:tableStyleId>{5940675A-B579-460E-94D1-54222C63F5DA}</a:tableStyleId>
              </a:tblPr>
              <a:tblGrid>
                <a:gridCol w="1800201"/>
                <a:gridCol w="4539747"/>
                <a:gridCol w="1580934"/>
              </a:tblGrid>
              <a:tr h="3262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2000" dirty="0" smtClean="0"/>
                        <a:t>Indicador de consumo de papel </a:t>
                      </a:r>
                      <a:endParaRPr lang="es-CO"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2000" dirty="0" smtClean="0"/>
                        <a:t>(N° de impresiones + N° de fotocopias  / Número de trabajadores)</a:t>
                      </a:r>
                      <a:r>
                        <a:rPr lang="es-CO" sz="2000" baseline="0" dirty="0" smtClean="0"/>
                        <a:t> </a:t>
                      </a:r>
                      <a:r>
                        <a:rPr lang="es-CO" sz="2000" dirty="0" smtClean="0"/>
                        <a:t>(Planta y Contratistas)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CO" sz="200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s-CO" sz="2000" dirty="0" smtClean="0"/>
                        <a:t>Trimestral</a:t>
                      </a:r>
                    </a:p>
                    <a:p>
                      <a:endParaRPr lang="es-CO" sz="2000" dirty="0"/>
                    </a:p>
                  </a:txBody>
                  <a:tcPr/>
                </a:tc>
              </a:tr>
              <a:tr h="326213">
                <a:tc>
                  <a:txBody>
                    <a:bodyPr/>
                    <a:lstStyle/>
                    <a:p>
                      <a:pPr algn="ctr"/>
                      <a:r>
                        <a:rPr lang="es-CO" sz="2000" dirty="0" smtClean="0"/>
                        <a:t>Reducción de</a:t>
                      </a:r>
                      <a:r>
                        <a:rPr lang="es-CO" sz="2000" baseline="0" dirty="0" smtClean="0"/>
                        <a:t> consumos </a:t>
                      </a:r>
                      <a:endParaRPr lang="es-CO" sz="2000" dirty="0"/>
                    </a:p>
                  </a:txBody>
                  <a:tcPr/>
                </a:tc>
                <a:tc>
                  <a:txBody>
                    <a:bodyPr/>
                    <a:lstStyle/>
                    <a:p>
                      <a:pPr algn="ctr"/>
                      <a:r>
                        <a:rPr lang="es-CO" sz="2000" dirty="0" smtClean="0"/>
                        <a:t>(N° de resmas consumidas en el periodo anterior – N° de resmas consumidas del periodo actual / Total de resmas</a:t>
                      </a:r>
                      <a:r>
                        <a:rPr lang="es-CO" sz="2000" baseline="0" dirty="0" smtClean="0"/>
                        <a:t> consumidas en el periodo anterior)*100</a:t>
                      </a:r>
                      <a:endParaRPr lang="es-CO" sz="2000" dirty="0"/>
                    </a:p>
                  </a:txBody>
                  <a:tcPr/>
                </a:tc>
                <a:tc>
                  <a:txBody>
                    <a:bodyPr/>
                    <a:lstStyle/>
                    <a:p>
                      <a:pPr algn="ctr"/>
                      <a:endParaRPr lang="es-CO" sz="2000" dirty="0" smtClean="0"/>
                    </a:p>
                    <a:p>
                      <a:pPr algn="ctr"/>
                      <a:endParaRPr lang="es-CO" sz="2000" dirty="0" smtClean="0"/>
                    </a:p>
                    <a:p>
                      <a:pPr algn="ctr"/>
                      <a:r>
                        <a:rPr lang="es-CO" sz="2000" dirty="0" smtClean="0"/>
                        <a:t>Semestral </a:t>
                      </a:r>
                      <a:endParaRPr lang="es-CO" sz="2000" dirty="0"/>
                    </a:p>
                  </a:txBody>
                  <a:tcPr/>
                </a:tc>
              </a:tr>
              <a:tr h="3262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2000" dirty="0" smtClean="0"/>
                        <a:t>Reducción de</a:t>
                      </a:r>
                      <a:r>
                        <a:rPr lang="es-CO" sz="2000" baseline="0" dirty="0" smtClean="0"/>
                        <a:t> consumos </a:t>
                      </a:r>
                      <a:endParaRPr lang="es-CO" sz="2000" dirty="0" smtClean="0"/>
                    </a:p>
                    <a:p>
                      <a:pPr algn="ctr"/>
                      <a:endParaRPr lang="es-CO"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2000" dirty="0" smtClean="0"/>
                        <a:t>(No. Fotocopias + N° de impresiones del periodo</a:t>
                      </a:r>
                      <a:r>
                        <a:rPr lang="es-CO" sz="2000" baseline="0" dirty="0" smtClean="0"/>
                        <a:t> actual</a:t>
                      </a:r>
                      <a:r>
                        <a:rPr lang="es-CO" sz="2000" dirty="0" smtClean="0"/>
                        <a:t>/ No. Fotocopias + N° de impresiones del periodo</a:t>
                      </a:r>
                      <a:r>
                        <a:rPr lang="es-CO" sz="2000" baseline="0" dirty="0" smtClean="0"/>
                        <a:t> anterior</a:t>
                      </a:r>
                      <a:r>
                        <a:rPr lang="es-CO" sz="2000" dirty="0" smtClean="0"/>
                        <a:t>) x 100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CO" sz="200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s-CO" sz="2000" dirty="0" smtClean="0"/>
                        <a:t>Semestral </a:t>
                      </a:r>
                    </a:p>
                    <a:p>
                      <a:endParaRPr lang="es-CO" sz="2000" dirty="0"/>
                    </a:p>
                  </a:txBody>
                  <a:tcPr/>
                </a:tc>
              </a:tr>
            </a:tbl>
          </a:graphicData>
        </a:graphic>
      </p:graphicFrame>
    </p:spTree>
    <p:extLst>
      <p:ext uri="{BB962C8B-B14F-4D97-AF65-F5344CB8AC3E}">
        <p14:creationId xmlns:p14="http://schemas.microsoft.com/office/powerpoint/2010/main" val="3231787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8206" y="675293"/>
            <a:ext cx="7886700" cy="713771"/>
          </a:xfrm>
        </p:spPr>
        <p:txBody>
          <a:bodyPr/>
          <a:lstStyle/>
          <a:p>
            <a:r>
              <a:rPr lang="es-CO" sz="4000" b="1" dirty="0"/>
              <a:t>Gestión de emisiones atmosféricas </a:t>
            </a:r>
          </a:p>
        </p:txBody>
      </p:sp>
      <p:sp>
        <p:nvSpPr>
          <p:cNvPr id="7" name="Rectángulo 6"/>
          <p:cNvSpPr/>
          <p:nvPr/>
        </p:nvSpPr>
        <p:spPr>
          <a:xfrm>
            <a:off x="1080120" y="1954682"/>
            <a:ext cx="7956376" cy="1938992"/>
          </a:xfrm>
          <a:prstGeom prst="rect">
            <a:avLst/>
          </a:prstGeom>
        </p:spPr>
        <p:txBody>
          <a:bodyPr wrap="square">
            <a:spAutoFit/>
          </a:bodyPr>
          <a:lstStyle/>
          <a:p>
            <a:pPr algn="just"/>
            <a:r>
              <a:rPr lang="es-ES" sz="2400" dirty="0"/>
              <a:t>El Programa de gestión de las emisiones atmosféricas </a:t>
            </a:r>
            <a:r>
              <a:rPr lang="es-ES" sz="2400" dirty="0" smtClean="0"/>
              <a:t>busca </a:t>
            </a:r>
            <a:r>
              <a:rPr lang="es-ES" sz="2400" b="1" dirty="0" smtClean="0">
                <a:solidFill>
                  <a:srgbClr val="C00000"/>
                </a:solidFill>
              </a:rPr>
              <a:t>minimizar </a:t>
            </a:r>
            <a:r>
              <a:rPr lang="es-ES" sz="2400" b="1" dirty="0">
                <a:solidFill>
                  <a:srgbClr val="C00000"/>
                </a:solidFill>
              </a:rPr>
              <a:t>los impactos ambientales al recurso aire</a:t>
            </a:r>
            <a:r>
              <a:rPr lang="es-ES" sz="2400" b="1" dirty="0"/>
              <a:t>,</a:t>
            </a:r>
            <a:r>
              <a:rPr lang="es-ES" sz="2400" dirty="0"/>
              <a:t> generado por </a:t>
            </a:r>
            <a:r>
              <a:rPr lang="es-ES" sz="2400" dirty="0" smtClean="0"/>
              <a:t>el parque automotor y las actividades </a:t>
            </a:r>
            <a:r>
              <a:rPr lang="es-ES" sz="2400" dirty="0"/>
              <a:t>desarrolladas en los despachos judiciales y sedes administrativas de la </a:t>
            </a:r>
            <a:r>
              <a:rPr lang="es-ES" sz="2400" dirty="0" smtClean="0"/>
              <a:t>Rama </a:t>
            </a:r>
            <a:r>
              <a:rPr lang="es-CO" sz="2400" dirty="0" smtClean="0"/>
              <a:t>Judicial</a:t>
            </a:r>
            <a:r>
              <a:rPr lang="es-CO" sz="2400" dirty="0"/>
              <a:t>.</a:t>
            </a:r>
          </a:p>
        </p:txBody>
      </p:sp>
      <p:sp>
        <p:nvSpPr>
          <p:cNvPr id="4" name="Marcador de contenido 2"/>
          <p:cNvSpPr>
            <a:spLocks noGrp="1"/>
          </p:cNvSpPr>
          <p:nvPr>
            <p:ph idx="1"/>
          </p:nvPr>
        </p:nvSpPr>
        <p:spPr>
          <a:xfrm>
            <a:off x="828846" y="4365104"/>
            <a:ext cx="5281348" cy="1287049"/>
          </a:xfrm>
        </p:spPr>
        <p:txBody>
          <a:bodyPr>
            <a:noAutofit/>
          </a:bodyPr>
          <a:lstStyle/>
          <a:p>
            <a:pPr>
              <a:buClr>
                <a:schemeClr val="accent6">
                  <a:lumMod val="75000"/>
                </a:schemeClr>
              </a:buClr>
              <a:buFont typeface="Wingdings" panose="05000000000000000000" pitchFamily="2" charset="2"/>
              <a:buChar char="ü"/>
            </a:pPr>
            <a:r>
              <a:rPr lang="es-CO" sz="2400" dirty="0"/>
              <a:t>Adecuación de </a:t>
            </a:r>
            <a:r>
              <a:rPr lang="es-CO" sz="2400" dirty="0" smtClean="0"/>
              <a:t>bicicleteros</a:t>
            </a:r>
          </a:p>
          <a:p>
            <a:pPr>
              <a:buClr>
                <a:schemeClr val="accent6">
                  <a:lumMod val="75000"/>
                </a:schemeClr>
              </a:buClr>
              <a:buFont typeface="Wingdings" panose="05000000000000000000" pitchFamily="2" charset="2"/>
              <a:buChar char="ü"/>
            </a:pPr>
            <a:r>
              <a:rPr lang="es-CO" sz="2400" dirty="0"/>
              <a:t>Utilización compartida de vehículos</a:t>
            </a:r>
            <a:r>
              <a:rPr lang="es-CO" sz="2400" dirty="0" smtClean="0"/>
              <a:t>.</a:t>
            </a:r>
          </a:p>
          <a:p>
            <a:pPr>
              <a:buClr>
                <a:schemeClr val="accent6">
                  <a:lumMod val="75000"/>
                </a:schemeClr>
              </a:buClr>
              <a:buFont typeface="Wingdings" panose="05000000000000000000" pitchFamily="2" charset="2"/>
              <a:buChar char="ü"/>
            </a:pPr>
            <a:r>
              <a:rPr lang="es-CO" sz="2400" dirty="0"/>
              <a:t>Áreas verdes</a:t>
            </a:r>
          </a:p>
        </p:txBody>
      </p:sp>
      <p:pic>
        <p:nvPicPr>
          <p:cNvPr id="5" name="Imagen 4"/>
          <p:cNvPicPr>
            <a:picLocks noChangeAspect="1"/>
          </p:cNvPicPr>
          <p:nvPr/>
        </p:nvPicPr>
        <p:blipFill>
          <a:blip r:embed="rId2"/>
          <a:stretch>
            <a:fillRect/>
          </a:stretch>
        </p:blipFill>
        <p:spPr>
          <a:xfrm>
            <a:off x="5827467" y="4050817"/>
            <a:ext cx="3077115" cy="1986290"/>
          </a:xfrm>
          <a:prstGeom prst="rect">
            <a:avLst/>
          </a:prstGeom>
        </p:spPr>
      </p:pic>
    </p:spTree>
    <p:extLst>
      <p:ext uri="{BB962C8B-B14F-4D97-AF65-F5344CB8AC3E}">
        <p14:creationId xmlns:p14="http://schemas.microsoft.com/office/powerpoint/2010/main" val="2390678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899592" y="332656"/>
            <a:ext cx="7886700" cy="713771"/>
          </a:xfrm>
        </p:spPr>
        <p:txBody>
          <a:bodyPr/>
          <a:lstStyle/>
          <a:p>
            <a:pPr algn="r"/>
            <a:r>
              <a:rPr lang="es-CO" sz="2800" b="1" dirty="0" smtClean="0"/>
              <a:t>… Gestión </a:t>
            </a:r>
            <a:r>
              <a:rPr lang="es-CO" sz="2800" b="1" dirty="0"/>
              <a:t>de emisiones atmosféricas </a:t>
            </a:r>
          </a:p>
        </p:txBody>
      </p:sp>
      <p:sp>
        <p:nvSpPr>
          <p:cNvPr id="5" name="Título 1"/>
          <p:cNvSpPr txBox="1">
            <a:spLocks/>
          </p:cNvSpPr>
          <p:nvPr/>
        </p:nvSpPr>
        <p:spPr>
          <a:xfrm>
            <a:off x="728142" y="1180963"/>
            <a:ext cx="8229600" cy="70609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3600" b="1" dirty="0" smtClean="0"/>
              <a:t>EVALUACIÓN Y SEGUIMIENTO</a:t>
            </a:r>
            <a:endParaRPr lang="es-CO" sz="3600" b="1" dirty="0"/>
          </a:p>
        </p:txBody>
      </p:sp>
      <p:sp>
        <p:nvSpPr>
          <p:cNvPr id="7" name="CuadroTexto 6"/>
          <p:cNvSpPr txBox="1"/>
          <p:nvPr/>
        </p:nvSpPr>
        <p:spPr>
          <a:xfrm>
            <a:off x="1259632" y="2399923"/>
            <a:ext cx="2967479" cy="523220"/>
          </a:xfrm>
          <a:prstGeom prst="rect">
            <a:avLst/>
          </a:prstGeom>
          <a:noFill/>
        </p:spPr>
        <p:txBody>
          <a:bodyPr wrap="none" rtlCol="0">
            <a:spAutoFit/>
          </a:bodyPr>
          <a:lstStyle/>
          <a:p>
            <a:r>
              <a:rPr lang="es-CO" sz="2800" dirty="0" smtClean="0"/>
              <a:t>Huella de Carbono </a:t>
            </a:r>
            <a:endParaRPr lang="es-CO" sz="2800" dirty="0"/>
          </a:p>
        </p:txBody>
      </p:sp>
      <p:sp>
        <p:nvSpPr>
          <p:cNvPr id="8" name="Rectangle 1"/>
          <p:cNvSpPr>
            <a:spLocks noChangeArrowheads="1"/>
          </p:cNvSpPr>
          <p:nvPr/>
        </p:nvSpPr>
        <p:spPr bwMode="auto">
          <a:xfrm>
            <a:off x="1393144" y="3284984"/>
            <a:ext cx="6899596" cy="221599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b="0" i="0" u="none" strike="noStrike" cap="none" normalizeH="0" baseline="0" dirty="0" smtClean="0">
                <a:ln>
                  <a:noFill/>
                </a:ln>
                <a:solidFill>
                  <a:srgbClr val="323232"/>
                </a:solidFill>
                <a:effectLst/>
                <a:latin typeface="ibm-plex-mono"/>
              </a:rPr>
              <a:t>CO</a:t>
            </a:r>
            <a:r>
              <a:rPr kumimoji="0" lang="es-CO" altLang="es-CO" b="0" i="0" u="none" strike="noStrike" cap="none" normalizeH="0" baseline="-30000" dirty="0" smtClean="0">
                <a:ln>
                  <a:noFill/>
                </a:ln>
                <a:solidFill>
                  <a:srgbClr val="323232"/>
                </a:solidFill>
                <a:effectLst/>
                <a:latin typeface="ibm-plex-mono"/>
              </a:rPr>
              <a:t>2</a:t>
            </a:r>
            <a:r>
              <a:rPr kumimoji="0" lang="es-CO" altLang="es-CO" b="0" i="0" u="none" strike="noStrike" cap="none" normalizeH="0" baseline="0" dirty="0" smtClean="0">
                <a:ln>
                  <a:noFill/>
                </a:ln>
                <a:solidFill>
                  <a:srgbClr val="323232"/>
                </a:solidFill>
                <a:effectLst/>
                <a:latin typeface="ibm-plex-mono"/>
              </a:rPr>
              <a:t> = (Cantidad total * (Factor de emisión de CO</a:t>
            </a:r>
            <a:r>
              <a:rPr kumimoji="0" lang="es-CO" altLang="es-CO" b="0" i="0" u="none" strike="noStrike" cap="none" normalizeH="0" baseline="-30000" dirty="0" smtClean="0">
                <a:ln>
                  <a:noFill/>
                </a:ln>
                <a:solidFill>
                  <a:srgbClr val="323232"/>
                </a:solidFill>
                <a:effectLst/>
                <a:latin typeface="ibm-plex-mono"/>
              </a:rPr>
              <a:t>2</a:t>
            </a:r>
            <a:r>
              <a:rPr kumimoji="0" lang="es-CO" altLang="es-CO" b="0" i="0" u="none" strike="noStrike" cap="none" normalizeH="0" baseline="0" dirty="0" smtClean="0">
                <a:ln>
                  <a:noFill/>
                </a:ln>
                <a:solidFill>
                  <a:srgbClr val="323232"/>
                </a:solidFill>
                <a:effectLst/>
                <a:latin typeface="ibm-plex-mono"/>
              </a:rPr>
              <a:t> * Poder calorífico) * Densidad)</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CO" altLang="es-CO"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b="0" i="0" u="none" strike="noStrike" cap="none" normalizeH="0" baseline="0" dirty="0" smtClean="0">
                <a:ln>
                  <a:noFill/>
                </a:ln>
                <a:solidFill>
                  <a:srgbClr val="323232"/>
                </a:solidFill>
                <a:effectLst/>
                <a:latin typeface="ibm-plex-mono"/>
              </a:rPr>
              <a:t>CH</a:t>
            </a:r>
            <a:r>
              <a:rPr kumimoji="0" lang="es-CO" altLang="es-CO" b="0" i="0" u="none" strike="noStrike" cap="none" normalizeH="0" baseline="-30000" dirty="0" smtClean="0">
                <a:ln>
                  <a:noFill/>
                </a:ln>
                <a:solidFill>
                  <a:srgbClr val="323232"/>
                </a:solidFill>
                <a:effectLst/>
                <a:latin typeface="ibm-plex-mono"/>
              </a:rPr>
              <a:t>4</a:t>
            </a:r>
            <a:r>
              <a:rPr kumimoji="0" lang="es-CO" altLang="es-CO" b="0" i="0" u="none" strike="noStrike" cap="none" normalizeH="0" baseline="0" dirty="0" smtClean="0">
                <a:ln>
                  <a:noFill/>
                </a:ln>
                <a:solidFill>
                  <a:srgbClr val="323232"/>
                </a:solidFill>
                <a:effectLst/>
                <a:latin typeface="ibm-plex-mono"/>
              </a:rPr>
              <a:t> = ((Cantidad total * (Factor de emisión de CH</a:t>
            </a:r>
            <a:r>
              <a:rPr kumimoji="0" lang="es-CO" altLang="es-CO" b="0" i="0" u="none" strike="noStrike" cap="none" normalizeH="0" baseline="-30000" dirty="0" smtClean="0">
                <a:ln>
                  <a:noFill/>
                </a:ln>
                <a:solidFill>
                  <a:srgbClr val="323232"/>
                </a:solidFill>
                <a:effectLst/>
                <a:latin typeface="ibm-plex-mono"/>
              </a:rPr>
              <a:t>4</a:t>
            </a:r>
            <a:r>
              <a:rPr kumimoji="0" lang="es-CO" altLang="es-CO" b="0" i="0" u="none" strike="noStrike" cap="none" normalizeH="0" baseline="0" dirty="0" smtClean="0">
                <a:ln>
                  <a:noFill/>
                </a:ln>
                <a:solidFill>
                  <a:srgbClr val="323232"/>
                </a:solidFill>
                <a:effectLst/>
                <a:latin typeface="ibm-plex-mono"/>
              </a:rPr>
              <a:t> * Poder calorífico) * Densidad) * Conversión GWP CH</a:t>
            </a:r>
            <a:r>
              <a:rPr kumimoji="0" lang="es-CO" altLang="es-CO" b="0" i="0" u="none" strike="noStrike" cap="none" normalizeH="0" baseline="-30000" dirty="0" smtClean="0">
                <a:ln>
                  <a:noFill/>
                </a:ln>
                <a:solidFill>
                  <a:srgbClr val="323232"/>
                </a:solidFill>
                <a:effectLst/>
                <a:latin typeface="ibm-plex-mono"/>
              </a:rPr>
              <a:t>4</a:t>
            </a:r>
            <a:r>
              <a:rPr kumimoji="0" lang="es-CO" altLang="es-CO" b="0" i="0" u="none" strike="noStrike" cap="none" normalizeH="0" baseline="0" dirty="0" smtClean="0">
                <a:ln>
                  <a:noFill/>
                </a:ln>
                <a:solidFill>
                  <a:srgbClr val="323232"/>
                </a:solidFill>
                <a:effectLst/>
                <a:latin typeface="ibm-plex-mono"/>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CO" altLang="es-CO"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b="0" i="0" u="none" strike="noStrike" cap="none" normalizeH="0" baseline="0" dirty="0" smtClean="0">
                <a:ln>
                  <a:noFill/>
                </a:ln>
                <a:solidFill>
                  <a:srgbClr val="323232"/>
                </a:solidFill>
                <a:effectLst/>
                <a:latin typeface="ibm-plex-mono"/>
              </a:rPr>
              <a:t>N</a:t>
            </a:r>
            <a:r>
              <a:rPr kumimoji="0" lang="es-CO" altLang="es-CO" b="0" i="0" u="none" strike="noStrike" cap="none" normalizeH="0" baseline="-30000" dirty="0" smtClean="0">
                <a:ln>
                  <a:noFill/>
                </a:ln>
                <a:solidFill>
                  <a:srgbClr val="323232"/>
                </a:solidFill>
                <a:effectLst/>
                <a:latin typeface="ibm-plex-mono"/>
              </a:rPr>
              <a:t>2</a:t>
            </a:r>
            <a:r>
              <a:rPr kumimoji="0" lang="es-CO" altLang="es-CO" b="0" i="0" u="none" strike="noStrike" cap="none" normalizeH="0" baseline="0" dirty="0" smtClean="0">
                <a:ln>
                  <a:noFill/>
                </a:ln>
                <a:solidFill>
                  <a:srgbClr val="323232"/>
                </a:solidFill>
                <a:effectLst/>
                <a:latin typeface="ibm-plex-mono"/>
              </a:rPr>
              <a:t>O = ((Cantidad total * (Factor de emisión de N</a:t>
            </a:r>
            <a:r>
              <a:rPr kumimoji="0" lang="es-CO" altLang="es-CO" b="0" i="0" u="none" strike="noStrike" cap="none" normalizeH="0" baseline="-30000" dirty="0" smtClean="0">
                <a:ln>
                  <a:noFill/>
                </a:ln>
                <a:solidFill>
                  <a:srgbClr val="323232"/>
                </a:solidFill>
                <a:effectLst/>
                <a:latin typeface="ibm-plex-mono"/>
              </a:rPr>
              <a:t>2</a:t>
            </a:r>
            <a:r>
              <a:rPr kumimoji="0" lang="es-CO" altLang="es-CO" b="0" i="0" u="none" strike="noStrike" cap="none" normalizeH="0" baseline="0" dirty="0" smtClean="0">
                <a:ln>
                  <a:noFill/>
                </a:ln>
                <a:solidFill>
                  <a:srgbClr val="323232"/>
                </a:solidFill>
                <a:effectLst/>
                <a:latin typeface="ibm-plex-mono"/>
              </a:rPr>
              <a:t>O * Poder calorífico) * Densidad) * Conversión GWP N</a:t>
            </a:r>
            <a:r>
              <a:rPr kumimoji="0" lang="es-CO" altLang="es-CO" b="0" i="0" u="none" strike="noStrike" cap="none" normalizeH="0" baseline="-30000" dirty="0" smtClean="0">
                <a:ln>
                  <a:noFill/>
                </a:ln>
                <a:solidFill>
                  <a:srgbClr val="323232"/>
                </a:solidFill>
                <a:effectLst/>
                <a:latin typeface="ibm-plex-mono"/>
              </a:rPr>
              <a:t>2</a:t>
            </a:r>
            <a:r>
              <a:rPr kumimoji="0" lang="es-CO" altLang="es-CO" b="0" i="0" u="none" strike="noStrike" cap="none" normalizeH="0" baseline="0" dirty="0" smtClean="0">
                <a:ln>
                  <a:noFill/>
                </a:ln>
                <a:solidFill>
                  <a:srgbClr val="323232"/>
                </a:solidFill>
                <a:effectLst/>
                <a:latin typeface="ibm-plex-mono"/>
              </a:rPr>
              <a:t>O)</a:t>
            </a:r>
            <a:endParaRPr kumimoji="0" lang="es-CO" altLang="es-CO"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728557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08388" y="260648"/>
            <a:ext cx="7886700" cy="634117"/>
          </a:xfrm>
        </p:spPr>
        <p:txBody>
          <a:bodyPr>
            <a:normAutofit fontScale="90000"/>
          </a:bodyPr>
          <a:lstStyle/>
          <a:p>
            <a:r>
              <a:rPr lang="es-CO" b="1" dirty="0"/>
              <a:t>Ahorro y uso eficiente de </a:t>
            </a:r>
            <a:r>
              <a:rPr lang="es-CO" b="1" dirty="0" smtClean="0"/>
              <a:t>agua</a:t>
            </a:r>
            <a:endParaRPr lang="es-CO" dirty="0"/>
          </a:p>
        </p:txBody>
      </p:sp>
      <p:sp>
        <p:nvSpPr>
          <p:cNvPr id="4" name="Marcador de contenido 3"/>
          <p:cNvSpPr>
            <a:spLocks noGrp="1"/>
          </p:cNvSpPr>
          <p:nvPr>
            <p:ph idx="1"/>
          </p:nvPr>
        </p:nvSpPr>
        <p:spPr>
          <a:xfrm>
            <a:off x="1131647" y="1258573"/>
            <a:ext cx="7622936" cy="1944216"/>
          </a:xfrm>
        </p:spPr>
        <p:txBody>
          <a:bodyPr/>
          <a:lstStyle/>
          <a:p>
            <a:pPr marL="0" indent="0" algn="just">
              <a:buNone/>
            </a:pPr>
            <a:r>
              <a:rPr lang="es-ES" sz="2400" dirty="0"/>
              <a:t>El objetivo de este programa es </a:t>
            </a:r>
            <a:r>
              <a:rPr lang="es-ES" sz="2400" b="1" dirty="0">
                <a:solidFill>
                  <a:srgbClr val="C00000"/>
                </a:solidFill>
              </a:rPr>
              <a:t>implementar </a:t>
            </a:r>
            <a:r>
              <a:rPr lang="es-ES" sz="2400" b="1" dirty="0" smtClean="0">
                <a:solidFill>
                  <a:srgbClr val="C00000"/>
                </a:solidFill>
              </a:rPr>
              <a:t>acciones </a:t>
            </a:r>
            <a:r>
              <a:rPr lang="es-ES" sz="2400" dirty="0" smtClean="0"/>
              <a:t>estructuradas </a:t>
            </a:r>
            <a:r>
              <a:rPr lang="es-ES" sz="2400" dirty="0"/>
              <a:t>que permitan </a:t>
            </a:r>
            <a:r>
              <a:rPr lang="es-ES" sz="2400" b="1" dirty="0">
                <a:solidFill>
                  <a:srgbClr val="C00000"/>
                </a:solidFill>
              </a:rPr>
              <a:t>realizar un uso eficiente del agua </a:t>
            </a:r>
            <a:r>
              <a:rPr lang="es-ES" sz="2400" dirty="0"/>
              <a:t>en el desarrollo de </a:t>
            </a:r>
            <a:r>
              <a:rPr lang="es-ES" sz="2400" dirty="0" smtClean="0"/>
              <a:t>las actividades </a:t>
            </a:r>
            <a:r>
              <a:rPr lang="es-ES" sz="2400" dirty="0"/>
              <a:t>efectuadas tanto en los despachos judiciales como en las </a:t>
            </a:r>
            <a:r>
              <a:rPr lang="es-ES" sz="2400" dirty="0" smtClean="0"/>
              <a:t>sedes </a:t>
            </a:r>
            <a:r>
              <a:rPr lang="es-CO" sz="2400" dirty="0" smtClean="0"/>
              <a:t>administrativas </a:t>
            </a:r>
            <a:r>
              <a:rPr lang="es-CO" sz="2400" dirty="0"/>
              <a:t>de la Rama Judicial.</a:t>
            </a:r>
          </a:p>
        </p:txBody>
      </p:sp>
      <p:sp>
        <p:nvSpPr>
          <p:cNvPr id="5" name="Marcador de contenido 2"/>
          <p:cNvSpPr txBox="1">
            <a:spLocks/>
          </p:cNvSpPr>
          <p:nvPr/>
        </p:nvSpPr>
        <p:spPr>
          <a:xfrm>
            <a:off x="971600" y="4005064"/>
            <a:ext cx="4823186" cy="176034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6">
                  <a:lumMod val="75000"/>
                </a:schemeClr>
              </a:buClr>
              <a:buFont typeface="Wingdings" panose="05000000000000000000" pitchFamily="2" charset="2"/>
              <a:buChar char="ü"/>
            </a:pPr>
            <a:r>
              <a:rPr lang="es-CO" sz="2400" dirty="0" smtClean="0"/>
              <a:t>Control al consumo del agua.</a:t>
            </a:r>
          </a:p>
          <a:p>
            <a:pPr>
              <a:buClr>
                <a:schemeClr val="accent6">
                  <a:lumMod val="75000"/>
                </a:schemeClr>
              </a:buClr>
              <a:buFont typeface="Wingdings" panose="05000000000000000000" pitchFamily="2" charset="2"/>
              <a:buChar char="ü"/>
            </a:pPr>
            <a:r>
              <a:rPr lang="es-CO" sz="2400" dirty="0" err="1" smtClean="0"/>
              <a:t>Reuso</a:t>
            </a:r>
            <a:r>
              <a:rPr lang="es-CO" sz="2400" dirty="0" smtClean="0"/>
              <a:t> del agua</a:t>
            </a:r>
          </a:p>
          <a:p>
            <a:pPr>
              <a:buClr>
                <a:schemeClr val="accent6">
                  <a:lumMod val="75000"/>
                </a:schemeClr>
              </a:buClr>
              <a:buFont typeface="Wingdings" panose="05000000000000000000" pitchFamily="2" charset="2"/>
              <a:buChar char="ü"/>
            </a:pPr>
            <a:r>
              <a:rPr lang="es-CO" sz="2400" dirty="0" smtClean="0"/>
              <a:t>Sanitarios ecológicos</a:t>
            </a:r>
          </a:p>
          <a:p>
            <a:pPr>
              <a:buClr>
                <a:schemeClr val="accent6">
                  <a:lumMod val="75000"/>
                </a:schemeClr>
              </a:buClr>
              <a:buFont typeface="Wingdings" panose="05000000000000000000" pitchFamily="2" charset="2"/>
              <a:buChar char="ü"/>
            </a:pPr>
            <a:r>
              <a:rPr lang="es-CO" sz="2400" dirty="0" smtClean="0"/>
              <a:t>Llaves o grifos ahorradores</a:t>
            </a:r>
            <a:endParaRPr lang="es-CO" sz="2400" dirty="0"/>
          </a:p>
        </p:txBody>
      </p:sp>
      <p:pic>
        <p:nvPicPr>
          <p:cNvPr id="6" name="Picture 2" descr="Resultado de imagen para ahorro de agu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875"/>
          <a:stretch/>
        </p:blipFill>
        <p:spPr bwMode="auto">
          <a:xfrm>
            <a:off x="5940152" y="3586971"/>
            <a:ext cx="2490446" cy="2709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708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94726" y="188640"/>
            <a:ext cx="8229600" cy="634082"/>
          </a:xfrm>
        </p:spPr>
        <p:txBody>
          <a:bodyPr/>
          <a:lstStyle/>
          <a:p>
            <a:pPr algn="r"/>
            <a:r>
              <a:rPr lang="es-CO" sz="2800" dirty="0" smtClean="0"/>
              <a:t>… Ahorro </a:t>
            </a:r>
            <a:r>
              <a:rPr lang="es-CO" sz="2800" dirty="0"/>
              <a:t>y uso eficiente de energía </a:t>
            </a:r>
          </a:p>
        </p:txBody>
      </p:sp>
      <p:sp>
        <p:nvSpPr>
          <p:cNvPr id="5" name="Título 1"/>
          <p:cNvSpPr txBox="1">
            <a:spLocks/>
          </p:cNvSpPr>
          <p:nvPr/>
        </p:nvSpPr>
        <p:spPr>
          <a:xfrm>
            <a:off x="1651518" y="830429"/>
            <a:ext cx="7272808" cy="70609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3200" b="1" dirty="0" smtClean="0"/>
              <a:t>EVALUACIÓN Y SEGUIMIENTO</a:t>
            </a:r>
            <a:endParaRPr lang="es-CO" sz="3200" b="1" dirty="0"/>
          </a:p>
        </p:txBody>
      </p:sp>
      <p:graphicFrame>
        <p:nvGraphicFramePr>
          <p:cNvPr id="2" name="Tabla 1"/>
          <p:cNvGraphicFramePr>
            <a:graphicFrameLocks noGrp="1"/>
          </p:cNvGraphicFramePr>
          <p:nvPr>
            <p:extLst>
              <p:ext uri="{D42A27DB-BD31-4B8C-83A1-F6EECF244321}">
                <p14:modId xmlns:p14="http://schemas.microsoft.com/office/powerpoint/2010/main" val="802804572"/>
              </p:ext>
            </p:extLst>
          </p:nvPr>
        </p:nvGraphicFramePr>
        <p:xfrm>
          <a:off x="1331640" y="1534524"/>
          <a:ext cx="7287309" cy="4498337"/>
        </p:xfrm>
        <a:graphic>
          <a:graphicData uri="http://schemas.openxmlformats.org/drawingml/2006/table">
            <a:tbl>
              <a:tblPr firstRow="1" firstCol="1" lastRow="1" lastCol="1" bandRow="1" bandCol="1">
                <a:tableStyleId>{5940675A-B579-460E-94D1-54222C63F5DA}</a:tableStyleId>
              </a:tblPr>
              <a:tblGrid>
                <a:gridCol w="2733024"/>
                <a:gridCol w="2605195"/>
                <a:gridCol w="1949090"/>
              </a:tblGrid>
              <a:tr h="549101">
                <a:tc>
                  <a:txBody>
                    <a:bodyPr/>
                    <a:lstStyle/>
                    <a:p>
                      <a:pPr algn="ctr">
                        <a:lnSpc>
                          <a:spcPct val="107000"/>
                        </a:lnSpc>
                        <a:spcAft>
                          <a:spcPts val="0"/>
                        </a:spcAft>
                      </a:pPr>
                      <a:r>
                        <a:rPr lang="es-CO" sz="2400" dirty="0">
                          <a:effectLst/>
                        </a:rPr>
                        <a:t>Nombre</a:t>
                      </a:r>
                      <a:endParaRPr lang="es-CO"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2400">
                          <a:effectLst/>
                        </a:rPr>
                        <a:t>Forma de Cálculo</a:t>
                      </a:r>
                      <a:endParaRPr lang="es-CO"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2400" dirty="0">
                          <a:effectLst/>
                        </a:rPr>
                        <a:t>Frecuencia</a:t>
                      </a:r>
                      <a:endParaRPr lang="es-CO"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127556">
                <a:tc>
                  <a:txBody>
                    <a:bodyPr/>
                    <a:lstStyle/>
                    <a:p>
                      <a:pPr algn="ctr">
                        <a:lnSpc>
                          <a:spcPct val="107000"/>
                        </a:lnSpc>
                        <a:spcAft>
                          <a:spcPts val="0"/>
                        </a:spcAft>
                      </a:pPr>
                      <a:r>
                        <a:rPr lang="es-CO" sz="2400" dirty="0">
                          <a:effectLst/>
                        </a:rPr>
                        <a:t>Consumo per cápita de agua</a:t>
                      </a:r>
                      <a:endParaRPr lang="es-CO"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2400" dirty="0">
                          <a:effectLst/>
                        </a:rPr>
                        <a:t>(m</a:t>
                      </a:r>
                      <a:r>
                        <a:rPr lang="es-CO" sz="2400" baseline="30000" dirty="0">
                          <a:effectLst/>
                        </a:rPr>
                        <a:t>3</a:t>
                      </a:r>
                      <a:r>
                        <a:rPr lang="es-CO" sz="2400" dirty="0">
                          <a:effectLst/>
                        </a:rPr>
                        <a:t> de agua consumida en el mes/ # de trabajadores)</a:t>
                      </a:r>
                      <a:endParaRPr lang="es-CO"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2400" dirty="0">
                          <a:effectLst/>
                        </a:rPr>
                        <a:t>Trimestral </a:t>
                      </a:r>
                      <a:endParaRPr lang="es-CO"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821680">
                <a:tc>
                  <a:txBody>
                    <a:bodyPr/>
                    <a:lstStyle/>
                    <a:p>
                      <a:pPr algn="ctr">
                        <a:lnSpc>
                          <a:spcPct val="107000"/>
                        </a:lnSpc>
                        <a:spcAft>
                          <a:spcPts val="0"/>
                        </a:spcAft>
                      </a:pPr>
                      <a:r>
                        <a:rPr lang="es-CO" sz="2400">
                          <a:effectLst/>
                        </a:rPr>
                        <a:t>Ahorro en costos por consumo de agua </a:t>
                      </a:r>
                      <a:endParaRPr lang="es-CO"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2400">
                          <a:effectLst/>
                        </a:rPr>
                        <a:t>Valor actual de factura – valor anterior de factura </a:t>
                      </a:r>
                      <a:endParaRPr lang="es-CO"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2400" dirty="0">
                          <a:effectLst/>
                        </a:rPr>
                        <a:t>Trimestral </a:t>
                      </a:r>
                      <a:endParaRPr lang="es-CO"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439666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2880" y="476672"/>
            <a:ext cx="8229600" cy="792088"/>
          </a:xfrm>
        </p:spPr>
        <p:txBody>
          <a:bodyPr/>
          <a:lstStyle/>
          <a:p>
            <a:r>
              <a:rPr lang="es-CO" sz="4000" b="1" dirty="0"/>
              <a:t>Ahorro y uso eficiente de energía </a:t>
            </a:r>
            <a:endParaRPr lang="es-CO" sz="4000" dirty="0"/>
          </a:p>
        </p:txBody>
      </p:sp>
      <p:sp>
        <p:nvSpPr>
          <p:cNvPr id="4" name="Marcador de contenido 3"/>
          <p:cNvSpPr>
            <a:spLocks noGrp="1"/>
          </p:cNvSpPr>
          <p:nvPr>
            <p:ph idx="1"/>
          </p:nvPr>
        </p:nvSpPr>
        <p:spPr>
          <a:xfrm>
            <a:off x="1126750" y="1556792"/>
            <a:ext cx="7776864" cy="1584176"/>
          </a:xfrm>
        </p:spPr>
        <p:txBody>
          <a:bodyPr/>
          <a:lstStyle/>
          <a:p>
            <a:pPr marL="0" indent="0" algn="just">
              <a:buNone/>
            </a:pPr>
            <a:r>
              <a:rPr lang="es-ES" sz="2400" dirty="0"/>
              <a:t>El programa de uso eficiente y ahorro de la energía </a:t>
            </a:r>
            <a:r>
              <a:rPr lang="es-ES" sz="2400" dirty="0" smtClean="0"/>
              <a:t>busca </a:t>
            </a:r>
            <a:r>
              <a:rPr lang="es-ES" sz="2400" b="1" dirty="0" smtClean="0">
                <a:solidFill>
                  <a:srgbClr val="C00000"/>
                </a:solidFill>
              </a:rPr>
              <a:t>promover </a:t>
            </a:r>
            <a:r>
              <a:rPr lang="es-ES" sz="2400" b="1" dirty="0">
                <a:solidFill>
                  <a:srgbClr val="C00000"/>
                </a:solidFill>
              </a:rPr>
              <a:t>estrategias para el aprovechamiento de la luz natural y el empleo </a:t>
            </a:r>
            <a:r>
              <a:rPr lang="es-ES" sz="2400" b="1" dirty="0" smtClean="0">
                <a:solidFill>
                  <a:srgbClr val="C00000"/>
                </a:solidFill>
              </a:rPr>
              <a:t>de tecnologías </a:t>
            </a:r>
            <a:r>
              <a:rPr lang="es-ES" sz="2400" b="1" dirty="0">
                <a:solidFill>
                  <a:srgbClr val="C00000"/>
                </a:solidFill>
              </a:rPr>
              <a:t>y prácticas </a:t>
            </a:r>
            <a:r>
              <a:rPr lang="es-ES" sz="2400" dirty="0"/>
              <a:t>que permitan reducir el consumo de energía eléctrica.</a:t>
            </a:r>
            <a:endParaRPr lang="es-CO" sz="2400" dirty="0"/>
          </a:p>
        </p:txBody>
      </p:sp>
      <p:sp>
        <p:nvSpPr>
          <p:cNvPr id="5" name="Marcador de contenido 2"/>
          <p:cNvSpPr txBox="1">
            <a:spLocks/>
          </p:cNvSpPr>
          <p:nvPr/>
        </p:nvSpPr>
        <p:spPr>
          <a:xfrm>
            <a:off x="1337639" y="3140968"/>
            <a:ext cx="6880081" cy="266429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chemeClr val="accent6">
                  <a:lumMod val="75000"/>
                </a:schemeClr>
              </a:buClr>
              <a:buFont typeface="Wingdings" panose="05000000000000000000" pitchFamily="2" charset="2"/>
              <a:buChar char="ü"/>
            </a:pPr>
            <a:r>
              <a:rPr lang="es-CO" sz="2400" dirty="0" smtClean="0"/>
              <a:t>Sustitución por luz natural</a:t>
            </a:r>
          </a:p>
          <a:p>
            <a:pPr algn="just">
              <a:buClr>
                <a:schemeClr val="accent6">
                  <a:lumMod val="75000"/>
                </a:schemeClr>
              </a:buClr>
              <a:buFont typeface="Wingdings" panose="05000000000000000000" pitchFamily="2" charset="2"/>
              <a:buChar char="ü"/>
            </a:pPr>
            <a:r>
              <a:rPr lang="es-CO" sz="2400" dirty="0" err="1" smtClean="0"/>
              <a:t>Páneles</a:t>
            </a:r>
            <a:r>
              <a:rPr lang="es-CO" sz="2400" dirty="0" smtClean="0"/>
              <a:t> solares</a:t>
            </a:r>
          </a:p>
          <a:p>
            <a:pPr algn="just">
              <a:buClr>
                <a:schemeClr val="accent6">
                  <a:lumMod val="75000"/>
                </a:schemeClr>
              </a:buClr>
              <a:buFont typeface="Wingdings" panose="05000000000000000000" pitchFamily="2" charset="2"/>
              <a:buChar char="ü"/>
            </a:pPr>
            <a:r>
              <a:rPr lang="es-CO" sz="2400" dirty="0" smtClean="0"/>
              <a:t>Interruptores por localización y sensores de movimiento</a:t>
            </a:r>
          </a:p>
          <a:p>
            <a:pPr algn="just">
              <a:buClr>
                <a:schemeClr val="accent6">
                  <a:lumMod val="75000"/>
                </a:schemeClr>
              </a:buClr>
              <a:buFont typeface="Wingdings" panose="05000000000000000000" pitchFamily="2" charset="2"/>
              <a:buChar char="ü"/>
            </a:pPr>
            <a:r>
              <a:rPr lang="es-CO" sz="2400" dirty="0" smtClean="0"/>
              <a:t>Equipos con opciones de sistemas de ahorro</a:t>
            </a:r>
          </a:p>
          <a:p>
            <a:pPr algn="just">
              <a:buClr>
                <a:schemeClr val="accent6">
                  <a:lumMod val="75000"/>
                </a:schemeClr>
              </a:buClr>
              <a:buFont typeface="Wingdings" panose="05000000000000000000" pitchFamily="2" charset="2"/>
              <a:buChar char="ü"/>
            </a:pPr>
            <a:r>
              <a:rPr lang="es-CO" sz="2400" dirty="0" smtClean="0"/>
              <a:t>Programación de equipos</a:t>
            </a:r>
            <a:endParaRPr lang="es-CO" sz="2400" dirty="0"/>
          </a:p>
        </p:txBody>
      </p:sp>
      <p:pic>
        <p:nvPicPr>
          <p:cNvPr id="6" name="Picture 2" descr="Resultado de imagen para ahorro de energi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5938"/>
          <a:stretch/>
        </p:blipFill>
        <p:spPr bwMode="auto">
          <a:xfrm>
            <a:off x="6367307" y="5445224"/>
            <a:ext cx="2519404" cy="1285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695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683568" y="954150"/>
            <a:ext cx="8229600" cy="70609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3600" dirty="0" smtClean="0"/>
              <a:t>EVALUACIÓN Y SEGUIMIENTO</a:t>
            </a:r>
            <a:endParaRPr lang="es-CO" sz="3600" dirty="0"/>
          </a:p>
        </p:txBody>
      </p:sp>
      <p:sp>
        <p:nvSpPr>
          <p:cNvPr id="6" name="Título 1"/>
          <p:cNvSpPr>
            <a:spLocks noGrp="1"/>
          </p:cNvSpPr>
          <p:nvPr>
            <p:ph type="title"/>
          </p:nvPr>
        </p:nvSpPr>
        <p:spPr>
          <a:xfrm>
            <a:off x="457200" y="274638"/>
            <a:ext cx="8229600" cy="1143000"/>
          </a:xfrm>
        </p:spPr>
        <p:txBody>
          <a:bodyPr/>
          <a:lstStyle/>
          <a:p>
            <a:pPr algn="r"/>
            <a:r>
              <a:rPr lang="es-CO" sz="3200" b="1" dirty="0" smtClean="0"/>
              <a:t>… Ahorro </a:t>
            </a:r>
            <a:r>
              <a:rPr lang="es-CO" sz="3200" b="1" dirty="0"/>
              <a:t>y uso eficiente de energía </a:t>
            </a:r>
            <a:endParaRPr lang="es-CO" sz="3200" dirty="0"/>
          </a:p>
        </p:txBody>
      </p:sp>
      <p:graphicFrame>
        <p:nvGraphicFramePr>
          <p:cNvPr id="2" name="Tabla 1"/>
          <p:cNvGraphicFramePr>
            <a:graphicFrameLocks noGrp="1"/>
          </p:cNvGraphicFramePr>
          <p:nvPr>
            <p:extLst>
              <p:ext uri="{D42A27DB-BD31-4B8C-83A1-F6EECF244321}">
                <p14:modId xmlns:p14="http://schemas.microsoft.com/office/powerpoint/2010/main" val="2254296769"/>
              </p:ext>
            </p:extLst>
          </p:nvPr>
        </p:nvGraphicFramePr>
        <p:xfrm>
          <a:off x="1187624" y="1902842"/>
          <a:ext cx="7499176" cy="4591289"/>
        </p:xfrm>
        <a:graphic>
          <a:graphicData uri="http://schemas.openxmlformats.org/drawingml/2006/table">
            <a:tbl>
              <a:tblPr firstRow="1" firstCol="1" lastRow="1" lastCol="1" bandRow="1" bandCol="1">
                <a:tableStyleId>{5940675A-B579-460E-94D1-54222C63F5DA}</a:tableStyleId>
              </a:tblPr>
              <a:tblGrid>
                <a:gridCol w="2084072"/>
                <a:gridCol w="2017701"/>
                <a:gridCol w="1497512"/>
                <a:gridCol w="1899891"/>
              </a:tblGrid>
              <a:tr h="482331">
                <a:tc>
                  <a:txBody>
                    <a:bodyPr/>
                    <a:lstStyle/>
                    <a:p>
                      <a:pPr algn="ctr">
                        <a:lnSpc>
                          <a:spcPct val="107000"/>
                        </a:lnSpc>
                        <a:spcAft>
                          <a:spcPts val="0"/>
                        </a:spcAft>
                      </a:pPr>
                      <a:r>
                        <a:rPr lang="es-CO" sz="1800" dirty="0">
                          <a:effectLst/>
                        </a:rPr>
                        <a:t>Nombre</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800">
                          <a:effectLst/>
                        </a:rPr>
                        <a:t>Forma de Cálculo</a:t>
                      </a:r>
                      <a:endParaRPr lang="es-CO"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800">
                          <a:effectLst/>
                        </a:rPr>
                        <a:t>Frecuencia</a:t>
                      </a:r>
                      <a:endParaRPr lang="es-CO"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800">
                          <a:effectLst/>
                        </a:rPr>
                        <a:t>Responsable</a:t>
                      </a:r>
                      <a:endParaRPr lang="es-CO"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599602">
                <a:tc>
                  <a:txBody>
                    <a:bodyPr/>
                    <a:lstStyle/>
                    <a:p>
                      <a:pPr algn="ctr">
                        <a:lnSpc>
                          <a:spcPct val="107000"/>
                        </a:lnSpc>
                        <a:spcAft>
                          <a:spcPts val="0"/>
                        </a:spcAft>
                      </a:pPr>
                      <a:r>
                        <a:rPr lang="es-CO" sz="1800">
                          <a:effectLst/>
                        </a:rPr>
                        <a:t>Consumo per cápita de energía</a:t>
                      </a:r>
                      <a:endParaRPr lang="es-CO"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800">
                          <a:effectLst/>
                        </a:rPr>
                        <a:t>Kwh por recibo de energía/ No empleados en el periodo</a:t>
                      </a:r>
                      <a:endParaRPr lang="es-CO"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800">
                          <a:effectLst/>
                        </a:rPr>
                        <a:t>Trimestral </a:t>
                      </a:r>
                      <a:endParaRPr lang="es-CO"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800">
                          <a:effectLst/>
                        </a:rPr>
                        <a:t>Coordinador Nacional Ambiental </a:t>
                      </a:r>
                      <a:endParaRPr lang="es-CO" sz="2400">
                        <a:effectLst/>
                      </a:endParaRPr>
                    </a:p>
                    <a:p>
                      <a:pPr algn="ctr">
                        <a:lnSpc>
                          <a:spcPct val="107000"/>
                        </a:lnSpc>
                        <a:spcAft>
                          <a:spcPts val="0"/>
                        </a:spcAft>
                      </a:pPr>
                      <a:r>
                        <a:rPr lang="es-CO" sz="1800">
                          <a:effectLst/>
                        </a:rPr>
                        <a:t> </a:t>
                      </a:r>
                      <a:endParaRPr lang="es-CO" sz="2400">
                        <a:effectLst/>
                      </a:endParaRPr>
                    </a:p>
                    <a:p>
                      <a:pPr algn="ctr">
                        <a:lnSpc>
                          <a:spcPct val="107000"/>
                        </a:lnSpc>
                        <a:spcAft>
                          <a:spcPts val="0"/>
                        </a:spcAft>
                      </a:pPr>
                      <a:r>
                        <a:rPr lang="es-CO" sz="1800">
                          <a:effectLst/>
                        </a:rPr>
                        <a:t>Responsables ambientales por sede o Seccional </a:t>
                      </a:r>
                      <a:endParaRPr lang="es-CO"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599602">
                <a:tc>
                  <a:txBody>
                    <a:bodyPr/>
                    <a:lstStyle/>
                    <a:p>
                      <a:pPr algn="ctr">
                        <a:lnSpc>
                          <a:spcPct val="107000"/>
                        </a:lnSpc>
                        <a:spcAft>
                          <a:spcPts val="0"/>
                        </a:spcAft>
                      </a:pPr>
                      <a:r>
                        <a:rPr lang="es-CO" sz="1800">
                          <a:effectLst/>
                        </a:rPr>
                        <a:t>Ahorro en costos por consumo energético </a:t>
                      </a:r>
                      <a:endParaRPr lang="es-CO"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800">
                          <a:effectLst/>
                        </a:rPr>
                        <a:t>Valor actual de factura – valor anterior de factura </a:t>
                      </a:r>
                      <a:endParaRPr lang="es-CO"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800">
                          <a:effectLst/>
                        </a:rPr>
                        <a:t>Trimestral </a:t>
                      </a:r>
                      <a:endParaRPr lang="es-CO"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O" sz="1800" dirty="0">
                          <a:effectLst/>
                        </a:rPr>
                        <a:t>Coordinador Nacional Ambiental </a:t>
                      </a:r>
                      <a:endParaRPr lang="es-CO" sz="2400" dirty="0">
                        <a:effectLst/>
                      </a:endParaRPr>
                    </a:p>
                    <a:p>
                      <a:pPr algn="ctr">
                        <a:lnSpc>
                          <a:spcPct val="107000"/>
                        </a:lnSpc>
                        <a:spcAft>
                          <a:spcPts val="0"/>
                        </a:spcAft>
                      </a:pPr>
                      <a:r>
                        <a:rPr lang="es-CO" sz="1800" dirty="0">
                          <a:effectLst/>
                        </a:rPr>
                        <a:t> </a:t>
                      </a:r>
                      <a:endParaRPr lang="es-CO" sz="2400" dirty="0">
                        <a:effectLst/>
                      </a:endParaRPr>
                    </a:p>
                    <a:p>
                      <a:pPr algn="ctr">
                        <a:lnSpc>
                          <a:spcPct val="107000"/>
                        </a:lnSpc>
                        <a:spcAft>
                          <a:spcPts val="0"/>
                        </a:spcAft>
                      </a:pPr>
                      <a:r>
                        <a:rPr lang="es-CO" sz="1800" dirty="0">
                          <a:effectLst/>
                        </a:rPr>
                        <a:t>Responsables ambientales por sede o Seccional</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1488367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smtClean="0"/>
              <a:t>OBJETIVO </a:t>
            </a:r>
            <a:endParaRPr lang="es-CO" b="1" dirty="0"/>
          </a:p>
        </p:txBody>
      </p:sp>
      <p:sp>
        <p:nvSpPr>
          <p:cNvPr id="3" name="Marcador de contenido 2"/>
          <p:cNvSpPr>
            <a:spLocks noGrp="1"/>
          </p:cNvSpPr>
          <p:nvPr>
            <p:ph idx="1"/>
          </p:nvPr>
        </p:nvSpPr>
        <p:spPr>
          <a:xfrm>
            <a:off x="914400" y="1628800"/>
            <a:ext cx="8229600" cy="2232248"/>
          </a:xfrm>
        </p:spPr>
        <p:txBody>
          <a:bodyPr/>
          <a:lstStyle/>
          <a:p>
            <a:pPr marL="0" indent="0" algn="just">
              <a:buNone/>
            </a:pPr>
            <a:r>
              <a:rPr lang="es-CO" sz="2800" dirty="0" smtClean="0"/>
              <a:t>Dar a conocer el Plan de Gestión Ambiental de la Rama Judicial, y los programas ambientales que lo componen. Con el fin de implementar y mantener acciones en pro de la protección del medio ambiente y el cumplimiento de los objetivos ambientales. </a:t>
            </a:r>
            <a:endParaRPr lang="es-CO" sz="2800" dirty="0"/>
          </a:p>
        </p:txBody>
      </p:sp>
      <p:pic>
        <p:nvPicPr>
          <p:cNvPr id="5122" name="Picture 2" descr="Resultado de imagen para plan de gestion ambienta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5030"/>
          <a:stretch/>
        </p:blipFill>
        <p:spPr bwMode="auto">
          <a:xfrm>
            <a:off x="2987824" y="4365104"/>
            <a:ext cx="3561839" cy="1748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8035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0816" y="208872"/>
            <a:ext cx="7886700" cy="994172"/>
          </a:xfrm>
        </p:spPr>
        <p:txBody>
          <a:bodyPr/>
          <a:lstStyle/>
          <a:p>
            <a:r>
              <a:rPr lang="es-CO" b="1" dirty="0" smtClean="0"/>
              <a:t>Plan de Gestión Integral de Residuos Sólidos </a:t>
            </a:r>
            <a:endParaRPr lang="es-CO" b="1" dirty="0"/>
          </a:p>
        </p:txBody>
      </p:sp>
      <p:sp>
        <p:nvSpPr>
          <p:cNvPr id="3" name="Marcador de contenido 2"/>
          <p:cNvSpPr>
            <a:spLocks noGrp="1"/>
          </p:cNvSpPr>
          <p:nvPr>
            <p:ph idx="1"/>
          </p:nvPr>
        </p:nvSpPr>
        <p:spPr>
          <a:xfrm>
            <a:off x="1043608" y="2348880"/>
            <a:ext cx="7886700" cy="3456384"/>
          </a:xfrm>
        </p:spPr>
        <p:txBody>
          <a:bodyPr>
            <a:noAutofit/>
          </a:bodyPr>
          <a:lstStyle/>
          <a:p>
            <a:pPr marL="0" indent="0" algn="just">
              <a:buNone/>
            </a:pPr>
            <a:r>
              <a:rPr lang="es-ES" sz="2800" dirty="0"/>
              <a:t>El programa de Gestión Integral de Residuos Sólidos </a:t>
            </a:r>
            <a:r>
              <a:rPr lang="es-ES" sz="2800" dirty="0" smtClean="0"/>
              <a:t>tiene como </a:t>
            </a:r>
            <a:r>
              <a:rPr lang="es-ES" sz="2800" dirty="0"/>
              <a:t>fin desarrollar operaciones y disposiciones encaminadas a dar a los </a:t>
            </a:r>
            <a:r>
              <a:rPr lang="es-ES" sz="2800" dirty="0" smtClean="0"/>
              <a:t>residuos producidos </a:t>
            </a:r>
            <a:r>
              <a:rPr lang="es-ES" sz="2800" dirty="0"/>
              <a:t>en las sedes judiciales y administrativas de la Rama Judicial el </a:t>
            </a:r>
            <a:r>
              <a:rPr lang="es-ES" sz="2800" b="1" dirty="0">
                <a:solidFill>
                  <a:srgbClr val="C00000"/>
                </a:solidFill>
              </a:rPr>
              <a:t>destino </a:t>
            </a:r>
            <a:r>
              <a:rPr lang="es-ES" sz="2800" b="1" dirty="0" smtClean="0">
                <a:solidFill>
                  <a:srgbClr val="C00000"/>
                </a:solidFill>
              </a:rPr>
              <a:t>más adecuado </a:t>
            </a:r>
            <a:r>
              <a:rPr lang="es-ES" sz="2800" dirty="0"/>
              <a:t>desde el punto de vista ambiental y legal, de acuerdo con sus características.</a:t>
            </a:r>
            <a:endParaRPr lang="es-CO" sz="2400" dirty="0"/>
          </a:p>
        </p:txBody>
      </p:sp>
    </p:spTree>
    <p:extLst>
      <p:ext uri="{BB962C8B-B14F-4D97-AF65-F5344CB8AC3E}">
        <p14:creationId xmlns:p14="http://schemas.microsoft.com/office/powerpoint/2010/main" val="2817004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0816" y="208872"/>
            <a:ext cx="7886700" cy="994172"/>
          </a:xfrm>
        </p:spPr>
        <p:txBody>
          <a:bodyPr/>
          <a:lstStyle/>
          <a:p>
            <a:pPr algn="r"/>
            <a:r>
              <a:rPr lang="es-CO" sz="2400" b="1" dirty="0" smtClean="0"/>
              <a:t>… Plan de Gestión Integral de Residuos Sólidos </a:t>
            </a:r>
            <a:endParaRPr lang="es-CO" sz="2400" b="1" dirty="0"/>
          </a:p>
        </p:txBody>
      </p:sp>
      <p:sp>
        <p:nvSpPr>
          <p:cNvPr id="3" name="Marcador de contenido 2"/>
          <p:cNvSpPr>
            <a:spLocks noGrp="1"/>
          </p:cNvSpPr>
          <p:nvPr>
            <p:ph idx="1"/>
          </p:nvPr>
        </p:nvSpPr>
        <p:spPr>
          <a:xfrm>
            <a:off x="850816" y="2276872"/>
            <a:ext cx="7886700" cy="946454"/>
          </a:xfrm>
        </p:spPr>
        <p:txBody>
          <a:bodyPr>
            <a:noAutofit/>
          </a:bodyPr>
          <a:lstStyle/>
          <a:p>
            <a:pPr lvl="0"/>
            <a:r>
              <a:rPr lang="es-CO" sz="2000" dirty="0"/>
              <a:t>Separar los residuos aprovechables de los no aprovechables.</a:t>
            </a:r>
          </a:p>
          <a:p>
            <a:pPr lvl="0"/>
            <a:r>
              <a:rPr lang="es-CO" sz="2000" dirty="0"/>
              <a:t>Separar los residuos peligrosos de los no peligrosos.</a:t>
            </a:r>
          </a:p>
          <a:p>
            <a:pPr lvl="0"/>
            <a:r>
              <a:rPr lang="es-CO" sz="2000" dirty="0"/>
              <a:t>Separar los residuos peligrosos entre sí, de acuerdo con sus características de peligrosidad. </a:t>
            </a:r>
          </a:p>
        </p:txBody>
      </p:sp>
      <p:pic>
        <p:nvPicPr>
          <p:cNvPr id="12290" name="Picture 2" descr="Imagen relacionad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7804" t="50973" r="36982" b="9945"/>
          <a:stretch/>
        </p:blipFill>
        <p:spPr bwMode="auto">
          <a:xfrm>
            <a:off x="3056538" y="4411513"/>
            <a:ext cx="1159098" cy="17966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n relacionad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866" t="9832" r="68499" b="50665"/>
          <a:stretch/>
        </p:blipFill>
        <p:spPr bwMode="auto">
          <a:xfrm>
            <a:off x="1112840" y="4493399"/>
            <a:ext cx="1178417" cy="18159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n relacionad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9358" t="52052" r="6898" b="10546"/>
          <a:stretch/>
        </p:blipFill>
        <p:spPr bwMode="auto">
          <a:xfrm>
            <a:off x="5101360" y="4450150"/>
            <a:ext cx="1091484" cy="17193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n relacionad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330" t="52297" r="68035" b="10511"/>
          <a:stretch/>
        </p:blipFill>
        <p:spPr bwMode="auto">
          <a:xfrm>
            <a:off x="7282015" y="4459810"/>
            <a:ext cx="1178417" cy="170967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848425" y="1360058"/>
            <a:ext cx="3611758" cy="523220"/>
          </a:xfrm>
          <a:prstGeom prst="rect">
            <a:avLst/>
          </a:prstGeom>
          <a:noFill/>
        </p:spPr>
        <p:txBody>
          <a:bodyPr wrap="none" rtlCol="0">
            <a:spAutoFit/>
          </a:bodyPr>
          <a:lstStyle/>
          <a:p>
            <a:r>
              <a:rPr lang="es-CO" sz="2800" dirty="0"/>
              <a:t>Separación en a fuente </a:t>
            </a:r>
          </a:p>
        </p:txBody>
      </p:sp>
      <p:sp>
        <p:nvSpPr>
          <p:cNvPr id="8" name="Elipse 7"/>
          <p:cNvSpPr/>
          <p:nvPr/>
        </p:nvSpPr>
        <p:spPr>
          <a:xfrm>
            <a:off x="1349182" y="5691569"/>
            <a:ext cx="618186" cy="328411"/>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11" name="Elipse 10"/>
          <p:cNvSpPr/>
          <p:nvPr/>
        </p:nvSpPr>
        <p:spPr>
          <a:xfrm>
            <a:off x="3293187" y="5691569"/>
            <a:ext cx="618186" cy="328411"/>
          </a:xfrm>
          <a:prstGeom prst="ellipse">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12" name="Elipse 11"/>
          <p:cNvSpPr/>
          <p:nvPr/>
        </p:nvSpPr>
        <p:spPr>
          <a:xfrm>
            <a:off x="5339216" y="5679387"/>
            <a:ext cx="689323" cy="328411"/>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13" name="Elipse 12"/>
          <p:cNvSpPr/>
          <p:nvPr/>
        </p:nvSpPr>
        <p:spPr>
          <a:xfrm>
            <a:off x="7361504" y="5679386"/>
            <a:ext cx="830687" cy="328411"/>
          </a:xfrm>
          <a:prstGeom prst="ellipse">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Tree>
    <p:extLst>
      <p:ext uri="{BB962C8B-B14F-4D97-AF65-F5344CB8AC3E}">
        <p14:creationId xmlns:p14="http://schemas.microsoft.com/office/powerpoint/2010/main" val="3234460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1819" y="188640"/>
            <a:ext cx="7886700" cy="565277"/>
          </a:xfrm>
        </p:spPr>
        <p:txBody>
          <a:bodyPr>
            <a:noAutofit/>
          </a:bodyPr>
          <a:lstStyle/>
          <a:p>
            <a:pPr algn="r"/>
            <a:r>
              <a:rPr lang="es-CO" sz="2400" b="1" dirty="0"/>
              <a:t>…Plan de Gestión Integral de Residuos Sólidos </a:t>
            </a:r>
          </a:p>
        </p:txBody>
      </p:sp>
      <p:graphicFrame>
        <p:nvGraphicFramePr>
          <p:cNvPr id="8" name="Tabla 7"/>
          <p:cNvGraphicFramePr>
            <a:graphicFrameLocks noGrp="1"/>
          </p:cNvGraphicFramePr>
          <p:nvPr>
            <p:extLst>
              <p:ext uri="{D42A27DB-BD31-4B8C-83A1-F6EECF244321}">
                <p14:modId xmlns:p14="http://schemas.microsoft.com/office/powerpoint/2010/main" val="1953430148"/>
              </p:ext>
            </p:extLst>
          </p:nvPr>
        </p:nvGraphicFramePr>
        <p:xfrm>
          <a:off x="1021819" y="762188"/>
          <a:ext cx="7726645" cy="5649739"/>
        </p:xfrm>
        <a:graphic>
          <a:graphicData uri="http://schemas.openxmlformats.org/drawingml/2006/table">
            <a:tbl>
              <a:tblPr firstRow="1" firstCol="1" bandRow="1">
                <a:tableStyleId>{5940675A-B579-460E-94D1-54222C63F5DA}</a:tableStyleId>
              </a:tblPr>
              <a:tblGrid>
                <a:gridCol w="2676850"/>
                <a:gridCol w="5049795"/>
              </a:tblGrid>
              <a:tr h="566448">
                <a:tc>
                  <a:txBody>
                    <a:bodyPr/>
                    <a:lstStyle/>
                    <a:p>
                      <a:pPr algn="ctr">
                        <a:lnSpc>
                          <a:spcPct val="107000"/>
                        </a:lnSpc>
                        <a:spcAft>
                          <a:spcPts val="800"/>
                        </a:spcAft>
                      </a:pPr>
                      <a:r>
                        <a:rPr lang="es-CO" sz="2800" dirty="0">
                          <a:effectLst/>
                        </a:rPr>
                        <a:t>ROTULADO</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800"/>
                        </a:spcAft>
                      </a:pPr>
                      <a:r>
                        <a:rPr lang="es-CO" sz="2800" dirty="0">
                          <a:effectLst/>
                        </a:rPr>
                        <a:t>RESIDUOS</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481408">
                <a:tc>
                  <a:txBody>
                    <a:bodyPr/>
                    <a:lstStyle/>
                    <a:p>
                      <a:pPr algn="just">
                        <a:lnSpc>
                          <a:spcPct val="107000"/>
                        </a:lnSpc>
                        <a:spcAft>
                          <a:spcPts val="0"/>
                        </a:spcAft>
                      </a:pPr>
                      <a:r>
                        <a:rPr lang="es-CO" sz="2000" b="0" dirty="0">
                          <a:solidFill>
                            <a:schemeClr val="bg1"/>
                          </a:solidFill>
                          <a:effectLst/>
                        </a:rPr>
                        <a:t>No reciclables </a:t>
                      </a:r>
                      <a:endParaRPr lang="es-CO" sz="3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00B050"/>
                    </a:solidFill>
                  </a:tcPr>
                </a:tc>
                <a:tc>
                  <a:txBody>
                    <a:bodyPr/>
                    <a:lstStyle/>
                    <a:p>
                      <a:pPr algn="just">
                        <a:lnSpc>
                          <a:spcPct val="107000"/>
                        </a:lnSpc>
                        <a:spcAft>
                          <a:spcPts val="0"/>
                        </a:spcAft>
                      </a:pPr>
                      <a:r>
                        <a:rPr lang="es-CO" sz="2000" b="0" dirty="0" err="1">
                          <a:solidFill>
                            <a:schemeClr val="bg1"/>
                          </a:solidFill>
                          <a:effectLst/>
                        </a:rPr>
                        <a:t>Icopor</a:t>
                      </a:r>
                      <a:r>
                        <a:rPr lang="es-CO" sz="2000" b="0" dirty="0">
                          <a:solidFill>
                            <a:schemeClr val="bg1"/>
                          </a:solidFill>
                          <a:effectLst/>
                        </a:rPr>
                        <a:t>, barrido, servilletas, paquetes, papel fax </a:t>
                      </a:r>
                      <a:endParaRPr lang="es-CO" sz="3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00B050"/>
                    </a:solidFill>
                  </a:tcPr>
                </a:tc>
              </a:tr>
              <a:tr h="1062040">
                <a:tc>
                  <a:txBody>
                    <a:bodyPr/>
                    <a:lstStyle/>
                    <a:p>
                      <a:pPr algn="just">
                        <a:lnSpc>
                          <a:spcPct val="107000"/>
                        </a:lnSpc>
                        <a:spcAft>
                          <a:spcPts val="0"/>
                        </a:spcAft>
                      </a:pPr>
                      <a:r>
                        <a:rPr lang="es-CO" sz="1800" dirty="0">
                          <a:solidFill>
                            <a:schemeClr val="bg1"/>
                          </a:solidFill>
                          <a:effectLst/>
                        </a:rPr>
                        <a:t>Reciclables  </a:t>
                      </a:r>
                      <a:endParaRPr lang="es-CO"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chemeClr val="accent1">
                        <a:lumMod val="75000"/>
                      </a:schemeClr>
                    </a:solidFill>
                  </a:tcPr>
                </a:tc>
                <a:tc>
                  <a:txBody>
                    <a:bodyPr/>
                    <a:lstStyle/>
                    <a:p>
                      <a:pPr algn="just">
                        <a:lnSpc>
                          <a:spcPct val="107000"/>
                        </a:lnSpc>
                        <a:spcAft>
                          <a:spcPts val="0"/>
                        </a:spcAft>
                      </a:pPr>
                      <a:r>
                        <a:rPr lang="es-CO" sz="1800" dirty="0">
                          <a:solidFill>
                            <a:schemeClr val="bg1"/>
                          </a:solidFill>
                          <a:effectLst/>
                        </a:rPr>
                        <a:t>Plástico (PET, polipropileno, polietileno), vidrio (envases de vidrio- especialmente botellas – vidrio casco), latas (PET, polipropileno, polietileno).</a:t>
                      </a:r>
                      <a:endParaRPr lang="es-CO"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chemeClr val="accent1">
                        <a:lumMod val="75000"/>
                      </a:schemeClr>
                    </a:solidFill>
                  </a:tcPr>
                </a:tc>
              </a:tr>
              <a:tr h="412380">
                <a:tc>
                  <a:txBody>
                    <a:bodyPr/>
                    <a:lstStyle/>
                    <a:p>
                      <a:pPr>
                        <a:lnSpc>
                          <a:spcPct val="107000"/>
                        </a:lnSpc>
                        <a:spcAft>
                          <a:spcPts val="0"/>
                        </a:spcAft>
                      </a:pPr>
                      <a:r>
                        <a:rPr lang="es-CO" sz="1800" dirty="0">
                          <a:solidFill>
                            <a:schemeClr val="bg1"/>
                          </a:solidFill>
                          <a:effectLst/>
                        </a:rPr>
                        <a:t>Cartón y Papel </a:t>
                      </a:r>
                      <a:endParaRPr lang="es-CO"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chemeClr val="bg1">
                        <a:lumMod val="50000"/>
                      </a:schemeClr>
                    </a:solidFill>
                  </a:tcPr>
                </a:tc>
                <a:tc>
                  <a:txBody>
                    <a:bodyPr/>
                    <a:lstStyle/>
                    <a:p>
                      <a:pPr algn="just">
                        <a:lnSpc>
                          <a:spcPct val="107000"/>
                        </a:lnSpc>
                        <a:spcAft>
                          <a:spcPts val="0"/>
                        </a:spcAft>
                      </a:pPr>
                      <a:r>
                        <a:rPr lang="es-CO" sz="1800" dirty="0">
                          <a:solidFill>
                            <a:schemeClr val="bg1"/>
                          </a:solidFill>
                          <a:effectLst/>
                        </a:rPr>
                        <a:t>Papel impreso, revistas, papel periódico, cajas de cartón</a:t>
                      </a:r>
                      <a:endParaRPr lang="es-CO"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bg1">
                        <a:lumMod val="50000"/>
                      </a:schemeClr>
                    </a:solidFill>
                  </a:tcPr>
                </a:tc>
              </a:tr>
              <a:tr h="708027">
                <a:tc>
                  <a:txBody>
                    <a:bodyPr/>
                    <a:lstStyle/>
                    <a:p>
                      <a:pPr algn="just">
                        <a:lnSpc>
                          <a:spcPct val="107000"/>
                        </a:lnSpc>
                        <a:spcAft>
                          <a:spcPts val="0"/>
                        </a:spcAft>
                      </a:pPr>
                      <a:r>
                        <a:rPr lang="es-CO" sz="1800" dirty="0">
                          <a:solidFill>
                            <a:schemeClr val="bg1"/>
                          </a:solidFill>
                          <a:effectLst/>
                        </a:rPr>
                        <a:t>Ganchos </a:t>
                      </a:r>
                      <a:endParaRPr lang="es-CO"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chemeClr val="bg1">
                        <a:lumMod val="50000"/>
                      </a:schemeClr>
                    </a:solidFill>
                  </a:tcPr>
                </a:tc>
                <a:tc>
                  <a:txBody>
                    <a:bodyPr/>
                    <a:lstStyle/>
                    <a:p>
                      <a:pPr algn="just">
                        <a:lnSpc>
                          <a:spcPct val="107000"/>
                        </a:lnSpc>
                        <a:spcAft>
                          <a:spcPts val="0"/>
                        </a:spcAft>
                      </a:pPr>
                      <a:r>
                        <a:rPr lang="es-CO" sz="1800" dirty="0">
                          <a:solidFill>
                            <a:schemeClr val="bg1"/>
                          </a:solidFill>
                          <a:effectLst/>
                        </a:rPr>
                        <a:t>Corresponden a los ganchos de cosedora que se generen por cada área  </a:t>
                      </a:r>
                      <a:endParaRPr lang="es-CO"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bg1">
                        <a:lumMod val="50000"/>
                      </a:schemeClr>
                    </a:solidFill>
                  </a:tcPr>
                </a:tc>
              </a:tr>
              <a:tr h="828769">
                <a:tc>
                  <a:txBody>
                    <a:bodyPr/>
                    <a:lstStyle/>
                    <a:p>
                      <a:pPr algn="just">
                        <a:lnSpc>
                          <a:spcPct val="107000"/>
                        </a:lnSpc>
                        <a:spcAft>
                          <a:spcPts val="0"/>
                        </a:spcAft>
                      </a:pPr>
                      <a:r>
                        <a:rPr lang="es-CO" sz="1800" dirty="0">
                          <a:solidFill>
                            <a:schemeClr val="bg1"/>
                          </a:solidFill>
                          <a:effectLst/>
                        </a:rPr>
                        <a:t>Marcadores, esferos y correctores   </a:t>
                      </a:r>
                      <a:endParaRPr lang="es-CO"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FF0000"/>
                    </a:solidFill>
                  </a:tcPr>
                </a:tc>
                <a:tc>
                  <a:txBody>
                    <a:bodyPr/>
                    <a:lstStyle/>
                    <a:p>
                      <a:pPr algn="just">
                        <a:lnSpc>
                          <a:spcPct val="107000"/>
                        </a:lnSpc>
                        <a:spcAft>
                          <a:spcPts val="0"/>
                        </a:spcAft>
                      </a:pPr>
                      <a:r>
                        <a:rPr lang="es-CO" sz="1800" dirty="0">
                          <a:solidFill>
                            <a:schemeClr val="bg1"/>
                          </a:solidFill>
                          <a:effectLst/>
                        </a:rPr>
                        <a:t>Minas de esferos, marcadores y correctores usados e inservibles. </a:t>
                      </a:r>
                      <a:endParaRPr lang="es-CO"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FF0000"/>
                    </a:solidFill>
                  </a:tcPr>
                </a:tc>
              </a:tr>
              <a:tr h="354013">
                <a:tc>
                  <a:txBody>
                    <a:bodyPr/>
                    <a:lstStyle/>
                    <a:p>
                      <a:pPr algn="just">
                        <a:lnSpc>
                          <a:spcPct val="107000"/>
                        </a:lnSpc>
                        <a:spcAft>
                          <a:spcPts val="0"/>
                        </a:spcAft>
                      </a:pPr>
                      <a:r>
                        <a:rPr lang="es-CO" sz="1800" dirty="0">
                          <a:solidFill>
                            <a:schemeClr val="bg1"/>
                          </a:solidFill>
                          <a:effectLst/>
                        </a:rPr>
                        <a:t>Pilas </a:t>
                      </a:r>
                      <a:endParaRPr lang="es-CO"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FF0000"/>
                    </a:solidFill>
                  </a:tcPr>
                </a:tc>
                <a:tc>
                  <a:txBody>
                    <a:bodyPr/>
                    <a:lstStyle/>
                    <a:p>
                      <a:pPr algn="just">
                        <a:lnSpc>
                          <a:spcPct val="107000"/>
                        </a:lnSpc>
                        <a:spcAft>
                          <a:spcPts val="0"/>
                        </a:spcAft>
                      </a:pPr>
                      <a:r>
                        <a:rPr lang="es-CO" sz="1800" dirty="0">
                          <a:solidFill>
                            <a:schemeClr val="bg1"/>
                          </a:solidFill>
                          <a:effectLst/>
                        </a:rPr>
                        <a:t>Pilas usadas </a:t>
                      </a:r>
                      <a:endParaRPr lang="es-CO"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FF0000"/>
                    </a:solidFill>
                  </a:tcPr>
                </a:tc>
              </a:tr>
              <a:tr h="708027">
                <a:tc>
                  <a:txBody>
                    <a:bodyPr/>
                    <a:lstStyle/>
                    <a:p>
                      <a:pPr algn="just">
                        <a:lnSpc>
                          <a:spcPct val="107000"/>
                        </a:lnSpc>
                        <a:spcAft>
                          <a:spcPts val="0"/>
                        </a:spcAft>
                      </a:pPr>
                      <a:r>
                        <a:rPr lang="es-CO" sz="1800" dirty="0">
                          <a:solidFill>
                            <a:schemeClr val="bg1"/>
                          </a:solidFill>
                          <a:effectLst/>
                        </a:rPr>
                        <a:t>Luminarias </a:t>
                      </a:r>
                      <a:endParaRPr lang="es-CO"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FF0000"/>
                    </a:solidFill>
                  </a:tcPr>
                </a:tc>
                <a:tc>
                  <a:txBody>
                    <a:bodyPr/>
                    <a:lstStyle/>
                    <a:p>
                      <a:pPr algn="just">
                        <a:lnSpc>
                          <a:spcPct val="107000"/>
                        </a:lnSpc>
                        <a:spcAft>
                          <a:spcPts val="0"/>
                        </a:spcAft>
                      </a:pPr>
                      <a:r>
                        <a:rPr lang="es-CO" sz="1800" dirty="0">
                          <a:solidFill>
                            <a:schemeClr val="bg1"/>
                          </a:solidFill>
                          <a:effectLst/>
                        </a:rPr>
                        <a:t>Corresponden a las luminarias que han sido cambiadas por mantenimiento  o daño </a:t>
                      </a:r>
                      <a:endParaRPr lang="es-CO"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FF0000"/>
                    </a:solidFill>
                  </a:tcPr>
                </a:tc>
              </a:tr>
              <a:tr h="354013">
                <a:tc>
                  <a:txBody>
                    <a:bodyPr/>
                    <a:lstStyle/>
                    <a:p>
                      <a:pPr algn="just">
                        <a:lnSpc>
                          <a:spcPct val="107000"/>
                        </a:lnSpc>
                        <a:spcAft>
                          <a:spcPts val="0"/>
                        </a:spcAft>
                      </a:pPr>
                      <a:r>
                        <a:rPr lang="es-CO" sz="1800">
                          <a:solidFill>
                            <a:schemeClr val="bg1"/>
                          </a:solidFill>
                          <a:effectLst/>
                        </a:rPr>
                        <a:t>RAAES</a:t>
                      </a:r>
                      <a:endParaRPr lang="es-CO" sz="2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FF0000"/>
                    </a:solidFill>
                  </a:tcPr>
                </a:tc>
                <a:tc>
                  <a:txBody>
                    <a:bodyPr/>
                    <a:lstStyle/>
                    <a:p>
                      <a:pPr algn="just">
                        <a:lnSpc>
                          <a:spcPct val="107000"/>
                        </a:lnSpc>
                        <a:spcAft>
                          <a:spcPts val="0"/>
                        </a:spcAft>
                      </a:pPr>
                      <a:r>
                        <a:rPr lang="es-CO" sz="1800" dirty="0">
                          <a:solidFill>
                            <a:schemeClr val="bg1"/>
                          </a:solidFill>
                          <a:effectLst/>
                        </a:rPr>
                        <a:t>Residuos de aparatos eléctricos y electrónicos </a:t>
                      </a:r>
                      <a:endParaRPr lang="es-CO"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FF0000"/>
                    </a:solidFill>
                  </a:tcPr>
                </a:tc>
              </a:tr>
            </a:tbl>
          </a:graphicData>
        </a:graphic>
      </p:graphicFrame>
    </p:spTree>
    <p:extLst>
      <p:ext uri="{BB962C8B-B14F-4D97-AF65-F5344CB8AC3E}">
        <p14:creationId xmlns:p14="http://schemas.microsoft.com/office/powerpoint/2010/main" val="2871514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16248381"/>
              </p:ext>
            </p:extLst>
          </p:nvPr>
        </p:nvGraphicFramePr>
        <p:xfrm>
          <a:off x="1172900" y="527676"/>
          <a:ext cx="7488832" cy="6020439"/>
        </p:xfrm>
        <a:graphic>
          <a:graphicData uri="http://schemas.openxmlformats.org/drawingml/2006/table">
            <a:tbl>
              <a:tblPr firstRow="1" firstCol="1" bandRow="1">
                <a:tableStyleId>{5940675A-B579-460E-94D1-54222C63F5DA}</a:tableStyleId>
              </a:tblPr>
              <a:tblGrid>
                <a:gridCol w="3021121"/>
                <a:gridCol w="427362"/>
                <a:gridCol w="427362"/>
                <a:gridCol w="3612987"/>
              </a:tblGrid>
              <a:tr h="266861">
                <a:tc rowSpan="2">
                  <a:txBody>
                    <a:bodyPr/>
                    <a:lstStyle/>
                    <a:p>
                      <a:pPr algn="ctr">
                        <a:lnSpc>
                          <a:spcPct val="107000"/>
                        </a:lnSpc>
                        <a:spcAft>
                          <a:spcPts val="800"/>
                        </a:spcAft>
                      </a:pPr>
                      <a:r>
                        <a:rPr lang="es-CO" sz="1800" b="1" dirty="0">
                          <a:effectLst/>
                        </a:rPr>
                        <a:t>RESIDUO</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c gridSpan="2">
                  <a:txBody>
                    <a:bodyPr/>
                    <a:lstStyle/>
                    <a:p>
                      <a:pPr algn="ctr">
                        <a:lnSpc>
                          <a:spcPct val="107000"/>
                        </a:lnSpc>
                        <a:spcAft>
                          <a:spcPts val="800"/>
                        </a:spcAft>
                      </a:pPr>
                      <a:r>
                        <a:rPr lang="es-CO" sz="1800" b="1" dirty="0">
                          <a:effectLst/>
                        </a:rPr>
                        <a:t>TIPO</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c hMerge="1">
                  <a:txBody>
                    <a:bodyPr/>
                    <a:lstStyle/>
                    <a:p>
                      <a:endParaRPr lang="es-CO"/>
                    </a:p>
                  </a:txBody>
                  <a:tcPr/>
                </a:tc>
                <a:tc rowSpan="2">
                  <a:txBody>
                    <a:bodyPr/>
                    <a:lstStyle/>
                    <a:p>
                      <a:pPr algn="ctr">
                        <a:lnSpc>
                          <a:spcPct val="107000"/>
                        </a:lnSpc>
                        <a:spcAft>
                          <a:spcPts val="800"/>
                        </a:spcAft>
                      </a:pPr>
                      <a:r>
                        <a:rPr lang="es-CO" sz="1800" b="1" dirty="0">
                          <a:effectLst/>
                        </a:rPr>
                        <a:t>FUENTE DE GENERACIÓN</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r>
              <a:tr h="209703">
                <a:tc vMerge="1">
                  <a:txBody>
                    <a:bodyPr/>
                    <a:lstStyle/>
                    <a:p>
                      <a:endParaRPr lang="es-CO"/>
                    </a:p>
                  </a:txBody>
                  <a:tcPr/>
                </a:tc>
                <a:tc>
                  <a:txBody>
                    <a:bodyPr/>
                    <a:lstStyle/>
                    <a:p>
                      <a:pPr algn="ctr">
                        <a:lnSpc>
                          <a:spcPct val="107000"/>
                        </a:lnSpc>
                        <a:spcAft>
                          <a:spcPts val="800"/>
                        </a:spcAft>
                      </a:pPr>
                      <a:r>
                        <a:rPr lang="es-CO" sz="1400" b="1">
                          <a:effectLst/>
                        </a:rPr>
                        <a:t>A</a:t>
                      </a:r>
                      <a:endParaRPr lang="es-CO" sz="1400" b="1">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c>
                  <a:txBody>
                    <a:bodyPr/>
                    <a:lstStyle/>
                    <a:p>
                      <a:pPr algn="ctr">
                        <a:lnSpc>
                          <a:spcPct val="107000"/>
                        </a:lnSpc>
                        <a:spcAft>
                          <a:spcPts val="800"/>
                        </a:spcAft>
                      </a:pPr>
                      <a:r>
                        <a:rPr lang="es-CO" sz="1400" b="1" dirty="0">
                          <a:effectLst/>
                        </a:rPr>
                        <a:t>NA</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c vMerge="1">
                  <a:txBody>
                    <a:bodyPr/>
                    <a:lstStyle/>
                    <a:p>
                      <a:endParaRPr lang="es-CO"/>
                    </a:p>
                  </a:txBody>
                  <a:tcPr/>
                </a:tc>
              </a:tr>
              <a:tr h="578589">
                <a:tc>
                  <a:txBody>
                    <a:bodyPr/>
                    <a:lstStyle/>
                    <a:p>
                      <a:pPr algn="just">
                        <a:lnSpc>
                          <a:spcPct val="107000"/>
                        </a:lnSpc>
                        <a:spcAft>
                          <a:spcPts val="0"/>
                        </a:spcAft>
                      </a:pPr>
                      <a:r>
                        <a:rPr lang="es-CO" sz="1400">
                          <a:effectLst/>
                        </a:rPr>
                        <a:t>Papel de archivo (hojas, tarjetas de presentación, cuadernos, etc)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c>
                  <a:txBody>
                    <a:bodyPr/>
                    <a:lstStyle/>
                    <a:p>
                      <a:pPr algn="ctr">
                        <a:lnSpc>
                          <a:spcPct val="107000"/>
                        </a:lnSpc>
                        <a:spcAft>
                          <a:spcPts val="0"/>
                        </a:spcAft>
                      </a:pPr>
                      <a:r>
                        <a:rPr lang="es-CO" sz="1400">
                          <a:effectLst/>
                        </a:rPr>
                        <a:t>X</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c>
                  <a:txBody>
                    <a:bodyPr/>
                    <a:lstStyle/>
                    <a:p>
                      <a:pPr algn="ctr">
                        <a:lnSpc>
                          <a:spcPct val="107000"/>
                        </a:lnSpc>
                        <a:spcAft>
                          <a:spcPts val="0"/>
                        </a:spcAft>
                      </a:pPr>
                      <a:r>
                        <a:rPr lang="es-CO" sz="1400">
                          <a:effectLst/>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c>
                  <a:txBody>
                    <a:bodyPr/>
                    <a:lstStyle/>
                    <a:p>
                      <a:pPr algn="just">
                        <a:lnSpc>
                          <a:spcPct val="107000"/>
                        </a:lnSpc>
                        <a:spcAft>
                          <a:spcPts val="0"/>
                        </a:spcAft>
                      </a:pPr>
                      <a:r>
                        <a:rPr lang="es-CO" sz="1400">
                          <a:effectLst/>
                        </a:rPr>
                        <a:t>Actividades administrativas y de capacitaciones</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r>
              <a:tr h="419404">
                <a:tc>
                  <a:txBody>
                    <a:bodyPr/>
                    <a:lstStyle/>
                    <a:p>
                      <a:pPr algn="just">
                        <a:lnSpc>
                          <a:spcPct val="107000"/>
                        </a:lnSpc>
                        <a:spcAft>
                          <a:spcPts val="0"/>
                        </a:spcAft>
                      </a:pPr>
                      <a:r>
                        <a:rPr lang="es-CO" sz="1400">
                          <a:effectLst/>
                        </a:rPr>
                        <a:t>Cartón (carpetas, cajas, etc)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c>
                  <a:txBody>
                    <a:bodyPr/>
                    <a:lstStyle/>
                    <a:p>
                      <a:pPr algn="ctr">
                        <a:lnSpc>
                          <a:spcPct val="107000"/>
                        </a:lnSpc>
                        <a:spcAft>
                          <a:spcPts val="0"/>
                        </a:spcAft>
                      </a:pPr>
                      <a:r>
                        <a:rPr lang="es-CO" sz="1400">
                          <a:effectLst/>
                        </a:rPr>
                        <a:t>X</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c>
                  <a:txBody>
                    <a:bodyPr/>
                    <a:lstStyle/>
                    <a:p>
                      <a:pPr algn="ctr">
                        <a:lnSpc>
                          <a:spcPct val="107000"/>
                        </a:lnSpc>
                        <a:spcAft>
                          <a:spcPts val="0"/>
                        </a:spcAft>
                      </a:pPr>
                      <a:r>
                        <a:rPr lang="es-CO" sz="1400">
                          <a:effectLst/>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c>
                  <a:txBody>
                    <a:bodyPr/>
                    <a:lstStyle/>
                    <a:p>
                      <a:pPr algn="just">
                        <a:lnSpc>
                          <a:spcPct val="107000"/>
                        </a:lnSpc>
                        <a:spcAft>
                          <a:spcPts val="0"/>
                        </a:spcAft>
                      </a:pPr>
                      <a:r>
                        <a:rPr lang="es-CO" sz="1400">
                          <a:effectLst/>
                        </a:rPr>
                        <a:t>Empaques, embalajes,  almacén, actividades administrativas, mantenimiento.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tc>
              </a:tr>
              <a:tr h="419404">
                <a:tc>
                  <a:txBody>
                    <a:bodyPr/>
                    <a:lstStyle/>
                    <a:p>
                      <a:pPr algn="just">
                        <a:lnSpc>
                          <a:spcPct val="107000"/>
                        </a:lnSpc>
                        <a:spcAft>
                          <a:spcPts val="0"/>
                        </a:spcAft>
                      </a:pPr>
                      <a:r>
                        <a:rPr lang="es-CO" sz="1400">
                          <a:effectLst/>
                        </a:rPr>
                        <a:t>Vidrio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c>
                  <a:txBody>
                    <a:bodyPr/>
                    <a:lstStyle/>
                    <a:p>
                      <a:pPr algn="ctr">
                        <a:lnSpc>
                          <a:spcPct val="107000"/>
                        </a:lnSpc>
                        <a:spcAft>
                          <a:spcPts val="0"/>
                        </a:spcAft>
                      </a:pPr>
                      <a:r>
                        <a:rPr lang="es-CO" sz="1400">
                          <a:effectLst/>
                        </a:rPr>
                        <a:t>X</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c>
                  <a:txBody>
                    <a:bodyPr/>
                    <a:lstStyle/>
                    <a:p>
                      <a:pPr algn="ctr">
                        <a:lnSpc>
                          <a:spcPct val="107000"/>
                        </a:lnSpc>
                        <a:spcAft>
                          <a:spcPts val="0"/>
                        </a:spcAft>
                      </a:pPr>
                      <a:r>
                        <a:rPr lang="es-CO" sz="1400">
                          <a:effectLst/>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tc>
                <a:tc>
                  <a:txBody>
                    <a:bodyPr/>
                    <a:lstStyle/>
                    <a:p>
                      <a:pPr algn="just">
                        <a:lnSpc>
                          <a:spcPct val="107000"/>
                        </a:lnSpc>
                        <a:spcAft>
                          <a:spcPts val="0"/>
                        </a:spcAft>
                      </a:pPr>
                      <a:r>
                        <a:rPr lang="es-CO" sz="1400">
                          <a:effectLst/>
                        </a:rPr>
                        <a:t>Consumo de alimentos en recipientes de vidrio, utensilios de cocina y ventanas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tc>
              </a:tr>
              <a:tr h="513002">
                <a:tc>
                  <a:txBody>
                    <a:bodyPr/>
                    <a:lstStyle/>
                    <a:p>
                      <a:pPr algn="just">
                        <a:lnSpc>
                          <a:spcPct val="107000"/>
                        </a:lnSpc>
                        <a:spcAft>
                          <a:spcPts val="0"/>
                        </a:spcAft>
                      </a:pPr>
                      <a:r>
                        <a:rPr lang="es-CO" sz="1400">
                          <a:effectLst/>
                        </a:rPr>
                        <a:t>Plástico (partes de lapiceros, cubiertas plásticas, botellas, bolsas, tubería, reglas,  etc)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c>
                  <a:txBody>
                    <a:bodyPr/>
                    <a:lstStyle/>
                    <a:p>
                      <a:pPr algn="ctr">
                        <a:lnSpc>
                          <a:spcPct val="107000"/>
                        </a:lnSpc>
                        <a:spcAft>
                          <a:spcPts val="0"/>
                        </a:spcAft>
                      </a:pPr>
                      <a:r>
                        <a:rPr lang="es-CO" sz="1400" dirty="0">
                          <a:effectLst/>
                        </a:rPr>
                        <a:t>X</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c>
                  <a:txBody>
                    <a:bodyPr/>
                    <a:lstStyle/>
                    <a:p>
                      <a:pPr algn="ctr">
                        <a:lnSpc>
                          <a:spcPct val="107000"/>
                        </a:lnSpc>
                        <a:spcAft>
                          <a:spcPts val="0"/>
                        </a:spcAft>
                      </a:pPr>
                      <a:r>
                        <a:rPr lang="es-CO" sz="1400">
                          <a:effectLst/>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tc>
                <a:tc>
                  <a:txBody>
                    <a:bodyPr/>
                    <a:lstStyle/>
                    <a:p>
                      <a:pPr algn="just">
                        <a:lnSpc>
                          <a:spcPct val="107000"/>
                        </a:lnSpc>
                        <a:spcAft>
                          <a:spcPts val="0"/>
                        </a:spcAft>
                      </a:pPr>
                      <a:r>
                        <a:rPr lang="es-CO" sz="1400">
                          <a:effectLst/>
                        </a:rPr>
                        <a:t>Actividades administrativas, consumo de alimentos, empaques y embalajes</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tc>
              </a:tr>
              <a:tr h="513002">
                <a:tc>
                  <a:txBody>
                    <a:bodyPr/>
                    <a:lstStyle/>
                    <a:p>
                      <a:pPr algn="just">
                        <a:lnSpc>
                          <a:spcPct val="107000"/>
                        </a:lnSpc>
                        <a:spcAft>
                          <a:spcPts val="0"/>
                        </a:spcAft>
                      </a:pPr>
                      <a:r>
                        <a:rPr lang="es-CO" sz="1400">
                          <a:effectLst/>
                        </a:rPr>
                        <a:t>Metal (ganchos de cosedora, perforadoras metálicas, llaves, candados, etc)</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c>
                  <a:txBody>
                    <a:bodyPr/>
                    <a:lstStyle/>
                    <a:p>
                      <a:pPr algn="ctr">
                        <a:lnSpc>
                          <a:spcPct val="107000"/>
                        </a:lnSpc>
                        <a:spcAft>
                          <a:spcPts val="0"/>
                        </a:spcAft>
                      </a:pPr>
                      <a:r>
                        <a:rPr lang="es-CO" sz="1400" dirty="0">
                          <a:effectLst/>
                        </a:rPr>
                        <a:t>X</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c>
                  <a:txBody>
                    <a:bodyPr/>
                    <a:lstStyle/>
                    <a:p>
                      <a:pPr algn="ctr">
                        <a:lnSpc>
                          <a:spcPct val="107000"/>
                        </a:lnSpc>
                        <a:spcAft>
                          <a:spcPts val="0"/>
                        </a:spcAft>
                      </a:pPr>
                      <a:r>
                        <a:rPr lang="es-CO" sz="1400">
                          <a:effectLst/>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tc>
                <a:tc>
                  <a:txBody>
                    <a:bodyPr/>
                    <a:lstStyle/>
                    <a:p>
                      <a:pPr algn="just">
                        <a:lnSpc>
                          <a:spcPct val="107000"/>
                        </a:lnSpc>
                        <a:spcAft>
                          <a:spcPts val="0"/>
                        </a:spcAft>
                      </a:pPr>
                      <a:r>
                        <a:rPr lang="es-CO" sz="1400">
                          <a:effectLst/>
                        </a:rPr>
                        <a:t>Actividades administrativas, manteniendo de equipos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r>
              <a:tr h="419404">
                <a:tc>
                  <a:txBody>
                    <a:bodyPr/>
                    <a:lstStyle/>
                    <a:p>
                      <a:pPr algn="just">
                        <a:lnSpc>
                          <a:spcPct val="107000"/>
                        </a:lnSpc>
                        <a:spcAft>
                          <a:spcPts val="0"/>
                        </a:spcAft>
                      </a:pPr>
                      <a:r>
                        <a:rPr lang="es-CO" sz="1400">
                          <a:effectLst/>
                        </a:rPr>
                        <a:t>Papel carbón, papel con pegante, autoadhesivo, papel de fax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c>
                  <a:txBody>
                    <a:bodyPr/>
                    <a:lstStyle/>
                    <a:p>
                      <a:pPr algn="ctr">
                        <a:lnSpc>
                          <a:spcPct val="107000"/>
                        </a:lnSpc>
                        <a:spcAft>
                          <a:spcPts val="0"/>
                        </a:spcAft>
                      </a:pPr>
                      <a:r>
                        <a:rPr lang="es-CO" sz="1400">
                          <a:effectLst/>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tc>
                <a:tc>
                  <a:txBody>
                    <a:bodyPr/>
                    <a:lstStyle/>
                    <a:p>
                      <a:pPr algn="ctr">
                        <a:lnSpc>
                          <a:spcPct val="107000"/>
                        </a:lnSpc>
                        <a:spcAft>
                          <a:spcPts val="0"/>
                        </a:spcAft>
                      </a:pPr>
                      <a:r>
                        <a:rPr lang="es-CO" sz="1400">
                          <a:effectLst/>
                        </a:rPr>
                        <a:t>X</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c>
                  <a:txBody>
                    <a:bodyPr/>
                    <a:lstStyle/>
                    <a:p>
                      <a:pPr algn="just">
                        <a:lnSpc>
                          <a:spcPct val="107000"/>
                        </a:lnSpc>
                        <a:spcAft>
                          <a:spcPts val="0"/>
                        </a:spcAft>
                      </a:pPr>
                      <a:r>
                        <a:rPr lang="es-CO" sz="1400">
                          <a:effectLst/>
                        </a:rPr>
                        <a:t>Actividades administrativas</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r>
              <a:tr h="419404">
                <a:tc>
                  <a:txBody>
                    <a:bodyPr/>
                    <a:lstStyle/>
                    <a:p>
                      <a:pPr algn="just">
                        <a:lnSpc>
                          <a:spcPct val="107000"/>
                        </a:lnSpc>
                        <a:spcAft>
                          <a:spcPts val="0"/>
                        </a:spcAft>
                      </a:pPr>
                      <a:r>
                        <a:rPr lang="es-CO" sz="1400" dirty="0">
                          <a:effectLst/>
                        </a:rPr>
                        <a:t>Plástico como acetatos utilizados, cintas de señalización.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c>
                  <a:txBody>
                    <a:bodyPr/>
                    <a:lstStyle/>
                    <a:p>
                      <a:pPr algn="ctr">
                        <a:lnSpc>
                          <a:spcPct val="107000"/>
                        </a:lnSpc>
                        <a:spcAft>
                          <a:spcPts val="0"/>
                        </a:spcAft>
                      </a:pPr>
                      <a:r>
                        <a:rPr lang="es-CO" sz="1400">
                          <a:effectLst/>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tc>
                <a:tc>
                  <a:txBody>
                    <a:bodyPr/>
                    <a:lstStyle/>
                    <a:p>
                      <a:pPr algn="ctr">
                        <a:lnSpc>
                          <a:spcPct val="107000"/>
                        </a:lnSpc>
                        <a:spcAft>
                          <a:spcPts val="0"/>
                        </a:spcAft>
                      </a:pPr>
                      <a:r>
                        <a:rPr lang="es-CO" sz="1400">
                          <a:effectLst/>
                        </a:rPr>
                        <a:t>X</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c>
                  <a:txBody>
                    <a:bodyPr/>
                    <a:lstStyle/>
                    <a:p>
                      <a:pPr algn="just">
                        <a:lnSpc>
                          <a:spcPct val="107000"/>
                        </a:lnSpc>
                        <a:spcAft>
                          <a:spcPts val="0"/>
                        </a:spcAft>
                      </a:pPr>
                      <a:r>
                        <a:rPr lang="es-CO" sz="1400">
                          <a:effectLst/>
                        </a:rPr>
                        <a:t>Actividades administrativas, mantenimientos locativos y operativos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tc>
              </a:tr>
              <a:tr h="513002">
                <a:tc>
                  <a:txBody>
                    <a:bodyPr/>
                    <a:lstStyle/>
                    <a:p>
                      <a:pPr algn="just">
                        <a:lnSpc>
                          <a:spcPct val="107000"/>
                        </a:lnSpc>
                        <a:spcAft>
                          <a:spcPts val="0"/>
                        </a:spcAft>
                      </a:pPr>
                      <a:r>
                        <a:rPr lang="es-CO" sz="1400">
                          <a:effectLst/>
                        </a:rPr>
                        <a:t>Icopor</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c>
                  <a:txBody>
                    <a:bodyPr/>
                    <a:lstStyle/>
                    <a:p>
                      <a:pPr algn="ctr">
                        <a:lnSpc>
                          <a:spcPct val="107000"/>
                        </a:lnSpc>
                        <a:spcAft>
                          <a:spcPts val="0"/>
                        </a:spcAft>
                      </a:pPr>
                      <a:r>
                        <a:rPr lang="es-CO" sz="1400">
                          <a:effectLst/>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c>
                  <a:txBody>
                    <a:bodyPr/>
                    <a:lstStyle/>
                    <a:p>
                      <a:pPr algn="ctr">
                        <a:lnSpc>
                          <a:spcPct val="107000"/>
                        </a:lnSpc>
                        <a:spcAft>
                          <a:spcPts val="0"/>
                        </a:spcAft>
                      </a:pPr>
                      <a:r>
                        <a:rPr lang="es-CO" sz="1400">
                          <a:effectLst/>
                        </a:rPr>
                        <a:t>X</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c>
                  <a:txBody>
                    <a:bodyPr/>
                    <a:lstStyle/>
                    <a:p>
                      <a:pPr algn="just">
                        <a:lnSpc>
                          <a:spcPct val="107000"/>
                        </a:lnSpc>
                        <a:spcAft>
                          <a:spcPts val="0"/>
                        </a:spcAft>
                      </a:pPr>
                      <a:r>
                        <a:rPr lang="es-CO" sz="1400">
                          <a:effectLst/>
                        </a:rPr>
                        <a:t>Actividades administrativas, capacitaciones, consumo de alimentos, empaques y embalajes</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r>
              <a:tr h="339432">
                <a:tc>
                  <a:txBody>
                    <a:bodyPr/>
                    <a:lstStyle/>
                    <a:p>
                      <a:pPr algn="just">
                        <a:lnSpc>
                          <a:spcPct val="107000"/>
                        </a:lnSpc>
                        <a:spcAft>
                          <a:spcPts val="0"/>
                        </a:spcAft>
                      </a:pPr>
                      <a:r>
                        <a:rPr lang="es-CO" sz="1400">
                          <a:effectLst/>
                        </a:rPr>
                        <a:t>Mugs y pocillos de porcelana.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c>
                  <a:txBody>
                    <a:bodyPr/>
                    <a:lstStyle/>
                    <a:p>
                      <a:pPr algn="ctr">
                        <a:lnSpc>
                          <a:spcPct val="107000"/>
                        </a:lnSpc>
                        <a:spcAft>
                          <a:spcPts val="0"/>
                        </a:spcAft>
                      </a:pPr>
                      <a:r>
                        <a:rPr lang="es-CO" sz="1400">
                          <a:effectLst/>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tc>
                <a:tc>
                  <a:txBody>
                    <a:bodyPr/>
                    <a:lstStyle/>
                    <a:p>
                      <a:pPr algn="ctr">
                        <a:lnSpc>
                          <a:spcPct val="107000"/>
                        </a:lnSpc>
                        <a:spcAft>
                          <a:spcPts val="0"/>
                        </a:spcAft>
                      </a:pPr>
                      <a:r>
                        <a:rPr lang="es-CO" sz="1400">
                          <a:effectLst/>
                        </a:rPr>
                        <a:t>X</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c>
                  <a:txBody>
                    <a:bodyPr/>
                    <a:lstStyle/>
                    <a:p>
                      <a:pPr algn="just">
                        <a:lnSpc>
                          <a:spcPct val="107000"/>
                        </a:lnSpc>
                        <a:spcAft>
                          <a:spcPts val="0"/>
                        </a:spcAft>
                      </a:pPr>
                      <a:r>
                        <a:rPr lang="es-CO" sz="1400">
                          <a:effectLst/>
                        </a:rPr>
                        <a:t>Actividades administrativas, consumo de alimentos</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tc>
              </a:tr>
              <a:tr h="419404">
                <a:tc>
                  <a:txBody>
                    <a:bodyPr/>
                    <a:lstStyle/>
                    <a:p>
                      <a:pPr algn="just">
                        <a:lnSpc>
                          <a:spcPct val="107000"/>
                        </a:lnSpc>
                        <a:spcAft>
                          <a:spcPts val="0"/>
                        </a:spcAft>
                      </a:pPr>
                      <a:r>
                        <a:rPr lang="es-CO" sz="1400">
                          <a:effectLst/>
                        </a:rPr>
                        <a:t>Paquetes de alimentos como de papas, chitos, etc</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c>
                  <a:txBody>
                    <a:bodyPr/>
                    <a:lstStyle/>
                    <a:p>
                      <a:pPr algn="ctr">
                        <a:lnSpc>
                          <a:spcPct val="107000"/>
                        </a:lnSpc>
                        <a:spcAft>
                          <a:spcPts val="0"/>
                        </a:spcAft>
                      </a:pPr>
                      <a:r>
                        <a:rPr lang="es-CO" sz="1400">
                          <a:effectLst/>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tc>
                <a:tc>
                  <a:txBody>
                    <a:bodyPr/>
                    <a:lstStyle/>
                    <a:p>
                      <a:pPr algn="ctr">
                        <a:lnSpc>
                          <a:spcPct val="107000"/>
                        </a:lnSpc>
                        <a:spcAft>
                          <a:spcPts val="0"/>
                        </a:spcAft>
                      </a:pPr>
                      <a:r>
                        <a:rPr lang="es-CO" sz="1400">
                          <a:effectLst/>
                        </a:rPr>
                        <a:t>X</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c>
                  <a:txBody>
                    <a:bodyPr/>
                    <a:lstStyle/>
                    <a:p>
                      <a:pPr algn="just">
                        <a:lnSpc>
                          <a:spcPct val="107000"/>
                        </a:lnSpc>
                        <a:spcAft>
                          <a:spcPts val="0"/>
                        </a:spcAft>
                      </a:pPr>
                      <a:r>
                        <a:rPr lang="es-CO" sz="1400">
                          <a:effectLst/>
                        </a:rPr>
                        <a:t>Actividades administrativas,  capacitaciones, consumo de alimentos</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tc>
              </a:tr>
              <a:tr h="297982">
                <a:tc>
                  <a:txBody>
                    <a:bodyPr/>
                    <a:lstStyle/>
                    <a:p>
                      <a:pPr algn="just">
                        <a:lnSpc>
                          <a:spcPct val="107000"/>
                        </a:lnSpc>
                        <a:spcAft>
                          <a:spcPts val="0"/>
                        </a:spcAft>
                      </a:pPr>
                      <a:r>
                        <a:rPr lang="es-CO" sz="1400" dirty="0">
                          <a:effectLst/>
                        </a:rPr>
                        <a:t>Residuos de alimentos y de barrido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c>
                  <a:txBody>
                    <a:bodyPr/>
                    <a:lstStyle/>
                    <a:p>
                      <a:pPr algn="ctr">
                        <a:lnSpc>
                          <a:spcPct val="107000"/>
                        </a:lnSpc>
                        <a:spcAft>
                          <a:spcPts val="0"/>
                        </a:spcAft>
                      </a:pPr>
                      <a:r>
                        <a:rPr lang="es-CO" sz="1400">
                          <a:effectLst/>
                        </a:rPr>
                        <a:t>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tc>
                <a:tc>
                  <a:txBody>
                    <a:bodyPr/>
                    <a:lstStyle/>
                    <a:p>
                      <a:pPr algn="ctr">
                        <a:lnSpc>
                          <a:spcPct val="107000"/>
                        </a:lnSpc>
                        <a:spcAft>
                          <a:spcPts val="0"/>
                        </a:spcAft>
                      </a:pPr>
                      <a:r>
                        <a:rPr lang="es-CO" sz="1400">
                          <a:effectLst/>
                        </a:rPr>
                        <a:t>X</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c>
                  <a:txBody>
                    <a:bodyPr/>
                    <a:lstStyle/>
                    <a:p>
                      <a:pPr algn="just">
                        <a:lnSpc>
                          <a:spcPct val="107000"/>
                        </a:lnSpc>
                        <a:spcAft>
                          <a:spcPts val="0"/>
                        </a:spcAft>
                      </a:pPr>
                      <a:r>
                        <a:rPr lang="es-CO" sz="1400" dirty="0">
                          <a:effectLst/>
                        </a:rPr>
                        <a:t>Consumo de alimentos</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977" marR="48977" marT="0" marB="0" anchor="ctr"/>
                </a:tc>
              </a:tr>
            </a:tbl>
          </a:graphicData>
        </a:graphic>
      </p:graphicFrame>
      <p:sp>
        <p:nvSpPr>
          <p:cNvPr id="5" name="Título 1"/>
          <p:cNvSpPr>
            <a:spLocks noGrp="1"/>
          </p:cNvSpPr>
          <p:nvPr>
            <p:ph type="title"/>
          </p:nvPr>
        </p:nvSpPr>
        <p:spPr>
          <a:xfrm>
            <a:off x="973966" y="24300"/>
            <a:ext cx="7886700" cy="565277"/>
          </a:xfrm>
        </p:spPr>
        <p:txBody>
          <a:bodyPr>
            <a:noAutofit/>
          </a:bodyPr>
          <a:lstStyle/>
          <a:p>
            <a:pPr algn="r"/>
            <a:r>
              <a:rPr lang="es-CO" sz="2400" b="1" dirty="0"/>
              <a:t>…Plan de Gestión Integral de Residuos Sólidos </a:t>
            </a:r>
          </a:p>
        </p:txBody>
      </p:sp>
      <p:sp>
        <p:nvSpPr>
          <p:cNvPr id="6" name="Rectángulo 5"/>
          <p:cNvSpPr/>
          <p:nvPr/>
        </p:nvSpPr>
        <p:spPr>
          <a:xfrm rot="16200000">
            <a:off x="-1726103" y="3244029"/>
            <a:ext cx="4537031" cy="483850"/>
          </a:xfrm>
          <a:prstGeom prst="rect">
            <a:avLst/>
          </a:prstGeom>
        </p:spPr>
        <p:txBody>
          <a:bodyPr wrap="square">
            <a:spAutoFit/>
          </a:bodyPr>
          <a:lstStyle/>
          <a:p>
            <a:pPr lvl="2">
              <a:lnSpc>
                <a:spcPct val="106000"/>
              </a:lnSpc>
              <a:spcAft>
                <a:spcPts val="600"/>
              </a:spcAft>
            </a:pPr>
            <a:r>
              <a:rPr lang="es-CO" sz="2400" b="1" dirty="0">
                <a:solidFill>
                  <a:schemeClr val="bg1"/>
                </a:solidFill>
                <a:latin typeface="Calibri" panose="020F0502020204030204" pitchFamily="34" charset="0"/>
                <a:ea typeface="Calibri" panose="020F0502020204030204" pitchFamily="34" charset="0"/>
                <a:cs typeface="Calibri" panose="020F0502020204030204" pitchFamily="34" charset="0"/>
              </a:rPr>
              <a:t>Residuos NO Peligrosos</a:t>
            </a:r>
            <a:endParaRPr lang="es-CO" sz="3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5424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1072972" y="0"/>
            <a:ext cx="7886700" cy="565277"/>
          </a:xfrm>
        </p:spPr>
        <p:txBody>
          <a:bodyPr>
            <a:noAutofit/>
          </a:bodyPr>
          <a:lstStyle/>
          <a:p>
            <a:pPr algn="r"/>
            <a:r>
              <a:rPr lang="es-CO" sz="2400" b="1" dirty="0"/>
              <a:t>…Plan de Gestión Integral de Residuos Sólidos </a:t>
            </a:r>
          </a:p>
        </p:txBody>
      </p:sp>
      <p:sp>
        <p:nvSpPr>
          <p:cNvPr id="6" name="Rectángulo 5"/>
          <p:cNvSpPr/>
          <p:nvPr/>
        </p:nvSpPr>
        <p:spPr>
          <a:xfrm rot="16200000">
            <a:off x="-1726103" y="3244029"/>
            <a:ext cx="4537031" cy="483850"/>
          </a:xfrm>
          <a:prstGeom prst="rect">
            <a:avLst/>
          </a:prstGeom>
        </p:spPr>
        <p:txBody>
          <a:bodyPr wrap="square">
            <a:spAutoFit/>
          </a:bodyPr>
          <a:lstStyle/>
          <a:p>
            <a:pPr lvl="2">
              <a:lnSpc>
                <a:spcPct val="106000"/>
              </a:lnSpc>
              <a:spcAft>
                <a:spcPts val="600"/>
              </a:spcAft>
            </a:pPr>
            <a:r>
              <a:rPr lang="es-CO" sz="2400" b="1" dirty="0">
                <a:solidFill>
                  <a:schemeClr val="bg1"/>
                </a:solidFill>
                <a:latin typeface="Calibri" panose="020F0502020204030204" pitchFamily="34" charset="0"/>
                <a:ea typeface="Calibri" panose="020F0502020204030204" pitchFamily="34" charset="0"/>
                <a:cs typeface="Calibri" panose="020F0502020204030204" pitchFamily="34" charset="0"/>
              </a:rPr>
              <a:t>Residuos Peligrosos</a:t>
            </a:r>
            <a:endParaRPr lang="es-CO" sz="3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a 1"/>
          <p:cNvGraphicFramePr>
            <a:graphicFrameLocks noGrp="1"/>
          </p:cNvGraphicFramePr>
          <p:nvPr>
            <p:extLst>
              <p:ext uri="{D42A27DB-BD31-4B8C-83A1-F6EECF244321}">
                <p14:modId xmlns:p14="http://schemas.microsoft.com/office/powerpoint/2010/main" val="2907391426"/>
              </p:ext>
            </p:extLst>
          </p:nvPr>
        </p:nvGraphicFramePr>
        <p:xfrm>
          <a:off x="1199898" y="565277"/>
          <a:ext cx="7632848" cy="6077704"/>
        </p:xfrm>
        <a:graphic>
          <a:graphicData uri="http://schemas.openxmlformats.org/drawingml/2006/table">
            <a:tbl>
              <a:tblPr firstRow="1" firstCol="1" bandRow="1">
                <a:tableStyleId>{5940675A-B579-460E-94D1-54222C63F5DA}</a:tableStyleId>
              </a:tblPr>
              <a:tblGrid>
                <a:gridCol w="3079221"/>
                <a:gridCol w="435580"/>
                <a:gridCol w="435580"/>
                <a:gridCol w="3682467"/>
              </a:tblGrid>
              <a:tr h="293513">
                <a:tc rowSpan="2">
                  <a:txBody>
                    <a:bodyPr/>
                    <a:lstStyle/>
                    <a:p>
                      <a:pPr algn="ctr">
                        <a:lnSpc>
                          <a:spcPct val="107000"/>
                        </a:lnSpc>
                        <a:spcAft>
                          <a:spcPts val="800"/>
                        </a:spcAft>
                      </a:pPr>
                      <a:r>
                        <a:rPr lang="es-CO" sz="2000" b="1" dirty="0">
                          <a:effectLst/>
                        </a:rPr>
                        <a:t>RESIDUO</a:t>
                      </a:r>
                      <a:endParaRPr lang="es-CO"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gridSpan="2">
                  <a:txBody>
                    <a:bodyPr/>
                    <a:lstStyle/>
                    <a:p>
                      <a:pPr algn="ctr">
                        <a:lnSpc>
                          <a:spcPct val="107000"/>
                        </a:lnSpc>
                        <a:spcAft>
                          <a:spcPts val="800"/>
                        </a:spcAft>
                      </a:pPr>
                      <a:r>
                        <a:rPr lang="es-CO" sz="2000" b="1">
                          <a:effectLst/>
                        </a:rPr>
                        <a:t>TIPO</a:t>
                      </a:r>
                      <a:endParaRPr lang="es-CO" sz="16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hMerge="1">
                  <a:txBody>
                    <a:bodyPr/>
                    <a:lstStyle/>
                    <a:p>
                      <a:endParaRPr lang="es-CO"/>
                    </a:p>
                  </a:txBody>
                  <a:tcPr/>
                </a:tc>
                <a:tc rowSpan="2">
                  <a:txBody>
                    <a:bodyPr/>
                    <a:lstStyle/>
                    <a:p>
                      <a:pPr algn="ctr">
                        <a:lnSpc>
                          <a:spcPct val="107000"/>
                        </a:lnSpc>
                        <a:spcAft>
                          <a:spcPts val="800"/>
                        </a:spcAft>
                      </a:pPr>
                      <a:r>
                        <a:rPr lang="es-CO" sz="2000" b="1" dirty="0">
                          <a:effectLst/>
                        </a:rPr>
                        <a:t>FUENTE DE GENERACIÓN</a:t>
                      </a:r>
                      <a:endParaRPr lang="es-CO"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r>
              <a:tr h="195692">
                <a:tc vMerge="1">
                  <a:txBody>
                    <a:bodyPr/>
                    <a:lstStyle/>
                    <a:p>
                      <a:endParaRPr lang="es-CO"/>
                    </a:p>
                  </a:txBody>
                  <a:tcPr/>
                </a:tc>
                <a:tc>
                  <a:txBody>
                    <a:bodyPr/>
                    <a:lstStyle/>
                    <a:p>
                      <a:pPr algn="ctr">
                        <a:lnSpc>
                          <a:spcPct val="107000"/>
                        </a:lnSpc>
                        <a:spcAft>
                          <a:spcPts val="800"/>
                        </a:spcAft>
                      </a:pPr>
                      <a:r>
                        <a:rPr lang="es-CO" sz="1400" b="1">
                          <a:effectLst/>
                        </a:rPr>
                        <a:t>A</a:t>
                      </a:r>
                      <a:endParaRPr lang="es-CO" sz="16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800"/>
                        </a:spcAft>
                      </a:pPr>
                      <a:r>
                        <a:rPr lang="es-CO" sz="1400" b="1" dirty="0">
                          <a:effectLst/>
                        </a:rPr>
                        <a:t>NA</a:t>
                      </a:r>
                      <a:endParaRPr lang="es-CO"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vMerge="1">
                  <a:txBody>
                    <a:bodyPr/>
                    <a:lstStyle/>
                    <a:p>
                      <a:endParaRPr lang="es-CO"/>
                    </a:p>
                  </a:txBody>
                  <a:tcPr/>
                </a:tc>
              </a:tr>
              <a:tr h="299980">
                <a:tc>
                  <a:txBody>
                    <a:bodyPr/>
                    <a:lstStyle/>
                    <a:p>
                      <a:pPr algn="just">
                        <a:lnSpc>
                          <a:spcPct val="107000"/>
                        </a:lnSpc>
                        <a:spcAft>
                          <a:spcPts val="0"/>
                        </a:spcAft>
                      </a:pPr>
                      <a:r>
                        <a:rPr lang="es-CO" sz="1600" dirty="0" err="1">
                          <a:effectLst/>
                        </a:rPr>
                        <a:t>Tóners</a:t>
                      </a:r>
                      <a:r>
                        <a:rPr lang="es-CO" sz="1600" dirty="0">
                          <a:effectLst/>
                        </a:rPr>
                        <a:t> y tinta de impresión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s-CO" sz="1600">
                          <a:effectLst/>
                        </a:rPr>
                        <a:t>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s-CO" sz="1600">
                          <a:effectLst/>
                        </a:rPr>
                        <a:t>X</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just">
                        <a:lnSpc>
                          <a:spcPct val="107000"/>
                        </a:lnSpc>
                        <a:spcAft>
                          <a:spcPts val="0"/>
                        </a:spcAft>
                      </a:pPr>
                      <a:r>
                        <a:rPr lang="es-CO" sz="1600" dirty="0">
                          <a:effectLst/>
                        </a:rPr>
                        <a:t>Actividades </a:t>
                      </a:r>
                      <a:r>
                        <a:rPr lang="es-CO" sz="1600" dirty="0" smtClean="0">
                          <a:effectLst/>
                        </a:rPr>
                        <a:t>administrativas – </a:t>
                      </a:r>
                      <a:r>
                        <a:rPr lang="es-CO" sz="1600" b="1" dirty="0" smtClean="0">
                          <a:effectLst/>
                        </a:rPr>
                        <a:t>Guía de tóner </a:t>
                      </a:r>
                      <a:endParaRPr lang="es-CO"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r>
              <a:tr h="350348">
                <a:tc>
                  <a:txBody>
                    <a:bodyPr/>
                    <a:lstStyle/>
                    <a:p>
                      <a:pPr algn="just">
                        <a:lnSpc>
                          <a:spcPct val="107000"/>
                        </a:lnSpc>
                        <a:spcAft>
                          <a:spcPts val="0"/>
                        </a:spcAft>
                      </a:pPr>
                      <a:r>
                        <a:rPr lang="es-CO" sz="1600" dirty="0">
                          <a:effectLst/>
                        </a:rPr>
                        <a:t>Baterías y pilas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s-CO" sz="1600">
                          <a:effectLst/>
                        </a:rPr>
                        <a:t>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s-CO" sz="1600">
                          <a:effectLst/>
                        </a:rPr>
                        <a:t>X</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just">
                        <a:lnSpc>
                          <a:spcPct val="107000"/>
                        </a:lnSpc>
                        <a:spcAft>
                          <a:spcPts val="0"/>
                        </a:spcAft>
                      </a:pPr>
                      <a:r>
                        <a:rPr lang="es-CO" sz="1600">
                          <a:effectLst/>
                        </a:rPr>
                        <a:t>Actividades administrativas y de mantenimiento.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277655">
                <a:tc>
                  <a:txBody>
                    <a:bodyPr/>
                    <a:lstStyle/>
                    <a:p>
                      <a:pPr algn="just">
                        <a:lnSpc>
                          <a:spcPct val="107000"/>
                        </a:lnSpc>
                        <a:spcAft>
                          <a:spcPts val="0"/>
                        </a:spcAft>
                      </a:pPr>
                      <a:r>
                        <a:rPr lang="es-CO" sz="1600">
                          <a:effectLst/>
                        </a:rPr>
                        <a:t>Luminarias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s-CO" sz="1600">
                          <a:effectLst/>
                        </a:rPr>
                        <a:t>X</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s-CO" sz="1600">
                          <a:effectLst/>
                        </a:rPr>
                        <a:t>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just">
                        <a:lnSpc>
                          <a:spcPct val="107000"/>
                        </a:lnSpc>
                        <a:spcAft>
                          <a:spcPts val="0"/>
                        </a:spcAft>
                      </a:pPr>
                      <a:r>
                        <a:rPr lang="es-CO" sz="1600">
                          <a:effectLst/>
                        </a:rPr>
                        <a:t>Mantenimiento de infraestructura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887799">
                <a:tc>
                  <a:txBody>
                    <a:bodyPr/>
                    <a:lstStyle/>
                    <a:p>
                      <a:pPr algn="just">
                        <a:lnSpc>
                          <a:spcPct val="107000"/>
                        </a:lnSpc>
                        <a:spcAft>
                          <a:spcPts val="0"/>
                        </a:spcAft>
                      </a:pPr>
                      <a:r>
                        <a:rPr lang="es-CO" sz="1600" dirty="0">
                          <a:effectLst/>
                        </a:rPr>
                        <a:t>Residuos de aparatos eléctricos y electrónicos – RAAES (Computadores, tajalápiz eléctrico, neveras, impresoras, unidades de aire acondicionado, </a:t>
                      </a:r>
                      <a:r>
                        <a:rPr lang="es-CO" sz="1600" dirty="0" err="1">
                          <a:effectLst/>
                        </a:rPr>
                        <a:t>etc</a:t>
                      </a:r>
                      <a:r>
                        <a:rPr lang="es-CO" sz="1600" dirty="0">
                          <a:effectLst/>
                        </a:rPr>
                        <a:t>)</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s-CO" sz="1600">
                          <a:effectLst/>
                        </a:rPr>
                        <a:t>X</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s-CO" sz="1600">
                          <a:effectLst/>
                        </a:rPr>
                        <a:t>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just">
                        <a:lnSpc>
                          <a:spcPct val="107000"/>
                        </a:lnSpc>
                        <a:spcAft>
                          <a:spcPts val="0"/>
                        </a:spcAft>
                      </a:pPr>
                      <a:r>
                        <a:rPr lang="es-CO" sz="1600" dirty="0">
                          <a:effectLst/>
                        </a:rPr>
                        <a:t> </a:t>
                      </a:r>
                      <a:endParaRPr lang="es-CO" sz="1800" dirty="0">
                        <a:effectLst/>
                      </a:endParaRPr>
                    </a:p>
                    <a:p>
                      <a:pPr algn="just">
                        <a:lnSpc>
                          <a:spcPct val="107000"/>
                        </a:lnSpc>
                        <a:spcAft>
                          <a:spcPts val="0"/>
                        </a:spcAft>
                      </a:pPr>
                      <a:r>
                        <a:rPr lang="es-CO" sz="1600" dirty="0">
                          <a:effectLst/>
                        </a:rPr>
                        <a:t> </a:t>
                      </a:r>
                      <a:endParaRPr lang="es-CO" sz="1800" dirty="0">
                        <a:effectLst/>
                      </a:endParaRPr>
                    </a:p>
                    <a:p>
                      <a:pPr algn="just">
                        <a:lnSpc>
                          <a:spcPct val="107000"/>
                        </a:lnSpc>
                        <a:spcAft>
                          <a:spcPts val="0"/>
                        </a:spcAft>
                      </a:pPr>
                      <a:r>
                        <a:rPr lang="es-CO" sz="1600" dirty="0">
                          <a:effectLst/>
                        </a:rPr>
                        <a:t>Mantenimiento, actividades administrativas.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434622">
                <a:tc>
                  <a:txBody>
                    <a:bodyPr/>
                    <a:lstStyle/>
                    <a:p>
                      <a:pPr algn="just">
                        <a:lnSpc>
                          <a:spcPct val="107000"/>
                        </a:lnSpc>
                        <a:spcAft>
                          <a:spcPts val="0"/>
                        </a:spcAft>
                      </a:pPr>
                      <a:r>
                        <a:rPr lang="es-CO" sz="1600">
                          <a:effectLst/>
                        </a:rPr>
                        <a:t>Envases de combustibles, pintura, aceite, etc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s-CO" sz="1600">
                          <a:effectLst/>
                        </a:rPr>
                        <a:t>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s-CO" sz="1600">
                          <a:effectLst/>
                        </a:rPr>
                        <a:t>X</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just">
                        <a:lnSpc>
                          <a:spcPct val="107000"/>
                        </a:lnSpc>
                        <a:spcAft>
                          <a:spcPts val="0"/>
                        </a:spcAft>
                      </a:pPr>
                      <a:r>
                        <a:rPr lang="es-CO" sz="1600">
                          <a:effectLst/>
                        </a:rPr>
                        <a:t>Mantenimiento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r>
              <a:tr h="288119">
                <a:tc>
                  <a:txBody>
                    <a:bodyPr/>
                    <a:lstStyle/>
                    <a:p>
                      <a:pPr algn="just">
                        <a:lnSpc>
                          <a:spcPct val="107000"/>
                        </a:lnSpc>
                        <a:spcAft>
                          <a:spcPts val="0"/>
                        </a:spcAft>
                      </a:pPr>
                      <a:r>
                        <a:rPr lang="es-CO" sz="1600">
                          <a:effectLst/>
                        </a:rPr>
                        <a:t>Marcadores, tinta de esferos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s-CO" sz="1600">
                          <a:effectLst/>
                        </a:rPr>
                        <a:t>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CO" sz="1600">
                          <a:effectLst/>
                        </a:rPr>
                        <a:t>X</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just">
                        <a:lnSpc>
                          <a:spcPct val="107000"/>
                        </a:lnSpc>
                        <a:spcAft>
                          <a:spcPts val="0"/>
                        </a:spcAft>
                      </a:pPr>
                      <a:r>
                        <a:rPr lang="es-CO" sz="1600">
                          <a:effectLst/>
                        </a:rPr>
                        <a:t>Actividades administrativas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r>
              <a:tr h="587074">
                <a:tc>
                  <a:txBody>
                    <a:bodyPr/>
                    <a:lstStyle/>
                    <a:p>
                      <a:pPr algn="just">
                        <a:lnSpc>
                          <a:spcPct val="107000"/>
                        </a:lnSpc>
                        <a:spcAft>
                          <a:spcPts val="0"/>
                        </a:spcAft>
                      </a:pPr>
                      <a:r>
                        <a:rPr lang="es-CO" sz="1600">
                          <a:effectLst/>
                        </a:rPr>
                        <a:t>Estopas y trapos impregnados con combustible, grasa, aceite, etc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s-CO" sz="1600">
                          <a:effectLst/>
                        </a:rPr>
                        <a:t>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s-CO" sz="1600">
                          <a:effectLst/>
                        </a:rPr>
                        <a:t>X</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just">
                        <a:lnSpc>
                          <a:spcPct val="107000"/>
                        </a:lnSpc>
                        <a:spcAft>
                          <a:spcPts val="0"/>
                        </a:spcAft>
                      </a:pPr>
                      <a:r>
                        <a:rPr lang="es-CO" sz="1600" dirty="0">
                          <a:effectLst/>
                        </a:rPr>
                        <a:t>Mantenimientos a ascensores, plantas eléctricas, aíres acondicionados, ventilación forzada, motobombas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r>
              <a:tr h="195692">
                <a:tc>
                  <a:txBody>
                    <a:bodyPr/>
                    <a:lstStyle/>
                    <a:p>
                      <a:pPr algn="just">
                        <a:lnSpc>
                          <a:spcPct val="107000"/>
                        </a:lnSpc>
                        <a:spcAft>
                          <a:spcPts val="0"/>
                        </a:spcAft>
                      </a:pPr>
                      <a:r>
                        <a:rPr lang="es-CO" sz="1600">
                          <a:effectLst/>
                        </a:rPr>
                        <a:t>Refrigerantes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s-CO" sz="1600">
                          <a:effectLst/>
                        </a:rPr>
                        <a:t>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CO" sz="1600">
                          <a:effectLst/>
                        </a:rPr>
                        <a:t>X</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just">
                        <a:lnSpc>
                          <a:spcPct val="107000"/>
                        </a:lnSpc>
                        <a:spcAft>
                          <a:spcPts val="0"/>
                        </a:spcAft>
                      </a:pPr>
                      <a:r>
                        <a:rPr lang="es-CO" sz="1600">
                          <a:effectLst/>
                        </a:rPr>
                        <a:t>Mantenimiento aire acondicionado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391382">
                <a:tc>
                  <a:txBody>
                    <a:bodyPr/>
                    <a:lstStyle/>
                    <a:p>
                      <a:pPr algn="just">
                        <a:lnSpc>
                          <a:spcPct val="107000"/>
                        </a:lnSpc>
                        <a:spcAft>
                          <a:spcPts val="0"/>
                        </a:spcAft>
                      </a:pPr>
                      <a:r>
                        <a:rPr lang="es-CO" sz="1600" dirty="0">
                          <a:effectLst/>
                        </a:rPr>
                        <a:t>Medicamentos vencidos y elementos de atención de primeros auxilios</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s-CO" sz="1600">
                          <a:effectLst/>
                        </a:rPr>
                        <a:t>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CO" sz="1600">
                          <a:effectLst/>
                        </a:rPr>
                        <a:t>X</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just">
                        <a:lnSpc>
                          <a:spcPct val="107000"/>
                        </a:lnSpc>
                        <a:spcAft>
                          <a:spcPts val="0"/>
                        </a:spcAft>
                      </a:pPr>
                      <a:r>
                        <a:rPr lang="es-CO" sz="1600">
                          <a:effectLst/>
                        </a:rPr>
                        <a:t>Todas las actividades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r>
              <a:tr h="206497">
                <a:tc>
                  <a:txBody>
                    <a:bodyPr/>
                    <a:lstStyle/>
                    <a:p>
                      <a:pPr algn="just">
                        <a:lnSpc>
                          <a:spcPct val="107000"/>
                        </a:lnSpc>
                        <a:spcAft>
                          <a:spcPts val="0"/>
                        </a:spcAft>
                      </a:pPr>
                      <a:r>
                        <a:rPr lang="es-CO" sz="1600">
                          <a:effectLst/>
                        </a:rPr>
                        <a:t>Aceite usado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es-CO" sz="1600">
                          <a:effectLst/>
                        </a:rPr>
                        <a:t>X</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CO" sz="1600">
                          <a:effectLst/>
                        </a:rPr>
                        <a:t>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just">
                        <a:lnSpc>
                          <a:spcPct val="107000"/>
                        </a:lnSpc>
                        <a:spcAft>
                          <a:spcPts val="0"/>
                        </a:spcAft>
                      </a:pPr>
                      <a:r>
                        <a:rPr lang="es-CO" sz="1600" dirty="0">
                          <a:effectLst/>
                        </a:rPr>
                        <a:t>Mantenimiento de vehículos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r>
            </a:tbl>
          </a:graphicData>
        </a:graphic>
      </p:graphicFrame>
    </p:spTree>
    <p:extLst>
      <p:ext uri="{BB962C8B-B14F-4D97-AF65-F5344CB8AC3E}">
        <p14:creationId xmlns:p14="http://schemas.microsoft.com/office/powerpoint/2010/main" val="984895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l="23466" t="23812" r="23615" b="17360"/>
          <a:stretch/>
        </p:blipFill>
        <p:spPr>
          <a:xfrm>
            <a:off x="820870" y="1052736"/>
            <a:ext cx="8208913" cy="5130570"/>
          </a:xfrm>
          <a:prstGeom prst="rect">
            <a:avLst/>
          </a:prstGeom>
        </p:spPr>
      </p:pic>
      <p:sp>
        <p:nvSpPr>
          <p:cNvPr id="11" name="Título 1"/>
          <p:cNvSpPr>
            <a:spLocks noGrp="1"/>
          </p:cNvSpPr>
          <p:nvPr>
            <p:ph type="title"/>
          </p:nvPr>
        </p:nvSpPr>
        <p:spPr>
          <a:xfrm>
            <a:off x="1143083" y="260648"/>
            <a:ext cx="7886700" cy="565277"/>
          </a:xfrm>
        </p:spPr>
        <p:txBody>
          <a:bodyPr>
            <a:noAutofit/>
          </a:bodyPr>
          <a:lstStyle/>
          <a:p>
            <a:pPr algn="r"/>
            <a:r>
              <a:rPr lang="es-CO" sz="2400" b="1" dirty="0"/>
              <a:t>…Plan de Gestión Integral de Residuos Sólidos </a:t>
            </a:r>
          </a:p>
        </p:txBody>
      </p:sp>
    </p:spTree>
    <p:extLst>
      <p:ext uri="{BB962C8B-B14F-4D97-AF65-F5344CB8AC3E}">
        <p14:creationId xmlns:p14="http://schemas.microsoft.com/office/powerpoint/2010/main" val="1499035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41659" y="332656"/>
            <a:ext cx="7886700" cy="565277"/>
          </a:xfrm>
        </p:spPr>
        <p:txBody>
          <a:bodyPr>
            <a:noAutofit/>
          </a:bodyPr>
          <a:lstStyle/>
          <a:p>
            <a:pPr algn="r"/>
            <a:r>
              <a:rPr lang="es-CO" sz="2400" b="1" dirty="0"/>
              <a:t>…Plan de Gestión Integral de Residuos Sólidos </a:t>
            </a:r>
          </a:p>
        </p:txBody>
      </p:sp>
      <p:sp>
        <p:nvSpPr>
          <p:cNvPr id="5" name="Marcador de contenido 2"/>
          <p:cNvSpPr>
            <a:spLocks noGrp="1"/>
          </p:cNvSpPr>
          <p:nvPr>
            <p:ph idx="1"/>
          </p:nvPr>
        </p:nvSpPr>
        <p:spPr>
          <a:xfrm>
            <a:off x="1043608" y="1484784"/>
            <a:ext cx="7816691" cy="3816424"/>
          </a:xfrm>
        </p:spPr>
        <p:txBody>
          <a:bodyPr>
            <a:noAutofit/>
          </a:bodyPr>
          <a:lstStyle/>
          <a:p>
            <a:pPr lvl="0">
              <a:buClr>
                <a:schemeClr val="accent6">
                  <a:lumMod val="75000"/>
                </a:schemeClr>
              </a:buClr>
              <a:buFont typeface="Wingdings" panose="05000000000000000000" pitchFamily="2" charset="2"/>
              <a:buChar char="ü"/>
            </a:pPr>
            <a:r>
              <a:rPr lang="es-CO" sz="3600" dirty="0" smtClean="0"/>
              <a:t>Almacenamiento temporal </a:t>
            </a:r>
          </a:p>
          <a:p>
            <a:pPr lvl="0">
              <a:buClr>
                <a:schemeClr val="accent6">
                  <a:lumMod val="75000"/>
                </a:schemeClr>
              </a:buClr>
              <a:buFont typeface="Wingdings" panose="05000000000000000000" pitchFamily="2" charset="2"/>
              <a:buChar char="ü"/>
            </a:pPr>
            <a:r>
              <a:rPr lang="es-CO" sz="3600" dirty="0" smtClean="0"/>
              <a:t>Ruta o transporte de residuos. Horarios y responsables </a:t>
            </a:r>
          </a:p>
          <a:p>
            <a:pPr lvl="0">
              <a:buClr>
                <a:schemeClr val="accent6">
                  <a:lumMod val="75000"/>
                </a:schemeClr>
              </a:buClr>
              <a:buFont typeface="Wingdings" panose="05000000000000000000" pitchFamily="2" charset="2"/>
              <a:buChar char="ü"/>
            </a:pPr>
            <a:r>
              <a:rPr lang="es-CO" sz="3600" dirty="0" smtClean="0"/>
              <a:t>Disposición final – </a:t>
            </a:r>
            <a:r>
              <a:rPr lang="es-CO" sz="3600" dirty="0" err="1" smtClean="0"/>
              <a:t>Recikolping</a:t>
            </a:r>
            <a:r>
              <a:rPr lang="es-CO" sz="3600" dirty="0" smtClean="0"/>
              <a:t>, Centro Histórico, </a:t>
            </a:r>
            <a:r>
              <a:rPr lang="es-CO" sz="3600" dirty="0" err="1" smtClean="0"/>
              <a:t>GaiaVitare</a:t>
            </a:r>
            <a:r>
              <a:rPr lang="es-CO" sz="3600" dirty="0" smtClean="0"/>
              <a:t> </a:t>
            </a:r>
          </a:p>
          <a:p>
            <a:pPr lvl="0">
              <a:buClr>
                <a:schemeClr val="accent6">
                  <a:lumMod val="75000"/>
                </a:schemeClr>
              </a:buClr>
              <a:buFont typeface="Wingdings" panose="05000000000000000000" pitchFamily="2" charset="2"/>
              <a:buChar char="ü"/>
            </a:pPr>
            <a:r>
              <a:rPr lang="es-CO" sz="3600" dirty="0" smtClean="0"/>
              <a:t>Medidas de contingencia y uso de EPP </a:t>
            </a:r>
            <a:endParaRPr lang="es-CO" sz="3600" dirty="0"/>
          </a:p>
        </p:txBody>
      </p:sp>
    </p:spTree>
    <p:extLst>
      <p:ext uri="{BB962C8B-B14F-4D97-AF65-F5344CB8AC3E}">
        <p14:creationId xmlns:p14="http://schemas.microsoft.com/office/powerpoint/2010/main" val="2885671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91" y="538505"/>
            <a:ext cx="8229600" cy="706090"/>
          </a:xfrm>
        </p:spPr>
        <p:txBody>
          <a:bodyPr/>
          <a:lstStyle/>
          <a:p>
            <a:r>
              <a:rPr lang="es-CO" sz="2800" dirty="0" smtClean="0"/>
              <a:t>EVALUACIÓN Y SEGUIMIENTO</a:t>
            </a:r>
            <a:endParaRPr lang="es-CO" sz="2800" dirty="0"/>
          </a:p>
        </p:txBody>
      </p:sp>
      <p:sp>
        <p:nvSpPr>
          <p:cNvPr id="5" name="Título 1"/>
          <p:cNvSpPr txBox="1">
            <a:spLocks/>
          </p:cNvSpPr>
          <p:nvPr/>
        </p:nvSpPr>
        <p:spPr>
          <a:xfrm>
            <a:off x="1172533" y="0"/>
            <a:ext cx="7886700" cy="56527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O" sz="2400" b="1" smtClean="0"/>
              <a:t>…Plan de Gestión Integral de Residuos Sólidos </a:t>
            </a:r>
            <a:endParaRPr lang="es-CO" sz="2400" b="1" dirty="0"/>
          </a:p>
        </p:txBody>
      </p:sp>
      <p:graphicFrame>
        <p:nvGraphicFramePr>
          <p:cNvPr id="3" name="Tabla 2"/>
          <p:cNvGraphicFramePr>
            <a:graphicFrameLocks noGrp="1"/>
          </p:cNvGraphicFramePr>
          <p:nvPr>
            <p:extLst>
              <p:ext uri="{D42A27DB-BD31-4B8C-83A1-F6EECF244321}">
                <p14:modId xmlns:p14="http://schemas.microsoft.com/office/powerpoint/2010/main" val="2610543773"/>
              </p:ext>
            </p:extLst>
          </p:nvPr>
        </p:nvGraphicFramePr>
        <p:xfrm>
          <a:off x="1172532" y="1103783"/>
          <a:ext cx="7524659" cy="5435729"/>
        </p:xfrm>
        <a:graphic>
          <a:graphicData uri="http://schemas.openxmlformats.org/drawingml/2006/table">
            <a:tbl>
              <a:tblPr firstRow="1" firstCol="1" lastRow="1" lastCol="1" bandRow="1" bandCol="1">
                <a:tableStyleId>{5940675A-B579-460E-94D1-54222C63F5DA}</a:tableStyleId>
              </a:tblPr>
              <a:tblGrid>
                <a:gridCol w="1671276"/>
                <a:gridCol w="1080120"/>
                <a:gridCol w="3042289"/>
                <a:gridCol w="1730974"/>
              </a:tblGrid>
              <a:tr h="236911">
                <a:tc>
                  <a:txBody>
                    <a:bodyPr/>
                    <a:lstStyle/>
                    <a:p>
                      <a:pPr algn="ctr">
                        <a:lnSpc>
                          <a:spcPct val="106000"/>
                        </a:lnSpc>
                        <a:spcAft>
                          <a:spcPts val="0"/>
                        </a:spcAft>
                      </a:pPr>
                      <a:r>
                        <a:rPr lang="es-CO" sz="2000">
                          <a:effectLst/>
                        </a:rPr>
                        <a:t>Nombre</a:t>
                      </a:r>
                      <a:endParaRPr lang="es-CO"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6000"/>
                        </a:lnSpc>
                        <a:spcAft>
                          <a:spcPts val="0"/>
                        </a:spcAft>
                      </a:pPr>
                      <a:r>
                        <a:rPr lang="es-CO" sz="2000" dirty="0">
                          <a:effectLst/>
                        </a:rPr>
                        <a:t>Unidad</a:t>
                      </a:r>
                      <a:endParaRPr lang="es-CO"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6000"/>
                        </a:lnSpc>
                        <a:spcAft>
                          <a:spcPts val="0"/>
                        </a:spcAft>
                      </a:pPr>
                      <a:r>
                        <a:rPr lang="es-CO" sz="2000">
                          <a:effectLst/>
                        </a:rPr>
                        <a:t>Forma de Cálculo</a:t>
                      </a:r>
                      <a:endParaRPr lang="es-CO"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6000"/>
                        </a:lnSpc>
                        <a:spcAft>
                          <a:spcPts val="0"/>
                        </a:spcAft>
                      </a:pPr>
                      <a:r>
                        <a:rPr lang="es-CO" sz="2000">
                          <a:effectLst/>
                        </a:rPr>
                        <a:t>Frecuencia</a:t>
                      </a:r>
                      <a:endParaRPr lang="es-CO"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179205">
                <a:tc>
                  <a:txBody>
                    <a:bodyPr/>
                    <a:lstStyle/>
                    <a:p>
                      <a:pPr algn="ctr">
                        <a:lnSpc>
                          <a:spcPct val="106000"/>
                        </a:lnSpc>
                        <a:spcAft>
                          <a:spcPts val="0"/>
                        </a:spcAft>
                      </a:pPr>
                      <a:r>
                        <a:rPr lang="es-CO" sz="1600">
                          <a:effectLst/>
                        </a:rPr>
                        <a:t>Generación </a:t>
                      </a:r>
                      <a:endParaRPr lang="es-CO"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6000"/>
                        </a:lnSpc>
                        <a:spcAft>
                          <a:spcPts val="0"/>
                        </a:spcAft>
                      </a:pPr>
                      <a:r>
                        <a:rPr lang="es-CO" sz="1600">
                          <a:effectLst/>
                        </a:rPr>
                        <a:t>Kg/hab día</a:t>
                      </a:r>
                      <a:endParaRPr lang="es-CO"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6000"/>
                        </a:lnSpc>
                        <a:spcAft>
                          <a:spcPts val="0"/>
                        </a:spcAft>
                      </a:pPr>
                      <a:r>
                        <a:rPr lang="es-CO" sz="1600">
                          <a:effectLst/>
                        </a:rPr>
                        <a:t>(Kg de residuos generados / # trabajadores x días mes)</a:t>
                      </a:r>
                      <a:endParaRPr lang="es-CO"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6000"/>
                        </a:lnSpc>
                        <a:spcAft>
                          <a:spcPts val="0"/>
                        </a:spcAft>
                      </a:pPr>
                      <a:r>
                        <a:rPr lang="es-CO" sz="1600">
                          <a:effectLst/>
                        </a:rPr>
                        <a:t>Trimestral </a:t>
                      </a:r>
                      <a:endParaRPr lang="es-CO"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70852">
                <a:tc>
                  <a:txBody>
                    <a:bodyPr/>
                    <a:lstStyle/>
                    <a:p>
                      <a:pPr algn="ctr">
                        <a:lnSpc>
                          <a:spcPct val="106000"/>
                        </a:lnSpc>
                        <a:spcAft>
                          <a:spcPts val="0"/>
                        </a:spcAft>
                      </a:pPr>
                      <a:r>
                        <a:rPr lang="es-CO" sz="1600">
                          <a:effectLst/>
                        </a:rPr>
                        <a:t>Aprovechamiento  </a:t>
                      </a:r>
                      <a:endParaRPr lang="es-CO"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6000"/>
                        </a:lnSpc>
                        <a:spcAft>
                          <a:spcPts val="0"/>
                        </a:spcAft>
                      </a:pPr>
                      <a:r>
                        <a:rPr lang="es-CO" sz="1600">
                          <a:effectLst/>
                        </a:rPr>
                        <a:t>Kg</a:t>
                      </a:r>
                      <a:endParaRPr lang="es-CO"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6000"/>
                        </a:lnSpc>
                        <a:spcAft>
                          <a:spcPts val="0"/>
                        </a:spcAft>
                      </a:pPr>
                      <a:r>
                        <a:rPr lang="es-CO" sz="1600">
                          <a:effectLst/>
                        </a:rPr>
                        <a:t>(Kg de residuos aprovechables generados en el periodo anterior – Kg de residuos aprovechables generados en el periodo actual/ Kg de residuos aprovechables generados en el periodo anterior) *100</a:t>
                      </a:r>
                      <a:endParaRPr lang="es-CO"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6000"/>
                        </a:lnSpc>
                        <a:spcAft>
                          <a:spcPts val="0"/>
                        </a:spcAft>
                      </a:pPr>
                      <a:r>
                        <a:rPr lang="es-CO" sz="1600">
                          <a:effectLst/>
                        </a:rPr>
                        <a:t>Trimestral </a:t>
                      </a:r>
                      <a:endParaRPr lang="es-CO"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981292">
                <a:tc>
                  <a:txBody>
                    <a:bodyPr/>
                    <a:lstStyle/>
                    <a:p>
                      <a:pPr algn="ctr">
                        <a:lnSpc>
                          <a:spcPct val="106000"/>
                        </a:lnSpc>
                        <a:spcAft>
                          <a:spcPts val="0"/>
                        </a:spcAft>
                      </a:pPr>
                      <a:r>
                        <a:rPr lang="es-CO" sz="1600">
                          <a:effectLst/>
                        </a:rPr>
                        <a:t>Gestión de Residuos </a:t>
                      </a:r>
                      <a:endParaRPr lang="es-CO"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6000"/>
                        </a:lnSpc>
                        <a:spcAft>
                          <a:spcPts val="0"/>
                        </a:spcAft>
                      </a:pPr>
                      <a:r>
                        <a:rPr lang="es-CO" sz="1600">
                          <a:effectLst/>
                        </a:rPr>
                        <a:t>%</a:t>
                      </a:r>
                      <a:endParaRPr lang="es-CO"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6000"/>
                        </a:lnSpc>
                        <a:spcAft>
                          <a:spcPts val="0"/>
                        </a:spcAft>
                      </a:pPr>
                      <a:r>
                        <a:rPr lang="es-CO" sz="1600">
                          <a:effectLst/>
                        </a:rPr>
                        <a:t>(Kg de RESPEL entregado a gestor autorizado/Kg de RESPEL total almacenado) *100</a:t>
                      </a:r>
                      <a:endParaRPr lang="es-CO"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6000"/>
                        </a:lnSpc>
                        <a:spcAft>
                          <a:spcPts val="0"/>
                        </a:spcAft>
                      </a:pPr>
                      <a:r>
                        <a:rPr lang="es-CO" sz="1600">
                          <a:effectLst/>
                        </a:rPr>
                        <a:t>Anual </a:t>
                      </a:r>
                      <a:endParaRPr lang="es-CO"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981292">
                <a:tc>
                  <a:txBody>
                    <a:bodyPr/>
                    <a:lstStyle/>
                    <a:p>
                      <a:pPr algn="ctr">
                        <a:lnSpc>
                          <a:spcPct val="106000"/>
                        </a:lnSpc>
                        <a:spcAft>
                          <a:spcPts val="0"/>
                        </a:spcAft>
                      </a:pPr>
                      <a:r>
                        <a:rPr lang="es-CO" sz="1600">
                          <a:effectLst/>
                        </a:rPr>
                        <a:t>Cumplimiento </a:t>
                      </a:r>
                      <a:endParaRPr lang="es-CO"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6000"/>
                        </a:lnSpc>
                        <a:spcAft>
                          <a:spcPts val="800"/>
                        </a:spcAft>
                      </a:pPr>
                      <a:r>
                        <a:rPr lang="es-CO" sz="1600">
                          <a:effectLst/>
                        </a:rPr>
                        <a:t> </a:t>
                      </a:r>
                      <a:endParaRPr lang="es-CO" sz="2800">
                        <a:effectLst/>
                      </a:endParaRPr>
                    </a:p>
                    <a:p>
                      <a:pPr algn="ctr">
                        <a:lnSpc>
                          <a:spcPct val="106000"/>
                        </a:lnSpc>
                        <a:spcAft>
                          <a:spcPts val="800"/>
                        </a:spcAft>
                      </a:pPr>
                      <a:r>
                        <a:rPr lang="es-CO" sz="1600">
                          <a:effectLst/>
                        </a:rPr>
                        <a:t>%</a:t>
                      </a:r>
                      <a:endParaRPr lang="es-CO"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6000"/>
                        </a:lnSpc>
                        <a:spcAft>
                          <a:spcPts val="0"/>
                        </a:spcAft>
                      </a:pPr>
                      <a:r>
                        <a:rPr lang="es-CO" sz="1600">
                          <a:effectLst/>
                        </a:rPr>
                        <a:t># de gestores visitados / # de gestores total * 100</a:t>
                      </a:r>
                      <a:endParaRPr lang="es-CO"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6000"/>
                        </a:lnSpc>
                        <a:spcAft>
                          <a:spcPts val="0"/>
                        </a:spcAft>
                      </a:pPr>
                      <a:r>
                        <a:rPr lang="es-CO" sz="1600" dirty="0">
                          <a:effectLst/>
                        </a:rPr>
                        <a:t>Anual</a:t>
                      </a:r>
                      <a:endParaRPr lang="es-CO"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449339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99592" y="1484784"/>
            <a:ext cx="8030560" cy="3208215"/>
          </a:xfrm>
        </p:spPr>
        <p:txBody>
          <a:bodyPr>
            <a:noAutofit/>
          </a:bodyPr>
          <a:lstStyle/>
          <a:p>
            <a:pPr algn="just">
              <a:buFont typeface="Wingdings" panose="05000000000000000000" pitchFamily="2" charset="2"/>
              <a:buChar char="ü"/>
            </a:pPr>
            <a:r>
              <a:rPr lang="es-CO" sz="2000" dirty="0"/>
              <a:t>Se efectuó la entrega de 6.713 Kg residuos peligrosos que se tenían acumulados en el almacén, durante aproximadamente 5 años, los cuales eran producto de las actividades judiciales a nivel central. Así como 2.335 Kg de material aprovechable acumulados en el almacén. </a:t>
            </a:r>
            <a:endParaRPr lang="es-CO" sz="2000" dirty="0" smtClean="0"/>
          </a:p>
          <a:p>
            <a:pPr algn="just">
              <a:buFont typeface="Wingdings" panose="05000000000000000000" pitchFamily="2" charset="2"/>
              <a:buChar char="ü"/>
            </a:pPr>
            <a:endParaRPr lang="es-CO" sz="2000" dirty="0"/>
          </a:p>
          <a:p>
            <a:pPr algn="just">
              <a:buFont typeface="Wingdings" panose="05000000000000000000" pitchFamily="2" charset="2"/>
              <a:buChar char="ü"/>
            </a:pPr>
            <a:r>
              <a:rPr lang="es-CO" sz="2000" dirty="0"/>
              <a:t>Disminución de los consumos de agua en las sedes certificadas en un 2,5% en relación al año anterior, esto sin tener en cuenta el incremento de número de personas por sede para el año 2018. </a:t>
            </a:r>
            <a:endParaRPr lang="es-CO" sz="2000" dirty="0" smtClean="0"/>
          </a:p>
          <a:p>
            <a:pPr algn="just">
              <a:buFont typeface="Wingdings" panose="05000000000000000000" pitchFamily="2" charset="2"/>
              <a:buChar char="ü"/>
            </a:pPr>
            <a:endParaRPr lang="es-CO" sz="2000" dirty="0"/>
          </a:p>
          <a:p>
            <a:pPr algn="just">
              <a:buFont typeface="Wingdings" panose="05000000000000000000" pitchFamily="2" charset="2"/>
              <a:buChar char="ü"/>
            </a:pPr>
            <a:r>
              <a:rPr lang="es-ES" sz="2000" dirty="0"/>
              <a:t>En relación al año 2017, en el año 2018 se obtuvo una reducción del 34% en los consumos de papel. Siendo la sede de la Bolsa, la que presentó una mayor reducción del 53%, la calle 72 con un 48% y Palacio con 33%. </a:t>
            </a:r>
          </a:p>
          <a:p>
            <a:pPr algn="just">
              <a:buFont typeface="Wingdings" panose="05000000000000000000" pitchFamily="2" charset="2"/>
              <a:buChar char="Ø"/>
            </a:pPr>
            <a:endParaRPr lang="es-CO" sz="2000" dirty="0"/>
          </a:p>
        </p:txBody>
      </p:sp>
      <p:sp>
        <p:nvSpPr>
          <p:cNvPr id="4" name="Título 1"/>
          <p:cNvSpPr>
            <a:spLocks noGrp="1"/>
          </p:cNvSpPr>
          <p:nvPr>
            <p:ph type="title"/>
          </p:nvPr>
        </p:nvSpPr>
        <p:spPr>
          <a:xfrm>
            <a:off x="467591" y="538505"/>
            <a:ext cx="8229600" cy="706090"/>
          </a:xfrm>
        </p:spPr>
        <p:txBody>
          <a:bodyPr/>
          <a:lstStyle/>
          <a:p>
            <a:r>
              <a:rPr lang="es-CO" sz="3600" dirty="0" smtClean="0"/>
              <a:t>DESEMPEÑO AMBIENTAL 2018</a:t>
            </a:r>
            <a:endParaRPr lang="es-CO" sz="3600" dirty="0"/>
          </a:p>
        </p:txBody>
      </p:sp>
    </p:spTree>
    <p:extLst>
      <p:ext uri="{BB962C8B-B14F-4D97-AF65-F5344CB8AC3E}">
        <p14:creationId xmlns:p14="http://schemas.microsoft.com/office/powerpoint/2010/main" val="16986393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29347" y="1052736"/>
            <a:ext cx="7886700" cy="4752528"/>
          </a:xfrm>
        </p:spPr>
        <p:txBody>
          <a:bodyPr/>
          <a:lstStyle/>
          <a:p>
            <a:pPr algn="just">
              <a:buFont typeface="Wingdings" panose="05000000000000000000" pitchFamily="2" charset="2"/>
              <a:buChar char="ü"/>
            </a:pPr>
            <a:r>
              <a:rPr lang="es-ES" sz="2400" dirty="0"/>
              <a:t>Se inició con el proceso de capacitación para el personal de servicios generales en el manejo de sustancias químicas y residuos peligrosos. Y se trabajo en la sensibilización de los programas ambientales con el personal del almacén</a:t>
            </a:r>
            <a:r>
              <a:rPr lang="es-ES" sz="2400" dirty="0" smtClean="0"/>
              <a:t>.</a:t>
            </a:r>
          </a:p>
          <a:p>
            <a:pPr algn="just">
              <a:buFont typeface="Wingdings" panose="05000000000000000000" pitchFamily="2" charset="2"/>
              <a:buChar char="ü"/>
            </a:pPr>
            <a:endParaRPr lang="es-ES" sz="2400" dirty="0"/>
          </a:p>
          <a:p>
            <a:pPr algn="just">
              <a:buFont typeface="Wingdings" panose="05000000000000000000" pitchFamily="2" charset="2"/>
              <a:buChar char="ü"/>
            </a:pPr>
            <a:r>
              <a:rPr lang="es-CO" sz="2400" dirty="0"/>
              <a:t>Establecimiento e inclusión de requisitos ambientales en los procesos de contratación de bienes y </a:t>
            </a:r>
            <a:r>
              <a:rPr lang="es-CO" sz="2400" dirty="0" smtClean="0"/>
              <a:t>servicios. </a:t>
            </a:r>
          </a:p>
          <a:p>
            <a:pPr algn="just">
              <a:buFont typeface="Wingdings" panose="05000000000000000000" pitchFamily="2" charset="2"/>
              <a:buChar char="ü"/>
            </a:pPr>
            <a:endParaRPr lang="es-CO" sz="2400" dirty="0" smtClean="0"/>
          </a:p>
          <a:p>
            <a:pPr algn="just">
              <a:buFont typeface="Wingdings" panose="05000000000000000000" pitchFamily="2" charset="2"/>
              <a:buChar char="ü"/>
            </a:pPr>
            <a:r>
              <a:rPr lang="es-CO" sz="2400" dirty="0" smtClean="0"/>
              <a:t>Visitas para la verificación de cumplimiento de requisitos contractuales y legales ambientales,   a proveedores y contratistas  de servicio de aseo y gestor externo de residuos peligrosos.  </a:t>
            </a:r>
            <a:endParaRPr lang="es-CO" sz="2400" dirty="0"/>
          </a:p>
          <a:p>
            <a:endParaRPr lang="es-CO" sz="2400" dirty="0"/>
          </a:p>
        </p:txBody>
      </p:sp>
      <p:sp>
        <p:nvSpPr>
          <p:cNvPr id="4" name="Título 1"/>
          <p:cNvSpPr>
            <a:spLocks noGrp="1"/>
          </p:cNvSpPr>
          <p:nvPr>
            <p:ph type="title"/>
          </p:nvPr>
        </p:nvSpPr>
        <p:spPr>
          <a:xfrm>
            <a:off x="586447" y="188640"/>
            <a:ext cx="8229600" cy="442223"/>
          </a:xfrm>
        </p:spPr>
        <p:txBody>
          <a:bodyPr/>
          <a:lstStyle/>
          <a:p>
            <a:pPr algn="r"/>
            <a:r>
              <a:rPr lang="es-CO" sz="2400" dirty="0" smtClean="0"/>
              <a:t>… DESEMPEÑO AMBIENTAL 2018</a:t>
            </a:r>
            <a:endParaRPr lang="es-CO" sz="2400" dirty="0"/>
          </a:p>
        </p:txBody>
      </p:sp>
    </p:spTree>
    <p:extLst>
      <p:ext uri="{BB962C8B-B14F-4D97-AF65-F5344CB8AC3E}">
        <p14:creationId xmlns:p14="http://schemas.microsoft.com/office/powerpoint/2010/main" val="3999463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smtClean="0"/>
              <a:t>CONTENIDO</a:t>
            </a:r>
            <a:r>
              <a:rPr lang="es-CO" dirty="0" smtClean="0"/>
              <a:t> </a:t>
            </a:r>
            <a:endParaRPr lang="es-CO" dirty="0"/>
          </a:p>
        </p:txBody>
      </p:sp>
      <p:sp>
        <p:nvSpPr>
          <p:cNvPr id="3" name="Marcador de contenido 2"/>
          <p:cNvSpPr>
            <a:spLocks noGrp="1"/>
          </p:cNvSpPr>
          <p:nvPr>
            <p:ph idx="1"/>
          </p:nvPr>
        </p:nvSpPr>
        <p:spPr>
          <a:xfrm>
            <a:off x="1187624" y="2060848"/>
            <a:ext cx="4143489" cy="3401665"/>
          </a:xfrm>
        </p:spPr>
        <p:txBody>
          <a:bodyPr/>
          <a:lstStyle/>
          <a:p>
            <a:pPr>
              <a:buClr>
                <a:schemeClr val="accent3">
                  <a:lumMod val="50000"/>
                </a:schemeClr>
              </a:buClr>
              <a:buFont typeface="Wingdings" panose="05000000000000000000" pitchFamily="2" charset="2"/>
              <a:buChar char="§"/>
            </a:pPr>
            <a:r>
              <a:rPr lang="es-CO" dirty="0" smtClean="0"/>
              <a:t>Acuerdo </a:t>
            </a:r>
            <a:r>
              <a:rPr lang="es-CO" dirty="0"/>
              <a:t>No PSAA14 -</a:t>
            </a:r>
            <a:r>
              <a:rPr lang="es-CO" dirty="0" smtClean="0"/>
              <a:t>10160</a:t>
            </a:r>
          </a:p>
          <a:p>
            <a:pPr>
              <a:buClr>
                <a:schemeClr val="accent3">
                  <a:lumMod val="50000"/>
                </a:schemeClr>
              </a:buClr>
              <a:buFont typeface="Wingdings" panose="05000000000000000000" pitchFamily="2" charset="2"/>
              <a:buChar char="§"/>
            </a:pPr>
            <a:r>
              <a:rPr lang="es-CO" dirty="0" smtClean="0"/>
              <a:t>Política Ambiental </a:t>
            </a:r>
          </a:p>
          <a:p>
            <a:pPr>
              <a:buClr>
                <a:schemeClr val="accent3">
                  <a:lumMod val="50000"/>
                </a:schemeClr>
              </a:buClr>
              <a:buFont typeface="Wingdings" panose="05000000000000000000" pitchFamily="2" charset="2"/>
              <a:buChar char="§"/>
            </a:pPr>
            <a:r>
              <a:rPr lang="es-CO" dirty="0" smtClean="0"/>
              <a:t>Programas Ambientales</a:t>
            </a:r>
          </a:p>
          <a:p>
            <a:pPr>
              <a:buClr>
                <a:schemeClr val="accent3">
                  <a:lumMod val="50000"/>
                </a:schemeClr>
              </a:buClr>
              <a:buFont typeface="Wingdings" panose="05000000000000000000" pitchFamily="2" charset="2"/>
              <a:buChar char="§"/>
            </a:pPr>
            <a:r>
              <a:rPr lang="es-ES" dirty="0" smtClean="0"/>
              <a:t>Desempeño Ambiental</a:t>
            </a:r>
            <a:endParaRPr lang="es-CO" dirty="0" smtClean="0"/>
          </a:p>
        </p:txBody>
      </p:sp>
      <p:pic>
        <p:nvPicPr>
          <p:cNvPr id="6148"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l="17707" r="18143"/>
          <a:stretch/>
        </p:blipFill>
        <p:spPr bwMode="auto">
          <a:xfrm>
            <a:off x="5475129" y="1742170"/>
            <a:ext cx="3496616" cy="3214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1667471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a:graphicFrameLocks/>
          </p:cNvGraphicFramePr>
          <p:nvPr>
            <p:extLst>
              <p:ext uri="{D42A27DB-BD31-4B8C-83A1-F6EECF244321}">
                <p14:modId xmlns:p14="http://schemas.microsoft.com/office/powerpoint/2010/main" val="2073648404"/>
              </p:ext>
            </p:extLst>
          </p:nvPr>
        </p:nvGraphicFramePr>
        <p:xfrm>
          <a:off x="1763688" y="754857"/>
          <a:ext cx="6467995" cy="2799073"/>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1121940" y="3660257"/>
            <a:ext cx="7463458" cy="2893100"/>
          </a:xfrm>
          <a:prstGeom prst="rect">
            <a:avLst/>
          </a:prstGeom>
        </p:spPr>
        <p:txBody>
          <a:bodyPr wrap="square">
            <a:spAutoFit/>
          </a:bodyPr>
          <a:lstStyle/>
          <a:p>
            <a:pPr algn="just"/>
            <a:r>
              <a:rPr lang="es-CO" sz="1400" dirty="0"/>
              <a:t>En el año 2018 se obtuvo una considerable reducción en los consumos de agua en relación al año 2017,   para las sedes de Palacio y Bolsa, así como el cumplimiento de las metas, las cuales fueron reajustadas al inicio del año, generando una exigencia mayor a la implementación de estrategias. </a:t>
            </a:r>
          </a:p>
          <a:p>
            <a:pPr algn="just"/>
            <a:endParaRPr lang="es-CO" sz="1400" dirty="0"/>
          </a:p>
          <a:p>
            <a:pPr algn="just"/>
            <a:r>
              <a:rPr lang="es-CO" sz="1400" dirty="0"/>
              <a:t>Es de resaltar que el número de personas aumento del año 2017 al 2018, lo cual nos demuestra la eficiencia  de las acciones realizadas durante el año 2018. Asimismo es importante continuar con actividades de sensibilización y cambio de sistemas actuales por ahorradores, para así seguir contribuyendo con la protección del medio ambiente especialmente a la protección del recurso hídrico. </a:t>
            </a:r>
          </a:p>
          <a:p>
            <a:pPr algn="just"/>
            <a:endParaRPr lang="es-CO" sz="1400" dirty="0"/>
          </a:p>
          <a:p>
            <a:pPr algn="just"/>
            <a:r>
              <a:rPr lang="es-CO" sz="1400" dirty="0"/>
              <a:t>El Palacio de Justicia es la sede que menores consumos  registro durante todo el año, con una disminución significativa para el último trimestre del 28% del consumo en relación al tercer trimestre del año</a:t>
            </a:r>
          </a:p>
        </p:txBody>
      </p:sp>
      <p:sp>
        <p:nvSpPr>
          <p:cNvPr id="6" name="Título 1"/>
          <p:cNvSpPr>
            <a:spLocks noGrp="1"/>
          </p:cNvSpPr>
          <p:nvPr>
            <p:ph type="title"/>
          </p:nvPr>
        </p:nvSpPr>
        <p:spPr>
          <a:xfrm>
            <a:off x="586447" y="188640"/>
            <a:ext cx="8229600" cy="442223"/>
          </a:xfrm>
        </p:spPr>
        <p:txBody>
          <a:bodyPr/>
          <a:lstStyle/>
          <a:p>
            <a:pPr algn="r"/>
            <a:r>
              <a:rPr lang="es-CO" sz="2400" dirty="0" smtClean="0"/>
              <a:t>… DESEMPEÑO AMBIENTAL 2018</a:t>
            </a:r>
            <a:endParaRPr lang="es-CO" sz="2400" dirty="0"/>
          </a:p>
        </p:txBody>
      </p:sp>
    </p:spTree>
    <p:extLst>
      <p:ext uri="{BB962C8B-B14F-4D97-AF65-F5344CB8AC3E}">
        <p14:creationId xmlns:p14="http://schemas.microsoft.com/office/powerpoint/2010/main" val="22796882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a:graphicFrameLocks/>
          </p:cNvGraphicFramePr>
          <p:nvPr>
            <p:extLst>
              <p:ext uri="{D42A27DB-BD31-4B8C-83A1-F6EECF244321}">
                <p14:modId xmlns:p14="http://schemas.microsoft.com/office/powerpoint/2010/main" val="2483160098"/>
              </p:ext>
            </p:extLst>
          </p:nvPr>
        </p:nvGraphicFramePr>
        <p:xfrm>
          <a:off x="910587" y="824811"/>
          <a:ext cx="3422230" cy="17418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p:cNvGraphicFramePr>
            <a:graphicFrameLocks/>
          </p:cNvGraphicFramePr>
          <p:nvPr>
            <p:extLst>
              <p:ext uri="{D42A27DB-BD31-4B8C-83A1-F6EECF244321}">
                <p14:modId xmlns:p14="http://schemas.microsoft.com/office/powerpoint/2010/main" val="3205520367"/>
              </p:ext>
            </p:extLst>
          </p:nvPr>
        </p:nvGraphicFramePr>
        <p:xfrm>
          <a:off x="830741" y="4565227"/>
          <a:ext cx="3456075" cy="18097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p:cNvGraphicFramePr>
            <a:graphicFrameLocks/>
          </p:cNvGraphicFramePr>
          <p:nvPr>
            <p:extLst>
              <p:ext uri="{D42A27DB-BD31-4B8C-83A1-F6EECF244321}">
                <p14:modId xmlns:p14="http://schemas.microsoft.com/office/powerpoint/2010/main" val="995291534"/>
              </p:ext>
            </p:extLst>
          </p:nvPr>
        </p:nvGraphicFramePr>
        <p:xfrm>
          <a:off x="830741" y="2760624"/>
          <a:ext cx="3456075" cy="1604193"/>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ángulo 1"/>
          <p:cNvSpPr/>
          <p:nvPr/>
        </p:nvSpPr>
        <p:spPr>
          <a:xfrm>
            <a:off x="4378818" y="1649111"/>
            <a:ext cx="4404858" cy="4031873"/>
          </a:xfrm>
          <a:prstGeom prst="rect">
            <a:avLst/>
          </a:prstGeom>
        </p:spPr>
        <p:txBody>
          <a:bodyPr wrap="square">
            <a:spAutoFit/>
          </a:bodyPr>
          <a:lstStyle/>
          <a:p>
            <a:pPr algn="just"/>
            <a:r>
              <a:rPr lang="es-CO" sz="1600" dirty="0"/>
              <a:t>Durante el año de 2018, se evidencio un consumo energético por debajo de la meta establecida. En relación con el año 2017 se  presentó una reducción en los consumos para la sede de la calle 72 y en las sedes de la Bolsa y Palacio un incremento del 1,2% y 8,7%, dichos incrementos obedecen a la realización de obras de remodelación, los cuales originaron el uso de herramientas eléctricas y el incremento del número de personas por cada sede. </a:t>
            </a:r>
          </a:p>
          <a:p>
            <a:pPr algn="just"/>
            <a:endParaRPr lang="es-CO" sz="1600" dirty="0"/>
          </a:p>
          <a:p>
            <a:pPr algn="just"/>
            <a:r>
              <a:rPr lang="es-CO" sz="1600" dirty="0"/>
              <a:t>Es importante mencionar que, aunque se evidencia un incremento en los consumos en dos de las sedes, se nota una tendencia a la disminución de los consumos para las sedes evaluadas.</a:t>
            </a:r>
          </a:p>
          <a:p>
            <a:pPr algn="just"/>
            <a:endParaRPr lang="es-CO" sz="1600" dirty="0"/>
          </a:p>
        </p:txBody>
      </p:sp>
      <p:sp>
        <p:nvSpPr>
          <p:cNvPr id="7" name="Título 1"/>
          <p:cNvSpPr>
            <a:spLocks noGrp="1"/>
          </p:cNvSpPr>
          <p:nvPr>
            <p:ph type="title"/>
          </p:nvPr>
        </p:nvSpPr>
        <p:spPr>
          <a:xfrm>
            <a:off x="586447" y="188640"/>
            <a:ext cx="8229600" cy="442223"/>
          </a:xfrm>
        </p:spPr>
        <p:txBody>
          <a:bodyPr/>
          <a:lstStyle/>
          <a:p>
            <a:pPr algn="r"/>
            <a:r>
              <a:rPr lang="es-CO" sz="2400" dirty="0" smtClean="0"/>
              <a:t>… DESEMPEÑO AMBIENTAL 2018</a:t>
            </a:r>
            <a:endParaRPr lang="es-CO" sz="2400" dirty="0"/>
          </a:p>
        </p:txBody>
      </p:sp>
    </p:spTree>
    <p:extLst>
      <p:ext uri="{BB962C8B-B14F-4D97-AF65-F5344CB8AC3E}">
        <p14:creationId xmlns:p14="http://schemas.microsoft.com/office/powerpoint/2010/main" val="27106663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a:graphicFrameLocks/>
          </p:cNvGraphicFramePr>
          <p:nvPr>
            <p:extLst/>
          </p:nvPr>
        </p:nvGraphicFramePr>
        <p:xfrm>
          <a:off x="2208214" y="1121019"/>
          <a:ext cx="5483297" cy="3267875"/>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1672090" y="4636981"/>
            <a:ext cx="6555545" cy="1477328"/>
          </a:xfrm>
          <a:prstGeom prst="rect">
            <a:avLst/>
          </a:prstGeom>
        </p:spPr>
        <p:txBody>
          <a:bodyPr wrap="square">
            <a:spAutoFit/>
          </a:bodyPr>
          <a:lstStyle/>
          <a:p>
            <a:pPr algn="just"/>
            <a:r>
              <a:rPr lang="es-CO" dirty="0"/>
              <a:t>Al realizar el análisis con base al nuevo indicador para el 2018, cuyo fin era identificar la gestión en relación a la reducción del consumo de papel para las diferentes sedes, se pudo evidenciar que en relación al año anterior se obtuvo una reducción del 34% en los consumos de papel</a:t>
            </a:r>
          </a:p>
        </p:txBody>
      </p:sp>
      <p:sp>
        <p:nvSpPr>
          <p:cNvPr id="6" name="Título 1"/>
          <p:cNvSpPr>
            <a:spLocks noGrp="1"/>
          </p:cNvSpPr>
          <p:nvPr>
            <p:ph type="title"/>
          </p:nvPr>
        </p:nvSpPr>
        <p:spPr>
          <a:xfrm>
            <a:off x="586447" y="188640"/>
            <a:ext cx="8229600" cy="442223"/>
          </a:xfrm>
        </p:spPr>
        <p:txBody>
          <a:bodyPr/>
          <a:lstStyle/>
          <a:p>
            <a:pPr algn="r"/>
            <a:r>
              <a:rPr lang="es-CO" sz="2400" dirty="0" smtClean="0"/>
              <a:t>… DESEMPEÑO AMBIENTAL 2018</a:t>
            </a:r>
            <a:endParaRPr lang="es-CO" sz="2400" dirty="0"/>
          </a:p>
        </p:txBody>
      </p:sp>
    </p:spTree>
    <p:extLst>
      <p:ext uri="{BB962C8B-B14F-4D97-AF65-F5344CB8AC3E}">
        <p14:creationId xmlns:p14="http://schemas.microsoft.com/office/powerpoint/2010/main" val="26775836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n relacionada"/>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O" sz="1350"/>
          </a:p>
        </p:txBody>
      </p:sp>
      <p:pic>
        <p:nvPicPr>
          <p:cNvPr id="7172" name="Picture 4" descr="Imagen relacionada">
            <a:hlinkClick r:id="rId2" action="ppaction://hlinkfile"/>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3056" b="6539"/>
          <a:stretch/>
        </p:blipFill>
        <p:spPr bwMode="auto">
          <a:xfrm>
            <a:off x="1016206" y="2636912"/>
            <a:ext cx="7111587" cy="2472743"/>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7167093" y="4392501"/>
            <a:ext cx="811369" cy="4856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sz="1350"/>
          </a:p>
        </p:txBody>
      </p:sp>
      <p:sp>
        <p:nvSpPr>
          <p:cNvPr id="5" name="Título 4"/>
          <p:cNvSpPr>
            <a:spLocks noGrp="1"/>
          </p:cNvSpPr>
          <p:nvPr>
            <p:ph type="title"/>
          </p:nvPr>
        </p:nvSpPr>
        <p:spPr>
          <a:xfrm>
            <a:off x="914400" y="998309"/>
            <a:ext cx="8229600" cy="702866"/>
          </a:xfrm>
        </p:spPr>
        <p:txBody>
          <a:bodyPr/>
          <a:lstStyle/>
          <a:p>
            <a:r>
              <a:rPr lang="es-CO" dirty="0" smtClean="0"/>
              <a:t>GRACIAS </a:t>
            </a:r>
            <a:endParaRPr lang="es-CO" dirty="0"/>
          </a:p>
        </p:txBody>
      </p:sp>
    </p:spTree>
    <p:extLst>
      <p:ext uri="{BB962C8B-B14F-4D97-AF65-F5344CB8AC3E}">
        <p14:creationId xmlns:p14="http://schemas.microsoft.com/office/powerpoint/2010/main" val="4108273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1530" y="581092"/>
            <a:ext cx="7886700" cy="1095375"/>
          </a:xfrm>
        </p:spPr>
        <p:txBody>
          <a:bodyPr/>
          <a:lstStyle/>
          <a:p>
            <a:r>
              <a:rPr lang="es-CO" b="1" dirty="0"/>
              <a:t>Acuerdo No PSAA14 -</a:t>
            </a:r>
            <a:r>
              <a:rPr lang="es-CO" b="1" dirty="0" smtClean="0"/>
              <a:t>10160 </a:t>
            </a:r>
            <a:br>
              <a:rPr lang="es-CO" b="1" dirty="0" smtClean="0"/>
            </a:br>
            <a:r>
              <a:rPr lang="es-CO" sz="1800" i="1" dirty="0"/>
              <a:t>(Junio 12 de 2014)</a:t>
            </a:r>
          </a:p>
        </p:txBody>
      </p:sp>
      <p:sp>
        <p:nvSpPr>
          <p:cNvPr id="5" name="Rectángulo 4"/>
          <p:cNvSpPr/>
          <p:nvPr/>
        </p:nvSpPr>
        <p:spPr>
          <a:xfrm>
            <a:off x="1120682" y="2348880"/>
            <a:ext cx="7894750" cy="954107"/>
          </a:xfrm>
          <a:prstGeom prst="rect">
            <a:avLst/>
          </a:prstGeom>
        </p:spPr>
        <p:txBody>
          <a:bodyPr wrap="square">
            <a:spAutoFit/>
          </a:bodyPr>
          <a:lstStyle/>
          <a:p>
            <a:r>
              <a:rPr lang="es-CO" sz="2800" dirty="0">
                <a:latin typeface="Calibri" panose="020F0502020204030204" pitchFamily="34" charset="0"/>
                <a:ea typeface="Calibri" panose="020F0502020204030204" pitchFamily="34" charset="0"/>
                <a:cs typeface="Times New Roman" panose="02020603050405020304" pitchFamily="18" charset="0"/>
              </a:rPr>
              <a:t>Por el cual se adopta el Plan de Gestión Ambiental de la Rama Judicial</a:t>
            </a:r>
            <a:endParaRPr lang="es-CO" sz="2800" dirty="0"/>
          </a:p>
        </p:txBody>
      </p:sp>
      <p:sp>
        <p:nvSpPr>
          <p:cNvPr id="6" name="Rectángulo 5"/>
          <p:cNvSpPr/>
          <p:nvPr/>
        </p:nvSpPr>
        <p:spPr>
          <a:xfrm>
            <a:off x="1105416" y="3573016"/>
            <a:ext cx="7668564" cy="2062103"/>
          </a:xfrm>
          <a:prstGeom prst="rect">
            <a:avLst/>
          </a:prstGeom>
        </p:spPr>
        <p:txBody>
          <a:bodyPr wrap="square">
            <a:spAutoFit/>
          </a:bodyPr>
          <a:lstStyle/>
          <a:p>
            <a:pPr algn="just"/>
            <a:r>
              <a:rPr lang="es-CO" sz="3200" b="1" i="1" dirty="0"/>
              <a:t>Ámbito de aplicación</a:t>
            </a:r>
            <a:r>
              <a:rPr lang="es-CO" sz="3200" i="1" dirty="0"/>
              <a:t>. </a:t>
            </a:r>
            <a:r>
              <a:rPr lang="es-CO" sz="3200" dirty="0"/>
              <a:t>El Plan de Gestión Ambiental tiene como ámbito de aplicación las actividades administrativas y judiciales de la Rama Judicial con </a:t>
            </a:r>
            <a:r>
              <a:rPr lang="es-CO" sz="3200" b="1" dirty="0">
                <a:solidFill>
                  <a:schemeClr val="accent1">
                    <a:lumMod val="75000"/>
                  </a:schemeClr>
                </a:solidFill>
              </a:rPr>
              <a:t>impacto ambiental</a:t>
            </a:r>
            <a:r>
              <a:rPr lang="es-CO" sz="3200" dirty="0"/>
              <a:t>.</a:t>
            </a:r>
          </a:p>
        </p:txBody>
      </p:sp>
    </p:spTree>
    <p:extLst>
      <p:ext uri="{BB962C8B-B14F-4D97-AF65-F5344CB8AC3E}">
        <p14:creationId xmlns:p14="http://schemas.microsoft.com/office/powerpoint/2010/main" val="39685400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202" y="404664"/>
            <a:ext cx="7886700" cy="469911"/>
          </a:xfrm>
        </p:spPr>
        <p:txBody>
          <a:bodyPr>
            <a:normAutofit fontScale="90000"/>
          </a:bodyPr>
          <a:lstStyle/>
          <a:p>
            <a:r>
              <a:rPr lang="es-CO" b="1" dirty="0" smtClean="0"/>
              <a:t>POLÍTICA AMBIENTAL </a:t>
            </a:r>
            <a:endParaRPr lang="es-CO" b="1" dirty="0"/>
          </a:p>
        </p:txBody>
      </p:sp>
      <p:sp>
        <p:nvSpPr>
          <p:cNvPr id="3" name="Marcador de contenido 2"/>
          <p:cNvSpPr>
            <a:spLocks noGrp="1"/>
          </p:cNvSpPr>
          <p:nvPr>
            <p:ph idx="1"/>
          </p:nvPr>
        </p:nvSpPr>
        <p:spPr>
          <a:xfrm>
            <a:off x="913202" y="1340768"/>
            <a:ext cx="7886700" cy="5256584"/>
          </a:xfrm>
        </p:spPr>
        <p:txBody>
          <a:bodyPr>
            <a:noAutofit/>
          </a:bodyPr>
          <a:lstStyle/>
          <a:p>
            <a:pPr marL="0" indent="0" algn="just">
              <a:buNone/>
            </a:pPr>
            <a:r>
              <a:rPr lang="es-CO" sz="1400" dirty="0" smtClean="0"/>
              <a:t>“</a:t>
            </a:r>
            <a:r>
              <a:rPr lang="es-CO" sz="1400" i="1" dirty="0"/>
              <a:t>La Sala Administrativa del Consejo Superior de la Judicatura, en su condición de Alta Dirección del órgano administrativo del poder judicial de Colombia, hace </a:t>
            </a:r>
            <a:r>
              <a:rPr lang="es-CO" sz="1400" i="1" dirty="0" err="1"/>
              <a:t>maniﬁesto</a:t>
            </a:r>
            <a:r>
              <a:rPr lang="es-CO" sz="1400" i="1" dirty="0"/>
              <a:t> su compromiso indeclinable de: </a:t>
            </a:r>
            <a:r>
              <a:rPr lang="es-CO" sz="1400" b="1" i="1" u="sng" dirty="0">
                <a:solidFill>
                  <a:srgbClr val="0070C0"/>
                </a:solidFill>
              </a:rPr>
              <a:t>establecer, documentar, implantar, mantener y mejorar el Sistema Integrado de Gestión y Control de la Calidad y del Medio Ambiente -“SIGCMA” en todas sus dependencias, del nivel central y seccional y en los despachos judiciales</a:t>
            </a:r>
            <a:r>
              <a:rPr lang="es-CO" sz="1400" i="1" dirty="0"/>
              <a:t>, de conformidad con los objetivos y metas establecidas con orientación a la </a:t>
            </a:r>
            <a:r>
              <a:rPr lang="es-CO" sz="1400" b="1" i="1" u="sng" dirty="0">
                <a:solidFill>
                  <a:srgbClr val="0070C0"/>
                </a:solidFill>
              </a:rPr>
              <a:t>satisfacción de sus usuarios, la preservación del medio ambiente y la generación de controles efectivos</a:t>
            </a:r>
            <a:r>
              <a:rPr lang="es-CO" sz="1400" i="1" dirty="0"/>
              <a:t>, que le permitan el cumplimiento de su misión institucional”.</a:t>
            </a:r>
            <a:endParaRPr lang="es-CO" sz="1400" dirty="0"/>
          </a:p>
          <a:p>
            <a:pPr marL="0" indent="0" algn="just">
              <a:buNone/>
            </a:pPr>
            <a:r>
              <a:rPr lang="es-CO" sz="1400" i="1" dirty="0"/>
              <a:t>En cumplimiento con los requisitos del Sistema de Gestión Ambiental, El Consejo Superior de la Judicatura consciente de la importancia del cuidado del medio ambiente, estructura y desarrolla  actividades </a:t>
            </a:r>
            <a:r>
              <a:rPr lang="es-CO" sz="1400" b="1" i="1" u="sng" dirty="0">
                <a:solidFill>
                  <a:srgbClr val="0070C0"/>
                </a:solidFill>
              </a:rPr>
              <a:t>en pro de prevenir los efectos que sus impactos ambientales  s</a:t>
            </a:r>
            <a:r>
              <a:rPr lang="es-CO" sz="1400" i="1" dirty="0"/>
              <a:t>ignificativos puedan generar al medio ambiente, lo cual se logra mediante la </a:t>
            </a:r>
            <a:r>
              <a:rPr lang="es-CO" sz="1400" b="1" i="1" u="sng" dirty="0">
                <a:solidFill>
                  <a:srgbClr val="0070C0"/>
                </a:solidFill>
              </a:rPr>
              <a:t>identificación oportuna de los aspectos ambientales y amenazas </a:t>
            </a:r>
            <a:r>
              <a:rPr lang="es-CO" sz="1400" i="1" dirty="0"/>
              <a:t>propias de cada proceso. </a:t>
            </a:r>
            <a:endParaRPr lang="es-CO" sz="1400" dirty="0"/>
          </a:p>
          <a:p>
            <a:pPr marL="0" indent="0" algn="just">
              <a:buNone/>
            </a:pPr>
            <a:r>
              <a:rPr lang="es-CO" sz="1400" i="1" dirty="0"/>
              <a:t>Es un compromiso de la Alta Dirección y de los funcionaros vinculados a la Rama Judicial,  dar </a:t>
            </a:r>
            <a:r>
              <a:rPr lang="es-CO" sz="1400" b="1" i="1" u="sng" dirty="0">
                <a:solidFill>
                  <a:srgbClr val="0070C0"/>
                </a:solidFill>
              </a:rPr>
              <a:t>cumplimiento a los requisitos legales ambientales</a:t>
            </a:r>
            <a:r>
              <a:rPr lang="es-CO" sz="1400" b="1" i="1" u="sng" dirty="0">
                <a:solidFill>
                  <a:schemeClr val="accent5">
                    <a:lumMod val="75000"/>
                  </a:schemeClr>
                </a:solidFill>
              </a:rPr>
              <a:t> </a:t>
            </a:r>
            <a:r>
              <a:rPr lang="es-CO" sz="1400" i="1" dirty="0"/>
              <a:t>vigentes, los </a:t>
            </a:r>
            <a:r>
              <a:rPr lang="es-CO" sz="1400" b="1" i="1" u="sng" dirty="0">
                <a:solidFill>
                  <a:srgbClr val="0070C0"/>
                </a:solidFill>
              </a:rPr>
              <a:t>exigidos por las  partes interesadas y demás que el Consejo pueda suscribir</a:t>
            </a:r>
            <a:r>
              <a:rPr lang="es-CO" sz="1400" i="1" dirty="0"/>
              <a:t>. Asimismo el Consejo Superior de la Judicatura se compromete a:</a:t>
            </a:r>
            <a:endParaRPr lang="es-CO" sz="1400" dirty="0"/>
          </a:p>
          <a:p>
            <a:pPr lvl="0" algn="just">
              <a:buFont typeface="Wingdings" panose="05000000000000000000" pitchFamily="2" charset="2"/>
              <a:buChar char="§"/>
            </a:pPr>
            <a:r>
              <a:rPr lang="es-CO" sz="1400" i="1" dirty="0"/>
              <a:t>Promover el uso sostenible de los recursos naturales, mediante el establecimiento de programas de ahorro y uso eficiente de los recursos.</a:t>
            </a:r>
            <a:endParaRPr lang="es-CO" sz="1400" dirty="0"/>
          </a:p>
          <a:p>
            <a:pPr lvl="0" algn="just">
              <a:buFont typeface="Wingdings" panose="05000000000000000000" pitchFamily="2" charset="2"/>
              <a:buChar char="§"/>
            </a:pPr>
            <a:r>
              <a:rPr lang="es-CO" sz="1400" b="1" i="1" u="sng" dirty="0">
                <a:solidFill>
                  <a:srgbClr val="0070C0"/>
                </a:solidFill>
              </a:rPr>
              <a:t>Asignar los recursos humanos</a:t>
            </a:r>
            <a:r>
              <a:rPr lang="es-CO" sz="1400" i="1" dirty="0"/>
              <a:t>, financieros, materiales y técnicos o tecnológicos que permitan lograr altos estándares en materia ambiental.</a:t>
            </a:r>
            <a:endParaRPr lang="es-CO" sz="1400" dirty="0"/>
          </a:p>
          <a:p>
            <a:pPr marL="0" indent="0" algn="just">
              <a:buNone/>
            </a:pPr>
            <a:r>
              <a:rPr lang="es-CO" sz="1400" i="1" dirty="0"/>
              <a:t>Dando alcance a su política ambiental, la Alta Dirección del Consejo Superior de la Judicatura, en armonía con la normatividad vigente y a través de su Plan de Gestión Ambiental establece un conjunto armónico e interrelacionado de objetivos y directrices orientados al </a:t>
            </a:r>
            <a:r>
              <a:rPr lang="es-CO" sz="1400" b="1" i="1" u="sng" dirty="0">
                <a:solidFill>
                  <a:schemeClr val="bg1"/>
                </a:solidFill>
              </a:rPr>
              <a:t>mejoramiento del desempeño e impacto ambiental</a:t>
            </a:r>
            <a:r>
              <a:rPr lang="es-CO" sz="1400" b="1" i="1" u="sng" dirty="0">
                <a:solidFill>
                  <a:schemeClr val="accent5">
                    <a:lumMod val="75000"/>
                  </a:schemeClr>
                </a:solidFill>
              </a:rPr>
              <a:t> </a:t>
            </a:r>
            <a:r>
              <a:rPr lang="es-CO" sz="1400" i="1" dirty="0"/>
              <a:t>de las actividades administrativas y judiciales desarrolladas por la Rama Judicial.   </a:t>
            </a:r>
            <a:endParaRPr lang="es-CO" sz="1400" dirty="0"/>
          </a:p>
        </p:txBody>
      </p:sp>
    </p:spTree>
    <p:extLst>
      <p:ext uri="{BB962C8B-B14F-4D97-AF65-F5344CB8AC3E}">
        <p14:creationId xmlns:p14="http://schemas.microsoft.com/office/powerpoint/2010/main" val="838647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55576" y="836712"/>
            <a:ext cx="8132204" cy="5348986"/>
          </a:xfrm>
        </p:spPr>
        <p:txBody>
          <a:bodyPr>
            <a:noAutofit/>
          </a:bodyPr>
          <a:lstStyle/>
          <a:p>
            <a:pPr marL="0" indent="0" algn="just">
              <a:buNone/>
            </a:pPr>
            <a:r>
              <a:rPr lang="es-CO" sz="2800" dirty="0"/>
              <a:t>OBJETIVOS. </a:t>
            </a:r>
            <a:endParaRPr lang="es-CO" sz="2800" dirty="0" smtClean="0"/>
          </a:p>
          <a:p>
            <a:pPr marL="0" indent="0" algn="just">
              <a:buNone/>
            </a:pPr>
            <a:endParaRPr lang="es-CO" sz="2800" dirty="0"/>
          </a:p>
          <a:p>
            <a:pPr algn="just">
              <a:buClr>
                <a:srgbClr val="00B050"/>
              </a:buClr>
              <a:buFont typeface="Wingdings" panose="05000000000000000000" pitchFamily="2" charset="2"/>
              <a:buChar char="§"/>
            </a:pPr>
            <a:r>
              <a:rPr lang="es-CO" sz="2000" b="1" dirty="0" smtClean="0"/>
              <a:t>Fomentar </a:t>
            </a:r>
            <a:r>
              <a:rPr lang="es-CO" sz="2000" b="1" dirty="0"/>
              <a:t>la cultura </a:t>
            </a:r>
            <a:r>
              <a:rPr lang="es-CO" sz="2000" dirty="0"/>
              <a:t>organizacional de calidad, control y medio ambiente, orientada a la responsabilidad social y ética del servidor judicial</a:t>
            </a:r>
            <a:r>
              <a:rPr lang="es-CO" sz="2000" dirty="0" smtClean="0"/>
              <a:t>.</a:t>
            </a:r>
            <a:endParaRPr lang="es-CO" sz="2000" dirty="0"/>
          </a:p>
          <a:p>
            <a:pPr algn="just">
              <a:buClr>
                <a:srgbClr val="00B050"/>
              </a:buClr>
              <a:buFont typeface="Wingdings" panose="05000000000000000000" pitchFamily="2" charset="2"/>
              <a:buChar char="§"/>
            </a:pPr>
            <a:r>
              <a:rPr lang="es-CO" sz="2000" b="1" dirty="0"/>
              <a:t>Mejorar continuamente </a:t>
            </a:r>
            <a:r>
              <a:rPr lang="es-CO" sz="2000" dirty="0"/>
              <a:t>el Sistema Integrado de Gestión y Control de la Calidad y del Medio Ambiente SIGCMA</a:t>
            </a:r>
            <a:r>
              <a:rPr lang="es-CO" sz="2000" dirty="0" smtClean="0"/>
              <a:t>.</a:t>
            </a:r>
            <a:endParaRPr lang="es-CO" sz="2000" dirty="0"/>
          </a:p>
          <a:p>
            <a:pPr algn="just">
              <a:buClr>
                <a:srgbClr val="00B050"/>
              </a:buClr>
              <a:buFont typeface="Wingdings" panose="05000000000000000000" pitchFamily="2" charset="2"/>
              <a:buChar char="§"/>
            </a:pPr>
            <a:r>
              <a:rPr lang="es-CO" sz="2000" dirty="0"/>
              <a:t> </a:t>
            </a:r>
            <a:r>
              <a:rPr lang="es-CO" sz="2000" b="1" dirty="0"/>
              <a:t>Fortalecer </a:t>
            </a:r>
            <a:r>
              <a:rPr lang="es-CO" sz="2000" dirty="0"/>
              <a:t>continuamente las </a:t>
            </a:r>
            <a:r>
              <a:rPr lang="es-CO" sz="2000" b="1" dirty="0"/>
              <a:t>competencias </a:t>
            </a:r>
            <a:r>
              <a:rPr lang="es-CO" sz="2000" dirty="0"/>
              <a:t>y el liderazgo del talento humano de la organización.</a:t>
            </a:r>
          </a:p>
          <a:p>
            <a:pPr algn="just">
              <a:buClr>
                <a:srgbClr val="00B050"/>
              </a:buClr>
              <a:buFont typeface="Wingdings" panose="05000000000000000000" pitchFamily="2" charset="2"/>
              <a:buChar char="§"/>
            </a:pPr>
            <a:r>
              <a:rPr lang="es-CO" sz="2000" b="1" dirty="0"/>
              <a:t>Aprovechar eficientemente los recursos naturales </a:t>
            </a:r>
            <a:r>
              <a:rPr lang="es-CO" sz="2000" dirty="0"/>
              <a:t>utilizados por la entidad, en especial el uso del papel, el agua y la energía, y </a:t>
            </a:r>
            <a:r>
              <a:rPr lang="es-CO" sz="2000" b="1" dirty="0"/>
              <a:t>gestionar</a:t>
            </a:r>
            <a:r>
              <a:rPr lang="es-CO" sz="2000" dirty="0"/>
              <a:t> de manera racional los residuos sólidos.</a:t>
            </a:r>
          </a:p>
          <a:p>
            <a:pPr algn="just">
              <a:buClr>
                <a:srgbClr val="00B050"/>
              </a:buClr>
              <a:buFont typeface="Wingdings" panose="05000000000000000000" pitchFamily="2" charset="2"/>
              <a:buChar char="§"/>
            </a:pPr>
            <a:r>
              <a:rPr lang="es-CO" sz="2000" b="1" dirty="0"/>
              <a:t>Prevenir la contaminación </a:t>
            </a:r>
            <a:r>
              <a:rPr lang="es-CO" sz="2000" dirty="0"/>
              <a:t>ambiental potencial generada por las actividades administrativas y judiciales.</a:t>
            </a:r>
          </a:p>
          <a:p>
            <a:pPr algn="just">
              <a:buClr>
                <a:srgbClr val="00B050"/>
              </a:buClr>
              <a:buFont typeface="Wingdings" panose="05000000000000000000" pitchFamily="2" charset="2"/>
              <a:buChar char="§"/>
            </a:pPr>
            <a:r>
              <a:rPr lang="es-CO" sz="2000" b="1" dirty="0"/>
              <a:t>Garantizar el oportuno y eficaz cumplimiento de la </a:t>
            </a:r>
            <a:r>
              <a:rPr lang="es-CO" sz="2000" b="1" dirty="0">
                <a:hlinkClick r:id="rId2" action="ppaction://hlinkfile"/>
              </a:rPr>
              <a:t>legislación ambiental </a:t>
            </a:r>
            <a:r>
              <a:rPr lang="es-CO" sz="2000" dirty="0"/>
              <a:t>aplicable a las actividades administrativas y laborales</a:t>
            </a:r>
            <a:r>
              <a:rPr lang="es-CO" sz="2000" dirty="0" smtClean="0"/>
              <a:t>.</a:t>
            </a:r>
            <a:endParaRPr lang="es-CO" sz="1800" dirty="0"/>
          </a:p>
        </p:txBody>
      </p:sp>
      <p:sp>
        <p:nvSpPr>
          <p:cNvPr id="4" name="Título 1"/>
          <p:cNvSpPr>
            <a:spLocks noGrp="1"/>
          </p:cNvSpPr>
          <p:nvPr>
            <p:ph type="title"/>
          </p:nvPr>
        </p:nvSpPr>
        <p:spPr>
          <a:xfrm>
            <a:off x="1221826" y="33405"/>
            <a:ext cx="7886700" cy="701730"/>
          </a:xfrm>
        </p:spPr>
        <p:txBody>
          <a:bodyPr>
            <a:normAutofit/>
          </a:bodyPr>
          <a:lstStyle/>
          <a:p>
            <a:pPr algn="r"/>
            <a:r>
              <a:rPr lang="es-CO" sz="2400" b="1" dirty="0"/>
              <a:t>… Acuerdo No PSAA14 -10160 y 10161</a:t>
            </a:r>
            <a:endParaRPr lang="es-CO" sz="1200" i="1" dirty="0"/>
          </a:p>
        </p:txBody>
      </p:sp>
    </p:spTree>
    <p:extLst>
      <p:ext uri="{BB962C8B-B14F-4D97-AF65-F5344CB8AC3E}">
        <p14:creationId xmlns:p14="http://schemas.microsoft.com/office/powerpoint/2010/main" val="19020569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94754" y="5949280"/>
            <a:ext cx="7069697" cy="497088"/>
          </a:xfrm>
        </p:spPr>
        <p:txBody>
          <a:bodyPr>
            <a:noAutofit/>
          </a:bodyPr>
          <a:lstStyle/>
          <a:p>
            <a:pPr marL="0" indent="0" algn="just">
              <a:buNone/>
            </a:pPr>
            <a:r>
              <a:rPr lang="es-CO" sz="1600" dirty="0"/>
              <a:t>Compras verdes, Obras civiles, Materiales de oficina y equipos de cómputo, Aseo para las sedes judiciales, mantenimiento preventivo de vehículos y motocicletas, Combustible, vehículos) </a:t>
            </a:r>
          </a:p>
        </p:txBody>
      </p:sp>
      <p:sp>
        <p:nvSpPr>
          <p:cNvPr id="4" name="Título 1"/>
          <p:cNvSpPr>
            <a:spLocks noGrp="1"/>
          </p:cNvSpPr>
          <p:nvPr>
            <p:ph type="title"/>
          </p:nvPr>
        </p:nvSpPr>
        <p:spPr>
          <a:xfrm>
            <a:off x="1086253" y="504"/>
            <a:ext cx="7886700" cy="994172"/>
          </a:xfrm>
        </p:spPr>
        <p:txBody>
          <a:bodyPr>
            <a:normAutofit/>
          </a:bodyPr>
          <a:lstStyle/>
          <a:p>
            <a:r>
              <a:rPr lang="es-CO" sz="2700" b="1" dirty="0"/>
              <a:t>PROGRAMAS AMBIENTALES </a:t>
            </a:r>
          </a:p>
        </p:txBody>
      </p:sp>
      <p:graphicFrame>
        <p:nvGraphicFramePr>
          <p:cNvPr id="2" name="Diagrama 1"/>
          <p:cNvGraphicFramePr/>
          <p:nvPr>
            <p:extLst>
              <p:ext uri="{D42A27DB-BD31-4B8C-83A1-F6EECF244321}">
                <p14:modId xmlns:p14="http://schemas.microsoft.com/office/powerpoint/2010/main" val="725414974"/>
              </p:ext>
            </p:extLst>
          </p:nvPr>
        </p:nvGraphicFramePr>
        <p:xfrm>
          <a:off x="1187625" y="548680"/>
          <a:ext cx="7785328" cy="52297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1948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a:t>Criterios ambientales en los bienes y servicios</a:t>
            </a:r>
          </a:p>
        </p:txBody>
      </p:sp>
      <p:sp>
        <p:nvSpPr>
          <p:cNvPr id="3" name="Marcador de contenido 2"/>
          <p:cNvSpPr>
            <a:spLocks noGrp="1"/>
          </p:cNvSpPr>
          <p:nvPr>
            <p:ph idx="1"/>
          </p:nvPr>
        </p:nvSpPr>
        <p:spPr>
          <a:xfrm>
            <a:off x="3957785" y="2060848"/>
            <a:ext cx="4719302" cy="3722811"/>
          </a:xfrm>
        </p:spPr>
        <p:txBody>
          <a:bodyPr>
            <a:noAutofit/>
          </a:bodyPr>
          <a:lstStyle/>
          <a:p>
            <a:pPr marL="0" indent="0" algn="just">
              <a:buNone/>
            </a:pPr>
            <a:r>
              <a:rPr lang="es-CO" sz="2800" b="1" dirty="0" smtClean="0"/>
              <a:t>Manual ambiental para adquisiciones y servicios. </a:t>
            </a:r>
          </a:p>
          <a:p>
            <a:pPr algn="just"/>
            <a:endParaRPr lang="es-CO" sz="2800" dirty="0" smtClean="0"/>
          </a:p>
          <a:p>
            <a:pPr lvl="1" algn="just"/>
            <a:r>
              <a:rPr lang="es-CO" sz="2400" dirty="0" smtClean="0">
                <a:hlinkClick r:id="rId2" action="ppaction://hlinkfile"/>
              </a:rPr>
              <a:t>Requisitos ambientales </a:t>
            </a:r>
            <a:endParaRPr lang="es-CO" sz="2400" dirty="0" smtClean="0"/>
          </a:p>
          <a:p>
            <a:pPr lvl="1" algn="just"/>
            <a:r>
              <a:rPr lang="es-CO" sz="2400" dirty="0" smtClean="0"/>
              <a:t>Guía ambiental para el mantenimiento vehicular</a:t>
            </a:r>
          </a:p>
          <a:p>
            <a:pPr lvl="1" algn="just"/>
            <a:r>
              <a:rPr lang="es-CO" sz="2400" dirty="0" smtClean="0"/>
              <a:t>Programa de manejo seguro de sustancias químicas.</a:t>
            </a:r>
            <a:endParaRPr lang="es-CO" sz="2400" dirty="0"/>
          </a:p>
          <a:p>
            <a:pPr algn="just"/>
            <a:endParaRPr lang="es-CO" sz="2800" dirty="0"/>
          </a:p>
        </p:txBody>
      </p:sp>
      <p:pic>
        <p:nvPicPr>
          <p:cNvPr id="5122" name="Picture 2"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t="22782" b="11235"/>
          <a:stretch/>
        </p:blipFill>
        <p:spPr bwMode="auto">
          <a:xfrm>
            <a:off x="971600" y="2499307"/>
            <a:ext cx="2378869" cy="23568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5345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31304" y="404664"/>
            <a:ext cx="7886700" cy="994172"/>
          </a:xfrm>
        </p:spPr>
        <p:txBody>
          <a:bodyPr/>
          <a:lstStyle/>
          <a:p>
            <a:r>
              <a:rPr lang="es-CO" b="1" dirty="0" smtClean="0"/>
              <a:t>Consumo</a:t>
            </a:r>
            <a:r>
              <a:rPr lang="es-CO" sz="4800" b="1" dirty="0" smtClean="0"/>
              <a:t> de Papel</a:t>
            </a:r>
            <a:endParaRPr lang="es-CO" sz="4800" b="1" dirty="0"/>
          </a:p>
        </p:txBody>
      </p:sp>
      <p:sp>
        <p:nvSpPr>
          <p:cNvPr id="6" name="Rectángulo 5"/>
          <p:cNvSpPr/>
          <p:nvPr/>
        </p:nvSpPr>
        <p:spPr>
          <a:xfrm>
            <a:off x="1031304" y="1628800"/>
            <a:ext cx="7632327" cy="1569660"/>
          </a:xfrm>
          <a:prstGeom prst="rect">
            <a:avLst/>
          </a:prstGeom>
        </p:spPr>
        <p:txBody>
          <a:bodyPr wrap="square">
            <a:spAutoFit/>
          </a:bodyPr>
          <a:lstStyle/>
          <a:p>
            <a:pPr algn="just"/>
            <a:r>
              <a:rPr lang="es-ES" sz="2400" dirty="0"/>
              <a:t>Este programa tiene como fin la </a:t>
            </a:r>
            <a:r>
              <a:rPr lang="es-ES" sz="2400" b="1" dirty="0">
                <a:solidFill>
                  <a:srgbClr val="C00000"/>
                </a:solidFill>
              </a:rPr>
              <a:t>minimización del consumo </a:t>
            </a:r>
            <a:r>
              <a:rPr lang="es-ES" sz="2400" b="1" dirty="0" smtClean="0">
                <a:solidFill>
                  <a:srgbClr val="C00000"/>
                </a:solidFill>
              </a:rPr>
              <a:t>de papel</a:t>
            </a:r>
            <a:r>
              <a:rPr lang="es-ES" sz="2400" dirty="0" smtClean="0"/>
              <a:t> </a:t>
            </a:r>
            <a:r>
              <a:rPr lang="es-ES" sz="2400" dirty="0"/>
              <a:t>en las actividades administrativas y judiciales de la Rama Judicial, para disminuir </a:t>
            </a:r>
            <a:r>
              <a:rPr lang="es-ES" sz="2400" dirty="0" smtClean="0"/>
              <a:t>la exigencia </a:t>
            </a:r>
            <a:r>
              <a:rPr lang="es-ES" sz="2400" dirty="0"/>
              <a:t>de las materias primas y velar por la conservación de los bosques.</a:t>
            </a:r>
            <a:endParaRPr lang="es-CO" sz="2400" dirty="0"/>
          </a:p>
        </p:txBody>
      </p:sp>
      <p:sp>
        <p:nvSpPr>
          <p:cNvPr id="4" name="Rectángulo 3"/>
          <p:cNvSpPr/>
          <p:nvPr/>
        </p:nvSpPr>
        <p:spPr>
          <a:xfrm>
            <a:off x="1285677" y="3645024"/>
            <a:ext cx="7632327" cy="1200329"/>
          </a:xfrm>
          <a:prstGeom prst="rect">
            <a:avLst/>
          </a:prstGeom>
        </p:spPr>
        <p:txBody>
          <a:bodyPr wrap="square">
            <a:spAutoFit/>
          </a:bodyPr>
          <a:lstStyle/>
          <a:p>
            <a:pPr marL="457200" indent="-457200" algn="just">
              <a:buFont typeface="Wingdings" panose="05000000000000000000" pitchFamily="2" charset="2"/>
              <a:buChar char="ü"/>
            </a:pPr>
            <a:r>
              <a:rPr lang="es-ES" sz="2400" dirty="0" smtClean="0"/>
              <a:t>Reducción </a:t>
            </a:r>
          </a:p>
          <a:p>
            <a:pPr marL="457200" indent="-457200" algn="just">
              <a:buFont typeface="Wingdings" panose="05000000000000000000" pitchFamily="2" charset="2"/>
              <a:buChar char="ü"/>
            </a:pPr>
            <a:r>
              <a:rPr lang="es-ES" sz="2400" dirty="0" smtClean="0"/>
              <a:t>Reutilización</a:t>
            </a:r>
          </a:p>
          <a:p>
            <a:pPr marL="457200" indent="-457200" algn="just">
              <a:buFont typeface="Wingdings" panose="05000000000000000000" pitchFamily="2" charset="2"/>
              <a:buChar char="ü"/>
            </a:pPr>
            <a:r>
              <a:rPr lang="es-ES" sz="2400" dirty="0" smtClean="0"/>
              <a:t>Sustitución </a:t>
            </a:r>
            <a:endParaRPr lang="es-CO" sz="2400" dirty="0"/>
          </a:p>
        </p:txBody>
      </p:sp>
    </p:spTree>
    <p:extLst>
      <p:ext uri="{BB962C8B-B14F-4D97-AF65-F5344CB8AC3E}">
        <p14:creationId xmlns:p14="http://schemas.microsoft.com/office/powerpoint/2010/main" val="282115681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6649</TotalTime>
  <Words>2637</Words>
  <Application>Microsoft Office PowerPoint</Application>
  <PresentationFormat>Presentación en pantalla (4:3)</PresentationFormat>
  <Paragraphs>326</Paragraphs>
  <Slides>33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33</vt:i4>
      </vt:variant>
    </vt:vector>
  </HeadingPairs>
  <TitlesOfParts>
    <vt:vector size="39" baseType="lpstr">
      <vt:lpstr>Arial</vt:lpstr>
      <vt:lpstr>Calibri</vt:lpstr>
      <vt:lpstr>ibm-plex-mono</vt:lpstr>
      <vt:lpstr>Times New Roman</vt:lpstr>
      <vt:lpstr>Wingdings</vt:lpstr>
      <vt:lpstr>1_Tema de Office</vt:lpstr>
      <vt:lpstr>INDUCCIÓN AMBIENTAL </vt:lpstr>
      <vt:lpstr>OBJETIVO </vt:lpstr>
      <vt:lpstr>CONTENIDO </vt:lpstr>
      <vt:lpstr>Acuerdo No PSAA14 -10160  (Junio 12 de 2014)</vt:lpstr>
      <vt:lpstr>POLÍTICA AMBIENTAL </vt:lpstr>
      <vt:lpstr>… Acuerdo No PSAA14 -10160 y 10161</vt:lpstr>
      <vt:lpstr>PROGRAMAS AMBIENTALES </vt:lpstr>
      <vt:lpstr>Criterios ambientales en los bienes y servicios</vt:lpstr>
      <vt:lpstr>Consumo de Papel</vt:lpstr>
      <vt:lpstr>… Consumo de Papel</vt:lpstr>
      <vt:lpstr>… Consumo de Papel</vt:lpstr>
      <vt:lpstr>… Consumo de Papel</vt:lpstr>
      <vt:lpstr>… Consumo de Papel</vt:lpstr>
      <vt:lpstr>Gestión de emisiones atmosféricas </vt:lpstr>
      <vt:lpstr>… Gestión de emisiones atmosféricas </vt:lpstr>
      <vt:lpstr>Ahorro y uso eficiente de agua</vt:lpstr>
      <vt:lpstr>… Ahorro y uso eficiente de energía </vt:lpstr>
      <vt:lpstr>Ahorro y uso eficiente de energía </vt:lpstr>
      <vt:lpstr>… Ahorro y uso eficiente de energía </vt:lpstr>
      <vt:lpstr>Plan de Gestión Integral de Residuos Sólidos </vt:lpstr>
      <vt:lpstr>… Plan de Gestión Integral de Residuos Sólidos </vt:lpstr>
      <vt:lpstr>…Plan de Gestión Integral de Residuos Sólidos </vt:lpstr>
      <vt:lpstr>…Plan de Gestión Integral de Residuos Sólidos </vt:lpstr>
      <vt:lpstr>…Plan de Gestión Integral de Residuos Sólidos </vt:lpstr>
      <vt:lpstr>…Plan de Gestión Integral de Residuos Sólidos </vt:lpstr>
      <vt:lpstr>…Plan de Gestión Integral de Residuos Sólidos </vt:lpstr>
      <vt:lpstr>EVALUACIÓN Y SEGUIMIENTO</vt:lpstr>
      <vt:lpstr>DESEMPEÑO AMBIENTAL 2018</vt:lpstr>
      <vt:lpstr>… DESEMPEÑO AMBIENTAL 2018</vt:lpstr>
      <vt:lpstr>… DESEMPEÑO AMBIENTAL 2018</vt:lpstr>
      <vt:lpstr>… DESEMPEÑO AMBIENTAL 2018</vt:lpstr>
      <vt:lpstr>… DESEMPEÑO AMBIENTAL 2018</vt:lpstr>
      <vt:lpstr>GRACIAS </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Cpq01</dc:creator>
  <cp:lastModifiedBy>sandra Paola Castillo Hernandez</cp:lastModifiedBy>
  <cp:revision>189</cp:revision>
  <dcterms:created xsi:type="dcterms:W3CDTF">2012-11-20T17:02:50Z</dcterms:created>
  <dcterms:modified xsi:type="dcterms:W3CDTF">2019-03-18T17:33:41Z</dcterms:modified>
</cp:coreProperties>
</file>