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3"/>
  </p:notesMasterIdLst>
  <p:sldIdLst>
    <p:sldId id="410" r:id="rId2"/>
    <p:sldId id="412" r:id="rId3"/>
    <p:sldId id="413" r:id="rId4"/>
    <p:sldId id="414" r:id="rId5"/>
    <p:sldId id="416" r:id="rId6"/>
    <p:sldId id="417" r:id="rId7"/>
    <p:sldId id="418"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3" r:id="rId23"/>
    <p:sldId id="464" r:id="rId24"/>
    <p:sldId id="466" r:id="rId25"/>
    <p:sldId id="467" r:id="rId26"/>
    <p:sldId id="468" r:id="rId27"/>
    <p:sldId id="469" r:id="rId28"/>
    <p:sldId id="470" r:id="rId29"/>
    <p:sldId id="472" r:id="rId30"/>
    <p:sldId id="473" r:id="rId31"/>
    <p:sldId id="430" r:id="rId3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íguez Estupiñan" initials="CRE" lastIdx="1" clrIdx="0">
    <p:extLst>
      <p:ext uri="{19B8F6BF-5375-455C-9EA6-DF929625EA0E}">
        <p15:presenceInfo xmlns:p15="http://schemas.microsoft.com/office/powerpoint/2012/main" userId="S-1-5-21-2293652570-1902107330-946877820-4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86792" autoAdjust="0"/>
  </p:normalViewPr>
  <p:slideViewPr>
    <p:cSldViewPr>
      <p:cViewPr varScale="1">
        <p:scale>
          <a:sx n="80" d="100"/>
          <a:sy n="80" d="100"/>
        </p:scale>
        <p:origin x="1716" y="84"/>
      </p:cViewPr>
      <p:guideLst>
        <p:guide orient="horz" pos="2160"/>
        <p:guide pos="2880"/>
      </p:guideLst>
    </p:cSldViewPr>
  </p:slideViewPr>
  <p:outlineViewPr>
    <p:cViewPr>
      <p:scale>
        <a:sx n="33" d="100"/>
        <a:sy n="33" d="100"/>
      </p:scale>
      <p:origin x="0" y="-40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Agu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rodriges\Documents\SGA\CAROLINA\INDICADORES\Copia%20de%20Copia%20de%20Consumo%20papel%20consolidado%202017%20-%20%2020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COMPARATIVO</a:t>
            </a:r>
            <a:r>
              <a:rPr lang="es-CO" b="1" baseline="0" dirty="0"/>
              <a:t> 2017 - 2018</a:t>
            </a:r>
          </a:p>
          <a:p>
            <a:pPr>
              <a:defRPr/>
            </a:pPr>
            <a:r>
              <a:rPr lang="es-CO" b="1" baseline="0" dirty="0" smtClean="0"/>
              <a:t>CONSUMO </a:t>
            </a:r>
            <a:r>
              <a:rPr lang="es-CO" b="1" baseline="0" dirty="0"/>
              <a:t>DE AGUA </a:t>
            </a:r>
            <a:r>
              <a:rPr lang="es-CO" b="1" baseline="0" dirty="0" smtClean="0"/>
              <a:t>PERCAPITA</a:t>
            </a:r>
            <a:endParaRPr lang="es-CO"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Consolidado!$I$32</c:f>
              <c:strCache>
                <c:ptCount val="1"/>
                <c:pt idx="0">
                  <c:v>2017</c:v>
                </c:pt>
              </c:strCache>
            </c:strRef>
          </c:tx>
          <c:spPr>
            <a:solidFill>
              <a:schemeClr val="accent1"/>
            </a:solidFill>
            <a:ln>
              <a:noFill/>
            </a:ln>
            <a:effectLst/>
          </c:spPr>
          <c:invertIfNegative val="0"/>
          <c:cat>
            <c:strRef>
              <c:f>Consolidado!$J$31:$L$31</c:f>
              <c:strCache>
                <c:ptCount val="3"/>
                <c:pt idx="0">
                  <c:v>DEAJ</c:v>
                </c:pt>
                <c:pt idx="1">
                  <c:v>BOLSA</c:v>
                </c:pt>
                <c:pt idx="2">
                  <c:v>PALACIO</c:v>
                </c:pt>
              </c:strCache>
            </c:strRef>
          </c:cat>
          <c:val>
            <c:numRef>
              <c:f>Consolidado!$J$32:$L$32</c:f>
              <c:numCache>
                <c:formatCode>0.00</c:formatCode>
                <c:ptCount val="3"/>
                <c:pt idx="0">
                  <c:v>0.61276127612761278</c:v>
                </c:pt>
                <c:pt idx="1">
                  <c:v>1.1519607843137254</c:v>
                </c:pt>
                <c:pt idx="2">
                  <c:v>0.65820895522388057</c:v>
                </c:pt>
              </c:numCache>
            </c:numRef>
          </c:val>
        </c:ser>
        <c:ser>
          <c:idx val="1"/>
          <c:order val="1"/>
          <c:tx>
            <c:strRef>
              <c:f>Consolidado!$I$33</c:f>
              <c:strCache>
                <c:ptCount val="1"/>
                <c:pt idx="0">
                  <c:v>2018</c:v>
                </c:pt>
              </c:strCache>
            </c:strRef>
          </c:tx>
          <c:spPr>
            <a:solidFill>
              <a:schemeClr val="accent2"/>
            </a:solidFill>
            <a:ln>
              <a:noFill/>
            </a:ln>
            <a:effectLst/>
          </c:spPr>
          <c:invertIfNegative val="0"/>
          <c:cat>
            <c:strRef>
              <c:f>Consolidado!$J$31:$L$31</c:f>
              <c:strCache>
                <c:ptCount val="3"/>
                <c:pt idx="0">
                  <c:v>DEAJ</c:v>
                </c:pt>
                <c:pt idx="1">
                  <c:v>BOLSA</c:v>
                </c:pt>
                <c:pt idx="2">
                  <c:v>PALACIO</c:v>
                </c:pt>
              </c:strCache>
            </c:strRef>
          </c:cat>
          <c:val>
            <c:numRef>
              <c:f>Consolidado!$J$33:$L$33</c:f>
              <c:numCache>
                <c:formatCode>0.00</c:formatCode>
                <c:ptCount val="3"/>
                <c:pt idx="0">
                  <c:v>0.66826923076923084</c:v>
                </c:pt>
                <c:pt idx="1">
                  <c:v>1.0770308123249299</c:v>
                </c:pt>
                <c:pt idx="2">
                  <c:v>0.61845355731225293</c:v>
                </c:pt>
              </c:numCache>
            </c:numRef>
          </c:val>
        </c:ser>
        <c:dLbls>
          <c:showLegendKey val="0"/>
          <c:showVal val="0"/>
          <c:showCatName val="0"/>
          <c:showSerName val="0"/>
          <c:showPercent val="0"/>
          <c:showBubbleSize val="0"/>
        </c:dLbls>
        <c:gapWidth val="219"/>
        <c:overlap val="-27"/>
        <c:axId val="340022320"/>
        <c:axId val="340023888"/>
      </c:barChart>
      <c:catAx>
        <c:axId val="34002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23888"/>
        <c:crosses val="autoZero"/>
        <c:auto val="1"/>
        <c:lblAlgn val="ctr"/>
        <c:lblOffset val="100"/>
        <c:noMultiLvlLbl val="0"/>
      </c:catAx>
      <c:valAx>
        <c:axId val="340023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2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tx2"/>
      </a:solid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a:t>COMPARATIVO CONSUMO ENERGÉTICO 2017 - 2018  </a:t>
            </a:r>
          </a:p>
          <a:p>
            <a:pPr>
              <a:defRPr/>
            </a:pPr>
            <a:r>
              <a:rPr lang="es-CO" sz="1200"/>
              <a:t>CONSUMO PERCAPITA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Consolidado!$I$55</c:f>
              <c:strCache>
                <c:ptCount val="1"/>
                <c:pt idx="0">
                  <c:v>2017</c:v>
                </c:pt>
              </c:strCache>
            </c:strRef>
          </c:tx>
          <c:spPr>
            <a:solidFill>
              <a:schemeClr val="accent1"/>
            </a:solidFill>
            <a:ln>
              <a:noFill/>
            </a:ln>
            <a:effectLst/>
          </c:spPr>
          <c:invertIfNegative val="0"/>
          <c:cat>
            <c:strRef>
              <c:f>Consolidado!$J$54:$L$54</c:f>
              <c:strCache>
                <c:ptCount val="3"/>
                <c:pt idx="0">
                  <c:v>DEAJ</c:v>
                </c:pt>
                <c:pt idx="1">
                  <c:v>BOLSA</c:v>
                </c:pt>
                <c:pt idx="2">
                  <c:v>PALACIO</c:v>
                </c:pt>
              </c:strCache>
            </c:strRef>
          </c:cat>
          <c:val>
            <c:numRef>
              <c:f>Consolidado!$J$55:$L$55</c:f>
              <c:numCache>
                <c:formatCode>0.0</c:formatCode>
                <c:ptCount val="3"/>
                <c:pt idx="0">
                  <c:v>73.880913091309125</c:v>
                </c:pt>
                <c:pt idx="1">
                  <c:v>107.89005602240896</c:v>
                </c:pt>
                <c:pt idx="2">
                  <c:v>70.997097844112773</c:v>
                </c:pt>
              </c:numCache>
            </c:numRef>
          </c:val>
        </c:ser>
        <c:ser>
          <c:idx val="1"/>
          <c:order val="1"/>
          <c:tx>
            <c:strRef>
              <c:f>Consolidado!$I$56</c:f>
              <c:strCache>
                <c:ptCount val="1"/>
                <c:pt idx="0">
                  <c:v>2018</c:v>
                </c:pt>
              </c:strCache>
            </c:strRef>
          </c:tx>
          <c:spPr>
            <a:solidFill>
              <a:schemeClr val="accent2"/>
            </a:solidFill>
            <a:ln>
              <a:noFill/>
            </a:ln>
            <a:effectLst/>
          </c:spPr>
          <c:invertIfNegative val="0"/>
          <c:cat>
            <c:strRef>
              <c:f>Consolidado!$J$54:$L$54</c:f>
              <c:strCache>
                <c:ptCount val="3"/>
                <c:pt idx="0">
                  <c:v>DEAJ</c:v>
                </c:pt>
                <c:pt idx="1">
                  <c:v>BOLSA</c:v>
                </c:pt>
                <c:pt idx="2">
                  <c:v>PALACIO</c:v>
                </c:pt>
              </c:strCache>
            </c:strRef>
          </c:cat>
          <c:val>
            <c:numRef>
              <c:f>Consolidado!$J$56:$L$56</c:f>
              <c:numCache>
                <c:formatCode>0.0</c:formatCode>
                <c:ptCount val="3"/>
                <c:pt idx="0">
                  <c:v>73.239850427350433</c:v>
                </c:pt>
                <c:pt idx="1">
                  <c:v>109.23459383753503</c:v>
                </c:pt>
                <c:pt idx="2">
                  <c:v>77.775032938076421</c:v>
                </c:pt>
              </c:numCache>
            </c:numRef>
          </c:val>
        </c:ser>
        <c:dLbls>
          <c:showLegendKey val="0"/>
          <c:showVal val="0"/>
          <c:showCatName val="0"/>
          <c:showSerName val="0"/>
          <c:showPercent val="0"/>
          <c:showBubbleSize val="0"/>
        </c:dLbls>
        <c:gapWidth val="219"/>
        <c:overlap val="-27"/>
        <c:axId val="340025848"/>
        <c:axId val="340027808"/>
      </c:barChart>
      <c:catAx>
        <c:axId val="340025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27808"/>
        <c:crosses val="autoZero"/>
        <c:auto val="1"/>
        <c:lblAlgn val="ctr"/>
        <c:lblOffset val="100"/>
        <c:noMultiLvlLbl val="0"/>
      </c:catAx>
      <c:valAx>
        <c:axId val="340027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25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CONSUMO</a:t>
            </a:r>
            <a:r>
              <a:rPr lang="es-CO" b="1" baseline="0" dirty="0"/>
              <a:t> ENERGÉTICO - AÑO 2018</a:t>
            </a:r>
            <a:endParaRPr lang="es-CO"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Consolidado!$J$26</c:f>
              <c:strCache>
                <c:ptCount val="1"/>
                <c:pt idx="0">
                  <c:v>DEAJ</c:v>
                </c:pt>
              </c:strCache>
            </c:strRef>
          </c:tx>
          <c:spPr>
            <a:ln w="28575" cap="rnd">
              <a:solidFill>
                <a:schemeClr val="accent1"/>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Consolidado!$J$27:$J$30</c:f>
              <c:numCache>
                <c:formatCode>0.00</c:formatCode>
                <c:ptCount val="4"/>
                <c:pt idx="0">
                  <c:v>75.313034188034194</c:v>
                </c:pt>
                <c:pt idx="1">
                  <c:v>74.818376068376082</c:v>
                </c:pt>
                <c:pt idx="2">
                  <c:v>72.024572649572647</c:v>
                </c:pt>
                <c:pt idx="3">
                  <c:v>70.803418803418808</c:v>
                </c:pt>
              </c:numCache>
            </c:numRef>
          </c:val>
          <c:smooth val="0"/>
        </c:ser>
        <c:ser>
          <c:idx val="1"/>
          <c:order val="1"/>
          <c:tx>
            <c:strRef>
              <c:f>Consolidado!$K$26</c:f>
              <c:strCache>
                <c:ptCount val="1"/>
                <c:pt idx="0">
                  <c:v>BOLSA</c:v>
                </c:pt>
              </c:strCache>
            </c:strRef>
          </c:tx>
          <c:spPr>
            <a:ln w="28575" cap="rnd">
              <a:solidFill>
                <a:schemeClr val="accent2"/>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Consolidado!$K$27:$K$30</c:f>
              <c:numCache>
                <c:formatCode>0.00</c:formatCode>
                <c:ptCount val="4"/>
                <c:pt idx="0">
                  <c:v>115.39775910364146</c:v>
                </c:pt>
                <c:pt idx="1">
                  <c:v>110.07002801120449</c:v>
                </c:pt>
                <c:pt idx="2">
                  <c:v>108.96918767507003</c:v>
                </c:pt>
                <c:pt idx="3">
                  <c:v>102.5014005602241</c:v>
                </c:pt>
              </c:numCache>
            </c:numRef>
          </c:val>
          <c:smooth val="0"/>
        </c:ser>
        <c:ser>
          <c:idx val="2"/>
          <c:order val="2"/>
          <c:tx>
            <c:strRef>
              <c:f>Consolidado!$L$26</c:f>
              <c:strCache>
                <c:ptCount val="1"/>
                <c:pt idx="0">
                  <c:v>PALACIO</c:v>
                </c:pt>
              </c:strCache>
            </c:strRef>
          </c:tx>
          <c:spPr>
            <a:ln w="28575" cap="rnd">
              <a:solidFill>
                <a:schemeClr val="accent3"/>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Consolidado!$L$27:$L$30</c:f>
              <c:numCache>
                <c:formatCode>0.00</c:formatCode>
                <c:ptCount val="4"/>
                <c:pt idx="0">
                  <c:v>72.628458498023718</c:v>
                </c:pt>
                <c:pt idx="1">
                  <c:v>74.440052700922266</c:v>
                </c:pt>
                <c:pt idx="2">
                  <c:v>80.039525691699609</c:v>
                </c:pt>
                <c:pt idx="3">
                  <c:v>83.992094861660078</c:v>
                </c:pt>
              </c:numCache>
            </c:numRef>
          </c:val>
          <c:smooth val="0"/>
        </c:ser>
        <c:dLbls>
          <c:showLegendKey val="0"/>
          <c:showVal val="0"/>
          <c:showCatName val="0"/>
          <c:showSerName val="0"/>
          <c:showPercent val="0"/>
          <c:showBubbleSize val="0"/>
        </c:dLbls>
        <c:smooth val="0"/>
        <c:axId val="340026632"/>
        <c:axId val="340018008"/>
      </c:lineChart>
      <c:catAx>
        <c:axId val="34002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18008"/>
        <c:crosses val="autoZero"/>
        <c:auto val="1"/>
        <c:lblAlgn val="ctr"/>
        <c:lblOffset val="100"/>
        <c:noMultiLvlLbl val="0"/>
      </c:catAx>
      <c:valAx>
        <c:axId val="340018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26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a:t>CONSUMO</a:t>
            </a:r>
            <a:r>
              <a:rPr lang="es-ES" b="1" baseline="0"/>
              <a:t> ENERGÉTICO - AÑO 2017</a:t>
            </a:r>
            <a:endParaRPr lang="es-E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Consolidado!$J$7</c:f>
              <c:strCache>
                <c:ptCount val="1"/>
                <c:pt idx="0">
                  <c:v>DEAJ</c:v>
                </c:pt>
              </c:strCache>
            </c:strRef>
          </c:tx>
          <c:spPr>
            <a:ln w="28575" cap="rnd">
              <a:solidFill>
                <a:schemeClr val="accent1"/>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Consolidado!$J$8:$J$11</c:f>
              <c:numCache>
                <c:formatCode>0.00</c:formatCode>
                <c:ptCount val="4"/>
                <c:pt idx="0">
                  <c:v>51.584158415841578</c:v>
                </c:pt>
                <c:pt idx="1">
                  <c:v>80.41364136413641</c:v>
                </c:pt>
                <c:pt idx="2">
                  <c:v>77.473047304730486</c:v>
                </c:pt>
                <c:pt idx="3">
                  <c:v>86.052805280528048</c:v>
                </c:pt>
              </c:numCache>
            </c:numRef>
          </c:val>
          <c:smooth val="0"/>
        </c:ser>
        <c:ser>
          <c:idx val="1"/>
          <c:order val="1"/>
          <c:tx>
            <c:strRef>
              <c:f>Consolidado!$K$7</c:f>
              <c:strCache>
                <c:ptCount val="1"/>
                <c:pt idx="0">
                  <c:v>BOLSA</c:v>
                </c:pt>
              </c:strCache>
            </c:strRef>
          </c:tx>
          <c:spPr>
            <a:ln w="28575" cap="rnd">
              <a:solidFill>
                <a:schemeClr val="accent2"/>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Consolidado!$K$8:$K$11</c:f>
              <c:numCache>
                <c:formatCode>0.00</c:formatCode>
                <c:ptCount val="4"/>
                <c:pt idx="0">
                  <c:v>76.647058823529406</c:v>
                </c:pt>
                <c:pt idx="1">
                  <c:v>121.11204481792716</c:v>
                </c:pt>
                <c:pt idx="2">
                  <c:v>113.45658263305323</c:v>
                </c:pt>
                <c:pt idx="3">
                  <c:v>120.34453781512605</c:v>
                </c:pt>
              </c:numCache>
            </c:numRef>
          </c:val>
          <c:smooth val="0"/>
        </c:ser>
        <c:ser>
          <c:idx val="2"/>
          <c:order val="2"/>
          <c:tx>
            <c:strRef>
              <c:f>Consolidado!$L$7</c:f>
              <c:strCache>
                <c:ptCount val="1"/>
                <c:pt idx="0">
                  <c:v>PALACIO</c:v>
                </c:pt>
              </c:strCache>
            </c:strRef>
          </c:tx>
          <c:spPr>
            <a:ln w="28575" cap="rnd">
              <a:solidFill>
                <a:schemeClr val="accent3"/>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Consolidado!$L$8:$L$11</c:f>
              <c:numCache>
                <c:formatCode>0.00</c:formatCode>
                <c:ptCount val="4"/>
                <c:pt idx="0">
                  <c:v>50.746268656716417</c:v>
                </c:pt>
                <c:pt idx="1">
                  <c:v>77.94361525704808</c:v>
                </c:pt>
                <c:pt idx="2">
                  <c:v>76.285240464344938</c:v>
                </c:pt>
                <c:pt idx="3">
                  <c:v>79.013266998341621</c:v>
                </c:pt>
              </c:numCache>
            </c:numRef>
          </c:val>
          <c:smooth val="0"/>
        </c:ser>
        <c:dLbls>
          <c:showLegendKey val="0"/>
          <c:showVal val="0"/>
          <c:showCatName val="0"/>
          <c:showSerName val="0"/>
          <c:showPercent val="0"/>
          <c:showBubbleSize val="0"/>
        </c:dLbls>
        <c:smooth val="0"/>
        <c:axId val="340032120"/>
        <c:axId val="340030552"/>
      </c:lineChart>
      <c:catAx>
        <c:axId val="3400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30552"/>
        <c:crosses val="autoZero"/>
        <c:auto val="1"/>
        <c:lblAlgn val="ctr"/>
        <c:lblOffset val="100"/>
        <c:noMultiLvlLbl val="0"/>
      </c:catAx>
      <c:valAx>
        <c:axId val="340030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0032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COMPARATIVO</a:t>
            </a:r>
            <a:r>
              <a:rPr lang="es-CO" baseline="0"/>
              <a:t>  CONSUMO DE PAPEL 2017 -2018</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Hoja1!$S$43</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Hoja1!$R$44:$R$46</c:f>
              <c:strCache>
                <c:ptCount val="3"/>
                <c:pt idx="0">
                  <c:v>DEAJ</c:v>
                </c:pt>
                <c:pt idx="1">
                  <c:v>BOLSA</c:v>
                </c:pt>
                <c:pt idx="2">
                  <c:v>PALACIO</c:v>
                </c:pt>
              </c:strCache>
            </c:strRef>
          </c:cat>
          <c:val>
            <c:numRef>
              <c:f>Hoja1!$S$44:$S$46</c:f>
              <c:numCache>
                <c:formatCode>0</c:formatCode>
                <c:ptCount val="3"/>
                <c:pt idx="0">
                  <c:v>3343</c:v>
                </c:pt>
                <c:pt idx="1">
                  <c:v>1081</c:v>
                </c:pt>
                <c:pt idx="2">
                  <c:v>49692.944000000003</c:v>
                </c:pt>
              </c:numCache>
            </c:numRef>
          </c:val>
        </c:ser>
        <c:ser>
          <c:idx val="1"/>
          <c:order val="1"/>
          <c:tx>
            <c:strRef>
              <c:f>Hoja1!$T$43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Hoja1!$R$44:$R$46</c:f>
              <c:strCache>
                <c:ptCount val="3"/>
                <c:pt idx="0">
                  <c:v>DEAJ</c:v>
                </c:pt>
                <c:pt idx="1">
                  <c:v>BOLSA</c:v>
                </c:pt>
                <c:pt idx="2">
                  <c:v>PALACIO</c:v>
                </c:pt>
              </c:strCache>
            </c:strRef>
          </c:cat>
          <c:val>
            <c:numRef>
              <c:f>Hoja1!$T$44:$T$46</c:f>
              <c:numCache>
                <c:formatCode>0</c:formatCode>
                <c:ptCount val="3"/>
                <c:pt idx="0">
                  <c:v>1749.2919999999999</c:v>
                </c:pt>
                <c:pt idx="1">
                  <c:v>503.22399999999999</c:v>
                </c:pt>
                <c:pt idx="2">
                  <c:v>33304.892</c:v>
                </c:pt>
              </c:numCache>
            </c:numRef>
          </c:val>
        </c:ser>
        <c:dLbls>
          <c:showLegendKey val="0"/>
          <c:showVal val="0"/>
          <c:showCatName val="0"/>
          <c:showSerName val="0"/>
          <c:showPercent val="0"/>
          <c:showBubbleSize val="0"/>
        </c:dLbls>
        <c:gapWidth val="182"/>
        <c:axId val="234906128"/>
        <c:axId val="234912008"/>
      </c:barChart>
      <c:catAx>
        <c:axId val="23490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4912008"/>
        <c:crosses val="autoZero"/>
        <c:auto val="1"/>
        <c:lblAlgn val="ctr"/>
        <c:lblOffset val="100"/>
        <c:noMultiLvlLbl val="0"/>
      </c:catAx>
      <c:valAx>
        <c:axId val="23491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3490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8969-4C6D-4DDC-88A8-165D9076D123}" type="doc">
      <dgm:prSet loTypeId="urn:microsoft.com/office/officeart/2005/8/layout/radial6" loCatId="cycle" qsTypeId="urn:microsoft.com/office/officeart/2005/8/quickstyle/simple1" qsCatId="simple" csTypeId="urn:microsoft.com/office/officeart/2005/8/colors/accent6_5" csCatId="accent6" phldr="1"/>
      <dgm:spPr/>
      <dgm:t>
        <a:bodyPr/>
        <a:lstStyle/>
        <a:p>
          <a:endParaRPr lang="es-CO"/>
        </a:p>
      </dgm:t>
    </dgm:pt>
    <dgm:pt modelId="{C911EFA4-B2A2-4C05-8BA7-7A9ED347B390}">
      <dgm:prSet phldrT="[Texto]">
        <dgm:style>
          <a:lnRef idx="2">
            <a:schemeClr val="accent3"/>
          </a:lnRef>
          <a:fillRef idx="1">
            <a:schemeClr val="lt1"/>
          </a:fillRef>
          <a:effectRef idx="0">
            <a:schemeClr val="accent3"/>
          </a:effectRef>
          <a:fontRef idx="minor">
            <a:schemeClr val="dk1"/>
          </a:fontRef>
        </dgm:style>
      </dgm:prSet>
      <dgm:spPr/>
      <dgm:t>
        <a:bodyPr/>
        <a:lstStyle/>
        <a:p>
          <a:r>
            <a:rPr lang="es-CO" dirty="0" smtClean="0"/>
            <a:t>PLAN DE GESTIÓN AMBIENTAL </a:t>
          </a:r>
          <a:endParaRPr lang="es-CO" dirty="0"/>
        </a:p>
      </dgm:t>
    </dgm:pt>
    <dgm:pt modelId="{D4A61C81-0348-4757-8506-336D15CD92BE}" type="parTrans" cxnId="{36F3B89A-9BE0-4FDD-94D8-E8C421E4C93A}">
      <dgm:prSet/>
      <dgm:spPr/>
      <dgm:t>
        <a:bodyPr/>
        <a:lstStyle/>
        <a:p>
          <a:endParaRPr lang="es-CO"/>
        </a:p>
      </dgm:t>
    </dgm:pt>
    <dgm:pt modelId="{A5C77946-6402-480B-896A-933433672D6B}" type="sibTrans" cxnId="{36F3B89A-9BE0-4FDD-94D8-E8C421E4C93A}">
      <dgm:prSet/>
      <dgm:spPr/>
      <dgm:t>
        <a:bodyPr/>
        <a:lstStyle/>
        <a:p>
          <a:endParaRPr lang="es-CO"/>
        </a:p>
      </dgm:t>
    </dgm:pt>
    <dgm:pt modelId="{1AB3F93C-7F8D-433C-9767-E601A21A74DE}">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CO" sz="1400" b="1" dirty="0" smtClean="0"/>
            <a:t>Consumo de Papel </a:t>
          </a:r>
          <a:endParaRPr lang="es-CO" sz="1400" b="1" dirty="0"/>
        </a:p>
      </dgm:t>
    </dgm:pt>
    <dgm:pt modelId="{C24063BF-2B52-4C49-AC78-B0ED1F207A35}" type="parTrans" cxnId="{6E634921-9896-43DB-B4F6-2D381C4C17CA}">
      <dgm:prSet/>
      <dgm:spPr/>
      <dgm:t>
        <a:bodyPr/>
        <a:lstStyle/>
        <a:p>
          <a:endParaRPr lang="es-CO"/>
        </a:p>
      </dgm:t>
    </dgm:pt>
    <dgm:pt modelId="{D667C5DB-0E0A-4E22-BE89-A4B1DEA72994}" type="sibTrans" cxnId="{6E634921-9896-43DB-B4F6-2D381C4C17CA}">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FB6B6FCE-517C-41FE-936E-B21330D8524B}">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Ahorro y uso eficiente de agua </a:t>
          </a:r>
          <a:endParaRPr lang="es-CO" b="1" dirty="0"/>
        </a:p>
      </dgm:t>
    </dgm:pt>
    <dgm:pt modelId="{278136B0-2705-43BC-984A-4AC25D3E404F}" type="parTrans" cxnId="{234ACF4F-54A3-4459-86B8-5C2CB7352DB1}">
      <dgm:prSet/>
      <dgm:spPr/>
      <dgm:t>
        <a:bodyPr/>
        <a:lstStyle/>
        <a:p>
          <a:endParaRPr lang="es-CO"/>
        </a:p>
      </dgm:t>
    </dgm:pt>
    <dgm:pt modelId="{EBD74711-7A67-4828-9EDD-E0FAFC44A5DB}" type="sibTrans" cxnId="{234ACF4F-54A3-4459-86B8-5C2CB7352DB1}">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0A05F0D3-C2DC-441A-8BD2-24027E1133A7}">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Ahorro y uso eficiente de energía </a:t>
          </a:r>
          <a:endParaRPr lang="es-CO" b="1" dirty="0"/>
        </a:p>
      </dgm:t>
    </dgm:pt>
    <dgm:pt modelId="{BA5507EC-1DDE-4480-B2D6-F8AF31576BA7}" type="parTrans" cxnId="{9F696D34-1521-40E8-94C3-A4F3F7EB6FCE}">
      <dgm:prSet/>
      <dgm:spPr/>
      <dgm:t>
        <a:bodyPr/>
        <a:lstStyle/>
        <a:p>
          <a:endParaRPr lang="es-CO"/>
        </a:p>
      </dgm:t>
    </dgm:pt>
    <dgm:pt modelId="{02167D3E-20A2-463B-8F45-AB8F416BA2B9}" type="sibTrans" cxnId="{9F696D34-1521-40E8-94C3-A4F3F7EB6FCE}">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9FBBAB13-198A-4D34-A501-F0D261B325EF}">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PGIRS</a:t>
          </a:r>
          <a:endParaRPr lang="es-CO" b="1" dirty="0"/>
        </a:p>
      </dgm:t>
    </dgm:pt>
    <dgm:pt modelId="{3484BC37-1EC0-43AF-9017-6822C8F312C7}" type="parTrans" cxnId="{635EA1B4-DF6E-4D4F-BEBD-9CB10539708B}">
      <dgm:prSet/>
      <dgm:spPr/>
      <dgm:t>
        <a:bodyPr/>
        <a:lstStyle/>
        <a:p>
          <a:endParaRPr lang="es-CO"/>
        </a:p>
      </dgm:t>
    </dgm:pt>
    <dgm:pt modelId="{5AEFDDBB-B1E1-4A74-921B-4B2B3A47A785}" type="sibTrans" cxnId="{635EA1B4-DF6E-4D4F-BEBD-9CB10539708B}">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33D49160-84CC-4DB1-8C3B-149C630BE061}">
      <dgm:prSet custT="1">
        <dgm:style>
          <a:lnRef idx="2">
            <a:schemeClr val="accent3"/>
          </a:lnRef>
          <a:fillRef idx="1">
            <a:schemeClr val="lt1"/>
          </a:fillRef>
          <a:effectRef idx="0">
            <a:schemeClr val="accent3"/>
          </a:effectRef>
          <a:fontRef idx="minor">
            <a:schemeClr val="dk1"/>
          </a:fontRef>
        </dgm:style>
      </dgm:prSet>
      <dgm:spPr/>
      <dgm:t>
        <a:bodyPr/>
        <a:lstStyle/>
        <a:p>
          <a:r>
            <a:rPr lang="es-CO" sz="1400" b="1" dirty="0" smtClean="0"/>
            <a:t>Criterios Ambiental </a:t>
          </a:r>
          <a:endParaRPr lang="es-CO" sz="1400" b="1" dirty="0"/>
        </a:p>
      </dgm:t>
    </dgm:pt>
    <dgm:pt modelId="{648F3FFB-7646-4FE6-B5C1-41B8E821B6E3}" type="parTrans" cxnId="{AB27EBBE-6BF9-45BB-B9F8-C3866E46775E}">
      <dgm:prSet/>
      <dgm:spPr/>
      <dgm:t>
        <a:bodyPr/>
        <a:lstStyle/>
        <a:p>
          <a:endParaRPr lang="es-CO"/>
        </a:p>
      </dgm:t>
    </dgm:pt>
    <dgm:pt modelId="{56EAECDE-A3B6-4CC6-9D93-08D8851F8E6C}" type="sibTrans" cxnId="{AB27EBBE-6BF9-45BB-B9F8-C3866E46775E}">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556D5328-9651-4CCA-9CE6-BA160C322E11}">
      <dgm:prSet>
        <dgm:style>
          <a:lnRef idx="2">
            <a:schemeClr val="accent3"/>
          </a:lnRef>
          <a:fillRef idx="1">
            <a:schemeClr val="lt1"/>
          </a:fillRef>
          <a:effectRef idx="0">
            <a:schemeClr val="accent3"/>
          </a:effectRef>
          <a:fontRef idx="minor">
            <a:schemeClr val="dk1"/>
          </a:fontRef>
        </dgm:style>
      </dgm:prSet>
      <dgm:spPr/>
      <dgm:t>
        <a:bodyPr/>
        <a:lstStyle/>
        <a:p>
          <a:r>
            <a:rPr lang="es-CO" b="0" dirty="0" smtClean="0"/>
            <a:t>Gestión de emisiones atmosféricas </a:t>
          </a:r>
          <a:endParaRPr lang="es-CO" b="0" dirty="0"/>
        </a:p>
      </dgm:t>
    </dgm:pt>
    <dgm:pt modelId="{E4B3E620-BE5C-40A8-A0F4-70417DB44F30}" type="parTrans" cxnId="{497DE87F-1AA4-49EB-B33E-797D5213D2F8}">
      <dgm:prSet/>
      <dgm:spPr/>
      <dgm:t>
        <a:bodyPr/>
        <a:lstStyle/>
        <a:p>
          <a:endParaRPr lang="es-CO"/>
        </a:p>
      </dgm:t>
    </dgm:pt>
    <dgm:pt modelId="{C781AE3D-599C-4DB9-9E96-CBC8BE73834E}" type="sibTrans" cxnId="{497DE87F-1AA4-49EB-B33E-797D5213D2F8}">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5158744A-8F01-444E-9525-9293E83F79DF}" type="pres">
      <dgm:prSet presAssocID="{0B628969-4C6D-4DDC-88A8-165D9076D123}" presName="Name0" presStyleCnt="0">
        <dgm:presLayoutVars>
          <dgm:chMax val="1"/>
          <dgm:dir/>
          <dgm:animLvl val="ctr"/>
          <dgm:resizeHandles val="exact"/>
        </dgm:presLayoutVars>
      </dgm:prSet>
      <dgm:spPr/>
      <dgm:t>
        <a:bodyPr/>
        <a:lstStyle/>
        <a:p>
          <a:endParaRPr lang="es-CO"/>
        </a:p>
      </dgm:t>
    </dgm:pt>
    <dgm:pt modelId="{A2D6E29A-707F-4E31-A865-F6BE33A8ABCD}" type="pres">
      <dgm:prSet presAssocID="{C911EFA4-B2A2-4C05-8BA7-7A9ED347B390}" presName="centerShape" presStyleLbl="node0" presStyleIdx="0" presStyleCnt="1"/>
      <dgm:spPr/>
      <dgm:t>
        <a:bodyPr/>
        <a:lstStyle/>
        <a:p>
          <a:endParaRPr lang="es-CO"/>
        </a:p>
      </dgm:t>
    </dgm:pt>
    <dgm:pt modelId="{EC6BC61D-FDBD-48FD-8AE2-244DD5A5FB2A}" type="pres">
      <dgm:prSet presAssocID="{33D49160-84CC-4DB1-8C3B-149C630BE061}" presName="node" presStyleLbl="node1" presStyleIdx="0" presStyleCnt="6">
        <dgm:presLayoutVars>
          <dgm:bulletEnabled val="1"/>
        </dgm:presLayoutVars>
      </dgm:prSet>
      <dgm:spPr/>
      <dgm:t>
        <a:bodyPr/>
        <a:lstStyle/>
        <a:p>
          <a:endParaRPr lang="es-CO"/>
        </a:p>
      </dgm:t>
    </dgm:pt>
    <dgm:pt modelId="{D9353A65-D9A8-4195-A86F-224D72B8D68C}" type="pres">
      <dgm:prSet presAssocID="{33D49160-84CC-4DB1-8C3B-149C630BE061}" presName="dummy" presStyleCnt="0"/>
      <dgm:spPr/>
    </dgm:pt>
    <dgm:pt modelId="{7276D819-837B-4760-A2BB-63923500C0F2}" type="pres">
      <dgm:prSet presAssocID="{56EAECDE-A3B6-4CC6-9D93-08D8851F8E6C}" presName="sibTrans" presStyleLbl="sibTrans2D1" presStyleIdx="0" presStyleCnt="6"/>
      <dgm:spPr/>
      <dgm:t>
        <a:bodyPr/>
        <a:lstStyle/>
        <a:p>
          <a:endParaRPr lang="es-CO"/>
        </a:p>
      </dgm:t>
    </dgm:pt>
    <dgm:pt modelId="{E2C397AA-9F2D-42BD-8DF7-863C7B8BFB62}" type="pres">
      <dgm:prSet presAssocID="{1AB3F93C-7F8D-433C-9767-E601A21A74DE}" presName="node" presStyleLbl="node1" presStyleIdx="1" presStyleCnt="6">
        <dgm:presLayoutVars>
          <dgm:bulletEnabled val="1"/>
        </dgm:presLayoutVars>
      </dgm:prSet>
      <dgm:spPr/>
      <dgm:t>
        <a:bodyPr/>
        <a:lstStyle/>
        <a:p>
          <a:endParaRPr lang="es-CO"/>
        </a:p>
      </dgm:t>
    </dgm:pt>
    <dgm:pt modelId="{2049AAA3-8436-41F1-BF31-22F00FB59EF8}" type="pres">
      <dgm:prSet presAssocID="{1AB3F93C-7F8D-433C-9767-E601A21A74DE}" presName="dummy" presStyleCnt="0"/>
      <dgm:spPr/>
    </dgm:pt>
    <dgm:pt modelId="{BF1B8334-51D9-4C8F-AF84-BF804900643F}" type="pres">
      <dgm:prSet presAssocID="{D667C5DB-0E0A-4E22-BE89-A4B1DEA72994}" presName="sibTrans" presStyleLbl="sibTrans2D1" presStyleIdx="1" presStyleCnt="6"/>
      <dgm:spPr/>
      <dgm:t>
        <a:bodyPr/>
        <a:lstStyle/>
        <a:p>
          <a:endParaRPr lang="es-CO"/>
        </a:p>
      </dgm:t>
    </dgm:pt>
    <dgm:pt modelId="{4A08E15C-1177-4A16-8090-C05CA037747E}" type="pres">
      <dgm:prSet presAssocID="{556D5328-9651-4CCA-9CE6-BA160C322E11}" presName="node" presStyleLbl="node1" presStyleIdx="2" presStyleCnt="6">
        <dgm:presLayoutVars>
          <dgm:bulletEnabled val="1"/>
        </dgm:presLayoutVars>
      </dgm:prSet>
      <dgm:spPr/>
      <dgm:t>
        <a:bodyPr/>
        <a:lstStyle/>
        <a:p>
          <a:endParaRPr lang="es-CO"/>
        </a:p>
      </dgm:t>
    </dgm:pt>
    <dgm:pt modelId="{E5DC220F-F7A4-4794-AD91-379CC3D2A230}" type="pres">
      <dgm:prSet presAssocID="{556D5328-9651-4CCA-9CE6-BA160C322E11}" presName="dummy" presStyleCnt="0"/>
      <dgm:spPr/>
    </dgm:pt>
    <dgm:pt modelId="{CF2F5978-B7A9-4F1E-BDC3-7A14D1BFE9D4}" type="pres">
      <dgm:prSet presAssocID="{C781AE3D-599C-4DB9-9E96-CBC8BE73834E}" presName="sibTrans" presStyleLbl="sibTrans2D1" presStyleIdx="2" presStyleCnt="6"/>
      <dgm:spPr/>
      <dgm:t>
        <a:bodyPr/>
        <a:lstStyle/>
        <a:p>
          <a:endParaRPr lang="es-CO"/>
        </a:p>
      </dgm:t>
    </dgm:pt>
    <dgm:pt modelId="{F7D8C08F-00E5-41E1-9528-1F3362841EFB}" type="pres">
      <dgm:prSet presAssocID="{FB6B6FCE-517C-41FE-936E-B21330D8524B}" presName="node" presStyleLbl="node1" presStyleIdx="3" presStyleCnt="6">
        <dgm:presLayoutVars>
          <dgm:bulletEnabled val="1"/>
        </dgm:presLayoutVars>
      </dgm:prSet>
      <dgm:spPr/>
      <dgm:t>
        <a:bodyPr/>
        <a:lstStyle/>
        <a:p>
          <a:endParaRPr lang="es-CO"/>
        </a:p>
      </dgm:t>
    </dgm:pt>
    <dgm:pt modelId="{606729CB-3520-48E3-B3B2-0E44CC965B75}" type="pres">
      <dgm:prSet presAssocID="{FB6B6FCE-517C-41FE-936E-B21330D8524B}" presName="dummy" presStyleCnt="0"/>
      <dgm:spPr/>
    </dgm:pt>
    <dgm:pt modelId="{315C1A6F-BB51-4BD6-8AF0-B29D205CD5E9}" type="pres">
      <dgm:prSet presAssocID="{EBD74711-7A67-4828-9EDD-E0FAFC44A5DB}" presName="sibTrans" presStyleLbl="sibTrans2D1" presStyleIdx="3" presStyleCnt="6"/>
      <dgm:spPr/>
      <dgm:t>
        <a:bodyPr/>
        <a:lstStyle/>
        <a:p>
          <a:endParaRPr lang="es-CO"/>
        </a:p>
      </dgm:t>
    </dgm:pt>
    <dgm:pt modelId="{131132C2-FFC4-4B36-AD69-6157C5345FEC}" type="pres">
      <dgm:prSet presAssocID="{0A05F0D3-C2DC-441A-8BD2-24027E1133A7}" presName="node" presStyleLbl="node1" presStyleIdx="4" presStyleCnt="6">
        <dgm:presLayoutVars>
          <dgm:bulletEnabled val="1"/>
        </dgm:presLayoutVars>
      </dgm:prSet>
      <dgm:spPr/>
      <dgm:t>
        <a:bodyPr/>
        <a:lstStyle/>
        <a:p>
          <a:endParaRPr lang="es-CO"/>
        </a:p>
      </dgm:t>
    </dgm:pt>
    <dgm:pt modelId="{5AF5A22F-1FC9-47B7-A2BE-EF1B245A9DDA}" type="pres">
      <dgm:prSet presAssocID="{0A05F0D3-C2DC-441A-8BD2-24027E1133A7}" presName="dummy" presStyleCnt="0"/>
      <dgm:spPr/>
    </dgm:pt>
    <dgm:pt modelId="{BB6A4852-F5A8-4641-A649-59C5D34D7439}" type="pres">
      <dgm:prSet presAssocID="{02167D3E-20A2-463B-8F45-AB8F416BA2B9}" presName="sibTrans" presStyleLbl="sibTrans2D1" presStyleIdx="4" presStyleCnt="6"/>
      <dgm:spPr/>
      <dgm:t>
        <a:bodyPr/>
        <a:lstStyle/>
        <a:p>
          <a:endParaRPr lang="es-CO"/>
        </a:p>
      </dgm:t>
    </dgm:pt>
    <dgm:pt modelId="{4318F0C6-DEDF-4294-8980-DE125ABAA773}" type="pres">
      <dgm:prSet presAssocID="{9FBBAB13-198A-4D34-A501-F0D261B325EF}" presName="node" presStyleLbl="node1" presStyleIdx="5" presStyleCnt="6">
        <dgm:presLayoutVars>
          <dgm:bulletEnabled val="1"/>
        </dgm:presLayoutVars>
      </dgm:prSet>
      <dgm:spPr/>
      <dgm:t>
        <a:bodyPr/>
        <a:lstStyle/>
        <a:p>
          <a:endParaRPr lang="es-CO"/>
        </a:p>
      </dgm:t>
    </dgm:pt>
    <dgm:pt modelId="{2E7455C9-27FD-4CF1-9935-FB6F42C078DB}" type="pres">
      <dgm:prSet presAssocID="{9FBBAB13-198A-4D34-A501-F0D261B325EF}" presName="dummy" presStyleCnt="0"/>
      <dgm:spPr/>
    </dgm:pt>
    <dgm:pt modelId="{B6F37E1F-6C1D-46B8-BE04-DB035F344C6D}" type="pres">
      <dgm:prSet presAssocID="{5AEFDDBB-B1E1-4A74-921B-4B2B3A47A785}" presName="sibTrans" presStyleLbl="sibTrans2D1" presStyleIdx="5" presStyleCnt="6"/>
      <dgm:spPr/>
      <dgm:t>
        <a:bodyPr/>
        <a:lstStyle/>
        <a:p>
          <a:endParaRPr lang="es-CO"/>
        </a:p>
      </dgm:t>
    </dgm:pt>
  </dgm:ptLst>
  <dgm:cxnLst>
    <dgm:cxn modelId="{80FDF3C5-8711-4A92-BC2C-692F5CE5AD7C}" type="presOf" srcId="{D667C5DB-0E0A-4E22-BE89-A4B1DEA72994}" destId="{BF1B8334-51D9-4C8F-AF84-BF804900643F}" srcOrd="0" destOrd="0" presId="urn:microsoft.com/office/officeart/2005/8/layout/radial6"/>
    <dgm:cxn modelId="{635EA1B4-DF6E-4D4F-BEBD-9CB10539708B}" srcId="{C911EFA4-B2A2-4C05-8BA7-7A9ED347B390}" destId="{9FBBAB13-198A-4D34-A501-F0D261B325EF}" srcOrd="5" destOrd="0" parTransId="{3484BC37-1EC0-43AF-9017-6822C8F312C7}" sibTransId="{5AEFDDBB-B1E1-4A74-921B-4B2B3A47A785}"/>
    <dgm:cxn modelId="{4EBB52D6-7F7D-4195-9A11-ED1BF3842E8F}" type="presOf" srcId="{556D5328-9651-4CCA-9CE6-BA160C322E11}" destId="{4A08E15C-1177-4A16-8090-C05CA037747E}" srcOrd="0" destOrd="0" presId="urn:microsoft.com/office/officeart/2005/8/layout/radial6"/>
    <dgm:cxn modelId="{6E634921-9896-43DB-B4F6-2D381C4C17CA}" srcId="{C911EFA4-B2A2-4C05-8BA7-7A9ED347B390}" destId="{1AB3F93C-7F8D-433C-9767-E601A21A74DE}" srcOrd="1" destOrd="0" parTransId="{C24063BF-2B52-4C49-AC78-B0ED1F207A35}" sibTransId="{D667C5DB-0E0A-4E22-BE89-A4B1DEA72994}"/>
    <dgm:cxn modelId="{51E0E5AD-B972-44B4-A9F3-17AACA48BA8C}" type="presOf" srcId="{5AEFDDBB-B1E1-4A74-921B-4B2B3A47A785}" destId="{B6F37E1F-6C1D-46B8-BE04-DB035F344C6D}" srcOrd="0" destOrd="0" presId="urn:microsoft.com/office/officeart/2005/8/layout/radial6"/>
    <dgm:cxn modelId="{A8CBF702-B628-46E6-B257-75AD8845FA17}" type="presOf" srcId="{EBD74711-7A67-4828-9EDD-E0FAFC44A5DB}" destId="{315C1A6F-BB51-4BD6-8AF0-B29D205CD5E9}" srcOrd="0" destOrd="0" presId="urn:microsoft.com/office/officeart/2005/8/layout/radial6"/>
    <dgm:cxn modelId="{497DE87F-1AA4-49EB-B33E-797D5213D2F8}" srcId="{C911EFA4-B2A2-4C05-8BA7-7A9ED347B390}" destId="{556D5328-9651-4CCA-9CE6-BA160C322E11}" srcOrd="2" destOrd="0" parTransId="{E4B3E620-BE5C-40A8-A0F4-70417DB44F30}" sibTransId="{C781AE3D-599C-4DB9-9E96-CBC8BE73834E}"/>
    <dgm:cxn modelId="{B4866BE3-1DD2-4241-802E-70651DFE3CC4}" type="presOf" srcId="{9FBBAB13-198A-4D34-A501-F0D261B325EF}" destId="{4318F0C6-DEDF-4294-8980-DE125ABAA773}" srcOrd="0" destOrd="0" presId="urn:microsoft.com/office/officeart/2005/8/layout/radial6"/>
    <dgm:cxn modelId="{AB27EBBE-6BF9-45BB-B9F8-C3866E46775E}" srcId="{C911EFA4-B2A2-4C05-8BA7-7A9ED347B390}" destId="{33D49160-84CC-4DB1-8C3B-149C630BE061}" srcOrd="0" destOrd="0" parTransId="{648F3FFB-7646-4FE6-B5C1-41B8E821B6E3}" sibTransId="{56EAECDE-A3B6-4CC6-9D93-08D8851F8E6C}"/>
    <dgm:cxn modelId="{9F696D34-1521-40E8-94C3-A4F3F7EB6FCE}" srcId="{C911EFA4-B2A2-4C05-8BA7-7A9ED347B390}" destId="{0A05F0D3-C2DC-441A-8BD2-24027E1133A7}" srcOrd="4" destOrd="0" parTransId="{BA5507EC-1DDE-4480-B2D6-F8AF31576BA7}" sibTransId="{02167D3E-20A2-463B-8F45-AB8F416BA2B9}"/>
    <dgm:cxn modelId="{39E0B418-5ED7-4023-A1AD-C268C0500A7B}" type="presOf" srcId="{0B628969-4C6D-4DDC-88A8-165D9076D123}" destId="{5158744A-8F01-444E-9525-9293E83F79DF}" srcOrd="0" destOrd="0" presId="urn:microsoft.com/office/officeart/2005/8/layout/radial6"/>
    <dgm:cxn modelId="{4AB0279F-D0D0-492A-9780-65D4471D5158}" type="presOf" srcId="{C911EFA4-B2A2-4C05-8BA7-7A9ED347B390}" destId="{A2D6E29A-707F-4E31-A865-F6BE33A8ABCD}" srcOrd="0" destOrd="0" presId="urn:microsoft.com/office/officeart/2005/8/layout/radial6"/>
    <dgm:cxn modelId="{36F3B89A-9BE0-4FDD-94D8-E8C421E4C93A}" srcId="{0B628969-4C6D-4DDC-88A8-165D9076D123}" destId="{C911EFA4-B2A2-4C05-8BA7-7A9ED347B390}" srcOrd="0" destOrd="0" parTransId="{D4A61C81-0348-4757-8506-336D15CD92BE}" sibTransId="{A5C77946-6402-480B-896A-933433672D6B}"/>
    <dgm:cxn modelId="{234ACF4F-54A3-4459-86B8-5C2CB7352DB1}" srcId="{C911EFA4-B2A2-4C05-8BA7-7A9ED347B390}" destId="{FB6B6FCE-517C-41FE-936E-B21330D8524B}" srcOrd="3" destOrd="0" parTransId="{278136B0-2705-43BC-984A-4AC25D3E404F}" sibTransId="{EBD74711-7A67-4828-9EDD-E0FAFC44A5DB}"/>
    <dgm:cxn modelId="{5DF9C3A3-3E13-40BD-8C31-6DFC6B472F7A}" type="presOf" srcId="{33D49160-84CC-4DB1-8C3B-149C630BE061}" destId="{EC6BC61D-FDBD-48FD-8AE2-244DD5A5FB2A}" srcOrd="0" destOrd="0" presId="urn:microsoft.com/office/officeart/2005/8/layout/radial6"/>
    <dgm:cxn modelId="{245E20DF-B576-4733-9C63-EB83ECEAA8B8}" type="presOf" srcId="{C781AE3D-599C-4DB9-9E96-CBC8BE73834E}" destId="{CF2F5978-B7A9-4F1E-BDC3-7A14D1BFE9D4}" srcOrd="0" destOrd="0" presId="urn:microsoft.com/office/officeart/2005/8/layout/radial6"/>
    <dgm:cxn modelId="{168B4632-C0E5-4BB5-9CB0-73D124CA1976}" type="presOf" srcId="{56EAECDE-A3B6-4CC6-9D93-08D8851F8E6C}" destId="{7276D819-837B-4760-A2BB-63923500C0F2}" srcOrd="0" destOrd="0" presId="urn:microsoft.com/office/officeart/2005/8/layout/radial6"/>
    <dgm:cxn modelId="{ABDB73C3-B416-47D3-B968-1BE3D6E766D4}" type="presOf" srcId="{0A05F0D3-C2DC-441A-8BD2-24027E1133A7}" destId="{131132C2-FFC4-4B36-AD69-6157C5345FEC}" srcOrd="0" destOrd="0" presId="urn:microsoft.com/office/officeart/2005/8/layout/radial6"/>
    <dgm:cxn modelId="{413B3D38-E867-4940-B728-8B84515191FE}" type="presOf" srcId="{FB6B6FCE-517C-41FE-936E-B21330D8524B}" destId="{F7D8C08F-00E5-41E1-9528-1F3362841EFB}" srcOrd="0" destOrd="0" presId="urn:microsoft.com/office/officeart/2005/8/layout/radial6"/>
    <dgm:cxn modelId="{9CEC68CD-ED10-4D4E-A202-B8A8000DB0DA}" type="presOf" srcId="{02167D3E-20A2-463B-8F45-AB8F416BA2B9}" destId="{BB6A4852-F5A8-4641-A649-59C5D34D7439}" srcOrd="0" destOrd="0" presId="urn:microsoft.com/office/officeart/2005/8/layout/radial6"/>
    <dgm:cxn modelId="{88299E76-867F-4E8C-BE40-49F9D9329199}" type="presOf" srcId="{1AB3F93C-7F8D-433C-9767-E601A21A74DE}" destId="{E2C397AA-9F2D-42BD-8DF7-863C7B8BFB62}" srcOrd="0" destOrd="0" presId="urn:microsoft.com/office/officeart/2005/8/layout/radial6"/>
    <dgm:cxn modelId="{9739ED2D-594C-442A-B228-2F6A4108F7CE}" type="presParOf" srcId="{5158744A-8F01-444E-9525-9293E83F79DF}" destId="{A2D6E29A-707F-4E31-A865-F6BE33A8ABCD}" srcOrd="0" destOrd="0" presId="urn:microsoft.com/office/officeart/2005/8/layout/radial6"/>
    <dgm:cxn modelId="{D48A4349-8BED-48E5-857E-4535A281FCAF}" type="presParOf" srcId="{5158744A-8F01-444E-9525-9293E83F79DF}" destId="{EC6BC61D-FDBD-48FD-8AE2-244DD5A5FB2A}" srcOrd="1" destOrd="0" presId="urn:microsoft.com/office/officeart/2005/8/layout/radial6"/>
    <dgm:cxn modelId="{35159883-65E1-4508-8D61-31F8146F97FD}" type="presParOf" srcId="{5158744A-8F01-444E-9525-9293E83F79DF}" destId="{D9353A65-D9A8-4195-A86F-224D72B8D68C}" srcOrd="2" destOrd="0" presId="urn:microsoft.com/office/officeart/2005/8/layout/radial6"/>
    <dgm:cxn modelId="{913BC254-D4AB-4D6C-9975-ED8BED221EC0}" type="presParOf" srcId="{5158744A-8F01-444E-9525-9293E83F79DF}" destId="{7276D819-837B-4760-A2BB-63923500C0F2}" srcOrd="3" destOrd="0" presId="urn:microsoft.com/office/officeart/2005/8/layout/radial6"/>
    <dgm:cxn modelId="{988D07A7-C46A-4164-9D86-B5261CA6E9B9}" type="presParOf" srcId="{5158744A-8F01-444E-9525-9293E83F79DF}" destId="{E2C397AA-9F2D-42BD-8DF7-863C7B8BFB62}" srcOrd="4" destOrd="0" presId="urn:microsoft.com/office/officeart/2005/8/layout/radial6"/>
    <dgm:cxn modelId="{731C8C71-6AD9-422A-9F82-BB8E25166B6A}" type="presParOf" srcId="{5158744A-8F01-444E-9525-9293E83F79DF}" destId="{2049AAA3-8436-41F1-BF31-22F00FB59EF8}" srcOrd="5" destOrd="0" presId="urn:microsoft.com/office/officeart/2005/8/layout/radial6"/>
    <dgm:cxn modelId="{65B4367E-F462-46CE-8780-CED0B8DEA744}" type="presParOf" srcId="{5158744A-8F01-444E-9525-9293E83F79DF}" destId="{BF1B8334-51D9-4C8F-AF84-BF804900643F}" srcOrd="6" destOrd="0" presId="urn:microsoft.com/office/officeart/2005/8/layout/radial6"/>
    <dgm:cxn modelId="{AFEABF65-360F-4954-BDC8-34F492CAA077}" type="presParOf" srcId="{5158744A-8F01-444E-9525-9293E83F79DF}" destId="{4A08E15C-1177-4A16-8090-C05CA037747E}" srcOrd="7" destOrd="0" presId="urn:microsoft.com/office/officeart/2005/8/layout/radial6"/>
    <dgm:cxn modelId="{0E7EDCFC-A8CD-4726-A377-17F9C0A35244}" type="presParOf" srcId="{5158744A-8F01-444E-9525-9293E83F79DF}" destId="{E5DC220F-F7A4-4794-AD91-379CC3D2A230}" srcOrd="8" destOrd="0" presId="urn:microsoft.com/office/officeart/2005/8/layout/radial6"/>
    <dgm:cxn modelId="{B7E5D542-41D4-473C-B3DB-4C3FF81FF32C}" type="presParOf" srcId="{5158744A-8F01-444E-9525-9293E83F79DF}" destId="{CF2F5978-B7A9-4F1E-BDC3-7A14D1BFE9D4}" srcOrd="9" destOrd="0" presId="urn:microsoft.com/office/officeart/2005/8/layout/radial6"/>
    <dgm:cxn modelId="{7ED34756-FA43-470A-A403-E7B602A15F91}" type="presParOf" srcId="{5158744A-8F01-444E-9525-9293E83F79DF}" destId="{F7D8C08F-00E5-41E1-9528-1F3362841EFB}" srcOrd="10" destOrd="0" presId="urn:microsoft.com/office/officeart/2005/8/layout/radial6"/>
    <dgm:cxn modelId="{868E1C54-888E-4916-B8D3-382114F6AE48}" type="presParOf" srcId="{5158744A-8F01-444E-9525-9293E83F79DF}" destId="{606729CB-3520-48E3-B3B2-0E44CC965B75}" srcOrd="11" destOrd="0" presId="urn:microsoft.com/office/officeart/2005/8/layout/radial6"/>
    <dgm:cxn modelId="{A1C138F9-9260-4D96-A833-264AA04A6695}" type="presParOf" srcId="{5158744A-8F01-444E-9525-9293E83F79DF}" destId="{315C1A6F-BB51-4BD6-8AF0-B29D205CD5E9}" srcOrd="12" destOrd="0" presId="urn:microsoft.com/office/officeart/2005/8/layout/radial6"/>
    <dgm:cxn modelId="{25BDB638-E84E-4C0D-ABFF-0BA2840D718C}" type="presParOf" srcId="{5158744A-8F01-444E-9525-9293E83F79DF}" destId="{131132C2-FFC4-4B36-AD69-6157C5345FEC}" srcOrd="13" destOrd="0" presId="urn:microsoft.com/office/officeart/2005/8/layout/radial6"/>
    <dgm:cxn modelId="{E7C343B6-423D-41CD-AFBB-809CB1541C03}" type="presParOf" srcId="{5158744A-8F01-444E-9525-9293E83F79DF}" destId="{5AF5A22F-1FC9-47B7-A2BE-EF1B245A9DDA}" srcOrd="14" destOrd="0" presId="urn:microsoft.com/office/officeart/2005/8/layout/radial6"/>
    <dgm:cxn modelId="{7052E8E3-5CDB-49F9-A3BB-92F42BAC7580}" type="presParOf" srcId="{5158744A-8F01-444E-9525-9293E83F79DF}" destId="{BB6A4852-F5A8-4641-A649-59C5D34D7439}" srcOrd="15" destOrd="0" presId="urn:microsoft.com/office/officeart/2005/8/layout/radial6"/>
    <dgm:cxn modelId="{A7552085-5878-40EF-A492-C3B0919617A3}" type="presParOf" srcId="{5158744A-8F01-444E-9525-9293E83F79DF}" destId="{4318F0C6-DEDF-4294-8980-DE125ABAA773}" srcOrd="16" destOrd="0" presId="urn:microsoft.com/office/officeart/2005/8/layout/radial6"/>
    <dgm:cxn modelId="{2A4D2449-09E2-4E8B-927B-2AFA3D74907C}" type="presParOf" srcId="{5158744A-8F01-444E-9525-9293E83F79DF}" destId="{2E7455C9-27FD-4CF1-9935-FB6F42C078DB}" srcOrd="17" destOrd="0" presId="urn:microsoft.com/office/officeart/2005/8/layout/radial6"/>
    <dgm:cxn modelId="{E20E6CA5-4514-45E6-813B-EBEAF008B32F}" type="presParOf" srcId="{5158744A-8F01-444E-9525-9293E83F79DF}" destId="{B6F37E1F-6C1D-46B8-BE04-DB035F344C6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5DD38-C99A-4417-AEC6-60A3C603A494}"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s-CO"/>
        </a:p>
      </dgm:t>
    </dgm:pt>
    <dgm:pt modelId="{0C4E5A30-10C3-44A7-8649-60ABAF88C1C8}">
      <dgm:prSet phldrT="[Texto]" custT="1"/>
      <dgm:spPr/>
      <dgm:t>
        <a:bodyPr/>
        <a:lstStyle/>
        <a:p>
          <a:r>
            <a:rPr lang="es-CO" sz="1800" dirty="0" smtClean="0"/>
            <a:t>Generación </a:t>
          </a:r>
          <a:endParaRPr lang="es-CO" sz="1800" dirty="0"/>
        </a:p>
      </dgm:t>
    </dgm:pt>
    <dgm:pt modelId="{2553C8C0-FAF5-4077-B0FB-8ED5CDCCA870}" type="parTrans" cxnId="{0CE76B5C-7BCD-4279-A597-0C7AB3BCC608}">
      <dgm:prSet/>
      <dgm:spPr/>
      <dgm:t>
        <a:bodyPr/>
        <a:lstStyle/>
        <a:p>
          <a:endParaRPr lang="es-CO"/>
        </a:p>
      </dgm:t>
    </dgm:pt>
    <dgm:pt modelId="{F1E245C9-8B04-4818-B1AA-1DC5BEB57B18}" type="sibTrans" cxnId="{0CE76B5C-7BCD-4279-A597-0C7AB3BCC608}">
      <dgm:prSet/>
      <dgm:spPr/>
      <dgm:t>
        <a:bodyPr/>
        <a:lstStyle/>
        <a:p>
          <a:endParaRPr lang="es-CO"/>
        </a:p>
      </dgm:t>
    </dgm:pt>
    <dgm:pt modelId="{CB1C68FF-2431-4C9B-B982-5F38975B33C1}">
      <dgm:prSet phldrT="[Texto]" custT="1"/>
      <dgm:spPr/>
      <dgm:t>
        <a:bodyPr/>
        <a:lstStyle/>
        <a:p>
          <a:r>
            <a:rPr lang="es-CO" sz="1800" dirty="0" smtClean="0"/>
            <a:t>Clasificación </a:t>
          </a:r>
          <a:endParaRPr lang="es-CO" sz="1800" dirty="0"/>
        </a:p>
      </dgm:t>
    </dgm:pt>
    <dgm:pt modelId="{1F5C0CA6-B98D-4D88-B516-DE0821682A25}" type="parTrans" cxnId="{31A16405-D8BA-4CAC-AC6E-3D244D859EF3}">
      <dgm:prSet/>
      <dgm:spPr/>
      <dgm:t>
        <a:bodyPr/>
        <a:lstStyle/>
        <a:p>
          <a:endParaRPr lang="es-CO"/>
        </a:p>
      </dgm:t>
    </dgm:pt>
    <dgm:pt modelId="{E691F2F0-24CD-4F0E-AB40-9D9C61389AD3}" type="sibTrans" cxnId="{31A16405-D8BA-4CAC-AC6E-3D244D859EF3}">
      <dgm:prSet/>
      <dgm:spPr/>
      <dgm:t>
        <a:bodyPr/>
        <a:lstStyle/>
        <a:p>
          <a:endParaRPr lang="es-CO"/>
        </a:p>
      </dgm:t>
    </dgm:pt>
    <dgm:pt modelId="{30A35110-D29F-4036-9DB2-646E58149DE5}">
      <dgm:prSet phldrT="[Texto]" custT="1"/>
      <dgm:spPr/>
      <dgm:t>
        <a:bodyPr/>
        <a:lstStyle/>
        <a:p>
          <a:r>
            <a:rPr lang="es-CO" sz="1800" dirty="0" smtClean="0"/>
            <a:t>Almacenamiento </a:t>
          </a:r>
          <a:endParaRPr lang="es-CO" sz="1800" dirty="0"/>
        </a:p>
      </dgm:t>
    </dgm:pt>
    <dgm:pt modelId="{42E586CE-D551-45EB-B2E0-0260CE8D8487}" type="parTrans" cxnId="{57619C90-B22D-40F0-A374-749051C8120A}">
      <dgm:prSet/>
      <dgm:spPr/>
      <dgm:t>
        <a:bodyPr/>
        <a:lstStyle/>
        <a:p>
          <a:endParaRPr lang="es-CO"/>
        </a:p>
      </dgm:t>
    </dgm:pt>
    <dgm:pt modelId="{A2FE2AC3-6A09-4E10-9A58-8B0C177951A1}" type="sibTrans" cxnId="{57619C90-B22D-40F0-A374-749051C8120A}">
      <dgm:prSet/>
      <dgm:spPr/>
      <dgm:t>
        <a:bodyPr/>
        <a:lstStyle/>
        <a:p>
          <a:endParaRPr lang="es-CO"/>
        </a:p>
      </dgm:t>
    </dgm:pt>
    <dgm:pt modelId="{0C088F3A-5F0F-43EF-B560-A9A05050F639}">
      <dgm:prSet phldrT="[Texto]" custT="1"/>
      <dgm:spPr/>
      <dgm:t>
        <a:bodyPr/>
        <a:lstStyle/>
        <a:p>
          <a:r>
            <a:rPr lang="es-CO" sz="1800" dirty="0" smtClean="0"/>
            <a:t>Recolección </a:t>
          </a:r>
          <a:endParaRPr lang="es-CO" sz="1800" dirty="0"/>
        </a:p>
      </dgm:t>
    </dgm:pt>
    <dgm:pt modelId="{FB81182E-DE17-4B26-84B5-5C288AC61717}" type="parTrans" cxnId="{B86ABBFE-670E-4966-88DE-50FD8E1DB092}">
      <dgm:prSet/>
      <dgm:spPr/>
      <dgm:t>
        <a:bodyPr/>
        <a:lstStyle/>
        <a:p>
          <a:endParaRPr lang="es-CO"/>
        </a:p>
      </dgm:t>
    </dgm:pt>
    <dgm:pt modelId="{D46232F7-03D3-465F-BC17-6903BA9A1CC4}" type="sibTrans" cxnId="{B86ABBFE-670E-4966-88DE-50FD8E1DB092}">
      <dgm:prSet/>
      <dgm:spPr/>
      <dgm:t>
        <a:bodyPr/>
        <a:lstStyle/>
        <a:p>
          <a:endParaRPr lang="es-CO"/>
        </a:p>
      </dgm:t>
    </dgm:pt>
    <dgm:pt modelId="{0E5F58A6-9226-4801-ADD9-64019361BFCA}">
      <dgm:prSet phldrT="[Texto]" custT="1"/>
      <dgm:spPr/>
      <dgm:t>
        <a:bodyPr/>
        <a:lstStyle/>
        <a:p>
          <a:r>
            <a:rPr lang="es-CO" sz="1800" dirty="0" smtClean="0"/>
            <a:t>Disposición final </a:t>
          </a:r>
          <a:endParaRPr lang="es-CO" sz="1800" dirty="0"/>
        </a:p>
      </dgm:t>
    </dgm:pt>
    <dgm:pt modelId="{CAC0FFCE-8919-4395-945D-699C9EE9654F}" type="parTrans" cxnId="{4FDED6B4-E038-4A06-BAE0-6C0538484D45}">
      <dgm:prSet/>
      <dgm:spPr/>
      <dgm:t>
        <a:bodyPr/>
        <a:lstStyle/>
        <a:p>
          <a:endParaRPr lang="es-CO"/>
        </a:p>
      </dgm:t>
    </dgm:pt>
    <dgm:pt modelId="{EB1D291D-D6F1-413C-8857-DDCFFF96257F}" type="sibTrans" cxnId="{4FDED6B4-E038-4A06-BAE0-6C0538484D45}">
      <dgm:prSet/>
      <dgm:spPr/>
      <dgm:t>
        <a:bodyPr/>
        <a:lstStyle/>
        <a:p>
          <a:endParaRPr lang="es-CO"/>
        </a:p>
      </dgm:t>
    </dgm:pt>
    <dgm:pt modelId="{FF0E539C-9185-4D79-8C03-192357C3F070}" type="pres">
      <dgm:prSet presAssocID="{1D65DD38-C99A-4417-AEC6-60A3C603A494}" presName="cycle" presStyleCnt="0">
        <dgm:presLayoutVars>
          <dgm:dir/>
          <dgm:resizeHandles val="exact"/>
        </dgm:presLayoutVars>
      </dgm:prSet>
      <dgm:spPr/>
      <dgm:t>
        <a:bodyPr/>
        <a:lstStyle/>
        <a:p>
          <a:endParaRPr lang="es-CO"/>
        </a:p>
      </dgm:t>
    </dgm:pt>
    <dgm:pt modelId="{122CBB90-37E0-4BC6-B01A-3D15A45AC151}" type="pres">
      <dgm:prSet presAssocID="{0C4E5A30-10C3-44A7-8649-60ABAF88C1C8}" presName="dummy" presStyleCnt="0"/>
      <dgm:spPr/>
    </dgm:pt>
    <dgm:pt modelId="{8B57A167-46BC-4D6C-B874-C90F3EDAFC4C}" type="pres">
      <dgm:prSet presAssocID="{0C4E5A30-10C3-44A7-8649-60ABAF88C1C8}" presName="node" presStyleLbl="revTx" presStyleIdx="0" presStyleCnt="5">
        <dgm:presLayoutVars>
          <dgm:bulletEnabled val="1"/>
        </dgm:presLayoutVars>
      </dgm:prSet>
      <dgm:spPr/>
      <dgm:t>
        <a:bodyPr/>
        <a:lstStyle/>
        <a:p>
          <a:endParaRPr lang="es-CO"/>
        </a:p>
      </dgm:t>
    </dgm:pt>
    <dgm:pt modelId="{C260D1A0-0E42-4E32-B7EE-38A020D8A6F6}" type="pres">
      <dgm:prSet presAssocID="{F1E245C9-8B04-4818-B1AA-1DC5BEB57B18}" presName="sibTrans" presStyleLbl="node1" presStyleIdx="0" presStyleCnt="5"/>
      <dgm:spPr/>
      <dgm:t>
        <a:bodyPr/>
        <a:lstStyle/>
        <a:p>
          <a:endParaRPr lang="es-CO"/>
        </a:p>
      </dgm:t>
    </dgm:pt>
    <dgm:pt modelId="{5D66AA8E-4480-445A-94A3-F00691E1C761}" type="pres">
      <dgm:prSet presAssocID="{CB1C68FF-2431-4C9B-B982-5F38975B33C1}" presName="dummy" presStyleCnt="0"/>
      <dgm:spPr/>
    </dgm:pt>
    <dgm:pt modelId="{1770127B-1937-4049-8459-96FB1F3A11C9}" type="pres">
      <dgm:prSet presAssocID="{CB1C68FF-2431-4C9B-B982-5F38975B33C1}" presName="node" presStyleLbl="revTx" presStyleIdx="1" presStyleCnt="5">
        <dgm:presLayoutVars>
          <dgm:bulletEnabled val="1"/>
        </dgm:presLayoutVars>
      </dgm:prSet>
      <dgm:spPr/>
      <dgm:t>
        <a:bodyPr/>
        <a:lstStyle/>
        <a:p>
          <a:endParaRPr lang="es-CO"/>
        </a:p>
      </dgm:t>
    </dgm:pt>
    <dgm:pt modelId="{DA0F9718-396C-4C35-AC88-FA4CB20F364E}" type="pres">
      <dgm:prSet presAssocID="{E691F2F0-24CD-4F0E-AB40-9D9C61389AD3}" presName="sibTrans" presStyleLbl="node1" presStyleIdx="1" presStyleCnt="5"/>
      <dgm:spPr/>
      <dgm:t>
        <a:bodyPr/>
        <a:lstStyle/>
        <a:p>
          <a:endParaRPr lang="es-CO"/>
        </a:p>
      </dgm:t>
    </dgm:pt>
    <dgm:pt modelId="{D35B06D9-5549-4FC7-B2A1-2C124ACCA314}" type="pres">
      <dgm:prSet presAssocID="{30A35110-D29F-4036-9DB2-646E58149DE5}" presName="dummy" presStyleCnt="0"/>
      <dgm:spPr/>
    </dgm:pt>
    <dgm:pt modelId="{3D7B8B6A-E0D9-4FC5-9C56-1AC32E2D59A9}" type="pres">
      <dgm:prSet presAssocID="{30A35110-D29F-4036-9DB2-646E58149DE5}" presName="node" presStyleLbl="revTx" presStyleIdx="2" presStyleCnt="5" custScaleX="145965" custRadScaleRad="106200" custRadScaleInc="0">
        <dgm:presLayoutVars>
          <dgm:bulletEnabled val="1"/>
        </dgm:presLayoutVars>
      </dgm:prSet>
      <dgm:spPr/>
      <dgm:t>
        <a:bodyPr/>
        <a:lstStyle/>
        <a:p>
          <a:endParaRPr lang="es-CO"/>
        </a:p>
      </dgm:t>
    </dgm:pt>
    <dgm:pt modelId="{2DF240AF-30BC-4F72-9451-E27190466EA6}" type="pres">
      <dgm:prSet presAssocID="{A2FE2AC3-6A09-4E10-9A58-8B0C177951A1}" presName="sibTrans" presStyleLbl="node1" presStyleIdx="2" presStyleCnt="5"/>
      <dgm:spPr/>
      <dgm:t>
        <a:bodyPr/>
        <a:lstStyle/>
        <a:p>
          <a:endParaRPr lang="es-CO"/>
        </a:p>
      </dgm:t>
    </dgm:pt>
    <dgm:pt modelId="{53EFA33B-65FC-46C8-8222-A081AFDEAB82}" type="pres">
      <dgm:prSet presAssocID="{0C088F3A-5F0F-43EF-B560-A9A05050F639}" presName="dummy" presStyleCnt="0"/>
      <dgm:spPr/>
    </dgm:pt>
    <dgm:pt modelId="{92F180E6-ACE5-41D8-8592-53A829DFC58D}" type="pres">
      <dgm:prSet presAssocID="{0C088F3A-5F0F-43EF-B560-A9A05050F639}" presName="node" presStyleLbl="revTx" presStyleIdx="3" presStyleCnt="5">
        <dgm:presLayoutVars>
          <dgm:bulletEnabled val="1"/>
        </dgm:presLayoutVars>
      </dgm:prSet>
      <dgm:spPr/>
      <dgm:t>
        <a:bodyPr/>
        <a:lstStyle/>
        <a:p>
          <a:endParaRPr lang="es-CO"/>
        </a:p>
      </dgm:t>
    </dgm:pt>
    <dgm:pt modelId="{7A2DAFDF-767A-4BD2-9722-24F3311F2727}" type="pres">
      <dgm:prSet presAssocID="{D46232F7-03D3-465F-BC17-6903BA9A1CC4}" presName="sibTrans" presStyleLbl="node1" presStyleIdx="3" presStyleCnt="5"/>
      <dgm:spPr/>
      <dgm:t>
        <a:bodyPr/>
        <a:lstStyle/>
        <a:p>
          <a:endParaRPr lang="es-CO"/>
        </a:p>
      </dgm:t>
    </dgm:pt>
    <dgm:pt modelId="{213166F4-0350-4A71-9CB2-FA6DD9C3402B}" type="pres">
      <dgm:prSet presAssocID="{0E5F58A6-9226-4801-ADD9-64019361BFCA}" presName="dummy" presStyleCnt="0"/>
      <dgm:spPr/>
    </dgm:pt>
    <dgm:pt modelId="{8EB3C6E3-48EE-4721-A780-BC7A1D78E6DD}" type="pres">
      <dgm:prSet presAssocID="{0E5F58A6-9226-4801-ADD9-64019361BFCA}" presName="node" presStyleLbl="revTx" presStyleIdx="4" presStyleCnt="5">
        <dgm:presLayoutVars>
          <dgm:bulletEnabled val="1"/>
        </dgm:presLayoutVars>
      </dgm:prSet>
      <dgm:spPr/>
      <dgm:t>
        <a:bodyPr/>
        <a:lstStyle/>
        <a:p>
          <a:endParaRPr lang="es-CO"/>
        </a:p>
      </dgm:t>
    </dgm:pt>
    <dgm:pt modelId="{6CAA884E-5D0E-422E-9204-30E641837A1A}" type="pres">
      <dgm:prSet presAssocID="{EB1D291D-D6F1-413C-8857-DDCFFF96257F}" presName="sibTrans" presStyleLbl="node1" presStyleIdx="4" presStyleCnt="5"/>
      <dgm:spPr/>
      <dgm:t>
        <a:bodyPr/>
        <a:lstStyle/>
        <a:p>
          <a:endParaRPr lang="es-CO"/>
        </a:p>
      </dgm:t>
    </dgm:pt>
  </dgm:ptLst>
  <dgm:cxnLst>
    <dgm:cxn modelId="{C9831534-3B8E-405A-AD08-5C25CA753B8A}" type="presOf" srcId="{0C088F3A-5F0F-43EF-B560-A9A05050F639}" destId="{92F180E6-ACE5-41D8-8592-53A829DFC58D}" srcOrd="0" destOrd="0" presId="urn:microsoft.com/office/officeart/2005/8/layout/cycle1"/>
    <dgm:cxn modelId="{D7AF18FF-E187-4593-9B3D-D70E378120FD}" type="presOf" srcId="{F1E245C9-8B04-4818-B1AA-1DC5BEB57B18}" destId="{C260D1A0-0E42-4E32-B7EE-38A020D8A6F6}" srcOrd="0" destOrd="0" presId="urn:microsoft.com/office/officeart/2005/8/layout/cycle1"/>
    <dgm:cxn modelId="{4FDED6B4-E038-4A06-BAE0-6C0538484D45}" srcId="{1D65DD38-C99A-4417-AEC6-60A3C603A494}" destId="{0E5F58A6-9226-4801-ADD9-64019361BFCA}" srcOrd="4" destOrd="0" parTransId="{CAC0FFCE-8919-4395-945D-699C9EE9654F}" sibTransId="{EB1D291D-D6F1-413C-8857-DDCFFF96257F}"/>
    <dgm:cxn modelId="{C1B6B213-3260-4EA2-8022-5FC24A2C14B1}" type="presOf" srcId="{E691F2F0-24CD-4F0E-AB40-9D9C61389AD3}" destId="{DA0F9718-396C-4C35-AC88-FA4CB20F364E}" srcOrd="0" destOrd="0" presId="urn:microsoft.com/office/officeart/2005/8/layout/cycle1"/>
    <dgm:cxn modelId="{5694BA2E-80F1-4E9F-9D55-2213299A87C4}" type="presOf" srcId="{0E5F58A6-9226-4801-ADD9-64019361BFCA}" destId="{8EB3C6E3-48EE-4721-A780-BC7A1D78E6DD}" srcOrd="0" destOrd="0" presId="urn:microsoft.com/office/officeart/2005/8/layout/cycle1"/>
    <dgm:cxn modelId="{2452CDFD-D827-4803-B687-29C8B83A1425}" type="presOf" srcId="{EB1D291D-D6F1-413C-8857-DDCFFF96257F}" destId="{6CAA884E-5D0E-422E-9204-30E641837A1A}" srcOrd="0" destOrd="0" presId="urn:microsoft.com/office/officeart/2005/8/layout/cycle1"/>
    <dgm:cxn modelId="{2DB2A8A9-28F5-409A-BF55-D341FA47353F}" type="presOf" srcId="{1D65DD38-C99A-4417-AEC6-60A3C603A494}" destId="{FF0E539C-9185-4D79-8C03-192357C3F070}" srcOrd="0" destOrd="0" presId="urn:microsoft.com/office/officeart/2005/8/layout/cycle1"/>
    <dgm:cxn modelId="{31A16405-D8BA-4CAC-AC6E-3D244D859EF3}" srcId="{1D65DD38-C99A-4417-AEC6-60A3C603A494}" destId="{CB1C68FF-2431-4C9B-B982-5F38975B33C1}" srcOrd="1" destOrd="0" parTransId="{1F5C0CA6-B98D-4D88-B516-DE0821682A25}" sibTransId="{E691F2F0-24CD-4F0E-AB40-9D9C61389AD3}"/>
    <dgm:cxn modelId="{3E8457F6-5DAE-4A56-9116-180E63E7C542}" type="presOf" srcId="{A2FE2AC3-6A09-4E10-9A58-8B0C177951A1}" destId="{2DF240AF-30BC-4F72-9451-E27190466EA6}" srcOrd="0" destOrd="0" presId="urn:microsoft.com/office/officeart/2005/8/layout/cycle1"/>
    <dgm:cxn modelId="{0CE76B5C-7BCD-4279-A597-0C7AB3BCC608}" srcId="{1D65DD38-C99A-4417-AEC6-60A3C603A494}" destId="{0C4E5A30-10C3-44A7-8649-60ABAF88C1C8}" srcOrd="0" destOrd="0" parTransId="{2553C8C0-FAF5-4077-B0FB-8ED5CDCCA870}" sibTransId="{F1E245C9-8B04-4818-B1AA-1DC5BEB57B18}"/>
    <dgm:cxn modelId="{237C9BC7-FBFD-42BA-AFB0-37B586A7BB60}" type="presOf" srcId="{0C4E5A30-10C3-44A7-8649-60ABAF88C1C8}" destId="{8B57A167-46BC-4D6C-B874-C90F3EDAFC4C}" srcOrd="0" destOrd="0" presId="urn:microsoft.com/office/officeart/2005/8/layout/cycle1"/>
    <dgm:cxn modelId="{4BA19137-7541-407E-B44C-87D8BB817970}" type="presOf" srcId="{30A35110-D29F-4036-9DB2-646E58149DE5}" destId="{3D7B8B6A-E0D9-4FC5-9C56-1AC32E2D59A9}" srcOrd="0" destOrd="0" presId="urn:microsoft.com/office/officeart/2005/8/layout/cycle1"/>
    <dgm:cxn modelId="{CF531667-DBDE-4745-AD46-1E5D068122DF}" type="presOf" srcId="{D46232F7-03D3-465F-BC17-6903BA9A1CC4}" destId="{7A2DAFDF-767A-4BD2-9722-24F3311F2727}" srcOrd="0" destOrd="0" presId="urn:microsoft.com/office/officeart/2005/8/layout/cycle1"/>
    <dgm:cxn modelId="{B86ABBFE-670E-4966-88DE-50FD8E1DB092}" srcId="{1D65DD38-C99A-4417-AEC6-60A3C603A494}" destId="{0C088F3A-5F0F-43EF-B560-A9A05050F639}" srcOrd="3" destOrd="0" parTransId="{FB81182E-DE17-4B26-84B5-5C288AC61717}" sibTransId="{D46232F7-03D3-465F-BC17-6903BA9A1CC4}"/>
    <dgm:cxn modelId="{57619C90-B22D-40F0-A374-749051C8120A}" srcId="{1D65DD38-C99A-4417-AEC6-60A3C603A494}" destId="{30A35110-D29F-4036-9DB2-646E58149DE5}" srcOrd="2" destOrd="0" parTransId="{42E586CE-D551-45EB-B2E0-0260CE8D8487}" sibTransId="{A2FE2AC3-6A09-4E10-9A58-8B0C177951A1}"/>
    <dgm:cxn modelId="{279E4BD7-C987-47EF-8A3B-C8DF4E6DA89F}" type="presOf" srcId="{CB1C68FF-2431-4C9B-B982-5F38975B33C1}" destId="{1770127B-1937-4049-8459-96FB1F3A11C9}" srcOrd="0" destOrd="0" presId="urn:microsoft.com/office/officeart/2005/8/layout/cycle1"/>
    <dgm:cxn modelId="{E72CAF5B-0FAE-41A1-919E-B99B62317F64}" type="presParOf" srcId="{FF0E539C-9185-4D79-8C03-192357C3F070}" destId="{122CBB90-37E0-4BC6-B01A-3D15A45AC151}" srcOrd="0" destOrd="0" presId="urn:microsoft.com/office/officeart/2005/8/layout/cycle1"/>
    <dgm:cxn modelId="{745F990B-B052-4124-9A58-AEFD461152A2}" type="presParOf" srcId="{FF0E539C-9185-4D79-8C03-192357C3F070}" destId="{8B57A167-46BC-4D6C-B874-C90F3EDAFC4C}" srcOrd="1" destOrd="0" presId="urn:microsoft.com/office/officeart/2005/8/layout/cycle1"/>
    <dgm:cxn modelId="{C23A9FE4-F011-459F-8360-0D4E3F2A1B23}" type="presParOf" srcId="{FF0E539C-9185-4D79-8C03-192357C3F070}" destId="{C260D1A0-0E42-4E32-B7EE-38A020D8A6F6}" srcOrd="2" destOrd="0" presId="urn:microsoft.com/office/officeart/2005/8/layout/cycle1"/>
    <dgm:cxn modelId="{E5DC890B-FD22-4090-94C6-B158BF3703A5}" type="presParOf" srcId="{FF0E539C-9185-4D79-8C03-192357C3F070}" destId="{5D66AA8E-4480-445A-94A3-F00691E1C761}" srcOrd="3" destOrd="0" presId="urn:microsoft.com/office/officeart/2005/8/layout/cycle1"/>
    <dgm:cxn modelId="{B6274DD7-0C6A-47CF-9447-1C3B405D66F8}" type="presParOf" srcId="{FF0E539C-9185-4D79-8C03-192357C3F070}" destId="{1770127B-1937-4049-8459-96FB1F3A11C9}" srcOrd="4" destOrd="0" presId="urn:microsoft.com/office/officeart/2005/8/layout/cycle1"/>
    <dgm:cxn modelId="{B6A8DD1C-B177-411B-B696-5061F519CF0B}" type="presParOf" srcId="{FF0E539C-9185-4D79-8C03-192357C3F070}" destId="{DA0F9718-396C-4C35-AC88-FA4CB20F364E}" srcOrd="5" destOrd="0" presId="urn:microsoft.com/office/officeart/2005/8/layout/cycle1"/>
    <dgm:cxn modelId="{1B0D4183-F174-4AC0-8FED-ECC6757BE869}" type="presParOf" srcId="{FF0E539C-9185-4D79-8C03-192357C3F070}" destId="{D35B06D9-5549-4FC7-B2A1-2C124ACCA314}" srcOrd="6" destOrd="0" presId="urn:microsoft.com/office/officeart/2005/8/layout/cycle1"/>
    <dgm:cxn modelId="{82B13BA1-9031-4B8D-9C61-2F441A3608BA}" type="presParOf" srcId="{FF0E539C-9185-4D79-8C03-192357C3F070}" destId="{3D7B8B6A-E0D9-4FC5-9C56-1AC32E2D59A9}" srcOrd="7" destOrd="0" presId="urn:microsoft.com/office/officeart/2005/8/layout/cycle1"/>
    <dgm:cxn modelId="{4C8B2132-E445-4C76-A567-6F5DB8B6EEA0}" type="presParOf" srcId="{FF0E539C-9185-4D79-8C03-192357C3F070}" destId="{2DF240AF-30BC-4F72-9451-E27190466EA6}" srcOrd="8" destOrd="0" presId="urn:microsoft.com/office/officeart/2005/8/layout/cycle1"/>
    <dgm:cxn modelId="{4646C003-9322-4764-AB38-BFC8326715B8}" type="presParOf" srcId="{FF0E539C-9185-4D79-8C03-192357C3F070}" destId="{53EFA33B-65FC-46C8-8222-A081AFDEAB82}" srcOrd="9" destOrd="0" presId="urn:microsoft.com/office/officeart/2005/8/layout/cycle1"/>
    <dgm:cxn modelId="{E5C6E244-939B-4830-B71D-8922710595CA}" type="presParOf" srcId="{FF0E539C-9185-4D79-8C03-192357C3F070}" destId="{92F180E6-ACE5-41D8-8592-53A829DFC58D}" srcOrd="10" destOrd="0" presId="urn:microsoft.com/office/officeart/2005/8/layout/cycle1"/>
    <dgm:cxn modelId="{49B46DA2-D129-4307-A6ED-9EBC1C0A6C08}" type="presParOf" srcId="{FF0E539C-9185-4D79-8C03-192357C3F070}" destId="{7A2DAFDF-767A-4BD2-9722-24F3311F2727}" srcOrd="11" destOrd="0" presId="urn:microsoft.com/office/officeart/2005/8/layout/cycle1"/>
    <dgm:cxn modelId="{9D68B4F2-5B8C-4122-93A1-87F9FE3F34DE}" type="presParOf" srcId="{FF0E539C-9185-4D79-8C03-192357C3F070}" destId="{213166F4-0350-4A71-9CB2-FA6DD9C3402B}" srcOrd="12" destOrd="0" presId="urn:microsoft.com/office/officeart/2005/8/layout/cycle1"/>
    <dgm:cxn modelId="{368CFA80-1742-48FE-85AB-A236FCD8A052}" type="presParOf" srcId="{FF0E539C-9185-4D79-8C03-192357C3F070}" destId="{8EB3C6E3-48EE-4721-A780-BC7A1D78E6DD}" srcOrd="13" destOrd="0" presId="urn:microsoft.com/office/officeart/2005/8/layout/cycle1"/>
    <dgm:cxn modelId="{31B6EB64-B361-4D2C-8A4A-638A40007700}" type="presParOf" srcId="{FF0E539C-9185-4D79-8C03-192357C3F070}" destId="{6CAA884E-5D0E-422E-9204-30E641837A1A}"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37E1F-6C1D-46B8-BE04-DB035F344C6D}">
      <dsp:nvSpPr>
        <dsp:cNvPr id="0" name=""/>
        <dsp:cNvSpPr/>
      </dsp:nvSpPr>
      <dsp:spPr>
        <a:xfrm>
          <a:off x="1868384" y="590618"/>
          <a:ext cx="4048558" cy="4048558"/>
        </a:xfrm>
        <a:prstGeom prst="blockArc">
          <a:avLst>
            <a:gd name="adj1" fmla="val 12600000"/>
            <a:gd name="adj2" fmla="val 162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B6A4852-F5A8-4641-A649-59C5D34D7439}">
      <dsp:nvSpPr>
        <dsp:cNvPr id="0" name=""/>
        <dsp:cNvSpPr/>
      </dsp:nvSpPr>
      <dsp:spPr>
        <a:xfrm>
          <a:off x="1868384" y="590618"/>
          <a:ext cx="4048558" cy="4048558"/>
        </a:xfrm>
        <a:prstGeom prst="blockArc">
          <a:avLst>
            <a:gd name="adj1" fmla="val 9000000"/>
            <a:gd name="adj2" fmla="val 126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315C1A6F-BB51-4BD6-8AF0-B29D205CD5E9}">
      <dsp:nvSpPr>
        <dsp:cNvPr id="0" name=""/>
        <dsp:cNvSpPr/>
      </dsp:nvSpPr>
      <dsp:spPr>
        <a:xfrm>
          <a:off x="1868384" y="590618"/>
          <a:ext cx="4048558" cy="4048558"/>
        </a:xfrm>
        <a:prstGeom prst="blockArc">
          <a:avLst>
            <a:gd name="adj1" fmla="val 5400000"/>
            <a:gd name="adj2" fmla="val 90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CF2F5978-B7A9-4F1E-BDC3-7A14D1BFE9D4}">
      <dsp:nvSpPr>
        <dsp:cNvPr id="0" name=""/>
        <dsp:cNvSpPr/>
      </dsp:nvSpPr>
      <dsp:spPr>
        <a:xfrm>
          <a:off x="1868384" y="590618"/>
          <a:ext cx="4048558" cy="4048558"/>
        </a:xfrm>
        <a:prstGeom prst="blockArc">
          <a:avLst>
            <a:gd name="adj1" fmla="val 1800000"/>
            <a:gd name="adj2" fmla="val 54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F1B8334-51D9-4C8F-AF84-BF804900643F}">
      <dsp:nvSpPr>
        <dsp:cNvPr id="0" name=""/>
        <dsp:cNvSpPr/>
      </dsp:nvSpPr>
      <dsp:spPr>
        <a:xfrm>
          <a:off x="1868384" y="590618"/>
          <a:ext cx="4048558" cy="4048558"/>
        </a:xfrm>
        <a:prstGeom prst="blockArc">
          <a:avLst>
            <a:gd name="adj1" fmla="val 19800000"/>
            <a:gd name="adj2" fmla="val 18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7276D819-837B-4760-A2BB-63923500C0F2}">
      <dsp:nvSpPr>
        <dsp:cNvPr id="0" name=""/>
        <dsp:cNvSpPr/>
      </dsp:nvSpPr>
      <dsp:spPr>
        <a:xfrm>
          <a:off x="1868384" y="590618"/>
          <a:ext cx="4048558" cy="4048558"/>
        </a:xfrm>
        <a:prstGeom prst="blockArc">
          <a:avLst>
            <a:gd name="adj1" fmla="val 16200000"/>
            <a:gd name="adj2" fmla="val 19800000"/>
            <a:gd name="adj3" fmla="val 4524"/>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2D6E29A-707F-4E31-A865-F6BE33A8ABCD}">
      <dsp:nvSpPr>
        <dsp:cNvPr id="0" name=""/>
        <dsp:cNvSpPr/>
      </dsp:nvSpPr>
      <dsp:spPr>
        <a:xfrm>
          <a:off x="2984122" y="1706356"/>
          <a:ext cx="1817083" cy="181708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kern="1200" dirty="0" smtClean="0"/>
            <a:t>PLAN DE GESTIÓN AMBIENTAL </a:t>
          </a:r>
          <a:endParaRPr lang="es-CO" sz="2000" kern="1200" dirty="0"/>
        </a:p>
      </dsp:txBody>
      <dsp:txXfrm>
        <a:off x="3250228" y="1972462"/>
        <a:ext cx="1284871" cy="1284871"/>
      </dsp:txXfrm>
    </dsp:sp>
    <dsp:sp modelId="{EC6BC61D-FDBD-48FD-8AE2-244DD5A5FB2A}">
      <dsp:nvSpPr>
        <dsp:cNvPr id="0" name=""/>
        <dsp:cNvSpPr/>
      </dsp:nvSpPr>
      <dsp:spPr>
        <a:xfrm>
          <a:off x="3256684" y="430"/>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Criterios Ambiental </a:t>
          </a:r>
          <a:endParaRPr lang="es-CO" sz="1400" b="1" kern="1200" dirty="0"/>
        </a:p>
      </dsp:txBody>
      <dsp:txXfrm>
        <a:off x="3442958" y="186704"/>
        <a:ext cx="899410" cy="899410"/>
      </dsp:txXfrm>
    </dsp:sp>
    <dsp:sp modelId="{E2C397AA-9F2D-42BD-8DF7-863C7B8BFB62}">
      <dsp:nvSpPr>
        <dsp:cNvPr id="0" name=""/>
        <dsp:cNvSpPr/>
      </dsp:nvSpPr>
      <dsp:spPr>
        <a:xfrm>
          <a:off x="4970106" y="989674"/>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Consumo de Papel </a:t>
          </a:r>
          <a:endParaRPr lang="es-CO" sz="1400" b="1" kern="1200" dirty="0"/>
        </a:p>
      </dsp:txBody>
      <dsp:txXfrm>
        <a:off x="5156380" y="1175948"/>
        <a:ext cx="899410" cy="899410"/>
      </dsp:txXfrm>
    </dsp:sp>
    <dsp:sp modelId="{4A08E15C-1177-4A16-8090-C05CA037747E}">
      <dsp:nvSpPr>
        <dsp:cNvPr id="0" name=""/>
        <dsp:cNvSpPr/>
      </dsp:nvSpPr>
      <dsp:spPr>
        <a:xfrm>
          <a:off x="4970106" y="2968163"/>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0" kern="1200" dirty="0" smtClean="0"/>
            <a:t>Gestión de emisiones atmosféricas </a:t>
          </a:r>
          <a:endParaRPr lang="es-CO" sz="1300" b="0" kern="1200" dirty="0"/>
        </a:p>
      </dsp:txBody>
      <dsp:txXfrm>
        <a:off x="5156380" y="3154437"/>
        <a:ext cx="899410" cy="899410"/>
      </dsp:txXfrm>
    </dsp:sp>
    <dsp:sp modelId="{F7D8C08F-00E5-41E1-9528-1F3362841EFB}">
      <dsp:nvSpPr>
        <dsp:cNvPr id="0" name=""/>
        <dsp:cNvSpPr/>
      </dsp:nvSpPr>
      <dsp:spPr>
        <a:xfrm>
          <a:off x="3256684" y="3957407"/>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dirty="0" smtClean="0"/>
            <a:t>Ahorro y uso eficiente de agua </a:t>
          </a:r>
          <a:endParaRPr lang="es-CO" sz="1300" b="1" kern="1200" dirty="0"/>
        </a:p>
      </dsp:txBody>
      <dsp:txXfrm>
        <a:off x="3442958" y="4143681"/>
        <a:ext cx="899410" cy="899410"/>
      </dsp:txXfrm>
    </dsp:sp>
    <dsp:sp modelId="{131132C2-FFC4-4B36-AD69-6157C5345FEC}">
      <dsp:nvSpPr>
        <dsp:cNvPr id="0" name=""/>
        <dsp:cNvSpPr/>
      </dsp:nvSpPr>
      <dsp:spPr>
        <a:xfrm>
          <a:off x="1543263" y="2968163"/>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dirty="0" smtClean="0"/>
            <a:t>Ahorro y uso eficiente de energía </a:t>
          </a:r>
          <a:endParaRPr lang="es-CO" sz="1300" b="1" kern="1200" dirty="0"/>
        </a:p>
      </dsp:txBody>
      <dsp:txXfrm>
        <a:off x="1729537" y="3154437"/>
        <a:ext cx="899410" cy="899410"/>
      </dsp:txXfrm>
    </dsp:sp>
    <dsp:sp modelId="{4318F0C6-DEDF-4294-8980-DE125ABAA773}">
      <dsp:nvSpPr>
        <dsp:cNvPr id="0" name=""/>
        <dsp:cNvSpPr/>
      </dsp:nvSpPr>
      <dsp:spPr>
        <a:xfrm>
          <a:off x="1543263" y="989674"/>
          <a:ext cx="1271958" cy="1271958"/>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dirty="0" smtClean="0"/>
            <a:t>PGIRS</a:t>
          </a:r>
          <a:endParaRPr lang="es-CO" sz="1300" b="1" kern="1200" dirty="0"/>
        </a:p>
      </dsp:txBody>
      <dsp:txXfrm>
        <a:off x="1729537" y="1175948"/>
        <a:ext cx="899410" cy="899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7A167-46BC-4D6C-B874-C90F3EDAFC4C}">
      <dsp:nvSpPr>
        <dsp:cNvPr id="0" name=""/>
        <dsp:cNvSpPr/>
      </dsp:nvSpPr>
      <dsp:spPr>
        <a:xfrm>
          <a:off x="4143483" y="35158"/>
          <a:ext cx="1210924" cy="1210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Generación </a:t>
          </a:r>
          <a:endParaRPr lang="es-CO" sz="1800" kern="1200" dirty="0"/>
        </a:p>
      </dsp:txBody>
      <dsp:txXfrm>
        <a:off x="4143483" y="35158"/>
        <a:ext cx="1210924" cy="1210924"/>
      </dsp:txXfrm>
    </dsp:sp>
    <dsp:sp modelId="{C260D1A0-0E42-4E32-B7EE-38A020D8A6F6}">
      <dsp:nvSpPr>
        <dsp:cNvPr id="0" name=""/>
        <dsp:cNvSpPr/>
      </dsp:nvSpPr>
      <dsp:spPr>
        <a:xfrm>
          <a:off x="1290024" y="-466"/>
          <a:ext cx="4546308" cy="4546308"/>
        </a:xfrm>
        <a:prstGeom prst="circularArrow">
          <a:avLst>
            <a:gd name="adj1" fmla="val 5194"/>
            <a:gd name="adj2" fmla="val 335456"/>
            <a:gd name="adj3" fmla="val 21295102"/>
            <a:gd name="adj4" fmla="val 19764609"/>
            <a:gd name="adj5" fmla="val 606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0127B-1937-4049-8459-96FB1F3A11C9}">
      <dsp:nvSpPr>
        <dsp:cNvPr id="0" name=""/>
        <dsp:cNvSpPr/>
      </dsp:nvSpPr>
      <dsp:spPr>
        <a:xfrm>
          <a:off x="4876327" y="2290620"/>
          <a:ext cx="1210924" cy="1210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Clasificación </a:t>
          </a:r>
          <a:endParaRPr lang="es-CO" sz="1800" kern="1200" dirty="0"/>
        </a:p>
      </dsp:txBody>
      <dsp:txXfrm>
        <a:off x="4876327" y="2290620"/>
        <a:ext cx="1210924" cy="1210924"/>
      </dsp:txXfrm>
    </dsp:sp>
    <dsp:sp modelId="{DA0F9718-396C-4C35-AC88-FA4CB20F364E}">
      <dsp:nvSpPr>
        <dsp:cNvPr id="0" name=""/>
        <dsp:cNvSpPr/>
      </dsp:nvSpPr>
      <dsp:spPr>
        <a:xfrm>
          <a:off x="1288596" y="1396"/>
          <a:ext cx="4546308" cy="4546308"/>
        </a:xfrm>
        <a:prstGeom prst="circularArrow">
          <a:avLst>
            <a:gd name="adj1" fmla="val 5194"/>
            <a:gd name="adj2" fmla="val 335456"/>
            <a:gd name="adj3" fmla="val 3502942"/>
            <a:gd name="adj4" fmla="val 2247663"/>
            <a:gd name="adj5" fmla="val 606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B8B6A-E0D9-4FC5-9C56-1AC32E2D59A9}">
      <dsp:nvSpPr>
        <dsp:cNvPr id="0" name=""/>
        <dsp:cNvSpPr/>
      </dsp:nvSpPr>
      <dsp:spPr>
        <a:xfrm>
          <a:off x="2679416" y="3685619"/>
          <a:ext cx="1767525" cy="1210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Almacenamiento </a:t>
          </a:r>
          <a:endParaRPr lang="es-CO" sz="1800" kern="1200" dirty="0"/>
        </a:p>
      </dsp:txBody>
      <dsp:txXfrm>
        <a:off x="2679416" y="3685619"/>
        <a:ext cx="1767525" cy="1210924"/>
      </dsp:txXfrm>
    </dsp:sp>
    <dsp:sp modelId="{2DF240AF-30BC-4F72-9451-E27190466EA6}">
      <dsp:nvSpPr>
        <dsp:cNvPr id="0" name=""/>
        <dsp:cNvSpPr/>
      </dsp:nvSpPr>
      <dsp:spPr>
        <a:xfrm>
          <a:off x="1291453" y="1396"/>
          <a:ext cx="4546308" cy="4546308"/>
        </a:xfrm>
        <a:prstGeom prst="circularArrow">
          <a:avLst>
            <a:gd name="adj1" fmla="val 5194"/>
            <a:gd name="adj2" fmla="val 335456"/>
            <a:gd name="adj3" fmla="val 8216881"/>
            <a:gd name="adj4" fmla="val 6961602"/>
            <a:gd name="adj5" fmla="val 60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180E6-ACE5-41D8-8592-53A829DFC58D}">
      <dsp:nvSpPr>
        <dsp:cNvPr id="0" name=""/>
        <dsp:cNvSpPr/>
      </dsp:nvSpPr>
      <dsp:spPr>
        <a:xfrm>
          <a:off x="1039106" y="2290620"/>
          <a:ext cx="1210924" cy="1210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Recolección </a:t>
          </a:r>
          <a:endParaRPr lang="es-CO" sz="1800" kern="1200" dirty="0"/>
        </a:p>
      </dsp:txBody>
      <dsp:txXfrm>
        <a:off x="1039106" y="2290620"/>
        <a:ext cx="1210924" cy="1210924"/>
      </dsp:txXfrm>
    </dsp:sp>
    <dsp:sp modelId="{7A2DAFDF-767A-4BD2-9722-24F3311F2727}">
      <dsp:nvSpPr>
        <dsp:cNvPr id="0" name=""/>
        <dsp:cNvSpPr/>
      </dsp:nvSpPr>
      <dsp:spPr>
        <a:xfrm>
          <a:off x="1290024" y="-466"/>
          <a:ext cx="4546308" cy="4546308"/>
        </a:xfrm>
        <a:prstGeom prst="circularArrow">
          <a:avLst>
            <a:gd name="adj1" fmla="val 5194"/>
            <a:gd name="adj2" fmla="val 335456"/>
            <a:gd name="adj3" fmla="val 12299935"/>
            <a:gd name="adj4" fmla="val 10769441"/>
            <a:gd name="adj5" fmla="val 606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3C6E3-48EE-4721-A780-BC7A1D78E6DD}">
      <dsp:nvSpPr>
        <dsp:cNvPr id="0" name=""/>
        <dsp:cNvSpPr/>
      </dsp:nvSpPr>
      <dsp:spPr>
        <a:xfrm>
          <a:off x="1771950" y="35158"/>
          <a:ext cx="1210924" cy="1210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kern="1200" dirty="0" smtClean="0"/>
            <a:t>Disposición final </a:t>
          </a:r>
          <a:endParaRPr lang="es-CO" sz="1800" kern="1200" dirty="0"/>
        </a:p>
      </dsp:txBody>
      <dsp:txXfrm>
        <a:off x="1771950" y="35158"/>
        <a:ext cx="1210924" cy="1210924"/>
      </dsp:txXfrm>
    </dsp:sp>
    <dsp:sp modelId="{6CAA884E-5D0E-422E-9204-30E641837A1A}">
      <dsp:nvSpPr>
        <dsp:cNvPr id="0" name=""/>
        <dsp:cNvSpPr/>
      </dsp:nvSpPr>
      <dsp:spPr>
        <a:xfrm>
          <a:off x="1290024" y="-466"/>
          <a:ext cx="4546308" cy="4546308"/>
        </a:xfrm>
        <a:prstGeom prst="circularArrow">
          <a:avLst>
            <a:gd name="adj1" fmla="val 5194"/>
            <a:gd name="adj2" fmla="val 335456"/>
            <a:gd name="adj3" fmla="val 16867609"/>
            <a:gd name="adj4" fmla="val 15196935"/>
            <a:gd name="adj5" fmla="val 606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79802-7E2C-47D3-83BA-D318FE293392}" type="datetimeFigureOut">
              <a:rPr lang="es-CO" smtClean="0"/>
              <a:t>02/04/2019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44176-138A-4932-A9AE-096DB0A4F50D}" type="slidenum">
              <a:rPr lang="es-CO" smtClean="0"/>
              <a:t>‹Nº›</a:t>
            </a:fld>
            <a:endParaRPr lang="es-CO"/>
          </a:p>
        </p:txBody>
      </p:sp>
    </p:spTree>
    <p:extLst>
      <p:ext uri="{BB962C8B-B14F-4D97-AF65-F5344CB8AC3E}">
        <p14:creationId xmlns:p14="http://schemas.microsoft.com/office/powerpoint/2010/main" val="17232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D444176-138A-4932-A9AE-096DB0A4F50D}" type="slidenum">
              <a:rPr lang="es-CO" smtClean="0"/>
              <a:t>24</a:t>
            </a:fld>
            <a:endParaRPr lang="es-CO"/>
          </a:p>
        </p:txBody>
      </p:sp>
    </p:spTree>
    <p:extLst>
      <p:ext uri="{BB962C8B-B14F-4D97-AF65-F5344CB8AC3E}">
        <p14:creationId xmlns:p14="http://schemas.microsoft.com/office/powerpoint/2010/main" val="304457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D444176-138A-4932-A9AE-096DB0A4F50D}" type="slidenum">
              <a:rPr lang="es-CO" smtClean="0"/>
              <a:t>27</a:t>
            </a:fld>
            <a:endParaRPr lang="es-CO"/>
          </a:p>
        </p:txBody>
      </p:sp>
    </p:spTree>
    <p:extLst>
      <p:ext uri="{BB962C8B-B14F-4D97-AF65-F5344CB8AC3E}">
        <p14:creationId xmlns:p14="http://schemas.microsoft.com/office/powerpoint/2010/main" val="287501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6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1054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0990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2721AC05-4789-4D0B-85D8-3D39C6F39286}" type="datetimeFigureOut">
              <a:rPr lang="es-CO" smtClean="0"/>
              <a:t>02/04/2019</a:t>
            </a:fld>
            <a:endParaRPr lang="es-CO"/>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8C80AC3B-78E9-4150-97F3-84B41BA4969D}" type="slidenum">
              <a:rPr lang="es-CO" smtClean="0"/>
              <a:t>‹Nº›</a:t>
            </a:fld>
            <a:endParaRPr lang="es-CO"/>
          </a:p>
        </p:txBody>
      </p:sp>
    </p:spTree>
    <p:extLst>
      <p:ext uri="{BB962C8B-B14F-4D97-AF65-F5344CB8AC3E}">
        <p14:creationId xmlns:p14="http://schemas.microsoft.com/office/powerpoint/2010/main" val="392764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8909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5557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4118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9782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4951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202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1315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02/04/2019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848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
          <p:cNvPicPr/>
          <p:nvPr userDrawn="1"/>
        </p:nvPicPr>
        <p:blipFill rotWithShape="1">
          <a:blip r:embed="rId14">
            <a:extLst>
              <a:ext uri="{28A0092B-C50C-407E-A947-70E740481C1C}">
                <a14:useLocalDpi xmlns:a14="http://schemas.microsoft.com/office/drawing/2010/main" val="0"/>
              </a:ext>
            </a:extLst>
          </a:blip>
          <a:srcRect l="20651" t="44485" b="1"/>
          <a:stretch/>
        </p:blipFill>
        <p:spPr bwMode="auto">
          <a:xfrm>
            <a:off x="845840" y="0"/>
            <a:ext cx="8298161" cy="6885384"/>
          </a:xfrm>
          <a:prstGeom prst="rect">
            <a:avLst/>
          </a:prstGeom>
          <a:noFill/>
        </p:spPr>
      </p:pic>
      <p:sp>
        <p:nvSpPr>
          <p:cNvPr id="8" name="7 Rectángulo"/>
          <p:cNvSpPr/>
          <p:nvPr userDrawn="1"/>
        </p:nvSpPr>
        <p:spPr>
          <a:xfrm>
            <a:off x="0" y="0"/>
            <a:ext cx="84584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93693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0.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Contaminaci&#243;n%20del%20mundo%20animado%20(1).m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triz%20Legal%20-%20Dic%202018.xlsx"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triz%20requisitos%20ambientales%20adquisiciones%20y%20servicios.xlsx"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047" y="2285567"/>
            <a:ext cx="8424936" cy="917600"/>
          </a:xfrm>
        </p:spPr>
        <p:txBody>
          <a:bodyPr>
            <a:normAutofit/>
          </a:bodyPr>
          <a:lstStyle/>
          <a:p>
            <a:pPr algn="ctr"/>
            <a:r>
              <a:rPr lang="es-CO" b="1" dirty="0" smtClean="0"/>
              <a:t>PLAN DE GESTIÓN AMBIENTAL </a:t>
            </a:r>
            <a:endParaRPr lang="es-CO" b="1" dirty="0"/>
          </a:p>
        </p:txBody>
      </p:sp>
      <p:sp>
        <p:nvSpPr>
          <p:cNvPr id="6" name="Título 1"/>
          <p:cNvSpPr txBox="1">
            <a:spLocks/>
          </p:cNvSpPr>
          <p:nvPr/>
        </p:nvSpPr>
        <p:spPr>
          <a:xfrm>
            <a:off x="608506" y="4293096"/>
            <a:ext cx="8424936" cy="917600"/>
          </a:xfrm>
          <a:prstGeom prst="rect">
            <a:avLst/>
          </a:prstGeom>
        </p:spPr>
        <p:txBody>
          <a:bodyPr anchor="b">
            <a:norm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r>
              <a:rPr lang="es-CO" b="1" dirty="0" smtClean="0"/>
              <a:t>RAMA JUDICIAL</a:t>
            </a:r>
            <a:endParaRPr lang="es-CO" b="1" dirty="0"/>
          </a:p>
        </p:txBody>
      </p:sp>
      <p:pic>
        <p:nvPicPr>
          <p:cNvPr id="4" name="Picture 7"/>
          <p:cNvPicPr/>
          <p:nvPr/>
        </p:nvPicPr>
        <p:blipFill>
          <a:blip r:embed="rId2"/>
          <a:stretch>
            <a:fillRect/>
          </a:stretch>
        </p:blipFill>
        <p:spPr>
          <a:xfrm>
            <a:off x="899592" y="199506"/>
            <a:ext cx="2852299" cy="789305"/>
          </a:xfrm>
          <a:prstGeom prst="rect">
            <a:avLst/>
          </a:prstGeom>
        </p:spPr>
      </p:pic>
      <p:grpSp>
        <p:nvGrpSpPr>
          <p:cNvPr id="12" name="Grupo 11"/>
          <p:cNvGrpSpPr/>
          <p:nvPr/>
        </p:nvGrpSpPr>
        <p:grpSpPr>
          <a:xfrm>
            <a:off x="4201592" y="216782"/>
            <a:ext cx="4791140" cy="1227867"/>
            <a:chOff x="4201592" y="216782"/>
            <a:chExt cx="4791140" cy="1227867"/>
          </a:xfrm>
        </p:grpSpPr>
        <p:sp>
          <p:nvSpPr>
            <p:cNvPr id="5" name="CuadroTexto 4"/>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7"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8" name="Group 8"/>
            <p:cNvGrpSpPr>
              <a:grpSpLocks/>
            </p:cNvGrpSpPr>
            <p:nvPr/>
          </p:nvGrpSpPr>
          <p:grpSpPr bwMode="auto">
            <a:xfrm>
              <a:off x="4201592" y="235201"/>
              <a:ext cx="4791140" cy="960438"/>
              <a:chOff x="2381" y="180"/>
              <a:chExt cx="3154" cy="605"/>
            </a:xfrm>
          </p:grpSpPr>
          <p:sp>
            <p:nvSpPr>
              <p:cNvPr id="9"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0"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13371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701228"/>
            <a:ext cx="7886700" cy="713771"/>
          </a:xfrm>
        </p:spPr>
        <p:txBody>
          <a:bodyPr/>
          <a:lstStyle/>
          <a:p>
            <a:r>
              <a:rPr lang="es-CO" sz="4000" b="1" dirty="0"/>
              <a:t>Gestión de emisiones atmosféricas </a:t>
            </a:r>
          </a:p>
        </p:txBody>
      </p:sp>
      <p:sp>
        <p:nvSpPr>
          <p:cNvPr id="7" name="Rectángulo 6"/>
          <p:cNvSpPr/>
          <p:nvPr/>
        </p:nvSpPr>
        <p:spPr>
          <a:xfrm>
            <a:off x="1080120" y="2611849"/>
            <a:ext cx="7956376" cy="1938992"/>
          </a:xfrm>
          <a:prstGeom prst="rect">
            <a:avLst/>
          </a:prstGeom>
        </p:spPr>
        <p:txBody>
          <a:bodyPr wrap="square">
            <a:spAutoFit/>
          </a:bodyPr>
          <a:lstStyle/>
          <a:p>
            <a:pPr algn="just"/>
            <a:r>
              <a:rPr lang="es-ES" sz="2400" dirty="0"/>
              <a:t>El Programa de gestión de las emisiones atmosféricas </a:t>
            </a:r>
            <a:r>
              <a:rPr lang="es-ES" sz="2400" dirty="0" smtClean="0"/>
              <a:t>busca </a:t>
            </a:r>
            <a:r>
              <a:rPr lang="es-ES" sz="2400" b="1" dirty="0" smtClean="0">
                <a:solidFill>
                  <a:srgbClr val="C00000"/>
                </a:solidFill>
              </a:rPr>
              <a:t>minimizar </a:t>
            </a:r>
            <a:r>
              <a:rPr lang="es-ES" sz="2400" b="1" dirty="0">
                <a:solidFill>
                  <a:srgbClr val="C00000"/>
                </a:solidFill>
              </a:rPr>
              <a:t>los impactos ambientales al recurso aire</a:t>
            </a:r>
            <a:r>
              <a:rPr lang="es-ES" sz="2400" b="1" dirty="0"/>
              <a:t>,</a:t>
            </a:r>
            <a:r>
              <a:rPr lang="es-ES" sz="2400" dirty="0"/>
              <a:t> generado por </a:t>
            </a:r>
            <a:r>
              <a:rPr lang="es-ES" sz="2400" dirty="0" smtClean="0"/>
              <a:t>el parque automotor y las actividades </a:t>
            </a:r>
            <a:r>
              <a:rPr lang="es-ES" sz="2400" dirty="0"/>
              <a:t>desarrolladas en los despachos judiciales y sedes administrativas de la </a:t>
            </a:r>
            <a:r>
              <a:rPr lang="es-ES" sz="2400" dirty="0" smtClean="0"/>
              <a:t>Rama </a:t>
            </a:r>
            <a:r>
              <a:rPr lang="es-CO" sz="2400" dirty="0" smtClean="0"/>
              <a:t>Judicial</a:t>
            </a:r>
            <a:r>
              <a:rPr lang="es-CO" sz="2400" dirty="0"/>
              <a:t>.</a:t>
            </a:r>
          </a:p>
        </p:txBody>
      </p:sp>
      <p:sp>
        <p:nvSpPr>
          <p:cNvPr id="4" name="Marcador de contenido 2"/>
          <p:cNvSpPr>
            <a:spLocks noGrp="1"/>
          </p:cNvSpPr>
          <p:nvPr>
            <p:ph idx="1"/>
          </p:nvPr>
        </p:nvSpPr>
        <p:spPr>
          <a:xfrm>
            <a:off x="828846" y="5022271"/>
            <a:ext cx="5281348" cy="1287049"/>
          </a:xfrm>
        </p:spPr>
        <p:txBody>
          <a:bodyPr>
            <a:noAutofit/>
          </a:bodyPr>
          <a:lstStyle/>
          <a:p>
            <a:pPr>
              <a:buClr>
                <a:schemeClr val="accent6">
                  <a:lumMod val="75000"/>
                </a:schemeClr>
              </a:buClr>
              <a:buFont typeface="Wingdings" panose="05000000000000000000" pitchFamily="2" charset="2"/>
              <a:buChar char="ü"/>
            </a:pPr>
            <a:r>
              <a:rPr lang="es-CO" sz="2400" dirty="0"/>
              <a:t>Adecuación de </a:t>
            </a:r>
            <a:r>
              <a:rPr lang="es-CO" sz="2400" dirty="0" smtClean="0"/>
              <a:t>bicicleteros</a:t>
            </a:r>
          </a:p>
          <a:p>
            <a:pPr>
              <a:buClr>
                <a:schemeClr val="accent6">
                  <a:lumMod val="75000"/>
                </a:schemeClr>
              </a:buClr>
              <a:buFont typeface="Wingdings" panose="05000000000000000000" pitchFamily="2" charset="2"/>
              <a:buChar char="ü"/>
            </a:pPr>
            <a:r>
              <a:rPr lang="es-CO" sz="2400" dirty="0"/>
              <a:t>Utilización compartida de vehículos</a:t>
            </a:r>
            <a:r>
              <a:rPr lang="es-CO" sz="2400" dirty="0" smtClean="0"/>
              <a:t>.</a:t>
            </a:r>
          </a:p>
          <a:p>
            <a:pPr>
              <a:buClr>
                <a:schemeClr val="accent6">
                  <a:lumMod val="75000"/>
                </a:schemeClr>
              </a:buClr>
              <a:buFont typeface="Wingdings" panose="05000000000000000000" pitchFamily="2" charset="2"/>
              <a:buChar char="ü"/>
            </a:pPr>
            <a:r>
              <a:rPr lang="es-CO" sz="2400" dirty="0"/>
              <a:t>Áreas verdes</a:t>
            </a:r>
          </a:p>
        </p:txBody>
      </p:sp>
      <p:pic>
        <p:nvPicPr>
          <p:cNvPr id="5" name="Imagen 4"/>
          <p:cNvPicPr>
            <a:picLocks noChangeAspect="1"/>
          </p:cNvPicPr>
          <p:nvPr/>
        </p:nvPicPr>
        <p:blipFill>
          <a:blip r:embed="rId2"/>
          <a:stretch>
            <a:fillRect/>
          </a:stretch>
        </p:blipFill>
        <p:spPr>
          <a:xfrm>
            <a:off x="5890293" y="4362200"/>
            <a:ext cx="3077115" cy="1986290"/>
          </a:xfrm>
          <a:prstGeom prst="rect">
            <a:avLst/>
          </a:prstGeom>
        </p:spPr>
      </p:pic>
      <p:pic>
        <p:nvPicPr>
          <p:cNvPr id="6" name="Picture 7"/>
          <p:cNvPicPr/>
          <p:nvPr/>
        </p:nvPicPr>
        <p:blipFill>
          <a:blip r:embed="rId3"/>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7585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17577" y="1817130"/>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t>EVALUACIÓN Y SEGUIMIENTO</a:t>
            </a:r>
            <a:endParaRPr lang="es-CO" sz="3600" b="1" dirty="0"/>
          </a:p>
        </p:txBody>
      </p:sp>
      <p:sp>
        <p:nvSpPr>
          <p:cNvPr id="7" name="CuadroTexto 6"/>
          <p:cNvSpPr txBox="1"/>
          <p:nvPr/>
        </p:nvSpPr>
        <p:spPr>
          <a:xfrm>
            <a:off x="1234113" y="2893339"/>
            <a:ext cx="2967479" cy="523220"/>
          </a:xfrm>
          <a:prstGeom prst="rect">
            <a:avLst/>
          </a:prstGeom>
          <a:noFill/>
        </p:spPr>
        <p:txBody>
          <a:bodyPr wrap="none" rtlCol="0">
            <a:spAutoFit/>
          </a:bodyPr>
          <a:lstStyle/>
          <a:p>
            <a:r>
              <a:rPr lang="es-CO" sz="2800" dirty="0" smtClean="0"/>
              <a:t>Huella de Carbono </a:t>
            </a:r>
            <a:endParaRPr lang="es-CO" sz="2800" dirty="0"/>
          </a:p>
        </p:txBody>
      </p:sp>
      <p:sp>
        <p:nvSpPr>
          <p:cNvPr id="8" name="Rectangle 1"/>
          <p:cNvSpPr>
            <a:spLocks noChangeArrowheads="1"/>
          </p:cNvSpPr>
          <p:nvPr/>
        </p:nvSpPr>
        <p:spPr bwMode="auto">
          <a:xfrm>
            <a:off x="1371447" y="3789040"/>
            <a:ext cx="6899596"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CO</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 = (Cantidad total * (Factor de emisión de CO</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 * Poder calorífico) * Densidad)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 = ((Cantidad total * (Factor de emisión de 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 * Poder calorífico) * Densidad) * Conversión GWP 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 = ((Cantidad total * (Factor de emisión de 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 * Poder calorífico) * Densidad) * Conversión GWP 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a:t>
            </a:r>
            <a:endParaRPr kumimoji="0" lang="es-CO" altLang="es-CO" b="0" i="0" u="none" strike="noStrike" cap="none" normalizeH="0" baseline="0" dirty="0" smtClean="0">
              <a:ln>
                <a:noFill/>
              </a:ln>
              <a:solidFill>
                <a:schemeClr val="tx1"/>
              </a:solidFill>
              <a:effectLst/>
            </a:endParaRPr>
          </a:p>
        </p:txBody>
      </p:sp>
      <p:pic>
        <p:nvPicPr>
          <p:cNvPr id="6" name="Picture 7"/>
          <p:cNvPicPr/>
          <p:nvPr/>
        </p:nvPicPr>
        <p:blipFill>
          <a:blip r:embed="rId2"/>
          <a:stretch>
            <a:fillRect/>
          </a:stretch>
        </p:blipFill>
        <p:spPr>
          <a:xfrm>
            <a:off x="899592" y="199506"/>
            <a:ext cx="2852299" cy="789305"/>
          </a:xfrm>
          <a:prstGeom prst="rect">
            <a:avLst/>
          </a:prstGeom>
        </p:spPr>
      </p:pic>
      <p:grpSp>
        <p:nvGrpSpPr>
          <p:cNvPr id="9" name="Grupo 8"/>
          <p:cNvGrpSpPr/>
          <p:nvPr/>
        </p:nvGrpSpPr>
        <p:grpSpPr>
          <a:xfrm>
            <a:off x="4201592" y="216782"/>
            <a:ext cx="4791140" cy="1227867"/>
            <a:chOff x="4201592" y="216782"/>
            <a:chExt cx="4791140" cy="1227867"/>
          </a:xfrm>
        </p:grpSpPr>
        <p:sp>
          <p:nvSpPr>
            <p:cNvPr id="10" name="CuadroTexto 9"/>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1"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2" name="Group 8"/>
            <p:cNvGrpSpPr>
              <a:grpSpLocks/>
            </p:cNvGrpSpPr>
            <p:nvPr/>
          </p:nvGrpSpPr>
          <p:grpSpPr bwMode="auto">
            <a:xfrm>
              <a:off x="4201592" y="235201"/>
              <a:ext cx="4791140" cy="960438"/>
              <a:chOff x="2381" y="180"/>
              <a:chExt cx="3154" cy="605"/>
            </a:xfrm>
          </p:grpSpPr>
          <p:sp>
            <p:nvSpPr>
              <p:cNvPr id="13"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4"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5390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508" y="1418330"/>
            <a:ext cx="7886700" cy="634117"/>
          </a:xfrm>
        </p:spPr>
        <p:txBody>
          <a:bodyPr>
            <a:normAutofit fontScale="90000"/>
          </a:bodyPr>
          <a:lstStyle/>
          <a:p>
            <a:r>
              <a:rPr lang="es-CO" b="1" dirty="0"/>
              <a:t>Ahorro y uso eficiente de </a:t>
            </a:r>
            <a:r>
              <a:rPr lang="es-CO" b="1" dirty="0" smtClean="0"/>
              <a:t>agua</a:t>
            </a:r>
            <a:endParaRPr lang="es-CO" dirty="0"/>
          </a:p>
        </p:txBody>
      </p:sp>
      <p:sp>
        <p:nvSpPr>
          <p:cNvPr id="4" name="Marcador de contenido 3"/>
          <p:cNvSpPr>
            <a:spLocks noGrp="1"/>
          </p:cNvSpPr>
          <p:nvPr>
            <p:ph idx="1"/>
          </p:nvPr>
        </p:nvSpPr>
        <p:spPr>
          <a:xfrm>
            <a:off x="1081072" y="2115866"/>
            <a:ext cx="7622936" cy="1944216"/>
          </a:xfrm>
        </p:spPr>
        <p:txBody>
          <a:bodyPr/>
          <a:lstStyle/>
          <a:p>
            <a:pPr marL="0" indent="0" algn="just">
              <a:buNone/>
            </a:pPr>
            <a:r>
              <a:rPr lang="es-ES" sz="2400" dirty="0"/>
              <a:t>El objetivo de este programa es </a:t>
            </a:r>
            <a:r>
              <a:rPr lang="es-ES" sz="2400" b="1" dirty="0">
                <a:solidFill>
                  <a:srgbClr val="C00000"/>
                </a:solidFill>
              </a:rPr>
              <a:t>implementar </a:t>
            </a:r>
            <a:r>
              <a:rPr lang="es-ES" sz="2400" b="1" dirty="0" smtClean="0">
                <a:solidFill>
                  <a:srgbClr val="C00000"/>
                </a:solidFill>
              </a:rPr>
              <a:t>acciones </a:t>
            </a:r>
            <a:r>
              <a:rPr lang="es-ES" sz="2400" dirty="0" smtClean="0"/>
              <a:t>estructuradas </a:t>
            </a:r>
            <a:r>
              <a:rPr lang="es-ES" sz="2400" dirty="0"/>
              <a:t>que permitan </a:t>
            </a:r>
            <a:r>
              <a:rPr lang="es-ES" sz="2400" b="1" dirty="0">
                <a:solidFill>
                  <a:srgbClr val="C00000"/>
                </a:solidFill>
              </a:rPr>
              <a:t>realizar un uso eficiente del agua </a:t>
            </a:r>
            <a:r>
              <a:rPr lang="es-ES" sz="2400" dirty="0"/>
              <a:t>en el desarrollo de </a:t>
            </a:r>
            <a:r>
              <a:rPr lang="es-ES" sz="2400" dirty="0" smtClean="0"/>
              <a:t>las actividades </a:t>
            </a:r>
            <a:r>
              <a:rPr lang="es-ES" sz="2400" dirty="0"/>
              <a:t>efectuadas tanto en los despachos judiciales como en las </a:t>
            </a:r>
            <a:r>
              <a:rPr lang="es-ES" sz="2400" dirty="0" smtClean="0"/>
              <a:t>sedes </a:t>
            </a:r>
            <a:r>
              <a:rPr lang="es-CO" sz="2400" dirty="0" smtClean="0"/>
              <a:t>administrativas </a:t>
            </a:r>
            <a:r>
              <a:rPr lang="es-CO" sz="2400" dirty="0"/>
              <a:t>de la Rama Judicial.</a:t>
            </a:r>
          </a:p>
        </p:txBody>
      </p:sp>
      <p:sp>
        <p:nvSpPr>
          <p:cNvPr id="5" name="Marcador de contenido 2"/>
          <p:cNvSpPr txBox="1">
            <a:spLocks/>
          </p:cNvSpPr>
          <p:nvPr/>
        </p:nvSpPr>
        <p:spPr>
          <a:xfrm>
            <a:off x="971600" y="4449809"/>
            <a:ext cx="4823186" cy="1760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6">
                  <a:lumMod val="75000"/>
                </a:schemeClr>
              </a:buClr>
              <a:buFont typeface="Wingdings" panose="05000000000000000000" pitchFamily="2" charset="2"/>
              <a:buChar char="ü"/>
            </a:pPr>
            <a:r>
              <a:rPr lang="es-CO" sz="2400" dirty="0" smtClean="0"/>
              <a:t>Control al consumo del agua.</a:t>
            </a:r>
          </a:p>
          <a:p>
            <a:pPr>
              <a:buClr>
                <a:schemeClr val="accent6">
                  <a:lumMod val="75000"/>
                </a:schemeClr>
              </a:buClr>
              <a:buFont typeface="Wingdings" panose="05000000000000000000" pitchFamily="2" charset="2"/>
              <a:buChar char="ü"/>
            </a:pPr>
            <a:r>
              <a:rPr lang="es-CO" sz="2400" dirty="0" err="1" smtClean="0"/>
              <a:t>Reuso</a:t>
            </a:r>
            <a:r>
              <a:rPr lang="es-CO" sz="2400" dirty="0" smtClean="0"/>
              <a:t> del agua</a:t>
            </a:r>
          </a:p>
          <a:p>
            <a:pPr>
              <a:buClr>
                <a:schemeClr val="accent6">
                  <a:lumMod val="75000"/>
                </a:schemeClr>
              </a:buClr>
              <a:buFont typeface="Wingdings" panose="05000000000000000000" pitchFamily="2" charset="2"/>
              <a:buChar char="ü"/>
            </a:pPr>
            <a:r>
              <a:rPr lang="es-CO" sz="2400" dirty="0" smtClean="0"/>
              <a:t>Sanitarios ecológicos</a:t>
            </a:r>
          </a:p>
          <a:p>
            <a:pPr>
              <a:buClr>
                <a:schemeClr val="accent6">
                  <a:lumMod val="75000"/>
                </a:schemeClr>
              </a:buClr>
              <a:buFont typeface="Wingdings" panose="05000000000000000000" pitchFamily="2" charset="2"/>
              <a:buChar char="ü"/>
            </a:pPr>
            <a:r>
              <a:rPr lang="es-CO" sz="2400" dirty="0" smtClean="0"/>
              <a:t>Llaves o grifos ahorradores</a:t>
            </a:r>
            <a:endParaRPr lang="es-CO" sz="2400" dirty="0"/>
          </a:p>
        </p:txBody>
      </p:sp>
      <p:pic>
        <p:nvPicPr>
          <p:cNvPr id="6" name="Picture 2" descr="Resultado de imagen para ahorro de agu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75"/>
          <a:stretch/>
        </p:blipFill>
        <p:spPr bwMode="auto">
          <a:xfrm>
            <a:off x="5940152" y="4031716"/>
            <a:ext cx="2490446" cy="2709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p:nvPr/>
        </p:nvPicPr>
        <p:blipFill>
          <a:blip r:embed="rId3"/>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16500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209074" y="1488301"/>
            <a:ext cx="7272808"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t>EVALUACIÓN Y SEGUIMIENTO</a:t>
            </a:r>
            <a:endParaRPr lang="es-CO" sz="3200" b="1" dirty="0"/>
          </a:p>
        </p:txBody>
      </p:sp>
      <p:graphicFrame>
        <p:nvGraphicFramePr>
          <p:cNvPr id="2" name="Tabla 1"/>
          <p:cNvGraphicFramePr>
            <a:graphicFrameLocks noGrp="1"/>
          </p:cNvGraphicFramePr>
          <p:nvPr>
            <p:extLst>
              <p:ext uri="{D42A27DB-BD31-4B8C-83A1-F6EECF244321}">
                <p14:modId xmlns:p14="http://schemas.microsoft.com/office/powerpoint/2010/main" val="2364221381"/>
              </p:ext>
            </p:extLst>
          </p:nvPr>
        </p:nvGraphicFramePr>
        <p:xfrm>
          <a:off x="1232085" y="2348880"/>
          <a:ext cx="7287309" cy="3870286"/>
        </p:xfrm>
        <a:graphic>
          <a:graphicData uri="http://schemas.openxmlformats.org/drawingml/2006/table">
            <a:tbl>
              <a:tblPr firstRow="1" firstCol="1" lastRow="1" lastCol="1" bandRow="1" bandCol="1">
                <a:tableStyleId>{5940675A-B579-460E-94D1-54222C63F5DA}</a:tableStyleId>
              </a:tblPr>
              <a:tblGrid>
                <a:gridCol w="2733024"/>
                <a:gridCol w="2605195"/>
                <a:gridCol w="1949090"/>
              </a:tblGrid>
              <a:tr h="185788">
                <a:tc>
                  <a:txBody>
                    <a:bodyPr/>
                    <a:lstStyle/>
                    <a:p>
                      <a:pPr algn="ctr">
                        <a:lnSpc>
                          <a:spcPct val="107000"/>
                        </a:lnSpc>
                        <a:spcAft>
                          <a:spcPts val="0"/>
                        </a:spcAft>
                      </a:pPr>
                      <a:r>
                        <a:rPr lang="es-CO" sz="2000" dirty="0">
                          <a:effectLst/>
                        </a:rPr>
                        <a:t>Nombre</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a:effectLst/>
                        </a:rPr>
                        <a:t>Forma de Cálculo</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dirty="0">
                          <a:effectLst/>
                        </a:rPr>
                        <a:t>Frecuencia</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17125">
                <a:tc>
                  <a:txBody>
                    <a:bodyPr/>
                    <a:lstStyle/>
                    <a:p>
                      <a:pPr algn="ctr">
                        <a:lnSpc>
                          <a:spcPct val="107000"/>
                        </a:lnSpc>
                        <a:spcAft>
                          <a:spcPts val="0"/>
                        </a:spcAft>
                      </a:pPr>
                      <a:r>
                        <a:rPr lang="es-CO" sz="2000" dirty="0">
                          <a:effectLst/>
                        </a:rPr>
                        <a:t>Consumo per cápita de agua</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dirty="0">
                          <a:effectLst/>
                        </a:rPr>
                        <a:t>(m</a:t>
                      </a:r>
                      <a:r>
                        <a:rPr lang="es-CO" sz="2000" baseline="30000" dirty="0">
                          <a:effectLst/>
                        </a:rPr>
                        <a:t>3</a:t>
                      </a:r>
                      <a:r>
                        <a:rPr lang="es-CO" sz="2000" dirty="0">
                          <a:effectLst/>
                        </a:rPr>
                        <a:t> de agua consumida en el mes/ # de trabajadores)</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dirty="0">
                          <a:effectLst/>
                        </a:rPr>
                        <a:t>Trimestral </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641503">
                <a:tc>
                  <a:txBody>
                    <a:bodyPr/>
                    <a:lstStyle/>
                    <a:p>
                      <a:pPr algn="ctr">
                        <a:lnSpc>
                          <a:spcPct val="107000"/>
                        </a:lnSpc>
                        <a:spcAft>
                          <a:spcPts val="0"/>
                        </a:spcAft>
                      </a:pPr>
                      <a:r>
                        <a:rPr lang="es-CO" sz="2000">
                          <a:effectLst/>
                        </a:rPr>
                        <a:t>Ahorro en costos por consumo de agua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a:effectLst/>
                        </a:rPr>
                        <a:t>Valor actual de factura – valor anterior de factura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000" dirty="0">
                          <a:effectLst/>
                        </a:rPr>
                        <a:t>Trimestral </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Picture 7"/>
          <p:cNvPicPr/>
          <p:nvPr/>
        </p:nvPicPr>
        <p:blipFill>
          <a:blip r:embed="rId2"/>
          <a:stretch>
            <a:fillRect/>
          </a:stretch>
        </p:blipFill>
        <p:spPr>
          <a:xfrm>
            <a:off x="899592" y="199506"/>
            <a:ext cx="2852299" cy="789305"/>
          </a:xfrm>
          <a:prstGeom prst="rect">
            <a:avLst/>
          </a:prstGeom>
        </p:spPr>
      </p:pic>
      <p:grpSp>
        <p:nvGrpSpPr>
          <p:cNvPr id="7" name="Grupo 6"/>
          <p:cNvGrpSpPr/>
          <p:nvPr/>
        </p:nvGrpSpPr>
        <p:grpSpPr>
          <a:xfrm>
            <a:off x="4201592" y="216782"/>
            <a:ext cx="4791140" cy="1227867"/>
            <a:chOff x="4201592" y="216782"/>
            <a:chExt cx="4791140" cy="1227867"/>
          </a:xfrm>
        </p:grpSpPr>
        <p:sp>
          <p:nvSpPr>
            <p:cNvPr id="8" name="CuadroTexto 7"/>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9"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0" name="Group 8"/>
            <p:cNvGrpSpPr>
              <a:grpSpLocks/>
            </p:cNvGrpSpPr>
            <p:nvPr/>
          </p:nvGrpSpPr>
          <p:grpSpPr bwMode="auto">
            <a:xfrm>
              <a:off x="4201592" y="235201"/>
              <a:ext cx="4791140" cy="960438"/>
              <a:chOff x="2381" y="180"/>
              <a:chExt cx="3154" cy="605"/>
            </a:xfrm>
          </p:grpSpPr>
          <p:sp>
            <p:nvSpPr>
              <p:cNvPr id="11"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2"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0632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223" y="1525670"/>
            <a:ext cx="8229600" cy="792088"/>
          </a:xfrm>
        </p:spPr>
        <p:txBody>
          <a:bodyPr/>
          <a:lstStyle/>
          <a:p>
            <a:r>
              <a:rPr lang="es-CO" sz="4000" b="1" dirty="0"/>
              <a:t>Ahorro y uso eficiente de energía </a:t>
            </a:r>
            <a:endParaRPr lang="es-CO" sz="4000" dirty="0"/>
          </a:p>
        </p:txBody>
      </p:sp>
      <p:sp>
        <p:nvSpPr>
          <p:cNvPr id="4" name="Marcador de contenido 3"/>
          <p:cNvSpPr>
            <a:spLocks noGrp="1"/>
          </p:cNvSpPr>
          <p:nvPr>
            <p:ph idx="1"/>
          </p:nvPr>
        </p:nvSpPr>
        <p:spPr>
          <a:xfrm>
            <a:off x="1132821" y="2295095"/>
            <a:ext cx="7776864" cy="1277921"/>
          </a:xfrm>
        </p:spPr>
        <p:txBody>
          <a:bodyPr/>
          <a:lstStyle/>
          <a:p>
            <a:pPr marL="0" indent="0" algn="just">
              <a:buNone/>
            </a:pPr>
            <a:r>
              <a:rPr lang="es-ES" sz="2000" dirty="0"/>
              <a:t>El programa de uso eficiente y ahorro de la energía </a:t>
            </a:r>
            <a:r>
              <a:rPr lang="es-ES" sz="2000" dirty="0" smtClean="0"/>
              <a:t>busca </a:t>
            </a:r>
            <a:r>
              <a:rPr lang="es-ES" sz="2000" b="1" dirty="0" smtClean="0">
                <a:solidFill>
                  <a:srgbClr val="C00000"/>
                </a:solidFill>
              </a:rPr>
              <a:t>promover </a:t>
            </a:r>
            <a:r>
              <a:rPr lang="es-ES" sz="2000" b="1" dirty="0">
                <a:solidFill>
                  <a:srgbClr val="C00000"/>
                </a:solidFill>
              </a:rPr>
              <a:t>estrategias para el aprovechamiento de la luz natural y el empleo </a:t>
            </a:r>
            <a:r>
              <a:rPr lang="es-ES" sz="2000" b="1" dirty="0" smtClean="0">
                <a:solidFill>
                  <a:srgbClr val="C00000"/>
                </a:solidFill>
              </a:rPr>
              <a:t>de tecnologías </a:t>
            </a:r>
            <a:r>
              <a:rPr lang="es-ES" sz="2000" b="1" dirty="0">
                <a:solidFill>
                  <a:srgbClr val="C00000"/>
                </a:solidFill>
              </a:rPr>
              <a:t>y prácticas </a:t>
            </a:r>
            <a:r>
              <a:rPr lang="es-ES" sz="2000" dirty="0"/>
              <a:t>que permitan reducir el consumo de energía eléctrica.</a:t>
            </a:r>
            <a:endParaRPr lang="es-CO" sz="2000" dirty="0"/>
          </a:p>
        </p:txBody>
      </p:sp>
      <p:sp>
        <p:nvSpPr>
          <p:cNvPr id="5" name="Marcador de contenido 2"/>
          <p:cNvSpPr txBox="1">
            <a:spLocks/>
          </p:cNvSpPr>
          <p:nvPr/>
        </p:nvSpPr>
        <p:spPr>
          <a:xfrm>
            <a:off x="1337639" y="3737599"/>
            <a:ext cx="6880081" cy="194421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75000"/>
                </a:schemeClr>
              </a:buClr>
              <a:buFont typeface="Wingdings" panose="05000000000000000000" pitchFamily="2" charset="2"/>
              <a:buChar char="ü"/>
            </a:pPr>
            <a:r>
              <a:rPr lang="es-CO" sz="2000" dirty="0" smtClean="0"/>
              <a:t>Sustitución por luz natural</a:t>
            </a:r>
          </a:p>
          <a:p>
            <a:pPr algn="just">
              <a:buClr>
                <a:schemeClr val="accent6">
                  <a:lumMod val="75000"/>
                </a:schemeClr>
              </a:buClr>
              <a:buFont typeface="Wingdings" panose="05000000000000000000" pitchFamily="2" charset="2"/>
              <a:buChar char="ü"/>
            </a:pPr>
            <a:r>
              <a:rPr lang="es-CO" sz="2000" dirty="0" err="1" smtClean="0"/>
              <a:t>Páneles</a:t>
            </a:r>
            <a:r>
              <a:rPr lang="es-CO" sz="2000" dirty="0" smtClean="0"/>
              <a:t> solares</a:t>
            </a:r>
          </a:p>
          <a:p>
            <a:pPr algn="just">
              <a:buClr>
                <a:schemeClr val="accent6">
                  <a:lumMod val="75000"/>
                </a:schemeClr>
              </a:buClr>
              <a:buFont typeface="Wingdings" panose="05000000000000000000" pitchFamily="2" charset="2"/>
              <a:buChar char="ü"/>
            </a:pPr>
            <a:r>
              <a:rPr lang="es-CO" sz="2000" dirty="0" smtClean="0"/>
              <a:t>Interruptores por localización y sensores de movimiento</a:t>
            </a:r>
          </a:p>
          <a:p>
            <a:pPr algn="just">
              <a:buClr>
                <a:schemeClr val="accent6">
                  <a:lumMod val="75000"/>
                </a:schemeClr>
              </a:buClr>
              <a:buFont typeface="Wingdings" panose="05000000000000000000" pitchFamily="2" charset="2"/>
              <a:buChar char="ü"/>
            </a:pPr>
            <a:r>
              <a:rPr lang="es-CO" sz="2000" dirty="0" smtClean="0"/>
              <a:t>Equipos con opciones de sistemas de ahorro</a:t>
            </a:r>
          </a:p>
          <a:p>
            <a:pPr algn="just">
              <a:buClr>
                <a:schemeClr val="accent6">
                  <a:lumMod val="75000"/>
                </a:schemeClr>
              </a:buClr>
              <a:buFont typeface="Wingdings" panose="05000000000000000000" pitchFamily="2" charset="2"/>
              <a:buChar char="ü"/>
            </a:pPr>
            <a:r>
              <a:rPr lang="es-CO" sz="2000" dirty="0" smtClean="0"/>
              <a:t>Programación de equipos</a:t>
            </a:r>
            <a:endParaRPr lang="es-CO" sz="2000" dirty="0"/>
          </a:p>
        </p:txBody>
      </p:sp>
      <p:pic>
        <p:nvPicPr>
          <p:cNvPr id="6" name="Picture 2" descr="Resultado de imagen para ahorro de energ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938"/>
          <a:stretch/>
        </p:blipFill>
        <p:spPr bwMode="auto">
          <a:xfrm>
            <a:off x="6367307" y="5445224"/>
            <a:ext cx="2519404" cy="1285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7"/>
          <p:cNvPicPr/>
          <p:nvPr/>
        </p:nvPicPr>
        <p:blipFill>
          <a:blip r:embed="rId3"/>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32243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63132" y="1368067"/>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t>EVALUACIÓN Y SEGUIMIENTO</a:t>
            </a:r>
            <a:endParaRPr lang="es-CO" sz="3600" b="1" dirty="0"/>
          </a:p>
        </p:txBody>
      </p:sp>
      <p:graphicFrame>
        <p:nvGraphicFramePr>
          <p:cNvPr id="2" name="Tabla 1"/>
          <p:cNvGraphicFramePr>
            <a:graphicFrameLocks noGrp="1"/>
          </p:cNvGraphicFramePr>
          <p:nvPr>
            <p:extLst>
              <p:ext uri="{D42A27DB-BD31-4B8C-83A1-F6EECF244321}">
                <p14:modId xmlns:p14="http://schemas.microsoft.com/office/powerpoint/2010/main" val="1014026787"/>
              </p:ext>
            </p:extLst>
          </p:nvPr>
        </p:nvGraphicFramePr>
        <p:xfrm>
          <a:off x="1187624" y="2072672"/>
          <a:ext cx="7499176" cy="4529776"/>
        </p:xfrm>
        <a:graphic>
          <a:graphicData uri="http://schemas.openxmlformats.org/drawingml/2006/table">
            <a:tbl>
              <a:tblPr firstRow="1" firstCol="1" lastRow="1" lastCol="1" bandRow="1" bandCol="1">
                <a:tableStyleId>{5940675A-B579-460E-94D1-54222C63F5DA}</a:tableStyleId>
              </a:tblPr>
              <a:tblGrid>
                <a:gridCol w="2084072"/>
                <a:gridCol w="2017701"/>
                <a:gridCol w="1497512"/>
                <a:gridCol w="1899891"/>
              </a:tblGrid>
              <a:tr h="446852">
                <a:tc>
                  <a:txBody>
                    <a:bodyPr/>
                    <a:lstStyle/>
                    <a:p>
                      <a:pPr algn="ctr">
                        <a:lnSpc>
                          <a:spcPct val="107000"/>
                        </a:lnSpc>
                        <a:spcAft>
                          <a:spcPts val="0"/>
                        </a:spcAft>
                      </a:pPr>
                      <a:r>
                        <a:rPr lang="es-CO" sz="1800" dirty="0">
                          <a:effectLst/>
                        </a:rPr>
                        <a:t>Nombre</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dirty="0">
                          <a:effectLst/>
                        </a:rPr>
                        <a:t>Forma de Cálculo</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Frecuencia</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Responsable</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3358">
                <a:tc>
                  <a:txBody>
                    <a:bodyPr/>
                    <a:lstStyle/>
                    <a:p>
                      <a:pPr algn="ctr">
                        <a:lnSpc>
                          <a:spcPct val="107000"/>
                        </a:lnSpc>
                        <a:spcAft>
                          <a:spcPts val="0"/>
                        </a:spcAft>
                      </a:pPr>
                      <a:r>
                        <a:rPr lang="es-CO" sz="1800">
                          <a:effectLst/>
                        </a:rPr>
                        <a:t>Consumo per cápita de energía</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Kwh por recibo de energía/ No empleados en el periodo</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Trimestral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Coordinador Nacional Ambiental </a:t>
                      </a:r>
                      <a:endParaRPr lang="es-CO" sz="2400">
                        <a:effectLst/>
                      </a:endParaRPr>
                    </a:p>
                    <a:p>
                      <a:pPr algn="ctr">
                        <a:lnSpc>
                          <a:spcPct val="107000"/>
                        </a:lnSpc>
                        <a:spcAft>
                          <a:spcPts val="0"/>
                        </a:spcAft>
                      </a:pPr>
                      <a:r>
                        <a:rPr lang="es-CO" sz="1800">
                          <a:effectLst/>
                        </a:rPr>
                        <a:t> </a:t>
                      </a:r>
                      <a:endParaRPr lang="es-CO" sz="2400">
                        <a:effectLst/>
                      </a:endParaRPr>
                    </a:p>
                    <a:p>
                      <a:pPr algn="ctr">
                        <a:lnSpc>
                          <a:spcPct val="107000"/>
                        </a:lnSpc>
                        <a:spcAft>
                          <a:spcPts val="0"/>
                        </a:spcAft>
                      </a:pPr>
                      <a:r>
                        <a:rPr lang="es-CO" sz="1800">
                          <a:effectLst/>
                        </a:rPr>
                        <a:t>Responsables ambientales por sede o Seccional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3358">
                <a:tc>
                  <a:txBody>
                    <a:bodyPr/>
                    <a:lstStyle/>
                    <a:p>
                      <a:pPr algn="ctr">
                        <a:lnSpc>
                          <a:spcPct val="107000"/>
                        </a:lnSpc>
                        <a:spcAft>
                          <a:spcPts val="0"/>
                        </a:spcAft>
                      </a:pPr>
                      <a:r>
                        <a:rPr lang="es-CO" sz="1800">
                          <a:effectLst/>
                        </a:rPr>
                        <a:t>Ahorro en costos por consumo energético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Valor actual de factura – valor anterior de factura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Trimestral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dirty="0">
                          <a:effectLst/>
                        </a:rPr>
                        <a:t>Coordinador Nacional Ambiental </a:t>
                      </a:r>
                      <a:endParaRPr lang="es-CO" sz="2400" dirty="0">
                        <a:effectLst/>
                      </a:endParaRPr>
                    </a:p>
                    <a:p>
                      <a:pPr algn="ctr">
                        <a:lnSpc>
                          <a:spcPct val="107000"/>
                        </a:lnSpc>
                        <a:spcAft>
                          <a:spcPts val="0"/>
                        </a:spcAft>
                      </a:pPr>
                      <a:r>
                        <a:rPr lang="es-CO" sz="1800" dirty="0">
                          <a:effectLst/>
                        </a:rPr>
                        <a:t> </a:t>
                      </a:r>
                      <a:endParaRPr lang="es-CO" sz="2400" dirty="0">
                        <a:effectLst/>
                      </a:endParaRPr>
                    </a:p>
                    <a:p>
                      <a:pPr algn="ctr">
                        <a:lnSpc>
                          <a:spcPct val="107000"/>
                        </a:lnSpc>
                        <a:spcAft>
                          <a:spcPts val="0"/>
                        </a:spcAft>
                      </a:pPr>
                      <a:r>
                        <a:rPr lang="es-CO" sz="1800" dirty="0">
                          <a:effectLst/>
                        </a:rPr>
                        <a:t>Responsables ambientales por sede o Seccional</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Picture 7"/>
          <p:cNvPicPr/>
          <p:nvPr/>
        </p:nvPicPr>
        <p:blipFill>
          <a:blip r:embed="rId2"/>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3738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7991" y="1486379"/>
            <a:ext cx="7886700" cy="792088"/>
          </a:xfrm>
        </p:spPr>
        <p:txBody>
          <a:bodyPr/>
          <a:lstStyle/>
          <a:p>
            <a:r>
              <a:rPr lang="es-CO" sz="3200" b="1" dirty="0" smtClean="0"/>
              <a:t>Plan de Gestión Integral de Residuos Sólidos </a:t>
            </a:r>
            <a:endParaRPr lang="es-CO" sz="3200" b="1" dirty="0"/>
          </a:p>
        </p:txBody>
      </p:sp>
      <p:graphicFrame>
        <p:nvGraphicFramePr>
          <p:cNvPr id="5" name="Diagrama 4"/>
          <p:cNvGraphicFramePr/>
          <p:nvPr>
            <p:extLst>
              <p:ext uri="{D42A27DB-BD31-4B8C-83A1-F6EECF244321}">
                <p14:modId xmlns:p14="http://schemas.microsoft.com/office/powerpoint/2010/main" val="1981974685"/>
              </p:ext>
            </p:extLst>
          </p:nvPr>
        </p:nvGraphicFramePr>
        <p:xfrm>
          <a:off x="1368247" y="1990362"/>
          <a:ext cx="712635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7"/>
          <p:cNvPicPr/>
          <p:nvPr/>
        </p:nvPicPr>
        <p:blipFill>
          <a:blip r:embed="rId7"/>
          <a:stretch>
            <a:fillRect/>
          </a:stretch>
        </p:blipFill>
        <p:spPr>
          <a:xfrm>
            <a:off x="899592" y="199506"/>
            <a:ext cx="2852299" cy="789305"/>
          </a:xfrm>
          <a:prstGeom prst="rect">
            <a:avLst/>
          </a:prstGeom>
        </p:spPr>
      </p:pic>
      <p:grpSp>
        <p:nvGrpSpPr>
          <p:cNvPr id="6" name="Grupo 5"/>
          <p:cNvGrpSpPr/>
          <p:nvPr/>
        </p:nvGrpSpPr>
        <p:grpSpPr>
          <a:xfrm>
            <a:off x="4201592" y="216782"/>
            <a:ext cx="4791140" cy="1227867"/>
            <a:chOff x="4201592" y="216782"/>
            <a:chExt cx="4791140" cy="1227867"/>
          </a:xfrm>
        </p:grpSpPr>
        <p:sp>
          <p:nvSpPr>
            <p:cNvPr id="7" name="CuadroTexto 6"/>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8"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9" name="Group 8"/>
            <p:cNvGrpSpPr>
              <a:grpSpLocks/>
            </p:cNvGrpSpPr>
            <p:nvPr/>
          </p:nvGrpSpPr>
          <p:grpSpPr bwMode="auto">
            <a:xfrm>
              <a:off x="4201592" y="235201"/>
              <a:ext cx="4791140" cy="960438"/>
              <a:chOff x="2381" y="180"/>
              <a:chExt cx="3154" cy="605"/>
            </a:xfrm>
          </p:grpSpPr>
          <p:sp>
            <p:nvSpPr>
              <p:cNvPr id="10"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1" name="6 Imagen" descr="palo ejrl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Imagen" descr="palo ejrlb.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80611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0816" y="2276872"/>
            <a:ext cx="7886700" cy="946454"/>
          </a:xfrm>
        </p:spPr>
        <p:txBody>
          <a:bodyPr>
            <a:noAutofit/>
          </a:bodyPr>
          <a:lstStyle/>
          <a:p>
            <a:pPr lvl="0"/>
            <a:r>
              <a:rPr lang="es-CO" sz="2000" dirty="0"/>
              <a:t>Separar los residuos aprovechables de los no aprovechables.</a:t>
            </a:r>
          </a:p>
          <a:p>
            <a:pPr lvl="0"/>
            <a:r>
              <a:rPr lang="es-CO" sz="2000" dirty="0"/>
              <a:t>Separar los residuos peligrosos de los no peligrosos.</a:t>
            </a:r>
          </a:p>
          <a:p>
            <a:pPr lvl="0"/>
            <a:r>
              <a:rPr lang="es-CO" sz="2000" dirty="0"/>
              <a:t>Separar los residuos peligrosos entre sí, de acuerdo con sus características de peligrosidad. </a:t>
            </a:r>
          </a:p>
        </p:txBody>
      </p:sp>
      <p:pic>
        <p:nvPicPr>
          <p:cNvPr id="12290"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04" t="50973" r="36982" b="9945"/>
          <a:stretch/>
        </p:blipFill>
        <p:spPr bwMode="auto">
          <a:xfrm>
            <a:off x="3056538" y="4411513"/>
            <a:ext cx="1159098" cy="1796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66" t="9832" r="68499" b="50665"/>
          <a:stretch/>
        </p:blipFill>
        <p:spPr bwMode="auto">
          <a:xfrm>
            <a:off x="1112840" y="4493399"/>
            <a:ext cx="1178417" cy="1815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358" t="52052" r="6898" b="10546"/>
          <a:stretch/>
        </p:blipFill>
        <p:spPr bwMode="auto">
          <a:xfrm>
            <a:off x="5101360" y="4450150"/>
            <a:ext cx="1091484" cy="1719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0" t="52297" r="68035" b="10511"/>
          <a:stretch/>
        </p:blipFill>
        <p:spPr bwMode="auto">
          <a:xfrm>
            <a:off x="7282015" y="4459810"/>
            <a:ext cx="1178417" cy="170967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48425" y="1360058"/>
            <a:ext cx="3611758" cy="523220"/>
          </a:xfrm>
          <a:prstGeom prst="rect">
            <a:avLst/>
          </a:prstGeom>
          <a:noFill/>
        </p:spPr>
        <p:txBody>
          <a:bodyPr wrap="none" rtlCol="0">
            <a:spAutoFit/>
          </a:bodyPr>
          <a:lstStyle/>
          <a:p>
            <a:r>
              <a:rPr lang="es-CO" sz="2800" dirty="0"/>
              <a:t>Separación en a fuente </a:t>
            </a:r>
          </a:p>
        </p:txBody>
      </p:sp>
      <p:sp>
        <p:nvSpPr>
          <p:cNvPr id="8" name="Elipse 7"/>
          <p:cNvSpPr/>
          <p:nvPr/>
        </p:nvSpPr>
        <p:spPr>
          <a:xfrm>
            <a:off x="1349182" y="5691569"/>
            <a:ext cx="618186" cy="32841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1" name="Elipse 10"/>
          <p:cNvSpPr/>
          <p:nvPr/>
        </p:nvSpPr>
        <p:spPr>
          <a:xfrm>
            <a:off x="3293187" y="5691569"/>
            <a:ext cx="618186" cy="328411"/>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2" name="Elipse 11"/>
          <p:cNvSpPr/>
          <p:nvPr/>
        </p:nvSpPr>
        <p:spPr>
          <a:xfrm>
            <a:off x="5339216" y="5679387"/>
            <a:ext cx="689323" cy="3284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3" name="Elipse 12"/>
          <p:cNvSpPr/>
          <p:nvPr/>
        </p:nvSpPr>
        <p:spPr>
          <a:xfrm>
            <a:off x="7361504" y="5679386"/>
            <a:ext cx="830687" cy="328411"/>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14" name="Picture 7"/>
          <p:cNvPicPr/>
          <p:nvPr/>
        </p:nvPicPr>
        <p:blipFill>
          <a:blip r:embed="rId3"/>
          <a:stretch>
            <a:fillRect/>
          </a:stretch>
        </p:blipFill>
        <p:spPr>
          <a:xfrm>
            <a:off x="899592" y="199506"/>
            <a:ext cx="2852299" cy="789305"/>
          </a:xfrm>
          <a:prstGeom prst="rect">
            <a:avLst/>
          </a:prstGeom>
        </p:spPr>
      </p:pic>
      <p:grpSp>
        <p:nvGrpSpPr>
          <p:cNvPr id="15" name="Grupo 14"/>
          <p:cNvGrpSpPr/>
          <p:nvPr/>
        </p:nvGrpSpPr>
        <p:grpSpPr>
          <a:xfrm>
            <a:off x="4201592" y="216782"/>
            <a:ext cx="4791140" cy="1227867"/>
            <a:chOff x="4201592" y="216782"/>
            <a:chExt cx="4791140" cy="1227867"/>
          </a:xfrm>
        </p:grpSpPr>
        <p:sp>
          <p:nvSpPr>
            <p:cNvPr id="16" name="CuadroTexto 15"/>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7"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8" name="Group 8"/>
            <p:cNvGrpSpPr>
              <a:grpSpLocks/>
            </p:cNvGrpSpPr>
            <p:nvPr/>
          </p:nvGrpSpPr>
          <p:grpSpPr bwMode="auto">
            <a:xfrm>
              <a:off x="4201592" y="235201"/>
              <a:ext cx="4791140" cy="960438"/>
              <a:chOff x="2381" y="180"/>
              <a:chExt cx="3154" cy="605"/>
            </a:xfrm>
          </p:grpSpPr>
          <p:sp>
            <p:nvSpPr>
              <p:cNvPr id="19"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20"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8174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128078743"/>
              </p:ext>
            </p:extLst>
          </p:nvPr>
        </p:nvGraphicFramePr>
        <p:xfrm>
          <a:off x="1043608" y="1052736"/>
          <a:ext cx="7726645" cy="5649739"/>
        </p:xfrm>
        <a:graphic>
          <a:graphicData uri="http://schemas.openxmlformats.org/drawingml/2006/table">
            <a:tbl>
              <a:tblPr firstRow="1" firstCol="1" bandRow="1">
                <a:tableStyleId>{5940675A-B579-460E-94D1-54222C63F5DA}</a:tableStyleId>
              </a:tblPr>
              <a:tblGrid>
                <a:gridCol w="2676850"/>
                <a:gridCol w="5049795"/>
              </a:tblGrid>
              <a:tr h="566448">
                <a:tc>
                  <a:txBody>
                    <a:bodyPr/>
                    <a:lstStyle/>
                    <a:p>
                      <a:pPr algn="ctr">
                        <a:lnSpc>
                          <a:spcPct val="107000"/>
                        </a:lnSpc>
                        <a:spcAft>
                          <a:spcPts val="800"/>
                        </a:spcAft>
                      </a:pPr>
                      <a:r>
                        <a:rPr lang="es-CO" sz="2800" dirty="0">
                          <a:effectLst/>
                        </a:rPr>
                        <a:t>ROTULADO</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800"/>
                        </a:spcAft>
                      </a:pPr>
                      <a:r>
                        <a:rPr lang="es-CO" sz="2800" dirty="0">
                          <a:effectLst/>
                        </a:rPr>
                        <a:t>RESIDUOS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81408">
                <a:tc>
                  <a:txBody>
                    <a:bodyPr/>
                    <a:lstStyle/>
                    <a:p>
                      <a:pPr algn="just">
                        <a:lnSpc>
                          <a:spcPct val="107000"/>
                        </a:lnSpc>
                        <a:spcAft>
                          <a:spcPts val="0"/>
                        </a:spcAft>
                      </a:pPr>
                      <a:r>
                        <a:rPr lang="es-CO" sz="2000" b="0" dirty="0">
                          <a:solidFill>
                            <a:schemeClr val="bg1"/>
                          </a:solidFill>
                          <a:effectLst/>
                        </a:rPr>
                        <a:t>No reciclables </a:t>
                      </a:r>
                      <a:endParaRPr lang="es-CO" sz="3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50"/>
                    </a:solidFill>
                  </a:tcPr>
                </a:tc>
                <a:tc>
                  <a:txBody>
                    <a:bodyPr/>
                    <a:lstStyle/>
                    <a:p>
                      <a:pPr algn="just">
                        <a:lnSpc>
                          <a:spcPct val="107000"/>
                        </a:lnSpc>
                        <a:spcAft>
                          <a:spcPts val="0"/>
                        </a:spcAft>
                      </a:pPr>
                      <a:r>
                        <a:rPr lang="es-CO" sz="2000" b="0" dirty="0" err="1">
                          <a:solidFill>
                            <a:schemeClr val="bg1"/>
                          </a:solidFill>
                          <a:effectLst/>
                        </a:rPr>
                        <a:t>Icopor</a:t>
                      </a:r>
                      <a:r>
                        <a:rPr lang="es-CO" sz="2000" b="0" dirty="0">
                          <a:solidFill>
                            <a:schemeClr val="bg1"/>
                          </a:solidFill>
                          <a:effectLst/>
                        </a:rPr>
                        <a:t>, barrido, servilletas, paquetes, papel fax </a:t>
                      </a:r>
                      <a:endParaRPr lang="es-CO" sz="3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50"/>
                    </a:solidFill>
                  </a:tcPr>
                </a:tc>
              </a:tr>
              <a:tr h="1062040">
                <a:tc>
                  <a:txBody>
                    <a:bodyPr/>
                    <a:lstStyle/>
                    <a:p>
                      <a:pPr algn="just">
                        <a:lnSpc>
                          <a:spcPct val="107000"/>
                        </a:lnSpc>
                        <a:spcAft>
                          <a:spcPts val="0"/>
                        </a:spcAft>
                      </a:pPr>
                      <a:r>
                        <a:rPr lang="es-CO" sz="1800" dirty="0">
                          <a:solidFill>
                            <a:schemeClr val="bg1"/>
                          </a:solidFill>
                          <a:effectLst/>
                        </a:rPr>
                        <a:t>Reciclables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lumMod val="75000"/>
                      </a:schemeClr>
                    </a:solidFill>
                  </a:tcPr>
                </a:tc>
                <a:tc>
                  <a:txBody>
                    <a:bodyPr/>
                    <a:lstStyle/>
                    <a:p>
                      <a:pPr algn="just">
                        <a:lnSpc>
                          <a:spcPct val="107000"/>
                        </a:lnSpc>
                        <a:spcAft>
                          <a:spcPts val="0"/>
                        </a:spcAft>
                      </a:pPr>
                      <a:r>
                        <a:rPr lang="es-CO" sz="1800" dirty="0">
                          <a:solidFill>
                            <a:schemeClr val="bg1"/>
                          </a:solidFill>
                          <a:effectLst/>
                        </a:rPr>
                        <a:t>Plástico (PET, polipropileno, polietileno), vidrio (envases de vidrio- especialmente botellas – vidrio casco), latas (PET, polipropileno, polietileno).</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lumMod val="75000"/>
                      </a:schemeClr>
                    </a:solidFill>
                  </a:tcPr>
                </a:tc>
              </a:tr>
              <a:tr h="412380">
                <a:tc>
                  <a:txBody>
                    <a:bodyPr/>
                    <a:lstStyle/>
                    <a:p>
                      <a:pPr>
                        <a:lnSpc>
                          <a:spcPct val="107000"/>
                        </a:lnSpc>
                        <a:spcAft>
                          <a:spcPts val="0"/>
                        </a:spcAft>
                      </a:pPr>
                      <a:r>
                        <a:rPr lang="es-CO" sz="1800" dirty="0">
                          <a:solidFill>
                            <a:schemeClr val="bg1"/>
                          </a:solidFill>
                          <a:effectLst/>
                        </a:rPr>
                        <a:t>Cartón y Papel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50000"/>
                      </a:schemeClr>
                    </a:solidFill>
                  </a:tcPr>
                </a:tc>
                <a:tc>
                  <a:txBody>
                    <a:bodyPr/>
                    <a:lstStyle/>
                    <a:p>
                      <a:pPr algn="just">
                        <a:lnSpc>
                          <a:spcPct val="107000"/>
                        </a:lnSpc>
                        <a:spcAft>
                          <a:spcPts val="0"/>
                        </a:spcAft>
                      </a:pPr>
                      <a:r>
                        <a:rPr lang="es-CO" sz="1800" dirty="0">
                          <a:solidFill>
                            <a:schemeClr val="bg1"/>
                          </a:solidFill>
                          <a:effectLst/>
                        </a:rPr>
                        <a:t>Papel impreso, revistas, papel periódico, cajas de </a:t>
                      </a:r>
                      <a:r>
                        <a:rPr lang="es-CO" sz="1800" dirty="0" smtClean="0">
                          <a:solidFill>
                            <a:schemeClr val="bg1"/>
                          </a:solidFill>
                          <a:effectLst/>
                        </a:rPr>
                        <a:t>cartón</a:t>
                      </a:r>
                      <a:r>
                        <a:rPr lang="es-CO" sz="1800" baseline="0" dirty="0" smtClean="0">
                          <a:solidFill>
                            <a:schemeClr val="bg1"/>
                          </a:solidFill>
                          <a:effectLst/>
                        </a:rPr>
                        <a:t> (Vasos)</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lumMod val="50000"/>
                      </a:schemeClr>
                    </a:solidFill>
                  </a:tcPr>
                </a:tc>
              </a:tr>
              <a:tr h="708027">
                <a:tc>
                  <a:txBody>
                    <a:bodyPr/>
                    <a:lstStyle/>
                    <a:p>
                      <a:pPr algn="just">
                        <a:lnSpc>
                          <a:spcPct val="107000"/>
                        </a:lnSpc>
                        <a:spcAft>
                          <a:spcPts val="0"/>
                        </a:spcAft>
                      </a:pPr>
                      <a:r>
                        <a:rPr lang="es-CO" sz="1800" dirty="0">
                          <a:solidFill>
                            <a:schemeClr val="bg1"/>
                          </a:solidFill>
                          <a:effectLst/>
                        </a:rPr>
                        <a:t>Ganchos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50000"/>
                      </a:schemeClr>
                    </a:solidFill>
                  </a:tcPr>
                </a:tc>
                <a:tc>
                  <a:txBody>
                    <a:bodyPr/>
                    <a:lstStyle/>
                    <a:p>
                      <a:pPr algn="just">
                        <a:lnSpc>
                          <a:spcPct val="107000"/>
                        </a:lnSpc>
                        <a:spcAft>
                          <a:spcPts val="0"/>
                        </a:spcAft>
                      </a:pPr>
                      <a:r>
                        <a:rPr lang="es-CO" sz="1800" dirty="0">
                          <a:solidFill>
                            <a:schemeClr val="bg1"/>
                          </a:solidFill>
                          <a:effectLst/>
                        </a:rPr>
                        <a:t>Corresponden a los ganchos de cosedora que se generen por cada área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lumMod val="50000"/>
                      </a:schemeClr>
                    </a:solidFill>
                  </a:tcPr>
                </a:tc>
              </a:tr>
              <a:tr h="828769">
                <a:tc>
                  <a:txBody>
                    <a:bodyPr/>
                    <a:lstStyle/>
                    <a:p>
                      <a:pPr algn="just">
                        <a:lnSpc>
                          <a:spcPct val="107000"/>
                        </a:lnSpc>
                        <a:spcAft>
                          <a:spcPts val="0"/>
                        </a:spcAft>
                      </a:pPr>
                      <a:r>
                        <a:rPr lang="es-CO" sz="1800" dirty="0">
                          <a:solidFill>
                            <a:schemeClr val="bg1"/>
                          </a:solidFill>
                          <a:effectLst/>
                        </a:rPr>
                        <a:t>Marcadores, esferos y correctores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Minas de esferos, marcadores y correctores usados e inservibles.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354013">
                <a:tc>
                  <a:txBody>
                    <a:bodyPr/>
                    <a:lstStyle/>
                    <a:p>
                      <a:pPr algn="just">
                        <a:lnSpc>
                          <a:spcPct val="107000"/>
                        </a:lnSpc>
                        <a:spcAft>
                          <a:spcPts val="0"/>
                        </a:spcAft>
                      </a:pPr>
                      <a:r>
                        <a:rPr lang="es-CO" sz="1800" dirty="0">
                          <a:solidFill>
                            <a:schemeClr val="bg1"/>
                          </a:solidFill>
                          <a:effectLst/>
                        </a:rPr>
                        <a:t>Pilas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Pilas usadas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708027">
                <a:tc>
                  <a:txBody>
                    <a:bodyPr/>
                    <a:lstStyle/>
                    <a:p>
                      <a:pPr algn="just">
                        <a:lnSpc>
                          <a:spcPct val="107000"/>
                        </a:lnSpc>
                        <a:spcAft>
                          <a:spcPts val="0"/>
                        </a:spcAft>
                      </a:pPr>
                      <a:r>
                        <a:rPr lang="es-CO" sz="1800" dirty="0">
                          <a:solidFill>
                            <a:schemeClr val="bg1"/>
                          </a:solidFill>
                          <a:effectLst/>
                        </a:rPr>
                        <a:t>Luminarias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Corresponden a las luminarias que han sido cambiadas por mantenimiento  o daño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354013">
                <a:tc>
                  <a:txBody>
                    <a:bodyPr/>
                    <a:lstStyle/>
                    <a:p>
                      <a:pPr algn="just">
                        <a:lnSpc>
                          <a:spcPct val="107000"/>
                        </a:lnSpc>
                        <a:spcAft>
                          <a:spcPts val="0"/>
                        </a:spcAft>
                      </a:pPr>
                      <a:r>
                        <a:rPr lang="es-CO" sz="1800">
                          <a:solidFill>
                            <a:schemeClr val="bg1"/>
                          </a:solidFill>
                          <a:effectLst/>
                        </a:rPr>
                        <a:t>RAAES</a:t>
                      </a:r>
                      <a:endParaRPr lang="es-CO"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Residuos de aparatos eléctricos y electrónicos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bl>
          </a:graphicData>
        </a:graphic>
      </p:graphicFrame>
      <p:pic>
        <p:nvPicPr>
          <p:cNvPr id="5" name="Picture 7"/>
          <p:cNvPicPr/>
          <p:nvPr/>
        </p:nvPicPr>
        <p:blipFill>
          <a:blip r:embed="rId2"/>
          <a:stretch>
            <a:fillRect/>
          </a:stretch>
        </p:blipFill>
        <p:spPr>
          <a:xfrm>
            <a:off x="899592" y="114516"/>
            <a:ext cx="2664296" cy="789305"/>
          </a:xfrm>
          <a:prstGeom prst="rect">
            <a:avLst/>
          </a:prstGeom>
        </p:spPr>
      </p:pic>
      <p:grpSp>
        <p:nvGrpSpPr>
          <p:cNvPr id="6" name="Grupo 5"/>
          <p:cNvGrpSpPr/>
          <p:nvPr/>
        </p:nvGrpSpPr>
        <p:grpSpPr>
          <a:xfrm>
            <a:off x="4051302" y="0"/>
            <a:ext cx="4791140" cy="1052736"/>
            <a:chOff x="4201592" y="216782"/>
            <a:chExt cx="4791140" cy="1227867"/>
          </a:xfrm>
        </p:grpSpPr>
        <p:sp>
          <p:nvSpPr>
            <p:cNvPr id="7" name="CuadroTexto 6"/>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9"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0" name="Group 8"/>
            <p:cNvGrpSpPr>
              <a:grpSpLocks/>
            </p:cNvGrpSpPr>
            <p:nvPr/>
          </p:nvGrpSpPr>
          <p:grpSpPr bwMode="auto">
            <a:xfrm>
              <a:off x="4201592" y="235201"/>
              <a:ext cx="4791140" cy="960438"/>
              <a:chOff x="2381" y="180"/>
              <a:chExt cx="3154" cy="605"/>
            </a:xfrm>
          </p:grpSpPr>
          <p:sp>
            <p:nvSpPr>
              <p:cNvPr id="11"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2"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1756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172900" y="527676"/>
          <a:ext cx="7488832" cy="6020439"/>
        </p:xfrm>
        <a:graphic>
          <a:graphicData uri="http://schemas.openxmlformats.org/drawingml/2006/table">
            <a:tbl>
              <a:tblPr firstRow="1" firstCol="1" bandRow="1">
                <a:tableStyleId>{5940675A-B579-460E-94D1-54222C63F5DA}</a:tableStyleId>
              </a:tblPr>
              <a:tblGrid>
                <a:gridCol w="3021121"/>
                <a:gridCol w="427362"/>
                <a:gridCol w="427362"/>
                <a:gridCol w="3612987"/>
              </a:tblGrid>
              <a:tr h="266861">
                <a:tc rowSpan="2">
                  <a:txBody>
                    <a:bodyPr/>
                    <a:lstStyle/>
                    <a:p>
                      <a:pPr algn="ctr">
                        <a:lnSpc>
                          <a:spcPct val="107000"/>
                        </a:lnSpc>
                        <a:spcAft>
                          <a:spcPts val="800"/>
                        </a:spcAft>
                      </a:pPr>
                      <a:r>
                        <a:rPr lang="es-CO" sz="1800" b="1" dirty="0">
                          <a:effectLst/>
                        </a:rPr>
                        <a:t>RESIDUO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gridSpan="2">
                  <a:txBody>
                    <a:bodyPr/>
                    <a:lstStyle/>
                    <a:p>
                      <a:pPr algn="ctr">
                        <a:lnSpc>
                          <a:spcPct val="107000"/>
                        </a:lnSpc>
                        <a:spcAft>
                          <a:spcPts val="800"/>
                        </a:spcAft>
                      </a:pPr>
                      <a:r>
                        <a:rPr lang="es-CO" sz="1800" b="1" dirty="0">
                          <a:effectLst/>
                        </a:rPr>
                        <a:t>TIPO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hMerge="1">
                  <a:txBody>
                    <a:bodyPr/>
                    <a:lstStyle/>
                    <a:p>
                      <a:endParaRPr lang="es-CO"/>
                    </a:p>
                  </a:txBody>
                  <a:tcPr/>
                </a:tc>
                <a:tc rowSpan="2">
                  <a:txBody>
                    <a:bodyPr/>
                    <a:lstStyle/>
                    <a:p>
                      <a:pPr algn="ctr">
                        <a:lnSpc>
                          <a:spcPct val="107000"/>
                        </a:lnSpc>
                        <a:spcAft>
                          <a:spcPts val="800"/>
                        </a:spcAft>
                      </a:pPr>
                      <a:r>
                        <a:rPr lang="es-CO" sz="1800" b="1" dirty="0">
                          <a:effectLst/>
                        </a:rPr>
                        <a:t>FUENTE DE GENERACIÓN</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209703">
                <a:tc vMerge="1">
                  <a:txBody>
                    <a:bodyPr/>
                    <a:lstStyle/>
                    <a:p>
                      <a:endParaRPr lang="es-CO"/>
                    </a:p>
                  </a:txBody>
                  <a:tcPr/>
                </a:tc>
                <a:tc>
                  <a:txBody>
                    <a:bodyPr/>
                    <a:lstStyle/>
                    <a:p>
                      <a:pPr algn="ctr">
                        <a:lnSpc>
                          <a:spcPct val="107000"/>
                        </a:lnSpc>
                        <a:spcAft>
                          <a:spcPts val="800"/>
                        </a:spcAft>
                      </a:pPr>
                      <a:r>
                        <a:rPr lang="es-CO" sz="1400" b="1">
                          <a:effectLst/>
                        </a:rPr>
                        <a:t>A</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800"/>
                        </a:spcAft>
                      </a:pPr>
                      <a:r>
                        <a:rPr lang="es-CO" sz="1400" b="1" dirty="0">
                          <a:effectLst/>
                        </a:rPr>
                        <a:t>NA</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vMerge="1">
                  <a:txBody>
                    <a:bodyPr/>
                    <a:lstStyle/>
                    <a:p>
                      <a:endParaRPr lang="es-CO"/>
                    </a:p>
                  </a:txBody>
                  <a:tcPr/>
                </a:tc>
              </a:tr>
              <a:tr h="578589">
                <a:tc>
                  <a:txBody>
                    <a:bodyPr/>
                    <a:lstStyle/>
                    <a:p>
                      <a:pPr algn="just">
                        <a:lnSpc>
                          <a:spcPct val="107000"/>
                        </a:lnSpc>
                        <a:spcAft>
                          <a:spcPts val="0"/>
                        </a:spcAft>
                      </a:pPr>
                      <a:r>
                        <a:rPr lang="es-CO" sz="1400">
                          <a:effectLst/>
                        </a:rPr>
                        <a:t>Papel de archivo (hojas, tarjetas de presentación, cuadernos,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y de capacitaciones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a:effectLst/>
                        </a:rPr>
                        <a:t>Cartón (carpetas, cajas,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Empaques, embalajes,  almacén, actividades administrativas, mantenimiento.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419404">
                <a:tc>
                  <a:txBody>
                    <a:bodyPr/>
                    <a:lstStyle/>
                    <a:p>
                      <a:pPr algn="just">
                        <a:lnSpc>
                          <a:spcPct val="107000"/>
                        </a:lnSpc>
                        <a:spcAft>
                          <a:spcPts val="0"/>
                        </a:spcAft>
                      </a:pPr>
                      <a:r>
                        <a:rPr lang="es-CO" sz="1400">
                          <a:effectLst/>
                        </a:rPr>
                        <a:t>Vidrio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Consumo de alimentos en recipientes de vidrio, utensilios de cocina y ventanas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Plástico (partes de lapiceros, cubiertas plásticas, botellas, bolsas, tubería, reglas,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dirty="0">
                          <a:effectLst/>
                        </a:rPr>
                        <a:t>X</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Actividades administrativas, consumo de alimentos, empaques y embalajes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Metal (ganchos de cosedora, perforadoras metálicas, llaves, candados, etc)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dirty="0">
                          <a:effectLst/>
                        </a:rPr>
                        <a:t>X</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Actividades administrativas, manteniendo de equipos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a:effectLst/>
                        </a:rPr>
                        <a:t>Papel carbón, papel con pegante, autoadhesivo, papel de fax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dirty="0">
                          <a:effectLst/>
                        </a:rPr>
                        <a:t>Plástico como acetatos utilizados, cintas de señalización.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mantenimientos locativos y operativos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Icopor</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capacitaciones, consumo de alimentos, empaques y embalajes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339432">
                <a:tc>
                  <a:txBody>
                    <a:bodyPr/>
                    <a:lstStyle/>
                    <a:p>
                      <a:pPr algn="just">
                        <a:lnSpc>
                          <a:spcPct val="107000"/>
                        </a:lnSpc>
                        <a:spcAft>
                          <a:spcPts val="0"/>
                        </a:spcAft>
                      </a:pPr>
                      <a:r>
                        <a:rPr lang="es-CO" sz="1400">
                          <a:effectLst/>
                        </a:rPr>
                        <a:t>Mugs y pocillos de porcelana.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consumo de alimentos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419404">
                <a:tc>
                  <a:txBody>
                    <a:bodyPr/>
                    <a:lstStyle/>
                    <a:p>
                      <a:pPr algn="just">
                        <a:lnSpc>
                          <a:spcPct val="107000"/>
                        </a:lnSpc>
                        <a:spcAft>
                          <a:spcPts val="0"/>
                        </a:spcAft>
                      </a:pPr>
                      <a:r>
                        <a:rPr lang="es-CO" sz="1400">
                          <a:effectLst/>
                        </a:rPr>
                        <a:t>Paquetes de alimentos como de papas, chitos, etc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capacitaciones, consumo de alimentos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297982">
                <a:tc>
                  <a:txBody>
                    <a:bodyPr/>
                    <a:lstStyle/>
                    <a:p>
                      <a:pPr algn="just">
                        <a:lnSpc>
                          <a:spcPct val="107000"/>
                        </a:lnSpc>
                        <a:spcAft>
                          <a:spcPts val="0"/>
                        </a:spcAft>
                      </a:pPr>
                      <a:r>
                        <a:rPr lang="es-CO" sz="1400" dirty="0">
                          <a:effectLst/>
                        </a:rPr>
                        <a:t>Residuos de alimentos y de barrido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dirty="0">
                          <a:effectLst/>
                        </a:rPr>
                        <a:t>Consumo de alimentos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bl>
          </a:graphicData>
        </a:graphic>
      </p:graphicFrame>
      <p:sp>
        <p:nvSpPr>
          <p:cNvPr id="6" name="Rectángulo 5"/>
          <p:cNvSpPr/>
          <p:nvPr/>
        </p:nvSpPr>
        <p:spPr>
          <a:xfrm rot="16200000">
            <a:off x="-1726103" y="3244029"/>
            <a:ext cx="4537031" cy="483850"/>
          </a:xfrm>
          <a:prstGeom prst="rect">
            <a:avLst/>
          </a:prstGeom>
        </p:spPr>
        <p:txBody>
          <a:bodyPr wrap="square">
            <a:spAutoFit/>
          </a:bodyPr>
          <a:lstStyle/>
          <a:p>
            <a:pPr lvl="2">
              <a:lnSpc>
                <a:spcPct val="106000"/>
              </a:lnSpc>
              <a:spcAft>
                <a:spcPts val="600"/>
              </a:spcAft>
            </a:pPr>
            <a:r>
              <a:rPr lang="es-CO"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Residuos NO Peligrosos</a:t>
            </a:r>
            <a:endParaRPr lang="es-CO" sz="3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43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439" y="1671156"/>
            <a:ext cx="8229600" cy="571193"/>
          </a:xfrm>
        </p:spPr>
        <p:txBody>
          <a:bodyPr/>
          <a:lstStyle/>
          <a:p>
            <a:r>
              <a:rPr lang="es-CO" b="1" dirty="0" smtClean="0"/>
              <a:t>CONTENIDO</a:t>
            </a:r>
            <a:r>
              <a:rPr lang="es-CO" dirty="0" smtClean="0"/>
              <a:t> </a:t>
            </a:r>
            <a:endParaRPr lang="es-CO" dirty="0"/>
          </a:p>
        </p:txBody>
      </p:sp>
      <p:sp>
        <p:nvSpPr>
          <p:cNvPr id="3" name="Marcador de contenido 2"/>
          <p:cNvSpPr>
            <a:spLocks noGrp="1"/>
          </p:cNvSpPr>
          <p:nvPr>
            <p:ph idx="1"/>
          </p:nvPr>
        </p:nvSpPr>
        <p:spPr>
          <a:xfrm>
            <a:off x="1151293" y="2468856"/>
            <a:ext cx="4143489" cy="3840464"/>
          </a:xfrm>
        </p:spPr>
        <p:txBody>
          <a:bodyPr/>
          <a:lstStyle/>
          <a:p>
            <a:pPr>
              <a:buClr>
                <a:schemeClr val="accent3">
                  <a:lumMod val="50000"/>
                </a:schemeClr>
              </a:buClr>
              <a:buFont typeface="Wingdings" panose="05000000000000000000" pitchFamily="2" charset="2"/>
              <a:buChar char="§"/>
            </a:pPr>
            <a:r>
              <a:rPr lang="es-CO" sz="2800" dirty="0" smtClean="0"/>
              <a:t>Acuerdo </a:t>
            </a:r>
            <a:r>
              <a:rPr lang="es-CO" sz="2800" dirty="0"/>
              <a:t>No PSAA14 -</a:t>
            </a:r>
            <a:r>
              <a:rPr lang="es-CO" sz="2800" dirty="0" smtClean="0"/>
              <a:t>10160</a:t>
            </a:r>
          </a:p>
          <a:p>
            <a:pPr>
              <a:buClr>
                <a:schemeClr val="accent3">
                  <a:lumMod val="50000"/>
                </a:schemeClr>
              </a:buClr>
              <a:buFont typeface="Wingdings" panose="05000000000000000000" pitchFamily="2" charset="2"/>
              <a:buChar char="§"/>
            </a:pPr>
            <a:r>
              <a:rPr lang="es-CO" sz="2800" dirty="0" smtClean="0"/>
              <a:t>Política Ambiental </a:t>
            </a:r>
          </a:p>
          <a:p>
            <a:pPr>
              <a:buClr>
                <a:schemeClr val="accent3">
                  <a:lumMod val="50000"/>
                </a:schemeClr>
              </a:buClr>
              <a:buFont typeface="Wingdings" panose="05000000000000000000" pitchFamily="2" charset="2"/>
              <a:buChar char="§"/>
            </a:pPr>
            <a:r>
              <a:rPr lang="es-CO" sz="2800" dirty="0" smtClean="0"/>
              <a:t>Certificaciones </a:t>
            </a:r>
          </a:p>
          <a:p>
            <a:pPr>
              <a:buClr>
                <a:schemeClr val="accent3">
                  <a:lumMod val="50000"/>
                </a:schemeClr>
              </a:buClr>
              <a:buFont typeface="Wingdings" panose="05000000000000000000" pitchFamily="2" charset="2"/>
              <a:buChar char="§"/>
            </a:pPr>
            <a:r>
              <a:rPr lang="es-CO" sz="2800" dirty="0" smtClean="0"/>
              <a:t>Programas </a:t>
            </a:r>
            <a:r>
              <a:rPr lang="es-CO" sz="2800" dirty="0" smtClean="0"/>
              <a:t>Ambientales</a:t>
            </a:r>
          </a:p>
          <a:p>
            <a:pPr>
              <a:buClr>
                <a:schemeClr val="accent3">
                  <a:lumMod val="50000"/>
                </a:schemeClr>
              </a:buClr>
              <a:buFont typeface="Wingdings" panose="05000000000000000000" pitchFamily="2" charset="2"/>
              <a:buChar char="§"/>
            </a:pPr>
            <a:r>
              <a:rPr lang="es-CO" sz="2800" dirty="0" smtClean="0"/>
              <a:t>Desempeño ambiental 2018</a:t>
            </a:r>
          </a:p>
          <a:p>
            <a:pPr>
              <a:buClr>
                <a:schemeClr val="accent3">
                  <a:lumMod val="50000"/>
                </a:schemeClr>
              </a:buClr>
              <a:buFont typeface="Wingdings" panose="05000000000000000000" pitchFamily="2" charset="2"/>
              <a:buChar char="§"/>
            </a:pPr>
            <a:r>
              <a:rPr lang="es-CO" sz="2800" dirty="0" smtClean="0"/>
              <a:t>Plan de trabajo 2019</a:t>
            </a:r>
            <a:endParaRPr lang="es-CO" sz="2800" dirty="0" smtClean="0"/>
          </a:p>
        </p:txBody>
      </p:sp>
      <p:pic>
        <p:nvPicPr>
          <p:cNvPr id="614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7707" r="18143"/>
          <a:stretch/>
        </p:blipFill>
        <p:spPr bwMode="auto">
          <a:xfrm>
            <a:off x="5463630" y="2586384"/>
            <a:ext cx="3496616" cy="3214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p:cNvPicPr/>
          <p:nvPr/>
        </p:nvPicPr>
        <p:blipFill>
          <a:blip r:embed="rId3"/>
          <a:stretch>
            <a:fillRect/>
          </a:stretch>
        </p:blipFill>
        <p:spPr>
          <a:xfrm>
            <a:off x="899592" y="199506"/>
            <a:ext cx="2852299" cy="789305"/>
          </a:xfrm>
          <a:prstGeom prst="rect">
            <a:avLst/>
          </a:prstGeom>
        </p:spPr>
      </p:pic>
      <p:grpSp>
        <p:nvGrpSpPr>
          <p:cNvPr id="6" name="Grupo 5"/>
          <p:cNvGrpSpPr/>
          <p:nvPr/>
        </p:nvGrpSpPr>
        <p:grpSpPr>
          <a:xfrm>
            <a:off x="4201592" y="216782"/>
            <a:ext cx="4791140" cy="1227867"/>
            <a:chOff x="4201592" y="216782"/>
            <a:chExt cx="4791140" cy="1227867"/>
          </a:xfrm>
        </p:grpSpPr>
        <p:sp>
          <p:nvSpPr>
            <p:cNvPr id="7" name="CuadroTexto 6"/>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8"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9" name="Group 8"/>
            <p:cNvGrpSpPr>
              <a:grpSpLocks/>
            </p:cNvGrpSpPr>
            <p:nvPr/>
          </p:nvGrpSpPr>
          <p:grpSpPr bwMode="auto">
            <a:xfrm>
              <a:off x="4201592" y="235201"/>
              <a:ext cx="4791140" cy="960438"/>
              <a:chOff x="2381" y="180"/>
              <a:chExt cx="3154" cy="605"/>
            </a:xfrm>
          </p:grpSpPr>
          <p:sp>
            <p:nvSpPr>
              <p:cNvPr id="10"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1"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373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rot="16200000">
            <a:off x="-1726103" y="3244029"/>
            <a:ext cx="4537031" cy="483850"/>
          </a:xfrm>
          <a:prstGeom prst="rect">
            <a:avLst/>
          </a:prstGeom>
        </p:spPr>
        <p:txBody>
          <a:bodyPr wrap="square">
            <a:spAutoFit/>
          </a:bodyPr>
          <a:lstStyle/>
          <a:p>
            <a:pPr lvl="2">
              <a:lnSpc>
                <a:spcPct val="106000"/>
              </a:lnSpc>
              <a:spcAft>
                <a:spcPts val="600"/>
              </a:spcAft>
            </a:pPr>
            <a:r>
              <a:rPr lang="es-CO"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Residuos Peligrosos</a:t>
            </a:r>
            <a:endParaRPr lang="es-CO" sz="3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nvPr>
        </p:nvGraphicFramePr>
        <p:xfrm>
          <a:off x="1199898" y="565277"/>
          <a:ext cx="7632848" cy="6077704"/>
        </p:xfrm>
        <a:graphic>
          <a:graphicData uri="http://schemas.openxmlformats.org/drawingml/2006/table">
            <a:tbl>
              <a:tblPr firstRow="1" firstCol="1" bandRow="1">
                <a:tableStyleId>{5940675A-B579-460E-94D1-54222C63F5DA}</a:tableStyleId>
              </a:tblPr>
              <a:tblGrid>
                <a:gridCol w="3079221"/>
                <a:gridCol w="435580"/>
                <a:gridCol w="435580"/>
                <a:gridCol w="3682467"/>
              </a:tblGrid>
              <a:tr h="293513">
                <a:tc rowSpan="2">
                  <a:txBody>
                    <a:bodyPr/>
                    <a:lstStyle/>
                    <a:p>
                      <a:pPr algn="ctr">
                        <a:lnSpc>
                          <a:spcPct val="107000"/>
                        </a:lnSpc>
                        <a:spcAft>
                          <a:spcPts val="800"/>
                        </a:spcAft>
                      </a:pPr>
                      <a:r>
                        <a:rPr lang="es-CO" sz="2000" b="1" dirty="0">
                          <a:effectLst/>
                        </a:rPr>
                        <a:t>RESIDUO</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gridSpan="2">
                  <a:txBody>
                    <a:bodyPr/>
                    <a:lstStyle/>
                    <a:p>
                      <a:pPr algn="ctr">
                        <a:lnSpc>
                          <a:spcPct val="107000"/>
                        </a:lnSpc>
                        <a:spcAft>
                          <a:spcPts val="800"/>
                        </a:spcAft>
                      </a:pPr>
                      <a:r>
                        <a:rPr lang="es-CO" sz="2000" b="1">
                          <a:effectLst/>
                        </a:rPr>
                        <a:t>TIPO</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s-CO"/>
                    </a:p>
                  </a:txBody>
                  <a:tcPr/>
                </a:tc>
                <a:tc rowSpan="2">
                  <a:txBody>
                    <a:bodyPr/>
                    <a:lstStyle/>
                    <a:p>
                      <a:pPr algn="ctr">
                        <a:lnSpc>
                          <a:spcPct val="107000"/>
                        </a:lnSpc>
                        <a:spcAft>
                          <a:spcPts val="800"/>
                        </a:spcAft>
                      </a:pPr>
                      <a:r>
                        <a:rPr lang="es-CO" sz="2000" b="1" dirty="0">
                          <a:effectLst/>
                        </a:rPr>
                        <a:t>FUENTE DE GENERACIÓN</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195692">
                <a:tc vMerge="1">
                  <a:txBody>
                    <a:bodyPr/>
                    <a:lstStyle/>
                    <a:p>
                      <a:endParaRPr lang="es-CO"/>
                    </a:p>
                  </a:txBody>
                  <a:tcPr/>
                </a:tc>
                <a:tc>
                  <a:txBody>
                    <a:bodyPr/>
                    <a:lstStyle/>
                    <a:p>
                      <a:pPr algn="ctr">
                        <a:lnSpc>
                          <a:spcPct val="107000"/>
                        </a:lnSpc>
                        <a:spcAft>
                          <a:spcPts val="800"/>
                        </a:spcAft>
                      </a:pPr>
                      <a:r>
                        <a:rPr lang="es-CO" sz="1400" b="1">
                          <a:effectLst/>
                        </a:rPr>
                        <a:t>A</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800"/>
                        </a:spcAft>
                      </a:pPr>
                      <a:r>
                        <a:rPr lang="es-CO" sz="1400" b="1" dirty="0">
                          <a:effectLst/>
                        </a:rPr>
                        <a:t>NA</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vMerge="1">
                  <a:txBody>
                    <a:bodyPr/>
                    <a:lstStyle/>
                    <a:p>
                      <a:endParaRPr lang="es-CO"/>
                    </a:p>
                  </a:txBody>
                  <a:tcPr/>
                </a:tc>
              </a:tr>
              <a:tr h="299980">
                <a:tc>
                  <a:txBody>
                    <a:bodyPr/>
                    <a:lstStyle/>
                    <a:p>
                      <a:pPr algn="just">
                        <a:lnSpc>
                          <a:spcPct val="107000"/>
                        </a:lnSpc>
                        <a:spcAft>
                          <a:spcPts val="0"/>
                        </a:spcAft>
                      </a:pPr>
                      <a:r>
                        <a:rPr lang="es-CO" sz="1600" dirty="0" err="1">
                          <a:effectLst/>
                        </a:rPr>
                        <a:t>Tóners</a:t>
                      </a:r>
                      <a:r>
                        <a:rPr lang="es-CO" sz="1600" dirty="0">
                          <a:effectLst/>
                        </a:rPr>
                        <a:t> y tinta de impresión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Actividades </a:t>
                      </a:r>
                      <a:r>
                        <a:rPr lang="es-CO" sz="1600" dirty="0" smtClean="0">
                          <a:effectLst/>
                        </a:rPr>
                        <a:t>administrativas – </a:t>
                      </a:r>
                      <a:r>
                        <a:rPr lang="es-CO" sz="1600" b="1" dirty="0" smtClean="0">
                          <a:effectLst/>
                        </a:rPr>
                        <a:t>Guía de tóner </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0348">
                <a:tc>
                  <a:txBody>
                    <a:bodyPr/>
                    <a:lstStyle/>
                    <a:p>
                      <a:pPr algn="just">
                        <a:lnSpc>
                          <a:spcPct val="107000"/>
                        </a:lnSpc>
                        <a:spcAft>
                          <a:spcPts val="0"/>
                        </a:spcAft>
                      </a:pPr>
                      <a:r>
                        <a:rPr lang="es-CO" sz="1600" dirty="0">
                          <a:effectLst/>
                        </a:rPr>
                        <a:t>Baterías y pilas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Actividades administrativas y de mantenimiento.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77655">
                <a:tc>
                  <a:txBody>
                    <a:bodyPr/>
                    <a:lstStyle/>
                    <a:p>
                      <a:pPr algn="just">
                        <a:lnSpc>
                          <a:spcPct val="107000"/>
                        </a:lnSpc>
                        <a:spcAft>
                          <a:spcPts val="0"/>
                        </a:spcAft>
                      </a:pPr>
                      <a:r>
                        <a:rPr lang="es-CO" sz="1600">
                          <a:effectLst/>
                        </a:rPr>
                        <a:t>Luminarias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de infraestructura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87799">
                <a:tc>
                  <a:txBody>
                    <a:bodyPr/>
                    <a:lstStyle/>
                    <a:p>
                      <a:pPr algn="just">
                        <a:lnSpc>
                          <a:spcPct val="107000"/>
                        </a:lnSpc>
                        <a:spcAft>
                          <a:spcPts val="0"/>
                        </a:spcAft>
                      </a:pPr>
                      <a:r>
                        <a:rPr lang="es-CO" sz="1600" dirty="0">
                          <a:effectLst/>
                        </a:rPr>
                        <a:t>Residuos de aparatos eléctricos y electrónicos – RAAES (Computadores, tajalápiz eléctrico, neveras, impresoras, unidades de aire acondicionado, </a:t>
                      </a:r>
                      <a:r>
                        <a:rPr lang="es-CO" sz="1600" dirty="0" err="1">
                          <a:effectLst/>
                        </a:rPr>
                        <a:t>etc</a:t>
                      </a:r>
                      <a:r>
                        <a:rPr lang="es-CO" sz="1600" dirty="0">
                          <a:effectLst/>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 </a:t>
                      </a:r>
                      <a:endParaRPr lang="es-CO" sz="1800" dirty="0">
                        <a:effectLst/>
                      </a:endParaRPr>
                    </a:p>
                    <a:p>
                      <a:pPr algn="just">
                        <a:lnSpc>
                          <a:spcPct val="107000"/>
                        </a:lnSpc>
                        <a:spcAft>
                          <a:spcPts val="0"/>
                        </a:spcAft>
                      </a:pPr>
                      <a:r>
                        <a:rPr lang="es-CO" sz="1600" dirty="0">
                          <a:effectLst/>
                        </a:rPr>
                        <a:t> </a:t>
                      </a:r>
                      <a:endParaRPr lang="es-CO" sz="1800" dirty="0">
                        <a:effectLst/>
                      </a:endParaRPr>
                    </a:p>
                    <a:p>
                      <a:pPr algn="just">
                        <a:lnSpc>
                          <a:spcPct val="107000"/>
                        </a:lnSpc>
                        <a:spcAft>
                          <a:spcPts val="0"/>
                        </a:spcAft>
                      </a:pPr>
                      <a:r>
                        <a:rPr lang="es-CO" sz="1600" dirty="0">
                          <a:effectLst/>
                        </a:rPr>
                        <a:t>Mantenimiento, actividades administrativas.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34622">
                <a:tc>
                  <a:txBody>
                    <a:bodyPr/>
                    <a:lstStyle/>
                    <a:p>
                      <a:pPr algn="just">
                        <a:lnSpc>
                          <a:spcPct val="107000"/>
                        </a:lnSpc>
                        <a:spcAft>
                          <a:spcPts val="0"/>
                        </a:spcAft>
                      </a:pPr>
                      <a:r>
                        <a:rPr lang="es-CO" sz="1600">
                          <a:effectLst/>
                        </a:rPr>
                        <a:t>Envases de combustibles, pintura, aceite, etc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88119">
                <a:tc>
                  <a:txBody>
                    <a:bodyPr/>
                    <a:lstStyle/>
                    <a:p>
                      <a:pPr algn="just">
                        <a:lnSpc>
                          <a:spcPct val="107000"/>
                        </a:lnSpc>
                        <a:spcAft>
                          <a:spcPts val="0"/>
                        </a:spcAft>
                      </a:pPr>
                      <a:r>
                        <a:rPr lang="es-CO" sz="1600">
                          <a:effectLst/>
                        </a:rPr>
                        <a:t>Marcadores, tinta de esferos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Actividades administrativas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587074">
                <a:tc>
                  <a:txBody>
                    <a:bodyPr/>
                    <a:lstStyle/>
                    <a:p>
                      <a:pPr algn="just">
                        <a:lnSpc>
                          <a:spcPct val="107000"/>
                        </a:lnSpc>
                        <a:spcAft>
                          <a:spcPts val="0"/>
                        </a:spcAft>
                      </a:pPr>
                      <a:r>
                        <a:rPr lang="es-CO" sz="1600">
                          <a:effectLst/>
                        </a:rPr>
                        <a:t>Estopas y trapos impregnados con combustible, grasa, aceite, etc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Mantenimientos a ascensores, plantas eléctricas, aíres acondicionados, ventilación forzada, motobombas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195692">
                <a:tc>
                  <a:txBody>
                    <a:bodyPr/>
                    <a:lstStyle/>
                    <a:p>
                      <a:pPr algn="just">
                        <a:lnSpc>
                          <a:spcPct val="107000"/>
                        </a:lnSpc>
                        <a:spcAft>
                          <a:spcPts val="0"/>
                        </a:spcAft>
                      </a:pPr>
                      <a:r>
                        <a:rPr lang="es-CO" sz="1600">
                          <a:effectLst/>
                        </a:rPr>
                        <a:t>Refrigerantes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aire acondicionado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91382">
                <a:tc>
                  <a:txBody>
                    <a:bodyPr/>
                    <a:lstStyle/>
                    <a:p>
                      <a:pPr algn="just">
                        <a:lnSpc>
                          <a:spcPct val="107000"/>
                        </a:lnSpc>
                        <a:spcAft>
                          <a:spcPts val="0"/>
                        </a:spcAft>
                      </a:pPr>
                      <a:r>
                        <a:rPr lang="es-CO" sz="1600" dirty="0">
                          <a:effectLst/>
                        </a:rPr>
                        <a:t>Medicamentos vencidos y elementos de atención de primeros auxilios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Todas las actividades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06497">
                <a:tc>
                  <a:txBody>
                    <a:bodyPr/>
                    <a:lstStyle/>
                    <a:p>
                      <a:pPr algn="just">
                        <a:lnSpc>
                          <a:spcPct val="107000"/>
                        </a:lnSpc>
                        <a:spcAft>
                          <a:spcPts val="0"/>
                        </a:spcAft>
                      </a:pPr>
                      <a:r>
                        <a:rPr lang="es-CO" sz="1600">
                          <a:effectLst/>
                        </a:rPr>
                        <a:t>Aceite usado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Mantenimiento de vehículos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49588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3466" t="23812" r="23615" b="17360"/>
          <a:stretch/>
        </p:blipFill>
        <p:spPr>
          <a:xfrm>
            <a:off x="834172" y="1556792"/>
            <a:ext cx="8208913" cy="5130570"/>
          </a:xfrm>
          <a:prstGeom prst="rect">
            <a:avLst/>
          </a:prstGeom>
        </p:spPr>
      </p:pic>
      <p:pic>
        <p:nvPicPr>
          <p:cNvPr id="6" name="Picture 7"/>
          <p:cNvPicPr/>
          <p:nvPr/>
        </p:nvPicPr>
        <p:blipFill>
          <a:blip r:embed="rId3"/>
          <a:stretch>
            <a:fillRect/>
          </a:stretch>
        </p:blipFill>
        <p:spPr>
          <a:xfrm>
            <a:off x="899592" y="199506"/>
            <a:ext cx="2852299" cy="789305"/>
          </a:xfrm>
          <a:prstGeom prst="rect">
            <a:avLst/>
          </a:prstGeom>
        </p:spPr>
      </p:pic>
      <p:grpSp>
        <p:nvGrpSpPr>
          <p:cNvPr id="7" name="Grupo 6"/>
          <p:cNvGrpSpPr/>
          <p:nvPr/>
        </p:nvGrpSpPr>
        <p:grpSpPr>
          <a:xfrm>
            <a:off x="4201592" y="216782"/>
            <a:ext cx="4791140" cy="1227867"/>
            <a:chOff x="4201592" y="216782"/>
            <a:chExt cx="4791140" cy="1227867"/>
          </a:xfrm>
        </p:grpSpPr>
        <p:sp>
          <p:nvSpPr>
            <p:cNvPr id="8" name="CuadroTexto 7"/>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9"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0"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087523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8229600" cy="706090"/>
          </a:xfrm>
        </p:spPr>
        <p:txBody>
          <a:bodyPr/>
          <a:lstStyle/>
          <a:p>
            <a:r>
              <a:rPr lang="es-CO" sz="2800" b="1" dirty="0" smtClean="0"/>
              <a:t>EVALUACIÓN Y SEGUIMIENTO</a:t>
            </a:r>
            <a:endParaRPr lang="es-CO" sz="2800" b="1" dirty="0"/>
          </a:p>
        </p:txBody>
      </p:sp>
      <p:graphicFrame>
        <p:nvGraphicFramePr>
          <p:cNvPr id="3" name="Tabla 2"/>
          <p:cNvGraphicFramePr>
            <a:graphicFrameLocks noGrp="1"/>
          </p:cNvGraphicFramePr>
          <p:nvPr>
            <p:extLst>
              <p:ext uri="{D42A27DB-BD31-4B8C-83A1-F6EECF244321}">
                <p14:modId xmlns:p14="http://schemas.microsoft.com/office/powerpoint/2010/main" val="195345437"/>
              </p:ext>
            </p:extLst>
          </p:nvPr>
        </p:nvGraphicFramePr>
        <p:xfrm>
          <a:off x="971600" y="1103783"/>
          <a:ext cx="8087633" cy="5435729"/>
        </p:xfrm>
        <a:graphic>
          <a:graphicData uri="http://schemas.openxmlformats.org/drawingml/2006/table">
            <a:tbl>
              <a:tblPr firstRow="1" firstCol="1" lastRow="1" lastCol="1" bandRow="1" bandCol="1">
                <a:tableStyleId>{5940675A-B579-460E-94D1-54222C63F5DA}</a:tableStyleId>
              </a:tblPr>
              <a:tblGrid>
                <a:gridCol w="1796316"/>
                <a:gridCol w="1160932"/>
                <a:gridCol w="3269905"/>
                <a:gridCol w="1860480"/>
              </a:tblGrid>
              <a:tr h="236911">
                <a:tc>
                  <a:txBody>
                    <a:bodyPr/>
                    <a:lstStyle/>
                    <a:p>
                      <a:pPr algn="ctr">
                        <a:lnSpc>
                          <a:spcPct val="106000"/>
                        </a:lnSpc>
                        <a:spcAft>
                          <a:spcPts val="0"/>
                        </a:spcAft>
                      </a:pPr>
                      <a:r>
                        <a:rPr lang="es-CO" sz="2000" dirty="0">
                          <a:effectLst/>
                        </a:rPr>
                        <a:t>Nombre</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dirty="0">
                          <a:effectLst/>
                        </a:rPr>
                        <a:t>Unidad</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a:effectLst/>
                        </a:rPr>
                        <a:t>Forma de Cálculo</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a:effectLst/>
                        </a:rPr>
                        <a:t>Frecuencia</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79205">
                <a:tc>
                  <a:txBody>
                    <a:bodyPr/>
                    <a:lstStyle/>
                    <a:p>
                      <a:pPr algn="ctr">
                        <a:lnSpc>
                          <a:spcPct val="106000"/>
                        </a:lnSpc>
                        <a:spcAft>
                          <a:spcPts val="0"/>
                        </a:spcAft>
                      </a:pPr>
                      <a:r>
                        <a:rPr lang="es-CO" sz="1600">
                          <a:effectLst/>
                        </a:rPr>
                        <a:t>Generación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Kg/hab día</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 de residuos generados / # trabajadores x días mes)</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Trimestral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70852">
                <a:tc>
                  <a:txBody>
                    <a:bodyPr/>
                    <a:lstStyle/>
                    <a:p>
                      <a:pPr algn="ctr">
                        <a:lnSpc>
                          <a:spcPct val="106000"/>
                        </a:lnSpc>
                        <a:spcAft>
                          <a:spcPts val="0"/>
                        </a:spcAft>
                      </a:pPr>
                      <a:r>
                        <a:rPr lang="es-CO" sz="1600">
                          <a:effectLst/>
                        </a:rPr>
                        <a:t>Aprovechamiento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dirty="0">
                          <a:effectLst/>
                        </a:rPr>
                        <a:t>(Kg de residuos aprovechables generados en el periodo anterior – Kg de residuos aprovechables generados en el periodo actual/ Kg de residuos aprovechables generados en el periodo anterior) *100</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Trimestral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81292">
                <a:tc>
                  <a:txBody>
                    <a:bodyPr/>
                    <a:lstStyle/>
                    <a:p>
                      <a:pPr algn="ctr">
                        <a:lnSpc>
                          <a:spcPct val="106000"/>
                        </a:lnSpc>
                        <a:spcAft>
                          <a:spcPts val="0"/>
                        </a:spcAft>
                      </a:pPr>
                      <a:r>
                        <a:rPr lang="es-CO" sz="1600">
                          <a:effectLst/>
                        </a:rPr>
                        <a:t>Gestión de Residuos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 de RESPEL entregado a gestor autorizado/Kg de RESPEL total almacenado) *100</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Anual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81292">
                <a:tc>
                  <a:txBody>
                    <a:bodyPr/>
                    <a:lstStyle/>
                    <a:p>
                      <a:pPr algn="ctr">
                        <a:lnSpc>
                          <a:spcPct val="106000"/>
                        </a:lnSpc>
                        <a:spcAft>
                          <a:spcPts val="0"/>
                        </a:spcAft>
                      </a:pPr>
                      <a:r>
                        <a:rPr lang="es-CO" sz="1600">
                          <a:effectLst/>
                        </a:rPr>
                        <a:t>Cumplimiento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CO" sz="1600">
                          <a:effectLst/>
                        </a:rPr>
                        <a:t> </a:t>
                      </a:r>
                      <a:endParaRPr lang="es-CO" sz="2800">
                        <a:effectLst/>
                      </a:endParaRPr>
                    </a:p>
                    <a:p>
                      <a:pPr algn="ctr">
                        <a:lnSpc>
                          <a:spcPct val="106000"/>
                        </a:lnSpc>
                        <a:spcAft>
                          <a:spcPts val="800"/>
                        </a:spcAft>
                      </a:pPr>
                      <a:r>
                        <a:rPr lang="es-CO" sz="1600">
                          <a:effectLst/>
                        </a:rPr>
                        <a:t>%</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CO" sz="1600">
                          <a:effectLst/>
                        </a:rPr>
                        <a:t># de gestores visitados / # de gestores total * 100</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dirty="0">
                          <a:effectLst/>
                        </a:rPr>
                        <a:t>Anual</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62163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1190" y="2666285"/>
            <a:ext cx="8030560" cy="3960440"/>
          </a:xfrm>
        </p:spPr>
        <p:txBody>
          <a:bodyPr>
            <a:noAutofit/>
          </a:bodyPr>
          <a:lstStyle/>
          <a:p>
            <a:pPr algn="just">
              <a:buFont typeface="Wingdings" panose="05000000000000000000" pitchFamily="2" charset="2"/>
              <a:buChar char="ü"/>
            </a:pPr>
            <a:r>
              <a:rPr lang="es-CO" sz="2000" dirty="0"/>
              <a:t>Se efectuó la entrega de 6.713 Kg residuos peligrosos que se tenían acumulados en el almacén, durante aproximadamente 5 años, los cuales eran producto de las actividades judiciales a nivel central. Así como 2.335 Kg de material aprovechable acumulados en el almacén. </a:t>
            </a:r>
            <a:endParaRPr lang="es-CO" sz="2000" dirty="0" smtClean="0"/>
          </a:p>
          <a:p>
            <a:pPr algn="just">
              <a:buFont typeface="Wingdings" panose="05000000000000000000" pitchFamily="2" charset="2"/>
              <a:buChar char="ü"/>
            </a:pPr>
            <a:endParaRPr lang="es-ES" sz="2000" dirty="0"/>
          </a:p>
          <a:p>
            <a:pPr algn="just">
              <a:buFont typeface="Wingdings" panose="05000000000000000000" pitchFamily="2" charset="2"/>
              <a:buChar char="ü"/>
            </a:pPr>
            <a:r>
              <a:rPr lang="es-CO" sz="2000" dirty="0"/>
              <a:t>Establecimiento e inclusión de requisitos ambientales en los procesos de contratación de bienes y servicios. </a:t>
            </a:r>
            <a:endParaRPr lang="es-CO" sz="2000" dirty="0" smtClean="0"/>
          </a:p>
          <a:p>
            <a:pPr algn="just">
              <a:buFont typeface="Wingdings" panose="05000000000000000000" pitchFamily="2" charset="2"/>
              <a:buChar char="ü"/>
            </a:pPr>
            <a:endParaRPr lang="es-CO" sz="2000" dirty="0" smtClean="0"/>
          </a:p>
          <a:p>
            <a:pPr algn="just">
              <a:buFont typeface="Wingdings" panose="05000000000000000000" pitchFamily="2" charset="2"/>
              <a:buChar char="ü"/>
            </a:pPr>
            <a:r>
              <a:rPr lang="es-CO" sz="2000" dirty="0"/>
              <a:t>Visitas para la verificación de cumplimiento de requisitos contractuales y legales ambientales,   a proveedores y contratistas  de servicio de aseo y gestor externo de residuos peligrosos.  </a:t>
            </a:r>
          </a:p>
          <a:p>
            <a:pPr algn="just">
              <a:buFont typeface="Wingdings" panose="05000000000000000000" pitchFamily="2" charset="2"/>
              <a:buChar char="ü"/>
            </a:pPr>
            <a:endParaRPr lang="es-CO" sz="2000" dirty="0"/>
          </a:p>
          <a:p>
            <a:pPr algn="just">
              <a:buFont typeface="Wingdings" panose="05000000000000000000" pitchFamily="2" charset="2"/>
              <a:buChar char="ü"/>
            </a:pPr>
            <a:endParaRPr lang="es-ES" sz="2000" dirty="0"/>
          </a:p>
          <a:p>
            <a:pPr algn="just">
              <a:buFont typeface="Wingdings" panose="05000000000000000000" pitchFamily="2" charset="2"/>
              <a:buChar char="Ø"/>
            </a:pPr>
            <a:endParaRPr lang="es-CO" sz="2000" dirty="0"/>
          </a:p>
        </p:txBody>
      </p:sp>
      <p:sp>
        <p:nvSpPr>
          <p:cNvPr id="4" name="Título 1"/>
          <p:cNvSpPr>
            <a:spLocks noGrp="1"/>
          </p:cNvSpPr>
          <p:nvPr>
            <p:ph type="title"/>
          </p:nvPr>
        </p:nvSpPr>
        <p:spPr>
          <a:xfrm>
            <a:off x="681933" y="1711185"/>
            <a:ext cx="8229600" cy="706090"/>
          </a:xfrm>
        </p:spPr>
        <p:txBody>
          <a:bodyPr/>
          <a:lstStyle/>
          <a:p>
            <a:r>
              <a:rPr lang="es-CO" sz="3600" dirty="0" smtClean="0"/>
              <a:t>DESEMPEÑO AMBIENTAL 2018</a:t>
            </a:r>
            <a:endParaRPr lang="es-CO" sz="3600" dirty="0"/>
          </a:p>
        </p:txBody>
      </p:sp>
      <p:pic>
        <p:nvPicPr>
          <p:cNvPr id="5" name="Picture 7"/>
          <p:cNvPicPr/>
          <p:nvPr/>
        </p:nvPicPr>
        <p:blipFill>
          <a:blip r:embed="rId2"/>
          <a:stretch>
            <a:fillRect/>
          </a:stretch>
        </p:blipFill>
        <p:spPr>
          <a:xfrm>
            <a:off x="899592" y="199506"/>
            <a:ext cx="2852299" cy="789305"/>
          </a:xfrm>
          <a:prstGeom prst="rect">
            <a:avLst/>
          </a:prstGeom>
        </p:spPr>
      </p:pic>
      <p:grpSp>
        <p:nvGrpSpPr>
          <p:cNvPr id="6" name="Grupo 5"/>
          <p:cNvGrpSpPr/>
          <p:nvPr/>
        </p:nvGrpSpPr>
        <p:grpSpPr>
          <a:xfrm>
            <a:off x="4201592" y="216782"/>
            <a:ext cx="4791140" cy="1227867"/>
            <a:chOff x="4201592" y="216782"/>
            <a:chExt cx="4791140" cy="1227867"/>
          </a:xfrm>
        </p:grpSpPr>
        <p:sp>
          <p:nvSpPr>
            <p:cNvPr id="7" name="CuadroTexto 6"/>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8"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9" name="Group 8"/>
            <p:cNvGrpSpPr>
              <a:grpSpLocks/>
            </p:cNvGrpSpPr>
            <p:nvPr/>
          </p:nvGrpSpPr>
          <p:grpSpPr bwMode="auto">
            <a:xfrm>
              <a:off x="4201592" y="235201"/>
              <a:ext cx="4791140" cy="960438"/>
              <a:chOff x="2381" y="180"/>
              <a:chExt cx="3154" cy="605"/>
            </a:xfrm>
          </p:grpSpPr>
          <p:sp>
            <p:nvSpPr>
              <p:cNvPr id="10"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1"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6395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018015325"/>
              </p:ext>
            </p:extLst>
          </p:nvPr>
        </p:nvGraphicFramePr>
        <p:xfrm>
          <a:off x="1448176" y="1565299"/>
          <a:ext cx="6652216" cy="299435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930605" y="4549676"/>
            <a:ext cx="7988463" cy="2308324"/>
          </a:xfrm>
          <a:prstGeom prst="rect">
            <a:avLst/>
          </a:prstGeom>
        </p:spPr>
        <p:txBody>
          <a:bodyPr wrap="square">
            <a:spAutoFit/>
          </a:bodyPr>
          <a:lstStyle/>
          <a:p>
            <a:pPr algn="just"/>
            <a:r>
              <a:rPr lang="es-CO" sz="1600" dirty="0"/>
              <a:t>Disminución de los consumos de agua en las sedes certificadas en un </a:t>
            </a:r>
            <a:r>
              <a:rPr lang="es-CO" sz="1600" b="1" dirty="0">
                <a:solidFill>
                  <a:schemeClr val="accent6">
                    <a:lumMod val="50000"/>
                  </a:schemeClr>
                </a:solidFill>
              </a:rPr>
              <a:t>2,5%</a:t>
            </a:r>
            <a:r>
              <a:rPr lang="es-CO" sz="1600" dirty="0"/>
              <a:t> en relación al año anterior, esto sin tener en cuenta el incremento de número de personas por sede para el año 2018. </a:t>
            </a:r>
          </a:p>
          <a:p>
            <a:pPr algn="just"/>
            <a:endParaRPr lang="es-CO" sz="1600" dirty="0" smtClean="0"/>
          </a:p>
          <a:p>
            <a:pPr algn="just"/>
            <a:r>
              <a:rPr lang="es-CO" sz="1600" dirty="0" smtClean="0"/>
              <a:t>Es </a:t>
            </a:r>
            <a:r>
              <a:rPr lang="es-CO" sz="1600" dirty="0"/>
              <a:t>de resaltar que el número de personas aumento del año 2017 al 2018, lo cual nos demuestra la eficiencia  de las acciones realizadas durante el año 2018.  </a:t>
            </a:r>
            <a:r>
              <a:rPr lang="es-CO" sz="1600" dirty="0" smtClean="0"/>
              <a:t>El </a:t>
            </a:r>
            <a:r>
              <a:rPr lang="es-CO" sz="1600" b="1" dirty="0">
                <a:solidFill>
                  <a:schemeClr val="accent6">
                    <a:lumMod val="50000"/>
                  </a:schemeClr>
                </a:solidFill>
              </a:rPr>
              <a:t>Palacio de Justicia </a:t>
            </a:r>
            <a:r>
              <a:rPr lang="es-CO" sz="1600" dirty="0"/>
              <a:t>es la sede que menores consumos  registro durante todo el año, con una disminución significativa para el último </a:t>
            </a:r>
            <a:r>
              <a:rPr lang="es-CO" sz="1600" b="1" dirty="0">
                <a:solidFill>
                  <a:schemeClr val="accent6">
                    <a:lumMod val="50000"/>
                  </a:schemeClr>
                </a:solidFill>
              </a:rPr>
              <a:t>trimestre del 28% </a:t>
            </a:r>
            <a:r>
              <a:rPr lang="es-CO" sz="1600" dirty="0"/>
              <a:t>del consumo en relación al tercer trimestre del año</a:t>
            </a:r>
          </a:p>
        </p:txBody>
      </p:sp>
      <p:pic>
        <p:nvPicPr>
          <p:cNvPr id="7" name="Picture 7"/>
          <p:cNvPicPr/>
          <p:nvPr/>
        </p:nvPicPr>
        <p:blipFill>
          <a:blip r:embed="rId4"/>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531473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871304477"/>
              </p:ext>
            </p:extLst>
          </p:nvPr>
        </p:nvGraphicFramePr>
        <p:xfrm>
          <a:off x="910587" y="1119161"/>
          <a:ext cx="3422230" cy="174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403427360"/>
              </p:ext>
            </p:extLst>
          </p:nvPr>
        </p:nvGraphicFramePr>
        <p:xfrm>
          <a:off x="830741" y="4859577"/>
          <a:ext cx="3456075" cy="1809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540016083"/>
              </p:ext>
            </p:extLst>
          </p:nvPr>
        </p:nvGraphicFramePr>
        <p:xfrm>
          <a:off x="830741" y="3054974"/>
          <a:ext cx="3456075" cy="160419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499992" y="2132856"/>
            <a:ext cx="4404858" cy="4031873"/>
          </a:xfrm>
          <a:prstGeom prst="rect">
            <a:avLst/>
          </a:prstGeom>
        </p:spPr>
        <p:txBody>
          <a:bodyPr wrap="square">
            <a:spAutoFit/>
          </a:bodyPr>
          <a:lstStyle/>
          <a:p>
            <a:pPr algn="just"/>
            <a:r>
              <a:rPr lang="es-CO" sz="1600" dirty="0"/>
              <a:t>Durante el año de 2018, se evidencio un consumo energético por debajo de la meta establecida. En relación con el año 2017 se  presentó una reducción en los consumos para la sede de la calle 72 y en las sedes de la Bolsa y Palacio un incremento del </a:t>
            </a:r>
            <a:r>
              <a:rPr lang="es-CO" sz="1600" b="1" dirty="0">
                <a:solidFill>
                  <a:schemeClr val="accent6">
                    <a:lumMod val="50000"/>
                  </a:schemeClr>
                </a:solidFill>
              </a:rPr>
              <a:t>1,2% y 8,7%, </a:t>
            </a:r>
            <a:r>
              <a:rPr lang="es-CO" sz="1600" dirty="0"/>
              <a:t>dichos incrementos obedecen a la realización de obras de remodelación, los cuales originaron el uso de herramientas eléctricas y el incremento del número de personas por cada sede. </a:t>
            </a:r>
          </a:p>
          <a:p>
            <a:pPr algn="just"/>
            <a:endParaRPr lang="es-CO" sz="1600" dirty="0"/>
          </a:p>
          <a:p>
            <a:pPr algn="just"/>
            <a:r>
              <a:rPr lang="es-CO" sz="1600" dirty="0"/>
              <a:t>Es importante mencionar que, aunque se evidencia un incremento en los consumos en dos de las sedes, se nota una tendencia a la disminución de los consumos para las sedes evaluadas.</a:t>
            </a:r>
          </a:p>
          <a:p>
            <a:pPr algn="just"/>
            <a:endParaRPr lang="es-CO" sz="1600" dirty="0"/>
          </a:p>
        </p:txBody>
      </p:sp>
      <p:pic>
        <p:nvPicPr>
          <p:cNvPr id="8" name="Picture 7"/>
          <p:cNvPicPr/>
          <p:nvPr/>
        </p:nvPicPr>
        <p:blipFill>
          <a:blip r:embed="rId5"/>
          <a:stretch>
            <a:fillRect/>
          </a:stretch>
        </p:blipFill>
        <p:spPr>
          <a:xfrm>
            <a:off x="899592" y="199506"/>
            <a:ext cx="2852299" cy="789305"/>
          </a:xfrm>
          <a:prstGeom prst="rect">
            <a:avLst/>
          </a:prstGeom>
        </p:spPr>
      </p:pic>
      <p:grpSp>
        <p:nvGrpSpPr>
          <p:cNvPr id="9" name="Grupo 8"/>
          <p:cNvGrpSpPr/>
          <p:nvPr/>
        </p:nvGrpSpPr>
        <p:grpSpPr>
          <a:xfrm>
            <a:off x="4201592" y="216782"/>
            <a:ext cx="4791140" cy="1227867"/>
            <a:chOff x="4201592" y="216782"/>
            <a:chExt cx="4791140" cy="1227867"/>
          </a:xfrm>
        </p:grpSpPr>
        <p:sp>
          <p:nvSpPr>
            <p:cNvPr id="10" name="CuadroTexto 9"/>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1"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2" name="Group 8"/>
            <p:cNvGrpSpPr>
              <a:grpSpLocks/>
            </p:cNvGrpSpPr>
            <p:nvPr/>
          </p:nvGrpSpPr>
          <p:grpSpPr bwMode="auto">
            <a:xfrm>
              <a:off x="4201592" y="235201"/>
              <a:ext cx="4791140" cy="960438"/>
              <a:chOff x="2381" y="180"/>
              <a:chExt cx="3154" cy="605"/>
            </a:xfrm>
          </p:grpSpPr>
          <p:sp>
            <p:nvSpPr>
              <p:cNvPr id="13"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4" name="6 Imagen" descr="palo ejrlb.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7 Imagen" descr="palo ejrlb.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84606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519234778"/>
              </p:ext>
            </p:extLst>
          </p:nvPr>
        </p:nvGraphicFramePr>
        <p:xfrm>
          <a:off x="1956118" y="1731856"/>
          <a:ext cx="6019421" cy="34801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259630" y="5373216"/>
            <a:ext cx="7412399" cy="1323439"/>
          </a:xfrm>
          <a:prstGeom prst="rect">
            <a:avLst/>
          </a:prstGeom>
        </p:spPr>
        <p:txBody>
          <a:bodyPr wrap="square">
            <a:spAutoFit/>
          </a:bodyPr>
          <a:lstStyle/>
          <a:p>
            <a:pPr algn="just"/>
            <a:r>
              <a:rPr lang="es-ES" sz="2000" dirty="0"/>
              <a:t>En relación al año 2017, en el año 2018 se obtuvo una reducción del </a:t>
            </a:r>
            <a:r>
              <a:rPr lang="es-ES" sz="2000" b="1" dirty="0">
                <a:solidFill>
                  <a:schemeClr val="accent6">
                    <a:lumMod val="50000"/>
                  </a:schemeClr>
                </a:solidFill>
              </a:rPr>
              <a:t>34% en los consumos de papel</a:t>
            </a:r>
            <a:r>
              <a:rPr lang="es-ES" sz="2000" dirty="0">
                <a:solidFill>
                  <a:schemeClr val="accent6">
                    <a:lumMod val="50000"/>
                  </a:schemeClr>
                </a:solidFill>
              </a:rPr>
              <a:t>.</a:t>
            </a:r>
            <a:r>
              <a:rPr lang="es-ES" sz="2000" dirty="0"/>
              <a:t> Siendo la sede de la Bolsa, la que presentó una </a:t>
            </a:r>
            <a:r>
              <a:rPr lang="es-ES" sz="2000" b="1" dirty="0">
                <a:solidFill>
                  <a:schemeClr val="accent6">
                    <a:lumMod val="50000"/>
                  </a:schemeClr>
                </a:solidFill>
              </a:rPr>
              <a:t>mayor reducción del 53%</a:t>
            </a:r>
            <a:r>
              <a:rPr lang="es-ES" sz="2000" dirty="0">
                <a:solidFill>
                  <a:schemeClr val="accent6">
                    <a:lumMod val="50000"/>
                  </a:schemeClr>
                </a:solidFill>
              </a:rPr>
              <a:t>, </a:t>
            </a:r>
            <a:r>
              <a:rPr lang="es-ES" sz="2000" dirty="0"/>
              <a:t>la calle 72 con un 48% y Palacio con 33%. </a:t>
            </a:r>
            <a:endParaRPr lang="es-CO" sz="2000" dirty="0"/>
          </a:p>
        </p:txBody>
      </p:sp>
      <p:pic>
        <p:nvPicPr>
          <p:cNvPr id="7" name="Picture 7"/>
          <p:cNvPicPr/>
          <p:nvPr/>
        </p:nvPicPr>
        <p:blipFill>
          <a:blip r:embed="rId3"/>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745869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2546" y="1547922"/>
            <a:ext cx="6991989" cy="862338"/>
          </a:xfrm>
        </p:spPr>
        <p:txBody>
          <a:bodyPr>
            <a:noAutofit/>
          </a:bodyPr>
          <a:lstStyle/>
          <a:p>
            <a:pPr algn="ctr">
              <a:buFont typeface="Wingdings" panose="05000000000000000000" pitchFamily="2" charset="2"/>
              <a:buChar char="ü"/>
            </a:pPr>
            <a:r>
              <a:rPr lang="es-CO" sz="2800" dirty="0" smtClean="0"/>
              <a:t>Inducción y sensibilización del SGA </a:t>
            </a:r>
          </a:p>
          <a:p>
            <a:pPr marL="0" indent="0" algn="ctr">
              <a:buNone/>
            </a:pPr>
            <a:endParaRPr lang="es-CO" sz="2800" dirty="0"/>
          </a:p>
          <a:p>
            <a:pPr algn="ctr">
              <a:buFont typeface="Wingdings" panose="05000000000000000000" pitchFamily="2" charset="2"/>
              <a:buChar char="ü"/>
            </a:pPr>
            <a:endParaRPr lang="es-ES" sz="2800" dirty="0"/>
          </a:p>
          <a:p>
            <a:pPr algn="ctr">
              <a:buFont typeface="Wingdings" panose="05000000000000000000" pitchFamily="2" charset="2"/>
              <a:buChar char="Ø"/>
            </a:pPr>
            <a:endParaRPr lang="es-CO" sz="2800" dirty="0"/>
          </a:p>
        </p:txBody>
      </p:sp>
      <p:sp>
        <p:nvSpPr>
          <p:cNvPr id="4" name="Título 1"/>
          <p:cNvSpPr>
            <a:spLocks noGrp="1"/>
          </p:cNvSpPr>
          <p:nvPr>
            <p:ph type="title"/>
          </p:nvPr>
        </p:nvSpPr>
        <p:spPr>
          <a:xfrm rot="16200000">
            <a:off x="-2368762" y="3001147"/>
            <a:ext cx="5616624" cy="706090"/>
          </a:xfrm>
        </p:spPr>
        <p:txBody>
          <a:bodyPr/>
          <a:lstStyle/>
          <a:p>
            <a:r>
              <a:rPr lang="es-CO" sz="3600" dirty="0" smtClean="0">
                <a:solidFill>
                  <a:schemeClr val="bg1"/>
                </a:solidFill>
              </a:rPr>
              <a:t>PLAN DE TRABAJO 2019</a:t>
            </a:r>
            <a:endParaRPr lang="es-CO" sz="3600" dirty="0">
              <a:solidFill>
                <a:schemeClr val="bg1"/>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20880"/>
          <a:stretch/>
        </p:blipFill>
        <p:spPr>
          <a:xfrm>
            <a:off x="2187059" y="5059244"/>
            <a:ext cx="2859477" cy="1696802"/>
          </a:xfrm>
          <a:prstGeom prst="rect">
            <a:avLst/>
          </a:prstGeom>
          <a:ln>
            <a:noFill/>
          </a:ln>
          <a:effectLst>
            <a:outerShdw blurRad="292100" dist="139700" dir="2700000" algn="tl" rotWithShape="0">
              <a:srgbClr val="333333">
                <a:alpha val="65000"/>
              </a:srgbClr>
            </a:outerShdw>
          </a:effectLst>
        </p:spPr>
      </p:pic>
      <p:graphicFrame>
        <p:nvGraphicFramePr>
          <p:cNvPr id="7" name="Tabla 6"/>
          <p:cNvGraphicFramePr>
            <a:graphicFrameLocks noGrp="1"/>
          </p:cNvGraphicFramePr>
          <p:nvPr>
            <p:extLst>
              <p:ext uri="{D42A27DB-BD31-4B8C-83A1-F6EECF244321}">
                <p14:modId xmlns:p14="http://schemas.microsoft.com/office/powerpoint/2010/main" val="1411946907"/>
              </p:ext>
            </p:extLst>
          </p:nvPr>
        </p:nvGraphicFramePr>
        <p:xfrm>
          <a:off x="2187059" y="2293150"/>
          <a:ext cx="5256584" cy="2592287"/>
        </p:xfrm>
        <a:graphic>
          <a:graphicData uri="http://schemas.openxmlformats.org/drawingml/2006/table">
            <a:tbl>
              <a:tblPr firstRow="1" firstCol="1" bandRow="1">
                <a:tableStyleId>{5C22544A-7EE6-4342-B048-85BDC9FD1C3A}</a:tableStyleId>
              </a:tblPr>
              <a:tblGrid>
                <a:gridCol w="2628292"/>
                <a:gridCol w="2628292"/>
              </a:tblGrid>
              <a:tr h="324036">
                <a:tc>
                  <a:txBody>
                    <a:bodyPr/>
                    <a:lstStyle/>
                    <a:p>
                      <a:pPr algn="ctr">
                        <a:spcAft>
                          <a:spcPts val="0"/>
                        </a:spcAft>
                      </a:pPr>
                      <a:r>
                        <a:rPr lang="es-CO" sz="1600" dirty="0">
                          <a:effectLst/>
                        </a:rPr>
                        <a:t>DIA</a:t>
                      </a:r>
                      <a:endParaRPr lang="es-CO"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CO" sz="1600" dirty="0">
                          <a:effectLst/>
                        </a:rPr>
                        <a:t>HORARIOS</a:t>
                      </a:r>
                      <a:endParaRPr lang="es-CO" sz="1600" dirty="0">
                        <a:effectLst/>
                        <a:latin typeface="Times New Roman" panose="02020603050405020304" pitchFamily="18" charset="0"/>
                        <a:ea typeface="Calibri" panose="020F0502020204030204" pitchFamily="34" charset="0"/>
                      </a:endParaRPr>
                    </a:p>
                  </a:txBody>
                  <a:tcPr marL="68580" marR="68580" marT="0" marB="0"/>
                </a:tc>
              </a:tr>
              <a:tr h="632320">
                <a:tc rowSpan="2">
                  <a:txBody>
                    <a:bodyPr/>
                    <a:lstStyle/>
                    <a:p>
                      <a:pPr algn="ctr">
                        <a:spcAft>
                          <a:spcPts val="0"/>
                        </a:spcAft>
                      </a:pPr>
                      <a:endParaRPr lang="es-CO" sz="1600" dirty="0" smtClean="0">
                        <a:effectLst/>
                      </a:endParaRPr>
                    </a:p>
                    <a:p>
                      <a:pPr algn="ctr">
                        <a:spcAft>
                          <a:spcPts val="0"/>
                        </a:spcAft>
                      </a:pPr>
                      <a:r>
                        <a:rPr lang="es-CO" sz="1600" dirty="0" smtClean="0">
                          <a:effectLst/>
                        </a:rPr>
                        <a:t>Jueves </a:t>
                      </a:r>
                      <a:r>
                        <a:rPr lang="es-CO" sz="1600" dirty="0">
                          <a:effectLst/>
                        </a:rPr>
                        <a:t>4 de abril </a:t>
                      </a:r>
                      <a:endParaRPr lang="es-CO"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CO" sz="1600" dirty="0">
                          <a:effectLst/>
                        </a:rPr>
                        <a:t>9:00 a.m. – 10:15 a.m. </a:t>
                      </a:r>
                      <a:endParaRPr lang="es-CO" sz="1600" dirty="0">
                        <a:effectLst/>
                        <a:latin typeface="Times New Roman" panose="02020603050405020304" pitchFamily="18" charset="0"/>
                        <a:ea typeface="Calibri" panose="020F0502020204030204" pitchFamily="34" charset="0"/>
                      </a:endParaRPr>
                    </a:p>
                  </a:txBody>
                  <a:tcPr marL="68580" marR="68580" marT="0" marB="0"/>
                </a:tc>
              </a:tr>
              <a:tr h="331912">
                <a:tc vMerge="1">
                  <a:txBody>
                    <a:bodyPr/>
                    <a:lstStyle/>
                    <a:p>
                      <a:endParaRPr lang="es-CO"/>
                    </a:p>
                  </a:txBody>
                  <a:tcPr/>
                </a:tc>
                <a:tc>
                  <a:txBody>
                    <a:bodyPr/>
                    <a:lstStyle/>
                    <a:p>
                      <a:pPr algn="ctr">
                        <a:spcAft>
                          <a:spcPts val="0"/>
                        </a:spcAft>
                      </a:pPr>
                      <a:r>
                        <a:rPr lang="es-CO" sz="1600" dirty="0">
                          <a:effectLst/>
                        </a:rPr>
                        <a:t>2:30 p.m. – 3:45 p.m. </a:t>
                      </a:r>
                      <a:endParaRPr lang="es-CO" sz="1600" dirty="0">
                        <a:effectLst/>
                        <a:latin typeface="Times New Roman" panose="02020603050405020304" pitchFamily="18" charset="0"/>
                        <a:ea typeface="Calibri" panose="020F0502020204030204" pitchFamily="34" charset="0"/>
                      </a:endParaRPr>
                    </a:p>
                  </a:txBody>
                  <a:tcPr marL="68580" marR="68580" marT="0" marB="0"/>
                </a:tc>
              </a:tr>
              <a:tr h="324036">
                <a:tc rowSpan="3">
                  <a:txBody>
                    <a:bodyPr/>
                    <a:lstStyle/>
                    <a:p>
                      <a:pPr algn="ctr">
                        <a:spcAft>
                          <a:spcPts val="0"/>
                        </a:spcAft>
                      </a:pPr>
                      <a:endParaRPr lang="es-CO" sz="1600" dirty="0" smtClean="0">
                        <a:effectLst/>
                      </a:endParaRPr>
                    </a:p>
                    <a:p>
                      <a:pPr algn="ctr">
                        <a:spcAft>
                          <a:spcPts val="0"/>
                        </a:spcAft>
                      </a:pPr>
                      <a:r>
                        <a:rPr lang="es-CO" sz="1600" dirty="0">
                          <a:effectLst/>
                        </a:rPr>
                        <a:t> </a:t>
                      </a:r>
                    </a:p>
                    <a:p>
                      <a:pPr algn="ctr">
                        <a:spcAft>
                          <a:spcPts val="0"/>
                        </a:spcAft>
                      </a:pPr>
                      <a:r>
                        <a:rPr lang="es-CO" sz="1600" dirty="0">
                          <a:effectLst/>
                        </a:rPr>
                        <a:t>Viernes 5 de abril </a:t>
                      </a:r>
                      <a:endParaRPr lang="es-CO"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s-CO" sz="1600">
                          <a:effectLst/>
                        </a:rPr>
                        <a:t>8:30 a.m. – 9:45 a.m. </a:t>
                      </a:r>
                      <a:endParaRPr lang="es-CO" sz="1600">
                        <a:effectLst/>
                        <a:latin typeface="Times New Roman" panose="02020603050405020304" pitchFamily="18" charset="0"/>
                        <a:ea typeface="Calibri" panose="020F0502020204030204" pitchFamily="34" charset="0"/>
                      </a:endParaRPr>
                    </a:p>
                  </a:txBody>
                  <a:tcPr marL="68580" marR="68580" marT="0" marB="0"/>
                </a:tc>
              </a:tr>
              <a:tr h="648071">
                <a:tc vMerge="1">
                  <a:txBody>
                    <a:bodyPr/>
                    <a:lstStyle/>
                    <a:p>
                      <a:endParaRPr lang="es-CO"/>
                    </a:p>
                  </a:txBody>
                  <a:tcPr/>
                </a:tc>
                <a:tc>
                  <a:txBody>
                    <a:bodyPr/>
                    <a:lstStyle/>
                    <a:p>
                      <a:pPr algn="ctr">
                        <a:spcAft>
                          <a:spcPts val="0"/>
                        </a:spcAft>
                      </a:pPr>
                      <a:r>
                        <a:rPr lang="es-CO" sz="1600">
                          <a:effectLst/>
                        </a:rPr>
                        <a:t>10:00 a.m. – 11:15 a.m. </a:t>
                      </a:r>
                      <a:endParaRPr lang="es-CO" sz="1600">
                        <a:effectLst/>
                        <a:latin typeface="Times New Roman" panose="02020603050405020304" pitchFamily="18" charset="0"/>
                        <a:ea typeface="Calibri" panose="020F0502020204030204" pitchFamily="34" charset="0"/>
                      </a:endParaRPr>
                    </a:p>
                  </a:txBody>
                  <a:tcPr marL="68580" marR="68580" marT="0" marB="0"/>
                </a:tc>
              </a:tr>
              <a:tr h="331912">
                <a:tc vMerge="1">
                  <a:txBody>
                    <a:bodyPr/>
                    <a:lstStyle/>
                    <a:p>
                      <a:endParaRPr lang="es-CO"/>
                    </a:p>
                  </a:txBody>
                  <a:tcPr/>
                </a:tc>
                <a:tc>
                  <a:txBody>
                    <a:bodyPr/>
                    <a:lstStyle/>
                    <a:p>
                      <a:pPr algn="ctr">
                        <a:spcAft>
                          <a:spcPts val="0"/>
                        </a:spcAft>
                      </a:pPr>
                      <a:r>
                        <a:rPr lang="es-CO" sz="1600" dirty="0">
                          <a:effectLst/>
                        </a:rPr>
                        <a:t>2:30 p.m. – 3:45 p.m.</a:t>
                      </a:r>
                      <a:endParaRPr lang="es-CO" sz="16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78" y="5059244"/>
            <a:ext cx="2160240" cy="1620180"/>
          </a:xfrm>
          <a:prstGeom prst="rect">
            <a:avLst/>
          </a:prstGeom>
          <a:ln>
            <a:noFill/>
          </a:ln>
          <a:effectLst>
            <a:outerShdw blurRad="292100" dist="139700" dir="2700000" algn="tl" rotWithShape="0">
              <a:srgbClr val="333333">
                <a:alpha val="65000"/>
              </a:srgbClr>
            </a:outerShdw>
          </a:effectLst>
        </p:spPr>
      </p:pic>
      <p:pic>
        <p:nvPicPr>
          <p:cNvPr id="9" name="Picture 7"/>
          <p:cNvPicPr/>
          <p:nvPr/>
        </p:nvPicPr>
        <p:blipFill>
          <a:blip r:embed="rId5"/>
          <a:stretch>
            <a:fillRect/>
          </a:stretch>
        </p:blipFill>
        <p:spPr>
          <a:xfrm>
            <a:off x="899592" y="199506"/>
            <a:ext cx="2852299" cy="789305"/>
          </a:xfrm>
          <a:prstGeom prst="rect">
            <a:avLst/>
          </a:prstGeom>
        </p:spPr>
      </p:pic>
      <p:grpSp>
        <p:nvGrpSpPr>
          <p:cNvPr id="10" name="Grupo 9"/>
          <p:cNvGrpSpPr/>
          <p:nvPr/>
        </p:nvGrpSpPr>
        <p:grpSpPr>
          <a:xfrm>
            <a:off x="4201592" y="216782"/>
            <a:ext cx="4791140" cy="1227867"/>
            <a:chOff x="4201592" y="216782"/>
            <a:chExt cx="4791140" cy="1227867"/>
          </a:xfrm>
        </p:grpSpPr>
        <p:sp>
          <p:nvSpPr>
            <p:cNvPr id="11" name="CuadroTexto 10"/>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2"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3" name="Group 8"/>
            <p:cNvGrpSpPr>
              <a:grpSpLocks/>
            </p:cNvGrpSpPr>
            <p:nvPr/>
          </p:nvGrpSpPr>
          <p:grpSpPr bwMode="auto">
            <a:xfrm>
              <a:off x="4201592" y="235201"/>
              <a:ext cx="4791140" cy="960438"/>
              <a:chOff x="2381" y="180"/>
              <a:chExt cx="3154" cy="605"/>
            </a:xfrm>
          </p:grpSpPr>
          <p:sp>
            <p:nvSpPr>
              <p:cNvPr id="14"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5" name="6 Imagen" descr="palo ejrlb.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7 Imagen" descr="palo ejrlb.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695080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6232" y="1198157"/>
            <a:ext cx="7762056" cy="1728192"/>
          </a:xfrm>
        </p:spPr>
        <p:txBody>
          <a:bodyPr/>
          <a:lstStyle/>
          <a:p>
            <a:pPr algn="just">
              <a:buFont typeface="Wingdings" panose="05000000000000000000" pitchFamily="2" charset="2"/>
              <a:buChar char="ü"/>
            </a:pPr>
            <a:r>
              <a:rPr lang="es-CO" sz="2400" dirty="0" smtClean="0"/>
              <a:t>Fortalecimiento y acompañamiento a las diferentes corporaciones, unidades y seccionales, para la implementación de acciones relacionadas con el Plan de Gestión Ambiental. </a:t>
            </a:r>
            <a:endParaRPr lang="es-CO" sz="2400" dirty="0"/>
          </a:p>
        </p:txBody>
      </p:sp>
      <p:sp>
        <p:nvSpPr>
          <p:cNvPr id="5" name="Marcador de contenido 2"/>
          <p:cNvSpPr txBox="1">
            <a:spLocks/>
          </p:cNvSpPr>
          <p:nvPr/>
        </p:nvSpPr>
        <p:spPr>
          <a:xfrm>
            <a:off x="989348" y="5445224"/>
            <a:ext cx="7762056"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s-CO" sz="2400" dirty="0" smtClean="0"/>
              <a:t>Construcción, revisión y ajustes de los programas ambientales y documentos relacionados  </a:t>
            </a:r>
            <a:endParaRPr lang="es-CO" sz="24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837" y="2825142"/>
            <a:ext cx="3448472" cy="2586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962" y="2825142"/>
            <a:ext cx="3493442" cy="2620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p:nvPr/>
        </p:nvPicPr>
        <p:blipFill>
          <a:blip r:embed="rId4"/>
          <a:stretch>
            <a:fillRect/>
          </a:stretch>
        </p:blipFill>
        <p:spPr>
          <a:xfrm>
            <a:off x="899592" y="199506"/>
            <a:ext cx="2852299" cy="789305"/>
          </a:xfrm>
          <a:prstGeom prst="rect">
            <a:avLst/>
          </a:prstGeom>
        </p:spPr>
      </p:pic>
      <p:grpSp>
        <p:nvGrpSpPr>
          <p:cNvPr id="9" name="Grupo 8"/>
          <p:cNvGrpSpPr/>
          <p:nvPr/>
        </p:nvGrpSpPr>
        <p:grpSpPr>
          <a:xfrm>
            <a:off x="4201592" y="-27384"/>
            <a:ext cx="4791140" cy="1227867"/>
            <a:chOff x="4201592" y="216782"/>
            <a:chExt cx="4791140" cy="1227867"/>
          </a:xfrm>
        </p:grpSpPr>
        <p:sp>
          <p:nvSpPr>
            <p:cNvPr id="10" name="CuadroTexto 9"/>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1"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2" name="Group 8"/>
            <p:cNvGrpSpPr>
              <a:grpSpLocks/>
            </p:cNvGrpSpPr>
            <p:nvPr/>
          </p:nvGrpSpPr>
          <p:grpSpPr bwMode="auto">
            <a:xfrm>
              <a:off x="4201592" y="235201"/>
              <a:ext cx="4791140" cy="960438"/>
              <a:chOff x="2381" y="180"/>
              <a:chExt cx="3154" cy="605"/>
            </a:xfrm>
          </p:grpSpPr>
          <p:sp>
            <p:nvSpPr>
              <p:cNvPr id="13"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4" name="6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7 Imagen" descr="palo ejrlb.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87587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9347" y="1700808"/>
            <a:ext cx="7762056" cy="1012516"/>
          </a:xfrm>
        </p:spPr>
        <p:txBody>
          <a:bodyPr/>
          <a:lstStyle/>
          <a:p>
            <a:pPr algn="just">
              <a:buFont typeface="Wingdings" panose="05000000000000000000" pitchFamily="2" charset="2"/>
              <a:buChar char="ü"/>
            </a:pPr>
            <a:r>
              <a:rPr lang="es-CO" sz="2800" dirty="0" smtClean="0"/>
              <a:t>Desarrollo de nuestros proveedores y contratistas, mediantes visitas de verificación.  </a:t>
            </a:r>
            <a:endParaRPr lang="es-CO" sz="2800"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4009" b="7778"/>
          <a:stretch/>
        </p:blipFill>
        <p:spPr>
          <a:xfrm>
            <a:off x="3492853" y="3140968"/>
            <a:ext cx="2755045"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7"/>
          <p:cNvPicPr/>
          <p:nvPr/>
        </p:nvPicPr>
        <p:blipFill>
          <a:blip r:embed="rId3"/>
          <a:stretch>
            <a:fillRect/>
          </a:stretch>
        </p:blipFill>
        <p:spPr>
          <a:xfrm>
            <a:off x="899592" y="199506"/>
            <a:ext cx="2852299" cy="789305"/>
          </a:xfrm>
          <a:prstGeom prst="rect">
            <a:avLst/>
          </a:prstGeom>
        </p:spPr>
      </p:pic>
      <p:grpSp>
        <p:nvGrpSpPr>
          <p:cNvPr id="7" name="Grupo 6"/>
          <p:cNvGrpSpPr/>
          <p:nvPr/>
        </p:nvGrpSpPr>
        <p:grpSpPr>
          <a:xfrm>
            <a:off x="4201592" y="-27384"/>
            <a:ext cx="4791140" cy="1227867"/>
            <a:chOff x="4201592" y="216782"/>
            <a:chExt cx="4791140" cy="1227867"/>
          </a:xfrm>
        </p:grpSpPr>
        <p:sp>
          <p:nvSpPr>
            <p:cNvPr id="8" name="CuadroTexto 7"/>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9"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0" name="Group 8"/>
            <p:cNvGrpSpPr>
              <a:grpSpLocks/>
            </p:cNvGrpSpPr>
            <p:nvPr/>
          </p:nvGrpSpPr>
          <p:grpSpPr bwMode="auto">
            <a:xfrm>
              <a:off x="4201592" y="235201"/>
              <a:ext cx="4791140" cy="960438"/>
              <a:chOff x="2381" y="180"/>
              <a:chExt cx="3154" cy="605"/>
            </a:xfrm>
          </p:grpSpPr>
          <p:sp>
            <p:nvSpPr>
              <p:cNvPr id="11"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2"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07511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668640"/>
            <a:ext cx="7886700" cy="1095375"/>
          </a:xfrm>
        </p:spPr>
        <p:txBody>
          <a:bodyPr/>
          <a:lstStyle/>
          <a:p>
            <a:r>
              <a:rPr lang="es-CO" b="1" dirty="0"/>
              <a:t>Acuerdo No PSAA14 -</a:t>
            </a:r>
            <a:r>
              <a:rPr lang="es-CO" b="1" dirty="0" smtClean="0"/>
              <a:t>10160 </a:t>
            </a:r>
            <a:br>
              <a:rPr lang="es-CO" b="1" dirty="0" smtClean="0"/>
            </a:br>
            <a:r>
              <a:rPr lang="es-CO" sz="1800" i="1" dirty="0"/>
              <a:t>(Junio 12 de 2014)</a:t>
            </a:r>
          </a:p>
        </p:txBody>
      </p:sp>
      <p:sp>
        <p:nvSpPr>
          <p:cNvPr id="5" name="Rectángulo 4"/>
          <p:cNvSpPr/>
          <p:nvPr/>
        </p:nvSpPr>
        <p:spPr>
          <a:xfrm>
            <a:off x="1089140" y="2935205"/>
            <a:ext cx="7894750" cy="954107"/>
          </a:xfrm>
          <a:prstGeom prst="rect">
            <a:avLst/>
          </a:prstGeom>
        </p:spPr>
        <p:txBody>
          <a:bodyPr wrap="square">
            <a:spAutoFit/>
          </a:bodyPr>
          <a:lstStyle/>
          <a:p>
            <a:r>
              <a:rPr lang="es-CO" sz="2800" dirty="0">
                <a:latin typeface="Calibri" panose="020F0502020204030204" pitchFamily="34" charset="0"/>
                <a:ea typeface="Calibri" panose="020F0502020204030204" pitchFamily="34" charset="0"/>
                <a:cs typeface="Times New Roman" panose="02020603050405020304" pitchFamily="18" charset="0"/>
              </a:rPr>
              <a:t>Por el cual se adopta el Plan de Gestión Ambiental de la Rama Judicial</a:t>
            </a:r>
            <a:endParaRPr lang="es-CO" sz="2800" dirty="0"/>
          </a:p>
        </p:txBody>
      </p:sp>
      <p:sp>
        <p:nvSpPr>
          <p:cNvPr id="6" name="Rectángulo 5"/>
          <p:cNvSpPr/>
          <p:nvPr/>
        </p:nvSpPr>
        <p:spPr>
          <a:xfrm>
            <a:off x="1109005" y="4349422"/>
            <a:ext cx="7668564" cy="1815882"/>
          </a:xfrm>
          <a:prstGeom prst="rect">
            <a:avLst/>
          </a:prstGeom>
        </p:spPr>
        <p:txBody>
          <a:bodyPr wrap="square">
            <a:spAutoFit/>
          </a:bodyPr>
          <a:lstStyle/>
          <a:p>
            <a:pPr algn="just"/>
            <a:r>
              <a:rPr lang="es-CO" sz="2800" b="1" i="1" dirty="0"/>
              <a:t>Ámbito de aplicación</a:t>
            </a:r>
            <a:r>
              <a:rPr lang="es-CO" sz="2800" i="1" dirty="0"/>
              <a:t>. </a:t>
            </a:r>
            <a:r>
              <a:rPr lang="es-CO" sz="2800" dirty="0"/>
              <a:t>El Plan de Gestión Ambiental tiene como ámbito de aplicación las actividades administrativas y judiciales de la Rama Judicial con </a:t>
            </a:r>
            <a:r>
              <a:rPr lang="es-CO" sz="2800" b="1" dirty="0">
                <a:solidFill>
                  <a:schemeClr val="accent1">
                    <a:lumMod val="75000"/>
                  </a:schemeClr>
                </a:solidFill>
              </a:rPr>
              <a:t>impacto ambiental</a:t>
            </a:r>
            <a:r>
              <a:rPr lang="es-CO" sz="2800" dirty="0"/>
              <a:t>.</a:t>
            </a:r>
          </a:p>
        </p:txBody>
      </p:sp>
      <p:pic>
        <p:nvPicPr>
          <p:cNvPr id="7" name="Picture 7"/>
          <p:cNvPicPr/>
          <p:nvPr/>
        </p:nvPicPr>
        <p:blipFill>
          <a:blip r:embed="rId2"/>
          <a:stretch>
            <a:fillRect/>
          </a:stretch>
        </p:blipFill>
        <p:spPr>
          <a:xfrm>
            <a:off x="899592" y="199506"/>
            <a:ext cx="2852299" cy="789305"/>
          </a:xfrm>
          <a:prstGeom prst="rect">
            <a:avLst/>
          </a:prstGeom>
        </p:spPr>
      </p:pic>
      <p:grpSp>
        <p:nvGrpSpPr>
          <p:cNvPr id="8" name="Grupo 7"/>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968540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9348" y="1704181"/>
            <a:ext cx="7762056" cy="1012516"/>
          </a:xfrm>
        </p:spPr>
        <p:txBody>
          <a:bodyPr/>
          <a:lstStyle/>
          <a:p>
            <a:pPr algn="just">
              <a:buFont typeface="Wingdings" panose="05000000000000000000" pitchFamily="2" charset="2"/>
              <a:buChar char="ü"/>
            </a:pPr>
            <a:r>
              <a:rPr lang="es-CO" sz="2800" dirty="0" smtClean="0"/>
              <a:t>Gestión para la entrega de residuos peligrosos </a:t>
            </a:r>
            <a:endParaRPr lang="es-CO" sz="28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282" y="3514534"/>
            <a:ext cx="3035829" cy="2276872"/>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692531" y="3313154"/>
            <a:ext cx="2031101" cy="2708134"/>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b="19551"/>
          <a:stretch/>
        </p:blipFill>
        <p:spPr>
          <a:xfrm>
            <a:off x="3851920" y="3284652"/>
            <a:ext cx="2551259" cy="2736636"/>
          </a:xfrm>
          <a:prstGeom prst="rect">
            <a:avLst/>
          </a:prstGeom>
          <a:ln>
            <a:noFill/>
          </a:ln>
          <a:effectLst>
            <a:outerShdw blurRad="190500" algn="tl" rotWithShape="0">
              <a:srgbClr val="000000">
                <a:alpha val="70000"/>
              </a:srgbClr>
            </a:outerShdw>
          </a:effectLst>
        </p:spPr>
      </p:pic>
      <p:pic>
        <p:nvPicPr>
          <p:cNvPr id="8" name="Picture 7"/>
          <p:cNvPicPr/>
          <p:nvPr/>
        </p:nvPicPr>
        <p:blipFill>
          <a:blip r:embed="rId6"/>
          <a:stretch>
            <a:fillRect/>
          </a:stretch>
        </p:blipFill>
        <p:spPr>
          <a:xfrm>
            <a:off x="899592" y="199506"/>
            <a:ext cx="2852299" cy="789305"/>
          </a:xfrm>
          <a:prstGeom prst="rect">
            <a:avLst/>
          </a:prstGeom>
        </p:spPr>
      </p:pic>
      <p:grpSp>
        <p:nvGrpSpPr>
          <p:cNvPr id="9" name="Grupo 8"/>
          <p:cNvGrpSpPr/>
          <p:nvPr/>
        </p:nvGrpSpPr>
        <p:grpSpPr>
          <a:xfrm>
            <a:off x="4201592" y="-27384"/>
            <a:ext cx="4791140" cy="1227867"/>
            <a:chOff x="4201592" y="216782"/>
            <a:chExt cx="4791140" cy="1227867"/>
          </a:xfrm>
        </p:grpSpPr>
        <p:sp>
          <p:nvSpPr>
            <p:cNvPr id="10" name="CuadroTexto 9"/>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1"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2" name="Group 8"/>
            <p:cNvGrpSpPr>
              <a:grpSpLocks/>
            </p:cNvGrpSpPr>
            <p:nvPr/>
          </p:nvGrpSpPr>
          <p:grpSpPr bwMode="auto">
            <a:xfrm>
              <a:off x="4201592" y="235201"/>
              <a:ext cx="4791140" cy="960438"/>
              <a:chOff x="2381" y="180"/>
              <a:chExt cx="3154" cy="605"/>
            </a:xfrm>
          </p:grpSpPr>
          <p:sp>
            <p:nvSpPr>
              <p:cNvPr id="13"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4" name="6 Imagen" descr="palo ejrlb.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7 Imagen" descr="palo ejrl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7446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n relacionad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pic>
        <p:nvPicPr>
          <p:cNvPr id="7172" name="Picture 4" descr="Imagen relacionada">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56" b="6539"/>
          <a:stretch/>
        </p:blipFill>
        <p:spPr bwMode="auto">
          <a:xfrm>
            <a:off x="1016206" y="2636912"/>
            <a:ext cx="7111587" cy="2472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167093" y="4392501"/>
            <a:ext cx="811369" cy="485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350"/>
          </a:p>
        </p:txBody>
      </p:sp>
      <p:sp>
        <p:nvSpPr>
          <p:cNvPr id="5" name="Título 4"/>
          <p:cNvSpPr>
            <a:spLocks noGrp="1"/>
          </p:cNvSpPr>
          <p:nvPr>
            <p:ph type="title"/>
          </p:nvPr>
        </p:nvSpPr>
        <p:spPr>
          <a:xfrm>
            <a:off x="914400" y="998309"/>
            <a:ext cx="8229600" cy="702866"/>
          </a:xfrm>
        </p:spPr>
        <p:txBody>
          <a:bodyPr/>
          <a:lstStyle/>
          <a:p>
            <a:r>
              <a:rPr lang="es-CO" dirty="0" smtClean="0"/>
              <a:t>GRACIAS </a:t>
            </a:r>
            <a:endParaRPr lang="es-CO" dirty="0"/>
          </a:p>
        </p:txBody>
      </p:sp>
    </p:spTree>
    <p:extLst>
      <p:ext uri="{BB962C8B-B14F-4D97-AF65-F5344CB8AC3E}">
        <p14:creationId xmlns:p14="http://schemas.microsoft.com/office/powerpoint/2010/main" val="4108273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681877" y="3266054"/>
            <a:ext cx="6192690" cy="469911"/>
          </a:xfrm>
        </p:spPr>
        <p:txBody>
          <a:bodyPr>
            <a:normAutofit fontScale="90000"/>
          </a:bodyPr>
          <a:lstStyle/>
          <a:p>
            <a:r>
              <a:rPr lang="es-CO" b="1" dirty="0" smtClean="0">
                <a:solidFill>
                  <a:schemeClr val="bg1"/>
                </a:solidFill>
              </a:rPr>
              <a:t>POLÍTICA AMBIENTAL </a:t>
            </a:r>
            <a:endParaRPr lang="es-CO" b="1" dirty="0">
              <a:solidFill>
                <a:schemeClr val="bg1"/>
              </a:solidFill>
            </a:endParaRPr>
          </a:p>
        </p:txBody>
      </p:sp>
      <p:sp>
        <p:nvSpPr>
          <p:cNvPr id="3" name="Marcador de contenido 2"/>
          <p:cNvSpPr>
            <a:spLocks noGrp="1"/>
          </p:cNvSpPr>
          <p:nvPr>
            <p:ph idx="1"/>
          </p:nvPr>
        </p:nvSpPr>
        <p:spPr>
          <a:xfrm>
            <a:off x="957761" y="1412776"/>
            <a:ext cx="7886700" cy="4536504"/>
          </a:xfrm>
        </p:spPr>
        <p:txBody>
          <a:bodyPr>
            <a:noAutofit/>
          </a:bodyPr>
          <a:lstStyle/>
          <a:p>
            <a:pPr marL="0" indent="0" algn="just">
              <a:buNone/>
            </a:pPr>
            <a:r>
              <a:rPr lang="es-CO" sz="1300" i="1" dirty="0"/>
              <a:t>La Política fue definida por la entidad y aprobada por la Alta Dirección mediante el Acuerdo N° PSAA14-10161 del 12 de junio de 2014, el cual señala:</a:t>
            </a:r>
            <a:endParaRPr lang="es-CO" sz="1300" dirty="0"/>
          </a:p>
          <a:p>
            <a:pPr marL="0" indent="0" algn="just">
              <a:buNone/>
            </a:pPr>
            <a:r>
              <a:rPr lang="es-CO" sz="1300" dirty="0"/>
              <a:t>“</a:t>
            </a:r>
            <a:r>
              <a:rPr lang="es-CO" sz="1300" i="1" dirty="0"/>
              <a:t>La Sala Administrativa del Consejo Superior de la Judicatura, en su condición de Alta Dirección del órgano administrativo del poder judicial de Colombia, hace </a:t>
            </a:r>
            <a:r>
              <a:rPr lang="es-CO" sz="1300" b="1" i="1" u="sng" dirty="0" err="1">
                <a:solidFill>
                  <a:schemeClr val="accent5">
                    <a:lumMod val="75000"/>
                  </a:schemeClr>
                </a:solidFill>
              </a:rPr>
              <a:t>maniﬁesto</a:t>
            </a:r>
            <a:r>
              <a:rPr lang="es-CO" sz="1300" b="1" i="1" u="sng" dirty="0">
                <a:solidFill>
                  <a:schemeClr val="accent5">
                    <a:lumMod val="75000"/>
                  </a:schemeClr>
                </a:solidFill>
              </a:rPr>
              <a:t> su compromiso indeclinable de: establecer, documentar, implantar, mantener y mejorar el Sistema Integrado de Gestión y Control de la Calidad y del Medio Ambiente -“SIGCMA” en todas sus dependencias, del nivel central y seccional y en los despachos judiciales</a:t>
            </a:r>
            <a:r>
              <a:rPr lang="es-CO" sz="1300" i="1" dirty="0"/>
              <a:t>, de conformidad con los objetivos y metas establecidas con orientación a la </a:t>
            </a:r>
            <a:r>
              <a:rPr lang="es-CO" sz="1300" b="1" i="1" u="sng" dirty="0">
                <a:solidFill>
                  <a:schemeClr val="accent5">
                    <a:lumMod val="75000"/>
                  </a:schemeClr>
                </a:solidFill>
              </a:rPr>
              <a:t>satisfacción de sus usuarios, la preservación del medio ambiente y la generación de controles efectivos</a:t>
            </a:r>
            <a:r>
              <a:rPr lang="es-CO" sz="1300" i="1" dirty="0"/>
              <a:t>, que le permitan el cumplimiento de su misión institucional”.</a:t>
            </a:r>
            <a:endParaRPr lang="es-CO" sz="1300" dirty="0"/>
          </a:p>
          <a:p>
            <a:pPr marL="0" indent="0" algn="just">
              <a:buNone/>
            </a:pPr>
            <a:r>
              <a:rPr lang="es-CO" sz="1300" i="1" dirty="0"/>
              <a:t>En cumplimiento con los requisitos del Sistema de Gestión Ambiental, El Consejo Superior de la Judicatura consciente de la importancia del cuidado del medio ambiente, estructura y desarrolla  actividades </a:t>
            </a:r>
            <a:r>
              <a:rPr lang="es-CO" sz="1300" b="1" i="1" u="sng" dirty="0">
                <a:solidFill>
                  <a:schemeClr val="accent5">
                    <a:lumMod val="75000"/>
                  </a:schemeClr>
                </a:solidFill>
              </a:rPr>
              <a:t>en pro de prevenir los efectos que sus impactos ambientales  </a:t>
            </a:r>
            <a:r>
              <a:rPr lang="es-CO" sz="1300" i="1" dirty="0"/>
              <a:t>significativos puedan generar al medio ambiente, lo cual se logra mediante la </a:t>
            </a:r>
            <a:r>
              <a:rPr lang="es-CO" sz="1300" b="1" i="1" u="sng" dirty="0">
                <a:solidFill>
                  <a:schemeClr val="accent5">
                    <a:lumMod val="75000"/>
                  </a:schemeClr>
                </a:solidFill>
              </a:rPr>
              <a:t>identificación oportuna de los aspectos ambientales y amenazas </a:t>
            </a:r>
            <a:r>
              <a:rPr lang="es-CO" sz="1300" i="1" dirty="0"/>
              <a:t>propias de cada proceso. </a:t>
            </a:r>
            <a:endParaRPr lang="es-CO" sz="1300" dirty="0"/>
          </a:p>
          <a:p>
            <a:pPr marL="0" indent="0" algn="just">
              <a:buNone/>
            </a:pPr>
            <a:r>
              <a:rPr lang="es-CO" sz="1300" i="1" dirty="0"/>
              <a:t>Es un compromiso de la Alta Dirección y de los funcionaros vinculados a la Rama Judicial,  dar </a:t>
            </a:r>
            <a:r>
              <a:rPr lang="es-CO" sz="1300" b="1" i="1" u="sng" dirty="0">
                <a:solidFill>
                  <a:schemeClr val="accent5">
                    <a:lumMod val="75000"/>
                  </a:schemeClr>
                </a:solidFill>
              </a:rPr>
              <a:t>cumplimiento a los </a:t>
            </a:r>
            <a:r>
              <a:rPr lang="es-CO" sz="1300" b="1" i="1" u="sng" dirty="0">
                <a:solidFill>
                  <a:schemeClr val="accent5">
                    <a:lumMod val="75000"/>
                  </a:schemeClr>
                </a:solidFill>
                <a:hlinkClick r:id="rId2" action="ppaction://hlinkfile"/>
              </a:rPr>
              <a:t>requisitos legales ambientales </a:t>
            </a:r>
            <a:r>
              <a:rPr lang="es-CO" sz="1300" i="1" dirty="0"/>
              <a:t>vigentes, los </a:t>
            </a:r>
            <a:r>
              <a:rPr lang="es-CO" sz="1300" b="1" i="1" u="sng" dirty="0">
                <a:solidFill>
                  <a:schemeClr val="accent5">
                    <a:lumMod val="75000"/>
                  </a:schemeClr>
                </a:solidFill>
              </a:rPr>
              <a:t>exigidos por las  partes interesadas y demás que el Consejo pueda suscribir</a:t>
            </a:r>
            <a:r>
              <a:rPr lang="es-CO" sz="1300" i="1" dirty="0"/>
              <a:t>. Asimismo el Consejo Superior de la Judicatura se compromete a:</a:t>
            </a:r>
            <a:endParaRPr lang="es-CO" sz="1300" dirty="0"/>
          </a:p>
          <a:p>
            <a:pPr lvl="0" algn="just">
              <a:buFont typeface="Wingdings" panose="05000000000000000000" pitchFamily="2" charset="2"/>
              <a:buChar char="§"/>
            </a:pPr>
            <a:r>
              <a:rPr lang="es-CO" sz="1300" i="1" dirty="0"/>
              <a:t>Promover el uso sostenible de los recursos naturales, mediante el establecimiento de programas de ahorro y uso eficiente de los recursos.</a:t>
            </a:r>
            <a:endParaRPr lang="es-CO" sz="1300" dirty="0"/>
          </a:p>
          <a:p>
            <a:pPr lvl="0" algn="just">
              <a:buFont typeface="Wingdings" panose="05000000000000000000" pitchFamily="2" charset="2"/>
              <a:buChar char="§"/>
            </a:pPr>
            <a:r>
              <a:rPr lang="es-CO" sz="1300" b="1" i="1" u="sng" dirty="0">
                <a:solidFill>
                  <a:schemeClr val="accent5">
                    <a:lumMod val="75000"/>
                  </a:schemeClr>
                </a:solidFill>
              </a:rPr>
              <a:t>Asignar los recursos humanos</a:t>
            </a:r>
            <a:r>
              <a:rPr lang="es-CO" sz="1300" i="1" dirty="0"/>
              <a:t>, financieros, materiales y técnicos o tecnológicos que permitan lograr altos estándares en materia ambiental.</a:t>
            </a:r>
            <a:endParaRPr lang="es-CO" sz="1300" dirty="0"/>
          </a:p>
          <a:p>
            <a:pPr marL="0" indent="0" algn="just">
              <a:buNone/>
            </a:pPr>
            <a:r>
              <a:rPr lang="es-CO" sz="1300" i="1" dirty="0"/>
              <a:t>Dando alcance a su política ambiental, la Alta Dirección del Consejo Superior de la Judicatura, en armonía con la normatividad vigente y a través de su Plan de Gestión Ambiental establece un conjunto armónico e interrelacionado de objetivos y directrices orientados al </a:t>
            </a:r>
            <a:r>
              <a:rPr lang="es-CO" sz="1300" b="1" i="1" u="sng" dirty="0"/>
              <a:t>mejoramiento del desempeño e impacto ambiental</a:t>
            </a:r>
            <a:r>
              <a:rPr lang="es-CO" sz="1300" b="1" i="1" u="sng" dirty="0">
                <a:solidFill>
                  <a:schemeClr val="accent5">
                    <a:lumMod val="75000"/>
                  </a:schemeClr>
                </a:solidFill>
              </a:rPr>
              <a:t> </a:t>
            </a:r>
            <a:r>
              <a:rPr lang="es-CO" sz="1300" i="1" dirty="0"/>
              <a:t>de las actividades administrativas y judiciales desarrolladas por la Rama Judicial.   </a:t>
            </a:r>
            <a:endParaRPr lang="es-CO" sz="1300" dirty="0"/>
          </a:p>
          <a:p>
            <a:pPr algn="just"/>
            <a:endParaRPr lang="es-CO" sz="1300" dirty="0"/>
          </a:p>
        </p:txBody>
      </p:sp>
      <p:pic>
        <p:nvPicPr>
          <p:cNvPr id="12" name="Picture 7"/>
          <p:cNvPicPr/>
          <p:nvPr/>
        </p:nvPicPr>
        <p:blipFill>
          <a:blip r:embed="rId3"/>
          <a:stretch>
            <a:fillRect/>
          </a:stretch>
        </p:blipFill>
        <p:spPr>
          <a:xfrm>
            <a:off x="899592" y="199506"/>
            <a:ext cx="2852299" cy="789305"/>
          </a:xfrm>
          <a:prstGeom prst="rect">
            <a:avLst/>
          </a:prstGeom>
        </p:spPr>
      </p:pic>
      <p:grpSp>
        <p:nvGrpSpPr>
          <p:cNvPr id="13" name="Grupo 12"/>
          <p:cNvGrpSpPr/>
          <p:nvPr/>
        </p:nvGrpSpPr>
        <p:grpSpPr>
          <a:xfrm>
            <a:off x="4201592" y="216782"/>
            <a:ext cx="4791140" cy="1227867"/>
            <a:chOff x="4201592" y="216782"/>
            <a:chExt cx="4791140" cy="1227867"/>
          </a:xfrm>
        </p:grpSpPr>
        <p:sp>
          <p:nvSpPr>
            <p:cNvPr id="14" name="CuadroTexto 13"/>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5"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6" name="Group 8"/>
            <p:cNvGrpSpPr>
              <a:grpSpLocks/>
            </p:cNvGrpSpPr>
            <p:nvPr/>
          </p:nvGrpSpPr>
          <p:grpSpPr bwMode="auto">
            <a:xfrm>
              <a:off x="4201592" y="235201"/>
              <a:ext cx="4791140" cy="960438"/>
              <a:chOff x="2381" y="180"/>
              <a:chExt cx="3154" cy="605"/>
            </a:xfrm>
          </p:grpSpPr>
          <p:sp>
            <p:nvSpPr>
              <p:cNvPr id="17"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8"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838647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276" y="1565299"/>
            <a:ext cx="8229600" cy="672555"/>
          </a:xfrm>
        </p:spPr>
        <p:txBody>
          <a:bodyPr/>
          <a:lstStyle/>
          <a:p>
            <a:r>
              <a:rPr lang="es-CO" b="1" dirty="0" smtClean="0"/>
              <a:t>CERTIFICACIONES </a:t>
            </a:r>
            <a:endParaRPr lang="es-CO" b="1" dirty="0"/>
          </a:p>
        </p:txBody>
      </p:sp>
      <p:pic>
        <p:nvPicPr>
          <p:cNvPr id="8194" name="Picture 2" descr="Resultado de imagen para ificado iso 14001 de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28123"/>
            <a:ext cx="2796196" cy="2587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911812" y="3083048"/>
            <a:ext cx="4980668" cy="1200329"/>
          </a:xfrm>
          <a:prstGeom prst="rect">
            <a:avLst/>
          </a:prstGeom>
        </p:spPr>
        <p:txBody>
          <a:bodyPr wrap="square">
            <a:spAutoFit/>
          </a:bodyPr>
          <a:lstStyle/>
          <a:p>
            <a:pPr marL="257175" indent="-257175">
              <a:buFont typeface="Wingdings" panose="05000000000000000000" pitchFamily="2" charset="2"/>
              <a:buChar char="ü"/>
            </a:pPr>
            <a:r>
              <a:rPr lang="es-CO" dirty="0">
                <a:latin typeface="Calibri" panose="020F0502020204030204" pitchFamily="34" charset="0"/>
                <a:ea typeface="Calibri" panose="020F0502020204030204" pitchFamily="34" charset="0"/>
                <a:cs typeface="Times New Roman" panose="02020603050405020304" pitchFamily="18" charset="0"/>
              </a:rPr>
              <a:t>Dirección Ejecutiva de la Administración Judicial - 2017</a:t>
            </a:r>
          </a:p>
          <a:p>
            <a:pPr marL="257175" indent="-257175">
              <a:buFont typeface="Wingdings" panose="05000000000000000000" pitchFamily="2" charset="2"/>
              <a:buChar char="ü"/>
            </a:pPr>
            <a:r>
              <a:rPr lang="es-CO" dirty="0" smtClean="0">
                <a:latin typeface="Calibri" panose="020F0502020204030204" pitchFamily="34" charset="0"/>
                <a:ea typeface="Calibri" panose="020F0502020204030204" pitchFamily="34" charset="0"/>
                <a:cs typeface="Times New Roman" panose="02020603050405020304" pitchFamily="18" charset="0"/>
              </a:rPr>
              <a:t>Edificio Bolsa de Bogotá - </a:t>
            </a:r>
            <a:r>
              <a:rPr lang="es-CO" dirty="0">
                <a:latin typeface="Calibri" panose="020F0502020204030204" pitchFamily="34" charset="0"/>
                <a:ea typeface="Calibri" panose="020F0502020204030204" pitchFamily="34" charset="0"/>
                <a:cs typeface="Times New Roman" panose="02020603050405020304" pitchFamily="18" charset="0"/>
              </a:rPr>
              <a:t>2017 </a:t>
            </a:r>
          </a:p>
          <a:p>
            <a:pPr marL="257175" indent="-257175">
              <a:buFont typeface="Wingdings" panose="05000000000000000000" pitchFamily="2" charset="2"/>
              <a:buChar char="ü"/>
            </a:pPr>
            <a:r>
              <a:rPr lang="es-CO" dirty="0">
                <a:latin typeface="Calibri" panose="020F0502020204030204" pitchFamily="34" charset="0"/>
                <a:ea typeface="Calibri" panose="020F0502020204030204" pitchFamily="34" charset="0"/>
                <a:cs typeface="Times New Roman" panose="02020603050405020304" pitchFamily="18" charset="0"/>
              </a:rPr>
              <a:t>Palacio de Justicia - 2018</a:t>
            </a:r>
            <a:endParaRPr lang="es-CO" dirty="0"/>
          </a:p>
        </p:txBody>
      </p:sp>
      <p:sp>
        <p:nvSpPr>
          <p:cNvPr id="5" name="CuadroTexto 4"/>
          <p:cNvSpPr txBox="1"/>
          <p:nvPr/>
        </p:nvSpPr>
        <p:spPr>
          <a:xfrm>
            <a:off x="4319531" y="2320292"/>
            <a:ext cx="1571625" cy="507831"/>
          </a:xfrm>
          <a:prstGeom prst="rect">
            <a:avLst/>
          </a:prstGeom>
          <a:noFill/>
        </p:spPr>
        <p:txBody>
          <a:bodyPr wrap="square" rtlCol="0">
            <a:spAutoFit/>
          </a:bodyPr>
          <a:lstStyle/>
          <a:p>
            <a:r>
              <a:rPr lang="es-CO" sz="2700" dirty="0"/>
              <a:t>Bogotá. </a:t>
            </a:r>
          </a:p>
        </p:txBody>
      </p:sp>
      <p:sp>
        <p:nvSpPr>
          <p:cNvPr id="7" name="CuadroTexto 6"/>
          <p:cNvSpPr txBox="1"/>
          <p:nvPr/>
        </p:nvSpPr>
        <p:spPr>
          <a:xfrm>
            <a:off x="4283665" y="4593834"/>
            <a:ext cx="1571625" cy="507831"/>
          </a:xfrm>
          <a:prstGeom prst="rect">
            <a:avLst/>
          </a:prstGeom>
          <a:noFill/>
        </p:spPr>
        <p:txBody>
          <a:bodyPr wrap="square" rtlCol="0">
            <a:spAutoFit/>
          </a:bodyPr>
          <a:lstStyle/>
          <a:p>
            <a:r>
              <a:rPr lang="es-CO" sz="2700" dirty="0"/>
              <a:t>Pereira</a:t>
            </a:r>
          </a:p>
        </p:txBody>
      </p:sp>
      <p:sp>
        <p:nvSpPr>
          <p:cNvPr id="8" name="Rectángulo 7"/>
          <p:cNvSpPr/>
          <p:nvPr/>
        </p:nvSpPr>
        <p:spPr>
          <a:xfrm>
            <a:off x="4126929" y="5313402"/>
            <a:ext cx="4045471" cy="707886"/>
          </a:xfrm>
          <a:prstGeom prst="rect">
            <a:avLst/>
          </a:prstGeom>
        </p:spPr>
        <p:txBody>
          <a:bodyPr wrap="square">
            <a:spAutoFit/>
          </a:bodyPr>
          <a:lstStyle/>
          <a:p>
            <a:pPr marL="257175" indent="-257175">
              <a:buFont typeface="Wingdings" panose="05000000000000000000" pitchFamily="2" charset="2"/>
              <a:buChar char="ü"/>
            </a:pPr>
            <a:r>
              <a:rPr lang="es-CO" sz="2000" dirty="0">
                <a:latin typeface="Calibri" panose="020F0502020204030204" pitchFamily="34" charset="0"/>
                <a:ea typeface="Calibri" panose="020F0502020204030204" pitchFamily="34" charset="0"/>
                <a:cs typeface="Times New Roman" panose="02020603050405020304" pitchFamily="18" charset="0"/>
              </a:rPr>
              <a:t>Palacio de Justicia – 2018</a:t>
            </a:r>
          </a:p>
          <a:p>
            <a:pPr marL="257175" indent="-257175">
              <a:buFont typeface="Wingdings" panose="05000000000000000000" pitchFamily="2" charset="2"/>
              <a:buChar char="ü"/>
            </a:pPr>
            <a:r>
              <a:rPr lang="es-CO" sz="2000" dirty="0">
                <a:latin typeface="Calibri" panose="020F0502020204030204" pitchFamily="34" charset="0"/>
                <a:cs typeface="Times New Roman" panose="02020603050405020304" pitchFamily="18" charset="0"/>
              </a:rPr>
              <a:t>Seccional - 2018</a:t>
            </a:r>
            <a:endParaRPr lang="es-CO" sz="2000" dirty="0"/>
          </a:p>
        </p:txBody>
      </p:sp>
      <p:pic>
        <p:nvPicPr>
          <p:cNvPr id="9" name="Picture 7"/>
          <p:cNvPicPr/>
          <p:nvPr/>
        </p:nvPicPr>
        <p:blipFill>
          <a:blip r:embed="rId3"/>
          <a:stretch>
            <a:fillRect/>
          </a:stretch>
        </p:blipFill>
        <p:spPr>
          <a:xfrm>
            <a:off x="899592" y="199506"/>
            <a:ext cx="2852299" cy="789305"/>
          </a:xfrm>
          <a:prstGeom prst="rect">
            <a:avLst/>
          </a:prstGeom>
        </p:spPr>
      </p:pic>
      <p:grpSp>
        <p:nvGrpSpPr>
          <p:cNvPr id="10" name="Grupo 9"/>
          <p:cNvGrpSpPr/>
          <p:nvPr/>
        </p:nvGrpSpPr>
        <p:grpSpPr>
          <a:xfrm>
            <a:off x="4201592" y="216782"/>
            <a:ext cx="4791140" cy="1227867"/>
            <a:chOff x="4201592" y="216782"/>
            <a:chExt cx="4791140" cy="1227867"/>
          </a:xfrm>
        </p:grpSpPr>
        <p:sp>
          <p:nvSpPr>
            <p:cNvPr id="11" name="CuadroTexto 10"/>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2"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3" name="Group 8"/>
            <p:cNvGrpSpPr>
              <a:grpSpLocks/>
            </p:cNvGrpSpPr>
            <p:nvPr/>
          </p:nvGrpSpPr>
          <p:grpSpPr bwMode="auto">
            <a:xfrm>
              <a:off x="4201592" y="235201"/>
              <a:ext cx="4791140" cy="960438"/>
              <a:chOff x="2381" y="180"/>
              <a:chExt cx="3154" cy="605"/>
            </a:xfrm>
          </p:grpSpPr>
          <p:sp>
            <p:nvSpPr>
              <p:cNvPr id="14"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5" name="6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7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941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6316288"/>
            <a:ext cx="8244408" cy="497088"/>
          </a:xfrm>
        </p:spPr>
        <p:txBody>
          <a:bodyPr>
            <a:noAutofit/>
          </a:bodyPr>
          <a:lstStyle/>
          <a:p>
            <a:pPr marL="0" indent="0" algn="just">
              <a:buNone/>
            </a:pPr>
            <a:r>
              <a:rPr lang="es-CO" sz="1400" dirty="0"/>
              <a:t>Compras verdes, Obras civiles, Materiales de oficina y equipos de cómputo, Aseo para las sedes judiciales, mantenimiento preventivo de vehículos y motocicletas, Combustible, vehículos) </a:t>
            </a:r>
          </a:p>
        </p:txBody>
      </p:sp>
      <p:sp>
        <p:nvSpPr>
          <p:cNvPr id="4" name="Título 1"/>
          <p:cNvSpPr>
            <a:spLocks noGrp="1"/>
          </p:cNvSpPr>
          <p:nvPr>
            <p:ph type="title"/>
          </p:nvPr>
        </p:nvSpPr>
        <p:spPr>
          <a:xfrm rot="16200000">
            <a:off x="-2035802" y="3564350"/>
            <a:ext cx="4784836" cy="404160"/>
          </a:xfrm>
        </p:spPr>
        <p:txBody>
          <a:bodyPr>
            <a:noAutofit/>
          </a:bodyPr>
          <a:lstStyle/>
          <a:p>
            <a:r>
              <a:rPr lang="es-CO" sz="2800" b="1" dirty="0">
                <a:solidFill>
                  <a:schemeClr val="bg1"/>
                </a:solidFill>
              </a:rPr>
              <a:t>PROGRAMAS AMBIENTALES </a:t>
            </a:r>
          </a:p>
        </p:txBody>
      </p:sp>
      <p:graphicFrame>
        <p:nvGraphicFramePr>
          <p:cNvPr id="2" name="Diagrama 1"/>
          <p:cNvGraphicFramePr/>
          <p:nvPr>
            <p:extLst>
              <p:ext uri="{D42A27DB-BD31-4B8C-83A1-F6EECF244321}">
                <p14:modId xmlns:p14="http://schemas.microsoft.com/office/powerpoint/2010/main" val="804658351"/>
              </p:ext>
            </p:extLst>
          </p:nvPr>
        </p:nvGraphicFramePr>
        <p:xfrm>
          <a:off x="1115616" y="1223540"/>
          <a:ext cx="7785328" cy="522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7"/>
          <p:cNvPicPr/>
          <p:nvPr/>
        </p:nvPicPr>
        <p:blipFill>
          <a:blip r:embed="rId7"/>
          <a:stretch>
            <a:fillRect/>
          </a:stretch>
        </p:blipFill>
        <p:spPr>
          <a:xfrm>
            <a:off x="899592" y="199506"/>
            <a:ext cx="2852299" cy="789305"/>
          </a:xfrm>
          <a:prstGeom prst="rect">
            <a:avLst/>
          </a:prstGeom>
        </p:spPr>
      </p:pic>
      <p:grpSp>
        <p:nvGrpSpPr>
          <p:cNvPr id="14" name="Grupo 13"/>
          <p:cNvGrpSpPr/>
          <p:nvPr/>
        </p:nvGrpSpPr>
        <p:grpSpPr>
          <a:xfrm>
            <a:off x="4201592" y="216782"/>
            <a:ext cx="4791140" cy="1227867"/>
            <a:chOff x="4201592" y="216782"/>
            <a:chExt cx="4791140" cy="1227867"/>
          </a:xfrm>
        </p:grpSpPr>
        <p:sp>
          <p:nvSpPr>
            <p:cNvPr id="15" name="CuadroTexto 14"/>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6"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7" name="Group 8"/>
            <p:cNvGrpSpPr>
              <a:grpSpLocks/>
            </p:cNvGrpSpPr>
            <p:nvPr/>
          </p:nvGrpSpPr>
          <p:grpSpPr bwMode="auto">
            <a:xfrm>
              <a:off x="4201592" y="235201"/>
              <a:ext cx="4791140" cy="960438"/>
              <a:chOff x="2381" y="180"/>
              <a:chExt cx="3154" cy="605"/>
            </a:xfrm>
          </p:grpSpPr>
          <p:sp>
            <p:nvSpPr>
              <p:cNvPr id="18"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9" name="6 Imagen" descr="palo ejrlb.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7 Imagen" descr="palo ejrlb.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661948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282" y="1574827"/>
            <a:ext cx="8229600" cy="581478"/>
          </a:xfrm>
        </p:spPr>
        <p:txBody>
          <a:bodyPr/>
          <a:lstStyle/>
          <a:p>
            <a:r>
              <a:rPr lang="es-CO" sz="3200" b="1" dirty="0"/>
              <a:t>Criterios ambientales en los bienes y servicios</a:t>
            </a:r>
          </a:p>
        </p:txBody>
      </p:sp>
      <p:sp>
        <p:nvSpPr>
          <p:cNvPr id="3" name="Marcador de contenido 2"/>
          <p:cNvSpPr>
            <a:spLocks noGrp="1"/>
          </p:cNvSpPr>
          <p:nvPr>
            <p:ph idx="1"/>
          </p:nvPr>
        </p:nvSpPr>
        <p:spPr>
          <a:xfrm>
            <a:off x="3779912" y="2348880"/>
            <a:ext cx="5112568" cy="4176464"/>
          </a:xfrm>
        </p:spPr>
        <p:txBody>
          <a:bodyPr>
            <a:noAutofit/>
          </a:bodyPr>
          <a:lstStyle/>
          <a:p>
            <a:pPr marL="0" indent="0" algn="just">
              <a:buNone/>
            </a:pPr>
            <a:r>
              <a:rPr lang="es-CO" sz="2400" b="1" dirty="0" smtClean="0"/>
              <a:t>Manual ambiental para adquisiciones y servicios. </a:t>
            </a:r>
          </a:p>
          <a:p>
            <a:pPr algn="just"/>
            <a:endParaRPr lang="es-CO" sz="2400" dirty="0" smtClean="0"/>
          </a:p>
          <a:p>
            <a:pPr lvl="1" algn="just"/>
            <a:r>
              <a:rPr lang="es-CO" sz="2400" dirty="0" smtClean="0">
                <a:hlinkClick r:id="rId2" action="ppaction://hlinkfile"/>
              </a:rPr>
              <a:t>Requisitos ambientales </a:t>
            </a:r>
            <a:endParaRPr lang="es-CO" sz="2400" dirty="0" smtClean="0"/>
          </a:p>
          <a:p>
            <a:pPr lvl="1" algn="just"/>
            <a:r>
              <a:rPr lang="es-ES" sz="2400" dirty="0"/>
              <a:t>G</a:t>
            </a:r>
            <a:r>
              <a:rPr lang="es-ES" sz="2400" dirty="0" smtClean="0"/>
              <a:t>uía plan de gestión ambiental y social DEAJ-UIF</a:t>
            </a:r>
            <a:endParaRPr lang="es-CO" sz="2400" dirty="0" smtClean="0"/>
          </a:p>
          <a:p>
            <a:pPr lvl="1" algn="just"/>
            <a:r>
              <a:rPr lang="es-CO" sz="2400" dirty="0" smtClean="0"/>
              <a:t>Guía ambiental para el mantenimiento vehicular</a:t>
            </a:r>
          </a:p>
          <a:p>
            <a:pPr lvl="1" algn="just"/>
            <a:r>
              <a:rPr lang="es-CO" sz="2400" dirty="0" smtClean="0"/>
              <a:t>Programa de manejo seguro de sustancias químicas.</a:t>
            </a:r>
          </a:p>
        </p:txBody>
      </p:sp>
      <p:pic>
        <p:nvPicPr>
          <p:cNvPr id="5122"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22782" b="11235"/>
          <a:stretch/>
        </p:blipFill>
        <p:spPr bwMode="auto">
          <a:xfrm>
            <a:off x="906125" y="3068960"/>
            <a:ext cx="2378869" cy="2356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7"/>
          <p:cNvPicPr/>
          <p:nvPr/>
        </p:nvPicPr>
        <p:blipFill>
          <a:blip r:embed="rId4"/>
          <a:stretch>
            <a:fillRect/>
          </a:stretch>
        </p:blipFill>
        <p:spPr>
          <a:xfrm>
            <a:off x="899592" y="199506"/>
            <a:ext cx="2852299" cy="789305"/>
          </a:xfrm>
          <a:prstGeom prst="rect">
            <a:avLst/>
          </a:prstGeom>
        </p:spPr>
      </p:pic>
      <p:grpSp>
        <p:nvGrpSpPr>
          <p:cNvPr id="6" name="Grupo 5"/>
          <p:cNvGrpSpPr/>
          <p:nvPr/>
        </p:nvGrpSpPr>
        <p:grpSpPr>
          <a:xfrm>
            <a:off x="4201592" y="216782"/>
            <a:ext cx="4791140" cy="1227867"/>
            <a:chOff x="4201592" y="216782"/>
            <a:chExt cx="4791140" cy="1227867"/>
          </a:xfrm>
        </p:grpSpPr>
        <p:sp>
          <p:nvSpPr>
            <p:cNvPr id="7" name="CuadroTexto 6"/>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8"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9" name="Group 8"/>
            <p:cNvGrpSpPr>
              <a:grpSpLocks/>
            </p:cNvGrpSpPr>
            <p:nvPr/>
          </p:nvGrpSpPr>
          <p:grpSpPr bwMode="auto">
            <a:xfrm>
              <a:off x="4201592" y="235201"/>
              <a:ext cx="4791140" cy="960438"/>
              <a:chOff x="2381" y="180"/>
              <a:chExt cx="3154" cy="605"/>
            </a:xfrm>
          </p:grpSpPr>
          <p:sp>
            <p:nvSpPr>
              <p:cNvPr id="10"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1" name="6 Imagen" descr="palo ejrlb.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 Imagen" descr="palo ejrlb.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21534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528" y="1844097"/>
            <a:ext cx="7886700" cy="994172"/>
          </a:xfrm>
        </p:spPr>
        <p:txBody>
          <a:bodyPr/>
          <a:lstStyle/>
          <a:p>
            <a:r>
              <a:rPr lang="es-CO" b="1" dirty="0" smtClean="0"/>
              <a:t>Consumo</a:t>
            </a:r>
            <a:r>
              <a:rPr lang="es-CO" sz="4800" b="1" dirty="0" smtClean="0"/>
              <a:t> de Papel</a:t>
            </a:r>
            <a:endParaRPr lang="es-CO" sz="4800" b="1" dirty="0"/>
          </a:p>
        </p:txBody>
      </p:sp>
      <p:sp>
        <p:nvSpPr>
          <p:cNvPr id="6" name="Rectángulo 5"/>
          <p:cNvSpPr/>
          <p:nvPr/>
        </p:nvSpPr>
        <p:spPr>
          <a:xfrm>
            <a:off x="1078715" y="3041996"/>
            <a:ext cx="7632327" cy="1569660"/>
          </a:xfrm>
          <a:prstGeom prst="rect">
            <a:avLst/>
          </a:prstGeom>
        </p:spPr>
        <p:txBody>
          <a:bodyPr wrap="square">
            <a:spAutoFit/>
          </a:bodyPr>
          <a:lstStyle/>
          <a:p>
            <a:pPr algn="just"/>
            <a:r>
              <a:rPr lang="es-ES" sz="2400" dirty="0"/>
              <a:t>Este programa tiene como fin la </a:t>
            </a:r>
            <a:r>
              <a:rPr lang="es-ES" sz="2400" b="1" dirty="0">
                <a:solidFill>
                  <a:srgbClr val="C00000"/>
                </a:solidFill>
              </a:rPr>
              <a:t>minimización del consumo </a:t>
            </a:r>
            <a:r>
              <a:rPr lang="es-ES" sz="2400" b="1" dirty="0" smtClean="0">
                <a:solidFill>
                  <a:srgbClr val="C00000"/>
                </a:solidFill>
              </a:rPr>
              <a:t>de papel</a:t>
            </a:r>
            <a:r>
              <a:rPr lang="es-ES" sz="2400" dirty="0" smtClean="0"/>
              <a:t> </a:t>
            </a:r>
            <a:r>
              <a:rPr lang="es-ES" sz="2400" dirty="0"/>
              <a:t>en las actividades administrativas y judiciales de la Rama Judicial, para disminuir </a:t>
            </a:r>
            <a:r>
              <a:rPr lang="es-ES" sz="2400" dirty="0" smtClean="0"/>
              <a:t>la exigencia </a:t>
            </a:r>
            <a:r>
              <a:rPr lang="es-ES" sz="2400" dirty="0"/>
              <a:t>de las materias primas y velar por la conservación de los bosques.</a:t>
            </a:r>
            <a:endParaRPr lang="es-CO" sz="2400" dirty="0"/>
          </a:p>
        </p:txBody>
      </p:sp>
      <p:sp>
        <p:nvSpPr>
          <p:cNvPr id="4" name="Rectángulo 3"/>
          <p:cNvSpPr/>
          <p:nvPr/>
        </p:nvSpPr>
        <p:spPr>
          <a:xfrm>
            <a:off x="1158490" y="4892967"/>
            <a:ext cx="7632327" cy="1200329"/>
          </a:xfrm>
          <a:prstGeom prst="rect">
            <a:avLst/>
          </a:prstGeom>
        </p:spPr>
        <p:txBody>
          <a:bodyPr wrap="square">
            <a:spAutoFit/>
          </a:bodyPr>
          <a:lstStyle/>
          <a:p>
            <a:pPr marL="457200" indent="-457200" algn="just">
              <a:buFont typeface="Wingdings" panose="05000000000000000000" pitchFamily="2" charset="2"/>
              <a:buChar char="ü"/>
            </a:pPr>
            <a:r>
              <a:rPr lang="es-ES" sz="2400" dirty="0" smtClean="0"/>
              <a:t>Reducción </a:t>
            </a:r>
          </a:p>
          <a:p>
            <a:pPr marL="457200" indent="-457200" algn="just">
              <a:buFont typeface="Wingdings" panose="05000000000000000000" pitchFamily="2" charset="2"/>
              <a:buChar char="ü"/>
            </a:pPr>
            <a:r>
              <a:rPr lang="es-ES" sz="2400" dirty="0" smtClean="0"/>
              <a:t>Reutilización</a:t>
            </a:r>
          </a:p>
          <a:p>
            <a:pPr marL="457200" indent="-457200" algn="just">
              <a:buFont typeface="Wingdings" panose="05000000000000000000" pitchFamily="2" charset="2"/>
              <a:buChar char="ü"/>
            </a:pPr>
            <a:r>
              <a:rPr lang="es-ES" sz="2400" dirty="0" smtClean="0"/>
              <a:t>Sustitución </a:t>
            </a:r>
            <a:endParaRPr lang="es-CO" sz="2400" dirty="0"/>
          </a:p>
        </p:txBody>
      </p:sp>
      <p:pic>
        <p:nvPicPr>
          <p:cNvPr id="5" name="Picture 7"/>
          <p:cNvPicPr/>
          <p:nvPr/>
        </p:nvPicPr>
        <p:blipFill>
          <a:blip r:embed="rId2"/>
          <a:stretch>
            <a:fillRect/>
          </a:stretch>
        </p:blipFill>
        <p:spPr>
          <a:xfrm>
            <a:off x="899592" y="199506"/>
            <a:ext cx="2852299" cy="789305"/>
          </a:xfrm>
          <a:prstGeom prst="rect">
            <a:avLst/>
          </a:prstGeom>
        </p:spPr>
      </p:pic>
      <p:grpSp>
        <p:nvGrpSpPr>
          <p:cNvPr id="7" name="Grupo 6"/>
          <p:cNvGrpSpPr/>
          <p:nvPr/>
        </p:nvGrpSpPr>
        <p:grpSpPr>
          <a:xfrm>
            <a:off x="4201592" y="216782"/>
            <a:ext cx="4791140" cy="1227867"/>
            <a:chOff x="4201592" y="216782"/>
            <a:chExt cx="4791140" cy="1227867"/>
          </a:xfrm>
        </p:grpSpPr>
        <p:sp>
          <p:nvSpPr>
            <p:cNvPr id="8" name="CuadroTexto 7"/>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9"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0" name="Group 8"/>
            <p:cNvGrpSpPr>
              <a:grpSpLocks/>
            </p:cNvGrpSpPr>
            <p:nvPr/>
          </p:nvGrpSpPr>
          <p:grpSpPr bwMode="auto">
            <a:xfrm>
              <a:off x="4201592" y="235201"/>
              <a:ext cx="4791140" cy="960438"/>
              <a:chOff x="2381" y="180"/>
              <a:chExt cx="3154" cy="605"/>
            </a:xfrm>
          </p:grpSpPr>
          <p:sp>
            <p:nvSpPr>
              <p:cNvPr id="11"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2"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7859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733752" y="1639836"/>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t>EVALUACIÓN Y SEGUIMIENTO</a:t>
            </a:r>
            <a:endParaRPr lang="es-CO" sz="3600" b="1" dirty="0"/>
          </a:p>
        </p:txBody>
      </p:sp>
      <p:graphicFrame>
        <p:nvGraphicFramePr>
          <p:cNvPr id="4" name="Tabla 3"/>
          <p:cNvGraphicFramePr>
            <a:graphicFrameLocks noGrp="1"/>
          </p:cNvGraphicFramePr>
          <p:nvPr>
            <p:extLst>
              <p:ext uri="{D42A27DB-BD31-4B8C-83A1-F6EECF244321}">
                <p14:modId xmlns:p14="http://schemas.microsoft.com/office/powerpoint/2010/main" val="1008017119"/>
              </p:ext>
            </p:extLst>
          </p:nvPr>
        </p:nvGraphicFramePr>
        <p:xfrm>
          <a:off x="1050509" y="2996952"/>
          <a:ext cx="7920882" cy="3322320"/>
        </p:xfrm>
        <a:graphic>
          <a:graphicData uri="http://schemas.openxmlformats.org/drawingml/2006/table">
            <a:tbl>
              <a:tblPr firstRow="1" bandRow="1">
                <a:tableStyleId>{5940675A-B579-460E-94D1-54222C63F5DA}</a:tableStyleId>
              </a:tblPr>
              <a:tblGrid>
                <a:gridCol w="1800201"/>
                <a:gridCol w="4539747"/>
                <a:gridCol w="1580934"/>
              </a:tblGrid>
              <a:tr h="3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Indicador de consumo de papel </a:t>
                      </a: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(N° de impresiones + N° de fotocopias  / Número de trabajadores)</a:t>
                      </a:r>
                      <a:r>
                        <a:rPr lang="es-CO" sz="2000" baseline="0" dirty="0" smtClean="0"/>
                        <a:t> </a:t>
                      </a:r>
                      <a:r>
                        <a:rPr lang="es-CO" sz="2000" dirty="0" smtClean="0"/>
                        <a:t>(Planta y Contratistas)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Trimestral</a:t>
                      </a:r>
                    </a:p>
                    <a:p>
                      <a:endParaRPr lang="es-CO" sz="2000" dirty="0"/>
                    </a:p>
                  </a:txBody>
                  <a:tcPr/>
                </a:tc>
              </a:tr>
              <a:tr h="326213">
                <a:tc>
                  <a:txBody>
                    <a:bodyPr/>
                    <a:lstStyle/>
                    <a:p>
                      <a:pPr algn="ctr"/>
                      <a:r>
                        <a:rPr lang="es-CO" sz="2000" dirty="0" smtClean="0"/>
                        <a:t>Reducción de</a:t>
                      </a:r>
                      <a:r>
                        <a:rPr lang="es-CO" sz="2000" baseline="0" dirty="0" smtClean="0"/>
                        <a:t> consumos </a:t>
                      </a:r>
                      <a:endParaRPr lang="es-CO" sz="2000" dirty="0"/>
                    </a:p>
                  </a:txBody>
                  <a:tcPr/>
                </a:tc>
                <a:tc>
                  <a:txBody>
                    <a:bodyPr/>
                    <a:lstStyle/>
                    <a:p>
                      <a:pPr algn="ctr"/>
                      <a:r>
                        <a:rPr lang="es-CO" sz="2000" dirty="0" smtClean="0"/>
                        <a:t>(N° de resmas consumidas en el periodo anterior – N° de resmas consumidas del periodo actual / Total de resmas</a:t>
                      </a:r>
                      <a:r>
                        <a:rPr lang="es-CO" sz="2000" baseline="0" dirty="0" smtClean="0"/>
                        <a:t> consumidas en el periodo anterior)*100</a:t>
                      </a:r>
                      <a:endParaRPr lang="es-CO" sz="2000" dirty="0"/>
                    </a:p>
                  </a:txBody>
                  <a:tcPr/>
                </a:tc>
                <a:tc>
                  <a:txBody>
                    <a:bodyPr/>
                    <a:lstStyle/>
                    <a:p>
                      <a:pPr algn="ctr"/>
                      <a:endParaRPr lang="es-CO" sz="2000" dirty="0" smtClean="0"/>
                    </a:p>
                    <a:p>
                      <a:pPr algn="ctr"/>
                      <a:endParaRPr lang="es-CO" sz="2000" dirty="0" smtClean="0"/>
                    </a:p>
                    <a:p>
                      <a:pPr algn="ctr"/>
                      <a:r>
                        <a:rPr lang="es-CO" sz="2000" dirty="0" smtClean="0"/>
                        <a:t>Semestral </a:t>
                      </a:r>
                      <a:endParaRPr lang="es-CO" sz="2000" dirty="0"/>
                    </a:p>
                  </a:txBody>
                  <a:tcPr/>
                </a:tc>
              </a:tr>
              <a:tr h="3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Reducción de</a:t>
                      </a:r>
                      <a:r>
                        <a:rPr lang="es-CO" sz="2000" baseline="0" dirty="0" smtClean="0"/>
                        <a:t> consumos </a:t>
                      </a:r>
                      <a:endParaRPr lang="es-CO" sz="2000" dirty="0" smtClean="0"/>
                    </a:p>
                    <a:p>
                      <a:pPr algn="ct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(No. Fotocopias + N° de impresiones del periodo</a:t>
                      </a:r>
                      <a:r>
                        <a:rPr lang="es-CO" sz="2000" baseline="0" dirty="0" smtClean="0"/>
                        <a:t> actual</a:t>
                      </a:r>
                      <a:r>
                        <a:rPr lang="es-CO" sz="2000" dirty="0" smtClean="0"/>
                        <a:t>/ No. Fotocopias + N° de impresiones del periodo</a:t>
                      </a:r>
                      <a:r>
                        <a:rPr lang="es-CO" sz="2000" baseline="0" dirty="0" smtClean="0"/>
                        <a:t> anterior</a:t>
                      </a:r>
                      <a:r>
                        <a:rPr lang="es-CO" sz="2000" dirty="0" smtClean="0"/>
                        <a:t>) x 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Semestral </a:t>
                      </a:r>
                    </a:p>
                    <a:p>
                      <a:endParaRPr lang="es-CO" sz="2000" dirty="0"/>
                    </a:p>
                  </a:txBody>
                  <a:tcPr/>
                </a:tc>
              </a:tr>
            </a:tbl>
          </a:graphicData>
        </a:graphic>
      </p:graphicFrame>
      <p:pic>
        <p:nvPicPr>
          <p:cNvPr id="5" name="Picture 7"/>
          <p:cNvPicPr/>
          <p:nvPr/>
        </p:nvPicPr>
        <p:blipFill>
          <a:blip r:embed="rId2"/>
          <a:stretch>
            <a:fillRect/>
          </a:stretch>
        </p:blipFill>
        <p:spPr>
          <a:xfrm>
            <a:off x="899592" y="199506"/>
            <a:ext cx="2852299" cy="789305"/>
          </a:xfrm>
          <a:prstGeom prst="rect">
            <a:avLst/>
          </a:prstGeom>
        </p:spPr>
      </p:pic>
      <p:grpSp>
        <p:nvGrpSpPr>
          <p:cNvPr id="6" name="Grupo 5"/>
          <p:cNvGrpSpPr/>
          <p:nvPr/>
        </p:nvGrpSpPr>
        <p:grpSpPr>
          <a:xfrm>
            <a:off x="4201592" y="216782"/>
            <a:ext cx="4791140" cy="1227867"/>
            <a:chOff x="4201592" y="216782"/>
            <a:chExt cx="4791140" cy="1227867"/>
          </a:xfrm>
        </p:grpSpPr>
        <p:sp>
          <p:nvSpPr>
            <p:cNvPr id="9" name="CuadroTexto 8"/>
            <p:cNvSpPr txBox="1"/>
            <p:nvPr/>
          </p:nvSpPr>
          <p:spPr>
            <a:xfrm>
              <a:off x="6156176" y="216782"/>
              <a:ext cx="2132760" cy="584775"/>
            </a:xfrm>
            <a:prstGeom prst="rect">
              <a:avLst/>
            </a:prstGeom>
            <a:noFill/>
          </p:spPr>
          <p:txBody>
            <a:bodyPr wrap="square" rtlCol="0">
              <a:spAutoFit/>
            </a:bodyPr>
            <a:lstStyle/>
            <a:p>
              <a:pPr algn="ctr"/>
              <a:r>
                <a:rPr lang="es-CO" sz="3200" b="1" dirty="0"/>
                <a:t>SIGCMA</a:t>
              </a:r>
              <a:endParaRPr lang="es-CO" sz="3200" dirty="0"/>
            </a:p>
          </p:txBody>
        </p:sp>
        <p:sp>
          <p:nvSpPr>
            <p:cNvPr id="10" name="2 Subtítulo"/>
            <p:cNvSpPr txBox="1">
              <a:spLocks/>
            </p:cNvSpPr>
            <p:nvPr/>
          </p:nvSpPr>
          <p:spPr bwMode="auto">
            <a:xfrm>
              <a:off x="5908362" y="801711"/>
              <a:ext cx="280268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latin typeface="Palatino Linotype" panose="02040502050505030304" pitchFamily="18" charset="0"/>
                </a:rPr>
                <a:t>Ingeniera </a:t>
              </a:r>
              <a:r>
                <a:rPr lang="es-CO" sz="1000" b="1" i="1" dirty="0">
                  <a:latin typeface="Palatino Linotype" panose="02040502050505030304" pitchFamily="18" charset="0"/>
                </a:rPr>
                <a:t>C</a:t>
              </a:r>
              <a:r>
                <a:rPr lang="es-CO" sz="1000" b="1" i="1" dirty="0" smtClean="0">
                  <a:latin typeface="Palatino Linotype" panose="02040502050505030304" pitchFamily="18" charset="0"/>
                </a:rPr>
                <a:t>arolina Rodríguez Estupiñan</a:t>
              </a:r>
              <a:endParaRPr lang="es-CO" sz="1000" b="1" i="1" dirty="0" smtClean="0">
                <a:latin typeface="Palatino Linotype" panose="02040502050505030304" pitchFamily="18" charset="0"/>
              </a:endParaRPr>
            </a:p>
            <a:p>
              <a:pPr algn="ctr" eaLnBrk="1" hangingPunct="1">
                <a:buFont typeface="Arial" panose="020B0604020202020204" pitchFamily="34" charset="0"/>
                <a:buNone/>
              </a:pPr>
              <a:r>
                <a:rPr lang="es-CO" sz="1000" b="1" i="1" dirty="0" smtClean="0">
                  <a:latin typeface="Palatino Linotype" panose="02040502050505030304" pitchFamily="18" charset="0"/>
                </a:rPr>
                <a:t>Profesional Ambiental</a:t>
              </a:r>
            </a:p>
            <a:p>
              <a:pPr algn="ctr" eaLnBrk="1" hangingPunct="1">
                <a:buFont typeface="Arial" panose="020B0604020202020204" pitchFamily="34" charset="0"/>
                <a:buNone/>
              </a:pPr>
              <a:r>
                <a:rPr lang="es-CO" sz="1000" b="1" i="1" dirty="0" smtClean="0">
                  <a:latin typeface="Palatino Linotype" panose="02040502050505030304" pitchFamily="18" charset="0"/>
                </a:rPr>
                <a:t>Coordinación </a:t>
              </a:r>
              <a:r>
                <a:rPr lang="es-CO" sz="1000" b="1" i="1" dirty="0" smtClean="0">
                  <a:latin typeface="Palatino Linotype" panose="02040502050505030304" pitchFamily="18" charset="0"/>
                </a:rPr>
                <a:t>Nacional del SIGCMA </a:t>
              </a:r>
            </a:p>
            <a:p>
              <a:pPr algn="ctr" eaLnBrk="1" hangingPunct="1">
                <a:buFont typeface="Arial" panose="020B0604020202020204" pitchFamily="34" charset="0"/>
                <a:buNone/>
              </a:pPr>
              <a:endParaRPr lang="es-CO" sz="1100" b="1" i="1" dirty="0" smtClean="0">
                <a:latin typeface="Palatino Linotype" panose="02040502050505030304" pitchFamily="18" charset="0"/>
              </a:endParaRPr>
            </a:p>
          </p:txBody>
        </p:sp>
        <p:grpSp>
          <p:nvGrpSpPr>
            <p:cNvPr id="11" name="Group 8"/>
            <p:cNvGrpSpPr>
              <a:grpSpLocks/>
            </p:cNvGrpSpPr>
            <p:nvPr/>
          </p:nvGrpSpPr>
          <p:grpSpPr bwMode="auto">
            <a:xfrm>
              <a:off x="4201592" y="235201"/>
              <a:ext cx="4791140" cy="960438"/>
              <a:chOff x="2381" y="180"/>
              <a:chExt cx="3154" cy="605"/>
            </a:xfrm>
          </p:grpSpPr>
          <p:sp>
            <p:nvSpPr>
              <p:cNvPr id="12" name="2 Subtítulo"/>
              <p:cNvSpPr txBox="1">
                <a:spLocks/>
              </p:cNvSpPr>
              <p:nvPr/>
            </p:nvSpPr>
            <p:spPr bwMode="auto">
              <a:xfrm>
                <a:off x="3591" y="180"/>
                <a:ext cx="1829"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s-CO" sz="1000" b="1" i="1" dirty="0" smtClean="0">
                    <a:solidFill>
                      <a:srgbClr val="FFFFFF"/>
                    </a:solidFill>
                    <a:latin typeface="Palatino Linotype" panose="02040502050505030304" pitchFamily="18" charset="0"/>
                  </a:rPr>
                  <a:t>William </a:t>
                </a:r>
                <a:r>
                  <a:rPr lang="es-CO" sz="1000" b="1" i="1" dirty="0" smtClean="0">
                    <a:solidFill>
                      <a:srgbClr val="FFFFFF"/>
                    </a:solidFill>
                    <a:latin typeface="Palatino Linotype" panose="02040502050505030304" pitchFamily="18" charset="0"/>
                  </a:rPr>
                  <a:t>Espinosa</a:t>
                </a:r>
                <a:endParaRPr lang="es-CO" sz="1000" b="1" i="1" dirty="0">
                  <a:solidFill>
                    <a:srgbClr val="FFFFFF"/>
                  </a:solidFill>
                  <a:latin typeface="Palatino Linotype" panose="02040502050505030304" pitchFamily="18" charset="0"/>
                </a:endParaRPr>
              </a:p>
            </p:txBody>
          </p:sp>
          <p:pic>
            <p:nvPicPr>
              <p:cNvPr id="13"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37342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7104</TotalTime>
  <Words>2435</Words>
  <Application>Microsoft Office PowerPoint</Application>
  <PresentationFormat>Presentación en pantalla (4:3)</PresentationFormat>
  <Paragraphs>441</Paragraphs>
  <Slides>31</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ibm-plex-mono</vt:lpstr>
      <vt:lpstr>Palatino Linotype</vt:lpstr>
      <vt:lpstr>Times New Roman</vt:lpstr>
      <vt:lpstr>Wingdings</vt:lpstr>
      <vt:lpstr>1_Tema de Office</vt:lpstr>
      <vt:lpstr>PLAN DE GESTIÓN AMBIENTAL </vt:lpstr>
      <vt:lpstr>CONTENIDO </vt:lpstr>
      <vt:lpstr>Acuerdo No PSAA14 -10160  (Junio 12 de 2014)</vt:lpstr>
      <vt:lpstr>POLÍTICA AMBIENTAL </vt:lpstr>
      <vt:lpstr>CERTIFICACIONES </vt:lpstr>
      <vt:lpstr>PROGRAMAS AMBIENTALES </vt:lpstr>
      <vt:lpstr>Criterios ambientales en los bienes y servicios</vt:lpstr>
      <vt:lpstr>Consumo de Papel</vt:lpstr>
      <vt:lpstr>Presentación de PowerPoint</vt:lpstr>
      <vt:lpstr>Gestión de emisiones atmosféricas </vt:lpstr>
      <vt:lpstr>Presentación de PowerPoint</vt:lpstr>
      <vt:lpstr>Ahorro y uso eficiente de agua</vt:lpstr>
      <vt:lpstr>Presentación de PowerPoint</vt:lpstr>
      <vt:lpstr>Ahorro y uso eficiente de energía </vt:lpstr>
      <vt:lpstr>Presentación de PowerPoint</vt:lpstr>
      <vt:lpstr>Plan de Gestión Integral de Residuos Sólidos </vt:lpstr>
      <vt:lpstr>Presentación de PowerPoint</vt:lpstr>
      <vt:lpstr>Presentación de PowerPoint</vt:lpstr>
      <vt:lpstr>Presentación de PowerPoint</vt:lpstr>
      <vt:lpstr>Presentación de PowerPoint</vt:lpstr>
      <vt:lpstr>Presentación de PowerPoint</vt:lpstr>
      <vt:lpstr>EVALUACIÓN Y SEGUIMIENTO</vt:lpstr>
      <vt:lpstr>DESEMPEÑO AMBIENTAL 2018</vt:lpstr>
      <vt:lpstr>Presentación de PowerPoint</vt:lpstr>
      <vt:lpstr>Presentación de PowerPoint</vt:lpstr>
      <vt:lpstr>Presentación de PowerPoint</vt:lpstr>
      <vt:lpstr>PLAN DE TRABAJO 2019</vt:lpstr>
      <vt:lpstr>Presentación de PowerPoint</vt:lpstr>
      <vt:lpstr>Presentación de PowerPoint</vt:lpstr>
      <vt:lpstr>Presentación de PowerPoint</vt:lpstr>
      <vt:lpstr>GRACIAS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Cpq01</dc:creator>
  <cp:lastModifiedBy>William WES. Espinosa Santamaria</cp:lastModifiedBy>
  <cp:revision>174</cp:revision>
  <dcterms:created xsi:type="dcterms:W3CDTF">2012-11-20T17:02:50Z</dcterms:created>
  <dcterms:modified xsi:type="dcterms:W3CDTF">2019-04-02T21:21:49Z</dcterms:modified>
</cp:coreProperties>
</file>