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3"/>
  </p:notesMasterIdLst>
  <p:sldIdLst>
    <p:sldId id="410" r:id="rId2"/>
    <p:sldId id="412" r:id="rId3"/>
    <p:sldId id="413" r:id="rId4"/>
    <p:sldId id="416" r:id="rId5"/>
    <p:sldId id="418" r:id="rId6"/>
    <p:sldId id="448" r:id="rId7"/>
    <p:sldId id="450" r:id="rId8"/>
    <p:sldId id="474" r:id="rId9"/>
    <p:sldId id="451" r:id="rId10"/>
    <p:sldId id="475" r:id="rId11"/>
    <p:sldId id="430" r:id="rId12"/>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a Rodríguez Estupiñan" initials="CRE" lastIdx="1" clrIdx="0">
    <p:extLst>
      <p:ext uri="{19B8F6BF-5375-455C-9EA6-DF929625EA0E}">
        <p15:presenceInfo xmlns:p15="http://schemas.microsoft.com/office/powerpoint/2012/main" userId="S-1-5-21-2293652570-1902107330-946877820-411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32" autoAdjust="0"/>
    <p:restoredTop sz="86792" autoAdjust="0"/>
  </p:normalViewPr>
  <p:slideViewPr>
    <p:cSldViewPr>
      <p:cViewPr varScale="1">
        <p:scale>
          <a:sx n="64" d="100"/>
          <a:sy n="64" d="100"/>
        </p:scale>
        <p:origin x="1572" y="78"/>
      </p:cViewPr>
      <p:guideLst>
        <p:guide orient="horz" pos="2160"/>
        <p:guide pos="2880"/>
      </p:guideLst>
    </p:cSldViewPr>
  </p:slideViewPr>
  <p:outlineViewPr>
    <p:cViewPr>
      <p:scale>
        <a:sx n="33" d="100"/>
        <a:sy n="33" d="100"/>
      </p:scale>
      <p:origin x="0" y="-4055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779802-7E2C-47D3-83BA-D318FE293392}" type="datetimeFigureOut">
              <a:rPr lang="es-CO" smtClean="0"/>
              <a:t>31/10/2019</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444176-138A-4932-A9AE-096DB0A4F50D}" type="slidenum">
              <a:rPr lang="es-CO" smtClean="0"/>
              <a:t>‹Nº›</a:t>
            </a:fld>
            <a:endParaRPr lang="es-CO"/>
          </a:p>
        </p:txBody>
      </p:sp>
    </p:spTree>
    <p:extLst>
      <p:ext uri="{BB962C8B-B14F-4D97-AF65-F5344CB8AC3E}">
        <p14:creationId xmlns:p14="http://schemas.microsoft.com/office/powerpoint/2010/main" val="1723218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0086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1600200"/>
            <a:ext cx="8229600" cy="4525963"/>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1105402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a:prstGeom prst="rect">
            <a:avLst/>
          </a:prstGeom>
        </p:spPr>
        <p:txBody>
          <a:bodyPr vert="eaVert"/>
          <a:lstStyle/>
          <a:p>
            <a:r>
              <a:rPr lang="es-ES"/>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a:prstGeom prst="rect">
            <a:avLst/>
          </a:prstGeo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30099069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143000" y="1122363"/>
            <a:ext cx="6858000" cy="2387600"/>
          </a:xfrm>
          <a:prstGeom prst="rect">
            <a:avLst/>
          </a:prstGeom>
        </p:spPr>
        <p:txBody>
          <a:bodyPr anchor="b"/>
          <a:lstStyle>
            <a:lvl1pPr algn="ctr">
              <a:defRPr sz="4500"/>
            </a:lvl1pPr>
          </a:lstStyle>
          <a:p>
            <a:r>
              <a:rPr lang="es-ES"/>
              <a:t>Haga clic para modificar el estilo de título del patrón</a:t>
            </a:r>
            <a:endParaRPr lang="es-CO"/>
          </a:p>
        </p:txBody>
      </p:sp>
      <p:sp>
        <p:nvSpPr>
          <p:cNvPr id="3" name="Subtítulo 2"/>
          <p:cNvSpPr>
            <a:spLocks noGrp="1"/>
          </p:cNvSpPr>
          <p:nvPr>
            <p:ph type="subTitle" idx="1"/>
          </p:nvPr>
        </p:nvSpPr>
        <p:spPr>
          <a:xfrm>
            <a:off x="1143000" y="3602038"/>
            <a:ext cx="6858000" cy="1655762"/>
          </a:xfrm>
          <a:prstGeom prst="rect">
            <a:avLst/>
          </a:prstGeo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CO"/>
          </a:p>
        </p:txBody>
      </p:sp>
      <p:sp>
        <p:nvSpPr>
          <p:cNvPr id="4" name="Marcador de fecha 3"/>
          <p:cNvSpPr>
            <a:spLocks noGrp="1"/>
          </p:cNvSpPr>
          <p:nvPr>
            <p:ph type="dt" sz="half" idx="10"/>
          </p:nvPr>
        </p:nvSpPr>
        <p:spPr>
          <a:xfrm>
            <a:off x="628650" y="6356351"/>
            <a:ext cx="2057400" cy="365125"/>
          </a:xfrm>
          <a:prstGeom prst="rect">
            <a:avLst/>
          </a:prstGeom>
        </p:spPr>
        <p:txBody>
          <a:bodyPr/>
          <a:lstStyle/>
          <a:p>
            <a:fld id="{2721AC05-4789-4D0B-85D8-3D39C6F39286}" type="datetimeFigureOut">
              <a:rPr lang="es-CO" smtClean="0"/>
              <a:t>31/10/2019</a:t>
            </a:fld>
            <a:endParaRPr lang="es-CO"/>
          </a:p>
        </p:txBody>
      </p:sp>
      <p:sp>
        <p:nvSpPr>
          <p:cNvPr id="5" name="Marcador de pie de página 4"/>
          <p:cNvSpPr>
            <a:spLocks noGrp="1"/>
          </p:cNvSpPr>
          <p:nvPr>
            <p:ph type="ftr" sz="quarter" idx="11"/>
          </p:nvPr>
        </p:nvSpPr>
        <p:spPr>
          <a:xfrm>
            <a:off x="3028950" y="6356351"/>
            <a:ext cx="3086100" cy="365125"/>
          </a:xfrm>
          <a:prstGeom prst="rect">
            <a:avLst/>
          </a:prstGeom>
        </p:spPr>
        <p:txBody>
          <a:bodyPr/>
          <a:lstStyle/>
          <a:p>
            <a:endParaRPr lang="es-CO"/>
          </a:p>
        </p:txBody>
      </p:sp>
      <p:sp>
        <p:nvSpPr>
          <p:cNvPr id="6" name="Marcador de número de diapositiva 5"/>
          <p:cNvSpPr>
            <a:spLocks noGrp="1"/>
          </p:cNvSpPr>
          <p:nvPr>
            <p:ph type="sldNum" sz="quarter" idx="12"/>
          </p:nvPr>
        </p:nvSpPr>
        <p:spPr>
          <a:xfrm>
            <a:off x="6457950" y="6356351"/>
            <a:ext cx="2057400" cy="365125"/>
          </a:xfrm>
          <a:prstGeom prst="rect">
            <a:avLst/>
          </a:prstGeom>
        </p:spPr>
        <p:txBody>
          <a:bodyPr/>
          <a:lstStyle/>
          <a:p>
            <a:fld id="{8C80AC3B-78E9-4150-97F3-84B41BA4969D}" type="slidenum">
              <a:rPr lang="es-CO" smtClean="0"/>
              <a:t>‹Nº›</a:t>
            </a:fld>
            <a:endParaRPr lang="es-CO"/>
          </a:p>
        </p:txBody>
      </p:sp>
    </p:spTree>
    <p:extLst>
      <p:ext uri="{BB962C8B-B14F-4D97-AF65-F5344CB8AC3E}">
        <p14:creationId xmlns:p14="http://schemas.microsoft.com/office/powerpoint/2010/main" val="3927641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a:t>Haga clic para modificar el estilo de título del patrón</a:t>
            </a:r>
            <a:endParaRPr lang="es-CO"/>
          </a:p>
        </p:txBody>
      </p:sp>
      <p:sp>
        <p:nvSpPr>
          <p:cNvPr id="3" name="2 Marcador de contenido"/>
          <p:cNvSpPr>
            <a:spLocks noGrp="1"/>
          </p:cNvSpPr>
          <p:nvPr>
            <p:ph idx="1"/>
          </p:nvPr>
        </p:nvSpPr>
        <p:spPr>
          <a:xfrm>
            <a:off x="457200" y="1600200"/>
            <a:ext cx="8229600" cy="4525963"/>
          </a:xfrm>
          <a:prstGeom prst="rect">
            <a:avLst/>
          </a:prstGeo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1890966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5" name="4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6" name="5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555762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contenido"/>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411872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lvl1pPr>
              <a:defRPr/>
            </a:lvl1pPr>
          </a:lstStyle>
          <a:p>
            <a:r>
              <a:rPr lang="es-ES"/>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4 Marcador de texto"/>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6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8" name="7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9" name="8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2978244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a:prstGeom prst="rect">
            <a:avLst/>
          </a:prstGeom>
        </p:spPr>
        <p:txBody>
          <a:bodyPr/>
          <a:lstStyle/>
          <a:p>
            <a:r>
              <a:rPr lang="es-ES"/>
              <a:t>Haga clic para modificar el estilo de título del patrón</a:t>
            </a:r>
            <a:endParaRPr lang="es-CO"/>
          </a:p>
        </p:txBody>
      </p:sp>
      <p:sp>
        <p:nvSpPr>
          <p:cNvPr id="3" name="2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4" name="3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5" name="4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14951842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3" name="2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4" name="3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3202932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3 Marcador de texto"/>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2131567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a:xfrm>
            <a:off x="457200" y="6356350"/>
            <a:ext cx="2133600" cy="365125"/>
          </a:xfrm>
          <a:prstGeom prst="rect">
            <a:avLst/>
          </a:prstGeom>
        </p:spPr>
        <p:txBody>
          <a:bodyPr/>
          <a:lstStyle/>
          <a:p>
            <a:fld id="{89ECB230-568F-44B2-9352-358115F320B6}" type="datetimeFigureOut">
              <a:rPr lang="es-CO" smtClean="0"/>
              <a:pPr/>
              <a:t>31/10/2019</a:t>
            </a:fld>
            <a:endParaRPr lang="es-CO"/>
          </a:p>
        </p:txBody>
      </p:sp>
      <p:sp>
        <p:nvSpPr>
          <p:cNvPr id="6" name="5 Marcador de pie de página"/>
          <p:cNvSpPr>
            <a:spLocks noGrp="1"/>
          </p:cNvSpPr>
          <p:nvPr>
            <p:ph type="ftr" sz="quarter" idx="11"/>
          </p:nvPr>
        </p:nvSpPr>
        <p:spPr>
          <a:xfrm>
            <a:off x="3124200" y="6356350"/>
            <a:ext cx="2895600" cy="365125"/>
          </a:xfrm>
          <a:prstGeom prst="rect">
            <a:avLst/>
          </a:prstGeom>
        </p:spPr>
        <p:txBody>
          <a:bodyPr/>
          <a:lstStyle/>
          <a:p>
            <a:endParaRPr lang="es-CO"/>
          </a:p>
        </p:txBody>
      </p:sp>
      <p:sp>
        <p:nvSpPr>
          <p:cNvPr id="7" name="6 Marcador de número de diapositiva"/>
          <p:cNvSpPr>
            <a:spLocks noGrp="1"/>
          </p:cNvSpPr>
          <p:nvPr>
            <p:ph type="sldNum" sz="quarter" idx="12"/>
          </p:nvPr>
        </p:nvSpPr>
        <p:spPr>
          <a:xfrm>
            <a:off x="6553200" y="6356350"/>
            <a:ext cx="2133600" cy="365125"/>
          </a:xfrm>
          <a:prstGeom prst="rect">
            <a:avLst/>
          </a:prstGeom>
        </p:spPr>
        <p:txBody>
          <a:bodyPr/>
          <a:lstStyle/>
          <a:p>
            <a:fld id="{4052E256-96E8-4890-8A4D-E0CC6264D88A}" type="slidenum">
              <a:rPr lang="es-CO" smtClean="0"/>
              <a:pPr/>
              <a:t>‹Nº›</a:t>
            </a:fld>
            <a:endParaRPr lang="es-CO"/>
          </a:p>
        </p:txBody>
      </p:sp>
    </p:spTree>
    <p:extLst>
      <p:ext uri="{BB962C8B-B14F-4D97-AF65-F5344CB8AC3E}">
        <p14:creationId xmlns:p14="http://schemas.microsoft.com/office/powerpoint/2010/main" val="3084841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6 Imagen" descr="fondo"/>
          <p:cNvPicPr/>
          <p:nvPr userDrawn="1"/>
        </p:nvPicPr>
        <p:blipFill rotWithShape="1">
          <a:blip r:embed="rId14">
            <a:extLst>
              <a:ext uri="{28A0092B-C50C-407E-A947-70E740481C1C}">
                <a14:useLocalDpi xmlns:a14="http://schemas.microsoft.com/office/drawing/2010/main" val="0"/>
              </a:ext>
            </a:extLst>
          </a:blip>
          <a:srcRect l="20651" t="44485" b="1"/>
          <a:stretch/>
        </p:blipFill>
        <p:spPr bwMode="auto">
          <a:xfrm>
            <a:off x="845840" y="0"/>
            <a:ext cx="8298161" cy="6885384"/>
          </a:xfrm>
          <a:prstGeom prst="rect">
            <a:avLst/>
          </a:prstGeom>
          <a:noFill/>
        </p:spPr>
      </p:pic>
      <p:sp>
        <p:nvSpPr>
          <p:cNvPr id="8" name="7 Rectángulo"/>
          <p:cNvSpPr/>
          <p:nvPr userDrawn="1"/>
        </p:nvSpPr>
        <p:spPr>
          <a:xfrm>
            <a:off x="0" y="0"/>
            <a:ext cx="845840" cy="6858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dirty="0"/>
          </a:p>
        </p:txBody>
      </p:sp>
    </p:spTree>
    <p:extLst>
      <p:ext uri="{BB962C8B-B14F-4D97-AF65-F5344CB8AC3E}">
        <p14:creationId xmlns:p14="http://schemas.microsoft.com/office/powerpoint/2010/main" val="14936930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Contaminaci&#243;n%20del%20mundo%20animado%20(1).m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11047" y="2285567"/>
            <a:ext cx="8424936" cy="917600"/>
          </a:xfrm>
        </p:spPr>
        <p:txBody>
          <a:bodyPr>
            <a:normAutofit/>
          </a:bodyPr>
          <a:lstStyle/>
          <a:p>
            <a:pPr algn="ctr"/>
            <a:r>
              <a:rPr lang="es-CO" b="1" dirty="0"/>
              <a:t>PLAN DE GESTIÓN AMBIENTAL </a:t>
            </a:r>
          </a:p>
        </p:txBody>
      </p:sp>
      <p:sp>
        <p:nvSpPr>
          <p:cNvPr id="6" name="Título 1"/>
          <p:cNvSpPr txBox="1">
            <a:spLocks/>
          </p:cNvSpPr>
          <p:nvPr/>
        </p:nvSpPr>
        <p:spPr>
          <a:xfrm>
            <a:off x="584562" y="3582322"/>
            <a:ext cx="8424936" cy="1934909"/>
          </a:xfrm>
          <a:prstGeom prst="rect">
            <a:avLst/>
          </a:prstGeom>
        </p:spPr>
        <p:txBody>
          <a:bodyPr anchor="b">
            <a:normAutofit fontScale="77500" lnSpcReduction="20000"/>
          </a:bodyPr>
          <a:lstStyle>
            <a:lvl1pPr algn="ctr" defTabSz="914400" rtl="0" eaLnBrk="1" latinLnBrk="0" hangingPunct="1">
              <a:spcBef>
                <a:spcPct val="0"/>
              </a:spcBef>
              <a:buNone/>
              <a:defRPr sz="4500" kern="1200">
                <a:solidFill>
                  <a:schemeClr val="tx1"/>
                </a:solidFill>
                <a:latin typeface="+mj-lt"/>
                <a:ea typeface="+mj-ea"/>
                <a:cs typeface="+mj-cs"/>
              </a:defRPr>
            </a:lvl1pPr>
          </a:lstStyle>
          <a:p>
            <a:r>
              <a:rPr lang="es-CO" b="1" dirty="0"/>
              <a:t>RAMA </a:t>
            </a:r>
            <a:r>
              <a:rPr lang="es-CO" b="1" dirty="0" smtClean="0"/>
              <a:t>JUDICIAL</a:t>
            </a:r>
          </a:p>
          <a:p>
            <a:r>
              <a:rPr lang="es-CO" b="1" dirty="0" smtClean="0"/>
              <a:t>PALACIO DE JUSTICIA</a:t>
            </a:r>
          </a:p>
          <a:p>
            <a:r>
              <a:rPr lang="es-CO" b="1" dirty="0" smtClean="0"/>
              <a:t> </a:t>
            </a:r>
          </a:p>
          <a:p>
            <a:r>
              <a:rPr lang="es-CO" b="1" dirty="0" smtClean="0"/>
              <a:t>“ALFONSO REYES ECHANDÍA”</a:t>
            </a:r>
            <a:endParaRPr lang="es-CO" b="1" dirty="0"/>
          </a:p>
        </p:txBody>
      </p:sp>
      <p:pic>
        <p:nvPicPr>
          <p:cNvPr id="4" name="Picture 7"/>
          <p:cNvPicPr/>
          <p:nvPr/>
        </p:nvPicPr>
        <p:blipFill>
          <a:blip r:embed="rId2"/>
          <a:stretch>
            <a:fillRect/>
          </a:stretch>
        </p:blipFill>
        <p:spPr>
          <a:xfrm>
            <a:off x="899592" y="199506"/>
            <a:ext cx="2852299" cy="789305"/>
          </a:xfrm>
          <a:prstGeom prst="rect">
            <a:avLst/>
          </a:prstGeom>
        </p:spPr>
      </p:pic>
    </p:spTree>
    <p:extLst>
      <p:ext uri="{BB962C8B-B14F-4D97-AF65-F5344CB8AC3E}">
        <p14:creationId xmlns:p14="http://schemas.microsoft.com/office/powerpoint/2010/main" val="31337184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a:t>Responsabilidad social ambiental</a:t>
            </a:r>
          </a:p>
        </p:txBody>
      </p:sp>
      <p:pic>
        <p:nvPicPr>
          <p:cNvPr id="4" name="Marcador de contenido 3"/>
          <p:cNvPicPr>
            <a:picLocks noGrp="1" noChangeAspect="1"/>
          </p:cNvPicPr>
          <p:nvPr>
            <p:ph idx="1"/>
          </p:nvPr>
        </p:nvPicPr>
        <p:blipFill>
          <a:blip r:embed="rId2"/>
          <a:stretch>
            <a:fillRect/>
          </a:stretch>
        </p:blipFill>
        <p:spPr>
          <a:xfrm>
            <a:off x="899592" y="1417638"/>
            <a:ext cx="2619375" cy="1743075"/>
          </a:xfrm>
          <a:prstGeom prst="rect">
            <a:avLst/>
          </a:prstGeom>
        </p:spPr>
      </p:pic>
      <p:pic>
        <p:nvPicPr>
          <p:cNvPr id="5" name="Imagen 4"/>
          <p:cNvPicPr>
            <a:picLocks noChangeAspect="1"/>
          </p:cNvPicPr>
          <p:nvPr/>
        </p:nvPicPr>
        <p:blipFill>
          <a:blip r:embed="rId3"/>
          <a:stretch>
            <a:fillRect/>
          </a:stretch>
        </p:blipFill>
        <p:spPr>
          <a:xfrm>
            <a:off x="5178653" y="1417638"/>
            <a:ext cx="3232612" cy="1743075"/>
          </a:xfrm>
          <a:prstGeom prst="rect">
            <a:avLst/>
          </a:prstGeom>
        </p:spPr>
      </p:pic>
      <p:pic>
        <p:nvPicPr>
          <p:cNvPr id="6" name="Imagen 5"/>
          <p:cNvPicPr>
            <a:picLocks noChangeAspect="1"/>
          </p:cNvPicPr>
          <p:nvPr/>
        </p:nvPicPr>
        <p:blipFill>
          <a:blip r:embed="rId4"/>
          <a:stretch>
            <a:fillRect/>
          </a:stretch>
        </p:blipFill>
        <p:spPr>
          <a:xfrm>
            <a:off x="899592" y="3232150"/>
            <a:ext cx="2619375" cy="2143125"/>
          </a:xfrm>
          <a:prstGeom prst="rect">
            <a:avLst/>
          </a:prstGeom>
        </p:spPr>
      </p:pic>
      <p:pic>
        <p:nvPicPr>
          <p:cNvPr id="8" name="Imagen 7"/>
          <p:cNvPicPr>
            <a:picLocks noChangeAspect="1"/>
          </p:cNvPicPr>
          <p:nvPr/>
        </p:nvPicPr>
        <p:blipFill>
          <a:blip r:embed="rId5"/>
          <a:stretch>
            <a:fillRect/>
          </a:stretch>
        </p:blipFill>
        <p:spPr>
          <a:xfrm>
            <a:off x="5178653" y="3232149"/>
            <a:ext cx="3232612" cy="2143126"/>
          </a:xfrm>
          <a:prstGeom prst="rect">
            <a:avLst/>
          </a:prstGeom>
        </p:spPr>
      </p:pic>
      <p:pic>
        <p:nvPicPr>
          <p:cNvPr id="9" name="Imagen 8"/>
          <p:cNvPicPr>
            <a:picLocks noChangeAspect="1"/>
          </p:cNvPicPr>
          <p:nvPr/>
        </p:nvPicPr>
        <p:blipFill>
          <a:blip r:embed="rId6"/>
          <a:stretch>
            <a:fillRect/>
          </a:stretch>
        </p:blipFill>
        <p:spPr>
          <a:xfrm>
            <a:off x="2591448" y="5374261"/>
            <a:ext cx="3514725" cy="1304925"/>
          </a:xfrm>
          <a:prstGeom prst="rect">
            <a:avLst/>
          </a:prstGeom>
        </p:spPr>
      </p:pic>
    </p:spTree>
    <p:extLst>
      <p:ext uri="{BB962C8B-B14F-4D97-AF65-F5344CB8AC3E}">
        <p14:creationId xmlns:p14="http://schemas.microsoft.com/office/powerpoint/2010/main" val="2116861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Imagen relacionada"/>
          <p:cNvSpPr>
            <a:spLocks noChangeAspect="1" noChangeArrowheads="1"/>
          </p:cNvSpPr>
          <p:nvPr/>
        </p:nvSpPr>
        <p:spPr bwMode="auto">
          <a:xfrm>
            <a:off x="116681" y="748903"/>
            <a:ext cx="228600" cy="2286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8580" tIns="34290" rIns="68580" bIns="34290" numCol="1" anchor="t" anchorCtr="0" compatLnSpc="1">
            <a:prstTxWarp prst="textNoShape">
              <a:avLst/>
            </a:prstTxWarp>
          </a:bodyPr>
          <a:lstStyle/>
          <a:p>
            <a:endParaRPr lang="es-CO" sz="1350"/>
          </a:p>
        </p:txBody>
      </p:sp>
      <p:pic>
        <p:nvPicPr>
          <p:cNvPr id="7172" name="Picture 4" descr="Imagen relacionada">
            <a:hlinkClick r:id="rId2" action="ppaction://hlinkfile"/>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3056" b="6539"/>
          <a:stretch/>
        </p:blipFill>
        <p:spPr bwMode="auto">
          <a:xfrm>
            <a:off x="1016206" y="2636912"/>
            <a:ext cx="7111587" cy="2472743"/>
          </a:xfrm>
          <a:prstGeom prst="rect">
            <a:avLst/>
          </a:prstGeom>
          <a:noFill/>
          <a:extLst>
            <a:ext uri="{909E8E84-426E-40DD-AFC4-6F175D3DCCD1}">
              <a14:hiddenFill xmlns:a14="http://schemas.microsoft.com/office/drawing/2010/main">
                <a:solidFill>
                  <a:srgbClr val="FFFFFF"/>
                </a:solidFill>
              </a14:hiddenFill>
            </a:ext>
          </a:extLst>
        </p:spPr>
      </p:pic>
      <p:sp>
        <p:nvSpPr>
          <p:cNvPr id="3" name="Rectángulo 2"/>
          <p:cNvSpPr/>
          <p:nvPr/>
        </p:nvSpPr>
        <p:spPr>
          <a:xfrm>
            <a:off x="7167093" y="4392501"/>
            <a:ext cx="811369" cy="485624"/>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s-CO" sz="1350"/>
          </a:p>
        </p:txBody>
      </p:sp>
      <p:sp>
        <p:nvSpPr>
          <p:cNvPr id="5" name="Título 4"/>
          <p:cNvSpPr>
            <a:spLocks noGrp="1"/>
          </p:cNvSpPr>
          <p:nvPr>
            <p:ph type="title"/>
          </p:nvPr>
        </p:nvSpPr>
        <p:spPr>
          <a:xfrm>
            <a:off x="914400" y="998309"/>
            <a:ext cx="8229600" cy="702866"/>
          </a:xfrm>
        </p:spPr>
        <p:txBody>
          <a:bodyPr/>
          <a:lstStyle/>
          <a:p>
            <a:r>
              <a:rPr lang="es-CO" dirty="0"/>
              <a:t>GRACIAS </a:t>
            </a:r>
          </a:p>
        </p:txBody>
      </p:sp>
    </p:spTree>
    <p:extLst>
      <p:ext uri="{BB962C8B-B14F-4D97-AF65-F5344CB8AC3E}">
        <p14:creationId xmlns:p14="http://schemas.microsoft.com/office/powerpoint/2010/main" val="41082733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88439" y="1671156"/>
            <a:ext cx="8229600" cy="571193"/>
          </a:xfrm>
        </p:spPr>
        <p:txBody>
          <a:bodyPr/>
          <a:lstStyle/>
          <a:p>
            <a:r>
              <a:rPr lang="es-CO" b="1" dirty="0"/>
              <a:t>CONTENIDO</a:t>
            </a:r>
            <a:r>
              <a:rPr lang="es-CO" dirty="0"/>
              <a:t> </a:t>
            </a:r>
          </a:p>
        </p:txBody>
      </p:sp>
      <p:sp>
        <p:nvSpPr>
          <p:cNvPr id="3" name="Marcador de contenido 2"/>
          <p:cNvSpPr>
            <a:spLocks noGrp="1"/>
          </p:cNvSpPr>
          <p:nvPr>
            <p:ph idx="1"/>
          </p:nvPr>
        </p:nvSpPr>
        <p:spPr>
          <a:xfrm>
            <a:off x="1151293" y="2468856"/>
            <a:ext cx="4143489" cy="3840464"/>
          </a:xfrm>
        </p:spPr>
        <p:txBody>
          <a:bodyPr/>
          <a:lstStyle/>
          <a:p>
            <a:pPr>
              <a:buClr>
                <a:schemeClr val="accent3">
                  <a:lumMod val="50000"/>
                </a:schemeClr>
              </a:buClr>
              <a:buFont typeface="Wingdings" panose="05000000000000000000" pitchFamily="2" charset="2"/>
              <a:buChar char="§"/>
            </a:pPr>
            <a:r>
              <a:rPr lang="es-CO" sz="2800" dirty="0"/>
              <a:t>Responsabilidad social ambiental</a:t>
            </a:r>
          </a:p>
          <a:p>
            <a:pPr>
              <a:buClr>
                <a:schemeClr val="accent3">
                  <a:lumMod val="50000"/>
                </a:schemeClr>
              </a:buClr>
              <a:buFont typeface="Wingdings" panose="05000000000000000000" pitchFamily="2" charset="2"/>
              <a:buChar char="§"/>
            </a:pPr>
            <a:r>
              <a:rPr lang="es-CO" sz="2800" dirty="0"/>
              <a:t>Agua</a:t>
            </a:r>
          </a:p>
          <a:p>
            <a:pPr>
              <a:buClr>
                <a:schemeClr val="accent3">
                  <a:lumMod val="50000"/>
                </a:schemeClr>
              </a:buClr>
              <a:buFont typeface="Wingdings" panose="05000000000000000000" pitchFamily="2" charset="2"/>
              <a:buChar char="§"/>
            </a:pPr>
            <a:r>
              <a:rPr lang="es-CO" sz="2800" dirty="0"/>
              <a:t>Aire </a:t>
            </a:r>
          </a:p>
          <a:p>
            <a:pPr>
              <a:buClr>
                <a:schemeClr val="accent3">
                  <a:lumMod val="50000"/>
                </a:schemeClr>
              </a:buClr>
              <a:buFont typeface="Wingdings" panose="05000000000000000000" pitchFamily="2" charset="2"/>
              <a:buChar char="§"/>
            </a:pPr>
            <a:r>
              <a:rPr lang="es-CO" sz="2800" dirty="0"/>
              <a:t>Energía</a:t>
            </a:r>
          </a:p>
          <a:p>
            <a:pPr>
              <a:buClr>
                <a:schemeClr val="accent3">
                  <a:lumMod val="50000"/>
                </a:schemeClr>
              </a:buClr>
              <a:buFont typeface="Wingdings" panose="05000000000000000000" pitchFamily="2" charset="2"/>
              <a:buChar char="§"/>
            </a:pPr>
            <a:r>
              <a:rPr lang="es-CO" sz="2800" dirty="0"/>
              <a:t>Residuos</a:t>
            </a:r>
          </a:p>
          <a:p>
            <a:pPr>
              <a:buClr>
                <a:schemeClr val="accent3">
                  <a:lumMod val="50000"/>
                </a:schemeClr>
              </a:buClr>
              <a:buFont typeface="Wingdings" panose="05000000000000000000" pitchFamily="2" charset="2"/>
              <a:buChar char="§"/>
            </a:pPr>
            <a:r>
              <a:rPr lang="es-CO" sz="2800" dirty="0"/>
              <a:t>Responsabilidad social empresarial</a:t>
            </a:r>
          </a:p>
        </p:txBody>
      </p:sp>
      <p:pic>
        <p:nvPicPr>
          <p:cNvPr id="6148" name="Picture 4" descr="Imagen relacionada"/>
          <p:cNvPicPr>
            <a:picLocks noChangeAspect="1" noChangeArrowheads="1"/>
          </p:cNvPicPr>
          <p:nvPr/>
        </p:nvPicPr>
        <p:blipFill rotWithShape="1">
          <a:blip r:embed="rId2">
            <a:extLst>
              <a:ext uri="{28A0092B-C50C-407E-A947-70E740481C1C}">
                <a14:useLocalDpi xmlns:a14="http://schemas.microsoft.com/office/drawing/2010/main" val="0"/>
              </a:ext>
            </a:extLst>
          </a:blip>
          <a:srcRect l="17707" r="18143"/>
          <a:stretch/>
        </p:blipFill>
        <p:spPr bwMode="auto">
          <a:xfrm>
            <a:off x="5463630" y="2586384"/>
            <a:ext cx="3496616" cy="321468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a:extLst/>
        </p:spPr>
      </p:pic>
      <p:pic>
        <p:nvPicPr>
          <p:cNvPr id="5" name="Picture 7"/>
          <p:cNvPicPr/>
          <p:nvPr/>
        </p:nvPicPr>
        <p:blipFill>
          <a:blip r:embed="rId3"/>
          <a:stretch>
            <a:fillRect/>
          </a:stretch>
        </p:blipFill>
        <p:spPr>
          <a:xfrm>
            <a:off x="899592" y="199506"/>
            <a:ext cx="2852299" cy="789305"/>
          </a:xfrm>
          <a:prstGeom prst="rect">
            <a:avLst/>
          </a:prstGeom>
        </p:spPr>
      </p:pic>
    </p:spTree>
    <p:extLst>
      <p:ext uri="{BB962C8B-B14F-4D97-AF65-F5344CB8AC3E}">
        <p14:creationId xmlns:p14="http://schemas.microsoft.com/office/powerpoint/2010/main" val="153739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99937" y="1196752"/>
            <a:ext cx="7886700" cy="1095375"/>
          </a:xfrm>
        </p:spPr>
        <p:txBody>
          <a:bodyPr/>
          <a:lstStyle/>
          <a:p>
            <a:r>
              <a:rPr lang="es-CO" b="1" dirty="0"/>
              <a:t>Responsabilidad social ambiental</a:t>
            </a:r>
            <a:br>
              <a:rPr lang="es-CO" b="1" dirty="0"/>
            </a:br>
            <a:endParaRPr lang="es-CO" sz="1800" i="1" dirty="0"/>
          </a:p>
        </p:txBody>
      </p:sp>
      <p:sp>
        <p:nvSpPr>
          <p:cNvPr id="5" name="Rectángulo 4"/>
          <p:cNvSpPr/>
          <p:nvPr/>
        </p:nvSpPr>
        <p:spPr>
          <a:xfrm>
            <a:off x="1109005" y="2060848"/>
            <a:ext cx="7894750" cy="1384995"/>
          </a:xfrm>
          <a:prstGeom prst="rect">
            <a:avLst/>
          </a:prstGeom>
        </p:spPr>
        <p:txBody>
          <a:bodyPr wrap="square">
            <a:spAutoFit/>
          </a:bodyPr>
          <a:lstStyle/>
          <a:p>
            <a:pPr algn="just"/>
            <a:r>
              <a:rPr lang="es-CO" sz="2800" dirty="0">
                <a:latin typeface="Calibri" panose="020F0502020204030204" pitchFamily="34" charset="0"/>
                <a:ea typeface="Calibri" panose="020F0502020204030204" pitchFamily="34" charset="0"/>
                <a:cs typeface="Times New Roman" panose="02020603050405020304" pitchFamily="18" charset="0"/>
              </a:rPr>
              <a:t>La responsabilidad social ambiental en cuanto al cuidado del agua, del aire, del buen uso de la energía y de la destinación adecuada de los residuos</a:t>
            </a:r>
            <a:endParaRPr lang="es-CO" sz="2800" dirty="0"/>
          </a:p>
        </p:txBody>
      </p:sp>
      <p:sp>
        <p:nvSpPr>
          <p:cNvPr id="6" name="Rectángulo 5"/>
          <p:cNvSpPr/>
          <p:nvPr/>
        </p:nvSpPr>
        <p:spPr>
          <a:xfrm>
            <a:off x="1109005" y="3617441"/>
            <a:ext cx="7668564" cy="1384995"/>
          </a:xfrm>
          <a:prstGeom prst="rect">
            <a:avLst/>
          </a:prstGeom>
        </p:spPr>
        <p:txBody>
          <a:bodyPr wrap="square">
            <a:spAutoFit/>
          </a:bodyPr>
          <a:lstStyle/>
          <a:p>
            <a:pPr algn="just"/>
            <a:r>
              <a:rPr lang="es-CO" sz="2800" dirty="0">
                <a:latin typeface="Calibri" panose="020F0502020204030204" pitchFamily="34" charset="0"/>
                <a:ea typeface="Calibri" panose="020F0502020204030204" pitchFamily="34" charset="0"/>
                <a:cs typeface="Times New Roman" panose="02020603050405020304" pitchFamily="18" charset="0"/>
              </a:rPr>
              <a:t>Se habla de responsabilidad social por cuanto se está mirando su impacto más allá del Palacio de Justicia, más allá de la Rama Judicial</a:t>
            </a:r>
          </a:p>
        </p:txBody>
      </p:sp>
      <p:pic>
        <p:nvPicPr>
          <p:cNvPr id="7" name="Picture 7"/>
          <p:cNvPicPr/>
          <p:nvPr/>
        </p:nvPicPr>
        <p:blipFill>
          <a:blip r:embed="rId2"/>
          <a:stretch>
            <a:fillRect/>
          </a:stretch>
        </p:blipFill>
        <p:spPr>
          <a:xfrm>
            <a:off x="899592" y="199506"/>
            <a:ext cx="2852299" cy="789305"/>
          </a:xfrm>
          <a:prstGeom prst="rect">
            <a:avLst/>
          </a:prstGeom>
        </p:spPr>
      </p:pic>
    </p:spTree>
    <p:extLst>
      <p:ext uri="{BB962C8B-B14F-4D97-AF65-F5344CB8AC3E}">
        <p14:creationId xmlns:p14="http://schemas.microsoft.com/office/powerpoint/2010/main" val="3968540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64278" y="898330"/>
            <a:ext cx="8229600" cy="672555"/>
          </a:xfrm>
        </p:spPr>
        <p:txBody>
          <a:bodyPr/>
          <a:lstStyle/>
          <a:p>
            <a:r>
              <a:rPr lang="es-CO" b="1" dirty="0"/>
              <a:t>Agua</a:t>
            </a:r>
          </a:p>
        </p:txBody>
      </p:sp>
      <p:sp>
        <p:nvSpPr>
          <p:cNvPr id="8" name="Rectángulo 7"/>
          <p:cNvSpPr/>
          <p:nvPr/>
        </p:nvSpPr>
        <p:spPr>
          <a:xfrm>
            <a:off x="963026" y="3573016"/>
            <a:ext cx="7920879" cy="3108543"/>
          </a:xfrm>
          <a:prstGeom prst="rect">
            <a:avLst/>
          </a:prstGeom>
        </p:spPr>
        <p:txBody>
          <a:bodyPr wrap="square">
            <a:spAutoFit/>
          </a:bodyPr>
          <a:lstStyle/>
          <a:p>
            <a:pPr marL="342900" indent="-342900" algn="just">
              <a:buFont typeface="Arial" panose="020B0604020202020204" pitchFamily="34" charset="0"/>
              <a:buChar char="•"/>
            </a:pPr>
            <a:r>
              <a:rPr lang="es-CO" sz="2800" dirty="0">
                <a:latin typeface="Calibri" panose="020F0502020204030204" pitchFamily="34" charset="0"/>
                <a:ea typeface="Calibri" panose="020F0502020204030204" pitchFamily="34" charset="0"/>
                <a:cs typeface="Times New Roman" panose="02020603050405020304" pitchFamily="18" charset="0"/>
              </a:rPr>
              <a:t>En el Palacio de Justicia se cuenta con grifería ahorradora de agua</a:t>
            </a:r>
          </a:p>
          <a:p>
            <a:pPr marL="342900" indent="-342900" algn="just">
              <a:buFont typeface="Arial" panose="020B0604020202020204" pitchFamily="34" charset="0"/>
              <a:buChar char="•"/>
            </a:pPr>
            <a:r>
              <a:rPr lang="es-CO" sz="2800" dirty="0">
                <a:latin typeface="Calibri" panose="020F0502020204030204" pitchFamily="34" charset="0"/>
                <a:cs typeface="Times New Roman" panose="02020603050405020304" pitchFamily="18" charset="0"/>
              </a:rPr>
              <a:t>Se realiza un cuidadoso seguimiento a la contratación del mantenimiento del sistema hidráulico</a:t>
            </a:r>
          </a:p>
          <a:p>
            <a:pPr marL="342900" indent="-342900" algn="just">
              <a:buFont typeface="Arial" panose="020B0604020202020204" pitchFamily="34" charset="0"/>
              <a:buChar char="•"/>
            </a:pPr>
            <a:r>
              <a:rPr lang="es-CO" sz="2800" dirty="0">
                <a:latin typeface="Calibri" panose="020F0502020204030204" pitchFamily="34" charset="0"/>
                <a:cs typeface="Times New Roman" panose="02020603050405020304" pitchFamily="18" charset="0"/>
              </a:rPr>
              <a:t>Existe personal de mantenimiento que está pendiente de solucionar las fugas de agua</a:t>
            </a:r>
            <a:endParaRPr lang="es-CO" sz="2800" dirty="0"/>
          </a:p>
        </p:txBody>
      </p:sp>
      <p:pic>
        <p:nvPicPr>
          <p:cNvPr id="9" name="Picture 7"/>
          <p:cNvPicPr/>
          <p:nvPr/>
        </p:nvPicPr>
        <p:blipFill>
          <a:blip r:embed="rId2"/>
          <a:stretch>
            <a:fillRect/>
          </a:stretch>
        </p:blipFill>
        <p:spPr>
          <a:xfrm>
            <a:off x="899592" y="199506"/>
            <a:ext cx="2852299" cy="789305"/>
          </a:xfrm>
          <a:prstGeom prst="rect">
            <a:avLst/>
          </a:prstGeom>
        </p:spPr>
      </p:pic>
      <p:pic>
        <p:nvPicPr>
          <p:cNvPr id="1026" name="Picture 2" descr="Resultado de imagen para grifos ahorradores de agu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3888" y="1671288"/>
            <a:ext cx="2343150" cy="1952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15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a:t>Aire</a:t>
            </a:r>
          </a:p>
        </p:txBody>
      </p:sp>
      <p:sp>
        <p:nvSpPr>
          <p:cNvPr id="20" name="Marcador de contenido 19"/>
          <p:cNvSpPr>
            <a:spLocks noGrp="1"/>
          </p:cNvSpPr>
          <p:nvPr>
            <p:ph idx="1"/>
          </p:nvPr>
        </p:nvSpPr>
        <p:spPr>
          <a:xfrm>
            <a:off x="1069974" y="1600200"/>
            <a:ext cx="7616825" cy="4525963"/>
          </a:xfrm>
        </p:spPr>
        <p:txBody>
          <a:bodyPr/>
          <a:lstStyle/>
          <a:p>
            <a:pPr algn="just"/>
            <a:r>
              <a:rPr lang="es-CO" sz="2800" dirty="0"/>
              <a:t>Se está buscando que los señores conductores no enciendan sus vehículos si no exclusivamente cuando efectivamente van a salir del edificio</a:t>
            </a:r>
          </a:p>
          <a:p>
            <a:pPr algn="just"/>
            <a:r>
              <a:rPr lang="es-CO" sz="2800" dirty="0"/>
              <a:t>Se está procurando que no fumen en los sótanos y terrazas del Palacio de Justicia</a:t>
            </a:r>
          </a:p>
          <a:p>
            <a:pPr algn="just"/>
            <a:r>
              <a:rPr lang="es-CO" sz="2800" dirty="0"/>
              <a:t>Se cuenta con bicicleteros como incentivo para el uso de la bicicleta como medio de transporte</a:t>
            </a:r>
          </a:p>
        </p:txBody>
      </p:sp>
      <p:pic>
        <p:nvPicPr>
          <p:cNvPr id="5" name="Picture 7"/>
          <p:cNvPicPr/>
          <p:nvPr/>
        </p:nvPicPr>
        <p:blipFill>
          <a:blip r:embed="rId2"/>
          <a:stretch>
            <a:fillRect/>
          </a:stretch>
        </p:blipFill>
        <p:spPr>
          <a:xfrm>
            <a:off x="899592" y="199506"/>
            <a:ext cx="2852299" cy="789305"/>
          </a:xfrm>
          <a:prstGeom prst="rect">
            <a:avLst/>
          </a:prstGeom>
        </p:spPr>
      </p:pic>
      <p:sp>
        <p:nvSpPr>
          <p:cNvPr id="13" name="AutoShape 4" descr="Resultado de imagen para los escapes de los vehículos"/>
          <p:cNvSpPr>
            <a:spLocks noChangeAspect="1" noChangeArrowheads="1"/>
          </p:cNvSpPr>
          <p:nvPr/>
        </p:nvSpPr>
        <p:spPr bwMode="auto">
          <a:xfrm>
            <a:off x="1069975" y="1778116"/>
            <a:ext cx="7678489" cy="3312379"/>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6" name="AutoShape 10" descr="Resultado de imagen para los escapes de los vehículos"/>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7" name="AutoShape 12" descr="Resultado de imagen para los escapes de los vehículos"/>
          <p:cNvSpPr>
            <a:spLocks noChangeAspect="1" noChangeArrowheads="1"/>
          </p:cNvSpPr>
          <p:nvPr/>
        </p:nvSpPr>
        <p:spPr bwMode="auto">
          <a:xfrm flipV="1">
            <a:off x="1069975" y="3434305"/>
            <a:ext cx="3518793" cy="351880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18" name="AutoShape 14" descr="Resultado de imagen para los escapes de los vehículo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Tree>
    <p:extLst>
      <p:ext uri="{BB962C8B-B14F-4D97-AF65-F5344CB8AC3E}">
        <p14:creationId xmlns:p14="http://schemas.microsoft.com/office/powerpoint/2010/main" val="1521534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1528" y="1273515"/>
            <a:ext cx="7886700" cy="994172"/>
          </a:xfrm>
        </p:spPr>
        <p:txBody>
          <a:bodyPr/>
          <a:lstStyle/>
          <a:p>
            <a:r>
              <a:rPr lang="es-CO" b="1" dirty="0"/>
              <a:t>Energía</a:t>
            </a:r>
            <a:endParaRPr lang="es-CO" sz="4800" b="1" dirty="0"/>
          </a:p>
        </p:txBody>
      </p:sp>
      <p:sp>
        <p:nvSpPr>
          <p:cNvPr id="6" name="Rectángulo 5"/>
          <p:cNvSpPr/>
          <p:nvPr/>
        </p:nvSpPr>
        <p:spPr>
          <a:xfrm>
            <a:off x="1078714" y="2296564"/>
            <a:ext cx="7632327" cy="1384995"/>
          </a:xfrm>
          <a:prstGeom prst="rect">
            <a:avLst/>
          </a:prstGeom>
        </p:spPr>
        <p:txBody>
          <a:bodyPr wrap="square">
            <a:spAutoFit/>
          </a:bodyPr>
          <a:lstStyle/>
          <a:p>
            <a:pPr algn="just"/>
            <a:r>
              <a:rPr lang="es-ES" sz="2800" dirty="0">
                <a:latin typeface="Calibri" panose="020F0502020204030204" pitchFamily="34" charset="0"/>
                <a:ea typeface="Calibri" panose="020F0502020204030204" pitchFamily="34" charset="0"/>
                <a:cs typeface="Times New Roman" panose="02020603050405020304" pitchFamily="18" charset="0"/>
              </a:rPr>
              <a:t>Se ha cumplido con la implementando del uso de luces </a:t>
            </a:r>
            <a:r>
              <a:rPr lang="es-ES" sz="2800" dirty="0" err="1">
                <a:latin typeface="Calibri" panose="020F0502020204030204" pitchFamily="34" charset="0"/>
                <a:ea typeface="Calibri" panose="020F0502020204030204" pitchFamily="34" charset="0"/>
                <a:cs typeface="Times New Roman" panose="02020603050405020304" pitchFamily="18" charset="0"/>
              </a:rPr>
              <a:t>led</a:t>
            </a:r>
            <a:r>
              <a:rPr lang="es-ES" sz="2800" dirty="0">
                <a:latin typeface="Calibri" panose="020F0502020204030204" pitchFamily="34" charset="0"/>
                <a:ea typeface="Calibri" panose="020F0502020204030204" pitchFamily="34" charset="0"/>
                <a:cs typeface="Times New Roman" panose="02020603050405020304" pitchFamily="18" charset="0"/>
              </a:rPr>
              <a:t> en todo el Palacio de Justicia. Es un proceso que se ha realizado por etapas</a:t>
            </a:r>
            <a:endParaRPr lang="es-CO" sz="28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7"/>
          <p:cNvPicPr/>
          <p:nvPr/>
        </p:nvPicPr>
        <p:blipFill>
          <a:blip r:embed="rId2"/>
          <a:stretch>
            <a:fillRect/>
          </a:stretch>
        </p:blipFill>
        <p:spPr>
          <a:xfrm>
            <a:off x="899592" y="199506"/>
            <a:ext cx="2852299" cy="789305"/>
          </a:xfrm>
          <a:prstGeom prst="rect">
            <a:avLst/>
          </a:prstGeom>
        </p:spPr>
      </p:pic>
    </p:spTree>
    <p:extLst>
      <p:ext uri="{BB962C8B-B14F-4D97-AF65-F5344CB8AC3E}">
        <p14:creationId xmlns:p14="http://schemas.microsoft.com/office/powerpoint/2010/main" val="3778595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49796" y="988811"/>
            <a:ext cx="7886700" cy="713771"/>
          </a:xfrm>
        </p:spPr>
        <p:txBody>
          <a:bodyPr/>
          <a:lstStyle/>
          <a:p>
            <a:r>
              <a:rPr lang="es-CO" sz="4000" b="1" dirty="0"/>
              <a:t>Residuos</a:t>
            </a:r>
          </a:p>
        </p:txBody>
      </p:sp>
      <p:sp>
        <p:nvSpPr>
          <p:cNvPr id="7" name="Rectángulo 6"/>
          <p:cNvSpPr/>
          <p:nvPr/>
        </p:nvSpPr>
        <p:spPr>
          <a:xfrm>
            <a:off x="1080120" y="1753237"/>
            <a:ext cx="7956376" cy="3046988"/>
          </a:xfrm>
          <a:prstGeom prst="rect">
            <a:avLst/>
          </a:prstGeom>
        </p:spPr>
        <p:txBody>
          <a:bodyPr wrap="square">
            <a:spAutoFit/>
          </a:bodyPr>
          <a:lstStyle/>
          <a:p>
            <a:pPr algn="just"/>
            <a:r>
              <a:rPr lang="es-ES" sz="2400" dirty="0"/>
              <a:t>El Programa de gestión de los residuos que se realiza en el Palacio de Justicia incluye de un tipo de contrato denominado Acuerdo de Corresponsabilidad.  </a:t>
            </a:r>
            <a:r>
              <a:rPr lang="es-CO" sz="2400" dirty="0"/>
              <a:t>Estos acuerdos tienen doble propósito: formalizar a la población de recicladores y, con el concurso de ellos, cumplir con los principios de reducir, reciclar, reutilizar, restaurar los residuos que se producen en el Palacio. Cumplen con la importante labor de separar los residuos aprovechables de los no aprovechables.</a:t>
            </a:r>
          </a:p>
        </p:txBody>
      </p:sp>
      <p:sp>
        <p:nvSpPr>
          <p:cNvPr id="4" name="Marcador de contenido 2"/>
          <p:cNvSpPr>
            <a:spLocks noGrp="1"/>
          </p:cNvSpPr>
          <p:nvPr>
            <p:ph idx="1"/>
          </p:nvPr>
        </p:nvSpPr>
        <p:spPr>
          <a:xfrm>
            <a:off x="1055835" y="4779491"/>
            <a:ext cx="7812360" cy="1570320"/>
          </a:xfrm>
        </p:spPr>
        <p:txBody>
          <a:bodyPr>
            <a:noAutofit/>
          </a:bodyPr>
          <a:lstStyle/>
          <a:p>
            <a:pPr marL="0" indent="0" algn="just">
              <a:buClr>
                <a:schemeClr val="accent6">
                  <a:lumMod val="75000"/>
                </a:schemeClr>
              </a:buClr>
              <a:buNone/>
            </a:pPr>
            <a:r>
              <a:rPr lang="es-CO" sz="2400" dirty="0"/>
              <a:t>Este acompañamiento implica enseñar a la población del Palacio de Justicia a separar en la fuente, para lo cual se están buscando los mejores mecanismos de puntos ecológicos</a:t>
            </a:r>
          </a:p>
        </p:txBody>
      </p:sp>
      <p:pic>
        <p:nvPicPr>
          <p:cNvPr id="6" name="Picture 7"/>
          <p:cNvPicPr/>
          <p:nvPr/>
        </p:nvPicPr>
        <p:blipFill>
          <a:blip r:embed="rId2"/>
          <a:stretch>
            <a:fillRect/>
          </a:stretch>
        </p:blipFill>
        <p:spPr>
          <a:xfrm>
            <a:off x="899592" y="199506"/>
            <a:ext cx="2852299" cy="789305"/>
          </a:xfrm>
          <a:prstGeom prst="rect">
            <a:avLst/>
          </a:prstGeom>
        </p:spPr>
      </p:pic>
    </p:spTree>
    <p:extLst>
      <p:ext uri="{BB962C8B-B14F-4D97-AF65-F5344CB8AC3E}">
        <p14:creationId xmlns:p14="http://schemas.microsoft.com/office/powerpoint/2010/main" val="3275851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99592" y="992204"/>
            <a:ext cx="7886700" cy="713771"/>
          </a:xfrm>
        </p:spPr>
        <p:txBody>
          <a:bodyPr/>
          <a:lstStyle/>
          <a:p>
            <a:r>
              <a:rPr lang="es-CO" sz="4000" b="1" dirty="0"/>
              <a:t>Residuos</a:t>
            </a:r>
          </a:p>
        </p:txBody>
      </p:sp>
      <p:sp>
        <p:nvSpPr>
          <p:cNvPr id="7" name="Rectángulo 6"/>
          <p:cNvSpPr/>
          <p:nvPr/>
        </p:nvSpPr>
        <p:spPr>
          <a:xfrm>
            <a:off x="936104" y="1597254"/>
            <a:ext cx="7956376" cy="1200329"/>
          </a:xfrm>
          <a:prstGeom prst="rect">
            <a:avLst/>
          </a:prstGeom>
        </p:spPr>
        <p:txBody>
          <a:bodyPr wrap="square">
            <a:spAutoFit/>
          </a:bodyPr>
          <a:lstStyle/>
          <a:p>
            <a:pPr algn="just"/>
            <a:r>
              <a:rPr lang="es-CO" sz="2400" dirty="0"/>
              <a:t>Se está trabajando con el personal de aseo en el manejo de los envases de residuos peligrosos y con las empresas de aseo en la reutilización de los envases</a:t>
            </a:r>
          </a:p>
        </p:txBody>
      </p:sp>
      <p:sp>
        <p:nvSpPr>
          <p:cNvPr id="4" name="Marcador de contenido 2"/>
          <p:cNvSpPr>
            <a:spLocks noGrp="1"/>
          </p:cNvSpPr>
          <p:nvPr>
            <p:ph idx="1"/>
          </p:nvPr>
        </p:nvSpPr>
        <p:spPr>
          <a:xfrm>
            <a:off x="899592" y="2735853"/>
            <a:ext cx="7812360" cy="1333559"/>
          </a:xfrm>
        </p:spPr>
        <p:txBody>
          <a:bodyPr>
            <a:noAutofit/>
          </a:bodyPr>
          <a:lstStyle/>
          <a:p>
            <a:pPr marL="0" indent="0" algn="just">
              <a:buClr>
                <a:schemeClr val="accent6">
                  <a:lumMod val="75000"/>
                </a:schemeClr>
              </a:buClr>
              <a:buNone/>
            </a:pPr>
            <a:r>
              <a:rPr lang="es-CO" sz="2400" dirty="0"/>
              <a:t>Se ubicó en el Palacio de Justicia una bodega para residuos peligrosos</a:t>
            </a:r>
          </a:p>
        </p:txBody>
      </p:sp>
      <p:pic>
        <p:nvPicPr>
          <p:cNvPr id="6" name="Picture 7"/>
          <p:cNvPicPr/>
          <p:nvPr/>
        </p:nvPicPr>
        <p:blipFill>
          <a:blip r:embed="rId2"/>
          <a:stretch>
            <a:fillRect/>
          </a:stretch>
        </p:blipFill>
        <p:spPr>
          <a:xfrm>
            <a:off x="899592" y="199506"/>
            <a:ext cx="2852299" cy="789305"/>
          </a:xfrm>
          <a:prstGeom prst="rect">
            <a:avLst/>
          </a:prstGeom>
        </p:spPr>
      </p:pic>
    </p:spTree>
    <p:extLst>
      <p:ext uri="{BB962C8B-B14F-4D97-AF65-F5344CB8AC3E}">
        <p14:creationId xmlns:p14="http://schemas.microsoft.com/office/powerpoint/2010/main" val="771105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827584" y="985399"/>
            <a:ext cx="8229600" cy="706090"/>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CO" sz="3600" b="1" dirty="0"/>
              <a:t>Responsabilidad social empresarial</a:t>
            </a:r>
          </a:p>
        </p:txBody>
      </p:sp>
      <p:sp>
        <p:nvSpPr>
          <p:cNvPr id="8" name="Rectangle 1"/>
          <p:cNvSpPr>
            <a:spLocks noChangeArrowheads="1"/>
          </p:cNvSpPr>
          <p:nvPr/>
        </p:nvSpPr>
        <p:spPr bwMode="auto">
          <a:xfrm>
            <a:off x="1187624" y="1774704"/>
            <a:ext cx="7630415" cy="360098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s-CO" altLang="es-CO" b="0" i="0" u="none" strike="noStrike" cap="none" normalizeH="0" baseline="0" dirty="0">
                <a:ln>
                  <a:noFill/>
                </a:ln>
                <a:solidFill>
                  <a:srgbClr val="323232"/>
                </a:solidFill>
                <a:effectLst/>
                <a:latin typeface="ibm-plex-mono"/>
              </a:rPr>
              <a:t>Con los acuerdos de corresponsabilidad,</a:t>
            </a:r>
            <a:r>
              <a:rPr kumimoji="0" lang="es-CO" altLang="es-CO" b="0" i="0" u="none" strike="noStrike" cap="none" normalizeH="0" dirty="0">
                <a:ln>
                  <a:noFill/>
                </a:ln>
                <a:solidFill>
                  <a:srgbClr val="323232"/>
                </a:solidFill>
                <a:effectLst/>
                <a:latin typeface="ibm-plex-mono"/>
              </a:rPr>
              <a:t> al involucrar a las personas que ejercen la actividad de reciclaje, nos compromete en lo que hoy se conoce como responsabilidad social empresarial.</a:t>
            </a:r>
            <a:r>
              <a:rPr lang="es-CO" altLang="es-CO" dirty="0"/>
              <a:t> El Palacio de Justicia tiene el acuerdo con Corporación Centro Histórico.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CO" altLang="es-CO" b="0" i="0" u="none" strike="noStrike" cap="none" normalizeH="0" dirty="0">
              <a:ln>
                <a:noFill/>
              </a:ln>
              <a:solidFill>
                <a:srgbClr val="323232"/>
              </a:solidFill>
              <a:effectLst/>
              <a:latin typeface="ibm-plex-mono"/>
            </a:endParaRPr>
          </a:p>
          <a:p>
            <a:pPr marL="0" marR="0" lvl="0" indent="0" algn="just" defTabSz="914400" rtl="0" eaLnBrk="0" fontAlgn="base" latinLnBrk="0" hangingPunct="0">
              <a:lnSpc>
                <a:spcPct val="100000"/>
              </a:lnSpc>
              <a:spcBef>
                <a:spcPct val="0"/>
              </a:spcBef>
              <a:spcAft>
                <a:spcPct val="0"/>
              </a:spcAft>
              <a:buClrTx/>
              <a:buSzTx/>
              <a:buFontTx/>
              <a:buNone/>
              <a:tabLst/>
            </a:pPr>
            <a:r>
              <a:rPr lang="es-CO" altLang="es-CO" dirty="0">
                <a:solidFill>
                  <a:srgbClr val="323232"/>
                </a:solidFill>
                <a:latin typeface="ibm-plex-mono"/>
              </a:rPr>
              <a:t>Corporación Centro Histórico, además de su función de reciclar, reutilizar, restaurar, tiene como objetivo enseñar a leer y escribir a aquellos asociados que aún no saben; les enseñan, también, a cómo reutilizar y a restaurar. Esta última actividad es particularmente delicada, ya que consiste en volver, por ejemplo muebles, a su estado anterior de uso.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CO" altLang="es-CO" b="0" i="0" u="none" strike="noStrike" cap="none" normalizeH="0" dirty="0">
              <a:ln>
                <a:noFill/>
              </a:ln>
              <a:solidFill>
                <a:srgbClr val="323232"/>
              </a:solidFill>
              <a:effectLst/>
              <a:latin typeface="ibm-plex-mono"/>
            </a:endParaRPr>
          </a:p>
          <a:p>
            <a:pPr marL="0" marR="0" lvl="0" indent="0" algn="just" defTabSz="914400" rtl="0" eaLnBrk="0" fontAlgn="base" latinLnBrk="0" hangingPunct="0">
              <a:lnSpc>
                <a:spcPct val="100000"/>
              </a:lnSpc>
              <a:spcBef>
                <a:spcPct val="0"/>
              </a:spcBef>
              <a:spcAft>
                <a:spcPct val="0"/>
              </a:spcAft>
              <a:buClrTx/>
              <a:buSzTx/>
              <a:buFontTx/>
              <a:buNone/>
              <a:tabLst/>
            </a:pPr>
            <a:r>
              <a:rPr lang="es-CO" altLang="es-CO" dirty="0">
                <a:solidFill>
                  <a:srgbClr val="323232"/>
                </a:solidFill>
                <a:latin typeface="ibm-plex-mono"/>
              </a:rPr>
              <a:t>Un ejemplo de reutilización es la transformación que hicieron de unas lámparas en materas</a:t>
            </a:r>
            <a:endParaRPr kumimoji="0" lang="es-CO" altLang="es-CO" b="0" i="0" u="none" strike="noStrike" cap="none" normalizeH="0" dirty="0">
              <a:ln>
                <a:noFill/>
              </a:ln>
              <a:solidFill>
                <a:srgbClr val="323232"/>
              </a:solidFill>
              <a:effectLst/>
              <a:latin typeface="ibm-plex-mono"/>
            </a:endParaRPr>
          </a:p>
        </p:txBody>
      </p:sp>
      <p:pic>
        <p:nvPicPr>
          <p:cNvPr id="6" name="Picture 7"/>
          <p:cNvPicPr/>
          <p:nvPr/>
        </p:nvPicPr>
        <p:blipFill>
          <a:blip r:embed="rId2"/>
          <a:stretch>
            <a:fillRect/>
          </a:stretch>
        </p:blipFill>
        <p:spPr>
          <a:xfrm>
            <a:off x="899592" y="199506"/>
            <a:ext cx="2852299" cy="789305"/>
          </a:xfrm>
          <a:prstGeom prst="rect">
            <a:avLst/>
          </a:prstGeom>
        </p:spPr>
      </p:pic>
    </p:spTree>
    <p:extLst>
      <p:ext uri="{BB962C8B-B14F-4D97-AF65-F5344CB8AC3E}">
        <p14:creationId xmlns:p14="http://schemas.microsoft.com/office/powerpoint/2010/main" val="255390986"/>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7196</TotalTime>
  <Words>487</Words>
  <Application>Microsoft Office PowerPoint</Application>
  <PresentationFormat>Presentación en pantalla (4:3)</PresentationFormat>
  <Paragraphs>39</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11</vt:i4>
      </vt:variant>
    </vt:vector>
  </HeadingPairs>
  <TitlesOfParts>
    <vt:vector size="17" baseType="lpstr">
      <vt:lpstr>Arial</vt:lpstr>
      <vt:lpstr>Calibri</vt:lpstr>
      <vt:lpstr>ibm-plex-mono</vt:lpstr>
      <vt:lpstr>Times New Roman</vt:lpstr>
      <vt:lpstr>Wingdings</vt:lpstr>
      <vt:lpstr>1_Tema de Office</vt:lpstr>
      <vt:lpstr>PLAN DE GESTIÓN AMBIENTAL </vt:lpstr>
      <vt:lpstr>CONTENIDO </vt:lpstr>
      <vt:lpstr>Responsabilidad social ambiental </vt:lpstr>
      <vt:lpstr>Agua</vt:lpstr>
      <vt:lpstr>Aire</vt:lpstr>
      <vt:lpstr>Energía</vt:lpstr>
      <vt:lpstr>Residuos</vt:lpstr>
      <vt:lpstr>Residuos</vt:lpstr>
      <vt:lpstr>Presentación de PowerPoint</vt:lpstr>
      <vt:lpstr>Responsabilidad social ambiental</vt:lpstr>
      <vt:lpstr>GRACIAS </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Cpq01</dc:creator>
  <cp:lastModifiedBy>Carolina Rodríguez Estupiñan</cp:lastModifiedBy>
  <cp:revision>190</cp:revision>
  <dcterms:created xsi:type="dcterms:W3CDTF">2012-11-20T17:02:50Z</dcterms:created>
  <dcterms:modified xsi:type="dcterms:W3CDTF">2019-10-31T20:46:27Z</dcterms:modified>
</cp:coreProperties>
</file>