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332" r:id="rId3"/>
    <p:sldId id="279" r:id="rId4"/>
    <p:sldId id="323" r:id="rId5"/>
    <p:sldId id="326" r:id="rId6"/>
    <p:sldId id="336" r:id="rId7"/>
    <p:sldId id="324" r:id="rId8"/>
    <p:sldId id="325" r:id="rId9"/>
    <p:sldId id="327" r:id="rId10"/>
    <p:sldId id="330" r:id="rId11"/>
    <p:sldId id="275" r:id="rId12"/>
    <p:sldId id="334" r:id="rId13"/>
    <p:sldId id="274" r:id="rId14"/>
    <p:sldId id="337" r:id="rId15"/>
    <p:sldId id="335" r:id="rId16"/>
    <p:sldId id="282" r:id="rId17"/>
    <p:sldId id="295" r:id="rId18"/>
    <p:sldId id="281" r:id="rId19"/>
    <p:sldId id="290" r:id="rId20"/>
    <p:sldId id="291" r:id="rId21"/>
    <p:sldId id="292" r:id="rId22"/>
    <p:sldId id="328" r:id="rId23"/>
    <p:sldId id="331" r:id="rId24"/>
    <p:sldId id="329" r:id="rId25"/>
    <p:sldId id="338" r:id="rId26"/>
    <p:sldId id="293" r:id="rId27"/>
    <p:sldId id="294" r:id="rId28"/>
    <p:sldId id="297" r:id="rId29"/>
    <p:sldId id="307" r:id="rId30"/>
    <p:sldId id="308" r:id="rId31"/>
    <p:sldId id="309" r:id="rId32"/>
    <p:sldId id="310" r:id="rId33"/>
    <p:sldId id="312" r:id="rId34"/>
    <p:sldId id="314" r:id="rId35"/>
    <p:sldId id="315" r:id="rId36"/>
    <p:sldId id="316" r:id="rId37"/>
    <p:sldId id="283" r:id="rId38"/>
    <p:sldId id="322" r:id="rId39"/>
    <p:sldId id="319" r:id="rId40"/>
    <p:sldId id="321" r:id="rId41"/>
    <p:sldId id="320" r:id="rId42"/>
    <p:sldId id="317" r:id="rId4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3300"/>
    <a:srgbClr val="000066"/>
    <a:srgbClr val="66FF66"/>
    <a:srgbClr val="0000CC"/>
    <a:srgbClr val="008000"/>
    <a:srgbClr val="663300"/>
    <a:srgbClr val="99FF66"/>
    <a:srgbClr val="00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291" autoAdjust="0"/>
  </p:normalViewPr>
  <p:slideViewPr>
    <p:cSldViewPr snapToGrid="0" showGuides="1">
      <p:cViewPr varScale="1">
        <p:scale>
          <a:sx n="92" d="100"/>
          <a:sy n="92" d="100"/>
        </p:scale>
        <p:origin x="498" y="90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Cargos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40D-48AE-8D17-C49C703D2204}"/>
              </c:ext>
            </c:extLst>
          </c:dPt>
          <c:dPt>
            <c:idx val="1"/>
            <c:invertIfNegative val="0"/>
            <c:bubble3D val="0"/>
            <c:spPr>
              <a:solidFill>
                <a:srgbClr val="008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40D-48AE-8D17-C49C703D2204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40D-48AE-8D17-C49C703D22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De otras Unidades</c:v>
                </c:pt>
                <c:pt idx="1">
                  <c:v>Unidad Administrativa</c:v>
                </c:pt>
                <c:pt idx="2">
                  <c:v>En otras Unidades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10</c:v>
                </c:pt>
                <c:pt idx="1">
                  <c:v>70</c:v>
                </c:pt>
                <c:pt idx="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40D-48AE-8D17-C49C703D22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08871936"/>
        <c:axId val="908874656"/>
      </c:barChart>
      <c:catAx>
        <c:axId val="908871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08874656"/>
        <c:crosses val="autoZero"/>
        <c:auto val="1"/>
        <c:lblAlgn val="ctr"/>
        <c:lblOffset val="100"/>
        <c:noMultiLvlLbl val="0"/>
      </c:catAx>
      <c:valAx>
        <c:axId val="9088746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08871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28575">
      <a:solidFill>
        <a:schemeClr val="tx1"/>
      </a:solidFill>
    </a:ln>
    <a:effectLst/>
  </c:spPr>
  <c:txPr>
    <a:bodyPr/>
    <a:lstStyle/>
    <a:p>
      <a:pPr>
        <a:defRPr sz="2400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A184F2-5ED1-41F9-9A97-FDAF89A4A3E8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B0943B63-35A6-4407-BD04-5EF51ED4EB7B}">
      <dgm:prSet phldrT="[Texto]" custT="1"/>
      <dgm:spPr>
        <a:solidFill>
          <a:schemeClr val="accent2">
            <a:lumMod val="75000"/>
          </a:schemeClr>
        </a:solidFill>
      </dgm:spPr>
      <dgm:t>
        <a:bodyPr lIns="0" tIns="0" rIns="0" bIns="0"/>
        <a:lstStyle/>
        <a:p>
          <a:r>
            <a:rPr lang="es-CO" sz="2400" dirty="0"/>
            <a:t>Ejecución</a:t>
          </a:r>
        </a:p>
      </dgm:t>
    </dgm:pt>
    <dgm:pt modelId="{E97B6D48-8EB4-4B69-8009-0E3A1FFE8DF0}" type="parTrans" cxnId="{606183F1-9933-4616-AFD0-817DE9DE4B0B}">
      <dgm:prSet/>
      <dgm:spPr/>
      <dgm:t>
        <a:bodyPr/>
        <a:lstStyle/>
        <a:p>
          <a:endParaRPr lang="es-CO" sz="2000"/>
        </a:p>
      </dgm:t>
    </dgm:pt>
    <dgm:pt modelId="{C39B94E2-13C9-4C5D-8B7D-0B20083A55BF}" type="sibTrans" cxnId="{606183F1-9933-4616-AFD0-817DE9DE4B0B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s-CO" sz="2000"/>
        </a:p>
      </dgm:t>
    </dgm:pt>
    <dgm:pt modelId="{D376EF5B-FB87-468C-A983-A572C1806260}">
      <dgm:prSet phldrT="[Texto]" custT="1"/>
      <dgm:spPr>
        <a:solidFill>
          <a:schemeClr val="accent3">
            <a:lumMod val="75000"/>
          </a:schemeClr>
        </a:solidFill>
      </dgm:spPr>
      <dgm:t>
        <a:bodyPr lIns="0" tIns="0" rIns="0" bIns="0"/>
        <a:lstStyle/>
        <a:p>
          <a:r>
            <a:rPr lang="es-CO" sz="2400" dirty="0"/>
            <a:t>Selección</a:t>
          </a:r>
        </a:p>
      </dgm:t>
    </dgm:pt>
    <dgm:pt modelId="{1ADB78ED-4B11-4288-98A0-C6D7F3C74DB9}" type="parTrans" cxnId="{F531AA14-DF1C-4908-966D-26AA9C603220}">
      <dgm:prSet/>
      <dgm:spPr/>
      <dgm:t>
        <a:bodyPr/>
        <a:lstStyle/>
        <a:p>
          <a:endParaRPr lang="es-CO" sz="2000"/>
        </a:p>
      </dgm:t>
    </dgm:pt>
    <dgm:pt modelId="{406C4029-DEED-4A07-A5B7-52FA5F1FBC49}" type="sibTrans" cxnId="{F531AA14-DF1C-4908-966D-26AA9C603220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s-CO" sz="2000"/>
        </a:p>
      </dgm:t>
    </dgm:pt>
    <dgm:pt modelId="{4E4D70C5-60A5-4D6A-8A64-AA478D895414}">
      <dgm:prSet phldrT="[Texto]" custT="1"/>
      <dgm:spPr/>
      <dgm:t>
        <a:bodyPr lIns="0" tIns="0" rIns="0" bIns="0"/>
        <a:lstStyle/>
        <a:p>
          <a:r>
            <a:rPr lang="es-CO" sz="2400" dirty="0"/>
            <a:t>Planeación</a:t>
          </a:r>
        </a:p>
      </dgm:t>
    </dgm:pt>
    <dgm:pt modelId="{39C9FABF-3107-4E56-9295-71352D0A575D}" type="parTrans" cxnId="{AE6473B5-FD71-4B34-8934-F1B2FE7A323D}">
      <dgm:prSet/>
      <dgm:spPr/>
      <dgm:t>
        <a:bodyPr/>
        <a:lstStyle/>
        <a:p>
          <a:endParaRPr lang="es-CO" sz="2000"/>
        </a:p>
      </dgm:t>
    </dgm:pt>
    <dgm:pt modelId="{9FA1B7A5-917F-44E6-A113-4A854030C9AE}" type="sibTrans" cxnId="{AE6473B5-FD71-4B34-8934-F1B2FE7A323D}">
      <dgm:prSet/>
      <dgm:spPr/>
      <dgm:t>
        <a:bodyPr/>
        <a:lstStyle/>
        <a:p>
          <a:endParaRPr lang="es-CO" sz="2000"/>
        </a:p>
      </dgm:t>
    </dgm:pt>
    <dgm:pt modelId="{9AF8983C-20FE-4393-8781-B0F5E67354B0}" type="pres">
      <dgm:prSet presAssocID="{D2A184F2-5ED1-41F9-9A97-FDAF89A4A3E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5B3130D-F571-46F3-A89C-B42DAF7A4873}" type="pres">
      <dgm:prSet presAssocID="{B0943B63-35A6-4407-BD04-5EF51ED4EB7B}" presName="gear1" presStyleLbl="node1" presStyleIdx="0" presStyleCnt="3" custScaleX="94052" custScaleY="88017" custLinFactNeighborY="-6158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DAF9DCD-D421-4EF4-A06F-D10D62D98C74}" type="pres">
      <dgm:prSet presAssocID="{B0943B63-35A6-4407-BD04-5EF51ED4EB7B}" presName="gear1srcNode" presStyleLbl="node1" presStyleIdx="0" presStyleCnt="3"/>
      <dgm:spPr/>
      <dgm:t>
        <a:bodyPr/>
        <a:lstStyle/>
        <a:p>
          <a:endParaRPr lang="es-CO"/>
        </a:p>
      </dgm:t>
    </dgm:pt>
    <dgm:pt modelId="{A9616554-BCC4-4623-B499-A7BC56F76CC9}" type="pres">
      <dgm:prSet presAssocID="{B0943B63-35A6-4407-BD04-5EF51ED4EB7B}" presName="gear1dstNode" presStyleLbl="node1" presStyleIdx="0" presStyleCnt="3"/>
      <dgm:spPr/>
      <dgm:t>
        <a:bodyPr/>
        <a:lstStyle/>
        <a:p>
          <a:endParaRPr lang="es-CO"/>
        </a:p>
      </dgm:t>
    </dgm:pt>
    <dgm:pt modelId="{CE626C98-F228-41D0-A695-F3B420D25762}" type="pres">
      <dgm:prSet presAssocID="{D376EF5B-FB87-468C-A983-A572C1806260}" presName="gear2" presStyleLbl="node1" presStyleIdx="1" presStyleCnt="3" custScaleX="121023" custScaleY="121023" custLinFactNeighborX="-8667" custLinFactNeighborY="26530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09C9AA4-CA4A-4E2A-AA69-DCEE60FDD736}" type="pres">
      <dgm:prSet presAssocID="{D376EF5B-FB87-468C-A983-A572C1806260}" presName="gear2srcNode" presStyleLbl="node1" presStyleIdx="1" presStyleCnt="3"/>
      <dgm:spPr/>
      <dgm:t>
        <a:bodyPr/>
        <a:lstStyle/>
        <a:p>
          <a:endParaRPr lang="es-CO"/>
        </a:p>
      </dgm:t>
    </dgm:pt>
    <dgm:pt modelId="{74218178-4C07-48BD-88C8-7BD983FCE37F}" type="pres">
      <dgm:prSet presAssocID="{D376EF5B-FB87-468C-A983-A572C1806260}" presName="gear2dstNode" presStyleLbl="node1" presStyleIdx="1" presStyleCnt="3"/>
      <dgm:spPr/>
      <dgm:t>
        <a:bodyPr/>
        <a:lstStyle/>
        <a:p>
          <a:endParaRPr lang="es-CO"/>
        </a:p>
      </dgm:t>
    </dgm:pt>
    <dgm:pt modelId="{D566D4BD-BE2E-44E4-AF0D-95CE146F2DB4}" type="pres">
      <dgm:prSet presAssocID="{4E4D70C5-60A5-4D6A-8A64-AA478D895414}" presName="gear3" presStyleLbl="node1" presStyleIdx="2" presStyleCnt="3" custScaleX="123556" custScaleY="123553" custLinFactNeighborX="6419" custLinFactNeighborY="2564"/>
      <dgm:spPr/>
      <dgm:t>
        <a:bodyPr/>
        <a:lstStyle/>
        <a:p>
          <a:endParaRPr lang="es-CO"/>
        </a:p>
      </dgm:t>
    </dgm:pt>
    <dgm:pt modelId="{84E01595-22C5-455A-9371-A6C4A9E3A216}" type="pres">
      <dgm:prSet presAssocID="{4E4D70C5-60A5-4D6A-8A64-AA478D89541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2F3B1C4-428A-4B38-8163-286C2B3262BF}" type="pres">
      <dgm:prSet presAssocID="{4E4D70C5-60A5-4D6A-8A64-AA478D895414}" presName="gear3srcNode" presStyleLbl="node1" presStyleIdx="2" presStyleCnt="3"/>
      <dgm:spPr/>
      <dgm:t>
        <a:bodyPr/>
        <a:lstStyle/>
        <a:p>
          <a:endParaRPr lang="es-CO"/>
        </a:p>
      </dgm:t>
    </dgm:pt>
    <dgm:pt modelId="{53B72EF2-A4CB-4D30-A350-6BCBD8711A4C}" type="pres">
      <dgm:prSet presAssocID="{4E4D70C5-60A5-4D6A-8A64-AA478D895414}" presName="gear3dstNode" presStyleLbl="node1" presStyleIdx="2" presStyleCnt="3"/>
      <dgm:spPr/>
      <dgm:t>
        <a:bodyPr/>
        <a:lstStyle/>
        <a:p>
          <a:endParaRPr lang="es-CO"/>
        </a:p>
      </dgm:t>
    </dgm:pt>
    <dgm:pt modelId="{9D8EF068-41B9-45C0-8AA8-9DDFFF8E71B4}" type="pres">
      <dgm:prSet presAssocID="{C39B94E2-13C9-4C5D-8B7D-0B20083A55BF}" presName="connector1" presStyleLbl="sibTrans2D1" presStyleIdx="0" presStyleCnt="3" custScaleX="96119" custScaleY="96119"/>
      <dgm:spPr/>
      <dgm:t>
        <a:bodyPr/>
        <a:lstStyle/>
        <a:p>
          <a:endParaRPr lang="es-CO"/>
        </a:p>
      </dgm:t>
    </dgm:pt>
    <dgm:pt modelId="{8DD22DE8-E127-4A6B-A947-A8CB0BC7F054}" type="pres">
      <dgm:prSet presAssocID="{406C4029-DEED-4A07-A5B7-52FA5F1FBC49}" presName="connector2" presStyleLbl="sibTrans2D1" presStyleIdx="1" presStyleCnt="3" custLinFactNeighborX="-26377" custLinFactNeighborY="16692"/>
      <dgm:spPr/>
      <dgm:t>
        <a:bodyPr/>
        <a:lstStyle/>
        <a:p>
          <a:endParaRPr lang="es-CO"/>
        </a:p>
      </dgm:t>
    </dgm:pt>
    <dgm:pt modelId="{E62802C3-630B-4820-BD95-DCE5DD7D76C6}" type="pres">
      <dgm:prSet presAssocID="{9FA1B7A5-917F-44E6-A113-4A854030C9AE}" presName="connector3" presStyleLbl="sibTrans2D1" presStyleIdx="2" presStyleCnt="3" custLinFactNeighborX="-4043" custLinFactNeighborY="-3831"/>
      <dgm:spPr/>
      <dgm:t>
        <a:bodyPr/>
        <a:lstStyle/>
        <a:p>
          <a:endParaRPr lang="es-CO"/>
        </a:p>
      </dgm:t>
    </dgm:pt>
  </dgm:ptLst>
  <dgm:cxnLst>
    <dgm:cxn modelId="{D9B34D65-22B5-47EA-A918-93344F35F0CC}" type="presOf" srcId="{D376EF5B-FB87-468C-A983-A572C1806260}" destId="{609C9AA4-CA4A-4E2A-AA69-DCEE60FDD736}" srcOrd="1" destOrd="0" presId="urn:microsoft.com/office/officeart/2005/8/layout/gear1"/>
    <dgm:cxn modelId="{00B5FE58-0463-422C-B75F-0F3BCE8B9052}" type="presOf" srcId="{4E4D70C5-60A5-4D6A-8A64-AA478D895414}" destId="{F2F3B1C4-428A-4B38-8163-286C2B3262BF}" srcOrd="2" destOrd="0" presId="urn:microsoft.com/office/officeart/2005/8/layout/gear1"/>
    <dgm:cxn modelId="{EDBD2C1C-6F29-4D2E-AE26-C50214FB5F3B}" type="presOf" srcId="{C39B94E2-13C9-4C5D-8B7D-0B20083A55BF}" destId="{9D8EF068-41B9-45C0-8AA8-9DDFFF8E71B4}" srcOrd="0" destOrd="0" presId="urn:microsoft.com/office/officeart/2005/8/layout/gear1"/>
    <dgm:cxn modelId="{6FB18BA4-80A0-49DD-A14F-69D9AEF06F98}" type="presOf" srcId="{D2A184F2-5ED1-41F9-9A97-FDAF89A4A3E8}" destId="{9AF8983C-20FE-4393-8781-B0F5E67354B0}" srcOrd="0" destOrd="0" presId="urn:microsoft.com/office/officeart/2005/8/layout/gear1"/>
    <dgm:cxn modelId="{9CCFF0E5-6F60-4628-B645-0AA9148B06FF}" type="presOf" srcId="{4E4D70C5-60A5-4D6A-8A64-AA478D895414}" destId="{84E01595-22C5-455A-9371-A6C4A9E3A216}" srcOrd="1" destOrd="0" presId="urn:microsoft.com/office/officeart/2005/8/layout/gear1"/>
    <dgm:cxn modelId="{47B55E88-E3EF-4914-8CCF-A9FCCE5B3F96}" type="presOf" srcId="{9FA1B7A5-917F-44E6-A113-4A854030C9AE}" destId="{E62802C3-630B-4820-BD95-DCE5DD7D76C6}" srcOrd="0" destOrd="0" presId="urn:microsoft.com/office/officeart/2005/8/layout/gear1"/>
    <dgm:cxn modelId="{1EC021A0-44DC-40C3-B3DE-41188D2A05BF}" type="presOf" srcId="{406C4029-DEED-4A07-A5B7-52FA5F1FBC49}" destId="{8DD22DE8-E127-4A6B-A947-A8CB0BC7F054}" srcOrd="0" destOrd="0" presId="urn:microsoft.com/office/officeart/2005/8/layout/gear1"/>
    <dgm:cxn modelId="{F531AA14-DF1C-4908-966D-26AA9C603220}" srcId="{D2A184F2-5ED1-41F9-9A97-FDAF89A4A3E8}" destId="{D376EF5B-FB87-468C-A983-A572C1806260}" srcOrd="1" destOrd="0" parTransId="{1ADB78ED-4B11-4288-98A0-C6D7F3C74DB9}" sibTransId="{406C4029-DEED-4A07-A5B7-52FA5F1FBC49}"/>
    <dgm:cxn modelId="{654C2456-9F61-4F03-9A15-55D5EB95CE8B}" type="presOf" srcId="{B0943B63-35A6-4407-BD04-5EF51ED4EB7B}" destId="{A9616554-BCC4-4623-B499-A7BC56F76CC9}" srcOrd="2" destOrd="0" presId="urn:microsoft.com/office/officeart/2005/8/layout/gear1"/>
    <dgm:cxn modelId="{82131F40-14F0-4538-A869-C64ED4F2DAF5}" type="presOf" srcId="{B0943B63-35A6-4407-BD04-5EF51ED4EB7B}" destId="{E5B3130D-F571-46F3-A89C-B42DAF7A4873}" srcOrd="0" destOrd="0" presId="urn:microsoft.com/office/officeart/2005/8/layout/gear1"/>
    <dgm:cxn modelId="{575ED7B1-D0AF-4399-8B4E-B9A0C236DB74}" type="presOf" srcId="{B0943B63-35A6-4407-BD04-5EF51ED4EB7B}" destId="{EDAF9DCD-D421-4EF4-A06F-D10D62D98C74}" srcOrd="1" destOrd="0" presId="urn:microsoft.com/office/officeart/2005/8/layout/gear1"/>
    <dgm:cxn modelId="{954ABF92-E45F-4FDC-9C36-39850C1D2E7F}" type="presOf" srcId="{4E4D70C5-60A5-4D6A-8A64-AA478D895414}" destId="{D566D4BD-BE2E-44E4-AF0D-95CE146F2DB4}" srcOrd="0" destOrd="0" presId="urn:microsoft.com/office/officeart/2005/8/layout/gear1"/>
    <dgm:cxn modelId="{606183F1-9933-4616-AFD0-817DE9DE4B0B}" srcId="{D2A184F2-5ED1-41F9-9A97-FDAF89A4A3E8}" destId="{B0943B63-35A6-4407-BD04-5EF51ED4EB7B}" srcOrd="0" destOrd="0" parTransId="{E97B6D48-8EB4-4B69-8009-0E3A1FFE8DF0}" sibTransId="{C39B94E2-13C9-4C5D-8B7D-0B20083A55BF}"/>
    <dgm:cxn modelId="{AE6473B5-FD71-4B34-8934-F1B2FE7A323D}" srcId="{D2A184F2-5ED1-41F9-9A97-FDAF89A4A3E8}" destId="{4E4D70C5-60A5-4D6A-8A64-AA478D895414}" srcOrd="2" destOrd="0" parTransId="{39C9FABF-3107-4E56-9295-71352D0A575D}" sibTransId="{9FA1B7A5-917F-44E6-A113-4A854030C9AE}"/>
    <dgm:cxn modelId="{E5EB50B8-5CFA-4B67-8C30-8985F7347FE1}" type="presOf" srcId="{D376EF5B-FB87-468C-A983-A572C1806260}" destId="{74218178-4C07-48BD-88C8-7BD983FCE37F}" srcOrd="2" destOrd="0" presId="urn:microsoft.com/office/officeart/2005/8/layout/gear1"/>
    <dgm:cxn modelId="{97C65E2B-A58D-40BE-8C46-62DAA50CCF21}" type="presOf" srcId="{4E4D70C5-60A5-4D6A-8A64-AA478D895414}" destId="{53B72EF2-A4CB-4D30-A350-6BCBD8711A4C}" srcOrd="3" destOrd="0" presId="urn:microsoft.com/office/officeart/2005/8/layout/gear1"/>
    <dgm:cxn modelId="{2A14396E-1896-4EDB-804A-910917DD4E73}" type="presOf" srcId="{D376EF5B-FB87-468C-A983-A572C1806260}" destId="{CE626C98-F228-41D0-A695-F3B420D25762}" srcOrd="0" destOrd="0" presId="urn:microsoft.com/office/officeart/2005/8/layout/gear1"/>
    <dgm:cxn modelId="{C416AFD8-05AA-49A5-89FF-B3BEA29B8B04}" type="presParOf" srcId="{9AF8983C-20FE-4393-8781-B0F5E67354B0}" destId="{E5B3130D-F571-46F3-A89C-B42DAF7A4873}" srcOrd="0" destOrd="0" presId="urn:microsoft.com/office/officeart/2005/8/layout/gear1"/>
    <dgm:cxn modelId="{FC2DC4C3-4BFD-49CB-AE92-C4F7B27F3A6A}" type="presParOf" srcId="{9AF8983C-20FE-4393-8781-B0F5E67354B0}" destId="{EDAF9DCD-D421-4EF4-A06F-D10D62D98C74}" srcOrd="1" destOrd="0" presId="urn:microsoft.com/office/officeart/2005/8/layout/gear1"/>
    <dgm:cxn modelId="{425D7E54-953C-49A9-AA82-48E4C3263D26}" type="presParOf" srcId="{9AF8983C-20FE-4393-8781-B0F5E67354B0}" destId="{A9616554-BCC4-4623-B499-A7BC56F76CC9}" srcOrd="2" destOrd="0" presId="urn:microsoft.com/office/officeart/2005/8/layout/gear1"/>
    <dgm:cxn modelId="{CCBB46E5-7DF3-4FA5-9B52-7AABC8D9DA76}" type="presParOf" srcId="{9AF8983C-20FE-4393-8781-B0F5E67354B0}" destId="{CE626C98-F228-41D0-A695-F3B420D25762}" srcOrd="3" destOrd="0" presId="urn:microsoft.com/office/officeart/2005/8/layout/gear1"/>
    <dgm:cxn modelId="{743F668B-EA5B-4350-B756-41E16F02A1DE}" type="presParOf" srcId="{9AF8983C-20FE-4393-8781-B0F5E67354B0}" destId="{609C9AA4-CA4A-4E2A-AA69-DCEE60FDD736}" srcOrd="4" destOrd="0" presId="urn:microsoft.com/office/officeart/2005/8/layout/gear1"/>
    <dgm:cxn modelId="{F07EA41F-8C82-4C12-BD34-B435E62AB1CD}" type="presParOf" srcId="{9AF8983C-20FE-4393-8781-B0F5E67354B0}" destId="{74218178-4C07-48BD-88C8-7BD983FCE37F}" srcOrd="5" destOrd="0" presId="urn:microsoft.com/office/officeart/2005/8/layout/gear1"/>
    <dgm:cxn modelId="{AA11DF57-6CFA-4CE1-8912-7738A57C226A}" type="presParOf" srcId="{9AF8983C-20FE-4393-8781-B0F5E67354B0}" destId="{D566D4BD-BE2E-44E4-AF0D-95CE146F2DB4}" srcOrd="6" destOrd="0" presId="urn:microsoft.com/office/officeart/2005/8/layout/gear1"/>
    <dgm:cxn modelId="{166366AD-9599-48CA-A112-A8436F5ADB7C}" type="presParOf" srcId="{9AF8983C-20FE-4393-8781-B0F5E67354B0}" destId="{84E01595-22C5-455A-9371-A6C4A9E3A216}" srcOrd="7" destOrd="0" presId="urn:microsoft.com/office/officeart/2005/8/layout/gear1"/>
    <dgm:cxn modelId="{07431674-5EA1-4888-B49C-D0C053A263CF}" type="presParOf" srcId="{9AF8983C-20FE-4393-8781-B0F5E67354B0}" destId="{F2F3B1C4-428A-4B38-8163-286C2B3262BF}" srcOrd="8" destOrd="0" presId="urn:microsoft.com/office/officeart/2005/8/layout/gear1"/>
    <dgm:cxn modelId="{54F72658-4AA0-476F-A00F-F1E3FBFCD7CC}" type="presParOf" srcId="{9AF8983C-20FE-4393-8781-B0F5E67354B0}" destId="{53B72EF2-A4CB-4D30-A350-6BCBD8711A4C}" srcOrd="9" destOrd="0" presId="urn:microsoft.com/office/officeart/2005/8/layout/gear1"/>
    <dgm:cxn modelId="{25E93E3F-ABA1-44A0-8604-9536F9D93679}" type="presParOf" srcId="{9AF8983C-20FE-4393-8781-B0F5E67354B0}" destId="{9D8EF068-41B9-45C0-8AA8-9DDFFF8E71B4}" srcOrd="10" destOrd="0" presId="urn:microsoft.com/office/officeart/2005/8/layout/gear1"/>
    <dgm:cxn modelId="{13A38780-B28F-4159-9A49-C58F7543CA12}" type="presParOf" srcId="{9AF8983C-20FE-4393-8781-B0F5E67354B0}" destId="{8DD22DE8-E127-4A6B-A947-A8CB0BC7F054}" srcOrd="11" destOrd="0" presId="urn:microsoft.com/office/officeart/2005/8/layout/gear1"/>
    <dgm:cxn modelId="{B9BDADD2-5454-4842-A4BA-7540696FE137}" type="presParOf" srcId="{9AF8983C-20FE-4393-8781-B0F5E67354B0}" destId="{E62802C3-630B-4820-BD95-DCE5DD7D76C6}" srcOrd="12" destOrd="0" presId="urn:microsoft.com/office/officeart/2005/8/layout/gear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A184F2-5ED1-41F9-9A97-FDAF89A4A3E8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B0943B63-35A6-4407-BD04-5EF51ED4EB7B}">
      <dgm:prSet phldrT="[Texto]" custT="1"/>
      <dgm:spPr>
        <a:solidFill>
          <a:schemeClr val="accent2">
            <a:lumMod val="75000"/>
          </a:schemeClr>
        </a:solidFill>
      </dgm:spPr>
      <dgm:t>
        <a:bodyPr lIns="0" tIns="0" rIns="0" bIns="0"/>
        <a:lstStyle/>
        <a:p>
          <a:r>
            <a:rPr lang="es-CO" sz="1200" dirty="0"/>
            <a:t>Contrato</a:t>
          </a:r>
        </a:p>
      </dgm:t>
    </dgm:pt>
    <dgm:pt modelId="{E97B6D48-8EB4-4B69-8009-0E3A1FFE8DF0}" type="parTrans" cxnId="{606183F1-9933-4616-AFD0-817DE9DE4B0B}">
      <dgm:prSet/>
      <dgm:spPr/>
      <dgm:t>
        <a:bodyPr/>
        <a:lstStyle/>
        <a:p>
          <a:endParaRPr lang="es-CO" sz="1200"/>
        </a:p>
      </dgm:t>
    </dgm:pt>
    <dgm:pt modelId="{C39B94E2-13C9-4C5D-8B7D-0B20083A55BF}" type="sibTrans" cxnId="{606183F1-9933-4616-AFD0-817DE9DE4B0B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s-CO" sz="1200"/>
        </a:p>
      </dgm:t>
    </dgm:pt>
    <dgm:pt modelId="{D376EF5B-FB87-468C-A983-A572C1806260}">
      <dgm:prSet phldrT="[Texto]" custT="1"/>
      <dgm:spPr>
        <a:solidFill>
          <a:schemeClr val="accent3">
            <a:lumMod val="75000"/>
          </a:schemeClr>
        </a:solidFill>
      </dgm:spPr>
      <dgm:t>
        <a:bodyPr lIns="0" tIns="0" rIns="0" bIns="0"/>
        <a:lstStyle/>
        <a:p>
          <a:r>
            <a:rPr lang="es-CO" sz="1200" dirty="0"/>
            <a:t>Pliego de </a:t>
          </a:r>
          <a:r>
            <a:rPr lang="es-CO" sz="1200" dirty="0" err="1"/>
            <a:t>condicio-nes</a:t>
          </a:r>
          <a:endParaRPr lang="es-CO" sz="1200" dirty="0"/>
        </a:p>
      </dgm:t>
    </dgm:pt>
    <dgm:pt modelId="{1ADB78ED-4B11-4288-98A0-C6D7F3C74DB9}" type="parTrans" cxnId="{F531AA14-DF1C-4908-966D-26AA9C603220}">
      <dgm:prSet/>
      <dgm:spPr/>
      <dgm:t>
        <a:bodyPr/>
        <a:lstStyle/>
        <a:p>
          <a:endParaRPr lang="es-CO" sz="1200"/>
        </a:p>
      </dgm:t>
    </dgm:pt>
    <dgm:pt modelId="{406C4029-DEED-4A07-A5B7-52FA5F1FBC49}" type="sibTrans" cxnId="{F531AA14-DF1C-4908-966D-26AA9C603220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s-CO" sz="1200"/>
        </a:p>
      </dgm:t>
    </dgm:pt>
    <dgm:pt modelId="{4E4D70C5-60A5-4D6A-8A64-AA478D895414}">
      <dgm:prSet phldrT="[Texto]" custT="1"/>
      <dgm:spPr/>
      <dgm:t>
        <a:bodyPr lIns="0" tIns="0" rIns="0" bIns="0"/>
        <a:lstStyle/>
        <a:p>
          <a:r>
            <a:rPr lang="es-CO" sz="1200" dirty="0"/>
            <a:t>Estudio previo</a:t>
          </a:r>
        </a:p>
      </dgm:t>
    </dgm:pt>
    <dgm:pt modelId="{39C9FABF-3107-4E56-9295-71352D0A575D}" type="parTrans" cxnId="{AE6473B5-FD71-4B34-8934-F1B2FE7A323D}">
      <dgm:prSet/>
      <dgm:spPr/>
      <dgm:t>
        <a:bodyPr/>
        <a:lstStyle/>
        <a:p>
          <a:endParaRPr lang="es-CO" sz="1200"/>
        </a:p>
      </dgm:t>
    </dgm:pt>
    <dgm:pt modelId="{9FA1B7A5-917F-44E6-A113-4A854030C9AE}" type="sibTrans" cxnId="{AE6473B5-FD71-4B34-8934-F1B2FE7A323D}">
      <dgm:prSet/>
      <dgm:spPr/>
      <dgm:t>
        <a:bodyPr/>
        <a:lstStyle/>
        <a:p>
          <a:endParaRPr lang="es-CO" sz="1200"/>
        </a:p>
      </dgm:t>
    </dgm:pt>
    <dgm:pt modelId="{9AF8983C-20FE-4393-8781-B0F5E67354B0}" type="pres">
      <dgm:prSet presAssocID="{D2A184F2-5ED1-41F9-9A97-FDAF89A4A3E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5B3130D-F571-46F3-A89C-B42DAF7A4873}" type="pres">
      <dgm:prSet presAssocID="{B0943B63-35A6-4407-BD04-5EF51ED4EB7B}" presName="gear1" presStyleLbl="node1" presStyleIdx="0" presStyleCnt="3" custScaleX="94052" custScaleY="88017" custLinFactNeighborY="-6158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DAF9DCD-D421-4EF4-A06F-D10D62D98C74}" type="pres">
      <dgm:prSet presAssocID="{B0943B63-35A6-4407-BD04-5EF51ED4EB7B}" presName="gear1srcNode" presStyleLbl="node1" presStyleIdx="0" presStyleCnt="3"/>
      <dgm:spPr/>
      <dgm:t>
        <a:bodyPr/>
        <a:lstStyle/>
        <a:p>
          <a:endParaRPr lang="es-CO"/>
        </a:p>
      </dgm:t>
    </dgm:pt>
    <dgm:pt modelId="{A9616554-BCC4-4623-B499-A7BC56F76CC9}" type="pres">
      <dgm:prSet presAssocID="{B0943B63-35A6-4407-BD04-5EF51ED4EB7B}" presName="gear1dstNode" presStyleLbl="node1" presStyleIdx="0" presStyleCnt="3"/>
      <dgm:spPr/>
      <dgm:t>
        <a:bodyPr/>
        <a:lstStyle/>
        <a:p>
          <a:endParaRPr lang="es-CO"/>
        </a:p>
      </dgm:t>
    </dgm:pt>
    <dgm:pt modelId="{CE626C98-F228-41D0-A695-F3B420D25762}" type="pres">
      <dgm:prSet presAssocID="{D376EF5B-FB87-468C-A983-A572C1806260}" presName="gear2" presStyleLbl="node1" presStyleIdx="1" presStyleCnt="3" custScaleX="121023" custScaleY="121023" custLinFactNeighborX="-8667" custLinFactNeighborY="26530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09C9AA4-CA4A-4E2A-AA69-DCEE60FDD736}" type="pres">
      <dgm:prSet presAssocID="{D376EF5B-FB87-468C-A983-A572C1806260}" presName="gear2srcNode" presStyleLbl="node1" presStyleIdx="1" presStyleCnt="3"/>
      <dgm:spPr/>
      <dgm:t>
        <a:bodyPr/>
        <a:lstStyle/>
        <a:p>
          <a:endParaRPr lang="es-CO"/>
        </a:p>
      </dgm:t>
    </dgm:pt>
    <dgm:pt modelId="{74218178-4C07-48BD-88C8-7BD983FCE37F}" type="pres">
      <dgm:prSet presAssocID="{D376EF5B-FB87-468C-A983-A572C1806260}" presName="gear2dstNode" presStyleLbl="node1" presStyleIdx="1" presStyleCnt="3"/>
      <dgm:spPr/>
      <dgm:t>
        <a:bodyPr/>
        <a:lstStyle/>
        <a:p>
          <a:endParaRPr lang="es-CO"/>
        </a:p>
      </dgm:t>
    </dgm:pt>
    <dgm:pt modelId="{D566D4BD-BE2E-44E4-AF0D-95CE146F2DB4}" type="pres">
      <dgm:prSet presAssocID="{4E4D70C5-60A5-4D6A-8A64-AA478D895414}" presName="gear3" presStyleLbl="node1" presStyleIdx="2" presStyleCnt="3" custScaleX="123556" custScaleY="123553" custLinFactNeighborX="6419" custLinFactNeighborY="2564"/>
      <dgm:spPr/>
      <dgm:t>
        <a:bodyPr/>
        <a:lstStyle/>
        <a:p>
          <a:endParaRPr lang="es-CO"/>
        </a:p>
      </dgm:t>
    </dgm:pt>
    <dgm:pt modelId="{84E01595-22C5-455A-9371-A6C4A9E3A216}" type="pres">
      <dgm:prSet presAssocID="{4E4D70C5-60A5-4D6A-8A64-AA478D89541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2F3B1C4-428A-4B38-8163-286C2B3262BF}" type="pres">
      <dgm:prSet presAssocID="{4E4D70C5-60A5-4D6A-8A64-AA478D895414}" presName="gear3srcNode" presStyleLbl="node1" presStyleIdx="2" presStyleCnt="3"/>
      <dgm:spPr/>
      <dgm:t>
        <a:bodyPr/>
        <a:lstStyle/>
        <a:p>
          <a:endParaRPr lang="es-CO"/>
        </a:p>
      </dgm:t>
    </dgm:pt>
    <dgm:pt modelId="{53B72EF2-A4CB-4D30-A350-6BCBD8711A4C}" type="pres">
      <dgm:prSet presAssocID="{4E4D70C5-60A5-4D6A-8A64-AA478D895414}" presName="gear3dstNode" presStyleLbl="node1" presStyleIdx="2" presStyleCnt="3"/>
      <dgm:spPr/>
      <dgm:t>
        <a:bodyPr/>
        <a:lstStyle/>
        <a:p>
          <a:endParaRPr lang="es-CO"/>
        </a:p>
      </dgm:t>
    </dgm:pt>
    <dgm:pt modelId="{9D8EF068-41B9-45C0-8AA8-9DDFFF8E71B4}" type="pres">
      <dgm:prSet presAssocID="{C39B94E2-13C9-4C5D-8B7D-0B20083A55BF}" presName="connector1" presStyleLbl="sibTrans2D1" presStyleIdx="0" presStyleCnt="3" custScaleX="96119" custScaleY="96119"/>
      <dgm:spPr/>
      <dgm:t>
        <a:bodyPr/>
        <a:lstStyle/>
        <a:p>
          <a:endParaRPr lang="es-CO"/>
        </a:p>
      </dgm:t>
    </dgm:pt>
    <dgm:pt modelId="{8DD22DE8-E127-4A6B-A947-A8CB0BC7F054}" type="pres">
      <dgm:prSet presAssocID="{406C4029-DEED-4A07-A5B7-52FA5F1FBC49}" presName="connector2" presStyleLbl="sibTrans2D1" presStyleIdx="1" presStyleCnt="3" custLinFactNeighborX="-26377" custLinFactNeighborY="16692"/>
      <dgm:spPr/>
      <dgm:t>
        <a:bodyPr/>
        <a:lstStyle/>
        <a:p>
          <a:endParaRPr lang="es-CO"/>
        </a:p>
      </dgm:t>
    </dgm:pt>
    <dgm:pt modelId="{E62802C3-630B-4820-BD95-DCE5DD7D76C6}" type="pres">
      <dgm:prSet presAssocID="{9FA1B7A5-917F-44E6-A113-4A854030C9AE}" presName="connector3" presStyleLbl="sibTrans2D1" presStyleIdx="2" presStyleCnt="3" custLinFactNeighborX="-4043" custLinFactNeighborY="-3831"/>
      <dgm:spPr/>
      <dgm:t>
        <a:bodyPr/>
        <a:lstStyle/>
        <a:p>
          <a:endParaRPr lang="es-CO"/>
        </a:p>
      </dgm:t>
    </dgm:pt>
  </dgm:ptLst>
  <dgm:cxnLst>
    <dgm:cxn modelId="{B8B87F04-F5F8-45EF-8A3F-1992F0FD3DE1}" type="presOf" srcId="{B0943B63-35A6-4407-BD04-5EF51ED4EB7B}" destId="{EDAF9DCD-D421-4EF4-A06F-D10D62D98C74}" srcOrd="1" destOrd="0" presId="urn:microsoft.com/office/officeart/2005/8/layout/gear1"/>
    <dgm:cxn modelId="{9DF69669-969D-4F94-BADB-2AAA78EB220B}" type="presOf" srcId="{4E4D70C5-60A5-4D6A-8A64-AA478D895414}" destId="{D566D4BD-BE2E-44E4-AF0D-95CE146F2DB4}" srcOrd="0" destOrd="0" presId="urn:microsoft.com/office/officeart/2005/8/layout/gear1"/>
    <dgm:cxn modelId="{B3A61EBE-2447-4F4C-BED0-22F8565A8493}" type="presOf" srcId="{4E4D70C5-60A5-4D6A-8A64-AA478D895414}" destId="{53B72EF2-A4CB-4D30-A350-6BCBD8711A4C}" srcOrd="3" destOrd="0" presId="urn:microsoft.com/office/officeart/2005/8/layout/gear1"/>
    <dgm:cxn modelId="{40A92CC0-97B9-409B-9858-67990913D3C5}" type="presOf" srcId="{D376EF5B-FB87-468C-A983-A572C1806260}" destId="{CE626C98-F228-41D0-A695-F3B420D25762}" srcOrd="0" destOrd="0" presId="urn:microsoft.com/office/officeart/2005/8/layout/gear1"/>
    <dgm:cxn modelId="{ACA67536-3892-46BE-8DEB-22DF82BA54AF}" type="presOf" srcId="{4E4D70C5-60A5-4D6A-8A64-AA478D895414}" destId="{84E01595-22C5-455A-9371-A6C4A9E3A216}" srcOrd="1" destOrd="0" presId="urn:microsoft.com/office/officeart/2005/8/layout/gear1"/>
    <dgm:cxn modelId="{745FFDCE-1CF9-4E99-A71E-9409E4ABE77E}" type="presOf" srcId="{D376EF5B-FB87-468C-A983-A572C1806260}" destId="{609C9AA4-CA4A-4E2A-AA69-DCEE60FDD736}" srcOrd="1" destOrd="0" presId="urn:microsoft.com/office/officeart/2005/8/layout/gear1"/>
    <dgm:cxn modelId="{94B95AFE-8BC0-4959-84E4-983B04492E45}" type="presOf" srcId="{D376EF5B-FB87-468C-A983-A572C1806260}" destId="{74218178-4C07-48BD-88C8-7BD983FCE37F}" srcOrd="2" destOrd="0" presId="urn:microsoft.com/office/officeart/2005/8/layout/gear1"/>
    <dgm:cxn modelId="{DA0A7A22-0031-4E17-800E-4B5F66A67D70}" type="presOf" srcId="{B0943B63-35A6-4407-BD04-5EF51ED4EB7B}" destId="{A9616554-BCC4-4623-B499-A7BC56F76CC9}" srcOrd="2" destOrd="0" presId="urn:microsoft.com/office/officeart/2005/8/layout/gear1"/>
    <dgm:cxn modelId="{CCB0B415-FC25-4783-A4EE-E481672EE37C}" type="presOf" srcId="{406C4029-DEED-4A07-A5B7-52FA5F1FBC49}" destId="{8DD22DE8-E127-4A6B-A947-A8CB0BC7F054}" srcOrd="0" destOrd="0" presId="urn:microsoft.com/office/officeart/2005/8/layout/gear1"/>
    <dgm:cxn modelId="{F531AA14-DF1C-4908-966D-26AA9C603220}" srcId="{D2A184F2-5ED1-41F9-9A97-FDAF89A4A3E8}" destId="{D376EF5B-FB87-468C-A983-A572C1806260}" srcOrd="1" destOrd="0" parTransId="{1ADB78ED-4B11-4288-98A0-C6D7F3C74DB9}" sibTransId="{406C4029-DEED-4A07-A5B7-52FA5F1FBC49}"/>
    <dgm:cxn modelId="{606183F1-9933-4616-AFD0-817DE9DE4B0B}" srcId="{D2A184F2-5ED1-41F9-9A97-FDAF89A4A3E8}" destId="{B0943B63-35A6-4407-BD04-5EF51ED4EB7B}" srcOrd="0" destOrd="0" parTransId="{E97B6D48-8EB4-4B69-8009-0E3A1FFE8DF0}" sibTransId="{C39B94E2-13C9-4C5D-8B7D-0B20083A55BF}"/>
    <dgm:cxn modelId="{D92FB65E-D9CD-4847-B59D-9C24FC788684}" type="presOf" srcId="{B0943B63-35A6-4407-BD04-5EF51ED4EB7B}" destId="{E5B3130D-F571-46F3-A89C-B42DAF7A4873}" srcOrd="0" destOrd="0" presId="urn:microsoft.com/office/officeart/2005/8/layout/gear1"/>
    <dgm:cxn modelId="{35B0C818-7B1D-4DE8-9F84-A333E75288C7}" type="presOf" srcId="{4E4D70C5-60A5-4D6A-8A64-AA478D895414}" destId="{F2F3B1C4-428A-4B38-8163-286C2B3262BF}" srcOrd="2" destOrd="0" presId="urn:microsoft.com/office/officeart/2005/8/layout/gear1"/>
    <dgm:cxn modelId="{AE6473B5-FD71-4B34-8934-F1B2FE7A323D}" srcId="{D2A184F2-5ED1-41F9-9A97-FDAF89A4A3E8}" destId="{4E4D70C5-60A5-4D6A-8A64-AA478D895414}" srcOrd="2" destOrd="0" parTransId="{39C9FABF-3107-4E56-9295-71352D0A575D}" sibTransId="{9FA1B7A5-917F-44E6-A113-4A854030C9AE}"/>
    <dgm:cxn modelId="{A4640D46-BB40-4EEF-8CC1-91D5AC3AE87C}" type="presOf" srcId="{C39B94E2-13C9-4C5D-8B7D-0B20083A55BF}" destId="{9D8EF068-41B9-45C0-8AA8-9DDFFF8E71B4}" srcOrd="0" destOrd="0" presId="urn:microsoft.com/office/officeart/2005/8/layout/gear1"/>
    <dgm:cxn modelId="{D9BC43D1-3E25-44FF-9469-6ED9852EF97F}" type="presOf" srcId="{D2A184F2-5ED1-41F9-9A97-FDAF89A4A3E8}" destId="{9AF8983C-20FE-4393-8781-B0F5E67354B0}" srcOrd="0" destOrd="0" presId="urn:microsoft.com/office/officeart/2005/8/layout/gear1"/>
    <dgm:cxn modelId="{C4887052-7388-4E66-8C32-54C865FA8BCC}" type="presOf" srcId="{9FA1B7A5-917F-44E6-A113-4A854030C9AE}" destId="{E62802C3-630B-4820-BD95-DCE5DD7D76C6}" srcOrd="0" destOrd="0" presId="urn:microsoft.com/office/officeart/2005/8/layout/gear1"/>
    <dgm:cxn modelId="{B5ABF9B9-9D5D-4D84-88A3-58A6A1C721A8}" type="presParOf" srcId="{9AF8983C-20FE-4393-8781-B0F5E67354B0}" destId="{E5B3130D-F571-46F3-A89C-B42DAF7A4873}" srcOrd="0" destOrd="0" presId="urn:microsoft.com/office/officeart/2005/8/layout/gear1"/>
    <dgm:cxn modelId="{518C5530-3124-48CB-A871-7B87A546519C}" type="presParOf" srcId="{9AF8983C-20FE-4393-8781-B0F5E67354B0}" destId="{EDAF9DCD-D421-4EF4-A06F-D10D62D98C74}" srcOrd="1" destOrd="0" presId="urn:microsoft.com/office/officeart/2005/8/layout/gear1"/>
    <dgm:cxn modelId="{0F0ED9AD-EF85-4722-9704-883BA2A014D9}" type="presParOf" srcId="{9AF8983C-20FE-4393-8781-B0F5E67354B0}" destId="{A9616554-BCC4-4623-B499-A7BC56F76CC9}" srcOrd="2" destOrd="0" presId="urn:microsoft.com/office/officeart/2005/8/layout/gear1"/>
    <dgm:cxn modelId="{356918BE-1A20-4703-B9ED-D6038CDEAEBC}" type="presParOf" srcId="{9AF8983C-20FE-4393-8781-B0F5E67354B0}" destId="{CE626C98-F228-41D0-A695-F3B420D25762}" srcOrd="3" destOrd="0" presId="urn:microsoft.com/office/officeart/2005/8/layout/gear1"/>
    <dgm:cxn modelId="{97D1790A-BF89-4A20-A8C4-44DAF4AA85D5}" type="presParOf" srcId="{9AF8983C-20FE-4393-8781-B0F5E67354B0}" destId="{609C9AA4-CA4A-4E2A-AA69-DCEE60FDD736}" srcOrd="4" destOrd="0" presId="urn:microsoft.com/office/officeart/2005/8/layout/gear1"/>
    <dgm:cxn modelId="{3C3D03E2-D26B-402B-998A-578119BE6DD9}" type="presParOf" srcId="{9AF8983C-20FE-4393-8781-B0F5E67354B0}" destId="{74218178-4C07-48BD-88C8-7BD983FCE37F}" srcOrd="5" destOrd="0" presId="urn:microsoft.com/office/officeart/2005/8/layout/gear1"/>
    <dgm:cxn modelId="{84392EA6-C399-4CCA-BC06-3914C57F5BF3}" type="presParOf" srcId="{9AF8983C-20FE-4393-8781-B0F5E67354B0}" destId="{D566D4BD-BE2E-44E4-AF0D-95CE146F2DB4}" srcOrd="6" destOrd="0" presId="urn:microsoft.com/office/officeart/2005/8/layout/gear1"/>
    <dgm:cxn modelId="{F6F6682A-F3D6-416C-9414-36B7223CDAE5}" type="presParOf" srcId="{9AF8983C-20FE-4393-8781-B0F5E67354B0}" destId="{84E01595-22C5-455A-9371-A6C4A9E3A216}" srcOrd="7" destOrd="0" presId="urn:microsoft.com/office/officeart/2005/8/layout/gear1"/>
    <dgm:cxn modelId="{6C52DE9E-6F0E-4286-BBD8-2D725FC9B72C}" type="presParOf" srcId="{9AF8983C-20FE-4393-8781-B0F5E67354B0}" destId="{F2F3B1C4-428A-4B38-8163-286C2B3262BF}" srcOrd="8" destOrd="0" presId="urn:microsoft.com/office/officeart/2005/8/layout/gear1"/>
    <dgm:cxn modelId="{5F8A5741-D861-42CD-8434-46266003CE9E}" type="presParOf" srcId="{9AF8983C-20FE-4393-8781-B0F5E67354B0}" destId="{53B72EF2-A4CB-4D30-A350-6BCBD8711A4C}" srcOrd="9" destOrd="0" presId="urn:microsoft.com/office/officeart/2005/8/layout/gear1"/>
    <dgm:cxn modelId="{C2B0837B-A4B8-457C-8C31-36BC817A38B7}" type="presParOf" srcId="{9AF8983C-20FE-4393-8781-B0F5E67354B0}" destId="{9D8EF068-41B9-45C0-8AA8-9DDFFF8E71B4}" srcOrd="10" destOrd="0" presId="urn:microsoft.com/office/officeart/2005/8/layout/gear1"/>
    <dgm:cxn modelId="{CA7BEF13-718F-45D4-8C6B-E702497BAA67}" type="presParOf" srcId="{9AF8983C-20FE-4393-8781-B0F5E67354B0}" destId="{8DD22DE8-E127-4A6B-A947-A8CB0BC7F054}" srcOrd="11" destOrd="0" presId="urn:microsoft.com/office/officeart/2005/8/layout/gear1"/>
    <dgm:cxn modelId="{3CCCCDDD-65D7-4458-8DB0-0D3D20848E24}" type="presParOf" srcId="{9AF8983C-20FE-4393-8781-B0F5E67354B0}" destId="{E62802C3-630B-4820-BD95-DCE5DD7D76C6}" srcOrd="12" destOrd="0" presId="urn:microsoft.com/office/officeart/2005/8/layout/gear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F2B6-7EFF-4B3E-81B6-B251F7A7816A}" type="datetimeFigureOut">
              <a:rPr lang="es-ES" smtClean="0"/>
              <a:t>24/05/2019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D373-9BBC-40FF-8B2D-565D860A58FB}" type="slidenum">
              <a:rPr lang="es-ES" smtClean="0"/>
              <a:t>‹Nº›</a:t>
            </a:fld>
            <a:endParaRPr lang="es-ES"/>
          </a:p>
        </p:txBody>
      </p:sp>
      <p:grpSp>
        <p:nvGrpSpPr>
          <p:cNvPr id="20" name="Grupo 19"/>
          <p:cNvGrpSpPr/>
          <p:nvPr userDrawn="1"/>
        </p:nvGrpSpPr>
        <p:grpSpPr>
          <a:xfrm>
            <a:off x="6739050" y="53459"/>
            <a:ext cx="5452950" cy="754062"/>
            <a:chOff x="6940931" y="53459"/>
            <a:chExt cx="5452950" cy="754062"/>
          </a:xfrm>
        </p:grpSpPr>
        <p:pic>
          <p:nvPicPr>
            <p:cNvPr id="21" name="4 Imagen" descr="palo ejrlb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0931" y="177292"/>
              <a:ext cx="2249487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5 Imagen" descr="palo ejrlb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62069" y="177292"/>
              <a:ext cx="531812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2 Subtítulo"/>
            <p:cNvSpPr txBox="1">
              <a:spLocks/>
            </p:cNvSpPr>
            <p:nvPr userDrawn="1"/>
          </p:nvSpPr>
          <p:spPr bwMode="auto">
            <a:xfrm>
              <a:off x="8775864" y="53459"/>
              <a:ext cx="3416135" cy="754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pitchFamily="34" charset="0"/>
                <a:buNone/>
              </a:pPr>
              <a:r>
                <a:rPr lang="es-CO" sz="1200" b="0" i="0" dirty="0">
                  <a:solidFill>
                    <a:schemeClr val="bg1"/>
                  </a:solidFill>
                  <a:latin typeface="Palatino Linotype" pitchFamily="18" charset="0"/>
                </a:rPr>
                <a:t>Consejo Superior de la Judicatura</a:t>
              </a:r>
            </a:p>
            <a:p>
              <a:pPr algn="ctr" eaLnBrk="1" hangingPunct="1">
                <a:spcBef>
                  <a:spcPct val="20000"/>
                </a:spcBef>
                <a:buFont typeface="Arial" pitchFamily="34" charset="0"/>
                <a:buNone/>
              </a:pPr>
              <a:r>
                <a:rPr lang="es-CO" sz="1200" b="0" i="0" dirty="0">
                  <a:solidFill>
                    <a:schemeClr val="bg1"/>
                  </a:solidFill>
                  <a:latin typeface="Palatino Linotype" pitchFamily="18" charset="0"/>
                </a:rPr>
                <a:t>Dirección</a:t>
              </a:r>
              <a:r>
                <a:rPr lang="es-CO" sz="1200" b="0" i="0" baseline="0" dirty="0">
                  <a:solidFill>
                    <a:schemeClr val="bg1"/>
                  </a:solidFill>
                  <a:latin typeface="Palatino Linotype" pitchFamily="18" charset="0"/>
                </a:rPr>
                <a:t> Ejecutiva de Administración Judicial</a:t>
              </a:r>
            </a:p>
            <a:p>
              <a:pPr algn="ctr" eaLnBrk="1" hangingPunct="1">
                <a:spcBef>
                  <a:spcPct val="20000"/>
                </a:spcBef>
                <a:buFont typeface="Arial" pitchFamily="34" charset="0"/>
                <a:buNone/>
              </a:pPr>
              <a:r>
                <a:rPr lang="es-CO" sz="1200" b="0" i="0" dirty="0">
                  <a:solidFill>
                    <a:schemeClr val="bg1"/>
                  </a:solidFill>
                  <a:latin typeface="Palatino Linotype" pitchFamily="18" charset="0"/>
                </a:rPr>
                <a:t>Unidad Administrativa</a:t>
              </a:r>
            </a:p>
          </p:txBody>
        </p:sp>
      </p:grpSp>
      <p:pic>
        <p:nvPicPr>
          <p:cNvPr id="24" name="Picture 1" descr="Logo CSJ RGB_0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2" y="63516"/>
            <a:ext cx="2390776" cy="78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160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F2B6-7EFF-4B3E-81B6-B251F7A7816A}" type="datetimeFigureOut">
              <a:rPr lang="es-ES" smtClean="0"/>
              <a:t>24/05/2019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D373-9BBC-40FF-8B2D-565D860A58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8583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F2B6-7EFF-4B3E-81B6-B251F7A7816A}" type="datetimeFigureOut">
              <a:rPr lang="es-ES" smtClean="0"/>
              <a:t>24/05/2019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D373-9BBC-40FF-8B2D-565D860A58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20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F2B6-7EFF-4B3E-81B6-B251F7A7816A}" type="datetimeFigureOut">
              <a:rPr lang="es-ES" smtClean="0"/>
              <a:t>24/05/2019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D373-9BBC-40FF-8B2D-565D860A58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485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F2B6-7EFF-4B3E-81B6-B251F7A7816A}" type="datetimeFigureOut">
              <a:rPr lang="es-ES" smtClean="0"/>
              <a:t>24/05/2019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D373-9BBC-40FF-8B2D-565D860A58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8213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F2B6-7EFF-4B3E-81B6-B251F7A7816A}" type="datetimeFigureOut">
              <a:rPr lang="es-ES" smtClean="0"/>
              <a:t>24/05/2019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D373-9BBC-40FF-8B2D-565D860A58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1357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F2B6-7EFF-4B3E-81B6-B251F7A7816A}" type="datetimeFigureOut">
              <a:rPr lang="es-ES" smtClean="0"/>
              <a:t>24/05/2019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D373-9BBC-40FF-8B2D-565D860A58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129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F2B6-7EFF-4B3E-81B6-B251F7A7816A}" type="datetimeFigureOut">
              <a:rPr lang="es-ES" smtClean="0"/>
              <a:t>24/05/2019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D373-9BBC-40FF-8B2D-565D860A58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4809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F2B6-7EFF-4B3E-81B6-B251F7A7816A}" type="datetimeFigureOut">
              <a:rPr lang="es-ES" smtClean="0"/>
              <a:t>24/05/2019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D373-9BBC-40FF-8B2D-565D860A58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6814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F2B6-7EFF-4B3E-81B6-B251F7A7816A}" type="datetimeFigureOut">
              <a:rPr lang="es-ES" smtClean="0"/>
              <a:t>24/05/2019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D373-9BBC-40FF-8B2D-565D860A58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0753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F2B6-7EFF-4B3E-81B6-B251F7A7816A}" type="datetimeFigureOut">
              <a:rPr lang="es-ES" smtClean="0"/>
              <a:t>24/05/2019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D373-9BBC-40FF-8B2D-565D860A58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486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5F2B6-7EFF-4B3E-81B6-B251F7A7816A}" type="datetimeFigureOut">
              <a:rPr lang="es-ES" smtClean="0"/>
              <a:t>24/05/2019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AD373-9BBC-40FF-8B2D-565D860A58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72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29.jpeg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12" Type="http://schemas.openxmlformats.org/officeDocument/2006/relationships/image" Target="../media/image2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8.jpg"/><Relationship Id="rId5" Type="http://schemas.openxmlformats.org/officeDocument/2006/relationships/image" Target="../media/image24.jpeg"/><Relationship Id="rId10" Type="http://schemas.openxmlformats.org/officeDocument/2006/relationships/image" Target="../media/image27.jpeg"/><Relationship Id="rId4" Type="http://schemas.openxmlformats.org/officeDocument/2006/relationships/image" Target="../media/image5.jpeg"/><Relationship Id="rId9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3.jpeg"/><Relationship Id="rId7" Type="http://schemas.openxmlformats.org/officeDocument/2006/relationships/image" Target="../media/image3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24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18" Type="http://schemas.openxmlformats.org/officeDocument/2006/relationships/image" Target="../media/image45.jpeg"/><Relationship Id="rId3" Type="http://schemas.openxmlformats.org/officeDocument/2006/relationships/image" Target="../media/image31.jpeg"/><Relationship Id="rId21" Type="http://schemas.openxmlformats.org/officeDocument/2006/relationships/image" Target="../media/image48.pn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17" Type="http://schemas.openxmlformats.org/officeDocument/2006/relationships/image" Target="../media/image44.png"/><Relationship Id="rId2" Type="http://schemas.openxmlformats.org/officeDocument/2006/relationships/image" Target="../media/image4.jpeg"/><Relationship Id="rId16" Type="http://schemas.openxmlformats.org/officeDocument/2006/relationships/image" Target="../media/image43.jpe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11" Type="http://schemas.openxmlformats.org/officeDocument/2006/relationships/image" Target="../media/image38.png"/><Relationship Id="rId5" Type="http://schemas.openxmlformats.org/officeDocument/2006/relationships/image" Target="../media/image32.jpeg"/><Relationship Id="rId15" Type="http://schemas.openxmlformats.org/officeDocument/2006/relationships/image" Target="../media/image42.jpeg"/><Relationship Id="rId23" Type="http://schemas.openxmlformats.org/officeDocument/2006/relationships/image" Target="../media/image50.png"/><Relationship Id="rId10" Type="http://schemas.openxmlformats.org/officeDocument/2006/relationships/image" Target="../media/image37.png"/><Relationship Id="rId19" Type="http://schemas.openxmlformats.org/officeDocument/2006/relationships/image" Target="../media/image46.jpeg"/><Relationship Id="rId4" Type="http://schemas.openxmlformats.org/officeDocument/2006/relationships/image" Target="../media/image7.jpeg"/><Relationship Id="rId9" Type="http://schemas.openxmlformats.org/officeDocument/2006/relationships/image" Target="../media/image36.gif"/><Relationship Id="rId14" Type="http://schemas.openxmlformats.org/officeDocument/2006/relationships/image" Target="../media/image41.png"/><Relationship Id="rId22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8.png"/><Relationship Id="rId18" Type="http://schemas.openxmlformats.org/officeDocument/2006/relationships/image" Target="../media/image49.jpeg"/><Relationship Id="rId3" Type="http://schemas.openxmlformats.org/officeDocument/2006/relationships/image" Target="../media/image31.jpeg"/><Relationship Id="rId21" Type="http://schemas.openxmlformats.org/officeDocument/2006/relationships/image" Target="../media/image57.pn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17" Type="http://schemas.openxmlformats.org/officeDocument/2006/relationships/image" Target="../media/image48.png"/><Relationship Id="rId2" Type="http://schemas.openxmlformats.org/officeDocument/2006/relationships/image" Target="../media/image6.jpeg"/><Relationship Id="rId16" Type="http://schemas.openxmlformats.org/officeDocument/2006/relationships/image" Target="../media/image47.png"/><Relationship Id="rId20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11" Type="http://schemas.openxmlformats.org/officeDocument/2006/relationships/image" Target="../media/image39.jpeg"/><Relationship Id="rId5" Type="http://schemas.openxmlformats.org/officeDocument/2006/relationships/image" Target="../media/image32.jpeg"/><Relationship Id="rId15" Type="http://schemas.openxmlformats.org/officeDocument/2006/relationships/image" Target="../media/image46.jpeg"/><Relationship Id="rId10" Type="http://schemas.openxmlformats.org/officeDocument/2006/relationships/image" Target="../media/image55.jpeg"/><Relationship Id="rId19" Type="http://schemas.openxmlformats.org/officeDocument/2006/relationships/image" Target="../media/image50.png"/><Relationship Id="rId4" Type="http://schemas.openxmlformats.org/officeDocument/2006/relationships/image" Target="../media/image7.jpeg"/><Relationship Id="rId9" Type="http://schemas.openxmlformats.org/officeDocument/2006/relationships/image" Target="../media/image36.gif"/><Relationship Id="rId1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3.jpeg"/><Relationship Id="rId7" Type="http://schemas.openxmlformats.org/officeDocument/2006/relationships/image" Target="../media/image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24.jpe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6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8.jpg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2529684"/>
            <a:ext cx="12192000" cy="295465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sz="6600" b="1" spc="3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Unidad Administrativa</a:t>
            </a:r>
          </a:p>
          <a:p>
            <a:pPr algn="ctr" eaLnBrk="1" hangingPunct="1"/>
            <a:endParaRPr lang="es-CO" sz="40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/>
            <a:endParaRPr lang="es-CO" sz="40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/>
            <a:r>
              <a:rPr lang="es-CO" sz="4000" b="1" dirty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15421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49924" y="1002068"/>
            <a:ext cx="120463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sz="3200" b="1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Planta de Cargos Área Administrativa - Seccional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8202304" y="1882581"/>
            <a:ext cx="24458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O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Asignada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7155990" y="2544319"/>
            <a:ext cx="1663413" cy="1451660"/>
            <a:chOff x="-70949" y="1484520"/>
            <a:chExt cx="1663413" cy="1451660"/>
          </a:xfrm>
        </p:grpSpPr>
        <p:pic>
          <p:nvPicPr>
            <p:cNvPr id="1026" name="Picture 2" descr="Resultado de imagen para lider dibujo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0949" y="1853852"/>
              <a:ext cx="945264" cy="1082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7"/>
            <p:cNvSpPr>
              <a:spLocks noChangeArrowheads="1"/>
            </p:cNvSpPr>
            <p:nvPr/>
          </p:nvSpPr>
          <p:spPr bwMode="auto">
            <a:xfrm>
              <a:off x="-70949" y="1484520"/>
              <a:ext cx="16634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CO" b="1" dirty="0">
                  <a:solidFill>
                    <a:srgbClr val="00006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Directivos</a:t>
              </a:r>
            </a:p>
          </p:txBody>
        </p:sp>
        <p:sp>
          <p:nvSpPr>
            <p:cNvPr id="31" name="Rectangle 7"/>
            <p:cNvSpPr>
              <a:spLocks noChangeArrowheads="1"/>
            </p:cNvSpPr>
            <p:nvPr/>
          </p:nvSpPr>
          <p:spPr bwMode="auto">
            <a:xfrm>
              <a:off x="569887" y="2289842"/>
              <a:ext cx="63725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CO" sz="2800" b="1" dirty="0">
                  <a:solidFill>
                    <a:srgbClr val="00006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9824897" y="2664982"/>
            <a:ext cx="1938763" cy="1206157"/>
            <a:chOff x="-70949" y="3113700"/>
            <a:chExt cx="1938763" cy="1206157"/>
          </a:xfrm>
        </p:grpSpPr>
        <p:sp>
          <p:nvSpPr>
            <p:cNvPr id="33" name="Rectangle 7"/>
            <p:cNvSpPr>
              <a:spLocks noChangeArrowheads="1"/>
            </p:cNvSpPr>
            <p:nvPr/>
          </p:nvSpPr>
          <p:spPr bwMode="auto">
            <a:xfrm>
              <a:off x="-70949" y="3113700"/>
              <a:ext cx="19387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CO" b="1" dirty="0">
                  <a:solidFill>
                    <a:schemeClr val="accent6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Profesionales</a:t>
              </a:r>
            </a:p>
          </p:txBody>
        </p:sp>
        <p:sp>
          <p:nvSpPr>
            <p:cNvPr id="35" name="Rectangle 7"/>
            <p:cNvSpPr>
              <a:spLocks noChangeArrowheads="1"/>
            </p:cNvSpPr>
            <p:nvPr/>
          </p:nvSpPr>
          <p:spPr bwMode="auto">
            <a:xfrm>
              <a:off x="532726" y="3646594"/>
              <a:ext cx="9452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CO" sz="2800" b="1" dirty="0">
                  <a:solidFill>
                    <a:schemeClr val="accent6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</a:p>
          </p:txBody>
        </p:sp>
        <p:pic>
          <p:nvPicPr>
            <p:cNvPr id="1034" name="Picture 10" descr="Resultado de imagen para trabajo en equipo  dibujo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0949" y="3496551"/>
              <a:ext cx="823306" cy="823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3" name="Rectángulo 62">
            <a:extLst>
              <a:ext uri="{FF2B5EF4-FFF2-40B4-BE49-F238E27FC236}">
                <a16:creationId xmlns:a16="http://schemas.microsoft.com/office/drawing/2014/main" xmlns="" id="{A8FECC26-83D1-49AD-9A88-8CDEA94D5BCD}"/>
              </a:ext>
            </a:extLst>
          </p:cNvPr>
          <p:cNvSpPr/>
          <p:nvPr/>
        </p:nvSpPr>
        <p:spPr>
          <a:xfrm>
            <a:off x="0" y="6501913"/>
            <a:ext cx="28889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CO" sz="1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ACUERDO No. PSAA09-6184 DE 2009</a:t>
            </a:r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xmlns="" id="{2C76B5F7-CF3D-4A27-BEBF-F9288202FDDA}"/>
              </a:ext>
            </a:extLst>
          </p:cNvPr>
          <p:cNvSpPr/>
          <p:nvPr/>
        </p:nvSpPr>
        <p:spPr>
          <a:xfrm>
            <a:off x="892432" y="3635350"/>
            <a:ext cx="1080000" cy="1080000"/>
          </a:xfrm>
          <a:prstGeom prst="ellipse">
            <a:avLst/>
          </a:prstGeom>
          <a:solidFill>
            <a:srgbClr val="003300"/>
          </a:solidFill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6000" b="1" dirty="0">
                <a:solidFill>
                  <a:schemeClr val="bg1"/>
                </a:solidFill>
              </a:rPr>
              <a:t>A</a:t>
            </a:r>
            <a:endParaRPr lang="es-ES" sz="6000" b="1" dirty="0">
              <a:solidFill>
                <a:schemeClr val="bg1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B2440D96-2881-4D7A-A5BA-14323891A8B8}"/>
              </a:ext>
            </a:extLst>
          </p:cNvPr>
          <p:cNvGrpSpPr/>
          <p:nvPr/>
        </p:nvGrpSpPr>
        <p:grpSpPr>
          <a:xfrm>
            <a:off x="49923" y="2066914"/>
            <a:ext cx="6055159" cy="3429396"/>
            <a:chOff x="49923" y="750178"/>
            <a:chExt cx="6055159" cy="3429396"/>
          </a:xfrm>
        </p:grpSpPr>
        <p:sp>
          <p:nvSpPr>
            <p:cNvPr id="58" name="Text Box 43">
              <a:extLst>
                <a:ext uri="{FF2B5EF4-FFF2-40B4-BE49-F238E27FC236}">
                  <a16:creationId xmlns:a16="http://schemas.microsoft.com/office/drawing/2014/main" xmlns="" id="{8AACB403-059D-4DBB-B49C-134CB8B75B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3" y="750178"/>
              <a:ext cx="2484000" cy="49371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</p:spPr>
          <p:txBody>
            <a:bodyPr lIns="36000" tIns="36000" rIns="36000" bIns="360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CO" altLang="es-ES" sz="1200" dirty="0">
                  <a:solidFill>
                    <a:srgbClr val="0000CC"/>
                  </a:solidFill>
                  <a:latin typeface="Verdana" panose="020B0604030504040204" pitchFamily="34" charset="0"/>
                </a:rPr>
                <a:t>DIRECCIÓN SECCIONAL DE ADMINISTRACIÓN JUDICIAL</a:t>
              </a:r>
            </a:p>
          </p:txBody>
        </p:sp>
        <p:sp>
          <p:nvSpPr>
            <p:cNvPr id="59" name="Text Box 64">
              <a:extLst>
                <a:ext uri="{FF2B5EF4-FFF2-40B4-BE49-F238E27FC236}">
                  <a16:creationId xmlns:a16="http://schemas.microsoft.com/office/drawing/2014/main" xmlns="" id="{7C4B950A-C5EA-4B82-81C5-462C0366A0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1295" y="1469935"/>
              <a:ext cx="1440938" cy="576000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</p:spPr>
          <p:txBody>
            <a:bodyPr lIns="36000" tIns="36000" rIns="36000" bIns="360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es-ES" sz="1200" dirty="0">
                  <a:solidFill>
                    <a:srgbClr val="0000CC"/>
                  </a:solidFill>
                  <a:latin typeface="Verdana" panose="020B0604030504040204" pitchFamily="34" charset="0"/>
                </a:rPr>
                <a:t>Área Administrativa</a:t>
              </a:r>
              <a:endParaRPr lang="es-CO" altLang="es-ES" sz="1200" dirty="0">
                <a:solidFill>
                  <a:srgbClr val="0000CC"/>
                </a:solidFill>
                <a:latin typeface="Verdana" panose="020B0604030504040204" pitchFamily="34" charset="0"/>
              </a:endParaRPr>
            </a:p>
          </p:txBody>
        </p:sp>
        <p:cxnSp>
          <p:nvCxnSpPr>
            <p:cNvPr id="60" name="Conector angular 92">
              <a:extLst>
                <a:ext uri="{FF2B5EF4-FFF2-40B4-BE49-F238E27FC236}">
                  <a16:creationId xmlns:a16="http://schemas.microsoft.com/office/drawing/2014/main" xmlns="" id="{13246DC7-76C4-4DA6-A3A3-C27D5ADD479E}"/>
                </a:ext>
              </a:extLst>
            </p:cNvPr>
            <p:cNvCxnSpPr>
              <a:cxnSpLocks/>
              <a:stCxn id="58" idx="2"/>
              <a:endCxn id="59" idx="1"/>
            </p:cNvCxnSpPr>
            <p:nvPr/>
          </p:nvCxnSpPr>
          <p:spPr>
            <a:xfrm rot="16200000" flipH="1">
              <a:off x="1189587" y="1346227"/>
              <a:ext cx="514044" cy="309372"/>
            </a:xfrm>
            <a:prstGeom prst="bentConnector2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 Box 61">
              <a:extLst>
                <a:ext uri="{FF2B5EF4-FFF2-40B4-BE49-F238E27FC236}">
                  <a16:creationId xmlns:a16="http://schemas.microsoft.com/office/drawing/2014/main" xmlns="" id="{7B0A99C8-FDD8-4781-9911-CADE7346C6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7082" y="2236735"/>
              <a:ext cx="2628000" cy="360080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36000" rIns="36000" bIns="360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es-ES" sz="1200" dirty="0">
                  <a:solidFill>
                    <a:srgbClr val="0000CC"/>
                  </a:solidFill>
                  <a:latin typeface="Verdana" panose="020B0604030504040204" pitchFamily="34" charset="0"/>
                </a:rPr>
                <a:t>Grupo Servicios Administrativos</a:t>
              </a:r>
              <a:endParaRPr lang="es-CO" altLang="es-ES" sz="1200" dirty="0">
                <a:solidFill>
                  <a:srgbClr val="0000CC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5" name="Text Box 61">
              <a:extLst>
                <a:ext uri="{FF2B5EF4-FFF2-40B4-BE49-F238E27FC236}">
                  <a16:creationId xmlns:a16="http://schemas.microsoft.com/office/drawing/2014/main" xmlns="" id="{96753612-B5DD-41F0-96F6-690113A19A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7082" y="2764321"/>
              <a:ext cx="2628000" cy="360080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36000" rIns="36000" bIns="360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es-ES" sz="1200" dirty="0">
                  <a:solidFill>
                    <a:srgbClr val="0000CC"/>
                  </a:solidFill>
                  <a:latin typeface="Verdana" panose="020B0604030504040204" pitchFamily="34" charset="0"/>
                </a:rPr>
                <a:t>Grupo Soporte Tecnológico</a:t>
              </a:r>
              <a:endParaRPr lang="es-CO" altLang="es-ES" sz="1200" dirty="0">
                <a:solidFill>
                  <a:srgbClr val="0000CC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6" name="Text Box 61">
              <a:extLst>
                <a:ext uri="{FF2B5EF4-FFF2-40B4-BE49-F238E27FC236}">
                  <a16:creationId xmlns:a16="http://schemas.microsoft.com/office/drawing/2014/main" xmlns="" id="{73D421FB-E03B-48F9-BAD2-D03E9B4AAF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7082" y="3291907"/>
              <a:ext cx="2628000" cy="360080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36000" rIns="36000" bIns="360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es-ES" sz="1200" dirty="0">
                  <a:solidFill>
                    <a:srgbClr val="0000CC"/>
                  </a:solidFill>
                  <a:latin typeface="Verdana" panose="020B0604030504040204" pitchFamily="34" charset="0"/>
                </a:rPr>
                <a:t>Grupo Almacén</a:t>
              </a:r>
              <a:endParaRPr lang="es-CO" altLang="es-ES" sz="1200" dirty="0">
                <a:solidFill>
                  <a:srgbClr val="0000CC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7" name="Text Box 61">
              <a:extLst>
                <a:ext uri="{FF2B5EF4-FFF2-40B4-BE49-F238E27FC236}">
                  <a16:creationId xmlns:a16="http://schemas.microsoft.com/office/drawing/2014/main" xmlns="" id="{E697EEA2-777A-45E8-87B9-8327BCC0D2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7082" y="3819494"/>
              <a:ext cx="2628000" cy="360080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36000" rIns="36000" bIns="360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es-ES" sz="1200" dirty="0">
                  <a:solidFill>
                    <a:srgbClr val="0000CC"/>
                  </a:solidFill>
                  <a:latin typeface="Verdana" panose="020B0604030504040204" pitchFamily="34" charset="0"/>
                </a:rPr>
                <a:t>Grupo de Mantenimiento</a:t>
              </a:r>
              <a:endParaRPr lang="es-CO" altLang="es-ES" sz="1200" dirty="0">
                <a:solidFill>
                  <a:srgbClr val="0000CC"/>
                </a:solidFill>
                <a:latin typeface="Verdana" panose="020B0604030504040204" pitchFamily="34" charset="0"/>
              </a:endParaRPr>
            </a:p>
          </p:txBody>
        </p:sp>
        <p:cxnSp>
          <p:nvCxnSpPr>
            <p:cNvPr id="69" name="Conector angular 94">
              <a:extLst>
                <a:ext uri="{FF2B5EF4-FFF2-40B4-BE49-F238E27FC236}">
                  <a16:creationId xmlns:a16="http://schemas.microsoft.com/office/drawing/2014/main" xmlns="" id="{4F407A32-62D3-4C45-8CB1-538DE7FC8894}"/>
                </a:ext>
              </a:extLst>
            </p:cNvPr>
            <p:cNvCxnSpPr>
              <a:cxnSpLocks/>
              <a:stCxn id="59" idx="3"/>
              <a:endCxn id="64" idx="1"/>
            </p:cNvCxnSpPr>
            <p:nvPr/>
          </p:nvCxnSpPr>
          <p:spPr>
            <a:xfrm>
              <a:off x="3042233" y="1757935"/>
              <a:ext cx="434849" cy="65884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angular 94">
              <a:extLst>
                <a:ext uri="{FF2B5EF4-FFF2-40B4-BE49-F238E27FC236}">
                  <a16:creationId xmlns:a16="http://schemas.microsoft.com/office/drawing/2014/main" xmlns="" id="{39D00920-7146-4334-B31B-C007C5E335C9}"/>
                </a:ext>
              </a:extLst>
            </p:cNvPr>
            <p:cNvCxnSpPr>
              <a:cxnSpLocks/>
              <a:stCxn id="59" idx="3"/>
              <a:endCxn id="65" idx="1"/>
            </p:cNvCxnSpPr>
            <p:nvPr/>
          </p:nvCxnSpPr>
          <p:spPr>
            <a:xfrm>
              <a:off x="3042233" y="1757935"/>
              <a:ext cx="434849" cy="118642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angular 94">
              <a:extLst>
                <a:ext uri="{FF2B5EF4-FFF2-40B4-BE49-F238E27FC236}">
                  <a16:creationId xmlns:a16="http://schemas.microsoft.com/office/drawing/2014/main" xmlns="" id="{8BF4ECEE-0B1A-49E0-8EB2-1F1C7144F8A8}"/>
                </a:ext>
              </a:extLst>
            </p:cNvPr>
            <p:cNvCxnSpPr>
              <a:cxnSpLocks/>
              <a:stCxn id="59" idx="3"/>
              <a:endCxn id="66" idx="1"/>
            </p:cNvCxnSpPr>
            <p:nvPr/>
          </p:nvCxnSpPr>
          <p:spPr>
            <a:xfrm>
              <a:off x="3042233" y="1757935"/>
              <a:ext cx="434849" cy="171401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angular 94">
              <a:extLst>
                <a:ext uri="{FF2B5EF4-FFF2-40B4-BE49-F238E27FC236}">
                  <a16:creationId xmlns:a16="http://schemas.microsoft.com/office/drawing/2014/main" xmlns="" id="{39B2D159-42B9-420C-A5BC-6ABE8E07EA7F}"/>
                </a:ext>
              </a:extLst>
            </p:cNvPr>
            <p:cNvCxnSpPr>
              <a:cxnSpLocks/>
              <a:stCxn id="59" idx="3"/>
              <a:endCxn id="67" idx="1"/>
            </p:cNvCxnSpPr>
            <p:nvPr/>
          </p:nvCxnSpPr>
          <p:spPr>
            <a:xfrm>
              <a:off x="3042233" y="1757935"/>
              <a:ext cx="434849" cy="2241599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22B4C593-0601-44DA-BDA9-9D6E6DFDB5EA}"/>
              </a:ext>
            </a:extLst>
          </p:cNvPr>
          <p:cNvGrpSpPr/>
          <p:nvPr/>
        </p:nvGrpSpPr>
        <p:grpSpPr>
          <a:xfrm>
            <a:off x="6699949" y="4106604"/>
            <a:ext cx="1972008" cy="1213912"/>
            <a:chOff x="6699949" y="4252908"/>
            <a:chExt cx="1972008" cy="1213912"/>
          </a:xfrm>
        </p:grpSpPr>
        <p:grpSp>
          <p:nvGrpSpPr>
            <p:cNvPr id="22" name="Grupo 21"/>
            <p:cNvGrpSpPr/>
            <p:nvPr/>
          </p:nvGrpSpPr>
          <p:grpSpPr>
            <a:xfrm>
              <a:off x="7004377" y="4252908"/>
              <a:ext cx="1667580" cy="1073628"/>
              <a:chOff x="4127060" y="2339946"/>
              <a:chExt cx="1667580" cy="1073628"/>
            </a:xfrm>
          </p:grpSpPr>
          <p:pic>
            <p:nvPicPr>
              <p:cNvPr id="1032" name="Picture 8" descr="Resultado de imagen para trabajo en equipo  dibuj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127060" y="2728267"/>
                <a:ext cx="1667580" cy="6853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Rectangle 7"/>
              <p:cNvSpPr>
                <a:spLocks noChangeArrowheads="1"/>
              </p:cNvSpPr>
              <p:nvPr/>
            </p:nvSpPr>
            <p:spPr bwMode="auto">
              <a:xfrm>
                <a:off x="4229617" y="2339946"/>
                <a:ext cx="14319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/>
                <a:r>
                  <a:rPr lang="es-CO" b="1" dirty="0">
                    <a:solidFill>
                      <a:schemeClr val="tx2">
                        <a:lumMod val="7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Técnicos</a:t>
                </a:r>
              </a:p>
            </p:txBody>
          </p:sp>
        </p:grpSp>
        <p:sp>
          <p:nvSpPr>
            <p:cNvPr id="34" name="Rectangle 7">
              <a:extLst>
                <a:ext uri="{FF2B5EF4-FFF2-40B4-BE49-F238E27FC236}">
                  <a16:creationId xmlns:a16="http://schemas.microsoft.com/office/drawing/2014/main" xmlns="" id="{F56166B5-9F5D-4DD5-84C4-0B50353EA2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9949" y="4943600"/>
              <a:ext cx="9452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sz="2800" b="1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  <a:endParaRPr lang="es-CO" sz="28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533401CC-AF26-4C90-9272-DB7643A31216}"/>
              </a:ext>
            </a:extLst>
          </p:cNvPr>
          <p:cNvGrpSpPr/>
          <p:nvPr/>
        </p:nvGrpSpPr>
        <p:grpSpPr>
          <a:xfrm>
            <a:off x="9717322" y="4014151"/>
            <a:ext cx="2378928" cy="1260240"/>
            <a:chOff x="9717322" y="4160455"/>
            <a:chExt cx="2378928" cy="1260240"/>
          </a:xfrm>
        </p:grpSpPr>
        <p:grpSp>
          <p:nvGrpSpPr>
            <p:cNvPr id="7" name="Grupo 6"/>
            <p:cNvGrpSpPr/>
            <p:nvPr/>
          </p:nvGrpSpPr>
          <p:grpSpPr>
            <a:xfrm>
              <a:off x="9717322" y="4160455"/>
              <a:ext cx="1836526" cy="1224815"/>
              <a:chOff x="6576382" y="4051524"/>
              <a:chExt cx="1836526" cy="1224815"/>
            </a:xfrm>
          </p:grpSpPr>
          <p:pic>
            <p:nvPicPr>
              <p:cNvPr id="1030" name="Picture 6" descr="Resultado de imagen para trabajo en equipo  dibujo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95755" y="4448339"/>
                <a:ext cx="1375320" cy="82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Rectangle 7"/>
              <p:cNvSpPr>
                <a:spLocks noChangeArrowheads="1"/>
              </p:cNvSpPr>
              <p:nvPr/>
            </p:nvSpPr>
            <p:spPr bwMode="auto">
              <a:xfrm>
                <a:off x="6749495" y="4051524"/>
                <a:ext cx="166341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s-CO" b="1" dirty="0">
                    <a:solidFill>
                      <a:srgbClr val="6633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Asistentes</a:t>
                </a:r>
              </a:p>
            </p:txBody>
          </p:sp>
          <p:sp>
            <p:nvSpPr>
              <p:cNvPr id="45" name="Rectangle 7"/>
              <p:cNvSpPr>
                <a:spLocks noChangeArrowheads="1"/>
              </p:cNvSpPr>
              <p:nvPr/>
            </p:nvSpPr>
            <p:spPr bwMode="auto">
              <a:xfrm>
                <a:off x="6576382" y="4381693"/>
                <a:ext cx="94526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s-CO" sz="2800" b="1" dirty="0">
                  <a:solidFill>
                    <a:srgbClr val="6633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36" name="Rectangle 7">
              <a:extLst>
                <a:ext uri="{FF2B5EF4-FFF2-40B4-BE49-F238E27FC236}">
                  <a16:creationId xmlns:a16="http://schemas.microsoft.com/office/drawing/2014/main" xmlns="" id="{04FFB447-57B3-4948-8189-D49446CF6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0986" y="4897475"/>
              <a:ext cx="9452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sz="2800" b="1" dirty="0">
                  <a:solidFill>
                    <a:srgbClr val="6633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86</a:t>
              </a:r>
              <a:endParaRPr lang="es-CO" sz="2800" b="1" dirty="0">
                <a:solidFill>
                  <a:srgbClr val="66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5B9AB86F-6933-47DF-8CD3-F8D872CDC491}"/>
              </a:ext>
            </a:extLst>
          </p:cNvPr>
          <p:cNvGrpSpPr/>
          <p:nvPr/>
        </p:nvGrpSpPr>
        <p:grpSpPr>
          <a:xfrm>
            <a:off x="6881134" y="4041795"/>
            <a:ext cx="5106079" cy="2211818"/>
            <a:chOff x="6881134" y="4188099"/>
            <a:chExt cx="5106079" cy="2211818"/>
          </a:xfrm>
        </p:grpSpPr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xmlns="" id="{DC00E66D-45C4-49FF-8975-785DEE51A5F3}"/>
                </a:ext>
              </a:extLst>
            </p:cNvPr>
            <p:cNvSpPr/>
            <p:nvPr/>
          </p:nvSpPr>
          <p:spPr>
            <a:xfrm>
              <a:off x="7540470" y="5568920"/>
              <a:ext cx="361051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s-CO" sz="16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Disponibles para distribuir en todas las áreas de la Dirección Seccional de Administración Judicial </a:t>
              </a:r>
            </a:p>
          </p:txBody>
        </p:sp>
        <p:sp>
          <p:nvSpPr>
            <p:cNvPr id="4" name="Corchetes 3">
              <a:extLst>
                <a:ext uri="{FF2B5EF4-FFF2-40B4-BE49-F238E27FC236}">
                  <a16:creationId xmlns:a16="http://schemas.microsoft.com/office/drawing/2014/main" xmlns="" id="{CFF1543C-2801-47FF-B050-F291BDE1E68E}"/>
                </a:ext>
              </a:extLst>
            </p:cNvPr>
            <p:cNvSpPr/>
            <p:nvPr/>
          </p:nvSpPr>
          <p:spPr>
            <a:xfrm>
              <a:off x="6881134" y="4188099"/>
              <a:ext cx="5106079" cy="2179897"/>
            </a:xfrm>
            <a:prstGeom prst="bracketPair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225665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FA68E05E-B8F6-4B48-9DDE-26FD22E2ECE7}"/>
              </a:ext>
            </a:extLst>
          </p:cNvPr>
          <p:cNvSpPr txBox="1"/>
          <p:nvPr/>
        </p:nvSpPr>
        <p:spPr>
          <a:xfrm>
            <a:off x="3295517" y="2321005"/>
            <a:ext cx="560096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500" dirty="0">
                <a:ln w="5715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Cómo</a:t>
            </a:r>
            <a:r>
              <a:rPr lang="es-ES" sz="13800" dirty="0">
                <a:ln w="5715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?</a:t>
            </a:r>
            <a:endParaRPr lang="es-CO" sz="9600" dirty="0">
              <a:ln w="57150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09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xmlns="" id="{8F059773-6875-4D52-8AE5-29A5E773645C}"/>
              </a:ext>
            </a:extLst>
          </p:cNvPr>
          <p:cNvSpPr/>
          <p:nvPr/>
        </p:nvSpPr>
        <p:spPr>
          <a:xfrm>
            <a:off x="8921931" y="1692905"/>
            <a:ext cx="2948009" cy="135074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494844" y="216676"/>
            <a:ext cx="54626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Mapa de Procesos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130"/>
            <a:ext cx="8588829" cy="5159522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86800" y="1108130"/>
            <a:ext cx="34052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sz="3200" b="1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OBJETIVO: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775879" y="1920674"/>
            <a:ext cx="3307263" cy="3687503"/>
          </a:xfrm>
          <a:prstGeom prst="accentBorderCallout2">
            <a:avLst>
              <a:gd name="adj1" fmla="val 18750"/>
              <a:gd name="adj2" fmla="val -4060"/>
              <a:gd name="adj3" fmla="val 18750"/>
              <a:gd name="adj4" fmla="val -16667"/>
              <a:gd name="adj5" fmla="val 104839"/>
              <a:gd name="adj6" fmla="val -130136"/>
            </a:avLst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  <a:extLst/>
        </p:spPr>
        <p:txBody>
          <a:bodyPr wrap="square" lIns="180000" tIns="180000" rIns="180000" bIns="18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sz="2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Adquirir y administrar oportunamente los bienes y servicios requeridos por la Rama Judicial para garantizar una optima gestión en cada vigencia.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390000"/>
            <a:ext cx="5314950" cy="468000"/>
          </a:xfrm>
          <a:prstGeom prst="rect">
            <a:avLst/>
          </a:prstGeom>
          <a:solidFill>
            <a:srgbClr val="000066"/>
          </a:solidFill>
          <a:ln>
            <a:noFill/>
          </a:ln>
          <a:extLst/>
        </p:spPr>
        <p:txBody>
          <a:bodyPr wrap="squar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O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Proceso de Adquisición de Bienes y Servicios</a:t>
            </a:r>
          </a:p>
        </p:txBody>
      </p:sp>
      <p:cxnSp>
        <p:nvCxnSpPr>
          <p:cNvPr id="6" name="Conector recto de flecha 5"/>
          <p:cNvCxnSpPr>
            <a:stCxn id="10" idx="0"/>
          </p:cNvCxnSpPr>
          <p:nvPr/>
        </p:nvCxnSpPr>
        <p:spPr>
          <a:xfrm flipV="1">
            <a:off x="2657475" y="5954486"/>
            <a:ext cx="1141639" cy="435514"/>
          </a:xfrm>
          <a:prstGeom prst="straightConnector1">
            <a:avLst/>
          </a:prstGeom>
          <a:ln w="381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25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4" y="1064752"/>
            <a:ext cx="5872163" cy="5707526"/>
          </a:xfrm>
          <a:prstGeom prst="rect">
            <a:avLst/>
          </a:prstGeom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357257" y="936159"/>
            <a:ext cx="583646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85838" indent="-985838" eaLnBrk="1" hangingPunct="1"/>
            <a:r>
              <a:rPr lang="es-CO" sz="12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M-ABS-01	Manual de supervisión (Anulado). </a:t>
            </a:r>
          </a:p>
          <a:p>
            <a:pPr marL="985838" indent="-985838" eaLnBrk="1" hangingPunct="1"/>
            <a:r>
              <a:rPr lang="es-CO" sz="12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M-ABS-02	Manual de contratación.</a:t>
            </a:r>
          </a:p>
          <a:p>
            <a:pPr marL="985838" indent="-985838" eaLnBrk="1" hangingPunct="1"/>
            <a:endParaRPr lang="es-CO" sz="1200" dirty="0">
              <a:solidFill>
                <a:srgbClr val="00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85838" indent="-985838" eaLnBrk="1" hangingPunct="1"/>
            <a:r>
              <a:rPr lang="es-CO" sz="12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P-ABS-01	Procedimiento para solicitar autorización para contratar (Anulado).</a:t>
            </a:r>
          </a:p>
          <a:p>
            <a:pPr marL="985838" indent="-985838" eaLnBrk="1" hangingPunct="1"/>
            <a:r>
              <a:rPr lang="es-CO" sz="12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P-ABS-02	Procedimiento para la elaboración de estudios y documentos previos (Anulado).</a:t>
            </a:r>
          </a:p>
          <a:p>
            <a:pPr marL="985838" indent="-985838" eaLnBrk="1" hangingPunct="1"/>
            <a:r>
              <a:rPr lang="es-CO" sz="12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P-ABS-08	Procedimiento para la supervisión de contratos (Anulado).</a:t>
            </a:r>
          </a:p>
          <a:p>
            <a:pPr marL="985838" indent="-985838" eaLnBrk="1" hangingPunct="1"/>
            <a:r>
              <a:rPr lang="es-CO" sz="12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P-ABS-09	Procedimiento para la imposición de multa o clausula penal (Anulado).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6357257" y="5223766"/>
            <a:ext cx="583646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85838" indent="-985838" eaLnBrk="1" hangingPunct="1"/>
            <a:r>
              <a:rPr lang="es-CO" sz="1200" dirty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P-ABS-10	Procedimiento para el ingreso de elementos al almacén por compra (Obsoleto).</a:t>
            </a:r>
          </a:p>
          <a:p>
            <a:pPr marL="985838" indent="-985838" eaLnBrk="1" hangingPunct="1"/>
            <a:r>
              <a:rPr lang="es-CO" sz="1200" dirty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P-ABS-14	Procedimiento baja de bienes inservibles y obsoletos (Obsoleto). </a:t>
            </a:r>
          </a:p>
          <a:p>
            <a:pPr marL="985838" indent="-985838" eaLnBrk="1" hangingPunct="1"/>
            <a:r>
              <a:rPr lang="es-CO" sz="1200" dirty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P-ABS-16	Procedimiento para la salida de elementos de almacén por requerimientos (Obsoleto). </a:t>
            </a:r>
          </a:p>
          <a:p>
            <a:pPr marL="985838" indent="-985838" eaLnBrk="1" hangingPunct="1"/>
            <a:r>
              <a:rPr lang="es-CO" sz="1200" dirty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P-ABS-18	Procedimiento para el reintegro de elementos devolutivos al almacén (Obsoleto). 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6357257" y="3264628"/>
            <a:ext cx="583646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85838" indent="-985838" eaLnBrk="1" hangingPunct="1"/>
            <a:r>
              <a:rPr lang="es-CO" sz="1200" dirty="0">
                <a:solidFill>
                  <a:srgbClr val="66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P-ABS-11	Procedimiento para el pago de servicios públicos (Obsoleto). </a:t>
            </a:r>
          </a:p>
          <a:p>
            <a:pPr marL="985838" indent="-985838" eaLnBrk="1" hangingPunct="1"/>
            <a:r>
              <a:rPr lang="es-CO" sz="1200" dirty="0">
                <a:solidFill>
                  <a:srgbClr val="66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P-ABS-12	Procedimiento para el manejo de la caja menor de gastos generales de la Dirección Ejecutiva de Administración Judicial (Obsoleto). </a:t>
            </a:r>
          </a:p>
          <a:p>
            <a:pPr marL="985838" indent="-985838" eaLnBrk="1" hangingPunct="1"/>
            <a:r>
              <a:rPr lang="es-CO" sz="1200" dirty="0">
                <a:solidFill>
                  <a:srgbClr val="66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P-ABS-13	Procedimiento para el reintegro por concepto de telefonía móvil celular (Obsoleto). </a:t>
            </a:r>
          </a:p>
          <a:p>
            <a:pPr marL="985838" indent="-985838" eaLnBrk="1" hangingPunct="1"/>
            <a:r>
              <a:rPr lang="es-CO" sz="1200" dirty="0">
                <a:solidFill>
                  <a:srgbClr val="66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P-ABS-15	Procedimiento para el pago de viáticos y gastos de viaje por caja menor (Obsoleto). 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456887" y="3900492"/>
            <a:ext cx="243908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85738" indent="-185738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Caracterización </a:t>
            </a:r>
          </a:p>
          <a:p>
            <a:pPr marL="185738" indent="-185738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Manuales</a:t>
            </a:r>
          </a:p>
          <a:p>
            <a:pPr marL="185738" indent="-185738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Procedimientos</a:t>
            </a:r>
          </a:p>
          <a:p>
            <a:pPr marL="185738" indent="-185738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Formatos</a:t>
            </a:r>
          </a:p>
          <a:p>
            <a:pPr marL="185738" indent="-185738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Riesgos</a:t>
            </a:r>
          </a:p>
          <a:p>
            <a:pPr marL="185738" indent="-185738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Indicadores</a:t>
            </a:r>
          </a:p>
        </p:txBody>
      </p:sp>
      <p:cxnSp>
        <p:nvCxnSpPr>
          <p:cNvPr id="17" name="Conector recto 16"/>
          <p:cNvCxnSpPr/>
          <p:nvPr/>
        </p:nvCxnSpPr>
        <p:spPr>
          <a:xfrm flipH="1">
            <a:off x="3442618" y="3918515"/>
            <a:ext cx="14269" cy="28537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brir llave 19"/>
          <p:cNvSpPr/>
          <p:nvPr/>
        </p:nvSpPr>
        <p:spPr>
          <a:xfrm>
            <a:off x="5910237" y="952458"/>
            <a:ext cx="604863" cy="5819820"/>
          </a:xfrm>
          <a:prstGeom prst="leftBrace">
            <a:avLst>
              <a:gd name="adj1" fmla="val 46127"/>
              <a:gd name="adj2" fmla="val 6841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494844" y="4804"/>
            <a:ext cx="54626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Adquisición de Bienes y Servicios</a:t>
            </a:r>
            <a:endParaRPr lang="es-CO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87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 uiExpand="1" build="p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494844" y="4804"/>
            <a:ext cx="54626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Situación Actual </a:t>
            </a:r>
          </a:p>
          <a:p>
            <a:pPr algn="ctr" eaLnBrk="1" hangingPunct="1"/>
            <a:r>
              <a:rPr lang="es-CO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SIGCMA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8999A80D-5921-4C68-8E8F-AE551D45FC8F}"/>
              </a:ext>
            </a:extLst>
          </p:cNvPr>
          <p:cNvGrpSpPr/>
          <p:nvPr/>
        </p:nvGrpSpPr>
        <p:grpSpPr>
          <a:xfrm>
            <a:off x="295817" y="958911"/>
            <a:ext cx="5579745" cy="5762007"/>
            <a:chOff x="295817" y="958911"/>
            <a:chExt cx="5579745" cy="5762007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xmlns="" id="{B5F272C8-404E-443D-96B1-353440F3556A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6" t="1548"/>
            <a:stretch/>
          </p:blipFill>
          <p:spPr bwMode="auto">
            <a:xfrm>
              <a:off x="340421" y="958911"/>
              <a:ext cx="5511800" cy="36347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xmlns="" id="{C12AB2EF-D37F-40EA-A0AE-D258401B4557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817" y="4753688"/>
              <a:ext cx="5579745" cy="1967230"/>
            </a:xfrm>
            <a:prstGeom prst="rect">
              <a:avLst/>
            </a:prstGeom>
            <a:noFill/>
          </p:spPr>
        </p:pic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7411684-38F7-4DC4-8803-1528D4A78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2141" y="1069436"/>
            <a:ext cx="4261473" cy="5651482"/>
          </a:xfrm>
          <a:prstGeom prst="rect">
            <a:avLst/>
          </a:prstGeom>
        </p:spPr>
      </p:pic>
      <p:cxnSp>
        <p:nvCxnSpPr>
          <p:cNvPr id="9" name="Conector: angular 8">
            <a:extLst>
              <a:ext uri="{FF2B5EF4-FFF2-40B4-BE49-F238E27FC236}">
                <a16:creationId xmlns:a16="http://schemas.microsoft.com/office/drawing/2014/main" xmlns="" id="{29A138D3-FDB2-4950-8799-23C6CDBAEA92}"/>
              </a:ext>
            </a:extLst>
          </p:cNvPr>
          <p:cNvCxnSpPr>
            <a:stCxn id="18" idx="3"/>
            <a:endCxn id="7" idx="1"/>
          </p:cNvCxnSpPr>
          <p:nvPr/>
        </p:nvCxnSpPr>
        <p:spPr>
          <a:xfrm flipV="1">
            <a:off x="5875562" y="3895177"/>
            <a:ext cx="1546579" cy="1842126"/>
          </a:xfrm>
          <a:prstGeom prst="bentConnector3">
            <a:avLst/>
          </a:prstGeom>
          <a:ln w="1524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2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FA68E05E-B8F6-4B48-9DDE-26FD22E2ECE7}"/>
              </a:ext>
            </a:extLst>
          </p:cNvPr>
          <p:cNvSpPr txBox="1"/>
          <p:nvPr/>
        </p:nvSpPr>
        <p:spPr>
          <a:xfrm>
            <a:off x="0" y="2321005"/>
            <a:ext cx="121919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500" dirty="0">
                <a:ln w="571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oper Black" panose="0208090404030B020404" pitchFamily="18" charset="0"/>
              </a:rPr>
              <a:t>Mejoremos</a:t>
            </a:r>
            <a:r>
              <a:rPr lang="es-ES" sz="13800" dirty="0">
                <a:ln w="571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oper Black" panose="0208090404030B020404" pitchFamily="18" charset="0"/>
              </a:rPr>
              <a:t>!</a:t>
            </a:r>
            <a:endParaRPr lang="es-CO" sz="13800" dirty="0">
              <a:ln w="571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93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551289" y="162850"/>
            <a:ext cx="54061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sz="3200" b="1" dirty="0">
                <a:solidFill>
                  <a:srgbClr val="66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Modelo Procesos</a:t>
            </a:r>
          </a:p>
        </p:txBody>
      </p:sp>
      <p:grpSp>
        <p:nvGrpSpPr>
          <p:cNvPr id="52" name="Grupo 51">
            <a:extLst>
              <a:ext uri="{FF2B5EF4-FFF2-40B4-BE49-F238E27FC236}">
                <a16:creationId xmlns:a16="http://schemas.microsoft.com/office/drawing/2014/main" xmlns="" id="{4D817CD8-4608-484E-BFF6-7CFAF11F438A}"/>
              </a:ext>
            </a:extLst>
          </p:cNvPr>
          <p:cNvGrpSpPr/>
          <p:nvPr/>
        </p:nvGrpSpPr>
        <p:grpSpPr>
          <a:xfrm>
            <a:off x="7232002" y="1121894"/>
            <a:ext cx="2489872" cy="2489872"/>
            <a:chOff x="5528424" y="830574"/>
            <a:chExt cx="2880000" cy="2880000"/>
          </a:xfrm>
        </p:grpSpPr>
        <p:pic>
          <p:nvPicPr>
            <p:cNvPr id="53" name="Picture 2" descr="http://www.rrhhdigital.com/userfiles/formacion.jpg">
              <a:extLst>
                <a:ext uri="{FF2B5EF4-FFF2-40B4-BE49-F238E27FC236}">
                  <a16:creationId xmlns:a16="http://schemas.microsoft.com/office/drawing/2014/main" xmlns="" id="{AA717885-2034-423B-8533-4676230888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8884" y="2426358"/>
              <a:ext cx="1830641" cy="1207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Elipse 53">
              <a:extLst>
                <a:ext uri="{FF2B5EF4-FFF2-40B4-BE49-F238E27FC236}">
                  <a16:creationId xmlns:a16="http://schemas.microsoft.com/office/drawing/2014/main" xmlns="" id="{CE2C55CF-C84A-45E8-AA03-A935D230C37B}"/>
                </a:ext>
              </a:extLst>
            </p:cNvPr>
            <p:cNvSpPr/>
            <p:nvPr/>
          </p:nvSpPr>
          <p:spPr>
            <a:xfrm>
              <a:off x="5528424" y="830574"/>
              <a:ext cx="2880000" cy="2880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72000" rtlCol="0" anchor="t" anchorCtr="0"/>
            <a:lstStyle/>
            <a:p>
              <a:pPr algn="ctr"/>
              <a:r>
                <a:rPr lang="es-CO" sz="2800" b="1" dirty="0">
                  <a:solidFill>
                    <a:srgbClr val="000000"/>
                  </a:solidFill>
                </a:rPr>
                <a:t>Gestión </a:t>
              </a:r>
            </a:p>
            <a:p>
              <a:pPr algn="ctr"/>
              <a:r>
                <a:rPr lang="es-CO" sz="2800" b="1" dirty="0">
                  <a:solidFill>
                    <a:srgbClr val="000000"/>
                  </a:solidFill>
                </a:rPr>
                <a:t>Administrativa</a:t>
              </a:r>
              <a:endParaRPr lang="es-ES" sz="28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7" name="Grupo 56">
            <a:extLst>
              <a:ext uri="{FF2B5EF4-FFF2-40B4-BE49-F238E27FC236}">
                <a16:creationId xmlns:a16="http://schemas.microsoft.com/office/drawing/2014/main" xmlns="" id="{AB1A1AFE-CE00-4C3A-B9DA-80078568E430}"/>
              </a:ext>
            </a:extLst>
          </p:cNvPr>
          <p:cNvGrpSpPr/>
          <p:nvPr/>
        </p:nvGrpSpPr>
        <p:grpSpPr>
          <a:xfrm>
            <a:off x="5524095" y="2648523"/>
            <a:ext cx="1711787" cy="1711787"/>
            <a:chOff x="1098083" y="4086583"/>
            <a:chExt cx="2160000" cy="2160000"/>
          </a:xfrm>
        </p:grpSpPr>
        <p:pic>
          <p:nvPicPr>
            <p:cNvPr id="83" name="Picture 16" descr="http://www.limpiarfachadas.com/wp-content/uploads/2013/06/servicios-de-aseo.jpg">
              <a:extLst>
                <a:ext uri="{FF2B5EF4-FFF2-40B4-BE49-F238E27FC236}">
                  <a16:creationId xmlns:a16="http://schemas.microsoft.com/office/drawing/2014/main" xmlns="" id="{B7B96F8E-6CB9-4C62-99B8-FAE70BF98E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8083" y="5061076"/>
              <a:ext cx="1080000" cy="1080000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Elipse 83">
              <a:extLst>
                <a:ext uri="{FF2B5EF4-FFF2-40B4-BE49-F238E27FC236}">
                  <a16:creationId xmlns:a16="http://schemas.microsoft.com/office/drawing/2014/main" xmlns="" id="{F9CE94D1-B82D-4FF7-8D6D-B5A69B7F9AB4}"/>
                </a:ext>
              </a:extLst>
            </p:cNvPr>
            <p:cNvSpPr/>
            <p:nvPr/>
          </p:nvSpPr>
          <p:spPr>
            <a:xfrm>
              <a:off x="1098083" y="4086583"/>
              <a:ext cx="2160000" cy="2160000"/>
            </a:xfrm>
            <a:prstGeom prst="ellipse">
              <a:avLst/>
            </a:prstGeom>
            <a:noFill/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72000" rtlCol="0" anchor="t" anchorCtr="1"/>
            <a:lstStyle/>
            <a:p>
              <a:pPr algn="ctr"/>
              <a:r>
                <a:rPr lang="es-CO" sz="1600" b="1" dirty="0">
                  <a:solidFill>
                    <a:srgbClr val="660066"/>
                  </a:solidFill>
                </a:rPr>
                <a:t>Servicios </a:t>
              </a:r>
            </a:p>
            <a:p>
              <a:pPr algn="ctr"/>
              <a:r>
                <a:rPr lang="es-CO" sz="1600" b="1" dirty="0">
                  <a:solidFill>
                    <a:srgbClr val="660066"/>
                  </a:solidFill>
                </a:rPr>
                <a:t>Administrativos</a:t>
              </a:r>
              <a:endParaRPr lang="es-ES" sz="1600" b="1" dirty="0">
                <a:solidFill>
                  <a:srgbClr val="660066"/>
                </a:solidFill>
              </a:endParaRPr>
            </a:p>
          </p:txBody>
        </p:sp>
      </p:grpSp>
      <p:grpSp>
        <p:nvGrpSpPr>
          <p:cNvPr id="85" name="Grupo 84">
            <a:extLst>
              <a:ext uri="{FF2B5EF4-FFF2-40B4-BE49-F238E27FC236}">
                <a16:creationId xmlns:a16="http://schemas.microsoft.com/office/drawing/2014/main" xmlns="" id="{2864C917-9F05-41E7-B75F-362914CD5AEB}"/>
              </a:ext>
            </a:extLst>
          </p:cNvPr>
          <p:cNvGrpSpPr/>
          <p:nvPr/>
        </p:nvGrpSpPr>
        <p:grpSpPr>
          <a:xfrm>
            <a:off x="5844126" y="4710397"/>
            <a:ext cx="1711787" cy="1711787"/>
            <a:chOff x="5040825" y="4898747"/>
            <a:chExt cx="2160000" cy="2160000"/>
          </a:xfrm>
        </p:grpSpPr>
        <p:pic>
          <p:nvPicPr>
            <p:cNvPr id="89" name="Picture 10" descr="http://thumbs.dreamstime.com/z/almac%C3%A9n-lleno-25307263.jpg">
              <a:extLst>
                <a:ext uri="{FF2B5EF4-FFF2-40B4-BE49-F238E27FC236}">
                  <a16:creationId xmlns:a16="http://schemas.microsoft.com/office/drawing/2014/main" xmlns="" id="{F8161D50-5C79-4DEF-A6F6-0C9ADF63A1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76" b="14165"/>
            <a:stretch/>
          </p:blipFill>
          <p:spPr bwMode="auto">
            <a:xfrm>
              <a:off x="5481458" y="5961118"/>
              <a:ext cx="1397078" cy="828000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" name="Elipse 89">
              <a:extLst>
                <a:ext uri="{FF2B5EF4-FFF2-40B4-BE49-F238E27FC236}">
                  <a16:creationId xmlns:a16="http://schemas.microsoft.com/office/drawing/2014/main" xmlns="" id="{0E217DB0-0781-4603-A025-D049C230878B}"/>
                </a:ext>
              </a:extLst>
            </p:cNvPr>
            <p:cNvSpPr/>
            <p:nvPr/>
          </p:nvSpPr>
          <p:spPr>
            <a:xfrm>
              <a:off x="5040825" y="4898747"/>
              <a:ext cx="2160000" cy="2160000"/>
            </a:xfrm>
            <a:prstGeom prst="ellipse">
              <a:avLst/>
            </a:prstGeom>
            <a:noFill/>
            <a:ln w="3810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72000" rtlCol="0" anchor="t" anchorCtr="0"/>
            <a:lstStyle/>
            <a:p>
              <a:pPr algn="ctr"/>
              <a:r>
                <a:rPr lang="es-CO" sz="1600" b="1" dirty="0">
                  <a:solidFill>
                    <a:srgbClr val="003300"/>
                  </a:solidFill>
                </a:rPr>
                <a:t>Administración</a:t>
              </a:r>
            </a:p>
            <a:p>
              <a:pPr algn="ctr"/>
              <a:r>
                <a:rPr lang="es-CO" sz="1600" b="1" dirty="0">
                  <a:solidFill>
                    <a:srgbClr val="003300"/>
                  </a:solidFill>
                </a:rPr>
                <a:t>Bienes Muebles</a:t>
              </a:r>
              <a:endParaRPr lang="es-ES" sz="1600" b="1" dirty="0">
                <a:solidFill>
                  <a:srgbClr val="003300"/>
                </a:solidFill>
              </a:endParaRPr>
            </a:p>
          </p:txBody>
        </p:sp>
      </p:grpSp>
      <p:grpSp>
        <p:nvGrpSpPr>
          <p:cNvPr id="91" name="Grupo 90">
            <a:extLst>
              <a:ext uri="{FF2B5EF4-FFF2-40B4-BE49-F238E27FC236}">
                <a16:creationId xmlns:a16="http://schemas.microsoft.com/office/drawing/2014/main" xmlns="" id="{D218ECD6-0069-4BA1-8702-15E2AB3E04DE}"/>
              </a:ext>
            </a:extLst>
          </p:cNvPr>
          <p:cNvGrpSpPr/>
          <p:nvPr/>
        </p:nvGrpSpPr>
        <p:grpSpPr>
          <a:xfrm>
            <a:off x="7701846" y="5070013"/>
            <a:ext cx="1711787" cy="1711787"/>
            <a:chOff x="5032434" y="4633760"/>
            <a:chExt cx="1980000" cy="1980000"/>
          </a:xfrm>
        </p:grpSpPr>
        <p:pic>
          <p:nvPicPr>
            <p:cNvPr id="92" name="Picture 2" descr="http://vidonet.es/img/img_mnt_438x267.jpg">
              <a:extLst>
                <a:ext uri="{FF2B5EF4-FFF2-40B4-BE49-F238E27FC236}">
                  <a16:creationId xmlns:a16="http://schemas.microsoft.com/office/drawing/2014/main" xmlns="" id="{080F7B73-B4C7-450F-9931-2C7AE4EB8C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3527" y="5405400"/>
              <a:ext cx="1281600" cy="96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" name="Elipse 92">
              <a:extLst>
                <a:ext uri="{FF2B5EF4-FFF2-40B4-BE49-F238E27FC236}">
                  <a16:creationId xmlns:a16="http://schemas.microsoft.com/office/drawing/2014/main" xmlns="" id="{64EC9E7C-468A-479F-AC7A-8D589B9323EE}"/>
                </a:ext>
              </a:extLst>
            </p:cNvPr>
            <p:cNvSpPr/>
            <p:nvPr/>
          </p:nvSpPr>
          <p:spPr>
            <a:xfrm>
              <a:off x="5032434" y="4633760"/>
              <a:ext cx="1980000" cy="1980000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72000" rtlCol="0" anchor="t" anchorCtr="0"/>
            <a:lstStyle/>
            <a:p>
              <a:pPr algn="ctr"/>
              <a:r>
                <a:rPr lang="es-CO" sz="1600" b="1" dirty="0">
                  <a:solidFill>
                    <a:srgbClr val="A50021"/>
                  </a:solidFill>
                </a:rPr>
                <a:t>Administración</a:t>
              </a:r>
            </a:p>
            <a:p>
              <a:pPr algn="ctr"/>
              <a:r>
                <a:rPr lang="es-CO" sz="1600" b="1" dirty="0">
                  <a:solidFill>
                    <a:srgbClr val="A50021"/>
                  </a:solidFill>
                </a:rPr>
                <a:t>Palacio y Sedes</a:t>
              </a:r>
            </a:p>
          </p:txBody>
        </p:sp>
      </p:grpSp>
      <p:grpSp>
        <p:nvGrpSpPr>
          <p:cNvPr id="94" name="Grupo 93">
            <a:extLst>
              <a:ext uri="{FF2B5EF4-FFF2-40B4-BE49-F238E27FC236}">
                <a16:creationId xmlns:a16="http://schemas.microsoft.com/office/drawing/2014/main" xmlns="" id="{56B1DCB0-DB6F-49A7-B5C1-2EF14B752A8F}"/>
              </a:ext>
            </a:extLst>
          </p:cNvPr>
          <p:cNvGrpSpPr/>
          <p:nvPr/>
        </p:nvGrpSpPr>
        <p:grpSpPr>
          <a:xfrm>
            <a:off x="9589473" y="4787519"/>
            <a:ext cx="1711787" cy="1769195"/>
            <a:chOff x="9536402" y="2969600"/>
            <a:chExt cx="2160000" cy="2232440"/>
          </a:xfrm>
        </p:grpSpPr>
        <p:pic>
          <p:nvPicPr>
            <p:cNvPr id="95" name="Picture 12" descr="http://www.gerencia.unal.edu.co/CMS/ADMON_CMS/ADJUNTOS/20140519_085806_13736245-3d-rinden-de-personaje-de-dibujos-animados-con-los-archivos-de-la-oficina.jpg">
              <a:extLst>
                <a:ext uri="{FF2B5EF4-FFF2-40B4-BE49-F238E27FC236}">
                  <a16:creationId xmlns:a16="http://schemas.microsoft.com/office/drawing/2014/main" xmlns="" id="{4527FA07-30FC-4DF1-B75C-3540C96E78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1157" y="4122039"/>
              <a:ext cx="1510490" cy="108000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6" name="Elipse 95">
              <a:extLst>
                <a:ext uri="{FF2B5EF4-FFF2-40B4-BE49-F238E27FC236}">
                  <a16:creationId xmlns:a16="http://schemas.microsoft.com/office/drawing/2014/main" xmlns="" id="{942C0F16-0D2D-451D-AEF1-22F224A4BBDE}"/>
                </a:ext>
              </a:extLst>
            </p:cNvPr>
            <p:cNvSpPr/>
            <p:nvPr/>
          </p:nvSpPr>
          <p:spPr>
            <a:xfrm>
              <a:off x="9536402" y="2969600"/>
              <a:ext cx="2160000" cy="2160000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72000" rtlCol="0" anchor="t" anchorCtr="0"/>
            <a:lstStyle/>
            <a:p>
              <a:pPr algn="ctr"/>
              <a:r>
                <a:rPr lang="es-CO" sz="1600" b="1" dirty="0">
                  <a:solidFill>
                    <a:srgbClr val="A50021"/>
                  </a:solidFill>
                </a:rPr>
                <a:t>Gestión</a:t>
              </a:r>
            </a:p>
            <a:p>
              <a:pPr algn="ctr"/>
              <a:r>
                <a:rPr lang="es-CO" sz="1600" b="1" dirty="0">
                  <a:solidFill>
                    <a:srgbClr val="A50021"/>
                  </a:solidFill>
                </a:rPr>
                <a:t>Documental </a:t>
              </a:r>
            </a:p>
            <a:p>
              <a:pPr algn="ctr"/>
              <a:r>
                <a:rPr lang="es-CO" sz="1600" b="1" dirty="0">
                  <a:solidFill>
                    <a:srgbClr val="A50021"/>
                  </a:solidFill>
                </a:rPr>
                <a:t>Administrativa</a:t>
              </a:r>
              <a:endParaRPr lang="es-ES" sz="1600" b="1" dirty="0">
                <a:solidFill>
                  <a:srgbClr val="A50021"/>
                </a:solidFill>
              </a:endParaRPr>
            </a:p>
          </p:txBody>
        </p:sp>
      </p:grpSp>
      <p:grpSp>
        <p:nvGrpSpPr>
          <p:cNvPr id="97" name="Grupo 96">
            <a:extLst>
              <a:ext uri="{FF2B5EF4-FFF2-40B4-BE49-F238E27FC236}">
                <a16:creationId xmlns:a16="http://schemas.microsoft.com/office/drawing/2014/main" xmlns="" id="{04B4B73B-DD6B-4EA4-BACC-A823CAFFA66E}"/>
              </a:ext>
            </a:extLst>
          </p:cNvPr>
          <p:cNvGrpSpPr/>
          <p:nvPr/>
        </p:nvGrpSpPr>
        <p:grpSpPr>
          <a:xfrm>
            <a:off x="10219139" y="2961650"/>
            <a:ext cx="1711787" cy="1711787"/>
            <a:chOff x="9615235" y="1073353"/>
            <a:chExt cx="2160000" cy="2160000"/>
          </a:xfrm>
        </p:grpSpPr>
        <p:pic>
          <p:nvPicPr>
            <p:cNvPr id="98" name="Picture 2" descr="http://dinheirodigital.sapo.pt/images_content/2014/20149281445_indicadores-graficos.jpg">
              <a:extLst>
                <a:ext uri="{FF2B5EF4-FFF2-40B4-BE49-F238E27FC236}">
                  <a16:creationId xmlns:a16="http://schemas.microsoft.com/office/drawing/2014/main" xmlns="" id="{9F94FD0E-1FE7-4963-9CE6-E31562A9F8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0910" y="2340074"/>
              <a:ext cx="1047820" cy="785313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9" name="Elipse 98">
              <a:extLst>
                <a:ext uri="{FF2B5EF4-FFF2-40B4-BE49-F238E27FC236}">
                  <a16:creationId xmlns:a16="http://schemas.microsoft.com/office/drawing/2014/main" xmlns="" id="{4E935A25-5F98-41B2-804E-DD3767F1EA9C}"/>
                </a:ext>
              </a:extLst>
            </p:cNvPr>
            <p:cNvSpPr/>
            <p:nvPr/>
          </p:nvSpPr>
          <p:spPr>
            <a:xfrm>
              <a:off x="9615235" y="1073353"/>
              <a:ext cx="2160000" cy="2160000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72000" rtlCol="0" anchor="t" anchorCtr="0"/>
            <a:lstStyle/>
            <a:p>
              <a:pPr algn="ctr"/>
              <a:r>
                <a:rPr lang="es-CO" sz="1600" b="1" dirty="0">
                  <a:solidFill>
                    <a:srgbClr val="A50021"/>
                  </a:solidFill>
                </a:rPr>
                <a:t>Asesoría, </a:t>
              </a:r>
            </a:p>
            <a:p>
              <a:pPr algn="ctr"/>
              <a:r>
                <a:rPr lang="es-CO" sz="1600" b="1" dirty="0">
                  <a:solidFill>
                    <a:srgbClr val="A50021"/>
                  </a:solidFill>
                </a:rPr>
                <a:t>Dirección </a:t>
              </a:r>
            </a:p>
            <a:p>
              <a:pPr algn="ctr"/>
              <a:r>
                <a:rPr lang="es-CO" sz="1600" b="1" dirty="0">
                  <a:solidFill>
                    <a:srgbClr val="A50021"/>
                  </a:solidFill>
                </a:rPr>
                <a:t>y Control</a:t>
              </a:r>
              <a:endParaRPr lang="es-ES" sz="1600" b="1" dirty="0">
                <a:solidFill>
                  <a:srgbClr val="A50021"/>
                </a:solidFill>
              </a:endParaRPr>
            </a:p>
          </p:txBody>
        </p:sp>
      </p:grpSp>
      <p:cxnSp>
        <p:nvCxnSpPr>
          <p:cNvPr id="100" name="Conector angular 62">
            <a:extLst>
              <a:ext uri="{FF2B5EF4-FFF2-40B4-BE49-F238E27FC236}">
                <a16:creationId xmlns:a16="http://schemas.microsoft.com/office/drawing/2014/main" xmlns="" id="{E3CAE280-B01E-4611-8080-D9BB3F1CFC90}"/>
              </a:ext>
            </a:extLst>
          </p:cNvPr>
          <p:cNvCxnSpPr>
            <a:stCxn id="54" idx="6"/>
            <a:endCxn id="99" idx="2"/>
          </p:cNvCxnSpPr>
          <p:nvPr/>
        </p:nvCxnSpPr>
        <p:spPr>
          <a:xfrm>
            <a:off x="9721874" y="2366830"/>
            <a:ext cx="497265" cy="1450714"/>
          </a:xfrm>
          <a:prstGeom prst="bentConnector3">
            <a:avLst>
              <a:gd name="adj1" fmla="val 50000"/>
            </a:avLst>
          </a:prstGeom>
          <a:ln w="38100">
            <a:solidFill>
              <a:srgbClr val="A50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 angular 65">
            <a:extLst>
              <a:ext uri="{FF2B5EF4-FFF2-40B4-BE49-F238E27FC236}">
                <a16:creationId xmlns:a16="http://schemas.microsoft.com/office/drawing/2014/main" xmlns="" id="{606EA320-5EF8-443D-8525-5AF7F6202D94}"/>
              </a:ext>
            </a:extLst>
          </p:cNvPr>
          <p:cNvCxnSpPr>
            <a:stCxn id="54" idx="5"/>
            <a:endCxn id="96" idx="1"/>
          </p:cNvCxnSpPr>
          <p:nvPr/>
        </p:nvCxnSpPr>
        <p:spPr>
          <a:xfrm rot="16200000" flipH="1">
            <a:off x="8703164" y="3901209"/>
            <a:ext cx="1791071" cy="482917"/>
          </a:xfrm>
          <a:prstGeom prst="bentConnector3">
            <a:avLst>
              <a:gd name="adj1" fmla="val 50000"/>
            </a:avLst>
          </a:prstGeom>
          <a:ln w="38100">
            <a:solidFill>
              <a:srgbClr val="A50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angular 69">
            <a:extLst>
              <a:ext uri="{FF2B5EF4-FFF2-40B4-BE49-F238E27FC236}">
                <a16:creationId xmlns:a16="http://schemas.microsoft.com/office/drawing/2014/main" xmlns="" id="{1CF5BD3A-A927-4B1A-AC20-4656A08E6A0A}"/>
              </a:ext>
            </a:extLst>
          </p:cNvPr>
          <p:cNvCxnSpPr>
            <a:stCxn id="54" idx="4"/>
            <a:endCxn id="93" idx="0"/>
          </p:cNvCxnSpPr>
          <p:nvPr/>
        </p:nvCxnSpPr>
        <p:spPr>
          <a:xfrm rot="16200000" flipH="1">
            <a:off x="7788216" y="4300488"/>
            <a:ext cx="1458247" cy="80802"/>
          </a:xfrm>
          <a:prstGeom prst="bentConnector3">
            <a:avLst>
              <a:gd name="adj1" fmla="val 50000"/>
            </a:avLst>
          </a:prstGeom>
          <a:ln w="38100">
            <a:solidFill>
              <a:srgbClr val="A50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angular 75">
            <a:extLst>
              <a:ext uri="{FF2B5EF4-FFF2-40B4-BE49-F238E27FC236}">
                <a16:creationId xmlns:a16="http://schemas.microsoft.com/office/drawing/2014/main" xmlns="" id="{C85751B2-6FFA-42BF-9FA5-90CF5C2B6720}"/>
              </a:ext>
            </a:extLst>
          </p:cNvPr>
          <p:cNvCxnSpPr>
            <a:stCxn id="54" idx="2"/>
            <a:endCxn id="84" idx="0"/>
          </p:cNvCxnSpPr>
          <p:nvPr/>
        </p:nvCxnSpPr>
        <p:spPr>
          <a:xfrm rot="10800000" flipV="1">
            <a:off x="6379990" y="2366829"/>
            <a:ext cx="852013" cy="281693"/>
          </a:xfrm>
          <a:prstGeom prst="bentConnector2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angular 72">
            <a:extLst>
              <a:ext uri="{FF2B5EF4-FFF2-40B4-BE49-F238E27FC236}">
                <a16:creationId xmlns:a16="http://schemas.microsoft.com/office/drawing/2014/main" xmlns="" id="{AAA7810B-06EC-49CA-A61E-0196CD9DB0F9}"/>
              </a:ext>
            </a:extLst>
          </p:cNvPr>
          <p:cNvCxnSpPr>
            <a:stCxn id="54" idx="3"/>
            <a:endCxn id="90" idx="7"/>
          </p:cNvCxnSpPr>
          <p:nvPr/>
        </p:nvCxnSpPr>
        <p:spPr>
          <a:xfrm rot="5400000">
            <a:off x="6593958" y="3958404"/>
            <a:ext cx="1713949" cy="291407"/>
          </a:xfrm>
          <a:prstGeom prst="bentConnector3">
            <a:avLst>
              <a:gd name="adj1" fmla="val 50000"/>
            </a:avLst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upo 104">
            <a:extLst>
              <a:ext uri="{FF2B5EF4-FFF2-40B4-BE49-F238E27FC236}">
                <a16:creationId xmlns:a16="http://schemas.microsoft.com/office/drawing/2014/main" xmlns="" id="{123E22AD-8113-48C9-B3B8-E20925C37B92}"/>
              </a:ext>
            </a:extLst>
          </p:cNvPr>
          <p:cNvGrpSpPr/>
          <p:nvPr/>
        </p:nvGrpSpPr>
        <p:grpSpPr>
          <a:xfrm>
            <a:off x="10219139" y="1007594"/>
            <a:ext cx="1711787" cy="1711787"/>
            <a:chOff x="4770839" y="976612"/>
            <a:chExt cx="1711787" cy="1711787"/>
          </a:xfrm>
        </p:grpSpPr>
        <p:pic>
          <p:nvPicPr>
            <p:cNvPr id="106" name="Picture 6" descr="Resultado de imagen para ambiental dibujos animados">
              <a:extLst>
                <a:ext uri="{FF2B5EF4-FFF2-40B4-BE49-F238E27FC236}">
                  <a16:creationId xmlns:a16="http://schemas.microsoft.com/office/drawing/2014/main" xmlns="" id="{829CDA2C-7487-4590-99E3-96AFB7C210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1327" y="1727420"/>
              <a:ext cx="1085829" cy="776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" name="Elipse 106">
              <a:extLst>
                <a:ext uri="{FF2B5EF4-FFF2-40B4-BE49-F238E27FC236}">
                  <a16:creationId xmlns:a16="http://schemas.microsoft.com/office/drawing/2014/main" xmlns="" id="{DEDAA366-ABB2-421F-8DD4-14E5BAA2F1A4}"/>
                </a:ext>
              </a:extLst>
            </p:cNvPr>
            <p:cNvSpPr/>
            <p:nvPr/>
          </p:nvSpPr>
          <p:spPr>
            <a:xfrm>
              <a:off x="4770839" y="976612"/>
              <a:ext cx="1711787" cy="1711787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72000" rtlCol="0" anchor="t" anchorCtr="0"/>
            <a:lstStyle/>
            <a:p>
              <a:pPr algn="ctr"/>
              <a:r>
                <a:rPr lang="es-CO" sz="1600" b="1" dirty="0">
                  <a:solidFill>
                    <a:srgbClr val="008000"/>
                  </a:solidFill>
                </a:rPr>
                <a:t>Sistema de </a:t>
              </a:r>
            </a:p>
            <a:p>
              <a:pPr algn="ctr"/>
              <a:r>
                <a:rPr lang="es-CO" sz="1600" b="1" dirty="0">
                  <a:solidFill>
                    <a:srgbClr val="008000"/>
                  </a:solidFill>
                </a:rPr>
                <a:t>Gestión Ambiental</a:t>
              </a:r>
              <a:endParaRPr lang="es-ES" sz="1600" b="1" dirty="0">
                <a:solidFill>
                  <a:srgbClr val="008000"/>
                </a:solidFill>
              </a:endParaRPr>
            </a:p>
          </p:txBody>
        </p:sp>
      </p:grpSp>
      <p:cxnSp>
        <p:nvCxnSpPr>
          <p:cNvPr id="108" name="Conector angular 55">
            <a:extLst>
              <a:ext uri="{FF2B5EF4-FFF2-40B4-BE49-F238E27FC236}">
                <a16:creationId xmlns:a16="http://schemas.microsoft.com/office/drawing/2014/main" xmlns="" id="{4B9CE611-BF4E-406F-BBF2-288DDC6DF9A6}"/>
              </a:ext>
            </a:extLst>
          </p:cNvPr>
          <p:cNvCxnSpPr>
            <a:stCxn id="54" idx="7"/>
            <a:endCxn id="107" idx="2"/>
          </p:cNvCxnSpPr>
          <p:nvPr/>
        </p:nvCxnSpPr>
        <p:spPr>
          <a:xfrm rot="16200000" flipH="1">
            <a:off x="9599709" y="1244058"/>
            <a:ext cx="376961" cy="861898"/>
          </a:xfrm>
          <a:prstGeom prst="bentConnector4">
            <a:avLst>
              <a:gd name="adj1" fmla="val -60643"/>
              <a:gd name="adj2" fmla="val 71153"/>
            </a:avLst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upo 108">
            <a:extLst>
              <a:ext uri="{FF2B5EF4-FFF2-40B4-BE49-F238E27FC236}">
                <a16:creationId xmlns:a16="http://schemas.microsoft.com/office/drawing/2014/main" xmlns="" id="{BCF0ADCE-793C-478A-91B1-A80F5C21BD97}"/>
              </a:ext>
            </a:extLst>
          </p:cNvPr>
          <p:cNvGrpSpPr/>
          <p:nvPr/>
        </p:nvGrpSpPr>
        <p:grpSpPr>
          <a:xfrm>
            <a:off x="3068848" y="1398694"/>
            <a:ext cx="1713600" cy="1713600"/>
            <a:chOff x="3561479" y="2854044"/>
            <a:chExt cx="1713600" cy="1713600"/>
          </a:xfrm>
        </p:grpSpPr>
        <p:pic>
          <p:nvPicPr>
            <p:cNvPr id="110" name="Picture 12" descr="http://previews.123rf.com/images/limbi007/limbi0071209/limbi007120900067/15373555-orange-cartoon-character-springs-a-folder-white-background.jpg">
              <a:extLst>
                <a:ext uri="{FF2B5EF4-FFF2-40B4-BE49-F238E27FC236}">
                  <a16:creationId xmlns:a16="http://schemas.microsoft.com/office/drawing/2014/main" xmlns="" id="{1F06A0C5-EF82-47D4-AF94-B0C6BB1D21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2631" y="3391749"/>
              <a:ext cx="1051297" cy="1051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" name="Elipse 110">
              <a:extLst>
                <a:ext uri="{FF2B5EF4-FFF2-40B4-BE49-F238E27FC236}">
                  <a16:creationId xmlns:a16="http://schemas.microsoft.com/office/drawing/2014/main" xmlns="" id="{CBF1C851-A04D-4404-9E36-7A0B5210DD94}"/>
                </a:ext>
              </a:extLst>
            </p:cNvPr>
            <p:cNvSpPr/>
            <p:nvPr/>
          </p:nvSpPr>
          <p:spPr>
            <a:xfrm>
              <a:off x="3561479" y="2854044"/>
              <a:ext cx="1713600" cy="1713600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72000" rtlCol="0" anchor="t" anchorCtr="1"/>
            <a:lstStyle/>
            <a:p>
              <a:pPr algn="ctr"/>
              <a:r>
                <a:rPr lang="es-CO" b="1" dirty="0">
                  <a:solidFill>
                    <a:srgbClr val="A50021"/>
                  </a:solidFill>
                </a:rPr>
                <a:t>Cierre</a:t>
              </a:r>
              <a:endParaRPr lang="es-ES" b="1" dirty="0">
                <a:solidFill>
                  <a:srgbClr val="A50021"/>
                </a:solidFill>
              </a:endParaRPr>
            </a:p>
          </p:txBody>
        </p:sp>
      </p:grpSp>
      <p:grpSp>
        <p:nvGrpSpPr>
          <p:cNvPr id="115" name="Grupo 114">
            <a:extLst>
              <a:ext uri="{FF2B5EF4-FFF2-40B4-BE49-F238E27FC236}">
                <a16:creationId xmlns:a16="http://schemas.microsoft.com/office/drawing/2014/main" xmlns="" id="{35724C8F-C51B-4F6F-8FDD-89E448AFC93E}"/>
              </a:ext>
            </a:extLst>
          </p:cNvPr>
          <p:cNvGrpSpPr/>
          <p:nvPr/>
        </p:nvGrpSpPr>
        <p:grpSpPr>
          <a:xfrm>
            <a:off x="3121346" y="3381627"/>
            <a:ext cx="1713600" cy="1713600"/>
            <a:chOff x="2787500" y="1257674"/>
            <a:chExt cx="1713600" cy="1713600"/>
          </a:xfrm>
        </p:grpSpPr>
        <p:pic>
          <p:nvPicPr>
            <p:cNvPr id="116" name="Picture 6" descr="http://www.telecomunicacionesparagerentes.com/wp-content/uploads/2011/11/telecomunicacionesparagerentes.jpg">
              <a:extLst>
                <a:ext uri="{FF2B5EF4-FFF2-40B4-BE49-F238E27FC236}">
                  <a16:creationId xmlns:a16="http://schemas.microsoft.com/office/drawing/2014/main" xmlns="" id="{32016574-3F79-4D4E-BBC2-77CB3D4F7B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4831" y="1787620"/>
              <a:ext cx="1118938" cy="111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7" name="Elipse 116">
              <a:extLst>
                <a:ext uri="{FF2B5EF4-FFF2-40B4-BE49-F238E27FC236}">
                  <a16:creationId xmlns:a16="http://schemas.microsoft.com/office/drawing/2014/main" xmlns="" id="{550C27B9-7102-4724-B182-A79F5DF8EF72}"/>
                </a:ext>
              </a:extLst>
            </p:cNvPr>
            <p:cNvSpPr/>
            <p:nvPr/>
          </p:nvSpPr>
          <p:spPr>
            <a:xfrm>
              <a:off x="2787500" y="1257674"/>
              <a:ext cx="1713600" cy="1713600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72000" rtlCol="0" anchor="t" anchorCtr="1"/>
            <a:lstStyle/>
            <a:p>
              <a:pPr algn="ctr"/>
              <a:r>
                <a:rPr lang="es-CO" b="1" dirty="0">
                  <a:solidFill>
                    <a:srgbClr val="A50021"/>
                  </a:solidFill>
                </a:rPr>
                <a:t>Ejecución</a:t>
              </a:r>
              <a:endParaRPr lang="es-ES" b="1" dirty="0">
                <a:solidFill>
                  <a:srgbClr val="A50021"/>
                </a:solidFill>
              </a:endParaRPr>
            </a:p>
          </p:txBody>
        </p:sp>
      </p:grpSp>
      <p:grpSp>
        <p:nvGrpSpPr>
          <p:cNvPr id="118" name="Grupo 117">
            <a:extLst>
              <a:ext uri="{FF2B5EF4-FFF2-40B4-BE49-F238E27FC236}">
                <a16:creationId xmlns:a16="http://schemas.microsoft.com/office/drawing/2014/main" xmlns="" id="{DDC5723F-D110-4D0B-B862-B507C4D115A3}"/>
              </a:ext>
            </a:extLst>
          </p:cNvPr>
          <p:cNvGrpSpPr/>
          <p:nvPr/>
        </p:nvGrpSpPr>
        <p:grpSpPr>
          <a:xfrm>
            <a:off x="2026219" y="5054336"/>
            <a:ext cx="1713600" cy="1713600"/>
            <a:chOff x="911558" y="1192957"/>
            <a:chExt cx="1713600" cy="1713600"/>
          </a:xfrm>
        </p:grpSpPr>
        <p:sp>
          <p:nvSpPr>
            <p:cNvPr id="119" name="Elipse 118">
              <a:extLst>
                <a:ext uri="{FF2B5EF4-FFF2-40B4-BE49-F238E27FC236}">
                  <a16:creationId xmlns:a16="http://schemas.microsoft.com/office/drawing/2014/main" xmlns="" id="{39E7BE5F-B8F0-4E42-99A1-72552E84C941}"/>
                </a:ext>
              </a:extLst>
            </p:cNvPr>
            <p:cNvSpPr/>
            <p:nvPr/>
          </p:nvSpPr>
          <p:spPr>
            <a:xfrm>
              <a:off x="911558" y="1192957"/>
              <a:ext cx="1713600" cy="17136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72000" rtlCol="0" anchor="t" anchorCtr="1"/>
            <a:lstStyle/>
            <a:p>
              <a:pPr algn="ctr"/>
              <a:r>
                <a:rPr lang="es-CO" b="1" dirty="0">
                  <a:solidFill>
                    <a:srgbClr val="A50021"/>
                  </a:solidFill>
                </a:rPr>
                <a:t>Selección</a:t>
              </a:r>
              <a:endParaRPr lang="es-ES" b="1" dirty="0">
                <a:solidFill>
                  <a:srgbClr val="A50021"/>
                </a:solidFill>
              </a:endParaRPr>
            </a:p>
          </p:txBody>
        </p:sp>
        <p:pic>
          <p:nvPicPr>
            <p:cNvPr id="120" name="Picture 10">
              <a:extLst>
                <a:ext uri="{FF2B5EF4-FFF2-40B4-BE49-F238E27FC236}">
                  <a16:creationId xmlns:a16="http://schemas.microsoft.com/office/drawing/2014/main" xmlns="" id="{57F1FCA4-5E0F-4C22-8CB1-2DAECCEE94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61188" y="1825185"/>
              <a:ext cx="1014341" cy="837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1" name="Grupo 120">
            <a:extLst>
              <a:ext uri="{FF2B5EF4-FFF2-40B4-BE49-F238E27FC236}">
                <a16:creationId xmlns:a16="http://schemas.microsoft.com/office/drawing/2014/main" xmlns="" id="{6FB4683F-EF00-4936-8CF5-4D67F6A6C2F2}"/>
              </a:ext>
            </a:extLst>
          </p:cNvPr>
          <p:cNvGrpSpPr/>
          <p:nvPr/>
        </p:nvGrpSpPr>
        <p:grpSpPr>
          <a:xfrm>
            <a:off x="189461" y="3944357"/>
            <a:ext cx="1713600" cy="1713600"/>
            <a:chOff x="78964" y="2971274"/>
            <a:chExt cx="1713600" cy="1713600"/>
          </a:xfrm>
        </p:grpSpPr>
        <p:sp>
          <p:nvSpPr>
            <p:cNvPr id="122" name="Elipse 121">
              <a:extLst>
                <a:ext uri="{FF2B5EF4-FFF2-40B4-BE49-F238E27FC236}">
                  <a16:creationId xmlns:a16="http://schemas.microsoft.com/office/drawing/2014/main" xmlns="" id="{EC88CE62-6232-48B1-8163-2CDC14EC4642}"/>
                </a:ext>
              </a:extLst>
            </p:cNvPr>
            <p:cNvSpPr/>
            <p:nvPr/>
          </p:nvSpPr>
          <p:spPr>
            <a:xfrm>
              <a:off x="78964" y="2971274"/>
              <a:ext cx="1713600" cy="1713600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72000" rtlCol="0" anchor="t" anchorCtr="1"/>
            <a:lstStyle/>
            <a:p>
              <a:pPr algn="ctr"/>
              <a:r>
                <a:rPr lang="es-CO" b="1" dirty="0">
                  <a:solidFill>
                    <a:srgbClr val="A50021"/>
                  </a:solidFill>
                </a:rPr>
                <a:t>Planeación</a:t>
              </a:r>
              <a:endParaRPr lang="es-ES" b="1" dirty="0">
                <a:solidFill>
                  <a:srgbClr val="A50021"/>
                </a:solidFill>
              </a:endParaRPr>
            </a:p>
          </p:txBody>
        </p:sp>
        <p:pic>
          <p:nvPicPr>
            <p:cNvPr id="123" name="Picture 4" descr="https://encrypted-tbn3.gstatic.com/images?q=tbn:ANd9GcQ5Bj0w5kfMS_iI1UIuO9l4d5fyDPZdFOss4UINwufFKpEHiYjqjw">
              <a:extLst>
                <a:ext uri="{FF2B5EF4-FFF2-40B4-BE49-F238E27FC236}">
                  <a16:creationId xmlns:a16="http://schemas.microsoft.com/office/drawing/2014/main" xmlns="" id="{263AC899-E5BC-423C-B7D5-8FFA0D2FCD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119" y="3531901"/>
              <a:ext cx="1133044" cy="88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24" name="Conector angular 78">
            <a:extLst>
              <a:ext uri="{FF2B5EF4-FFF2-40B4-BE49-F238E27FC236}">
                <a16:creationId xmlns:a16="http://schemas.microsoft.com/office/drawing/2014/main" xmlns="" id="{7F869BD6-76F5-4EC3-8BCB-8794E6BFB32A}"/>
              </a:ext>
            </a:extLst>
          </p:cNvPr>
          <p:cNvCxnSpPr>
            <a:cxnSpLocks/>
            <a:stCxn id="114" idx="2"/>
            <a:endCxn id="122" idx="0"/>
          </p:cNvCxnSpPr>
          <p:nvPr/>
        </p:nvCxnSpPr>
        <p:spPr>
          <a:xfrm rot="10800000" flipH="1" flipV="1">
            <a:off x="379319" y="2367493"/>
            <a:ext cx="666941" cy="1576863"/>
          </a:xfrm>
          <a:prstGeom prst="bentConnector4">
            <a:avLst>
              <a:gd name="adj1" fmla="val -34276"/>
              <a:gd name="adj2" fmla="val 89496"/>
            </a:avLst>
          </a:prstGeom>
          <a:ln w="38100">
            <a:solidFill>
              <a:srgbClr val="A50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angular 79">
            <a:extLst>
              <a:ext uri="{FF2B5EF4-FFF2-40B4-BE49-F238E27FC236}">
                <a16:creationId xmlns:a16="http://schemas.microsoft.com/office/drawing/2014/main" xmlns="" id="{19CEB21C-814A-439E-BF51-BB86B5F62B68}"/>
              </a:ext>
            </a:extLst>
          </p:cNvPr>
          <p:cNvCxnSpPr>
            <a:stCxn id="122" idx="4"/>
            <a:endCxn id="119" idx="2"/>
          </p:cNvCxnSpPr>
          <p:nvPr/>
        </p:nvCxnSpPr>
        <p:spPr>
          <a:xfrm rot="16200000" flipH="1">
            <a:off x="1409651" y="5294567"/>
            <a:ext cx="253179" cy="979958"/>
          </a:xfrm>
          <a:prstGeom prst="bentConnector2">
            <a:avLst/>
          </a:prstGeom>
          <a:ln w="38100">
            <a:solidFill>
              <a:srgbClr val="A50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ector angular 80">
            <a:extLst>
              <a:ext uri="{FF2B5EF4-FFF2-40B4-BE49-F238E27FC236}">
                <a16:creationId xmlns:a16="http://schemas.microsoft.com/office/drawing/2014/main" xmlns="" id="{BB5525E0-02A0-4EA4-ACAF-CA5B92622325}"/>
              </a:ext>
            </a:extLst>
          </p:cNvPr>
          <p:cNvCxnSpPr>
            <a:stCxn id="117" idx="6"/>
            <a:endCxn id="111" idx="6"/>
          </p:cNvCxnSpPr>
          <p:nvPr/>
        </p:nvCxnSpPr>
        <p:spPr>
          <a:xfrm flipH="1" flipV="1">
            <a:off x="4782448" y="2255494"/>
            <a:ext cx="52498" cy="1982933"/>
          </a:xfrm>
          <a:prstGeom prst="bentConnector3">
            <a:avLst>
              <a:gd name="adj1" fmla="val -435445"/>
            </a:avLst>
          </a:prstGeom>
          <a:ln w="38100">
            <a:solidFill>
              <a:srgbClr val="A50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ector angular 81">
            <a:extLst>
              <a:ext uri="{FF2B5EF4-FFF2-40B4-BE49-F238E27FC236}">
                <a16:creationId xmlns:a16="http://schemas.microsoft.com/office/drawing/2014/main" xmlns="" id="{B42678B1-47FA-4C9E-B545-3000375A242E}"/>
              </a:ext>
            </a:extLst>
          </p:cNvPr>
          <p:cNvCxnSpPr>
            <a:stCxn id="119" idx="6"/>
            <a:endCxn id="117" idx="4"/>
          </p:cNvCxnSpPr>
          <p:nvPr/>
        </p:nvCxnSpPr>
        <p:spPr>
          <a:xfrm flipV="1">
            <a:off x="3739819" y="5095227"/>
            <a:ext cx="238327" cy="815909"/>
          </a:xfrm>
          <a:prstGeom prst="bentConnector2">
            <a:avLst/>
          </a:prstGeom>
          <a:ln w="38100">
            <a:solidFill>
              <a:srgbClr val="A50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3760F07F-56C3-455A-A54A-A05E3EC0076F}"/>
              </a:ext>
            </a:extLst>
          </p:cNvPr>
          <p:cNvGrpSpPr/>
          <p:nvPr/>
        </p:nvGrpSpPr>
        <p:grpSpPr>
          <a:xfrm>
            <a:off x="379320" y="1121894"/>
            <a:ext cx="2491200" cy="2556757"/>
            <a:chOff x="379320" y="1121894"/>
            <a:chExt cx="2491200" cy="2556757"/>
          </a:xfrm>
        </p:grpSpPr>
        <p:grpSp>
          <p:nvGrpSpPr>
            <p:cNvPr id="112" name="Grupo 111">
              <a:extLst>
                <a:ext uri="{FF2B5EF4-FFF2-40B4-BE49-F238E27FC236}">
                  <a16:creationId xmlns:a16="http://schemas.microsoft.com/office/drawing/2014/main" xmlns="" id="{36CB5AD4-C9D9-4FAB-83F6-95C44256AD0E}"/>
                </a:ext>
              </a:extLst>
            </p:cNvPr>
            <p:cNvGrpSpPr/>
            <p:nvPr/>
          </p:nvGrpSpPr>
          <p:grpSpPr>
            <a:xfrm>
              <a:off x="379320" y="1121894"/>
              <a:ext cx="2491200" cy="2556757"/>
              <a:chOff x="1392116" y="4265013"/>
              <a:chExt cx="2491200" cy="2556757"/>
            </a:xfrm>
          </p:grpSpPr>
          <p:pic>
            <p:nvPicPr>
              <p:cNvPr id="113" name="Picture 4" descr="http://sotypc.com/wp-content/uploads/2012/03/comprar-por-internet.jpg">
                <a:extLst>
                  <a:ext uri="{FF2B5EF4-FFF2-40B4-BE49-F238E27FC236}">
                    <a16:creationId xmlns:a16="http://schemas.microsoft.com/office/drawing/2014/main" xmlns="" id="{C54ABDFB-1D35-44D0-B484-11ECC81D80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69041" y="5415526"/>
                <a:ext cx="1745462" cy="1406244"/>
              </a:xfrm>
              <a:prstGeom prst="rect">
                <a:avLst/>
              </a:prstGeom>
              <a:noFill/>
              <a:ln w="3810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4" name="Elipse 113">
                <a:extLst>
                  <a:ext uri="{FF2B5EF4-FFF2-40B4-BE49-F238E27FC236}">
                    <a16:creationId xmlns:a16="http://schemas.microsoft.com/office/drawing/2014/main" xmlns="" id="{E8F0698B-77DA-40F3-A538-F2B0CCDBA83F}"/>
                  </a:ext>
                </a:extLst>
              </p:cNvPr>
              <p:cNvSpPr/>
              <p:nvPr/>
            </p:nvSpPr>
            <p:spPr>
              <a:xfrm>
                <a:off x="1392116" y="4265013"/>
                <a:ext cx="2491200" cy="2491200"/>
              </a:xfrm>
              <a:prstGeom prst="ellipse">
                <a:avLst/>
              </a:prstGeom>
              <a:noFill/>
              <a:ln w="3810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72000" tIns="0" rIns="72000" bIns="72000" rtlCol="0" anchor="t" anchorCtr="1"/>
              <a:lstStyle/>
              <a:p>
                <a:pPr algn="ctr"/>
                <a:endParaRPr lang="es-ES" sz="2400" b="1" dirty="0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xmlns="" id="{61209450-3B9A-45B6-A1AE-C1828620A068}"/>
                </a:ext>
              </a:extLst>
            </p:cNvPr>
            <p:cNvSpPr/>
            <p:nvPr/>
          </p:nvSpPr>
          <p:spPr>
            <a:xfrm>
              <a:off x="856243" y="1155814"/>
              <a:ext cx="151960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O" sz="2800" b="1" dirty="0">
                  <a:solidFill>
                    <a:srgbClr val="000066"/>
                  </a:solidFill>
                </a:rPr>
                <a:t>Compra </a:t>
              </a:r>
            </a:p>
            <a:p>
              <a:pPr algn="ctr"/>
              <a:r>
                <a:rPr lang="es-CO" sz="2800" b="1" dirty="0">
                  <a:solidFill>
                    <a:srgbClr val="000066"/>
                  </a:solidFill>
                </a:rPr>
                <a:t>Pública</a:t>
              </a:r>
            </a:p>
            <a:p>
              <a:pPr algn="ctr"/>
              <a:r>
                <a:rPr lang="es-ES" sz="1600" b="1" dirty="0">
                  <a:solidFill>
                    <a:srgbClr val="000066"/>
                  </a:solidFill>
                </a:rPr>
                <a:t>(</a:t>
              </a:r>
              <a:r>
                <a:rPr lang="es-CO" sz="1600" b="1" dirty="0" err="1">
                  <a:solidFill>
                    <a:srgbClr val="000066"/>
                  </a:solidFill>
                </a:rPr>
                <a:t>AByS</a:t>
              </a:r>
              <a:r>
                <a:rPr lang="es-CO" sz="1600" b="1" dirty="0">
                  <a:solidFill>
                    <a:srgbClr val="000066"/>
                  </a:solidFill>
                </a:rPr>
                <a:t>)</a:t>
              </a:r>
              <a:endParaRPr lang="es-ES" sz="1600" b="1" dirty="0">
                <a:solidFill>
                  <a:srgbClr val="00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270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7">
            <a:extLst>
              <a:ext uri="{FF2B5EF4-FFF2-40B4-BE49-F238E27FC236}">
                <a16:creationId xmlns:a16="http://schemas.microsoft.com/office/drawing/2014/main" xmlns="" id="{A0AB9161-B6D4-406F-AC31-F3A6253C4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1944" y="6094"/>
            <a:ext cx="56085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sz="2800" b="1" dirty="0">
                <a:solidFill>
                  <a:srgbClr val="66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Proceso Gestión Administrativa</a:t>
            </a:r>
          </a:p>
        </p:txBody>
      </p:sp>
      <p:grpSp>
        <p:nvGrpSpPr>
          <p:cNvPr id="150" name="Grupo 149">
            <a:extLst>
              <a:ext uri="{FF2B5EF4-FFF2-40B4-BE49-F238E27FC236}">
                <a16:creationId xmlns:a16="http://schemas.microsoft.com/office/drawing/2014/main" xmlns="" id="{3CB435EE-CC00-4951-8DB4-29C92D3F3DA4}"/>
              </a:ext>
            </a:extLst>
          </p:cNvPr>
          <p:cNvGrpSpPr/>
          <p:nvPr/>
        </p:nvGrpSpPr>
        <p:grpSpPr>
          <a:xfrm>
            <a:off x="7232002" y="1124656"/>
            <a:ext cx="2489872" cy="2489872"/>
            <a:chOff x="5528424" y="830574"/>
            <a:chExt cx="2880000" cy="2880000"/>
          </a:xfrm>
        </p:grpSpPr>
        <p:pic>
          <p:nvPicPr>
            <p:cNvPr id="151" name="Picture 2" descr="http://www.rrhhdigital.com/userfiles/formacion.jpg">
              <a:extLst>
                <a:ext uri="{FF2B5EF4-FFF2-40B4-BE49-F238E27FC236}">
                  <a16:creationId xmlns:a16="http://schemas.microsoft.com/office/drawing/2014/main" xmlns="" id="{7AD28CBD-DBBA-418F-A804-18B012A16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8884" y="2426358"/>
              <a:ext cx="1830641" cy="1207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2" name="Elipse 151">
              <a:extLst>
                <a:ext uri="{FF2B5EF4-FFF2-40B4-BE49-F238E27FC236}">
                  <a16:creationId xmlns:a16="http://schemas.microsoft.com/office/drawing/2014/main" xmlns="" id="{69B74ECB-BC40-4D2E-BF2C-39921239BA30}"/>
                </a:ext>
              </a:extLst>
            </p:cNvPr>
            <p:cNvSpPr/>
            <p:nvPr/>
          </p:nvSpPr>
          <p:spPr>
            <a:xfrm>
              <a:off x="5528424" y="830574"/>
              <a:ext cx="2880000" cy="2880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72000" rtlCol="0" anchor="t" anchorCtr="0"/>
            <a:lstStyle/>
            <a:p>
              <a:pPr algn="ctr"/>
              <a:r>
                <a:rPr lang="es-CO" sz="2800" b="1" dirty="0">
                  <a:solidFill>
                    <a:srgbClr val="000000"/>
                  </a:solidFill>
                </a:rPr>
                <a:t>Gestión </a:t>
              </a:r>
            </a:p>
            <a:p>
              <a:pPr algn="ctr"/>
              <a:r>
                <a:rPr lang="es-CO" sz="2800" b="1" dirty="0">
                  <a:solidFill>
                    <a:srgbClr val="000000"/>
                  </a:solidFill>
                </a:rPr>
                <a:t>Administrativa</a:t>
              </a:r>
              <a:endParaRPr lang="es-ES" sz="28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3" name="Grupo 152">
            <a:extLst>
              <a:ext uri="{FF2B5EF4-FFF2-40B4-BE49-F238E27FC236}">
                <a16:creationId xmlns:a16="http://schemas.microsoft.com/office/drawing/2014/main" xmlns="" id="{4068B4EF-DFE9-4171-8B76-560EB2DE3A48}"/>
              </a:ext>
            </a:extLst>
          </p:cNvPr>
          <p:cNvGrpSpPr/>
          <p:nvPr/>
        </p:nvGrpSpPr>
        <p:grpSpPr>
          <a:xfrm>
            <a:off x="152106" y="4923791"/>
            <a:ext cx="1711787" cy="1711787"/>
            <a:chOff x="1098083" y="4086583"/>
            <a:chExt cx="2160000" cy="2160000"/>
          </a:xfrm>
        </p:grpSpPr>
        <p:pic>
          <p:nvPicPr>
            <p:cNvPr id="154" name="Picture 16" descr="http://www.limpiarfachadas.com/wp-content/uploads/2013/06/servicios-de-aseo.jpg">
              <a:extLst>
                <a:ext uri="{FF2B5EF4-FFF2-40B4-BE49-F238E27FC236}">
                  <a16:creationId xmlns:a16="http://schemas.microsoft.com/office/drawing/2014/main" xmlns="" id="{9979FE7C-5AEC-4E2D-87EC-B0F853A7E8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8083" y="5061076"/>
              <a:ext cx="1080000" cy="1080000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5" name="Elipse 154">
              <a:extLst>
                <a:ext uri="{FF2B5EF4-FFF2-40B4-BE49-F238E27FC236}">
                  <a16:creationId xmlns:a16="http://schemas.microsoft.com/office/drawing/2014/main" xmlns="" id="{A6FC8D78-03B2-4DAD-B303-60669A5F7DF9}"/>
                </a:ext>
              </a:extLst>
            </p:cNvPr>
            <p:cNvSpPr/>
            <p:nvPr/>
          </p:nvSpPr>
          <p:spPr>
            <a:xfrm>
              <a:off x="1098083" y="4086583"/>
              <a:ext cx="2160000" cy="2160000"/>
            </a:xfrm>
            <a:prstGeom prst="ellipse">
              <a:avLst/>
            </a:prstGeom>
            <a:noFill/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72000" rtlCol="0" anchor="t" anchorCtr="1"/>
            <a:lstStyle/>
            <a:p>
              <a:pPr algn="ctr"/>
              <a:r>
                <a:rPr lang="es-CO" sz="1600" b="1" dirty="0">
                  <a:solidFill>
                    <a:srgbClr val="660066"/>
                  </a:solidFill>
                </a:rPr>
                <a:t>Servicios </a:t>
              </a:r>
            </a:p>
            <a:p>
              <a:pPr algn="ctr"/>
              <a:r>
                <a:rPr lang="es-CO" sz="1600" b="1" dirty="0">
                  <a:solidFill>
                    <a:srgbClr val="660066"/>
                  </a:solidFill>
                </a:rPr>
                <a:t>Administrativos</a:t>
              </a:r>
              <a:endParaRPr lang="es-ES" sz="1600" b="1" dirty="0">
                <a:solidFill>
                  <a:srgbClr val="660066"/>
                </a:solidFill>
              </a:endParaRPr>
            </a:p>
          </p:txBody>
        </p:sp>
      </p:grpSp>
      <p:grpSp>
        <p:nvGrpSpPr>
          <p:cNvPr id="156" name="Grupo 155">
            <a:extLst>
              <a:ext uri="{FF2B5EF4-FFF2-40B4-BE49-F238E27FC236}">
                <a16:creationId xmlns:a16="http://schemas.microsoft.com/office/drawing/2014/main" xmlns="" id="{202EFB80-8C79-41D3-8C63-230449DA5001}"/>
              </a:ext>
            </a:extLst>
          </p:cNvPr>
          <p:cNvGrpSpPr/>
          <p:nvPr/>
        </p:nvGrpSpPr>
        <p:grpSpPr>
          <a:xfrm>
            <a:off x="2172745" y="4923791"/>
            <a:ext cx="1711787" cy="1711787"/>
            <a:chOff x="5040825" y="4898747"/>
            <a:chExt cx="2160000" cy="2160000"/>
          </a:xfrm>
        </p:grpSpPr>
        <p:pic>
          <p:nvPicPr>
            <p:cNvPr id="157" name="Picture 10" descr="http://thumbs.dreamstime.com/z/almac%C3%A9n-lleno-25307263.jpg">
              <a:extLst>
                <a:ext uri="{FF2B5EF4-FFF2-40B4-BE49-F238E27FC236}">
                  <a16:creationId xmlns:a16="http://schemas.microsoft.com/office/drawing/2014/main" xmlns="" id="{3084A532-FF49-4117-BD16-590BB3DC41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76" b="14165"/>
            <a:stretch/>
          </p:blipFill>
          <p:spPr bwMode="auto">
            <a:xfrm>
              <a:off x="5481458" y="5961118"/>
              <a:ext cx="1397078" cy="828000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8" name="Elipse 157">
              <a:extLst>
                <a:ext uri="{FF2B5EF4-FFF2-40B4-BE49-F238E27FC236}">
                  <a16:creationId xmlns:a16="http://schemas.microsoft.com/office/drawing/2014/main" xmlns="" id="{37C33700-5747-4512-BB52-5C4405CE4A2E}"/>
                </a:ext>
              </a:extLst>
            </p:cNvPr>
            <p:cNvSpPr/>
            <p:nvPr/>
          </p:nvSpPr>
          <p:spPr>
            <a:xfrm>
              <a:off x="5040825" y="4898747"/>
              <a:ext cx="2160000" cy="2160000"/>
            </a:xfrm>
            <a:prstGeom prst="ellipse">
              <a:avLst/>
            </a:prstGeom>
            <a:noFill/>
            <a:ln w="3810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72000" rtlCol="0" anchor="t" anchorCtr="0"/>
            <a:lstStyle/>
            <a:p>
              <a:pPr algn="ctr"/>
              <a:r>
                <a:rPr lang="es-CO" sz="1600" b="1" dirty="0">
                  <a:solidFill>
                    <a:srgbClr val="003300"/>
                  </a:solidFill>
                </a:rPr>
                <a:t>Administración</a:t>
              </a:r>
            </a:p>
            <a:p>
              <a:pPr algn="ctr"/>
              <a:r>
                <a:rPr lang="es-CO" sz="1600" b="1" dirty="0">
                  <a:solidFill>
                    <a:srgbClr val="003300"/>
                  </a:solidFill>
                </a:rPr>
                <a:t>Bienes Muebles</a:t>
              </a:r>
              <a:endParaRPr lang="es-ES" sz="1600" b="1" dirty="0">
                <a:solidFill>
                  <a:srgbClr val="003300"/>
                </a:solidFill>
              </a:endParaRPr>
            </a:p>
          </p:txBody>
        </p:sp>
      </p:grpSp>
      <p:grpSp>
        <p:nvGrpSpPr>
          <p:cNvPr id="159" name="Grupo 158">
            <a:extLst>
              <a:ext uri="{FF2B5EF4-FFF2-40B4-BE49-F238E27FC236}">
                <a16:creationId xmlns:a16="http://schemas.microsoft.com/office/drawing/2014/main" xmlns="" id="{D5CD0FCA-4B6B-45BE-AC64-36590D34226C}"/>
              </a:ext>
            </a:extLst>
          </p:cNvPr>
          <p:cNvGrpSpPr/>
          <p:nvPr/>
        </p:nvGrpSpPr>
        <p:grpSpPr>
          <a:xfrm>
            <a:off x="4237628" y="4923791"/>
            <a:ext cx="1711787" cy="1711787"/>
            <a:chOff x="5032434" y="4633760"/>
            <a:chExt cx="1980000" cy="1980000"/>
          </a:xfrm>
        </p:grpSpPr>
        <p:pic>
          <p:nvPicPr>
            <p:cNvPr id="160" name="Picture 2" descr="http://vidonet.es/img/img_mnt_438x267.jpg">
              <a:extLst>
                <a:ext uri="{FF2B5EF4-FFF2-40B4-BE49-F238E27FC236}">
                  <a16:creationId xmlns:a16="http://schemas.microsoft.com/office/drawing/2014/main" xmlns="" id="{8ED8345B-6F7D-484E-83AE-9C98A3741E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3527" y="5405400"/>
              <a:ext cx="1281600" cy="96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1" name="Elipse 160">
              <a:extLst>
                <a:ext uri="{FF2B5EF4-FFF2-40B4-BE49-F238E27FC236}">
                  <a16:creationId xmlns:a16="http://schemas.microsoft.com/office/drawing/2014/main" xmlns="" id="{D0813A3A-59C2-4F62-BBBE-1B0B9216E196}"/>
                </a:ext>
              </a:extLst>
            </p:cNvPr>
            <p:cNvSpPr/>
            <p:nvPr/>
          </p:nvSpPr>
          <p:spPr>
            <a:xfrm>
              <a:off x="5032434" y="4633760"/>
              <a:ext cx="1980000" cy="1980000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72000" rtlCol="0" anchor="t" anchorCtr="0"/>
            <a:lstStyle/>
            <a:p>
              <a:pPr algn="ctr"/>
              <a:r>
                <a:rPr lang="es-CO" sz="1600" b="1" dirty="0">
                  <a:solidFill>
                    <a:srgbClr val="A50021"/>
                  </a:solidFill>
                </a:rPr>
                <a:t>Administración</a:t>
              </a:r>
            </a:p>
            <a:p>
              <a:pPr algn="ctr"/>
              <a:r>
                <a:rPr lang="es-CO" sz="1600" b="1" dirty="0">
                  <a:solidFill>
                    <a:srgbClr val="A50021"/>
                  </a:solidFill>
                </a:rPr>
                <a:t>Palacio y Sedes</a:t>
              </a:r>
            </a:p>
          </p:txBody>
        </p:sp>
      </p:grpSp>
      <p:grpSp>
        <p:nvGrpSpPr>
          <p:cNvPr id="162" name="Grupo 161">
            <a:extLst>
              <a:ext uri="{FF2B5EF4-FFF2-40B4-BE49-F238E27FC236}">
                <a16:creationId xmlns:a16="http://schemas.microsoft.com/office/drawing/2014/main" xmlns="" id="{3CE55F2C-ED7D-4D92-B986-7F6724C8ABEB}"/>
              </a:ext>
            </a:extLst>
          </p:cNvPr>
          <p:cNvGrpSpPr/>
          <p:nvPr/>
        </p:nvGrpSpPr>
        <p:grpSpPr>
          <a:xfrm>
            <a:off x="6280389" y="4923791"/>
            <a:ext cx="1711787" cy="1769195"/>
            <a:chOff x="9536402" y="2969600"/>
            <a:chExt cx="2160000" cy="2232440"/>
          </a:xfrm>
        </p:grpSpPr>
        <p:pic>
          <p:nvPicPr>
            <p:cNvPr id="163" name="Picture 12" descr="http://www.gerencia.unal.edu.co/CMS/ADMON_CMS/ADJUNTOS/20140519_085806_13736245-3d-rinden-de-personaje-de-dibujos-animados-con-los-archivos-de-la-oficina.jpg">
              <a:extLst>
                <a:ext uri="{FF2B5EF4-FFF2-40B4-BE49-F238E27FC236}">
                  <a16:creationId xmlns:a16="http://schemas.microsoft.com/office/drawing/2014/main" xmlns="" id="{AA3B6D58-C493-4831-924A-A7495BDED7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1157" y="4122039"/>
              <a:ext cx="1510490" cy="108000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4" name="Elipse 163">
              <a:extLst>
                <a:ext uri="{FF2B5EF4-FFF2-40B4-BE49-F238E27FC236}">
                  <a16:creationId xmlns:a16="http://schemas.microsoft.com/office/drawing/2014/main" xmlns="" id="{E9B22F39-D4F3-4A91-864F-89C83A7768C2}"/>
                </a:ext>
              </a:extLst>
            </p:cNvPr>
            <p:cNvSpPr/>
            <p:nvPr/>
          </p:nvSpPr>
          <p:spPr>
            <a:xfrm>
              <a:off x="9536402" y="2969600"/>
              <a:ext cx="2160000" cy="2160000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72000" rtlCol="0" anchor="t" anchorCtr="0"/>
            <a:lstStyle/>
            <a:p>
              <a:pPr algn="ctr"/>
              <a:r>
                <a:rPr lang="es-CO" sz="1600" b="1" dirty="0">
                  <a:solidFill>
                    <a:srgbClr val="A50021"/>
                  </a:solidFill>
                </a:rPr>
                <a:t>Gestión</a:t>
              </a:r>
            </a:p>
            <a:p>
              <a:pPr algn="ctr"/>
              <a:r>
                <a:rPr lang="es-CO" sz="1600" b="1" dirty="0">
                  <a:solidFill>
                    <a:srgbClr val="A50021"/>
                  </a:solidFill>
                </a:rPr>
                <a:t>Documental </a:t>
              </a:r>
            </a:p>
            <a:p>
              <a:pPr algn="ctr"/>
              <a:r>
                <a:rPr lang="es-CO" sz="1600" b="1" dirty="0">
                  <a:solidFill>
                    <a:srgbClr val="A50021"/>
                  </a:solidFill>
                </a:rPr>
                <a:t>Administrativa</a:t>
              </a:r>
              <a:endParaRPr lang="es-ES" sz="1600" b="1" dirty="0">
                <a:solidFill>
                  <a:srgbClr val="A50021"/>
                </a:solidFill>
              </a:endParaRPr>
            </a:p>
          </p:txBody>
        </p:sp>
      </p:grpSp>
      <p:grpSp>
        <p:nvGrpSpPr>
          <p:cNvPr id="165" name="Grupo 164">
            <a:extLst>
              <a:ext uri="{FF2B5EF4-FFF2-40B4-BE49-F238E27FC236}">
                <a16:creationId xmlns:a16="http://schemas.microsoft.com/office/drawing/2014/main" xmlns="" id="{45E7D02A-7A73-4869-B0C1-93AC6A6E2A77}"/>
              </a:ext>
            </a:extLst>
          </p:cNvPr>
          <p:cNvGrpSpPr/>
          <p:nvPr/>
        </p:nvGrpSpPr>
        <p:grpSpPr>
          <a:xfrm>
            <a:off x="8323150" y="4923791"/>
            <a:ext cx="1711787" cy="1711787"/>
            <a:chOff x="9615235" y="1073353"/>
            <a:chExt cx="2160000" cy="2160000"/>
          </a:xfrm>
        </p:grpSpPr>
        <p:pic>
          <p:nvPicPr>
            <p:cNvPr id="166" name="Picture 2" descr="http://dinheirodigital.sapo.pt/images_content/2014/20149281445_indicadores-graficos.jpg">
              <a:extLst>
                <a:ext uri="{FF2B5EF4-FFF2-40B4-BE49-F238E27FC236}">
                  <a16:creationId xmlns:a16="http://schemas.microsoft.com/office/drawing/2014/main" xmlns="" id="{5390D20E-2FB3-4DB8-B514-38785B2BC8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0298" y="2326790"/>
              <a:ext cx="1053181" cy="789332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7" name="Elipse 166">
              <a:extLst>
                <a:ext uri="{FF2B5EF4-FFF2-40B4-BE49-F238E27FC236}">
                  <a16:creationId xmlns:a16="http://schemas.microsoft.com/office/drawing/2014/main" xmlns="" id="{71C4BB7F-9A08-41DF-B31D-6B906FAE181D}"/>
                </a:ext>
              </a:extLst>
            </p:cNvPr>
            <p:cNvSpPr/>
            <p:nvPr/>
          </p:nvSpPr>
          <p:spPr>
            <a:xfrm>
              <a:off x="9615235" y="1073353"/>
              <a:ext cx="2160000" cy="2160000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72000" rtlCol="0" anchor="t" anchorCtr="1"/>
            <a:lstStyle/>
            <a:p>
              <a:pPr algn="ctr"/>
              <a:r>
                <a:rPr lang="es-CO" sz="1600" b="1" dirty="0">
                  <a:solidFill>
                    <a:srgbClr val="A50021"/>
                  </a:solidFill>
                </a:rPr>
                <a:t>Asesoría,</a:t>
              </a:r>
            </a:p>
            <a:p>
              <a:pPr algn="ctr"/>
              <a:r>
                <a:rPr lang="es-CO" sz="1600" b="1" dirty="0">
                  <a:solidFill>
                    <a:srgbClr val="A50021"/>
                  </a:solidFill>
                </a:rPr>
                <a:t>Dirección </a:t>
              </a:r>
            </a:p>
            <a:p>
              <a:pPr algn="ctr"/>
              <a:r>
                <a:rPr lang="es-CO" sz="1600" b="1" dirty="0">
                  <a:solidFill>
                    <a:srgbClr val="A50021"/>
                  </a:solidFill>
                </a:rPr>
                <a:t>y Control</a:t>
              </a:r>
              <a:endParaRPr lang="es-ES" sz="1600" b="1" dirty="0">
                <a:solidFill>
                  <a:srgbClr val="A50021"/>
                </a:solidFill>
              </a:endParaRPr>
            </a:p>
          </p:txBody>
        </p:sp>
      </p:grpSp>
      <p:cxnSp>
        <p:nvCxnSpPr>
          <p:cNvPr id="168" name="Conector angular 62">
            <a:extLst>
              <a:ext uri="{FF2B5EF4-FFF2-40B4-BE49-F238E27FC236}">
                <a16:creationId xmlns:a16="http://schemas.microsoft.com/office/drawing/2014/main" xmlns="" id="{346FD5D0-EFD7-474E-B201-3988F70A4676}"/>
              </a:ext>
            </a:extLst>
          </p:cNvPr>
          <p:cNvCxnSpPr>
            <a:cxnSpLocks/>
            <a:stCxn id="152" idx="4"/>
            <a:endCxn id="167" idx="0"/>
          </p:cNvCxnSpPr>
          <p:nvPr/>
        </p:nvCxnSpPr>
        <p:spPr>
          <a:xfrm rot="16200000" flipH="1">
            <a:off x="8173360" y="3918106"/>
            <a:ext cx="1309263" cy="702106"/>
          </a:xfrm>
          <a:prstGeom prst="bentConnector3">
            <a:avLst>
              <a:gd name="adj1" fmla="val 50000"/>
            </a:avLst>
          </a:prstGeom>
          <a:ln w="38100">
            <a:solidFill>
              <a:srgbClr val="A50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ector angular 65">
            <a:extLst>
              <a:ext uri="{FF2B5EF4-FFF2-40B4-BE49-F238E27FC236}">
                <a16:creationId xmlns:a16="http://schemas.microsoft.com/office/drawing/2014/main" xmlns="" id="{EFE858BF-E2A6-4108-8AE1-8D0A66557BA4}"/>
              </a:ext>
            </a:extLst>
          </p:cNvPr>
          <p:cNvCxnSpPr>
            <a:cxnSpLocks/>
            <a:stCxn id="152" idx="4"/>
            <a:endCxn id="164" idx="0"/>
          </p:cNvCxnSpPr>
          <p:nvPr/>
        </p:nvCxnSpPr>
        <p:spPr>
          <a:xfrm rot="5400000">
            <a:off x="7151980" y="3598832"/>
            <a:ext cx="1309263" cy="1340655"/>
          </a:xfrm>
          <a:prstGeom prst="bentConnector3">
            <a:avLst>
              <a:gd name="adj1" fmla="val 50000"/>
            </a:avLst>
          </a:prstGeom>
          <a:ln w="38100">
            <a:solidFill>
              <a:srgbClr val="A50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ector angular 69">
            <a:extLst>
              <a:ext uri="{FF2B5EF4-FFF2-40B4-BE49-F238E27FC236}">
                <a16:creationId xmlns:a16="http://schemas.microsoft.com/office/drawing/2014/main" xmlns="" id="{FDB45A00-E400-4A04-A6A9-415DAB1D9147}"/>
              </a:ext>
            </a:extLst>
          </p:cNvPr>
          <p:cNvCxnSpPr>
            <a:cxnSpLocks/>
            <a:stCxn id="152" idx="4"/>
            <a:endCxn id="161" idx="0"/>
          </p:cNvCxnSpPr>
          <p:nvPr/>
        </p:nvCxnSpPr>
        <p:spPr>
          <a:xfrm rot="5400000">
            <a:off x="6130599" y="2577451"/>
            <a:ext cx="1309263" cy="3383416"/>
          </a:xfrm>
          <a:prstGeom prst="bentConnector3">
            <a:avLst>
              <a:gd name="adj1" fmla="val 50000"/>
            </a:avLst>
          </a:prstGeom>
          <a:ln w="38100">
            <a:solidFill>
              <a:srgbClr val="A50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ector angular 75">
            <a:extLst>
              <a:ext uri="{FF2B5EF4-FFF2-40B4-BE49-F238E27FC236}">
                <a16:creationId xmlns:a16="http://schemas.microsoft.com/office/drawing/2014/main" xmlns="" id="{7B7148C1-159D-49B9-8657-2F091FE95B7E}"/>
              </a:ext>
            </a:extLst>
          </p:cNvPr>
          <p:cNvCxnSpPr>
            <a:cxnSpLocks/>
            <a:stCxn id="152" idx="4"/>
            <a:endCxn id="155" idx="0"/>
          </p:cNvCxnSpPr>
          <p:nvPr/>
        </p:nvCxnSpPr>
        <p:spPr>
          <a:xfrm rot="5400000">
            <a:off x="4087838" y="534690"/>
            <a:ext cx="1309263" cy="7468938"/>
          </a:xfrm>
          <a:prstGeom prst="bentConnector3">
            <a:avLst>
              <a:gd name="adj1" fmla="val 50000"/>
            </a:avLst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ector angular 72">
            <a:extLst>
              <a:ext uri="{FF2B5EF4-FFF2-40B4-BE49-F238E27FC236}">
                <a16:creationId xmlns:a16="http://schemas.microsoft.com/office/drawing/2014/main" xmlns="" id="{F1B7136E-68B2-4539-98FE-B1E70AF0CAA1}"/>
              </a:ext>
            </a:extLst>
          </p:cNvPr>
          <p:cNvCxnSpPr>
            <a:cxnSpLocks/>
            <a:stCxn id="152" idx="4"/>
            <a:endCxn id="158" idx="0"/>
          </p:cNvCxnSpPr>
          <p:nvPr/>
        </p:nvCxnSpPr>
        <p:spPr>
          <a:xfrm rot="5400000">
            <a:off x="5098158" y="1545010"/>
            <a:ext cx="1309263" cy="5448299"/>
          </a:xfrm>
          <a:prstGeom prst="bentConnector3">
            <a:avLst>
              <a:gd name="adj1" fmla="val 50000"/>
            </a:avLst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3" name="Grupo 172">
            <a:extLst>
              <a:ext uri="{FF2B5EF4-FFF2-40B4-BE49-F238E27FC236}">
                <a16:creationId xmlns:a16="http://schemas.microsoft.com/office/drawing/2014/main" xmlns="" id="{64B35314-602F-43F6-B370-E1BCC1703DF6}"/>
              </a:ext>
            </a:extLst>
          </p:cNvPr>
          <p:cNvGrpSpPr/>
          <p:nvPr/>
        </p:nvGrpSpPr>
        <p:grpSpPr>
          <a:xfrm>
            <a:off x="10365913" y="4923791"/>
            <a:ext cx="1711787" cy="1711787"/>
            <a:chOff x="4770839" y="976612"/>
            <a:chExt cx="1711787" cy="1711787"/>
          </a:xfrm>
        </p:grpSpPr>
        <p:pic>
          <p:nvPicPr>
            <p:cNvPr id="174" name="Picture 6" descr="Resultado de imagen para ambiental dibujos animados">
              <a:extLst>
                <a:ext uri="{FF2B5EF4-FFF2-40B4-BE49-F238E27FC236}">
                  <a16:creationId xmlns:a16="http://schemas.microsoft.com/office/drawing/2014/main" xmlns="" id="{74156026-6B69-4CA1-AC84-71514D8A9B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1327" y="1727420"/>
              <a:ext cx="1085829" cy="776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5" name="Elipse 174">
              <a:extLst>
                <a:ext uri="{FF2B5EF4-FFF2-40B4-BE49-F238E27FC236}">
                  <a16:creationId xmlns:a16="http://schemas.microsoft.com/office/drawing/2014/main" xmlns="" id="{D79A552E-C857-4226-8E54-A1D4CD797A8B}"/>
                </a:ext>
              </a:extLst>
            </p:cNvPr>
            <p:cNvSpPr/>
            <p:nvPr/>
          </p:nvSpPr>
          <p:spPr>
            <a:xfrm>
              <a:off x="4770839" y="976612"/>
              <a:ext cx="1711787" cy="1711787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72000" rtlCol="0" anchor="t" anchorCtr="0"/>
            <a:lstStyle/>
            <a:p>
              <a:pPr algn="ctr"/>
              <a:r>
                <a:rPr lang="es-CO" sz="1600" b="1" dirty="0">
                  <a:solidFill>
                    <a:srgbClr val="008000"/>
                  </a:solidFill>
                </a:rPr>
                <a:t>Sistema de </a:t>
              </a:r>
            </a:p>
            <a:p>
              <a:pPr algn="ctr"/>
              <a:r>
                <a:rPr lang="es-CO" sz="1600" b="1" dirty="0">
                  <a:solidFill>
                    <a:srgbClr val="008000"/>
                  </a:solidFill>
                </a:rPr>
                <a:t>Gestión Ambiental</a:t>
              </a:r>
              <a:endParaRPr lang="es-ES" sz="1600" b="1" dirty="0">
                <a:solidFill>
                  <a:srgbClr val="008000"/>
                </a:solidFill>
              </a:endParaRPr>
            </a:p>
          </p:txBody>
        </p:sp>
      </p:grpSp>
      <p:cxnSp>
        <p:nvCxnSpPr>
          <p:cNvPr id="176" name="Conector angular 55">
            <a:extLst>
              <a:ext uri="{FF2B5EF4-FFF2-40B4-BE49-F238E27FC236}">
                <a16:creationId xmlns:a16="http://schemas.microsoft.com/office/drawing/2014/main" xmlns="" id="{C3AEF704-7DA9-4C35-A1CF-F5F1A5CB2A70}"/>
              </a:ext>
            </a:extLst>
          </p:cNvPr>
          <p:cNvCxnSpPr>
            <a:cxnSpLocks/>
            <a:stCxn id="152" idx="4"/>
            <a:endCxn id="175" idx="0"/>
          </p:cNvCxnSpPr>
          <p:nvPr/>
        </p:nvCxnSpPr>
        <p:spPr>
          <a:xfrm rot="16200000" flipH="1">
            <a:off x="9194741" y="2896724"/>
            <a:ext cx="1309263" cy="2744869"/>
          </a:xfrm>
          <a:prstGeom prst="bentConnector3">
            <a:avLst>
              <a:gd name="adj1" fmla="val 50000"/>
            </a:avLst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rchetes 1">
            <a:extLst>
              <a:ext uri="{FF2B5EF4-FFF2-40B4-BE49-F238E27FC236}">
                <a16:creationId xmlns:a16="http://schemas.microsoft.com/office/drawing/2014/main" xmlns="" id="{CD4C70DE-D078-4502-B374-F5CC5534B4CF}"/>
              </a:ext>
            </a:extLst>
          </p:cNvPr>
          <p:cNvSpPr/>
          <p:nvPr/>
        </p:nvSpPr>
        <p:spPr>
          <a:xfrm>
            <a:off x="2639596" y="1295823"/>
            <a:ext cx="2489872" cy="2489872"/>
          </a:xfrm>
          <a:prstGeom prst="bracketPair">
            <a:avLst/>
          </a:prstGeom>
          <a:ln w="762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s-ES" sz="9600" b="1" dirty="0">
                <a:solidFill>
                  <a:srgbClr val="A50021"/>
                </a:solidFill>
              </a:rPr>
              <a:t>6/7</a:t>
            </a:r>
            <a:endParaRPr lang="es-CO" sz="9600" b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7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Conector recto de flecha 43"/>
          <p:cNvCxnSpPr/>
          <p:nvPr/>
        </p:nvCxnSpPr>
        <p:spPr>
          <a:xfrm>
            <a:off x="16771581" y="5781550"/>
            <a:ext cx="1204088" cy="0"/>
          </a:xfrm>
          <a:prstGeom prst="straightConnector1">
            <a:avLst/>
          </a:prstGeom>
          <a:ln w="3810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/>
          <p:cNvCxnSpPr>
            <a:stCxn id="21" idx="4"/>
            <a:endCxn id="28" idx="0"/>
          </p:cNvCxnSpPr>
          <p:nvPr/>
        </p:nvCxnSpPr>
        <p:spPr>
          <a:xfrm flipH="1">
            <a:off x="5673985" y="3863650"/>
            <a:ext cx="3999" cy="22929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/>
          <p:cNvCxnSpPr>
            <a:stCxn id="21" idx="2"/>
            <a:endCxn id="26" idx="6"/>
          </p:cNvCxnSpPr>
          <p:nvPr/>
        </p:nvCxnSpPr>
        <p:spPr>
          <a:xfrm flipH="1">
            <a:off x="3125080" y="2423650"/>
            <a:ext cx="1112904" cy="0"/>
          </a:xfrm>
          <a:prstGeom prst="straightConnector1">
            <a:avLst/>
          </a:prstGeom>
          <a:ln w="3810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o 3"/>
          <p:cNvGrpSpPr/>
          <p:nvPr/>
        </p:nvGrpSpPr>
        <p:grpSpPr>
          <a:xfrm>
            <a:off x="4237984" y="983650"/>
            <a:ext cx="2880000" cy="2880000"/>
            <a:chOff x="1098083" y="4086583"/>
            <a:chExt cx="2160000" cy="2160000"/>
          </a:xfrm>
        </p:grpSpPr>
        <p:pic>
          <p:nvPicPr>
            <p:cNvPr id="15" name="Picture 16" descr="http://www.limpiarfachadas.com/wp-content/uploads/2013/06/servicios-de-ase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8083" y="5061076"/>
              <a:ext cx="1080000" cy="1080000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Elipse 20"/>
            <p:cNvSpPr/>
            <p:nvPr/>
          </p:nvSpPr>
          <p:spPr>
            <a:xfrm>
              <a:off x="1098083" y="4086583"/>
              <a:ext cx="2160000" cy="2160000"/>
            </a:xfrm>
            <a:prstGeom prst="ellipse">
              <a:avLst/>
            </a:prstGeom>
            <a:noFill/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72000" rtlCol="0" anchor="t" anchorCtr="1"/>
            <a:lstStyle/>
            <a:p>
              <a:pPr algn="ctr"/>
              <a:r>
                <a:rPr lang="es-CO" sz="2800" b="1" dirty="0">
                  <a:solidFill>
                    <a:srgbClr val="660066"/>
                  </a:solidFill>
                </a:rPr>
                <a:t>Servicios </a:t>
              </a:r>
            </a:p>
            <a:p>
              <a:pPr algn="ctr"/>
              <a:r>
                <a:rPr lang="es-CO" sz="2800" b="1" dirty="0">
                  <a:solidFill>
                    <a:srgbClr val="660066"/>
                  </a:solidFill>
                </a:rPr>
                <a:t>Administrativos</a:t>
              </a:r>
              <a:endParaRPr lang="es-ES" sz="2800" b="1" dirty="0">
                <a:solidFill>
                  <a:srgbClr val="660066"/>
                </a:solidFill>
              </a:endParaRPr>
            </a:p>
          </p:txBody>
        </p:sp>
      </p:grpSp>
      <p:grpSp>
        <p:nvGrpSpPr>
          <p:cNvPr id="88" name="Grupo 87"/>
          <p:cNvGrpSpPr/>
          <p:nvPr/>
        </p:nvGrpSpPr>
        <p:grpSpPr>
          <a:xfrm>
            <a:off x="8560106" y="1433650"/>
            <a:ext cx="1980000" cy="1980000"/>
            <a:chOff x="8951996" y="1433650"/>
            <a:chExt cx="1980000" cy="1980000"/>
          </a:xfrm>
        </p:grpSpPr>
        <p:pic>
          <p:nvPicPr>
            <p:cNvPr id="2076" name="Picture 28" descr="http://igec.web277.uni5.net/blog/wp-content/uploads/2010/01/ist2_4056755-connectin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1156" y="2260937"/>
              <a:ext cx="1204088" cy="963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Elipse 26"/>
            <p:cNvSpPr/>
            <p:nvPr/>
          </p:nvSpPr>
          <p:spPr>
            <a:xfrm>
              <a:off x="8951996" y="1433650"/>
              <a:ext cx="1980000" cy="1980000"/>
            </a:xfrm>
            <a:prstGeom prst="ellipse">
              <a:avLst/>
            </a:prstGeom>
            <a:noFill/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72000" rtlCol="0" anchor="t" anchorCtr="0"/>
            <a:lstStyle/>
            <a:p>
              <a:pPr algn="ctr"/>
              <a:r>
                <a:rPr lang="es-CO" b="1" dirty="0">
                  <a:solidFill>
                    <a:srgbClr val="660066"/>
                  </a:solidFill>
                </a:rPr>
                <a:t>Administración</a:t>
              </a:r>
            </a:p>
            <a:p>
              <a:pPr algn="ctr"/>
              <a:r>
                <a:rPr lang="es-CO" b="1" dirty="0">
                  <a:solidFill>
                    <a:srgbClr val="660066"/>
                  </a:solidFill>
                </a:rPr>
                <a:t>Logística</a:t>
              </a: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4683985" y="4092940"/>
            <a:ext cx="1980000" cy="1980000"/>
            <a:chOff x="9653346" y="2340496"/>
            <a:chExt cx="1980000" cy="1980000"/>
          </a:xfrm>
        </p:grpSpPr>
        <p:pic>
          <p:nvPicPr>
            <p:cNvPr id="18" name="Picture 12" descr="http://www.gerencia.unal.edu.co/CMS/ADMON_CMS/ADJUNTOS/20140519_085806_13736245-3d-rinden-de-personaje-de-dibujos-animados-con-los-archivos-de-la-oficina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14110" y="3404675"/>
              <a:ext cx="1229091" cy="878800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Elipse 27"/>
            <p:cNvSpPr/>
            <p:nvPr/>
          </p:nvSpPr>
          <p:spPr>
            <a:xfrm>
              <a:off x="9653346" y="2340496"/>
              <a:ext cx="1980000" cy="19800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72000" rtlCol="0" anchor="t" anchorCtr="0"/>
            <a:lstStyle/>
            <a:p>
              <a:pPr algn="ctr"/>
              <a:r>
                <a:rPr lang="es-CO" b="1" dirty="0">
                  <a:solidFill>
                    <a:srgbClr val="C00000"/>
                  </a:solidFill>
                </a:rPr>
                <a:t>Gestión</a:t>
              </a:r>
            </a:p>
            <a:p>
              <a:pPr algn="ctr"/>
              <a:r>
                <a:rPr lang="es-CO" b="1" dirty="0">
                  <a:solidFill>
                    <a:srgbClr val="C00000"/>
                  </a:solidFill>
                </a:rPr>
                <a:t>Documental</a:t>
              </a:r>
            </a:p>
            <a:p>
              <a:pPr algn="ctr"/>
              <a:r>
                <a:rPr lang="es-CO" b="1" dirty="0">
                  <a:solidFill>
                    <a:srgbClr val="C00000"/>
                  </a:solidFill>
                </a:rPr>
                <a:t>Administrativa</a:t>
              </a:r>
              <a:endParaRPr lang="es-E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1145080" y="1433650"/>
            <a:ext cx="1980000" cy="1980000"/>
            <a:chOff x="696000" y="2340496"/>
            <a:chExt cx="1980000" cy="1980000"/>
          </a:xfrm>
        </p:grpSpPr>
        <p:sp>
          <p:nvSpPr>
            <p:cNvPr id="26" name="Elipse 25"/>
            <p:cNvSpPr/>
            <p:nvPr/>
          </p:nvSpPr>
          <p:spPr>
            <a:xfrm>
              <a:off x="696000" y="2340496"/>
              <a:ext cx="1980000" cy="1980000"/>
            </a:xfrm>
            <a:prstGeom prst="ellipse">
              <a:avLst/>
            </a:prstGeom>
            <a:noFill/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72000" rIns="72000" bIns="72000" rtlCol="0" anchor="t" anchorCtr="0"/>
            <a:lstStyle/>
            <a:p>
              <a:pPr algn="ctr"/>
              <a:r>
                <a:rPr lang="es-CO" b="1" dirty="0">
                  <a:solidFill>
                    <a:srgbClr val="660066"/>
                  </a:solidFill>
                </a:rPr>
                <a:t>Mantenimiento</a:t>
              </a:r>
              <a:endParaRPr lang="es-ES" b="1" dirty="0">
                <a:solidFill>
                  <a:srgbClr val="660066"/>
                </a:solidFill>
              </a:endParaRPr>
            </a:p>
          </p:txBody>
        </p:sp>
        <p:pic>
          <p:nvPicPr>
            <p:cNvPr id="34" name="Picture 8" descr="http://www.braconsur.com/wp-content/uploads/2014/01/Mantenimient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2943" y="3034016"/>
              <a:ext cx="1098328" cy="990000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upo 35"/>
          <p:cNvGrpSpPr/>
          <p:nvPr/>
        </p:nvGrpSpPr>
        <p:grpSpPr>
          <a:xfrm>
            <a:off x="165806" y="3155281"/>
            <a:ext cx="1440000" cy="1440000"/>
            <a:chOff x="165806" y="3429000"/>
            <a:chExt cx="1440000" cy="1440000"/>
          </a:xfrm>
        </p:grpSpPr>
        <p:sp>
          <p:nvSpPr>
            <p:cNvPr id="37" name="Elipse 36"/>
            <p:cNvSpPr/>
            <p:nvPr/>
          </p:nvSpPr>
          <p:spPr>
            <a:xfrm>
              <a:off x="165806" y="3429000"/>
              <a:ext cx="1440000" cy="1440000"/>
            </a:xfrm>
            <a:prstGeom prst="ellipse">
              <a:avLst/>
            </a:prstGeom>
            <a:noFill/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72000" rtlCol="0" anchor="t" anchorCtr="0"/>
            <a:lstStyle/>
            <a:p>
              <a:pPr algn="ctr"/>
              <a:r>
                <a:rPr lang="es-CO" sz="1400" b="1" dirty="0">
                  <a:solidFill>
                    <a:srgbClr val="660066"/>
                  </a:solidFill>
                </a:rPr>
                <a:t>Sedes</a:t>
              </a:r>
            </a:p>
          </p:txBody>
        </p:sp>
        <p:pic>
          <p:nvPicPr>
            <p:cNvPr id="33" name="Imagen 3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6716" y="3863650"/>
              <a:ext cx="678180" cy="868680"/>
            </a:xfrm>
            <a:prstGeom prst="rect">
              <a:avLst/>
            </a:prstGeom>
          </p:spPr>
        </p:pic>
      </p:grpSp>
      <p:grpSp>
        <p:nvGrpSpPr>
          <p:cNvPr id="43" name="Grupo 42"/>
          <p:cNvGrpSpPr/>
          <p:nvPr/>
        </p:nvGrpSpPr>
        <p:grpSpPr>
          <a:xfrm>
            <a:off x="2541856" y="3155281"/>
            <a:ext cx="1440000" cy="1440000"/>
            <a:chOff x="3339268" y="3552824"/>
            <a:chExt cx="1440000" cy="1440000"/>
          </a:xfrm>
        </p:grpSpPr>
        <p:sp>
          <p:nvSpPr>
            <p:cNvPr id="40" name="Elipse 39"/>
            <p:cNvSpPr/>
            <p:nvPr/>
          </p:nvSpPr>
          <p:spPr>
            <a:xfrm>
              <a:off x="3339268" y="3552824"/>
              <a:ext cx="1440000" cy="1440000"/>
            </a:xfrm>
            <a:prstGeom prst="ellipse">
              <a:avLst/>
            </a:prstGeom>
            <a:noFill/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72000" rtlCol="0" anchor="t" anchorCtr="0"/>
            <a:lstStyle/>
            <a:p>
              <a:pPr algn="ctr"/>
              <a:r>
                <a:rPr lang="es-CO" sz="1400" b="1" dirty="0">
                  <a:solidFill>
                    <a:srgbClr val="660066"/>
                  </a:solidFill>
                </a:rPr>
                <a:t>Equipos</a:t>
              </a:r>
            </a:p>
          </p:txBody>
        </p:sp>
        <p:pic>
          <p:nvPicPr>
            <p:cNvPr id="2058" name="Picture 10" descr="http://4.bp.blogspot.com/-aFdzVe46TR4/UJAdDSuzJII/AAAAAAAAAE4/FDEKZPTVqfw/s1600/6121079-dibujos-animados-personas-trabajando-juntos-para-lograr-el-efecto-deseado-negocio--metafora-grupo-de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6001" y="4113776"/>
              <a:ext cx="720000" cy="69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8" name="Grupo 57"/>
          <p:cNvGrpSpPr/>
          <p:nvPr/>
        </p:nvGrpSpPr>
        <p:grpSpPr>
          <a:xfrm>
            <a:off x="180782" y="4647429"/>
            <a:ext cx="2029648" cy="540000"/>
            <a:chOff x="180782" y="4757599"/>
            <a:chExt cx="2029648" cy="540000"/>
          </a:xfrm>
        </p:grpSpPr>
        <p:pic>
          <p:nvPicPr>
            <p:cNvPr id="2060" name="Picture 12" descr="https://encrypted-tbn0.gstatic.com/images?q=tbn:ANd9GcTOuLQcwmXhW7KkgoWqHSz8GOZXDjCR7Ks8q4Od-uZvZ8HpRu7i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782" y="4757599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Rectangle 7"/>
            <p:cNvSpPr>
              <a:spLocks noChangeArrowheads="1"/>
            </p:cNvSpPr>
            <p:nvPr/>
          </p:nvSpPr>
          <p:spPr bwMode="auto">
            <a:xfrm>
              <a:off x="662430" y="4920884"/>
              <a:ext cx="1548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1071563" indent="-1071563" eaLnBrk="1" hangingPunct="1"/>
              <a:r>
                <a:rPr lang="es-CO" sz="1400" dirty="0">
                  <a:solidFill>
                    <a:srgbClr val="00006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Vigilancia</a:t>
              </a:r>
              <a:endParaRPr lang="es-CO" sz="1400" dirty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0" name="Grupo 59"/>
          <p:cNvGrpSpPr/>
          <p:nvPr/>
        </p:nvGrpSpPr>
        <p:grpSpPr>
          <a:xfrm>
            <a:off x="180782" y="5879656"/>
            <a:ext cx="2029648" cy="754413"/>
            <a:chOff x="180782" y="6088979"/>
            <a:chExt cx="2029648" cy="754413"/>
          </a:xfrm>
        </p:grpSpPr>
        <p:pic>
          <p:nvPicPr>
            <p:cNvPr id="2054" name="Picture 6" descr="http://neoparaiso.com/imagenes/med/bomba-de-agua.1.gi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0782" y="6088979"/>
              <a:ext cx="540000" cy="754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Rectangle 7"/>
            <p:cNvSpPr>
              <a:spLocks noChangeArrowheads="1"/>
            </p:cNvSpPr>
            <p:nvPr/>
          </p:nvSpPr>
          <p:spPr bwMode="auto">
            <a:xfrm>
              <a:off x="662430" y="6252264"/>
              <a:ext cx="1548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CO" sz="1400" dirty="0">
                  <a:solidFill>
                    <a:srgbClr val="00006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Mantenimiento instalaciones</a:t>
              </a:r>
              <a:endParaRPr lang="es-CO" sz="1400" dirty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59" name="Grupo 58"/>
          <p:cNvGrpSpPr/>
          <p:nvPr/>
        </p:nvGrpSpPr>
        <p:grpSpPr>
          <a:xfrm>
            <a:off x="180782" y="5269051"/>
            <a:ext cx="2029648" cy="540000"/>
            <a:chOff x="180782" y="5423289"/>
            <a:chExt cx="2029648" cy="540000"/>
          </a:xfrm>
        </p:grpSpPr>
        <p:pic>
          <p:nvPicPr>
            <p:cNvPr id="45" name="Imagen 4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180782" y="5423289"/>
              <a:ext cx="540000" cy="540000"/>
            </a:xfrm>
            <a:prstGeom prst="rect">
              <a:avLst/>
            </a:prstGeom>
          </p:spPr>
        </p:pic>
        <p:sp>
          <p:nvSpPr>
            <p:cNvPr id="56" name="Rectangle 7"/>
            <p:cNvSpPr>
              <a:spLocks noChangeArrowheads="1"/>
            </p:cNvSpPr>
            <p:nvPr/>
          </p:nvSpPr>
          <p:spPr bwMode="auto">
            <a:xfrm>
              <a:off x="662430" y="5608608"/>
              <a:ext cx="1548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1071563" indent="-1071563" eaLnBrk="1" hangingPunct="1"/>
              <a:r>
                <a:rPr lang="es-CO" sz="1400" dirty="0">
                  <a:solidFill>
                    <a:srgbClr val="00006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Aseo</a:t>
              </a:r>
              <a:endParaRPr lang="es-CO" sz="1400" dirty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72" name="Grupo 71"/>
          <p:cNvGrpSpPr/>
          <p:nvPr/>
        </p:nvGrpSpPr>
        <p:grpSpPr>
          <a:xfrm>
            <a:off x="2453720" y="5762147"/>
            <a:ext cx="2296798" cy="473735"/>
            <a:chOff x="2453720" y="5971470"/>
            <a:chExt cx="2296798" cy="473735"/>
          </a:xfrm>
        </p:grpSpPr>
        <p:pic>
          <p:nvPicPr>
            <p:cNvPr id="39" name="Imagen 3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453720" y="5971470"/>
              <a:ext cx="843446" cy="473735"/>
            </a:xfrm>
            <a:prstGeom prst="rect">
              <a:avLst/>
            </a:prstGeom>
          </p:spPr>
        </p:pic>
        <p:sp>
          <p:nvSpPr>
            <p:cNvPr id="63" name="Rectangle 7"/>
            <p:cNvSpPr>
              <a:spLocks noChangeArrowheads="1"/>
            </p:cNvSpPr>
            <p:nvPr/>
          </p:nvSpPr>
          <p:spPr bwMode="auto">
            <a:xfrm>
              <a:off x="3202518" y="6088979"/>
              <a:ext cx="1548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1071563" indent="-1071563" eaLnBrk="1" hangingPunct="1"/>
              <a:r>
                <a:rPr lang="es-CO" sz="1400" dirty="0">
                  <a:solidFill>
                    <a:srgbClr val="00006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Vehículos</a:t>
              </a:r>
              <a:endParaRPr lang="es-CO" sz="1400" dirty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cxnSp>
        <p:nvCxnSpPr>
          <p:cNvPr id="57" name="Conector angular 56"/>
          <p:cNvCxnSpPr>
            <a:stCxn id="26" idx="4"/>
            <a:endCxn id="37" idx="6"/>
          </p:cNvCxnSpPr>
          <p:nvPr/>
        </p:nvCxnSpPr>
        <p:spPr>
          <a:xfrm rot="5400000">
            <a:off x="1639628" y="3379828"/>
            <a:ext cx="461631" cy="529274"/>
          </a:xfrm>
          <a:prstGeom prst="bentConnector2">
            <a:avLst/>
          </a:prstGeom>
          <a:ln w="3810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angular 72"/>
          <p:cNvCxnSpPr>
            <a:stCxn id="26" idx="4"/>
            <a:endCxn id="40" idx="2"/>
          </p:cNvCxnSpPr>
          <p:nvPr/>
        </p:nvCxnSpPr>
        <p:spPr>
          <a:xfrm rot="16200000" flipH="1">
            <a:off x="2107653" y="3441077"/>
            <a:ext cx="461631" cy="406776"/>
          </a:xfrm>
          <a:prstGeom prst="bentConnector2">
            <a:avLst/>
          </a:prstGeom>
          <a:ln w="3810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upo 75"/>
          <p:cNvGrpSpPr/>
          <p:nvPr/>
        </p:nvGrpSpPr>
        <p:grpSpPr>
          <a:xfrm>
            <a:off x="2515443" y="4904868"/>
            <a:ext cx="2235075" cy="641989"/>
            <a:chOff x="2515443" y="5114191"/>
            <a:chExt cx="2235075" cy="641989"/>
          </a:xfrm>
        </p:grpSpPr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3202518" y="5173576"/>
              <a:ext cx="1548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CO" sz="1400" dirty="0">
                  <a:solidFill>
                    <a:srgbClr val="00006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Bienes muebles</a:t>
              </a:r>
              <a:endParaRPr lang="es-CO" sz="1400" dirty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75" name="Imagen 7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515443" y="5114191"/>
              <a:ext cx="720000" cy="641989"/>
            </a:xfrm>
            <a:prstGeom prst="rect">
              <a:avLst/>
            </a:prstGeom>
          </p:spPr>
        </p:pic>
      </p:grpSp>
      <p:grpSp>
        <p:nvGrpSpPr>
          <p:cNvPr id="78" name="Grupo 77"/>
          <p:cNvGrpSpPr/>
          <p:nvPr/>
        </p:nvGrpSpPr>
        <p:grpSpPr>
          <a:xfrm>
            <a:off x="7456858" y="3148125"/>
            <a:ext cx="1440000" cy="1440000"/>
            <a:chOff x="7848748" y="3357448"/>
            <a:chExt cx="1440000" cy="1440000"/>
          </a:xfrm>
        </p:grpSpPr>
        <p:pic>
          <p:nvPicPr>
            <p:cNvPr id="2066" name="Picture 18" descr="http://190.84.234.84/movylogic2/wp-content/uploads/2014/12/logistica_125_1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31" y="3759146"/>
              <a:ext cx="90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" name="Elipse 89"/>
            <p:cNvSpPr/>
            <p:nvPr/>
          </p:nvSpPr>
          <p:spPr>
            <a:xfrm>
              <a:off x="7848748" y="3357448"/>
              <a:ext cx="1440000" cy="1440000"/>
            </a:xfrm>
            <a:prstGeom prst="ellipse">
              <a:avLst/>
            </a:prstGeom>
            <a:noFill/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72000" rtlCol="0" anchor="t" anchorCtr="0"/>
            <a:lstStyle/>
            <a:p>
              <a:pPr algn="ctr"/>
              <a:r>
                <a:rPr lang="es-CO" sz="1400" b="1" dirty="0">
                  <a:solidFill>
                    <a:srgbClr val="660066"/>
                  </a:solidFill>
                </a:rPr>
                <a:t>Logística</a:t>
              </a:r>
            </a:p>
          </p:txBody>
        </p:sp>
      </p:grpSp>
      <p:grpSp>
        <p:nvGrpSpPr>
          <p:cNvPr id="79" name="Grupo 78"/>
          <p:cNvGrpSpPr/>
          <p:nvPr/>
        </p:nvGrpSpPr>
        <p:grpSpPr>
          <a:xfrm>
            <a:off x="7226454" y="4633776"/>
            <a:ext cx="2027966" cy="504000"/>
            <a:chOff x="7618344" y="4843099"/>
            <a:chExt cx="2027966" cy="504000"/>
          </a:xfrm>
        </p:grpSpPr>
        <p:sp>
          <p:nvSpPr>
            <p:cNvPr id="94" name="Rectangle 7"/>
            <p:cNvSpPr>
              <a:spLocks noChangeArrowheads="1"/>
            </p:cNvSpPr>
            <p:nvPr/>
          </p:nvSpPr>
          <p:spPr bwMode="auto">
            <a:xfrm>
              <a:off x="8098310" y="4982960"/>
              <a:ext cx="1548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1071563" indent="-1071563" eaLnBrk="1" hangingPunct="1"/>
              <a:r>
                <a:rPr lang="es-CO" sz="1400" dirty="0">
                  <a:solidFill>
                    <a:srgbClr val="00006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Viáticos</a:t>
              </a:r>
              <a:endParaRPr lang="es-CO" sz="1400" dirty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2068" name="Picture 20" descr="http://gabrielagardelin.com/images/libros/ganar-dinero/dinero_3d_2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8344" y="4843099"/>
              <a:ext cx="504000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0" name="Grupo 79"/>
          <p:cNvGrpSpPr/>
          <p:nvPr/>
        </p:nvGrpSpPr>
        <p:grpSpPr>
          <a:xfrm>
            <a:off x="7016375" y="5245051"/>
            <a:ext cx="2238045" cy="564000"/>
            <a:chOff x="7408265" y="5454374"/>
            <a:chExt cx="2238045" cy="564000"/>
          </a:xfrm>
        </p:grpSpPr>
        <p:sp>
          <p:nvSpPr>
            <p:cNvPr id="100" name="Rectangle 7"/>
            <p:cNvSpPr>
              <a:spLocks noChangeArrowheads="1"/>
            </p:cNvSpPr>
            <p:nvPr/>
          </p:nvSpPr>
          <p:spPr bwMode="auto">
            <a:xfrm>
              <a:off x="8098310" y="5626616"/>
              <a:ext cx="1548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1071563" indent="-1071563" eaLnBrk="1" hangingPunct="1"/>
              <a:r>
                <a:rPr lang="es-CO" sz="1400" dirty="0">
                  <a:solidFill>
                    <a:srgbClr val="00006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Pasajes</a:t>
              </a:r>
              <a:endParaRPr lang="es-CO" sz="1400" dirty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2072" name="Picture 24" descr="http://cd1.dibujos.net/dibujos/pintados/201235/avion-rapido-vehiculos-aviones-pintado-por-fluvi1-9766311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8265" y="5454374"/>
              <a:ext cx="720000" cy="56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1" name="Grupo 80"/>
          <p:cNvGrpSpPr/>
          <p:nvPr/>
        </p:nvGrpSpPr>
        <p:grpSpPr>
          <a:xfrm>
            <a:off x="7207622" y="5886960"/>
            <a:ext cx="2046798" cy="616285"/>
            <a:chOff x="7599512" y="6096283"/>
            <a:chExt cx="2046798" cy="616285"/>
          </a:xfrm>
        </p:grpSpPr>
        <p:sp>
          <p:nvSpPr>
            <p:cNvPr id="97" name="Rectangle 7"/>
            <p:cNvSpPr>
              <a:spLocks noChangeArrowheads="1"/>
            </p:cNvSpPr>
            <p:nvPr/>
          </p:nvSpPr>
          <p:spPr bwMode="auto">
            <a:xfrm>
              <a:off x="8098310" y="6129459"/>
              <a:ext cx="1548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CO" sz="1400" dirty="0">
                  <a:solidFill>
                    <a:srgbClr val="00006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Impresos y publicaciones</a:t>
              </a:r>
              <a:endParaRPr lang="es-CO" sz="1400" dirty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2074" name="Picture 26" descr="https://encrypted-tbn2.gstatic.com/images?q=tbn:ANd9GcTiTik1mh_6c8mmyIslM98HiZSks5i7WjwxTavMGwX4jQhAD_cM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9512" y="6096283"/>
              <a:ext cx="522832" cy="616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10" name="Conector angular 109"/>
          <p:cNvCxnSpPr>
            <a:stCxn id="27" idx="4"/>
            <a:endCxn id="90" idx="6"/>
          </p:cNvCxnSpPr>
          <p:nvPr/>
        </p:nvCxnSpPr>
        <p:spPr>
          <a:xfrm rot="5400000">
            <a:off x="8996245" y="3314263"/>
            <a:ext cx="454475" cy="653248"/>
          </a:xfrm>
          <a:prstGeom prst="bentConnector2">
            <a:avLst/>
          </a:prstGeom>
          <a:ln w="3810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ector recto de flecha 115"/>
          <p:cNvCxnSpPr>
            <a:stCxn id="21" idx="6"/>
            <a:endCxn id="27" idx="2"/>
          </p:cNvCxnSpPr>
          <p:nvPr/>
        </p:nvCxnSpPr>
        <p:spPr>
          <a:xfrm>
            <a:off x="7117984" y="2423650"/>
            <a:ext cx="1442122" cy="0"/>
          </a:xfrm>
          <a:prstGeom prst="straightConnector1">
            <a:avLst/>
          </a:prstGeom>
          <a:ln w="3810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ector angular 118"/>
          <p:cNvCxnSpPr>
            <a:stCxn id="27" idx="4"/>
            <a:endCxn id="85" idx="2"/>
          </p:cNvCxnSpPr>
          <p:nvPr/>
        </p:nvCxnSpPr>
        <p:spPr>
          <a:xfrm rot="16200000" flipH="1">
            <a:off x="9649493" y="3314263"/>
            <a:ext cx="454475" cy="653248"/>
          </a:xfrm>
          <a:prstGeom prst="bentConnector2">
            <a:avLst/>
          </a:prstGeom>
          <a:ln w="3810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Grupo 121"/>
          <p:cNvGrpSpPr/>
          <p:nvPr/>
        </p:nvGrpSpPr>
        <p:grpSpPr>
          <a:xfrm>
            <a:off x="8830106" y="4242319"/>
            <a:ext cx="1440000" cy="1440000"/>
            <a:chOff x="10595244" y="3364604"/>
            <a:chExt cx="1440000" cy="1440000"/>
          </a:xfrm>
        </p:grpSpPr>
        <p:sp>
          <p:nvSpPr>
            <p:cNvPr id="123" name="Elipse 122"/>
            <p:cNvSpPr/>
            <p:nvPr/>
          </p:nvSpPr>
          <p:spPr>
            <a:xfrm>
              <a:off x="10595244" y="3364604"/>
              <a:ext cx="1440000" cy="1440000"/>
            </a:xfrm>
            <a:prstGeom prst="ellipse">
              <a:avLst/>
            </a:prstGeom>
            <a:noFill/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72000" rtlCol="0" anchor="t" anchorCtr="0"/>
            <a:lstStyle/>
            <a:p>
              <a:pPr algn="ctr"/>
              <a:r>
                <a:rPr lang="es-CO" sz="1400" b="1" dirty="0">
                  <a:solidFill>
                    <a:srgbClr val="660066"/>
                  </a:solidFill>
                </a:rPr>
                <a:t>Programa</a:t>
              </a:r>
            </a:p>
            <a:p>
              <a:pPr algn="ctr"/>
              <a:r>
                <a:rPr lang="es-CO" sz="1400" b="1" dirty="0">
                  <a:solidFill>
                    <a:srgbClr val="660066"/>
                  </a:solidFill>
                </a:rPr>
                <a:t>de Seguros</a:t>
              </a:r>
            </a:p>
          </p:txBody>
        </p:sp>
        <p:pic>
          <p:nvPicPr>
            <p:cNvPr id="124" name="Picture 16" descr="http://pixabay.com/static/uploads/photo/2012/04/25/08/47/button-41707_640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5244" y="406424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7" name="Grupo 106"/>
          <p:cNvGrpSpPr/>
          <p:nvPr/>
        </p:nvGrpSpPr>
        <p:grpSpPr>
          <a:xfrm>
            <a:off x="10203354" y="3148125"/>
            <a:ext cx="1440000" cy="1440000"/>
            <a:chOff x="10595244" y="3357448"/>
            <a:chExt cx="1440000" cy="1440000"/>
          </a:xfrm>
        </p:grpSpPr>
        <p:sp>
          <p:nvSpPr>
            <p:cNvPr id="85" name="Elipse 84"/>
            <p:cNvSpPr/>
            <p:nvPr/>
          </p:nvSpPr>
          <p:spPr>
            <a:xfrm>
              <a:off x="10595244" y="3357448"/>
              <a:ext cx="1440000" cy="1440000"/>
            </a:xfrm>
            <a:prstGeom prst="ellipse">
              <a:avLst/>
            </a:prstGeom>
            <a:noFill/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72000" rtlCol="0" anchor="t" anchorCtr="0"/>
            <a:lstStyle/>
            <a:p>
              <a:pPr algn="ctr"/>
              <a:r>
                <a:rPr lang="es-CO" sz="1400" b="1" dirty="0">
                  <a:solidFill>
                    <a:srgbClr val="660066"/>
                  </a:solidFill>
                </a:rPr>
                <a:t>Servicios</a:t>
              </a:r>
            </a:p>
            <a:p>
              <a:pPr algn="ctr"/>
              <a:r>
                <a:rPr lang="es-CO" sz="1400" b="1" dirty="0">
                  <a:solidFill>
                    <a:srgbClr val="660066"/>
                  </a:solidFill>
                </a:rPr>
                <a:t>Públicos</a:t>
              </a:r>
            </a:p>
          </p:txBody>
        </p:sp>
        <p:pic>
          <p:nvPicPr>
            <p:cNvPr id="2090" name="Picture 42" descr="https://encrypted-tbn1.gstatic.com/images?q=tbn:ANd9GcSWy_nzwkIDaFg8980y0BYpNuhKvZSV9COYhi__7m62zDt-6bok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0324" y="3953518"/>
              <a:ext cx="540000" cy="762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33" name="Conector recto de flecha 132"/>
          <p:cNvCxnSpPr>
            <a:stCxn id="27" idx="4"/>
            <a:endCxn id="123" idx="0"/>
          </p:cNvCxnSpPr>
          <p:nvPr/>
        </p:nvCxnSpPr>
        <p:spPr>
          <a:xfrm>
            <a:off x="9550106" y="3413650"/>
            <a:ext cx="0" cy="828669"/>
          </a:xfrm>
          <a:prstGeom prst="straightConnector1">
            <a:avLst/>
          </a:prstGeom>
          <a:ln w="3810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Grupo 112"/>
          <p:cNvGrpSpPr/>
          <p:nvPr/>
        </p:nvGrpSpPr>
        <p:grpSpPr>
          <a:xfrm>
            <a:off x="10451866" y="4717596"/>
            <a:ext cx="1728777" cy="523123"/>
            <a:chOff x="10451866" y="4926919"/>
            <a:chExt cx="1728777" cy="523123"/>
          </a:xfrm>
        </p:grpSpPr>
        <p:pic>
          <p:nvPicPr>
            <p:cNvPr id="2078" name="Picture 30" descr="http://www.cedhnl.org.mx/imagenes/dibujos_de_agua.jp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0643" y="4926919"/>
              <a:ext cx="720000" cy="523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7" name="Rectangle 7"/>
            <p:cNvSpPr>
              <a:spLocks noChangeArrowheads="1"/>
            </p:cNvSpPr>
            <p:nvPr/>
          </p:nvSpPr>
          <p:spPr bwMode="auto">
            <a:xfrm>
              <a:off x="10451866" y="4962610"/>
              <a:ext cx="1548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1071563" indent="-1071563" eaLnBrk="1" hangingPunct="1"/>
              <a:r>
                <a:rPr lang="es-CO" sz="1400" dirty="0">
                  <a:solidFill>
                    <a:srgbClr val="00006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Acueducto</a:t>
              </a:r>
              <a:endParaRPr lang="es-CO" sz="1400" dirty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14" name="Grupo 113"/>
          <p:cNvGrpSpPr/>
          <p:nvPr/>
        </p:nvGrpSpPr>
        <p:grpSpPr>
          <a:xfrm>
            <a:off x="10451866" y="5260144"/>
            <a:ext cx="1728777" cy="672750"/>
            <a:chOff x="10451866" y="5469467"/>
            <a:chExt cx="1728777" cy="672750"/>
          </a:xfrm>
        </p:grpSpPr>
        <p:pic>
          <p:nvPicPr>
            <p:cNvPr id="2080" name="Picture 32" descr="http://pixabay.com/static/uploads/photo/2012/04/13/00/26/lightbulb-31254_640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0643" y="5469467"/>
              <a:ext cx="720000" cy="672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8" name="Rectangle 7"/>
            <p:cNvSpPr>
              <a:spLocks noChangeArrowheads="1"/>
            </p:cNvSpPr>
            <p:nvPr/>
          </p:nvSpPr>
          <p:spPr bwMode="auto">
            <a:xfrm>
              <a:off x="10451866" y="5651954"/>
              <a:ext cx="1548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1071563" indent="-1071563" eaLnBrk="1" hangingPunct="1"/>
              <a:r>
                <a:rPr lang="es-CO" sz="1400" dirty="0">
                  <a:solidFill>
                    <a:srgbClr val="00006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Energía</a:t>
              </a:r>
              <a:endParaRPr lang="es-CO" sz="1400" dirty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15" name="Grupo 114"/>
          <p:cNvGrpSpPr/>
          <p:nvPr/>
        </p:nvGrpSpPr>
        <p:grpSpPr>
          <a:xfrm>
            <a:off x="10451866" y="5952319"/>
            <a:ext cx="1728777" cy="658425"/>
            <a:chOff x="10451866" y="6161642"/>
            <a:chExt cx="1728777" cy="658425"/>
          </a:xfrm>
        </p:grpSpPr>
        <p:pic>
          <p:nvPicPr>
            <p:cNvPr id="111" name="Imagen 110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1461253" y="6161642"/>
              <a:ext cx="719390" cy="658425"/>
            </a:xfrm>
            <a:prstGeom prst="rect">
              <a:avLst/>
            </a:prstGeom>
          </p:spPr>
        </p:pic>
        <p:sp>
          <p:nvSpPr>
            <p:cNvPr id="139" name="Rectangle 7"/>
            <p:cNvSpPr>
              <a:spLocks noChangeArrowheads="1"/>
            </p:cNvSpPr>
            <p:nvPr/>
          </p:nvSpPr>
          <p:spPr bwMode="auto">
            <a:xfrm>
              <a:off x="10451866" y="6312296"/>
              <a:ext cx="1548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1071563" indent="-1071563" eaLnBrk="1" hangingPunct="1"/>
              <a:r>
                <a:rPr lang="es-CO" sz="1400" dirty="0">
                  <a:solidFill>
                    <a:srgbClr val="00006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Telefonía</a:t>
              </a:r>
              <a:endParaRPr lang="es-CO" sz="1400" dirty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28" name="Grupo 127"/>
          <p:cNvGrpSpPr/>
          <p:nvPr/>
        </p:nvGrpSpPr>
        <p:grpSpPr>
          <a:xfrm>
            <a:off x="5496351" y="6084682"/>
            <a:ext cx="1686462" cy="778178"/>
            <a:chOff x="5364147" y="6128750"/>
            <a:chExt cx="1686462" cy="778178"/>
          </a:xfrm>
        </p:grpSpPr>
        <p:pic>
          <p:nvPicPr>
            <p:cNvPr id="2094" name="Picture 46" descr="http://static2.bigstockphoto.com/thumbs/0/8/1/large2/18096242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0443" y="6128750"/>
              <a:ext cx="540000" cy="56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" name="Rectangle 7"/>
            <p:cNvSpPr>
              <a:spLocks noChangeArrowheads="1"/>
            </p:cNvSpPr>
            <p:nvPr/>
          </p:nvSpPr>
          <p:spPr bwMode="auto">
            <a:xfrm>
              <a:off x="5364147" y="6599151"/>
              <a:ext cx="168646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CO" sz="1400" dirty="0">
                  <a:solidFill>
                    <a:srgbClr val="00006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Correspondencia</a:t>
              </a:r>
              <a:endParaRPr lang="es-CO" sz="1400" dirty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30" name="Grupo 129"/>
          <p:cNvGrpSpPr/>
          <p:nvPr/>
        </p:nvGrpSpPr>
        <p:grpSpPr>
          <a:xfrm>
            <a:off x="4605819" y="6058905"/>
            <a:ext cx="879876" cy="794776"/>
            <a:chOff x="4451581" y="6102973"/>
            <a:chExt cx="879876" cy="794776"/>
          </a:xfrm>
        </p:grpSpPr>
        <p:sp>
          <p:nvSpPr>
            <p:cNvPr id="151" name="Rectangle 7"/>
            <p:cNvSpPr>
              <a:spLocks noChangeArrowheads="1"/>
            </p:cNvSpPr>
            <p:nvPr/>
          </p:nvSpPr>
          <p:spPr bwMode="auto">
            <a:xfrm>
              <a:off x="4451581" y="6589972"/>
              <a:ext cx="87987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1071563" indent="-1071563" eaLnBrk="1" hangingPunct="1"/>
              <a:r>
                <a:rPr lang="es-CO" sz="1400" dirty="0">
                  <a:solidFill>
                    <a:srgbClr val="00006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Archivo</a:t>
              </a:r>
              <a:endParaRPr lang="es-CO" sz="1400" dirty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2098" name="Picture 50" descr="http://casus.usal.es/blog/sociocom/files/2013/03/Archivo.p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1519" y="6102973"/>
              <a:ext cx="720000" cy="547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2" name="Rectangle 7"/>
          <p:cNvSpPr>
            <a:spLocks noChangeArrowheads="1"/>
          </p:cNvSpPr>
          <p:nvPr/>
        </p:nvSpPr>
        <p:spPr bwMode="auto">
          <a:xfrm>
            <a:off x="8870208" y="5784709"/>
            <a:ext cx="1548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sz="1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Corredor</a:t>
            </a:r>
          </a:p>
          <a:p>
            <a:pPr algn="ctr" eaLnBrk="1" hangingPunct="1"/>
            <a:endParaRPr lang="es-CO" sz="1400" dirty="0">
              <a:solidFill>
                <a:srgbClr val="00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/>
            <a:r>
              <a:rPr lang="es-CO" sz="1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Pólizas</a:t>
            </a:r>
            <a:endParaRPr lang="es-CO" sz="1400" dirty="0">
              <a:solidFill>
                <a:srgbClr val="00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3" name="Rectangle 7"/>
          <p:cNvSpPr>
            <a:spLocks noChangeArrowheads="1"/>
          </p:cNvSpPr>
          <p:nvPr/>
        </p:nvSpPr>
        <p:spPr bwMode="auto">
          <a:xfrm>
            <a:off x="2618034" y="4804"/>
            <a:ext cx="54903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sz="2800" b="1" dirty="0">
                <a:solidFill>
                  <a:srgbClr val="66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Proceso Gestión Administrativa</a:t>
            </a:r>
          </a:p>
        </p:txBody>
      </p:sp>
    </p:spTree>
    <p:extLst>
      <p:ext uri="{BB962C8B-B14F-4D97-AF65-F5344CB8AC3E}">
        <p14:creationId xmlns:p14="http://schemas.microsoft.com/office/powerpoint/2010/main" val="106513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500"/>
                            </p:stCondLst>
                            <p:childTnLst>
                              <p:par>
                                <p:cTn id="10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4413104" y="2406297"/>
            <a:ext cx="2880000" cy="2880000"/>
            <a:chOff x="4237984" y="983650"/>
            <a:chExt cx="2880000" cy="2880000"/>
          </a:xfrm>
        </p:grpSpPr>
        <p:sp>
          <p:nvSpPr>
            <p:cNvPr id="21" name="Elipse 20"/>
            <p:cNvSpPr/>
            <p:nvPr/>
          </p:nvSpPr>
          <p:spPr>
            <a:xfrm>
              <a:off x="4237984" y="983650"/>
              <a:ext cx="2880000" cy="2880000"/>
            </a:xfrm>
            <a:prstGeom prst="ellipse">
              <a:avLst/>
            </a:prstGeom>
            <a:noFill/>
            <a:ln w="3810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72000" rtlCol="0" anchor="t" anchorCtr="1"/>
            <a:lstStyle/>
            <a:p>
              <a:pPr algn="ctr"/>
              <a:r>
                <a:rPr lang="es-CO" sz="2800" b="1" dirty="0">
                  <a:solidFill>
                    <a:srgbClr val="003300"/>
                  </a:solidFill>
                </a:rPr>
                <a:t>Administración</a:t>
              </a:r>
            </a:p>
            <a:p>
              <a:pPr algn="ctr"/>
              <a:r>
                <a:rPr lang="es-CO" sz="2800" b="1" dirty="0">
                  <a:solidFill>
                    <a:srgbClr val="003300"/>
                  </a:solidFill>
                </a:rPr>
                <a:t>bienes muebles</a:t>
              </a:r>
              <a:endParaRPr lang="es-ES" sz="2800" b="1" dirty="0">
                <a:solidFill>
                  <a:srgbClr val="003300"/>
                </a:solidFill>
              </a:endParaRPr>
            </a:p>
          </p:txBody>
        </p:sp>
        <p:pic>
          <p:nvPicPr>
            <p:cNvPr id="82" name="Picture 10" descr="http://thumbs.dreamstime.com/z/almac%C3%A9n-lleno-2530726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76" b="14165"/>
            <a:stretch/>
          </p:blipFill>
          <p:spPr bwMode="auto">
            <a:xfrm>
              <a:off x="4708244" y="2260937"/>
              <a:ext cx="1939481" cy="1149463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upo 7"/>
          <p:cNvGrpSpPr/>
          <p:nvPr/>
        </p:nvGrpSpPr>
        <p:grpSpPr>
          <a:xfrm>
            <a:off x="7020772" y="1040787"/>
            <a:ext cx="1980000" cy="1980000"/>
            <a:chOff x="7001625" y="2029265"/>
            <a:chExt cx="1980000" cy="1980000"/>
          </a:xfrm>
        </p:grpSpPr>
        <p:pic>
          <p:nvPicPr>
            <p:cNvPr id="1032" name="Picture 8" descr="inventario : Contando Concept Inventory. Aislado en blanco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9625" y="2785265"/>
              <a:ext cx="1224000" cy="12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" name="Elipse 91"/>
            <p:cNvSpPr/>
            <p:nvPr/>
          </p:nvSpPr>
          <p:spPr>
            <a:xfrm>
              <a:off x="7001625" y="2029265"/>
              <a:ext cx="1980000" cy="1980000"/>
            </a:xfrm>
            <a:prstGeom prst="ellipse">
              <a:avLst/>
            </a:prstGeom>
            <a:noFill/>
            <a:ln w="3810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72000" rIns="72000" bIns="72000" rtlCol="0" anchor="t" anchorCtr="0"/>
            <a:lstStyle/>
            <a:p>
              <a:pPr algn="ctr"/>
              <a:r>
                <a:rPr lang="es-CO" b="1" dirty="0">
                  <a:solidFill>
                    <a:srgbClr val="003300"/>
                  </a:solidFill>
                </a:rPr>
                <a:t>Distribución</a:t>
              </a:r>
              <a:endParaRPr lang="es-ES" b="1" dirty="0">
                <a:solidFill>
                  <a:srgbClr val="003300"/>
                </a:solidFill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7020772" y="4671807"/>
            <a:ext cx="1980000" cy="1980000"/>
            <a:chOff x="6746904" y="4009265"/>
            <a:chExt cx="1980000" cy="1980000"/>
          </a:xfrm>
        </p:grpSpPr>
        <p:pic>
          <p:nvPicPr>
            <p:cNvPr id="1036" name="Picture 12" descr="http://previews.123rf.com/images/limbi007/limbi0071303/limbi007130300196/18566060-orange-cartoon-characters-with-laptop-headset-and-pallets-on-the-white-background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4904" y="4765265"/>
              <a:ext cx="1224000" cy="12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8" name="Elipse 97"/>
            <p:cNvSpPr/>
            <p:nvPr/>
          </p:nvSpPr>
          <p:spPr>
            <a:xfrm>
              <a:off x="6746904" y="4009265"/>
              <a:ext cx="1980000" cy="1980000"/>
            </a:xfrm>
            <a:prstGeom prst="ellipse">
              <a:avLst/>
            </a:prstGeom>
            <a:noFill/>
            <a:ln w="3810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72000" rIns="72000" bIns="72000" rtlCol="0" anchor="t" anchorCtr="0"/>
            <a:lstStyle/>
            <a:p>
              <a:pPr algn="ctr"/>
              <a:r>
                <a:rPr lang="es-CO" b="1" dirty="0">
                  <a:solidFill>
                    <a:srgbClr val="003300"/>
                  </a:solidFill>
                </a:rPr>
                <a:t>Control</a:t>
              </a:r>
              <a:endParaRPr lang="es-ES" b="1" dirty="0">
                <a:solidFill>
                  <a:srgbClr val="003300"/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2706766" y="1040787"/>
            <a:ext cx="1980000" cy="1980000"/>
            <a:chOff x="3910314" y="1292971"/>
            <a:chExt cx="1980000" cy="1980000"/>
          </a:xfrm>
        </p:grpSpPr>
        <p:pic>
          <p:nvPicPr>
            <p:cNvPr id="1034" name="Picture 10" descr="http://3.bp.blogspot.com/-jEFxiUW8PYQ/TngDuHoOcvI/AAAAAAAAAAM/2xGxvIKFHv0/s1600/Entrega-del-trabajo-en-equip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8314" y="1920084"/>
              <a:ext cx="1224000" cy="12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Elipse 83"/>
            <p:cNvSpPr/>
            <p:nvPr/>
          </p:nvSpPr>
          <p:spPr>
            <a:xfrm>
              <a:off x="3910314" y="1292971"/>
              <a:ext cx="1980000" cy="1980000"/>
            </a:xfrm>
            <a:prstGeom prst="ellipse">
              <a:avLst/>
            </a:prstGeom>
            <a:noFill/>
            <a:ln w="3810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72000" rIns="72000" bIns="72000" rtlCol="0" anchor="t" anchorCtr="0"/>
            <a:lstStyle/>
            <a:p>
              <a:pPr algn="ctr"/>
              <a:r>
                <a:rPr lang="es-CO" b="1" dirty="0">
                  <a:solidFill>
                    <a:srgbClr val="003300"/>
                  </a:solidFill>
                </a:rPr>
                <a:t>Ingreso</a:t>
              </a:r>
              <a:endParaRPr lang="es-ES" b="1" dirty="0">
                <a:solidFill>
                  <a:srgbClr val="003300"/>
                </a:solidFill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2706766" y="4671807"/>
            <a:ext cx="1980000" cy="1980000"/>
            <a:chOff x="8981625" y="4057697"/>
            <a:chExt cx="1980000" cy="1980000"/>
          </a:xfrm>
        </p:grpSpPr>
        <p:pic>
          <p:nvPicPr>
            <p:cNvPr id="1040" name="Picture 16" descr="http://images.clipartlogo.com/files/ss/thumb/106/10620550/an-orange-man-assembling-a_small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9625" y="4813697"/>
              <a:ext cx="1224000" cy="12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" name="Elipse 102"/>
            <p:cNvSpPr/>
            <p:nvPr/>
          </p:nvSpPr>
          <p:spPr>
            <a:xfrm>
              <a:off x="8981625" y="4057697"/>
              <a:ext cx="1980000" cy="1980000"/>
            </a:xfrm>
            <a:prstGeom prst="ellipse">
              <a:avLst/>
            </a:prstGeom>
            <a:noFill/>
            <a:ln w="3810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72000" rIns="72000" bIns="72000" rtlCol="0" anchor="t" anchorCtr="0"/>
            <a:lstStyle/>
            <a:p>
              <a:pPr algn="ctr"/>
              <a:r>
                <a:rPr lang="es-CO" b="1" dirty="0">
                  <a:solidFill>
                    <a:srgbClr val="003300"/>
                  </a:solidFill>
                </a:rPr>
                <a:t>Bajas</a:t>
              </a:r>
              <a:endParaRPr lang="es-ES" b="1" dirty="0">
                <a:solidFill>
                  <a:srgbClr val="003300"/>
                </a:solidFill>
              </a:endParaRPr>
            </a:p>
          </p:txBody>
        </p:sp>
      </p:grpSp>
      <p:cxnSp>
        <p:nvCxnSpPr>
          <p:cNvPr id="104" name="Conector angular 103"/>
          <p:cNvCxnSpPr>
            <a:stCxn id="21" idx="0"/>
            <a:endCxn id="92" idx="2"/>
          </p:cNvCxnSpPr>
          <p:nvPr/>
        </p:nvCxnSpPr>
        <p:spPr>
          <a:xfrm rot="5400000" flipH="1" flipV="1">
            <a:off x="6249183" y="1634708"/>
            <a:ext cx="375510" cy="1167668"/>
          </a:xfrm>
          <a:prstGeom prst="bentConnector2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angular 107"/>
          <p:cNvCxnSpPr>
            <a:stCxn id="21" idx="2"/>
            <a:endCxn id="84" idx="4"/>
          </p:cNvCxnSpPr>
          <p:nvPr/>
        </p:nvCxnSpPr>
        <p:spPr>
          <a:xfrm rot="10800000">
            <a:off x="3696766" y="3020787"/>
            <a:ext cx="716338" cy="825510"/>
          </a:xfrm>
          <a:prstGeom prst="bentConnector2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angular 111"/>
          <p:cNvCxnSpPr>
            <a:stCxn id="21" idx="6"/>
            <a:endCxn id="98" idx="0"/>
          </p:cNvCxnSpPr>
          <p:nvPr/>
        </p:nvCxnSpPr>
        <p:spPr>
          <a:xfrm>
            <a:off x="7293104" y="3846297"/>
            <a:ext cx="717668" cy="825510"/>
          </a:xfrm>
          <a:prstGeom prst="bentConnector2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ector angular 116"/>
          <p:cNvCxnSpPr>
            <a:stCxn id="21" idx="4"/>
            <a:endCxn id="103" idx="6"/>
          </p:cNvCxnSpPr>
          <p:nvPr/>
        </p:nvCxnSpPr>
        <p:spPr>
          <a:xfrm rot="5400000">
            <a:off x="5082180" y="4890883"/>
            <a:ext cx="375510" cy="1166338"/>
          </a:xfrm>
          <a:prstGeom prst="bentConnector2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ectángulo 125"/>
          <p:cNvSpPr/>
          <p:nvPr/>
        </p:nvSpPr>
        <p:spPr>
          <a:xfrm>
            <a:off x="365659" y="1850787"/>
            <a:ext cx="1440000" cy="360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72000" bIns="72000" rtlCol="0" anchor="ctr" anchorCtr="0"/>
          <a:lstStyle/>
          <a:p>
            <a:pPr algn="r"/>
            <a:r>
              <a:rPr lang="es-CO" sz="1600" dirty="0">
                <a:solidFill>
                  <a:schemeClr val="tx1"/>
                </a:solidFill>
              </a:rPr>
              <a:t>Registro</a:t>
            </a:r>
          </a:p>
        </p:txBody>
      </p:sp>
      <p:sp>
        <p:nvSpPr>
          <p:cNvPr id="125" name="Rectángulo 124"/>
          <p:cNvSpPr/>
          <p:nvPr/>
        </p:nvSpPr>
        <p:spPr>
          <a:xfrm>
            <a:off x="365659" y="1040787"/>
            <a:ext cx="1440000" cy="360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72000" bIns="72000" rtlCol="0" anchor="ctr" anchorCtr="0"/>
          <a:lstStyle/>
          <a:p>
            <a:pPr algn="r"/>
            <a:r>
              <a:rPr lang="es-CO" sz="1600" dirty="0">
                <a:solidFill>
                  <a:schemeClr val="tx1"/>
                </a:solidFill>
              </a:rPr>
              <a:t>Clasificación</a:t>
            </a:r>
          </a:p>
        </p:txBody>
      </p:sp>
      <p:sp>
        <p:nvSpPr>
          <p:cNvPr id="120" name="Rectángulo 119"/>
          <p:cNvSpPr/>
          <p:nvPr/>
        </p:nvSpPr>
        <p:spPr>
          <a:xfrm>
            <a:off x="365659" y="2644103"/>
            <a:ext cx="1440000" cy="37668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72000" bIns="72000" rtlCol="0" anchor="ctr" anchorCtr="0"/>
          <a:lstStyle/>
          <a:p>
            <a:pPr algn="r"/>
            <a:r>
              <a:rPr lang="es-CO" sz="1600" dirty="0">
                <a:solidFill>
                  <a:schemeClr val="tx1"/>
                </a:solidFill>
              </a:rPr>
              <a:t>Almacenamiento</a:t>
            </a:r>
          </a:p>
        </p:txBody>
      </p:sp>
      <p:cxnSp>
        <p:nvCxnSpPr>
          <p:cNvPr id="144" name="Conector angular 143"/>
          <p:cNvCxnSpPr>
            <a:stCxn id="84" idx="2"/>
            <a:endCxn id="125" idx="3"/>
          </p:cNvCxnSpPr>
          <p:nvPr/>
        </p:nvCxnSpPr>
        <p:spPr>
          <a:xfrm rot="10800000">
            <a:off x="1805660" y="1220787"/>
            <a:ext cx="901107" cy="81000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ector angular 149"/>
          <p:cNvCxnSpPr>
            <a:stCxn id="84" idx="2"/>
            <a:endCxn id="120" idx="3"/>
          </p:cNvCxnSpPr>
          <p:nvPr/>
        </p:nvCxnSpPr>
        <p:spPr>
          <a:xfrm rot="10800000" flipV="1">
            <a:off x="1805660" y="2030787"/>
            <a:ext cx="901107" cy="80165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Rectángulo 195"/>
          <p:cNvSpPr/>
          <p:nvPr/>
        </p:nvSpPr>
        <p:spPr>
          <a:xfrm>
            <a:off x="9738155" y="1569664"/>
            <a:ext cx="1440000" cy="360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72000" bIns="72000" rtlCol="0" anchor="ctr" anchorCtr="0"/>
          <a:lstStyle/>
          <a:p>
            <a:r>
              <a:rPr lang="es-CO" sz="1600" dirty="0">
                <a:solidFill>
                  <a:schemeClr val="tx1"/>
                </a:solidFill>
              </a:rPr>
              <a:t>Registro</a:t>
            </a:r>
          </a:p>
        </p:txBody>
      </p:sp>
      <p:sp>
        <p:nvSpPr>
          <p:cNvPr id="197" name="Rectángulo 196"/>
          <p:cNvSpPr/>
          <p:nvPr/>
        </p:nvSpPr>
        <p:spPr>
          <a:xfrm>
            <a:off x="9738155" y="1040787"/>
            <a:ext cx="1440000" cy="360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72000" bIns="72000" rtlCol="0" anchor="ctr" anchorCtr="0"/>
          <a:lstStyle/>
          <a:p>
            <a:r>
              <a:rPr lang="es-CO" sz="1600" dirty="0">
                <a:solidFill>
                  <a:schemeClr val="tx1"/>
                </a:solidFill>
              </a:rPr>
              <a:t>Verificación</a:t>
            </a:r>
          </a:p>
        </p:txBody>
      </p:sp>
      <p:sp>
        <p:nvSpPr>
          <p:cNvPr id="198" name="Rectángulo 197"/>
          <p:cNvSpPr/>
          <p:nvPr/>
        </p:nvSpPr>
        <p:spPr>
          <a:xfrm>
            <a:off x="9738155" y="2098541"/>
            <a:ext cx="1440000" cy="37668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72000" bIns="72000" rtlCol="0" anchor="ctr" anchorCtr="0"/>
          <a:lstStyle/>
          <a:p>
            <a:r>
              <a:rPr lang="es-CO" sz="1600" dirty="0">
                <a:solidFill>
                  <a:schemeClr val="tx1"/>
                </a:solidFill>
              </a:rPr>
              <a:t>Alistamiento</a:t>
            </a:r>
          </a:p>
        </p:txBody>
      </p:sp>
      <p:cxnSp>
        <p:nvCxnSpPr>
          <p:cNvPr id="199" name="Conector angular 198"/>
          <p:cNvCxnSpPr>
            <a:stCxn id="92" idx="6"/>
            <a:endCxn id="197" idx="1"/>
          </p:cNvCxnSpPr>
          <p:nvPr/>
        </p:nvCxnSpPr>
        <p:spPr>
          <a:xfrm flipV="1">
            <a:off x="9000772" y="1220787"/>
            <a:ext cx="737383" cy="81000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ector angular 199"/>
          <p:cNvCxnSpPr>
            <a:stCxn id="92" idx="6"/>
            <a:endCxn id="196" idx="1"/>
          </p:cNvCxnSpPr>
          <p:nvPr/>
        </p:nvCxnSpPr>
        <p:spPr>
          <a:xfrm flipV="1">
            <a:off x="9000772" y="1749664"/>
            <a:ext cx="737383" cy="281123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Conector angular 200"/>
          <p:cNvCxnSpPr>
            <a:stCxn id="92" idx="6"/>
            <a:endCxn id="198" idx="1"/>
          </p:cNvCxnSpPr>
          <p:nvPr/>
        </p:nvCxnSpPr>
        <p:spPr>
          <a:xfrm>
            <a:off x="9000772" y="2030787"/>
            <a:ext cx="737383" cy="25609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Rectángulo 201"/>
          <p:cNvSpPr/>
          <p:nvPr/>
        </p:nvSpPr>
        <p:spPr>
          <a:xfrm>
            <a:off x="9738155" y="2644103"/>
            <a:ext cx="1440000" cy="37668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72000" bIns="72000" rtlCol="0" anchor="ctr" anchorCtr="0"/>
          <a:lstStyle/>
          <a:p>
            <a:r>
              <a:rPr lang="es-CO" sz="1600" dirty="0">
                <a:solidFill>
                  <a:schemeClr val="tx1"/>
                </a:solidFill>
              </a:rPr>
              <a:t>Entrega</a:t>
            </a:r>
          </a:p>
        </p:txBody>
      </p:sp>
      <p:cxnSp>
        <p:nvCxnSpPr>
          <p:cNvPr id="203" name="Conector angular 202"/>
          <p:cNvCxnSpPr>
            <a:stCxn id="92" idx="6"/>
            <a:endCxn id="202" idx="1"/>
          </p:cNvCxnSpPr>
          <p:nvPr/>
        </p:nvCxnSpPr>
        <p:spPr>
          <a:xfrm>
            <a:off x="9000772" y="2030787"/>
            <a:ext cx="737383" cy="80165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Rectángulo 216"/>
          <p:cNvSpPr/>
          <p:nvPr/>
        </p:nvSpPr>
        <p:spPr>
          <a:xfrm>
            <a:off x="9738155" y="5481807"/>
            <a:ext cx="1440000" cy="360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72000" bIns="72000" rtlCol="0" anchor="ctr" anchorCtr="0"/>
          <a:lstStyle/>
          <a:p>
            <a:r>
              <a:rPr lang="es-CO" sz="1600" dirty="0">
                <a:solidFill>
                  <a:schemeClr val="tx1"/>
                </a:solidFill>
              </a:rPr>
              <a:t>Conciliación</a:t>
            </a:r>
          </a:p>
        </p:txBody>
      </p:sp>
      <p:sp>
        <p:nvSpPr>
          <p:cNvPr id="218" name="Rectángulo 217"/>
          <p:cNvSpPr/>
          <p:nvPr/>
        </p:nvSpPr>
        <p:spPr>
          <a:xfrm>
            <a:off x="9738155" y="4696006"/>
            <a:ext cx="1440000" cy="360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72000" bIns="72000" rtlCol="0" anchor="ctr" anchorCtr="0"/>
          <a:lstStyle/>
          <a:p>
            <a:r>
              <a:rPr lang="es-CO" sz="1600" dirty="0">
                <a:solidFill>
                  <a:schemeClr val="tx1"/>
                </a:solidFill>
              </a:rPr>
              <a:t>Toma Física</a:t>
            </a:r>
          </a:p>
        </p:txBody>
      </p:sp>
      <p:sp>
        <p:nvSpPr>
          <p:cNvPr id="219" name="Rectángulo 218"/>
          <p:cNvSpPr/>
          <p:nvPr/>
        </p:nvSpPr>
        <p:spPr>
          <a:xfrm>
            <a:off x="9738155" y="6299322"/>
            <a:ext cx="1440000" cy="37668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72000" bIns="72000" rtlCol="0" anchor="ctr" anchorCtr="0"/>
          <a:lstStyle/>
          <a:p>
            <a:r>
              <a:rPr lang="es-CO" sz="1600" dirty="0">
                <a:solidFill>
                  <a:schemeClr val="tx1"/>
                </a:solidFill>
              </a:rPr>
              <a:t>Registro</a:t>
            </a:r>
          </a:p>
        </p:txBody>
      </p:sp>
      <p:cxnSp>
        <p:nvCxnSpPr>
          <p:cNvPr id="220" name="Conector angular 219"/>
          <p:cNvCxnSpPr>
            <a:stCxn id="98" idx="6"/>
            <a:endCxn id="218" idx="1"/>
          </p:cNvCxnSpPr>
          <p:nvPr/>
        </p:nvCxnSpPr>
        <p:spPr>
          <a:xfrm flipV="1">
            <a:off x="9000772" y="4876006"/>
            <a:ext cx="737383" cy="78580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ector angular 221"/>
          <p:cNvCxnSpPr>
            <a:stCxn id="98" idx="6"/>
            <a:endCxn id="219" idx="1"/>
          </p:cNvCxnSpPr>
          <p:nvPr/>
        </p:nvCxnSpPr>
        <p:spPr>
          <a:xfrm>
            <a:off x="9000772" y="5661807"/>
            <a:ext cx="737383" cy="82585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ángulo 55"/>
          <p:cNvSpPr/>
          <p:nvPr/>
        </p:nvSpPr>
        <p:spPr>
          <a:xfrm>
            <a:off x="365658" y="5481807"/>
            <a:ext cx="1440000" cy="360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72000" bIns="72000" rtlCol="0" anchor="ctr" anchorCtr="0"/>
          <a:lstStyle/>
          <a:p>
            <a:pPr algn="r"/>
            <a:r>
              <a:rPr lang="es-CO" sz="1600" dirty="0">
                <a:solidFill>
                  <a:schemeClr val="tx1"/>
                </a:solidFill>
              </a:rPr>
              <a:t>Aprobaciones</a:t>
            </a:r>
          </a:p>
        </p:txBody>
      </p:sp>
      <p:sp>
        <p:nvSpPr>
          <p:cNvPr id="57" name="Rectángulo 56"/>
          <p:cNvSpPr/>
          <p:nvPr/>
        </p:nvSpPr>
        <p:spPr>
          <a:xfrm>
            <a:off x="365658" y="4698171"/>
            <a:ext cx="1440000" cy="360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72000" bIns="72000" rtlCol="0" anchor="ctr" anchorCtr="0"/>
          <a:lstStyle/>
          <a:p>
            <a:pPr algn="r"/>
            <a:r>
              <a:rPr lang="es-CO" sz="1600" dirty="0">
                <a:solidFill>
                  <a:schemeClr val="tx1"/>
                </a:solidFill>
              </a:rPr>
              <a:t>Conceptos Técnicos</a:t>
            </a:r>
          </a:p>
        </p:txBody>
      </p:sp>
      <p:sp>
        <p:nvSpPr>
          <p:cNvPr id="58" name="Rectángulo 57"/>
          <p:cNvSpPr/>
          <p:nvPr/>
        </p:nvSpPr>
        <p:spPr>
          <a:xfrm>
            <a:off x="365658" y="6301487"/>
            <a:ext cx="1440000" cy="37668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72000" bIns="72000" rtlCol="0" anchor="ctr" anchorCtr="0"/>
          <a:lstStyle/>
          <a:p>
            <a:pPr algn="r"/>
            <a:r>
              <a:rPr lang="es-CO" sz="1600" dirty="0">
                <a:solidFill>
                  <a:schemeClr val="tx1"/>
                </a:solidFill>
              </a:rPr>
              <a:t>Disposición final</a:t>
            </a:r>
          </a:p>
        </p:txBody>
      </p:sp>
      <p:cxnSp>
        <p:nvCxnSpPr>
          <p:cNvPr id="59" name="Conector angular 58"/>
          <p:cNvCxnSpPr>
            <a:stCxn id="103" idx="2"/>
            <a:endCxn id="57" idx="3"/>
          </p:cNvCxnSpPr>
          <p:nvPr/>
        </p:nvCxnSpPr>
        <p:spPr>
          <a:xfrm rot="10800000">
            <a:off x="1805658" y="4878171"/>
            <a:ext cx="901108" cy="78363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angular 60"/>
          <p:cNvCxnSpPr>
            <a:stCxn id="103" idx="2"/>
            <a:endCxn id="58" idx="3"/>
          </p:cNvCxnSpPr>
          <p:nvPr/>
        </p:nvCxnSpPr>
        <p:spPr>
          <a:xfrm rot="10800000" flipV="1">
            <a:off x="1805658" y="5661807"/>
            <a:ext cx="901108" cy="82802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>
            <a:stCxn id="98" idx="6"/>
            <a:endCxn id="217" idx="1"/>
          </p:cNvCxnSpPr>
          <p:nvPr/>
        </p:nvCxnSpPr>
        <p:spPr>
          <a:xfrm>
            <a:off x="9000772" y="5661807"/>
            <a:ext cx="73738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de flecha 68"/>
          <p:cNvCxnSpPr>
            <a:stCxn id="103" idx="2"/>
            <a:endCxn id="56" idx="3"/>
          </p:cNvCxnSpPr>
          <p:nvPr/>
        </p:nvCxnSpPr>
        <p:spPr>
          <a:xfrm flipH="1">
            <a:off x="1805658" y="5661807"/>
            <a:ext cx="90110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de flecha 72"/>
          <p:cNvCxnSpPr>
            <a:stCxn id="84" idx="2"/>
            <a:endCxn id="126" idx="3"/>
          </p:cNvCxnSpPr>
          <p:nvPr/>
        </p:nvCxnSpPr>
        <p:spPr>
          <a:xfrm flipH="1">
            <a:off x="1805659" y="2030787"/>
            <a:ext cx="90110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2618034" y="4804"/>
            <a:ext cx="54903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sz="2800" b="1" dirty="0">
                <a:solidFill>
                  <a:srgbClr val="66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Proceso Gestión Administrativa</a:t>
            </a:r>
          </a:p>
        </p:txBody>
      </p:sp>
    </p:spTree>
    <p:extLst>
      <p:ext uri="{BB962C8B-B14F-4D97-AF65-F5344CB8AC3E}">
        <p14:creationId xmlns:p14="http://schemas.microsoft.com/office/powerpoint/2010/main" val="263995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25" grpId="0"/>
      <p:bldP spid="120" grpId="0"/>
      <p:bldP spid="196" grpId="0"/>
      <p:bldP spid="197" grpId="0"/>
      <p:bldP spid="198" grpId="0"/>
      <p:bldP spid="202" grpId="0"/>
      <p:bldP spid="217" grpId="0"/>
      <p:bldP spid="218" grpId="0"/>
      <p:bldP spid="219" grpId="0"/>
      <p:bldP spid="56" grpId="0"/>
      <p:bldP spid="57" grpId="0"/>
      <p:bldP spid="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7C57741-4DEE-4679-A4C5-BB2576D42007}"/>
              </a:ext>
            </a:extLst>
          </p:cNvPr>
          <p:cNvSpPr txBox="1"/>
          <p:nvPr/>
        </p:nvSpPr>
        <p:spPr>
          <a:xfrm>
            <a:off x="3560618" y="2160611"/>
            <a:ext cx="50707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800" dirty="0">
                <a:ln w="57150">
                  <a:solidFill>
                    <a:schemeClr val="tx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¿</a:t>
            </a:r>
            <a:r>
              <a:rPr lang="es-ES" sz="9600" dirty="0">
                <a:ln w="57150">
                  <a:solidFill>
                    <a:schemeClr val="tx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Qué</a:t>
            </a:r>
            <a:r>
              <a:rPr lang="es-ES" sz="13800" dirty="0">
                <a:ln w="57150">
                  <a:solidFill>
                    <a:schemeClr val="tx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?</a:t>
            </a:r>
            <a:endParaRPr lang="es-CO" sz="9600" dirty="0">
              <a:ln w="57150">
                <a:solidFill>
                  <a:schemeClr val="tx1"/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xmlns="" id="{546506BC-51C0-44E7-BEB2-5879F717E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1889"/>
            <a:ext cx="64716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sz="4400" b="1" u="sng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Contextualización</a:t>
            </a:r>
            <a:endParaRPr lang="es-CO" sz="3200" b="1" u="sng" dirty="0">
              <a:solidFill>
                <a:srgbClr val="00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57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Conector recto de flecha 37"/>
          <p:cNvCxnSpPr>
            <a:stCxn id="21" idx="4"/>
            <a:endCxn id="28" idx="0"/>
          </p:cNvCxnSpPr>
          <p:nvPr/>
        </p:nvCxnSpPr>
        <p:spPr>
          <a:xfrm flipH="1">
            <a:off x="5673985" y="3852633"/>
            <a:ext cx="3999" cy="240307"/>
          </a:xfrm>
          <a:prstGeom prst="straightConnector1">
            <a:avLst/>
          </a:prstGeom>
          <a:ln w="38100">
            <a:solidFill>
              <a:srgbClr val="A50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/>
          <p:cNvCxnSpPr>
            <a:stCxn id="21" idx="2"/>
            <a:endCxn id="26" idx="6"/>
          </p:cNvCxnSpPr>
          <p:nvPr/>
        </p:nvCxnSpPr>
        <p:spPr>
          <a:xfrm flipH="1">
            <a:off x="3125080" y="2412633"/>
            <a:ext cx="1112904" cy="11017"/>
          </a:xfrm>
          <a:prstGeom prst="straightConnector1">
            <a:avLst/>
          </a:prstGeom>
          <a:ln w="38100">
            <a:solidFill>
              <a:srgbClr val="A50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1"/>
          <p:cNvGrpSpPr/>
          <p:nvPr/>
        </p:nvGrpSpPr>
        <p:grpSpPr>
          <a:xfrm>
            <a:off x="4237984" y="972633"/>
            <a:ext cx="2880000" cy="2880000"/>
            <a:chOff x="4237984" y="972633"/>
            <a:chExt cx="2880000" cy="2880000"/>
          </a:xfrm>
        </p:grpSpPr>
        <p:pic>
          <p:nvPicPr>
            <p:cNvPr id="58" name="Picture 2" descr="http://vidonet.es/img/img_mnt_438x267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6220" y="2061802"/>
              <a:ext cx="2083529" cy="1562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Elipse 20"/>
            <p:cNvSpPr/>
            <p:nvPr/>
          </p:nvSpPr>
          <p:spPr>
            <a:xfrm>
              <a:off x="4237984" y="972633"/>
              <a:ext cx="2880000" cy="2880000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72000" rtlCol="0" anchor="t" anchorCtr="1"/>
            <a:lstStyle/>
            <a:p>
              <a:pPr algn="ctr"/>
              <a:r>
                <a:rPr lang="es-CO" sz="2800" b="1" dirty="0">
                  <a:solidFill>
                    <a:srgbClr val="A50021"/>
                  </a:solidFill>
                </a:rPr>
                <a:t>Administración</a:t>
              </a:r>
            </a:p>
            <a:p>
              <a:pPr algn="ctr"/>
              <a:r>
                <a:rPr lang="es-CO" sz="2800" b="1" dirty="0">
                  <a:solidFill>
                    <a:srgbClr val="A50021"/>
                  </a:solidFill>
                </a:rPr>
                <a:t>Palacio y Sedes</a:t>
              </a:r>
              <a:endParaRPr lang="es-ES" sz="2800" b="1" dirty="0">
                <a:solidFill>
                  <a:srgbClr val="A50021"/>
                </a:solidFill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8560106" y="1433650"/>
            <a:ext cx="1980000" cy="1980000"/>
            <a:chOff x="8560106" y="1433650"/>
            <a:chExt cx="1980000" cy="1980000"/>
          </a:xfrm>
        </p:grpSpPr>
        <p:pic>
          <p:nvPicPr>
            <p:cNvPr id="2076" name="Picture 28" descr="http://igec.web277.uni5.net/blog/wp-content/uploads/2010/01/ist2_4056755-connectin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9266" y="2260937"/>
              <a:ext cx="1204088" cy="963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Elipse 26"/>
            <p:cNvSpPr/>
            <p:nvPr/>
          </p:nvSpPr>
          <p:spPr>
            <a:xfrm>
              <a:off x="8560106" y="1433650"/>
              <a:ext cx="1980000" cy="1980000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72000" rtlCol="0" anchor="t" anchorCtr="0"/>
            <a:lstStyle/>
            <a:p>
              <a:pPr algn="ctr"/>
              <a:r>
                <a:rPr lang="es-CO" b="1" dirty="0">
                  <a:solidFill>
                    <a:srgbClr val="A50021"/>
                  </a:solidFill>
                </a:rPr>
                <a:t>Administración</a:t>
              </a:r>
            </a:p>
            <a:p>
              <a:pPr algn="ctr"/>
              <a:r>
                <a:rPr lang="es-CO" b="1" dirty="0">
                  <a:solidFill>
                    <a:srgbClr val="A50021"/>
                  </a:solidFill>
                </a:rPr>
                <a:t>Logística</a:t>
              </a: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4683985" y="4092940"/>
            <a:ext cx="1980000" cy="1980000"/>
            <a:chOff x="4683985" y="4092940"/>
            <a:chExt cx="1980000" cy="1980000"/>
          </a:xfrm>
        </p:grpSpPr>
        <p:pic>
          <p:nvPicPr>
            <p:cNvPr id="18" name="Picture 12" descr="http://www.gerencia.unal.edu.co/CMS/ADMON_CMS/ADJUNTOS/20140519_085806_13736245-3d-rinden-de-personaje-de-dibujos-animados-con-los-archivos-de-la-oficina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1677" y="4973336"/>
              <a:ext cx="1384616" cy="990000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Elipse 27"/>
            <p:cNvSpPr/>
            <p:nvPr/>
          </p:nvSpPr>
          <p:spPr>
            <a:xfrm>
              <a:off x="4683985" y="4092940"/>
              <a:ext cx="1980000" cy="1980000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72000" rtlCol="0" anchor="t" anchorCtr="0"/>
            <a:lstStyle/>
            <a:p>
              <a:pPr algn="ctr"/>
              <a:r>
                <a:rPr lang="es-CO" b="1" dirty="0">
                  <a:solidFill>
                    <a:srgbClr val="A50021"/>
                  </a:solidFill>
                </a:rPr>
                <a:t>Gestión</a:t>
              </a:r>
            </a:p>
            <a:p>
              <a:pPr algn="ctr"/>
              <a:r>
                <a:rPr lang="es-CO" b="1" dirty="0">
                  <a:solidFill>
                    <a:srgbClr val="A50021"/>
                  </a:solidFill>
                </a:rPr>
                <a:t>Documental</a:t>
              </a:r>
              <a:endParaRPr lang="es-ES" b="1" dirty="0">
                <a:solidFill>
                  <a:srgbClr val="A50021"/>
                </a:solidFill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1145080" y="1433650"/>
            <a:ext cx="1980000" cy="1980000"/>
            <a:chOff x="1145080" y="1433650"/>
            <a:chExt cx="1980000" cy="1980000"/>
          </a:xfrm>
        </p:grpSpPr>
        <p:sp>
          <p:nvSpPr>
            <p:cNvPr id="26" name="Elipse 25"/>
            <p:cNvSpPr/>
            <p:nvPr/>
          </p:nvSpPr>
          <p:spPr>
            <a:xfrm>
              <a:off x="1145080" y="1433650"/>
              <a:ext cx="1980000" cy="1980000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72000" rIns="72000" bIns="72000" rtlCol="0" anchor="t" anchorCtr="0"/>
            <a:lstStyle/>
            <a:p>
              <a:pPr algn="ctr"/>
              <a:r>
                <a:rPr lang="es-CO" b="1" dirty="0">
                  <a:solidFill>
                    <a:srgbClr val="A50021"/>
                  </a:solidFill>
                </a:rPr>
                <a:t>Mantenimiento</a:t>
              </a:r>
              <a:endParaRPr lang="es-ES" b="1" dirty="0">
                <a:solidFill>
                  <a:srgbClr val="A50021"/>
                </a:solidFill>
              </a:endParaRPr>
            </a:p>
          </p:txBody>
        </p:sp>
        <p:pic>
          <p:nvPicPr>
            <p:cNvPr id="34" name="Picture 8" descr="http://www.braconsur.com/wp-content/uploads/2014/01/Mantenimient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2023" y="2127170"/>
              <a:ext cx="1098328" cy="990000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upo 3"/>
          <p:cNvGrpSpPr/>
          <p:nvPr/>
        </p:nvGrpSpPr>
        <p:grpSpPr>
          <a:xfrm>
            <a:off x="165806" y="3155281"/>
            <a:ext cx="1440000" cy="1440000"/>
            <a:chOff x="165806" y="3155281"/>
            <a:chExt cx="1440000" cy="1440000"/>
          </a:xfrm>
        </p:grpSpPr>
        <p:sp>
          <p:nvSpPr>
            <p:cNvPr id="37" name="Elipse 36"/>
            <p:cNvSpPr/>
            <p:nvPr/>
          </p:nvSpPr>
          <p:spPr>
            <a:xfrm>
              <a:off x="165806" y="3155281"/>
              <a:ext cx="1440000" cy="1440000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72000" rtlCol="0" anchor="t" anchorCtr="0"/>
            <a:lstStyle/>
            <a:p>
              <a:pPr algn="ctr"/>
              <a:r>
                <a:rPr lang="es-CO" sz="1400" b="1" dirty="0">
                  <a:solidFill>
                    <a:srgbClr val="A50021"/>
                  </a:solidFill>
                </a:rPr>
                <a:t>Sedes</a:t>
              </a:r>
            </a:p>
          </p:txBody>
        </p:sp>
        <p:pic>
          <p:nvPicPr>
            <p:cNvPr id="33" name="Imagen 3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6716" y="3589931"/>
              <a:ext cx="678180" cy="868680"/>
            </a:xfrm>
            <a:prstGeom prst="rect">
              <a:avLst/>
            </a:prstGeom>
          </p:spPr>
        </p:pic>
      </p:grpSp>
      <p:grpSp>
        <p:nvGrpSpPr>
          <p:cNvPr id="10" name="Grupo 9"/>
          <p:cNvGrpSpPr/>
          <p:nvPr/>
        </p:nvGrpSpPr>
        <p:grpSpPr>
          <a:xfrm>
            <a:off x="180782" y="4647429"/>
            <a:ext cx="2029648" cy="540000"/>
            <a:chOff x="180782" y="4647429"/>
            <a:chExt cx="2029648" cy="540000"/>
          </a:xfrm>
        </p:grpSpPr>
        <p:pic>
          <p:nvPicPr>
            <p:cNvPr id="2060" name="Picture 12" descr="https://encrypted-tbn0.gstatic.com/images?q=tbn:ANd9GcTOuLQcwmXhW7KkgoWqHSz8GOZXDjCR7Ks8q4Od-uZvZ8HpRu7i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782" y="4647429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Rectangle 7"/>
            <p:cNvSpPr>
              <a:spLocks noChangeArrowheads="1"/>
            </p:cNvSpPr>
            <p:nvPr/>
          </p:nvSpPr>
          <p:spPr bwMode="auto">
            <a:xfrm>
              <a:off x="662430" y="4810714"/>
              <a:ext cx="1548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1071563" indent="-1071563" eaLnBrk="1" hangingPunct="1"/>
              <a:r>
                <a:rPr lang="es-CO" sz="1400" dirty="0">
                  <a:solidFill>
                    <a:srgbClr val="00006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Vigilancia</a:t>
              </a:r>
              <a:endParaRPr lang="es-CO" sz="1400" dirty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2541856" y="3155281"/>
            <a:ext cx="1440000" cy="1440000"/>
            <a:chOff x="2541856" y="3155281"/>
            <a:chExt cx="1440000" cy="1440000"/>
          </a:xfrm>
        </p:grpSpPr>
        <p:sp>
          <p:nvSpPr>
            <p:cNvPr id="40" name="Elipse 39"/>
            <p:cNvSpPr/>
            <p:nvPr/>
          </p:nvSpPr>
          <p:spPr>
            <a:xfrm>
              <a:off x="2541856" y="3155281"/>
              <a:ext cx="1440000" cy="1440000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72000" rtlCol="0" anchor="t" anchorCtr="0"/>
            <a:lstStyle/>
            <a:p>
              <a:pPr algn="ctr"/>
              <a:r>
                <a:rPr lang="es-CO" sz="1400" b="1" dirty="0">
                  <a:solidFill>
                    <a:srgbClr val="A50021"/>
                  </a:solidFill>
                </a:rPr>
                <a:t>Equipos</a:t>
              </a:r>
            </a:p>
          </p:txBody>
        </p:sp>
        <p:pic>
          <p:nvPicPr>
            <p:cNvPr id="2058" name="Picture 10" descr="http://4.bp.blogspot.com/-aFdzVe46TR4/UJAdDSuzJII/AAAAAAAAAE4/FDEKZPTVqfw/s1600/6121079-dibujos-animados-personas-trabajando-juntos-para-lograr-el-efecto-deseado-negocio--metafora-grupo-de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8589" y="3716233"/>
              <a:ext cx="720000" cy="69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upo 11"/>
          <p:cNvGrpSpPr/>
          <p:nvPr/>
        </p:nvGrpSpPr>
        <p:grpSpPr>
          <a:xfrm>
            <a:off x="180782" y="5879656"/>
            <a:ext cx="2029648" cy="754413"/>
            <a:chOff x="180782" y="5879656"/>
            <a:chExt cx="2029648" cy="754413"/>
          </a:xfrm>
        </p:grpSpPr>
        <p:pic>
          <p:nvPicPr>
            <p:cNvPr id="2054" name="Picture 6" descr="http://neoparaiso.com/imagenes/med/bomba-de-agua.1.gi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0782" y="5879656"/>
              <a:ext cx="540000" cy="754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Rectangle 7"/>
            <p:cNvSpPr>
              <a:spLocks noChangeArrowheads="1"/>
            </p:cNvSpPr>
            <p:nvPr/>
          </p:nvSpPr>
          <p:spPr bwMode="auto">
            <a:xfrm>
              <a:off x="662430" y="6042941"/>
              <a:ext cx="1548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CO" sz="1400" dirty="0">
                  <a:solidFill>
                    <a:srgbClr val="00006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Mantenimiento instalaciones</a:t>
              </a:r>
              <a:endParaRPr lang="es-CO" sz="1400" dirty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44428" y="5289180"/>
            <a:ext cx="2290238" cy="564000"/>
            <a:chOff x="44428" y="5289180"/>
            <a:chExt cx="2290238" cy="564000"/>
          </a:xfrm>
        </p:grpSpPr>
        <p:pic>
          <p:nvPicPr>
            <p:cNvPr id="1028" name="Picture 4" descr="http://2.bp.blogspot.com/-7zwi6o6j6BM/UoEKEU940MI/AAAAAAABBFA/dRplmcdIgt4/s1600/Cafe+color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28" y="5289180"/>
              <a:ext cx="720000" cy="56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Rectangle 7"/>
            <p:cNvSpPr>
              <a:spLocks noChangeArrowheads="1"/>
            </p:cNvSpPr>
            <p:nvPr/>
          </p:nvSpPr>
          <p:spPr bwMode="auto">
            <a:xfrm>
              <a:off x="662430" y="5454370"/>
              <a:ext cx="16722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CO" sz="1400" dirty="0">
                  <a:solidFill>
                    <a:srgbClr val="A5002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Aseo y cafetería</a:t>
              </a:r>
            </a:p>
          </p:txBody>
        </p:sp>
      </p:grpSp>
      <p:cxnSp>
        <p:nvCxnSpPr>
          <p:cNvPr id="57" name="Conector angular 56"/>
          <p:cNvCxnSpPr>
            <a:stCxn id="26" idx="4"/>
            <a:endCxn id="37" idx="6"/>
          </p:cNvCxnSpPr>
          <p:nvPr/>
        </p:nvCxnSpPr>
        <p:spPr>
          <a:xfrm rot="5400000">
            <a:off x="1639628" y="3379828"/>
            <a:ext cx="461631" cy="529274"/>
          </a:xfrm>
          <a:prstGeom prst="bentConnector2">
            <a:avLst/>
          </a:prstGeom>
          <a:ln w="38100">
            <a:solidFill>
              <a:srgbClr val="A50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angular 72"/>
          <p:cNvCxnSpPr>
            <a:stCxn id="26" idx="4"/>
            <a:endCxn id="40" idx="2"/>
          </p:cNvCxnSpPr>
          <p:nvPr/>
        </p:nvCxnSpPr>
        <p:spPr>
          <a:xfrm rot="16200000" flipH="1">
            <a:off x="2107653" y="3441077"/>
            <a:ext cx="461631" cy="406776"/>
          </a:xfrm>
          <a:prstGeom prst="bentConnector2">
            <a:avLst/>
          </a:prstGeom>
          <a:ln w="38100">
            <a:solidFill>
              <a:srgbClr val="A50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o 12"/>
          <p:cNvGrpSpPr/>
          <p:nvPr/>
        </p:nvGrpSpPr>
        <p:grpSpPr>
          <a:xfrm>
            <a:off x="2515443" y="4904868"/>
            <a:ext cx="2235075" cy="641989"/>
            <a:chOff x="2515443" y="4904868"/>
            <a:chExt cx="2235075" cy="641989"/>
          </a:xfrm>
        </p:grpSpPr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3202518" y="4964253"/>
              <a:ext cx="1548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CO" sz="1400" dirty="0">
                  <a:solidFill>
                    <a:srgbClr val="00006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Bienes muebles</a:t>
              </a:r>
              <a:endParaRPr lang="es-CO" sz="1400" dirty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75" name="Imagen 7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515443" y="4904868"/>
              <a:ext cx="720000" cy="641989"/>
            </a:xfrm>
            <a:prstGeom prst="rect">
              <a:avLst/>
            </a:prstGeom>
          </p:spPr>
        </p:pic>
      </p:grpSp>
      <p:grpSp>
        <p:nvGrpSpPr>
          <p:cNvPr id="7" name="Grupo 6"/>
          <p:cNvGrpSpPr/>
          <p:nvPr/>
        </p:nvGrpSpPr>
        <p:grpSpPr>
          <a:xfrm>
            <a:off x="7611096" y="3148125"/>
            <a:ext cx="1440000" cy="1440000"/>
            <a:chOff x="7611096" y="3148125"/>
            <a:chExt cx="1440000" cy="1440000"/>
          </a:xfrm>
        </p:grpSpPr>
        <p:pic>
          <p:nvPicPr>
            <p:cNvPr id="2066" name="Picture 18" descr="http://190.84.234.84/movylogic2/wp-content/uploads/2014/12/logistica_125_1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8779" y="3549823"/>
              <a:ext cx="90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" name="Elipse 89"/>
            <p:cNvSpPr/>
            <p:nvPr/>
          </p:nvSpPr>
          <p:spPr>
            <a:xfrm>
              <a:off x="7611096" y="3148125"/>
              <a:ext cx="1440000" cy="1440000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72000" rtlCol="0" anchor="t" anchorCtr="0"/>
            <a:lstStyle/>
            <a:p>
              <a:pPr algn="ctr"/>
              <a:r>
                <a:rPr lang="es-CO" sz="1400" b="1" dirty="0">
                  <a:solidFill>
                    <a:srgbClr val="A50021"/>
                  </a:solidFill>
                </a:rPr>
                <a:t>Logística</a:t>
              </a: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7709441" y="5334146"/>
            <a:ext cx="2330770" cy="473735"/>
            <a:chOff x="7077888" y="5334313"/>
            <a:chExt cx="2330770" cy="473735"/>
          </a:xfrm>
        </p:grpSpPr>
        <p:pic>
          <p:nvPicPr>
            <p:cNvPr id="39" name="Imagen 3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077888" y="5334313"/>
              <a:ext cx="843446" cy="473735"/>
            </a:xfrm>
            <a:prstGeom prst="rect">
              <a:avLst/>
            </a:prstGeom>
          </p:spPr>
        </p:pic>
        <p:sp>
          <p:nvSpPr>
            <p:cNvPr id="100" name="Rectangle 7"/>
            <p:cNvSpPr>
              <a:spLocks noChangeArrowheads="1"/>
            </p:cNvSpPr>
            <p:nvPr/>
          </p:nvSpPr>
          <p:spPr bwMode="auto">
            <a:xfrm>
              <a:off x="7860658" y="5417293"/>
              <a:ext cx="1548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1071563" indent="-1071563" eaLnBrk="1" hangingPunct="1"/>
              <a:r>
                <a:rPr lang="es-CO" sz="1400" dirty="0">
                  <a:solidFill>
                    <a:srgbClr val="A5002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Parqueaderos</a:t>
              </a:r>
            </a:p>
          </p:txBody>
        </p:sp>
      </p:grpSp>
      <p:cxnSp>
        <p:nvCxnSpPr>
          <p:cNvPr id="110" name="Conector angular 109"/>
          <p:cNvCxnSpPr>
            <a:stCxn id="27" idx="4"/>
            <a:endCxn id="90" idx="6"/>
          </p:cNvCxnSpPr>
          <p:nvPr/>
        </p:nvCxnSpPr>
        <p:spPr>
          <a:xfrm rot="5400000">
            <a:off x="9073364" y="3391382"/>
            <a:ext cx="454475" cy="499010"/>
          </a:xfrm>
          <a:prstGeom prst="bentConnector2">
            <a:avLst/>
          </a:prstGeom>
          <a:ln w="38100">
            <a:solidFill>
              <a:srgbClr val="A50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ector recto de flecha 115"/>
          <p:cNvCxnSpPr>
            <a:stCxn id="21" idx="6"/>
            <a:endCxn id="27" idx="2"/>
          </p:cNvCxnSpPr>
          <p:nvPr/>
        </p:nvCxnSpPr>
        <p:spPr>
          <a:xfrm>
            <a:off x="7117984" y="2412633"/>
            <a:ext cx="1442122" cy="11017"/>
          </a:xfrm>
          <a:prstGeom prst="straightConnector1">
            <a:avLst/>
          </a:prstGeom>
          <a:ln w="38100">
            <a:solidFill>
              <a:srgbClr val="A50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ector angular 118"/>
          <p:cNvCxnSpPr>
            <a:stCxn id="27" idx="4"/>
            <a:endCxn id="85" idx="2"/>
          </p:cNvCxnSpPr>
          <p:nvPr/>
        </p:nvCxnSpPr>
        <p:spPr>
          <a:xfrm rot="16200000" flipH="1">
            <a:off x="9555848" y="3407907"/>
            <a:ext cx="454475" cy="465959"/>
          </a:xfrm>
          <a:prstGeom prst="bentConnector2">
            <a:avLst/>
          </a:prstGeom>
          <a:ln w="38100">
            <a:solidFill>
              <a:srgbClr val="A50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o 8"/>
          <p:cNvGrpSpPr/>
          <p:nvPr/>
        </p:nvGrpSpPr>
        <p:grpSpPr>
          <a:xfrm>
            <a:off x="10016065" y="3148125"/>
            <a:ext cx="1440000" cy="1440000"/>
            <a:chOff x="10016065" y="3148125"/>
            <a:chExt cx="1440000" cy="1440000"/>
          </a:xfrm>
        </p:grpSpPr>
        <p:sp>
          <p:nvSpPr>
            <p:cNvPr id="85" name="Elipse 84"/>
            <p:cNvSpPr/>
            <p:nvPr/>
          </p:nvSpPr>
          <p:spPr>
            <a:xfrm>
              <a:off x="10016065" y="3148125"/>
              <a:ext cx="1440000" cy="1440000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72000" rtlCol="0" anchor="t" anchorCtr="0"/>
            <a:lstStyle/>
            <a:p>
              <a:pPr algn="ctr"/>
              <a:r>
                <a:rPr lang="es-CO" sz="1400" b="1" dirty="0">
                  <a:solidFill>
                    <a:srgbClr val="A50021"/>
                  </a:solidFill>
                </a:rPr>
                <a:t>Servicios</a:t>
              </a:r>
            </a:p>
            <a:p>
              <a:pPr algn="ctr"/>
              <a:r>
                <a:rPr lang="es-CO" sz="1400" b="1" dirty="0">
                  <a:solidFill>
                    <a:srgbClr val="A50021"/>
                  </a:solidFill>
                </a:rPr>
                <a:t>Públicos</a:t>
              </a:r>
            </a:p>
          </p:txBody>
        </p:sp>
        <p:pic>
          <p:nvPicPr>
            <p:cNvPr id="2090" name="Picture 42" descr="https://encrypted-tbn1.gstatic.com/images?q=tbn:ANd9GcSWy_nzwkIDaFg8980y0BYpNuhKvZSV9COYhi__7m62zDt-6bok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1145" y="3744195"/>
              <a:ext cx="540000" cy="762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upo 19"/>
          <p:cNvGrpSpPr/>
          <p:nvPr/>
        </p:nvGrpSpPr>
        <p:grpSpPr>
          <a:xfrm>
            <a:off x="10264577" y="4717596"/>
            <a:ext cx="1728777" cy="523123"/>
            <a:chOff x="10264577" y="4717596"/>
            <a:chExt cx="1728777" cy="523123"/>
          </a:xfrm>
        </p:grpSpPr>
        <p:pic>
          <p:nvPicPr>
            <p:cNvPr id="2078" name="Picture 30" descr="http://www.cedhnl.org.mx/imagenes/dibujos_de_agua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3354" y="4717596"/>
              <a:ext cx="720000" cy="523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7" name="Rectangle 7"/>
            <p:cNvSpPr>
              <a:spLocks noChangeArrowheads="1"/>
            </p:cNvSpPr>
            <p:nvPr/>
          </p:nvSpPr>
          <p:spPr bwMode="auto">
            <a:xfrm>
              <a:off x="10264577" y="4753287"/>
              <a:ext cx="1548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1071563" indent="-1071563" eaLnBrk="1" hangingPunct="1"/>
              <a:r>
                <a:rPr lang="es-CO" sz="1400" dirty="0">
                  <a:solidFill>
                    <a:srgbClr val="00006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Acueducto</a:t>
              </a:r>
              <a:endParaRPr lang="es-CO" sz="1400" dirty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10264577" y="5260144"/>
            <a:ext cx="1728777" cy="672750"/>
            <a:chOff x="10264577" y="5260144"/>
            <a:chExt cx="1728777" cy="672750"/>
          </a:xfrm>
        </p:grpSpPr>
        <p:pic>
          <p:nvPicPr>
            <p:cNvPr id="2080" name="Picture 32" descr="http://pixabay.com/static/uploads/photo/2012/04/13/00/26/lightbulb-31254_640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3354" y="5260144"/>
              <a:ext cx="720000" cy="672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8" name="Rectangle 7"/>
            <p:cNvSpPr>
              <a:spLocks noChangeArrowheads="1"/>
            </p:cNvSpPr>
            <p:nvPr/>
          </p:nvSpPr>
          <p:spPr bwMode="auto">
            <a:xfrm>
              <a:off x="10264577" y="5442631"/>
              <a:ext cx="1548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1071563" indent="-1071563" eaLnBrk="1" hangingPunct="1"/>
              <a:r>
                <a:rPr lang="es-CO" sz="1400" dirty="0">
                  <a:solidFill>
                    <a:srgbClr val="00006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Energía</a:t>
              </a:r>
              <a:endParaRPr lang="es-CO" sz="1400" dirty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10264577" y="5952319"/>
            <a:ext cx="1728777" cy="658425"/>
            <a:chOff x="10264577" y="5952319"/>
            <a:chExt cx="1728777" cy="658425"/>
          </a:xfrm>
        </p:grpSpPr>
        <p:pic>
          <p:nvPicPr>
            <p:cNvPr id="111" name="Imagen 110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1273964" y="5952319"/>
              <a:ext cx="719390" cy="658425"/>
            </a:xfrm>
            <a:prstGeom prst="rect">
              <a:avLst/>
            </a:prstGeom>
          </p:spPr>
        </p:pic>
        <p:sp>
          <p:nvSpPr>
            <p:cNvPr id="139" name="Rectangle 7"/>
            <p:cNvSpPr>
              <a:spLocks noChangeArrowheads="1"/>
            </p:cNvSpPr>
            <p:nvPr/>
          </p:nvSpPr>
          <p:spPr bwMode="auto">
            <a:xfrm>
              <a:off x="10264577" y="6102973"/>
              <a:ext cx="1548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1071563" indent="-1071563" eaLnBrk="1" hangingPunct="1"/>
              <a:r>
                <a:rPr lang="es-CO" sz="1400" dirty="0">
                  <a:solidFill>
                    <a:srgbClr val="00006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Telefonía</a:t>
              </a:r>
              <a:endParaRPr lang="es-CO" sz="1400" dirty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5496351" y="6084682"/>
            <a:ext cx="1686462" cy="778178"/>
            <a:chOff x="5496351" y="6084682"/>
            <a:chExt cx="1686462" cy="778178"/>
          </a:xfrm>
        </p:grpSpPr>
        <p:pic>
          <p:nvPicPr>
            <p:cNvPr id="2094" name="Picture 46" descr="http://static2.bigstockphoto.com/thumbs/0/8/1/large2/18096242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2647" y="6084682"/>
              <a:ext cx="540000" cy="56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" name="Rectangle 7"/>
            <p:cNvSpPr>
              <a:spLocks noChangeArrowheads="1"/>
            </p:cNvSpPr>
            <p:nvPr/>
          </p:nvSpPr>
          <p:spPr bwMode="auto">
            <a:xfrm>
              <a:off x="5496351" y="6555083"/>
              <a:ext cx="168646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CO" sz="1400" dirty="0">
                  <a:solidFill>
                    <a:srgbClr val="00006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Correspondencia</a:t>
              </a:r>
              <a:endParaRPr lang="es-CO" sz="1400" dirty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4605819" y="6058905"/>
            <a:ext cx="879876" cy="794776"/>
            <a:chOff x="4605819" y="6058905"/>
            <a:chExt cx="879876" cy="794776"/>
          </a:xfrm>
        </p:grpSpPr>
        <p:sp>
          <p:nvSpPr>
            <p:cNvPr id="151" name="Rectangle 7"/>
            <p:cNvSpPr>
              <a:spLocks noChangeArrowheads="1"/>
            </p:cNvSpPr>
            <p:nvPr/>
          </p:nvSpPr>
          <p:spPr bwMode="auto">
            <a:xfrm>
              <a:off x="4605819" y="6545904"/>
              <a:ext cx="87987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1071563" indent="-1071563" eaLnBrk="1" hangingPunct="1"/>
              <a:r>
                <a:rPr lang="es-CO" sz="1400" dirty="0">
                  <a:solidFill>
                    <a:srgbClr val="00006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Archivo</a:t>
              </a:r>
              <a:endParaRPr lang="es-CO" sz="1400" dirty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2098" name="Picture 50" descr="http://casus.usal.es/blog/sociocom/files/2013/03/Archivo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757" y="6058905"/>
              <a:ext cx="720000" cy="547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upo 16"/>
          <p:cNvGrpSpPr/>
          <p:nvPr/>
        </p:nvGrpSpPr>
        <p:grpSpPr>
          <a:xfrm>
            <a:off x="7709441" y="4713581"/>
            <a:ext cx="2238045" cy="367666"/>
            <a:chOff x="7170613" y="4713748"/>
            <a:chExt cx="2238045" cy="367666"/>
          </a:xfrm>
        </p:grpSpPr>
        <p:sp>
          <p:nvSpPr>
            <p:cNvPr id="94" name="Rectangle 7"/>
            <p:cNvSpPr>
              <a:spLocks noChangeArrowheads="1"/>
            </p:cNvSpPr>
            <p:nvPr/>
          </p:nvSpPr>
          <p:spPr bwMode="auto">
            <a:xfrm>
              <a:off x="7860658" y="4773637"/>
              <a:ext cx="1548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1071563" indent="-1071563" eaLnBrk="1" hangingPunct="1"/>
              <a:r>
                <a:rPr lang="es-CO" sz="1400" dirty="0">
                  <a:solidFill>
                    <a:srgbClr val="A5002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Eventos</a:t>
              </a:r>
            </a:p>
          </p:txBody>
        </p:sp>
        <p:pic>
          <p:nvPicPr>
            <p:cNvPr id="1026" name="Picture 2" descr="http://m1.paperblog.com/i/254/2542717/clasificacion-del-inventario-analisis-abc-L-9gN4mL.jpe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0613" y="4713748"/>
              <a:ext cx="720000" cy="357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9" name="Rectangle 7"/>
          <p:cNvSpPr>
            <a:spLocks noChangeArrowheads="1"/>
          </p:cNvSpPr>
          <p:nvPr/>
        </p:nvSpPr>
        <p:spPr bwMode="auto">
          <a:xfrm>
            <a:off x="2618034" y="4804"/>
            <a:ext cx="54903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sz="2800" b="1" dirty="0">
                <a:solidFill>
                  <a:srgbClr val="66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Proceso Gestión Administrativa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xmlns="" id="{3D5B9442-1E04-4C94-855E-A8539A797421}"/>
              </a:ext>
            </a:extLst>
          </p:cNvPr>
          <p:cNvGrpSpPr/>
          <p:nvPr/>
        </p:nvGrpSpPr>
        <p:grpSpPr>
          <a:xfrm>
            <a:off x="7709441" y="5975025"/>
            <a:ext cx="2286745" cy="595097"/>
            <a:chOff x="7455419" y="5975192"/>
            <a:chExt cx="2286745" cy="595097"/>
          </a:xfrm>
        </p:grpSpPr>
        <p:sp>
          <p:nvSpPr>
            <p:cNvPr id="71" name="Rectangle 7">
              <a:extLst>
                <a:ext uri="{FF2B5EF4-FFF2-40B4-BE49-F238E27FC236}">
                  <a16:creationId xmlns:a16="http://schemas.microsoft.com/office/drawing/2014/main" xmlns="" id="{ED95FB80-0CF0-431E-9E39-D76A6D3B0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9025" y="6141852"/>
              <a:ext cx="166313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1071563" indent="-1071563" eaLnBrk="1" hangingPunct="1"/>
              <a:r>
                <a:rPr lang="es-CO" sz="1400" dirty="0">
                  <a:solidFill>
                    <a:srgbClr val="A5002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Arrendamientos</a:t>
              </a:r>
            </a:p>
          </p:txBody>
        </p:sp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xmlns="" id="{6ED95AAA-CA43-42EF-8D5D-B98D62EBC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flipH="1">
              <a:off x="7455419" y="5975192"/>
              <a:ext cx="593091" cy="5950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825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20513" y="1052569"/>
            <a:ext cx="2880000" cy="2880000"/>
            <a:chOff x="120513" y="1989000"/>
            <a:chExt cx="2880000" cy="2880000"/>
          </a:xfrm>
        </p:grpSpPr>
        <p:pic>
          <p:nvPicPr>
            <p:cNvPr id="50" name="Picture 2" descr="http://dinheirodigital.sapo.pt/images_content/2014/20149281445_indicadores-grafico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051" y="3677708"/>
              <a:ext cx="1456499" cy="1091607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Elipse 50"/>
            <p:cNvSpPr/>
            <p:nvPr/>
          </p:nvSpPr>
          <p:spPr>
            <a:xfrm>
              <a:off x="120513" y="1989000"/>
              <a:ext cx="2880000" cy="2880000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0"/>
            <a:lstStyle/>
            <a:p>
              <a:pPr algn="ctr"/>
              <a:r>
                <a:rPr lang="es-CO" sz="2800" b="1" dirty="0">
                  <a:solidFill>
                    <a:srgbClr val="A50021"/>
                  </a:solidFill>
                </a:rPr>
                <a:t>Asesoría, </a:t>
              </a:r>
            </a:p>
            <a:p>
              <a:pPr algn="ctr"/>
              <a:r>
                <a:rPr lang="es-CO" sz="2800" b="1" dirty="0">
                  <a:solidFill>
                    <a:srgbClr val="A50021"/>
                  </a:solidFill>
                </a:rPr>
                <a:t>dirección</a:t>
              </a:r>
            </a:p>
            <a:p>
              <a:pPr algn="ctr"/>
              <a:r>
                <a:rPr lang="es-CO" sz="2800" b="1" dirty="0">
                  <a:solidFill>
                    <a:srgbClr val="A50021"/>
                  </a:solidFill>
                </a:rPr>
                <a:t>y control</a:t>
              </a:r>
              <a:endParaRPr lang="es-ES" sz="2800" b="1" dirty="0">
                <a:solidFill>
                  <a:srgbClr val="A50021"/>
                </a:solidFill>
              </a:endParaRPr>
            </a:p>
          </p:txBody>
        </p:sp>
      </p:grpSp>
      <p:sp>
        <p:nvSpPr>
          <p:cNvPr id="52" name="Rectangle 8"/>
          <p:cNvSpPr>
            <a:spLocks noChangeArrowheads="1"/>
          </p:cNvSpPr>
          <p:nvPr/>
        </p:nvSpPr>
        <p:spPr bwMode="auto">
          <a:xfrm>
            <a:off x="10151709" y="1408653"/>
            <a:ext cx="206274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O" sz="1400" dirty="0">
                <a:latin typeface="Verdana" panose="020B0604030504040204" pitchFamily="34" charset="0"/>
              </a:rPr>
              <a:t>Establecer los objetivos y procesos necesarios para conseguir resultados de acuerdo con los</a:t>
            </a:r>
          </a:p>
          <a:p>
            <a:pPr eaLnBrk="1" hangingPunct="1"/>
            <a:r>
              <a:rPr lang="es-CO" sz="1400" dirty="0">
                <a:latin typeface="Verdana" panose="020B0604030504040204" pitchFamily="34" charset="0"/>
              </a:rPr>
              <a:t>requisitos del cliente y las políticas de la entidad.</a:t>
            </a:r>
          </a:p>
        </p:txBody>
      </p:sp>
      <p:grpSp>
        <p:nvGrpSpPr>
          <p:cNvPr id="54" name="Group 44"/>
          <p:cNvGrpSpPr>
            <a:grpSpLocks/>
          </p:cNvGrpSpPr>
          <p:nvPr/>
        </p:nvGrpSpPr>
        <p:grpSpPr bwMode="auto">
          <a:xfrm>
            <a:off x="5874412" y="1598431"/>
            <a:ext cx="3902296" cy="3900814"/>
            <a:chOff x="1564" y="1298"/>
            <a:chExt cx="2632" cy="2631"/>
          </a:xfrm>
        </p:grpSpPr>
        <p:sp>
          <p:nvSpPr>
            <p:cNvPr id="55" name="Oval 23"/>
            <p:cNvSpPr>
              <a:spLocks noChangeArrowheads="1"/>
            </p:cNvSpPr>
            <p:nvPr/>
          </p:nvSpPr>
          <p:spPr bwMode="auto">
            <a:xfrm>
              <a:off x="1564" y="1298"/>
              <a:ext cx="2631" cy="2631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s-ES" sz="1600"/>
            </a:p>
          </p:txBody>
        </p:sp>
        <p:sp>
          <p:nvSpPr>
            <p:cNvPr id="60" name="Line 24"/>
            <p:cNvSpPr>
              <a:spLocks noChangeShapeType="1"/>
            </p:cNvSpPr>
            <p:nvPr/>
          </p:nvSpPr>
          <p:spPr bwMode="auto">
            <a:xfrm>
              <a:off x="2880" y="1298"/>
              <a:ext cx="0" cy="2631"/>
            </a:xfrm>
            <a:prstGeom prst="line">
              <a:avLst/>
            </a:prstGeom>
            <a:noFill/>
            <a:ln w="1270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600"/>
            </a:p>
          </p:txBody>
        </p:sp>
        <p:sp>
          <p:nvSpPr>
            <p:cNvPr id="62" name="Line 25"/>
            <p:cNvSpPr>
              <a:spLocks noChangeShapeType="1"/>
            </p:cNvSpPr>
            <p:nvPr/>
          </p:nvSpPr>
          <p:spPr bwMode="auto">
            <a:xfrm rot="-5400000">
              <a:off x="2881" y="1343"/>
              <a:ext cx="0" cy="2631"/>
            </a:xfrm>
            <a:prstGeom prst="line">
              <a:avLst/>
            </a:prstGeom>
            <a:noFill/>
            <a:ln w="1270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600"/>
            </a:p>
          </p:txBody>
        </p:sp>
        <p:sp>
          <p:nvSpPr>
            <p:cNvPr id="63" name="Rectangle 28"/>
            <p:cNvSpPr>
              <a:spLocks noChangeArrowheads="1"/>
            </p:cNvSpPr>
            <p:nvPr/>
          </p:nvSpPr>
          <p:spPr bwMode="auto">
            <a:xfrm>
              <a:off x="3016" y="1592"/>
              <a:ext cx="588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CO" sz="7200" b="1" dirty="0">
                  <a:solidFill>
                    <a:srgbClr val="FF0000"/>
                  </a:solidFill>
                  <a:latin typeface="Verdana" panose="020B0604030504040204" pitchFamily="34" charset="0"/>
                </a:rPr>
                <a:t>P</a:t>
              </a:r>
            </a:p>
          </p:txBody>
        </p:sp>
        <p:sp>
          <p:nvSpPr>
            <p:cNvPr id="64" name="Rectangle 35"/>
            <p:cNvSpPr>
              <a:spLocks noChangeArrowheads="1"/>
            </p:cNvSpPr>
            <p:nvPr/>
          </p:nvSpPr>
          <p:spPr bwMode="auto">
            <a:xfrm>
              <a:off x="3016" y="2831"/>
              <a:ext cx="588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CO" sz="7200" b="1">
                  <a:solidFill>
                    <a:srgbClr val="FF0000"/>
                  </a:solidFill>
                  <a:latin typeface="Verdana" panose="020B0604030504040204" pitchFamily="34" charset="0"/>
                </a:rPr>
                <a:t>H</a:t>
              </a:r>
            </a:p>
          </p:txBody>
        </p:sp>
        <p:sp>
          <p:nvSpPr>
            <p:cNvPr id="65" name="Rectangle 36"/>
            <p:cNvSpPr>
              <a:spLocks noChangeArrowheads="1"/>
            </p:cNvSpPr>
            <p:nvPr/>
          </p:nvSpPr>
          <p:spPr bwMode="auto">
            <a:xfrm>
              <a:off x="2064" y="1592"/>
              <a:ext cx="588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CO" sz="7200" b="1">
                  <a:solidFill>
                    <a:srgbClr val="FF0000"/>
                  </a:solidFill>
                  <a:latin typeface="Verdana" panose="020B0604030504040204" pitchFamily="34" charset="0"/>
                </a:rPr>
                <a:t>A</a:t>
              </a:r>
            </a:p>
          </p:txBody>
        </p:sp>
        <p:sp>
          <p:nvSpPr>
            <p:cNvPr id="66" name="Rectangle 37"/>
            <p:cNvSpPr>
              <a:spLocks noChangeArrowheads="1"/>
            </p:cNvSpPr>
            <p:nvPr/>
          </p:nvSpPr>
          <p:spPr bwMode="auto">
            <a:xfrm>
              <a:off x="2064" y="2831"/>
              <a:ext cx="588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CO" sz="7200" b="1">
                  <a:solidFill>
                    <a:srgbClr val="FF0000"/>
                  </a:solidFill>
                  <a:latin typeface="Verdana" panose="020B0604030504040204" pitchFamily="34" charset="0"/>
                </a:rPr>
                <a:t>V</a:t>
              </a:r>
            </a:p>
          </p:txBody>
        </p:sp>
      </p:grpSp>
      <p:pic>
        <p:nvPicPr>
          <p:cNvPr id="67" name="Picture 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662" y="1330074"/>
            <a:ext cx="1470774" cy="155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70507" y="4391715"/>
            <a:ext cx="1470774" cy="15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6642">
            <a:off x="5471136" y="1330073"/>
            <a:ext cx="1470774" cy="15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8237" flipH="1" flipV="1">
            <a:off x="5641638" y="4324997"/>
            <a:ext cx="1470774" cy="155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Rectangle 40"/>
          <p:cNvSpPr>
            <a:spLocks noChangeArrowheads="1"/>
          </p:cNvSpPr>
          <p:nvPr/>
        </p:nvSpPr>
        <p:spPr bwMode="auto">
          <a:xfrm>
            <a:off x="10151709" y="4007713"/>
            <a:ext cx="191494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O" sz="1400" dirty="0">
                <a:latin typeface="Verdana" panose="020B0604030504040204" pitchFamily="34" charset="0"/>
              </a:rPr>
              <a:t>Implementar los procesos, ejecutando las tareas de acuerdo con lo planificado.</a:t>
            </a:r>
          </a:p>
        </p:txBody>
      </p:sp>
      <p:sp>
        <p:nvSpPr>
          <p:cNvPr id="74" name="Rectangle 41"/>
          <p:cNvSpPr>
            <a:spLocks noChangeArrowheads="1"/>
          </p:cNvSpPr>
          <p:nvPr/>
        </p:nvSpPr>
        <p:spPr bwMode="auto">
          <a:xfrm>
            <a:off x="3622912" y="1528747"/>
            <a:ext cx="191494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O" sz="1400" dirty="0">
                <a:latin typeface="Verdana" panose="020B0604030504040204" pitchFamily="34" charset="0"/>
              </a:rPr>
              <a:t>Tomar acciones para mejorar continuamente el desempeño de los procesos.</a:t>
            </a:r>
          </a:p>
        </p:txBody>
      </p:sp>
      <p:sp>
        <p:nvSpPr>
          <p:cNvPr id="75" name="Rectangle 42"/>
          <p:cNvSpPr>
            <a:spLocks noChangeArrowheads="1"/>
          </p:cNvSpPr>
          <p:nvPr/>
        </p:nvSpPr>
        <p:spPr bwMode="auto">
          <a:xfrm>
            <a:off x="3450830" y="3561440"/>
            <a:ext cx="235835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O" sz="1400" dirty="0">
                <a:latin typeface="Verdana" panose="020B0604030504040204" pitchFamily="34" charset="0"/>
              </a:rPr>
              <a:t>Realizar el seguimiento y la medición de los procesos y los productos y/o servicios respecto a las políticas, los objetivos y los requisitos para el producto y/o servicio, e informar sobre los resultados.</a:t>
            </a:r>
          </a:p>
        </p:txBody>
      </p:sp>
      <p:sp>
        <p:nvSpPr>
          <p:cNvPr id="76" name="Rectangle 7"/>
          <p:cNvSpPr>
            <a:spLocks noChangeArrowheads="1"/>
          </p:cNvSpPr>
          <p:nvPr/>
        </p:nvSpPr>
        <p:spPr bwMode="auto">
          <a:xfrm>
            <a:off x="38521" y="6325686"/>
            <a:ext cx="120547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s-CO" sz="2400" b="1" dirty="0">
                <a:solidFill>
                  <a:srgbClr val="A500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Direcciones Seccionales de Administración Judicial</a:t>
            </a:r>
          </a:p>
        </p:txBody>
      </p:sp>
      <p:sp>
        <p:nvSpPr>
          <p:cNvPr id="77" name="Rectangle 7"/>
          <p:cNvSpPr>
            <a:spLocks noChangeArrowheads="1"/>
          </p:cNvSpPr>
          <p:nvPr/>
        </p:nvSpPr>
        <p:spPr bwMode="auto">
          <a:xfrm>
            <a:off x="148233" y="4483639"/>
            <a:ext cx="2871027" cy="1015663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Determinar lineamientos y hacer seguimiento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2618034" y="4804"/>
            <a:ext cx="54903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sz="2800" b="1" dirty="0">
                <a:solidFill>
                  <a:srgbClr val="66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Proceso Gestión Administrativa</a:t>
            </a:r>
          </a:p>
        </p:txBody>
      </p:sp>
    </p:spTree>
    <p:extLst>
      <p:ext uri="{BB962C8B-B14F-4D97-AF65-F5344CB8AC3E}">
        <p14:creationId xmlns:p14="http://schemas.microsoft.com/office/powerpoint/2010/main" val="319686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72" grpId="0"/>
      <p:bldP spid="74" grpId="0"/>
      <p:bldP spid="75" grpId="0"/>
      <p:bldP spid="76" grpId="0"/>
      <p:bldP spid="7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FAF94CA-A3C5-438E-A971-F5F38E8ED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883" y="2936264"/>
            <a:ext cx="9102117" cy="3505504"/>
          </a:xfrm>
          <a:prstGeom prst="rect">
            <a:avLst/>
          </a:prstGeom>
        </p:spPr>
      </p:pic>
      <p:sp>
        <p:nvSpPr>
          <p:cNvPr id="149" name="Rectangle 7">
            <a:extLst>
              <a:ext uri="{FF2B5EF4-FFF2-40B4-BE49-F238E27FC236}">
                <a16:creationId xmlns:a16="http://schemas.microsoft.com/office/drawing/2014/main" xmlns="" id="{A0AB9161-B6D4-406F-AC31-F3A6253C4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1944" y="6094"/>
            <a:ext cx="56085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sz="2800" b="1" dirty="0">
                <a:solidFill>
                  <a:srgbClr val="66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Proceso Gestión Administrativa</a:t>
            </a: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xmlns="" id="{0C9E38CC-7799-4778-9485-ECBDCE37C70B}"/>
              </a:ext>
            </a:extLst>
          </p:cNvPr>
          <p:cNvGrpSpPr/>
          <p:nvPr/>
        </p:nvGrpSpPr>
        <p:grpSpPr>
          <a:xfrm>
            <a:off x="66329" y="960201"/>
            <a:ext cx="2827176" cy="2827176"/>
            <a:chOff x="4770839" y="976612"/>
            <a:chExt cx="1711787" cy="1711787"/>
          </a:xfrm>
        </p:grpSpPr>
        <p:pic>
          <p:nvPicPr>
            <p:cNvPr id="34" name="Picture 6" descr="Resultado de imagen para ambiental dibujos animados">
              <a:extLst>
                <a:ext uri="{FF2B5EF4-FFF2-40B4-BE49-F238E27FC236}">
                  <a16:creationId xmlns:a16="http://schemas.microsoft.com/office/drawing/2014/main" xmlns="" id="{AA27EE2D-3811-41AC-8760-7A6537FD50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1327" y="1727420"/>
              <a:ext cx="1085829" cy="776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Elipse 34">
              <a:extLst>
                <a:ext uri="{FF2B5EF4-FFF2-40B4-BE49-F238E27FC236}">
                  <a16:creationId xmlns:a16="http://schemas.microsoft.com/office/drawing/2014/main" xmlns="" id="{5A4A9AAD-7F04-47EE-ADF8-37D25723520B}"/>
                </a:ext>
              </a:extLst>
            </p:cNvPr>
            <p:cNvSpPr/>
            <p:nvPr/>
          </p:nvSpPr>
          <p:spPr>
            <a:xfrm>
              <a:off x="4770839" y="976612"/>
              <a:ext cx="1711787" cy="1711787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72000" rtlCol="0" anchor="t" anchorCtr="0"/>
            <a:lstStyle/>
            <a:p>
              <a:pPr algn="ctr"/>
              <a:r>
                <a:rPr lang="es-CO" sz="2400" b="1" dirty="0">
                  <a:solidFill>
                    <a:srgbClr val="008000"/>
                  </a:solidFill>
                </a:rPr>
                <a:t>Sistema de </a:t>
              </a:r>
            </a:p>
            <a:p>
              <a:pPr algn="ctr"/>
              <a:r>
                <a:rPr lang="es-CO" sz="2400" b="1" dirty="0">
                  <a:solidFill>
                    <a:srgbClr val="008000"/>
                  </a:solidFill>
                </a:rPr>
                <a:t>Gestión Ambiental</a:t>
              </a:r>
              <a:endParaRPr lang="es-ES" sz="2400" b="1" dirty="0">
                <a:solidFill>
                  <a:srgbClr val="008000"/>
                </a:solidFill>
              </a:endParaRPr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E01B473-EC9F-41C2-8280-AF6178B4CA1D}"/>
              </a:ext>
            </a:extLst>
          </p:cNvPr>
          <p:cNvSpPr txBox="1"/>
          <p:nvPr/>
        </p:nvSpPr>
        <p:spPr>
          <a:xfrm>
            <a:off x="3367833" y="928467"/>
            <a:ext cx="86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0066"/>
                </a:solidFill>
              </a:rPr>
              <a:t>Acuerdo No. PSAA14-10160 de 2014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C0E70001-87C2-4D13-B404-C9BDBB42C9E0}"/>
              </a:ext>
            </a:extLst>
          </p:cNvPr>
          <p:cNvSpPr/>
          <p:nvPr/>
        </p:nvSpPr>
        <p:spPr>
          <a:xfrm>
            <a:off x="3367833" y="1371841"/>
            <a:ext cx="864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rgbClr val="333333"/>
                </a:solidFill>
                <a:latin typeface="Arial" panose="020B0604020202020204" pitchFamily="34" charset="0"/>
              </a:rPr>
              <a:t>Por el cual se adopta el Plan de Gestión Ambiental de la Rama Judicial</a:t>
            </a:r>
            <a:endParaRPr lang="es-ES" sz="1600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xmlns="" id="{D22BA5F9-D78D-428F-AF8C-B13E6850327B}"/>
              </a:ext>
            </a:extLst>
          </p:cNvPr>
          <p:cNvSpPr txBox="1"/>
          <p:nvPr/>
        </p:nvSpPr>
        <p:spPr>
          <a:xfrm>
            <a:off x="3367833" y="1692536"/>
            <a:ext cx="86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C00000"/>
                </a:solidFill>
              </a:rPr>
              <a:t>Acuerdo No. PSAA14-10161 de 2014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xmlns="" id="{439F71C3-439D-4D9E-83E4-ADF55A843CD6}"/>
              </a:ext>
            </a:extLst>
          </p:cNvPr>
          <p:cNvSpPr/>
          <p:nvPr/>
        </p:nvSpPr>
        <p:spPr>
          <a:xfrm>
            <a:off x="3367833" y="2109407"/>
            <a:ext cx="864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rgbClr val="333333"/>
                </a:solidFill>
                <a:latin typeface="Arial" panose="020B0604020202020204" pitchFamily="34" charset="0"/>
              </a:rPr>
              <a:t>Por el cual se actualiza el Sistema Integrado de Gestión y Control de la Calidad creado mediante Acuerdo PSAA07-3926 de 2007 y se establece el Sistema Integrado de Gestión y Control de la Calidad y el Medio Ambiente – SIGCMA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25687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8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7">
            <a:extLst>
              <a:ext uri="{FF2B5EF4-FFF2-40B4-BE49-F238E27FC236}">
                <a16:creationId xmlns:a16="http://schemas.microsoft.com/office/drawing/2014/main" xmlns="" id="{A0AB9161-B6D4-406F-AC31-F3A6253C4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1944" y="6094"/>
            <a:ext cx="56085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sz="2800" b="1" dirty="0">
                <a:solidFill>
                  <a:srgbClr val="66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Proceso Gestión Administrativa</a:t>
            </a: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xmlns="" id="{0C9E38CC-7799-4778-9485-ECBDCE37C70B}"/>
              </a:ext>
            </a:extLst>
          </p:cNvPr>
          <p:cNvGrpSpPr/>
          <p:nvPr/>
        </p:nvGrpSpPr>
        <p:grpSpPr>
          <a:xfrm>
            <a:off x="66329" y="960201"/>
            <a:ext cx="2827176" cy="2827176"/>
            <a:chOff x="4770839" y="976612"/>
            <a:chExt cx="1711787" cy="1711787"/>
          </a:xfrm>
        </p:grpSpPr>
        <p:pic>
          <p:nvPicPr>
            <p:cNvPr id="34" name="Picture 6" descr="Resultado de imagen para ambiental dibujos animados">
              <a:extLst>
                <a:ext uri="{FF2B5EF4-FFF2-40B4-BE49-F238E27FC236}">
                  <a16:creationId xmlns:a16="http://schemas.microsoft.com/office/drawing/2014/main" xmlns="" id="{AA27EE2D-3811-41AC-8760-7A6537FD50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1327" y="1727420"/>
              <a:ext cx="1085829" cy="776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Elipse 34">
              <a:extLst>
                <a:ext uri="{FF2B5EF4-FFF2-40B4-BE49-F238E27FC236}">
                  <a16:creationId xmlns:a16="http://schemas.microsoft.com/office/drawing/2014/main" xmlns="" id="{5A4A9AAD-7F04-47EE-ADF8-37D25723520B}"/>
                </a:ext>
              </a:extLst>
            </p:cNvPr>
            <p:cNvSpPr/>
            <p:nvPr/>
          </p:nvSpPr>
          <p:spPr>
            <a:xfrm>
              <a:off x="4770839" y="976612"/>
              <a:ext cx="1711787" cy="1711787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72000" rtlCol="0" anchor="t" anchorCtr="0"/>
            <a:lstStyle/>
            <a:p>
              <a:pPr algn="ctr"/>
              <a:r>
                <a:rPr lang="es-CO" sz="2400" b="1" dirty="0">
                  <a:solidFill>
                    <a:srgbClr val="008000"/>
                  </a:solidFill>
                </a:rPr>
                <a:t>Sistema de </a:t>
              </a:r>
            </a:p>
            <a:p>
              <a:pPr algn="ctr"/>
              <a:r>
                <a:rPr lang="es-CO" sz="2400" b="1" dirty="0">
                  <a:solidFill>
                    <a:srgbClr val="008000"/>
                  </a:solidFill>
                </a:rPr>
                <a:t>Gestión Ambiental</a:t>
              </a:r>
              <a:endParaRPr lang="es-ES" sz="2400" b="1" dirty="0">
                <a:solidFill>
                  <a:srgbClr val="008000"/>
                </a:solidFill>
              </a:endParaRPr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E01B473-EC9F-41C2-8280-AF6178B4CA1D}"/>
              </a:ext>
            </a:extLst>
          </p:cNvPr>
          <p:cNvSpPr txBox="1"/>
          <p:nvPr/>
        </p:nvSpPr>
        <p:spPr>
          <a:xfrm>
            <a:off x="3367833" y="928467"/>
            <a:ext cx="86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0066"/>
                </a:solidFill>
              </a:rPr>
              <a:t>Acuerdo No. PSAA14-10160 de 2014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C0E70001-87C2-4D13-B404-C9BDBB42C9E0}"/>
              </a:ext>
            </a:extLst>
          </p:cNvPr>
          <p:cNvSpPr/>
          <p:nvPr/>
        </p:nvSpPr>
        <p:spPr>
          <a:xfrm>
            <a:off x="3367833" y="1371841"/>
            <a:ext cx="864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rgbClr val="333333"/>
                </a:solidFill>
                <a:latin typeface="Arial" panose="020B0604020202020204" pitchFamily="34" charset="0"/>
              </a:rPr>
              <a:t>Por el cual se adopta el Plan de Gestión Ambiental de la Rama Judicial</a:t>
            </a:r>
            <a:endParaRPr lang="es-ES" sz="1600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xmlns="" id="{D22BA5F9-D78D-428F-AF8C-B13E6850327B}"/>
              </a:ext>
            </a:extLst>
          </p:cNvPr>
          <p:cNvSpPr txBox="1"/>
          <p:nvPr/>
        </p:nvSpPr>
        <p:spPr>
          <a:xfrm>
            <a:off x="3367833" y="1692536"/>
            <a:ext cx="86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C00000"/>
                </a:solidFill>
              </a:rPr>
              <a:t>Acuerdo No. PSAA14-10161 de 2014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xmlns="" id="{439F71C3-439D-4D9E-83E4-ADF55A843CD6}"/>
              </a:ext>
            </a:extLst>
          </p:cNvPr>
          <p:cNvSpPr/>
          <p:nvPr/>
        </p:nvSpPr>
        <p:spPr>
          <a:xfrm>
            <a:off x="3367833" y="2109407"/>
            <a:ext cx="864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rgbClr val="333333"/>
                </a:solidFill>
                <a:latin typeface="Arial" panose="020B0604020202020204" pitchFamily="34" charset="0"/>
              </a:rPr>
              <a:t>Por el cual se actualiza el Sistema Integrado de Gestión y Control de la Calidad creado mediante Acuerdo PSAA07-3926 de 2007 y se establece el Sistema Integrado de Gestión y Control de la Calidad y el Medio Ambiente – SIGCMA </a:t>
            </a:r>
            <a:endParaRPr lang="es-ES" sz="16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873A0D95-AB4B-4119-89A8-26FD426BE2B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53896" y="4105732"/>
            <a:ext cx="8974090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7">
            <a:extLst>
              <a:ext uri="{FF2B5EF4-FFF2-40B4-BE49-F238E27FC236}">
                <a16:creationId xmlns:a16="http://schemas.microsoft.com/office/drawing/2014/main" xmlns="" id="{A0AB9161-B6D4-406F-AC31-F3A6253C4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1944" y="6094"/>
            <a:ext cx="56085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sz="2800" b="1" dirty="0">
                <a:solidFill>
                  <a:srgbClr val="66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Proceso Gestión Administrativa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A187C4F-0139-4BC6-AC47-4C1B6506F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76" r="10444"/>
          <a:stretch/>
        </p:blipFill>
        <p:spPr>
          <a:xfrm>
            <a:off x="0" y="1446671"/>
            <a:ext cx="6193016" cy="424429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53B84037-AD16-4F51-BFAA-7958B553C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894" y="1446671"/>
            <a:ext cx="5744105" cy="4430666"/>
          </a:xfrm>
          <a:prstGeom prst="rect">
            <a:avLst/>
          </a:prstGeom>
        </p:spPr>
      </p:pic>
      <p:sp>
        <p:nvSpPr>
          <p:cNvPr id="7" name="Abrir llave 6">
            <a:extLst>
              <a:ext uri="{FF2B5EF4-FFF2-40B4-BE49-F238E27FC236}">
                <a16:creationId xmlns:a16="http://schemas.microsoft.com/office/drawing/2014/main" xmlns="" id="{B24F64DE-01D3-4C8E-8883-7B3B11A5272F}"/>
              </a:ext>
            </a:extLst>
          </p:cNvPr>
          <p:cNvSpPr/>
          <p:nvPr/>
        </p:nvSpPr>
        <p:spPr>
          <a:xfrm>
            <a:off x="6023824" y="1338470"/>
            <a:ext cx="536002" cy="4731026"/>
          </a:xfrm>
          <a:prstGeom prst="leftBrace">
            <a:avLst>
              <a:gd name="adj1" fmla="val 89923"/>
              <a:gd name="adj2" fmla="val 51120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947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7">
            <a:extLst>
              <a:ext uri="{FF2B5EF4-FFF2-40B4-BE49-F238E27FC236}">
                <a16:creationId xmlns:a16="http://schemas.microsoft.com/office/drawing/2014/main" xmlns="" id="{A0AB9161-B6D4-406F-AC31-F3A6253C4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1944" y="6094"/>
            <a:ext cx="56085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sz="2800" b="1" dirty="0">
                <a:solidFill>
                  <a:srgbClr val="66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Proceso Gestión Administrativa</a:t>
            </a:r>
          </a:p>
        </p:txBody>
      </p:sp>
      <p:grpSp>
        <p:nvGrpSpPr>
          <p:cNvPr id="150" name="Grupo 149">
            <a:extLst>
              <a:ext uri="{FF2B5EF4-FFF2-40B4-BE49-F238E27FC236}">
                <a16:creationId xmlns:a16="http://schemas.microsoft.com/office/drawing/2014/main" xmlns="" id="{3CB435EE-CC00-4951-8DB4-29C92D3F3DA4}"/>
              </a:ext>
            </a:extLst>
          </p:cNvPr>
          <p:cNvGrpSpPr/>
          <p:nvPr/>
        </p:nvGrpSpPr>
        <p:grpSpPr>
          <a:xfrm>
            <a:off x="9511370" y="1124656"/>
            <a:ext cx="2489872" cy="2489872"/>
            <a:chOff x="5528424" y="830574"/>
            <a:chExt cx="2880000" cy="2880000"/>
          </a:xfrm>
        </p:grpSpPr>
        <p:pic>
          <p:nvPicPr>
            <p:cNvPr id="151" name="Picture 2" descr="http://www.rrhhdigital.com/userfiles/formacion.jpg">
              <a:extLst>
                <a:ext uri="{FF2B5EF4-FFF2-40B4-BE49-F238E27FC236}">
                  <a16:creationId xmlns:a16="http://schemas.microsoft.com/office/drawing/2014/main" xmlns="" id="{7AD28CBD-DBBA-418F-A804-18B012A16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8884" y="2426358"/>
              <a:ext cx="1830641" cy="1207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2" name="Elipse 151">
              <a:extLst>
                <a:ext uri="{FF2B5EF4-FFF2-40B4-BE49-F238E27FC236}">
                  <a16:creationId xmlns:a16="http://schemas.microsoft.com/office/drawing/2014/main" xmlns="" id="{69B74ECB-BC40-4D2E-BF2C-39921239BA30}"/>
                </a:ext>
              </a:extLst>
            </p:cNvPr>
            <p:cNvSpPr/>
            <p:nvPr/>
          </p:nvSpPr>
          <p:spPr>
            <a:xfrm>
              <a:off x="5528424" y="830574"/>
              <a:ext cx="2880000" cy="2880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72000" rtlCol="0" anchor="t" anchorCtr="0"/>
            <a:lstStyle/>
            <a:p>
              <a:pPr algn="ctr"/>
              <a:r>
                <a:rPr lang="es-CO" sz="2800" b="1" dirty="0">
                  <a:solidFill>
                    <a:srgbClr val="000000"/>
                  </a:solidFill>
                </a:rPr>
                <a:t>Gestión </a:t>
              </a:r>
            </a:p>
            <a:p>
              <a:pPr algn="ctr"/>
              <a:r>
                <a:rPr lang="es-CO" sz="2800" b="1" dirty="0">
                  <a:solidFill>
                    <a:srgbClr val="000000"/>
                  </a:solidFill>
                </a:rPr>
                <a:t>Administrativa</a:t>
              </a:r>
              <a:endParaRPr lang="es-ES" sz="28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3" name="Grupo 152">
            <a:extLst>
              <a:ext uri="{FF2B5EF4-FFF2-40B4-BE49-F238E27FC236}">
                <a16:creationId xmlns:a16="http://schemas.microsoft.com/office/drawing/2014/main" xmlns="" id="{4068B4EF-DFE9-4171-8B76-560EB2DE3A48}"/>
              </a:ext>
            </a:extLst>
          </p:cNvPr>
          <p:cNvGrpSpPr/>
          <p:nvPr/>
        </p:nvGrpSpPr>
        <p:grpSpPr>
          <a:xfrm>
            <a:off x="152106" y="5056311"/>
            <a:ext cx="1711787" cy="1711787"/>
            <a:chOff x="1098083" y="4086583"/>
            <a:chExt cx="2160000" cy="2160000"/>
          </a:xfrm>
        </p:grpSpPr>
        <p:pic>
          <p:nvPicPr>
            <p:cNvPr id="154" name="Picture 16" descr="http://www.limpiarfachadas.com/wp-content/uploads/2013/06/servicios-de-aseo.jpg">
              <a:extLst>
                <a:ext uri="{FF2B5EF4-FFF2-40B4-BE49-F238E27FC236}">
                  <a16:creationId xmlns:a16="http://schemas.microsoft.com/office/drawing/2014/main" xmlns="" id="{9979FE7C-5AEC-4E2D-87EC-B0F853A7E8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8083" y="5061076"/>
              <a:ext cx="1080000" cy="1080000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5" name="Elipse 154">
              <a:extLst>
                <a:ext uri="{FF2B5EF4-FFF2-40B4-BE49-F238E27FC236}">
                  <a16:creationId xmlns:a16="http://schemas.microsoft.com/office/drawing/2014/main" xmlns="" id="{A6FC8D78-03B2-4DAD-B303-60669A5F7DF9}"/>
                </a:ext>
              </a:extLst>
            </p:cNvPr>
            <p:cNvSpPr/>
            <p:nvPr/>
          </p:nvSpPr>
          <p:spPr>
            <a:xfrm>
              <a:off x="1098083" y="4086583"/>
              <a:ext cx="2160000" cy="2160000"/>
            </a:xfrm>
            <a:prstGeom prst="ellipse">
              <a:avLst/>
            </a:prstGeom>
            <a:noFill/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72000" rtlCol="0" anchor="t" anchorCtr="1"/>
            <a:lstStyle/>
            <a:p>
              <a:pPr algn="ctr"/>
              <a:r>
                <a:rPr lang="es-CO" sz="1600" b="1" dirty="0">
                  <a:solidFill>
                    <a:srgbClr val="660066"/>
                  </a:solidFill>
                </a:rPr>
                <a:t>Servicios </a:t>
              </a:r>
            </a:p>
            <a:p>
              <a:pPr algn="ctr"/>
              <a:r>
                <a:rPr lang="es-CO" sz="1600" b="1" dirty="0">
                  <a:solidFill>
                    <a:srgbClr val="660066"/>
                  </a:solidFill>
                </a:rPr>
                <a:t>Administrativos</a:t>
              </a:r>
              <a:endParaRPr lang="es-ES" sz="1600" b="1" dirty="0">
                <a:solidFill>
                  <a:srgbClr val="660066"/>
                </a:solidFill>
              </a:endParaRPr>
            </a:p>
          </p:txBody>
        </p:sp>
      </p:grpSp>
      <p:grpSp>
        <p:nvGrpSpPr>
          <p:cNvPr id="156" name="Grupo 155">
            <a:extLst>
              <a:ext uri="{FF2B5EF4-FFF2-40B4-BE49-F238E27FC236}">
                <a16:creationId xmlns:a16="http://schemas.microsoft.com/office/drawing/2014/main" xmlns="" id="{202EFB80-8C79-41D3-8C63-230449DA5001}"/>
              </a:ext>
            </a:extLst>
          </p:cNvPr>
          <p:cNvGrpSpPr/>
          <p:nvPr/>
        </p:nvGrpSpPr>
        <p:grpSpPr>
          <a:xfrm>
            <a:off x="2172745" y="5056311"/>
            <a:ext cx="1711787" cy="1711787"/>
            <a:chOff x="5040825" y="4898747"/>
            <a:chExt cx="2160000" cy="2160000"/>
          </a:xfrm>
        </p:grpSpPr>
        <p:pic>
          <p:nvPicPr>
            <p:cNvPr id="157" name="Picture 10" descr="http://thumbs.dreamstime.com/z/almac%C3%A9n-lleno-25307263.jpg">
              <a:extLst>
                <a:ext uri="{FF2B5EF4-FFF2-40B4-BE49-F238E27FC236}">
                  <a16:creationId xmlns:a16="http://schemas.microsoft.com/office/drawing/2014/main" xmlns="" id="{3084A532-FF49-4117-BD16-590BB3DC41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76" b="14165"/>
            <a:stretch/>
          </p:blipFill>
          <p:spPr bwMode="auto">
            <a:xfrm>
              <a:off x="5481458" y="5961118"/>
              <a:ext cx="1397078" cy="828000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8" name="Elipse 157">
              <a:extLst>
                <a:ext uri="{FF2B5EF4-FFF2-40B4-BE49-F238E27FC236}">
                  <a16:creationId xmlns:a16="http://schemas.microsoft.com/office/drawing/2014/main" xmlns="" id="{37C33700-5747-4512-BB52-5C4405CE4A2E}"/>
                </a:ext>
              </a:extLst>
            </p:cNvPr>
            <p:cNvSpPr/>
            <p:nvPr/>
          </p:nvSpPr>
          <p:spPr>
            <a:xfrm>
              <a:off x="5040825" y="4898747"/>
              <a:ext cx="2160000" cy="2160000"/>
            </a:xfrm>
            <a:prstGeom prst="ellipse">
              <a:avLst/>
            </a:prstGeom>
            <a:noFill/>
            <a:ln w="3810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72000" rtlCol="0" anchor="t" anchorCtr="0"/>
            <a:lstStyle/>
            <a:p>
              <a:pPr algn="ctr"/>
              <a:r>
                <a:rPr lang="es-CO" sz="1600" b="1" dirty="0">
                  <a:solidFill>
                    <a:srgbClr val="003300"/>
                  </a:solidFill>
                </a:rPr>
                <a:t>Administración</a:t>
              </a:r>
            </a:p>
            <a:p>
              <a:pPr algn="ctr"/>
              <a:r>
                <a:rPr lang="es-CO" sz="1600" b="1" dirty="0">
                  <a:solidFill>
                    <a:srgbClr val="003300"/>
                  </a:solidFill>
                </a:rPr>
                <a:t>Bienes Muebles</a:t>
              </a:r>
              <a:endParaRPr lang="es-ES" sz="1600" b="1" dirty="0">
                <a:solidFill>
                  <a:srgbClr val="003300"/>
                </a:solidFill>
              </a:endParaRPr>
            </a:p>
          </p:txBody>
        </p:sp>
      </p:grpSp>
      <p:grpSp>
        <p:nvGrpSpPr>
          <p:cNvPr id="159" name="Grupo 158">
            <a:extLst>
              <a:ext uri="{FF2B5EF4-FFF2-40B4-BE49-F238E27FC236}">
                <a16:creationId xmlns:a16="http://schemas.microsoft.com/office/drawing/2014/main" xmlns="" id="{D5CD0FCA-4B6B-45BE-AC64-36590D34226C}"/>
              </a:ext>
            </a:extLst>
          </p:cNvPr>
          <p:cNvGrpSpPr/>
          <p:nvPr/>
        </p:nvGrpSpPr>
        <p:grpSpPr>
          <a:xfrm>
            <a:off x="4237628" y="5056311"/>
            <a:ext cx="1711787" cy="1711787"/>
            <a:chOff x="5032434" y="4633760"/>
            <a:chExt cx="1980000" cy="1980000"/>
          </a:xfrm>
        </p:grpSpPr>
        <p:pic>
          <p:nvPicPr>
            <p:cNvPr id="160" name="Picture 2" descr="http://vidonet.es/img/img_mnt_438x267.jpg">
              <a:extLst>
                <a:ext uri="{FF2B5EF4-FFF2-40B4-BE49-F238E27FC236}">
                  <a16:creationId xmlns:a16="http://schemas.microsoft.com/office/drawing/2014/main" xmlns="" id="{8ED8345B-6F7D-484E-83AE-9C98A3741E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3527" y="5405400"/>
              <a:ext cx="1281600" cy="96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1" name="Elipse 160">
              <a:extLst>
                <a:ext uri="{FF2B5EF4-FFF2-40B4-BE49-F238E27FC236}">
                  <a16:creationId xmlns:a16="http://schemas.microsoft.com/office/drawing/2014/main" xmlns="" id="{D0813A3A-59C2-4F62-BBBE-1B0B9216E196}"/>
                </a:ext>
              </a:extLst>
            </p:cNvPr>
            <p:cNvSpPr/>
            <p:nvPr/>
          </p:nvSpPr>
          <p:spPr>
            <a:xfrm>
              <a:off x="5032434" y="4633760"/>
              <a:ext cx="1980000" cy="1980000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72000" rtlCol="0" anchor="t" anchorCtr="0"/>
            <a:lstStyle/>
            <a:p>
              <a:pPr algn="ctr"/>
              <a:r>
                <a:rPr lang="es-CO" sz="1600" b="1" dirty="0">
                  <a:solidFill>
                    <a:srgbClr val="A50021"/>
                  </a:solidFill>
                </a:rPr>
                <a:t>Administración</a:t>
              </a:r>
            </a:p>
            <a:p>
              <a:pPr algn="ctr"/>
              <a:r>
                <a:rPr lang="es-CO" sz="1600" b="1" dirty="0">
                  <a:solidFill>
                    <a:srgbClr val="A50021"/>
                  </a:solidFill>
                </a:rPr>
                <a:t>Palacio y Sedes</a:t>
              </a:r>
            </a:p>
          </p:txBody>
        </p:sp>
      </p:grpSp>
      <p:grpSp>
        <p:nvGrpSpPr>
          <p:cNvPr id="162" name="Grupo 161">
            <a:extLst>
              <a:ext uri="{FF2B5EF4-FFF2-40B4-BE49-F238E27FC236}">
                <a16:creationId xmlns:a16="http://schemas.microsoft.com/office/drawing/2014/main" xmlns="" id="{3CE55F2C-ED7D-4D92-B986-7F6724C8ABEB}"/>
              </a:ext>
            </a:extLst>
          </p:cNvPr>
          <p:cNvGrpSpPr/>
          <p:nvPr/>
        </p:nvGrpSpPr>
        <p:grpSpPr>
          <a:xfrm>
            <a:off x="6280389" y="5056311"/>
            <a:ext cx="1711787" cy="1769195"/>
            <a:chOff x="9536402" y="2969600"/>
            <a:chExt cx="2160000" cy="2232440"/>
          </a:xfrm>
        </p:grpSpPr>
        <p:pic>
          <p:nvPicPr>
            <p:cNvPr id="163" name="Picture 12" descr="http://www.gerencia.unal.edu.co/CMS/ADMON_CMS/ADJUNTOS/20140519_085806_13736245-3d-rinden-de-personaje-de-dibujos-animados-con-los-archivos-de-la-oficina.jpg">
              <a:extLst>
                <a:ext uri="{FF2B5EF4-FFF2-40B4-BE49-F238E27FC236}">
                  <a16:creationId xmlns:a16="http://schemas.microsoft.com/office/drawing/2014/main" xmlns="" id="{AA3B6D58-C493-4831-924A-A7495BDED7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1157" y="4122039"/>
              <a:ext cx="1510490" cy="108000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4" name="Elipse 163">
              <a:extLst>
                <a:ext uri="{FF2B5EF4-FFF2-40B4-BE49-F238E27FC236}">
                  <a16:creationId xmlns:a16="http://schemas.microsoft.com/office/drawing/2014/main" xmlns="" id="{E9B22F39-D4F3-4A91-864F-89C83A7768C2}"/>
                </a:ext>
              </a:extLst>
            </p:cNvPr>
            <p:cNvSpPr/>
            <p:nvPr/>
          </p:nvSpPr>
          <p:spPr>
            <a:xfrm>
              <a:off x="9536402" y="2969600"/>
              <a:ext cx="2160000" cy="2160000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72000" rtlCol="0" anchor="t" anchorCtr="0"/>
            <a:lstStyle/>
            <a:p>
              <a:pPr algn="ctr"/>
              <a:r>
                <a:rPr lang="es-CO" sz="1600" b="1" dirty="0">
                  <a:solidFill>
                    <a:srgbClr val="A50021"/>
                  </a:solidFill>
                </a:rPr>
                <a:t>Gestión</a:t>
              </a:r>
            </a:p>
            <a:p>
              <a:pPr algn="ctr"/>
              <a:r>
                <a:rPr lang="es-CO" sz="1600" b="1" dirty="0">
                  <a:solidFill>
                    <a:srgbClr val="A50021"/>
                  </a:solidFill>
                </a:rPr>
                <a:t>Documental </a:t>
              </a:r>
            </a:p>
            <a:p>
              <a:pPr algn="ctr"/>
              <a:r>
                <a:rPr lang="es-CO" sz="1600" b="1" dirty="0">
                  <a:solidFill>
                    <a:srgbClr val="A50021"/>
                  </a:solidFill>
                </a:rPr>
                <a:t>Administrativa</a:t>
              </a:r>
              <a:endParaRPr lang="es-ES" sz="1600" b="1" dirty="0">
                <a:solidFill>
                  <a:srgbClr val="A50021"/>
                </a:solidFill>
              </a:endParaRPr>
            </a:p>
          </p:txBody>
        </p:sp>
      </p:grpSp>
      <p:grpSp>
        <p:nvGrpSpPr>
          <p:cNvPr id="165" name="Grupo 164">
            <a:extLst>
              <a:ext uri="{FF2B5EF4-FFF2-40B4-BE49-F238E27FC236}">
                <a16:creationId xmlns:a16="http://schemas.microsoft.com/office/drawing/2014/main" xmlns="" id="{45E7D02A-7A73-4869-B0C1-93AC6A6E2A77}"/>
              </a:ext>
            </a:extLst>
          </p:cNvPr>
          <p:cNvGrpSpPr/>
          <p:nvPr/>
        </p:nvGrpSpPr>
        <p:grpSpPr>
          <a:xfrm>
            <a:off x="8323150" y="5056311"/>
            <a:ext cx="1711787" cy="1711787"/>
            <a:chOff x="9615235" y="1073353"/>
            <a:chExt cx="2160000" cy="2160000"/>
          </a:xfrm>
        </p:grpSpPr>
        <p:pic>
          <p:nvPicPr>
            <p:cNvPr id="166" name="Picture 2" descr="http://dinheirodigital.sapo.pt/images_content/2014/20149281445_indicadores-graficos.jpg">
              <a:extLst>
                <a:ext uri="{FF2B5EF4-FFF2-40B4-BE49-F238E27FC236}">
                  <a16:creationId xmlns:a16="http://schemas.microsoft.com/office/drawing/2014/main" xmlns="" id="{5390D20E-2FB3-4DB8-B514-38785B2BC8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4729" y="2036123"/>
              <a:ext cx="1441012" cy="1080000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7" name="Elipse 166">
              <a:extLst>
                <a:ext uri="{FF2B5EF4-FFF2-40B4-BE49-F238E27FC236}">
                  <a16:creationId xmlns:a16="http://schemas.microsoft.com/office/drawing/2014/main" xmlns="" id="{71C4BB7F-9A08-41DF-B31D-6B906FAE181D}"/>
                </a:ext>
              </a:extLst>
            </p:cNvPr>
            <p:cNvSpPr/>
            <p:nvPr/>
          </p:nvSpPr>
          <p:spPr>
            <a:xfrm>
              <a:off x="9615235" y="1073353"/>
              <a:ext cx="2160000" cy="2160000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72000" rtlCol="0" anchor="t" anchorCtr="0"/>
            <a:lstStyle/>
            <a:p>
              <a:pPr algn="ctr"/>
              <a:r>
                <a:rPr lang="es-CO" sz="1600" b="1" dirty="0">
                  <a:solidFill>
                    <a:srgbClr val="A50021"/>
                  </a:solidFill>
                </a:rPr>
                <a:t>Dirección </a:t>
              </a:r>
            </a:p>
            <a:p>
              <a:pPr algn="ctr"/>
              <a:r>
                <a:rPr lang="es-CO" sz="1600" b="1" dirty="0">
                  <a:solidFill>
                    <a:srgbClr val="A50021"/>
                  </a:solidFill>
                </a:rPr>
                <a:t>y Control</a:t>
              </a:r>
              <a:endParaRPr lang="es-ES" sz="1600" b="1" dirty="0">
                <a:solidFill>
                  <a:srgbClr val="A50021"/>
                </a:solidFill>
              </a:endParaRPr>
            </a:p>
          </p:txBody>
        </p:sp>
      </p:grpSp>
      <p:cxnSp>
        <p:nvCxnSpPr>
          <p:cNvPr id="168" name="Conector angular 62">
            <a:extLst>
              <a:ext uri="{FF2B5EF4-FFF2-40B4-BE49-F238E27FC236}">
                <a16:creationId xmlns:a16="http://schemas.microsoft.com/office/drawing/2014/main" xmlns="" id="{346FD5D0-EFD7-474E-B201-3988F70A4676}"/>
              </a:ext>
            </a:extLst>
          </p:cNvPr>
          <p:cNvCxnSpPr>
            <a:cxnSpLocks/>
            <a:stCxn id="152" idx="4"/>
            <a:endCxn id="167" idx="0"/>
          </p:cNvCxnSpPr>
          <p:nvPr/>
        </p:nvCxnSpPr>
        <p:spPr>
          <a:xfrm rot="5400000">
            <a:off x="9246784" y="3546788"/>
            <a:ext cx="1441783" cy="1577262"/>
          </a:xfrm>
          <a:prstGeom prst="bentConnector3">
            <a:avLst>
              <a:gd name="adj1" fmla="val 50000"/>
            </a:avLst>
          </a:prstGeom>
          <a:ln w="38100">
            <a:solidFill>
              <a:srgbClr val="A50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ector angular 65">
            <a:extLst>
              <a:ext uri="{FF2B5EF4-FFF2-40B4-BE49-F238E27FC236}">
                <a16:creationId xmlns:a16="http://schemas.microsoft.com/office/drawing/2014/main" xmlns="" id="{EFE858BF-E2A6-4108-8AE1-8D0A66557BA4}"/>
              </a:ext>
            </a:extLst>
          </p:cNvPr>
          <p:cNvCxnSpPr>
            <a:cxnSpLocks/>
            <a:stCxn id="152" idx="4"/>
            <a:endCxn id="164" idx="0"/>
          </p:cNvCxnSpPr>
          <p:nvPr/>
        </p:nvCxnSpPr>
        <p:spPr>
          <a:xfrm rot="5400000">
            <a:off x="8225404" y="2525408"/>
            <a:ext cx="1441783" cy="3620023"/>
          </a:xfrm>
          <a:prstGeom prst="bentConnector3">
            <a:avLst>
              <a:gd name="adj1" fmla="val 50000"/>
            </a:avLst>
          </a:prstGeom>
          <a:ln w="38100">
            <a:solidFill>
              <a:srgbClr val="A50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ector angular 69">
            <a:extLst>
              <a:ext uri="{FF2B5EF4-FFF2-40B4-BE49-F238E27FC236}">
                <a16:creationId xmlns:a16="http://schemas.microsoft.com/office/drawing/2014/main" xmlns="" id="{FDB45A00-E400-4A04-A6A9-415DAB1D9147}"/>
              </a:ext>
            </a:extLst>
          </p:cNvPr>
          <p:cNvCxnSpPr>
            <a:stCxn id="152" idx="4"/>
            <a:endCxn id="161" idx="0"/>
          </p:cNvCxnSpPr>
          <p:nvPr/>
        </p:nvCxnSpPr>
        <p:spPr>
          <a:xfrm rot="5400000">
            <a:off x="7204023" y="1504027"/>
            <a:ext cx="1441783" cy="5662784"/>
          </a:xfrm>
          <a:prstGeom prst="bentConnector3">
            <a:avLst>
              <a:gd name="adj1" fmla="val 50000"/>
            </a:avLst>
          </a:prstGeom>
          <a:ln w="38100">
            <a:solidFill>
              <a:srgbClr val="A50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ector angular 75">
            <a:extLst>
              <a:ext uri="{FF2B5EF4-FFF2-40B4-BE49-F238E27FC236}">
                <a16:creationId xmlns:a16="http://schemas.microsoft.com/office/drawing/2014/main" xmlns="" id="{7B7148C1-159D-49B9-8657-2F091FE95B7E}"/>
              </a:ext>
            </a:extLst>
          </p:cNvPr>
          <p:cNvCxnSpPr>
            <a:cxnSpLocks/>
            <a:stCxn id="152" idx="4"/>
            <a:endCxn id="155" idx="0"/>
          </p:cNvCxnSpPr>
          <p:nvPr/>
        </p:nvCxnSpPr>
        <p:spPr>
          <a:xfrm rot="5400000">
            <a:off x="5161262" y="-538734"/>
            <a:ext cx="1441783" cy="9748306"/>
          </a:xfrm>
          <a:prstGeom prst="bentConnector3">
            <a:avLst>
              <a:gd name="adj1" fmla="val 50000"/>
            </a:avLst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ector angular 72">
            <a:extLst>
              <a:ext uri="{FF2B5EF4-FFF2-40B4-BE49-F238E27FC236}">
                <a16:creationId xmlns:a16="http://schemas.microsoft.com/office/drawing/2014/main" xmlns="" id="{F1B7136E-68B2-4539-98FE-B1E70AF0CAA1}"/>
              </a:ext>
            </a:extLst>
          </p:cNvPr>
          <p:cNvCxnSpPr>
            <a:cxnSpLocks/>
            <a:stCxn id="152" idx="4"/>
            <a:endCxn id="158" idx="0"/>
          </p:cNvCxnSpPr>
          <p:nvPr/>
        </p:nvCxnSpPr>
        <p:spPr>
          <a:xfrm rot="5400000">
            <a:off x="6171582" y="471586"/>
            <a:ext cx="1441783" cy="7727667"/>
          </a:xfrm>
          <a:prstGeom prst="bentConnector3">
            <a:avLst>
              <a:gd name="adj1" fmla="val 50000"/>
            </a:avLst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3" name="Grupo 172">
            <a:extLst>
              <a:ext uri="{FF2B5EF4-FFF2-40B4-BE49-F238E27FC236}">
                <a16:creationId xmlns:a16="http://schemas.microsoft.com/office/drawing/2014/main" xmlns="" id="{64B35314-602F-43F6-B370-E1BCC1703DF6}"/>
              </a:ext>
            </a:extLst>
          </p:cNvPr>
          <p:cNvGrpSpPr/>
          <p:nvPr/>
        </p:nvGrpSpPr>
        <p:grpSpPr>
          <a:xfrm>
            <a:off x="10365913" y="5056311"/>
            <a:ext cx="1711787" cy="1711787"/>
            <a:chOff x="4770839" y="976612"/>
            <a:chExt cx="1711787" cy="1711787"/>
          </a:xfrm>
        </p:grpSpPr>
        <p:pic>
          <p:nvPicPr>
            <p:cNvPr id="174" name="Picture 6" descr="Resultado de imagen para ambiental dibujos animados">
              <a:extLst>
                <a:ext uri="{FF2B5EF4-FFF2-40B4-BE49-F238E27FC236}">
                  <a16:creationId xmlns:a16="http://schemas.microsoft.com/office/drawing/2014/main" xmlns="" id="{74156026-6B69-4CA1-AC84-71514D8A9B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1327" y="1727420"/>
              <a:ext cx="1085829" cy="776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5" name="Elipse 174">
              <a:extLst>
                <a:ext uri="{FF2B5EF4-FFF2-40B4-BE49-F238E27FC236}">
                  <a16:creationId xmlns:a16="http://schemas.microsoft.com/office/drawing/2014/main" xmlns="" id="{D79A552E-C857-4226-8E54-A1D4CD797A8B}"/>
                </a:ext>
              </a:extLst>
            </p:cNvPr>
            <p:cNvSpPr/>
            <p:nvPr/>
          </p:nvSpPr>
          <p:spPr>
            <a:xfrm>
              <a:off x="4770839" y="976612"/>
              <a:ext cx="1711787" cy="1711787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72000" rtlCol="0" anchor="t" anchorCtr="0"/>
            <a:lstStyle/>
            <a:p>
              <a:pPr algn="ctr"/>
              <a:r>
                <a:rPr lang="es-CO" sz="1600" b="1" dirty="0">
                  <a:solidFill>
                    <a:srgbClr val="008000"/>
                  </a:solidFill>
                </a:rPr>
                <a:t>Sistema de </a:t>
              </a:r>
            </a:p>
            <a:p>
              <a:pPr algn="ctr"/>
              <a:r>
                <a:rPr lang="es-CO" sz="1600" b="1" dirty="0">
                  <a:solidFill>
                    <a:srgbClr val="008000"/>
                  </a:solidFill>
                </a:rPr>
                <a:t>Gestión Ambiental</a:t>
              </a:r>
              <a:endParaRPr lang="es-ES" sz="1600" b="1" dirty="0">
                <a:solidFill>
                  <a:srgbClr val="008000"/>
                </a:solidFill>
              </a:endParaRPr>
            </a:p>
          </p:txBody>
        </p:sp>
      </p:grpSp>
      <p:cxnSp>
        <p:nvCxnSpPr>
          <p:cNvPr id="176" name="Conector angular 55">
            <a:extLst>
              <a:ext uri="{FF2B5EF4-FFF2-40B4-BE49-F238E27FC236}">
                <a16:creationId xmlns:a16="http://schemas.microsoft.com/office/drawing/2014/main" xmlns="" id="{C3AEF704-7DA9-4C35-A1CF-F5F1A5CB2A70}"/>
              </a:ext>
            </a:extLst>
          </p:cNvPr>
          <p:cNvCxnSpPr>
            <a:cxnSpLocks/>
            <a:stCxn id="152" idx="4"/>
            <a:endCxn id="175" idx="0"/>
          </p:cNvCxnSpPr>
          <p:nvPr/>
        </p:nvCxnSpPr>
        <p:spPr>
          <a:xfrm rot="16200000" flipH="1">
            <a:off x="10268165" y="4102668"/>
            <a:ext cx="1441783" cy="465501"/>
          </a:xfrm>
          <a:prstGeom prst="bentConnector3">
            <a:avLst>
              <a:gd name="adj1" fmla="val 50000"/>
            </a:avLst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931FB2D6-A3AA-4738-828D-BD7D9904374C}"/>
              </a:ext>
            </a:extLst>
          </p:cNvPr>
          <p:cNvSpPr/>
          <p:nvPr/>
        </p:nvSpPr>
        <p:spPr>
          <a:xfrm>
            <a:off x="152107" y="920621"/>
            <a:ext cx="9196350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1700" b="1" dirty="0">
                <a:latin typeface="Arial" panose="020B0604020202020204" pitchFamily="34" charset="0"/>
                <a:ea typeface="Times New Roman" panose="02020603050405020304" pitchFamily="18" charset="0"/>
              </a:rPr>
              <a:t>CONCLUSIÓN</a:t>
            </a:r>
          </a:p>
          <a:p>
            <a:pPr algn="just">
              <a:spcAft>
                <a:spcPts val="0"/>
              </a:spcAft>
            </a:pPr>
            <a:endParaRPr lang="es-CO" sz="1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CO" sz="1700" dirty="0">
                <a:latin typeface="Arial" panose="020B0604020202020204" pitchFamily="34" charset="0"/>
                <a:ea typeface="Times New Roman" panose="02020603050405020304" pitchFamily="18" charset="0"/>
              </a:rPr>
              <a:t>Para la Unidad Administrativa de la Dirección Ejecutiva de Administración Judicial, y las Áreas Administrativas de las Direcciones Seccionales de Administración Judicial, que atendemos los requerimientos que en materia de funcionamiento tiene la comunidad judicial a nivel nacional, nos resulta imperioso crear dentro del mapa de procesos del Sistema Integrado de Gestión y Control de la Calidad y el Medio Ambiente – SIGCMA, el proceso de Gestión Administrativa, con el fin de estandarizar, comunicar, implementar y mejorar la prestación de los servicios requeridos.</a:t>
            </a:r>
          </a:p>
          <a:p>
            <a:pPr algn="just">
              <a:spcAft>
                <a:spcPts val="0"/>
              </a:spcAft>
            </a:pPr>
            <a:r>
              <a:rPr lang="es-CO" sz="17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es-CO" sz="1700" dirty="0">
                <a:latin typeface="Arial" panose="020B0604020202020204" pitchFamily="34" charset="0"/>
                <a:ea typeface="Times New Roman" panose="02020603050405020304" pitchFamily="18" charset="0"/>
              </a:rPr>
              <a:t>Se trata exclusivamente de aplicar el enfoque por procesos que las normas de gestión requieren, con el fin de alcanzar los resultados de forma eficaz, oportuna, eficiente y con calidad.</a:t>
            </a:r>
          </a:p>
        </p:txBody>
      </p:sp>
    </p:spTree>
    <p:extLst>
      <p:ext uri="{BB962C8B-B14F-4D97-AF65-F5344CB8AC3E}">
        <p14:creationId xmlns:p14="http://schemas.microsoft.com/office/powerpoint/2010/main" val="241497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16412" y="1543514"/>
            <a:ext cx="4320000" cy="11806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36000" tIns="36000" rIns="36000" bIns="3600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compra y contratación pública es un asunto estratégico 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641600" y="162850"/>
            <a:ext cx="53158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 Compra Pública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16412" y="4902761"/>
            <a:ext cx="4320000" cy="1180699"/>
          </a:xfrm>
          <a:prstGeom prst="rect">
            <a:avLst/>
          </a:prstGeom>
        </p:spPr>
        <p:txBody>
          <a:bodyPr wrap="square" lIns="36000" tIns="36000" rIns="36000" bIns="36000" anchor="ctr" anchorCtr="1">
            <a:spAutoFit/>
          </a:bodyPr>
          <a:lstStyle/>
          <a:p>
            <a:pPr algn="ctr"/>
            <a:r>
              <a:rPr lang="es-CO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Incrementar el valor por dinero destinado a la compra y contratación pública</a:t>
            </a:r>
            <a:endParaRPr lang="es-E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http://www.colombiacompra.gov.co/sites/default/files/logo_1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322" y="2724213"/>
            <a:ext cx="6143253" cy="172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86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/>
          <p:cNvGrpSpPr/>
          <p:nvPr/>
        </p:nvGrpSpPr>
        <p:grpSpPr>
          <a:xfrm>
            <a:off x="9801665" y="1214659"/>
            <a:ext cx="2160000" cy="2160000"/>
            <a:chOff x="3561479" y="2854044"/>
            <a:chExt cx="1713600" cy="1713600"/>
          </a:xfrm>
        </p:grpSpPr>
        <p:pic>
          <p:nvPicPr>
            <p:cNvPr id="23" name="Picture 12" descr="http://previews.123rf.com/images/limbi007/limbi0071209/limbi007120900067/15373555-orange-cartoon-character-springs-a-folder-white-background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2631" y="3391749"/>
              <a:ext cx="1051297" cy="1051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Elipse 23"/>
            <p:cNvSpPr/>
            <p:nvPr/>
          </p:nvSpPr>
          <p:spPr>
            <a:xfrm>
              <a:off x="3561479" y="2854044"/>
              <a:ext cx="1713600" cy="1713600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72000" rtlCol="0" anchor="t" anchorCtr="1"/>
            <a:lstStyle/>
            <a:p>
              <a:pPr algn="ctr"/>
              <a:r>
                <a:rPr lang="es-CO" sz="2600" b="1" dirty="0">
                  <a:solidFill>
                    <a:srgbClr val="A50021"/>
                  </a:solidFill>
                </a:rPr>
                <a:t>Cierre</a:t>
              </a:r>
              <a:endParaRPr lang="es-ES" sz="2600" b="1" dirty="0">
                <a:solidFill>
                  <a:srgbClr val="A50021"/>
                </a:solidFill>
              </a:endParaRP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308691" y="3930664"/>
            <a:ext cx="2808000" cy="2808000"/>
            <a:chOff x="1392116" y="4265013"/>
            <a:chExt cx="2491200" cy="2491200"/>
          </a:xfrm>
        </p:grpSpPr>
        <p:pic>
          <p:nvPicPr>
            <p:cNvPr id="26" name="Picture 4" descr="http://sotypc.com/wp-content/uploads/2012/03/comprar-por-internet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117" y="5441139"/>
              <a:ext cx="1603198" cy="1291628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Elipse 26"/>
            <p:cNvSpPr/>
            <p:nvPr/>
          </p:nvSpPr>
          <p:spPr>
            <a:xfrm>
              <a:off x="1392116" y="4265013"/>
              <a:ext cx="2491200" cy="2491200"/>
            </a:xfrm>
            <a:prstGeom prst="ellipse">
              <a:avLst/>
            </a:prstGeom>
            <a:noFill/>
            <a:ln w="38100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72000" rtlCol="0" anchor="t" anchorCtr="0"/>
            <a:lstStyle/>
            <a:p>
              <a:pPr algn="ctr"/>
              <a:r>
                <a:rPr lang="es-CO" sz="2800" b="1" dirty="0">
                  <a:solidFill>
                    <a:srgbClr val="000066"/>
                  </a:solidFill>
                </a:rPr>
                <a:t>Compra </a:t>
              </a:r>
            </a:p>
            <a:p>
              <a:pPr algn="ctr"/>
              <a:r>
                <a:rPr lang="es-CO" sz="2800" b="1" dirty="0">
                  <a:solidFill>
                    <a:srgbClr val="000066"/>
                  </a:solidFill>
                </a:rPr>
                <a:t>Pública</a:t>
              </a:r>
              <a:endParaRPr lang="es-ES" sz="2800" b="1" dirty="0">
                <a:solidFill>
                  <a:srgbClr val="000066"/>
                </a:solidFill>
              </a:endParaRPr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6745341" y="1214659"/>
            <a:ext cx="2160000" cy="2160000"/>
            <a:chOff x="2787500" y="1257674"/>
            <a:chExt cx="1713600" cy="1713600"/>
          </a:xfrm>
        </p:grpSpPr>
        <p:pic>
          <p:nvPicPr>
            <p:cNvPr id="47" name="Picture 6" descr="http://www.telecomunicacionesparagerentes.com/wp-content/uploads/2011/11/telecomunicacionesparagerente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4831" y="1787620"/>
              <a:ext cx="1118938" cy="111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Elipse 47"/>
            <p:cNvSpPr/>
            <p:nvPr/>
          </p:nvSpPr>
          <p:spPr>
            <a:xfrm>
              <a:off x="2787500" y="1257674"/>
              <a:ext cx="1713600" cy="1713600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72000" rtlCol="0" anchor="t" anchorCtr="1"/>
            <a:lstStyle/>
            <a:p>
              <a:pPr algn="ctr"/>
              <a:r>
                <a:rPr lang="es-CO" sz="2600" b="1" dirty="0">
                  <a:solidFill>
                    <a:srgbClr val="A50021"/>
                  </a:solidFill>
                </a:rPr>
                <a:t>Ejecución</a:t>
              </a:r>
              <a:endParaRPr lang="es-ES" sz="2600" b="1" dirty="0">
                <a:solidFill>
                  <a:srgbClr val="A50021"/>
                </a:solidFill>
              </a:endParaRPr>
            </a:p>
          </p:txBody>
        </p:sp>
      </p:grpSp>
      <p:grpSp>
        <p:nvGrpSpPr>
          <p:cNvPr id="49" name="Grupo 48"/>
          <p:cNvGrpSpPr/>
          <p:nvPr/>
        </p:nvGrpSpPr>
        <p:grpSpPr>
          <a:xfrm>
            <a:off x="3689016" y="1214659"/>
            <a:ext cx="2160000" cy="2160000"/>
            <a:chOff x="911558" y="1192957"/>
            <a:chExt cx="1713600" cy="1713600"/>
          </a:xfrm>
        </p:grpSpPr>
        <p:pic>
          <p:nvPicPr>
            <p:cNvPr id="50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61188" y="1825185"/>
              <a:ext cx="1014341" cy="837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Elipse 50"/>
            <p:cNvSpPr/>
            <p:nvPr/>
          </p:nvSpPr>
          <p:spPr>
            <a:xfrm>
              <a:off x="911558" y="1192957"/>
              <a:ext cx="1713600" cy="1713600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72000" rtlCol="0" anchor="t" anchorCtr="1"/>
            <a:lstStyle/>
            <a:p>
              <a:pPr algn="ctr"/>
              <a:r>
                <a:rPr lang="es-CO" sz="2600" b="1" dirty="0">
                  <a:solidFill>
                    <a:srgbClr val="A50021"/>
                  </a:solidFill>
                </a:rPr>
                <a:t>Selección</a:t>
              </a:r>
              <a:endParaRPr lang="es-ES" sz="2600" b="1" dirty="0">
                <a:solidFill>
                  <a:srgbClr val="A50021"/>
                </a:solidFill>
              </a:endParaRPr>
            </a:p>
          </p:txBody>
        </p:sp>
      </p:grpSp>
      <p:grpSp>
        <p:nvGrpSpPr>
          <p:cNvPr id="52" name="Grupo 51"/>
          <p:cNvGrpSpPr/>
          <p:nvPr/>
        </p:nvGrpSpPr>
        <p:grpSpPr>
          <a:xfrm>
            <a:off x="632691" y="1214659"/>
            <a:ext cx="2160000" cy="2160000"/>
            <a:chOff x="78964" y="2971274"/>
            <a:chExt cx="1713600" cy="1713600"/>
          </a:xfrm>
        </p:grpSpPr>
        <p:sp>
          <p:nvSpPr>
            <p:cNvPr id="53" name="Elipse 52"/>
            <p:cNvSpPr/>
            <p:nvPr/>
          </p:nvSpPr>
          <p:spPr>
            <a:xfrm>
              <a:off x="78964" y="2971274"/>
              <a:ext cx="1713600" cy="1713600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72000" rtlCol="0" anchor="t" anchorCtr="1"/>
            <a:lstStyle/>
            <a:p>
              <a:pPr algn="ctr"/>
              <a:r>
                <a:rPr lang="es-CO" sz="2600" b="1" dirty="0">
                  <a:solidFill>
                    <a:srgbClr val="A50021"/>
                  </a:solidFill>
                </a:rPr>
                <a:t>Planeación</a:t>
              </a:r>
              <a:endParaRPr lang="es-ES" sz="2600" b="1" dirty="0">
                <a:solidFill>
                  <a:srgbClr val="A50021"/>
                </a:solidFill>
              </a:endParaRPr>
            </a:p>
          </p:txBody>
        </p:sp>
        <p:pic>
          <p:nvPicPr>
            <p:cNvPr id="54" name="Picture 4" descr="https://encrypted-tbn3.gstatic.com/images?q=tbn:ANd9GcQ5Bj0w5kfMS_iI1UIuO9l4d5fyDPZdFOss4UINwufFKpEHiYjqjw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119" y="3531901"/>
              <a:ext cx="1133044" cy="88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" name="Conector recto de flecha 4"/>
          <p:cNvCxnSpPr>
            <a:stCxn id="27" idx="0"/>
            <a:endCxn id="53" idx="4"/>
          </p:cNvCxnSpPr>
          <p:nvPr/>
        </p:nvCxnSpPr>
        <p:spPr>
          <a:xfrm flipV="1">
            <a:off x="1712691" y="3374659"/>
            <a:ext cx="0" cy="556005"/>
          </a:xfrm>
          <a:prstGeom prst="straightConnector1">
            <a:avLst/>
          </a:prstGeom>
          <a:ln w="38100">
            <a:solidFill>
              <a:srgbClr val="A50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de flecha 57"/>
          <p:cNvCxnSpPr>
            <a:stCxn id="53" idx="6"/>
            <a:endCxn id="51" idx="2"/>
          </p:cNvCxnSpPr>
          <p:nvPr/>
        </p:nvCxnSpPr>
        <p:spPr>
          <a:xfrm>
            <a:off x="2792691" y="2294659"/>
            <a:ext cx="896325" cy="0"/>
          </a:xfrm>
          <a:prstGeom prst="straightConnector1">
            <a:avLst/>
          </a:prstGeom>
          <a:ln w="38100">
            <a:solidFill>
              <a:srgbClr val="A50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de flecha 58"/>
          <p:cNvCxnSpPr>
            <a:stCxn id="51" idx="6"/>
            <a:endCxn id="48" idx="2"/>
          </p:cNvCxnSpPr>
          <p:nvPr/>
        </p:nvCxnSpPr>
        <p:spPr>
          <a:xfrm>
            <a:off x="5849016" y="2294659"/>
            <a:ext cx="896325" cy="0"/>
          </a:xfrm>
          <a:prstGeom prst="straightConnector1">
            <a:avLst/>
          </a:prstGeom>
          <a:ln w="38100">
            <a:solidFill>
              <a:srgbClr val="A50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de flecha 59"/>
          <p:cNvCxnSpPr>
            <a:stCxn id="48" idx="6"/>
            <a:endCxn id="24" idx="2"/>
          </p:cNvCxnSpPr>
          <p:nvPr/>
        </p:nvCxnSpPr>
        <p:spPr>
          <a:xfrm>
            <a:off x="8905341" y="2294659"/>
            <a:ext cx="896324" cy="0"/>
          </a:xfrm>
          <a:prstGeom prst="straightConnector1">
            <a:avLst/>
          </a:prstGeom>
          <a:ln w="38100">
            <a:solidFill>
              <a:srgbClr val="A50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n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0769" y="5462114"/>
            <a:ext cx="2808180" cy="1362835"/>
          </a:xfrm>
          <a:prstGeom prst="rect">
            <a:avLst/>
          </a:prstGeom>
        </p:spPr>
      </p:pic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2641600" y="162850"/>
            <a:ext cx="53158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 Compra Pública</a:t>
            </a:r>
          </a:p>
        </p:txBody>
      </p:sp>
    </p:spTree>
    <p:extLst>
      <p:ext uri="{BB962C8B-B14F-4D97-AF65-F5344CB8AC3E}">
        <p14:creationId xmlns:p14="http://schemas.microsoft.com/office/powerpoint/2010/main" val="140283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uadroTexto 30"/>
          <p:cNvSpPr txBox="1"/>
          <p:nvPr/>
        </p:nvSpPr>
        <p:spPr>
          <a:xfrm>
            <a:off x="0" y="870856"/>
            <a:ext cx="615553" cy="5987143"/>
          </a:xfrm>
          <a:prstGeom prst="rect">
            <a:avLst/>
          </a:prstGeom>
          <a:solidFill>
            <a:srgbClr val="000066"/>
          </a:solidFill>
          <a:ln w="12700">
            <a:solidFill>
              <a:srgbClr val="000066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FF00"/>
                </a:solidFill>
              </a:rPr>
              <a:t>Flujo de actividades y responsables</a:t>
            </a:r>
            <a:endParaRPr lang="es-ES" sz="2800" b="1" dirty="0">
              <a:solidFill>
                <a:srgbClr val="FFFF00"/>
              </a:solidFill>
            </a:endParaRPr>
          </a:p>
        </p:txBody>
      </p:sp>
      <p:sp>
        <p:nvSpPr>
          <p:cNvPr id="3" name="Pergamino vertical 2"/>
          <p:cNvSpPr/>
          <p:nvPr/>
        </p:nvSpPr>
        <p:spPr>
          <a:xfrm flipH="1">
            <a:off x="4831528" y="1297801"/>
            <a:ext cx="6536385" cy="1133712"/>
          </a:xfrm>
          <a:prstGeom prst="verticalScroll">
            <a:avLst>
              <a:gd name="adj" fmla="val 7476"/>
            </a:avLst>
          </a:prstGeom>
          <a:noFill/>
          <a:ln w="28575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dirty="0">
                <a:solidFill>
                  <a:srgbClr val="000000"/>
                </a:solidFill>
              </a:rPr>
              <a:t>Analizar los resultados de las vigencias fiscales anteriores para determinar la línea base actual y establecer las necesidades que se atenderán con procesos de contratación</a:t>
            </a:r>
            <a:endParaRPr lang="es-ES" dirty="0">
              <a:solidFill>
                <a:srgbClr val="008000"/>
              </a:solidFill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4142273" y="1615303"/>
            <a:ext cx="634256" cy="527094"/>
          </a:xfrm>
          <a:prstGeom prst="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Pergamino vertical 26"/>
          <p:cNvSpPr/>
          <p:nvPr/>
        </p:nvSpPr>
        <p:spPr>
          <a:xfrm flipH="1">
            <a:off x="4831528" y="3411368"/>
            <a:ext cx="6536385" cy="2088864"/>
          </a:xfrm>
          <a:prstGeom prst="verticalScroll">
            <a:avLst>
              <a:gd name="adj" fmla="val 7476"/>
            </a:avLst>
          </a:prstGeom>
          <a:noFill/>
          <a:ln w="28575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dirty="0">
                <a:solidFill>
                  <a:srgbClr val="000000"/>
                </a:solidFill>
              </a:rPr>
              <a:t>Pronosticar la demanda de bienes y servicios de funcionamiento que la dependencia utilizará para el año y remitir el </a:t>
            </a:r>
            <a:r>
              <a:rPr lang="es-CO" b="1" u="sng" dirty="0">
                <a:solidFill>
                  <a:srgbClr val="000000"/>
                </a:solidFill>
              </a:rPr>
              <a:t>Plan de compras de la dependencia</a:t>
            </a:r>
            <a:r>
              <a:rPr lang="es-CO" dirty="0">
                <a:solidFill>
                  <a:srgbClr val="000000"/>
                </a:solidFill>
              </a:rPr>
              <a:t> a la Coordinación Administrativa de la Alta Corte o a la Unidad Administrativa Dirección Ejecutiva de Administración Judicial o al Área Administrativa en la Seccional, según corresponda la jurisdicción</a:t>
            </a:r>
            <a:endParaRPr lang="es-ES" dirty="0">
              <a:solidFill>
                <a:srgbClr val="008000"/>
              </a:solidFill>
            </a:endParaRPr>
          </a:p>
        </p:txBody>
      </p:sp>
      <p:sp>
        <p:nvSpPr>
          <p:cNvPr id="28" name="Flecha derecha 27"/>
          <p:cNvSpPr/>
          <p:nvPr/>
        </p:nvSpPr>
        <p:spPr>
          <a:xfrm rot="2036346">
            <a:off x="4049160" y="2907649"/>
            <a:ext cx="634256" cy="527094"/>
          </a:xfrm>
          <a:prstGeom prst="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/>
          <p:cNvSpPr/>
          <p:nvPr/>
        </p:nvSpPr>
        <p:spPr>
          <a:xfrm>
            <a:off x="671825" y="1214334"/>
            <a:ext cx="576000" cy="576000"/>
          </a:xfrm>
          <a:prstGeom prst="ellipse">
            <a:avLst/>
          </a:prstGeom>
          <a:solidFill>
            <a:srgbClr val="003300"/>
          </a:solidFill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chemeClr val="bg1"/>
                </a:solidFill>
              </a:rPr>
              <a:t>Inicio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1882536" y="881357"/>
            <a:ext cx="2052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es-CO" sz="1600" b="1" u="sng" dirty="0">
                <a:solidFill>
                  <a:srgbClr val="000066"/>
                </a:solidFill>
              </a:rPr>
              <a:t>Unidad de la </a:t>
            </a:r>
          </a:p>
          <a:p>
            <a:pPr algn="ctr"/>
            <a:r>
              <a:rPr lang="es-CO" sz="1600" b="1" u="sng" dirty="0">
                <a:solidFill>
                  <a:srgbClr val="000066"/>
                </a:solidFill>
              </a:rPr>
              <a:t>necesidad</a:t>
            </a:r>
            <a:endParaRPr lang="es-ES" sz="1600" b="1" u="sng" dirty="0">
              <a:solidFill>
                <a:srgbClr val="000066"/>
              </a:solidFill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1851377" y="1761981"/>
            <a:ext cx="2035023" cy="540000"/>
          </a:xfrm>
          <a:prstGeom prst="rect">
            <a:avLst/>
          </a:prstGeom>
          <a:noFill/>
          <a:ln w="127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0066"/>
                </a:solidFill>
              </a:rPr>
              <a:t>Analizar resultados vigencia(s) anterior(es) </a:t>
            </a:r>
            <a:endParaRPr lang="es-ES" sz="1200" dirty="0">
              <a:solidFill>
                <a:srgbClr val="000066"/>
              </a:solidFill>
            </a:endParaRPr>
          </a:p>
        </p:txBody>
      </p:sp>
      <p:sp>
        <p:nvSpPr>
          <p:cNvPr id="39" name="Documento 38"/>
          <p:cNvSpPr/>
          <p:nvPr/>
        </p:nvSpPr>
        <p:spPr>
          <a:xfrm>
            <a:off x="1968888" y="2521919"/>
            <a:ext cx="1800000" cy="540000"/>
          </a:xfrm>
          <a:prstGeom prst="flowChartDocument">
            <a:avLst/>
          </a:prstGeom>
          <a:noFill/>
          <a:ln w="127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0066"/>
                </a:solidFill>
              </a:rPr>
              <a:t>Definir el Plan de Compras (Funcionamiento)</a:t>
            </a:r>
            <a:endParaRPr lang="es-ES" sz="1200" dirty="0">
              <a:solidFill>
                <a:srgbClr val="000066"/>
              </a:solidFill>
            </a:endParaRPr>
          </a:p>
        </p:txBody>
      </p:sp>
      <p:cxnSp>
        <p:nvCxnSpPr>
          <p:cNvPr id="40" name="Conector recto de flecha 39"/>
          <p:cNvCxnSpPr>
            <a:stCxn id="38" idx="2"/>
            <a:endCxn id="39" idx="0"/>
          </p:cNvCxnSpPr>
          <p:nvPr/>
        </p:nvCxnSpPr>
        <p:spPr>
          <a:xfrm flipH="1">
            <a:off x="2868888" y="2301981"/>
            <a:ext cx="1" cy="219938"/>
          </a:xfrm>
          <a:prstGeom prst="straightConnector1">
            <a:avLst/>
          </a:prstGeom>
          <a:ln w="127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angular 40"/>
          <p:cNvCxnSpPr>
            <a:stCxn id="32" idx="6"/>
            <a:endCxn id="38" idx="0"/>
          </p:cNvCxnSpPr>
          <p:nvPr/>
        </p:nvCxnSpPr>
        <p:spPr>
          <a:xfrm>
            <a:off x="1247825" y="1502334"/>
            <a:ext cx="1621064" cy="259647"/>
          </a:xfrm>
          <a:prstGeom prst="bentConnector2">
            <a:avLst/>
          </a:prstGeom>
          <a:ln w="127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 descr="https://encrypted-tbn3.gstatic.com/images?q=tbn:ANd9GcQ5Bj0w5kfMS_iI1UIuO9l4d5fyDPZdFOss4UINwufFKpEHiYjqj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69" y="5583311"/>
            <a:ext cx="1144196" cy="1274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641600" y="162850"/>
            <a:ext cx="53158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Planeación</a:t>
            </a:r>
          </a:p>
        </p:txBody>
      </p:sp>
    </p:spTree>
    <p:extLst>
      <p:ext uri="{BB962C8B-B14F-4D97-AF65-F5344CB8AC3E}">
        <p14:creationId xmlns:p14="http://schemas.microsoft.com/office/powerpoint/2010/main" val="368611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1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" grpId="0" animBg="1"/>
      <p:bldP spid="4" grpId="0" animBg="1"/>
      <p:bldP spid="27" grpId="0" animBg="1"/>
      <p:bldP spid="28" grpId="0" animBg="1"/>
      <p:bldP spid="32" grpId="0" animBg="1"/>
      <p:bldP spid="35" grpId="0"/>
      <p:bldP spid="38" grpId="0" animBg="1"/>
      <p:bldP spid="3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uadroTexto 30"/>
          <p:cNvSpPr txBox="1"/>
          <p:nvPr/>
        </p:nvSpPr>
        <p:spPr>
          <a:xfrm>
            <a:off x="0" y="870856"/>
            <a:ext cx="615553" cy="5987143"/>
          </a:xfrm>
          <a:prstGeom prst="rect">
            <a:avLst/>
          </a:prstGeom>
          <a:solidFill>
            <a:srgbClr val="000066"/>
          </a:solidFill>
          <a:ln w="12700">
            <a:solidFill>
              <a:srgbClr val="000066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FF00"/>
                </a:solidFill>
              </a:rPr>
              <a:t>Flujo de actividades y responsables</a:t>
            </a:r>
            <a:endParaRPr lang="es-ES" sz="2800" b="1" dirty="0">
              <a:solidFill>
                <a:srgbClr val="FFFF00"/>
              </a:solidFill>
            </a:endParaRPr>
          </a:p>
        </p:txBody>
      </p:sp>
      <p:sp>
        <p:nvSpPr>
          <p:cNvPr id="47" name="Pergamino vertical 46"/>
          <p:cNvSpPr/>
          <p:nvPr/>
        </p:nvSpPr>
        <p:spPr>
          <a:xfrm flipH="1">
            <a:off x="4755745" y="2902615"/>
            <a:ext cx="6536385" cy="1266442"/>
          </a:xfrm>
          <a:prstGeom prst="verticalScroll">
            <a:avLst>
              <a:gd name="adj" fmla="val 7476"/>
            </a:avLst>
          </a:prstGeom>
          <a:noFill/>
          <a:ln w="28575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dirty="0">
                <a:solidFill>
                  <a:srgbClr val="000000"/>
                </a:solidFill>
              </a:rPr>
              <a:t>Efectuar el análisis del sector relativo a cada necesidad que se atenderá con una contratación, teniendo en cuenta los parámetros establecidos por la Agencia Nacional para la Contratación Pública – Colombia Compra Eficiente</a:t>
            </a:r>
            <a:endParaRPr lang="es-ES" dirty="0">
              <a:solidFill>
                <a:srgbClr val="008000"/>
              </a:solidFill>
            </a:endParaRPr>
          </a:p>
        </p:txBody>
      </p:sp>
      <p:sp>
        <p:nvSpPr>
          <p:cNvPr id="48" name="Flecha derecha 47"/>
          <p:cNvSpPr/>
          <p:nvPr/>
        </p:nvSpPr>
        <p:spPr>
          <a:xfrm>
            <a:off x="4066491" y="3208828"/>
            <a:ext cx="634256" cy="527094"/>
          </a:xfrm>
          <a:prstGeom prst="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Pergamino vertical 48"/>
          <p:cNvSpPr/>
          <p:nvPr/>
        </p:nvSpPr>
        <p:spPr>
          <a:xfrm flipH="1">
            <a:off x="1849329" y="4614366"/>
            <a:ext cx="7245094" cy="2148634"/>
          </a:xfrm>
          <a:prstGeom prst="verticalScroll">
            <a:avLst>
              <a:gd name="adj" fmla="val 7476"/>
            </a:avLst>
          </a:prstGeom>
          <a:noFill/>
          <a:ln w="28575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</a:rPr>
              <a:t>De acuerdo con el estudio del sector, estructurar la necesidad, los documentos y estudios previos, así como los demás elementos que soportan la necesidad de hacer una compra pública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</a:rPr>
              <a:t>Determinar las especificaciones técnicas, la estimación de los costos con base en las condiciones de mercado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</a:rPr>
              <a:t>Establecer los criterios de evaluación y los demás aspectos que permitan seleccionar la mejor oferta</a:t>
            </a:r>
          </a:p>
        </p:txBody>
      </p:sp>
      <p:sp>
        <p:nvSpPr>
          <p:cNvPr id="50" name="Flecha derecha 49"/>
          <p:cNvSpPr/>
          <p:nvPr/>
        </p:nvSpPr>
        <p:spPr>
          <a:xfrm rot="2036346">
            <a:off x="3973378" y="4044929"/>
            <a:ext cx="634256" cy="527094"/>
          </a:xfrm>
          <a:prstGeom prst="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Elipse 55"/>
          <p:cNvSpPr/>
          <p:nvPr/>
        </p:nvSpPr>
        <p:spPr>
          <a:xfrm>
            <a:off x="671825" y="1214334"/>
            <a:ext cx="576000" cy="576000"/>
          </a:xfrm>
          <a:prstGeom prst="ellipse">
            <a:avLst/>
          </a:prstGeom>
          <a:solidFill>
            <a:srgbClr val="003300"/>
          </a:solidFill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chemeClr val="bg1"/>
                </a:solidFill>
              </a:rPr>
              <a:t>Inicio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58" name="Rectángulo 57"/>
          <p:cNvSpPr/>
          <p:nvPr/>
        </p:nvSpPr>
        <p:spPr>
          <a:xfrm>
            <a:off x="1882536" y="881357"/>
            <a:ext cx="2052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es-CO" sz="1600" b="1" u="sng" dirty="0">
                <a:solidFill>
                  <a:srgbClr val="000066"/>
                </a:solidFill>
              </a:rPr>
              <a:t>Unidad de la </a:t>
            </a:r>
          </a:p>
          <a:p>
            <a:pPr algn="ctr"/>
            <a:r>
              <a:rPr lang="es-CO" sz="1600" b="1" u="sng" dirty="0">
                <a:solidFill>
                  <a:srgbClr val="000066"/>
                </a:solidFill>
              </a:rPr>
              <a:t>necesidad</a:t>
            </a:r>
            <a:endParaRPr lang="es-ES" sz="1600" b="1" u="sng" dirty="0">
              <a:solidFill>
                <a:srgbClr val="000066"/>
              </a:solidFill>
            </a:endParaRPr>
          </a:p>
        </p:txBody>
      </p:sp>
      <p:sp>
        <p:nvSpPr>
          <p:cNvPr id="59" name="Documento 58"/>
          <p:cNvSpPr/>
          <p:nvPr/>
        </p:nvSpPr>
        <p:spPr>
          <a:xfrm>
            <a:off x="10264996" y="1491045"/>
            <a:ext cx="1800000" cy="720000"/>
          </a:xfrm>
          <a:prstGeom prst="flowChartDocument">
            <a:avLst/>
          </a:prstGeom>
          <a:noFill/>
          <a:ln w="127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0066"/>
                </a:solidFill>
              </a:rPr>
              <a:t>Consolidar y Aprobar </a:t>
            </a:r>
          </a:p>
          <a:p>
            <a:pPr algn="ctr"/>
            <a:r>
              <a:rPr lang="es-CO" sz="1200" dirty="0">
                <a:solidFill>
                  <a:srgbClr val="000066"/>
                </a:solidFill>
              </a:rPr>
              <a:t>Plan Compras </a:t>
            </a:r>
          </a:p>
          <a:p>
            <a:pPr algn="ctr"/>
            <a:r>
              <a:rPr lang="es-CO" sz="1200" dirty="0">
                <a:solidFill>
                  <a:srgbClr val="000066"/>
                </a:solidFill>
              </a:rPr>
              <a:t>(Funcionamiento)</a:t>
            </a:r>
            <a:endParaRPr lang="es-ES" sz="1200" dirty="0">
              <a:solidFill>
                <a:srgbClr val="000066"/>
              </a:solidFill>
            </a:endParaRPr>
          </a:p>
        </p:txBody>
      </p:sp>
      <p:cxnSp>
        <p:nvCxnSpPr>
          <p:cNvPr id="60" name="Conector angular 59"/>
          <p:cNvCxnSpPr>
            <a:stCxn id="62" idx="3"/>
            <a:endCxn id="59" idx="1"/>
          </p:cNvCxnSpPr>
          <p:nvPr/>
        </p:nvCxnSpPr>
        <p:spPr>
          <a:xfrm flipV="1">
            <a:off x="3768888" y="1851045"/>
            <a:ext cx="6496108" cy="940874"/>
          </a:xfrm>
          <a:prstGeom prst="bentConnector3">
            <a:avLst>
              <a:gd name="adj1" fmla="val 50000"/>
            </a:avLst>
          </a:prstGeom>
          <a:ln w="127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ángulo 60"/>
          <p:cNvSpPr/>
          <p:nvPr/>
        </p:nvSpPr>
        <p:spPr>
          <a:xfrm>
            <a:off x="1851377" y="1761981"/>
            <a:ext cx="2035023" cy="540000"/>
          </a:xfrm>
          <a:prstGeom prst="rect">
            <a:avLst/>
          </a:prstGeom>
          <a:noFill/>
          <a:ln w="127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0066"/>
                </a:solidFill>
              </a:rPr>
              <a:t>Analizar resultados vigencia(s) anterior(es) </a:t>
            </a:r>
            <a:endParaRPr lang="es-ES" sz="1200" dirty="0">
              <a:solidFill>
                <a:srgbClr val="000066"/>
              </a:solidFill>
            </a:endParaRPr>
          </a:p>
        </p:txBody>
      </p:sp>
      <p:sp>
        <p:nvSpPr>
          <p:cNvPr id="62" name="Documento 61"/>
          <p:cNvSpPr/>
          <p:nvPr/>
        </p:nvSpPr>
        <p:spPr>
          <a:xfrm>
            <a:off x="1968888" y="2521919"/>
            <a:ext cx="1800000" cy="540000"/>
          </a:xfrm>
          <a:prstGeom prst="flowChartDocument">
            <a:avLst/>
          </a:prstGeom>
          <a:noFill/>
          <a:ln w="127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0066"/>
                </a:solidFill>
              </a:rPr>
              <a:t>Definir el Plan de Compras (Funcionamiento)</a:t>
            </a:r>
            <a:endParaRPr lang="es-ES" sz="1200" dirty="0">
              <a:solidFill>
                <a:srgbClr val="000066"/>
              </a:solidFill>
            </a:endParaRPr>
          </a:p>
        </p:txBody>
      </p:sp>
      <p:cxnSp>
        <p:nvCxnSpPr>
          <p:cNvPr id="63" name="Conector recto de flecha 62"/>
          <p:cNvCxnSpPr>
            <a:stCxn id="61" idx="2"/>
            <a:endCxn id="62" idx="0"/>
          </p:cNvCxnSpPr>
          <p:nvPr/>
        </p:nvCxnSpPr>
        <p:spPr>
          <a:xfrm flipH="1">
            <a:off x="2868888" y="2301981"/>
            <a:ext cx="1" cy="219938"/>
          </a:xfrm>
          <a:prstGeom prst="straightConnector1">
            <a:avLst/>
          </a:prstGeom>
          <a:ln w="127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angular 63"/>
          <p:cNvCxnSpPr>
            <a:stCxn id="56" idx="6"/>
            <a:endCxn id="61" idx="0"/>
          </p:cNvCxnSpPr>
          <p:nvPr/>
        </p:nvCxnSpPr>
        <p:spPr>
          <a:xfrm>
            <a:off x="1247825" y="1502334"/>
            <a:ext cx="1621064" cy="259647"/>
          </a:xfrm>
          <a:prstGeom prst="bentConnector2">
            <a:avLst/>
          </a:prstGeom>
          <a:ln w="127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ángulo 64"/>
          <p:cNvSpPr/>
          <p:nvPr/>
        </p:nvSpPr>
        <p:spPr>
          <a:xfrm>
            <a:off x="1849330" y="3180256"/>
            <a:ext cx="2035023" cy="540000"/>
          </a:xfrm>
          <a:prstGeom prst="rect">
            <a:avLst/>
          </a:prstGeom>
          <a:noFill/>
          <a:ln w="127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0066"/>
                </a:solidFill>
              </a:rPr>
              <a:t>Analizar el sector </a:t>
            </a:r>
          </a:p>
          <a:p>
            <a:pPr algn="ctr"/>
            <a:r>
              <a:rPr lang="es-CO" sz="1200" dirty="0">
                <a:solidFill>
                  <a:srgbClr val="000066"/>
                </a:solidFill>
              </a:rPr>
              <a:t>relativo a cada necesidad</a:t>
            </a:r>
            <a:endParaRPr lang="es-ES" sz="1200" dirty="0">
              <a:solidFill>
                <a:srgbClr val="000066"/>
              </a:solidFill>
            </a:endParaRPr>
          </a:p>
        </p:txBody>
      </p:sp>
      <p:cxnSp>
        <p:nvCxnSpPr>
          <p:cNvPr id="66" name="Conector angular 65"/>
          <p:cNvCxnSpPr>
            <a:stCxn id="61" idx="1"/>
            <a:endCxn id="65" idx="1"/>
          </p:cNvCxnSpPr>
          <p:nvPr/>
        </p:nvCxnSpPr>
        <p:spPr>
          <a:xfrm rot="10800000" flipV="1">
            <a:off x="1849331" y="2031980"/>
            <a:ext cx="2047" cy="1418275"/>
          </a:xfrm>
          <a:prstGeom prst="bentConnector3">
            <a:avLst>
              <a:gd name="adj1" fmla="val 11267562"/>
            </a:avLst>
          </a:prstGeom>
          <a:ln w="127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Documento 66"/>
          <p:cNvSpPr/>
          <p:nvPr/>
        </p:nvSpPr>
        <p:spPr>
          <a:xfrm>
            <a:off x="1849330" y="3951483"/>
            <a:ext cx="2035023" cy="540000"/>
          </a:xfrm>
          <a:prstGeom prst="flowChartDocument">
            <a:avLst/>
          </a:prstGeom>
          <a:noFill/>
          <a:ln w="127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0066"/>
                </a:solidFill>
              </a:rPr>
              <a:t>Estructurar documentos y estudios previos</a:t>
            </a:r>
            <a:endParaRPr lang="es-ES" sz="1200" dirty="0">
              <a:solidFill>
                <a:srgbClr val="000066"/>
              </a:solidFill>
            </a:endParaRPr>
          </a:p>
        </p:txBody>
      </p:sp>
      <p:cxnSp>
        <p:nvCxnSpPr>
          <p:cNvPr id="68" name="Conector recto de flecha 67"/>
          <p:cNvCxnSpPr>
            <a:stCxn id="65" idx="2"/>
            <a:endCxn id="67" idx="0"/>
          </p:cNvCxnSpPr>
          <p:nvPr/>
        </p:nvCxnSpPr>
        <p:spPr>
          <a:xfrm>
            <a:off x="2866842" y="3720256"/>
            <a:ext cx="0" cy="231227"/>
          </a:xfrm>
          <a:prstGeom prst="straightConnector1">
            <a:avLst/>
          </a:prstGeom>
          <a:ln w="127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ángulo 68"/>
          <p:cNvSpPr/>
          <p:nvPr/>
        </p:nvSpPr>
        <p:spPr>
          <a:xfrm>
            <a:off x="10125886" y="881357"/>
            <a:ext cx="2052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es-CO" sz="1600" b="1" u="sng" dirty="0">
                <a:solidFill>
                  <a:srgbClr val="000066"/>
                </a:solidFill>
              </a:rPr>
              <a:t>Unidad </a:t>
            </a:r>
          </a:p>
          <a:p>
            <a:pPr algn="ctr"/>
            <a:r>
              <a:rPr lang="es-CO" sz="1600" b="1" u="sng" dirty="0">
                <a:solidFill>
                  <a:srgbClr val="000066"/>
                </a:solidFill>
              </a:rPr>
              <a:t>Administrativa</a:t>
            </a:r>
            <a:endParaRPr lang="es-ES" sz="1600" b="1" u="sng" dirty="0">
              <a:solidFill>
                <a:srgbClr val="000066"/>
              </a:solidFill>
            </a:endParaRPr>
          </a:p>
        </p:txBody>
      </p:sp>
      <p:pic>
        <p:nvPicPr>
          <p:cNvPr id="70" name="Picture 4" descr="https://encrypted-tbn3.gstatic.com/images?q=tbn:ANd9GcQ5Bj0w5kfMS_iI1UIuO9l4d5fyDPZdFOss4UINwufFKpEHiYjqj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69" y="5583311"/>
            <a:ext cx="1144196" cy="1274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Elipse 21"/>
          <p:cNvSpPr/>
          <p:nvPr/>
        </p:nvSpPr>
        <p:spPr>
          <a:xfrm>
            <a:off x="9094424" y="4614875"/>
            <a:ext cx="3026326" cy="21600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s-CO" sz="1600" dirty="0">
                <a:solidFill>
                  <a:srgbClr val="000066"/>
                </a:solidFill>
              </a:rPr>
              <a:t>Se deben incluir los indicadores financieros que suministra la Unidad de Planeación de la DEAJ, de acuerdo con el objeto, naturaleza y monto del presupuesto oficial</a:t>
            </a:r>
            <a:endParaRPr lang="es-ES" sz="1600" dirty="0">
              <a:solidFill>
                <a:srgbClr val="000066"/>
              </a:solidFill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2641600" y="162850"/>
            <a:ext cx="53158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Planeación</a:t>
            </a:r>
          </a:p>
        </p:txBody>
      </p:sp>
    </p:spTree>
    <p:extLst>
      <p:ext uri="{BB962C8B-B14F-4D97-AF65-F5344CB8AC3E}">
        <p14:creationId xmlns:p14="http://schemas.microsoft.com/office/powerpoint/2010/main" val="19687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9" grpId="0" animBg="1"/>
      <p:bldP spid="65" grpId="0" animBg="1"/>
      <p:bldP spid="67" grpId="0" animBg="1"/>
      <p:bldP spid="69" grpId="0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Conector recto de flecha 29"/>
          <p:cNvCxnSpPr>
            <a:stCxn id="2" idx="2"/>
            <a:endCxn id="20" idx="6"/>
          </p:cNvCxnSpPr>
          <p:nvPr/>
        </p:nvCxnSpPr>
        <p:spPr>
          <a:xfrm flipH="1" flipV="1">
            <a:off x="2415808" y="2068793"/>
            <a:ext cx="2249447" cy="396788"/>
          </a:xfrm>
          <a:prstGeom prst="straightConnector1">
            <a:avLst/>
          </a:prstGeom>
          <a:ln w="381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>
            <a:stCxn id="2" idx="6"/>
            <a:endCxn id="29" idx="2"/>
          </p:cNvCxnSpPr>
          <p:nvPr/>
        </p:nvCxnSpPr>
        <p:spPr>
          <a:xfrm flipV="1">
            <a:off x="7545255" y="2060964"/>
            <a:ext cx="2249447" cy="4046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>
            <a:endCxn id="21" idx="7"/>
          </p:cNvCxnSpPr>
          <p:nvPr/>
        </p:nvCxnSpPr>
        <p:spPr>
          <a:xfrm flipH="1">
            <a:off x="2752833" y="2951332"/>
            <a:ext cx="2057161" cy="497057"/>
          </a:xfrm>
          <a:prstGeom prst="straightConnector1">
            <a:avLst/>
          </a:prstGeom>
          <a:ln w="3810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/>
          <p:cNvCxnSpPr>
            <a:endCxn id="48" idx="1"/>
          </p:cNvCxnSpPr>
          <p:nvPr/>
        </p:nvCxnSpPr>
        <p:spPr>
          <a:xfrm>
            <a:off x="7150529" y="3058793"/>
            <a:ext cx="2207592" cy="389596"/>
          </a:xfrm>
          <a:prstGeom prst="straightConnector1">
            <a:avLst/>
          </a:prstGeom>
          <a:ln w="38100">
            <a:solidFill>
              <a:srgbClr val="A50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/>
          <p:cNvCxnSpPr>
            <a:stCxn id="2" idx="3"/>
            <a:endCxn id="26" idx="0"/>
          </p:cNvCxnSpPr>
          <p:nvPr/>
        </p:nvCxnSpPr>
        <p:spPr>
          <a:xfrm flipH="1">
            <a:off x="3902152" y="3483815"/>
            <a:ext cx="1184869" cy="924028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/>
          <p:cNvCxnSpPr>
            <a:stCxn id="2" idx="4"/>
            <a:endCxn id="27" idx="0"/>
          </p:cNvCxnSpPr>
          <p:nvPr/>
        </p:nvCxnSpPr>
        <p:spPr>
          <a:xfrm>
            <a:off x="6105255" y="3905581"/>
            <a:ext cx="1310" cy="865602"/>
          </a:xfrm>
          <a:prstGeom prst="straightConnector1">
            <a:avLst/>
          </a:prstGeom>
          <a:ln w="38100">
            <a:solidFill>
              <a:srgbClr val="A50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506133" y="162850"/>
            <a:ext cx="54513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Modelo de operación</a:t>
            </a:r>
          </a:p>
        </p:txBody>
      </p:sp>
      <p:sp>
        <p:nvSpPr>
          <p:cNvPr id="2" name="Elipse 1"/>
          <p:cNvSpPr/>
          <p:nvPr/>
        </p:nvSpPr>
        <p:spPr>
          <a:xfrm>
            <a:off x="4665255" y="1025581"/>
            <a:ext cx="2880000" cy="2880000"/>
          </a:xfrm>
          <a:prstGeom prst="ellipse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t" anchorCtr="1"/>
          <a:lstStyle/>
          <a:p>
            <a:pPr algn="ctr"/>
            <a:r>
              <a:rPr lang="es-CO" sz="3200" b="1" dirty="0">
                <a:solidFill>
                  <a:srgbClr val="FFFF00"/>
                </a:solidFill>
              </a:rPr>
              <a:t>Ejes</a:t>
            </a:r>
          </a:p>
          <a:p>
            <a:pPr algn="ctr"/>
            <a:r>
              <a:rPr lang="es-ES" sz="3200" b="1" dirty="0">
                <a:solidFill>
                  <a:srgbClr val="FFFF00"/>
                </a:solidFill>
              </a:rPr>
              <a:t>Temáticos</a:t>
            </a:r>
            <a:endParaRPr lang="es-CO" sz="3200" b="1" dirty="0">
              <a:solidFill>
                <a:srgbClr val="FFFF00"/>
              </a:solidFill>
            </a:endParaRPr>
          </a:p>
          <a:p>
            <a:pPr algn="ctr"/>
            <a:r>
              <a:rPr lang="es-CO" sz="3200" b="1" dirty="0">
                <a:solidFill>
                  <a:srgbClr val="FFFF00"/>
                </a:solidFill>
              </a:rPr>
              <a:t>Administrativos</a:t>
            </a:r>
            <a:endParaRPr lang="es-ES" sz="3200" b="1" dirty="0">
              <a:solidFill>
                <a:srgbClr val="FFFF00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062797" y="3158425"/>
            <a:ext cx="1980000" cy="1980000"/>
            <a:chOff x="1098083" y="4086583"/>
            <a:chExt cx="2160000" cy="2160000"/>
          </a:xfrm>
        </p:grpSpPr>
        <p:pic>
          <p:nvPicPr>
            <p:cNvPr id="15" name="Picture 16" descr="http://www.limpiarfachadas.com/wp-content/uploads/2013/06/servicios-de-ase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8083" y="5061076"/>
              <a:ext cx="1080000" cy="1080000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Elipse 20"/>
            <p:cNvSpPr/>
            <p:nvPr/>
          </p:nvSpPr>
          <p:spPr>
            <a:xfrm>
              <a:off x="1098083" y="4086583"/>
              <a:ext cx="2160000" cy="2160000"/>
            </a:xfrm>
            <a:prstGeom prst="ellipse">
              <a:avLst/>
            </a:prstGeom>
            <a:noFill/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72000" rtlCol="0" anchor="t" anchorCtr="1"/>
            <a:lstStyle/>
            <a:p>
              <a:pPr algn="ctr"/>
              <a:r>
                <a:rPr lang="es-CO" b="1" dirty="0">
                  <a:solidFill>
                    <a:srgbClr val="660066"/>
                  </a:solidFill>
                </a:rPr>
                <a:t>Servicios </a:t>
              </a:r>
            </a:p>
            <a:p>
              <a:pPr algn="ctr"/>
              <a:r>
                <a:rPr lang="es-CO" b="1" dirty="0">
                  <a:solidFill>
                    <a:srgbClr val="660066"/>
                  </a:solidFill>
                </a:rPr>
                <a:t>Administrativos</a:t>
              </a:r>
              <a:endParaRPr lang="es-ES" b="1" dirty="0">
                <a:solidFill>
                  <a:srgbClr val="660066"/>
                </a:solidFill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2912152" y="4407843"/>
            <a:ext cx="1980000" cy="1980000"/>
            <a:chOff x="5099997" y="4898747"/>
            <a:chExt cx="2160000" cy="2160000"/>
          </a:xfrm>
        </p:grpSpPr>
        <p:pic>
          <p:nvPicPr>
            <p:cNvPr id="13" name="Picture 10" descr="http://thumbs.dreamstime.com/z/almac%C3%A9n-lleno-25307263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76" b="14165"/>
            <a:stretch/>
          </p:blipFill>
          <p:spPr bwMode="auto">
            <a:xfrm>
              <a:off x="5481458" y="5961118"/>
              <a:ext cx="1397078" cy="828000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Elipse 25"/>
            <p:cNvSpPr/>
            <p:nvPr/>
          </p:nvSpPr>
          <p:spPr>
            <a:xfrm>
              <a:off x="5099997" y="4898747"/>
              <a:ext cx="2160000" cy="2160000"/>
            </a:xfrm>
            <a:prstGeom prst="ellipse">
              <a:avLst/>
            </a:prstGeom>
            <a:noFill/>
            <a:ln w="3810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72000" rtlCol="0" anchor="t" anchorCtr="0"/>
            <a:lstStyle/>
            <a:p>
              <a:pPr algn="ctr"/>
              <a:r>
                <a:rPr lang="es-CO" b="1" dirty="0">
                  <a:solidFill>
                    <a:srgbClr val="003300"/>
                  </a:solidFill>
                </a:rPr>
                <a:t>Administración</a:t>
              </a:r>
            </a:p>
            <a:p>
              <a:pPr algn="ctr"/>
              <a:r>
                <a:rPr lang="es-CO" b="1" dirty="0">
                  <a:solidFill>
                    <a:srgbClr val="003300"/>
                  </a:solidFill>
                </a:rPr>
                <a:t>Bienes Muebles</a:t>
              </a:r>
              <a:endParaRPr lang="es-ES" b="1" dirty="0">
                <a:solidFill>
                  <a:srgbClr val="003300"/>
                </a:solidFill>
              </a:endParaRPr>
            </a:p>
          </p:txBody>
        </p:sp>
      </p:grpSp>
      <p:grpSp>
        <p:nvGrpSpPr>
          <p:cNvPr id="2055" name="Grupo 2054"/>
          <p:cNvGrpSpPr/>
          <p:nvPr/>
        </p:nvGrpSpPr>
        <p:grpSpPr>
          <a:xfrm>
            <a:off x="5116565" y="4771183"/>
            <a:ext cx="1980000" cy="1980000"/>
            <a:chOff x="5032434" y="4633760"/>
            <a:chExt cx="1980000" cy="1980000"/>
          </a:xfrm>
        </p:grpSpPr>
        <p:pic>
          <p:nvPicPr>
            <p:cNvPr id="1026" name="Picture 2" descr="http://vidonet.es/img/img_mnt_438x267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3527" y="5405400"/>
              <a:ext cx="1281600" cy="96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Elipse 26"/>
            <p:cNvSpPr/>
            <p:nvPr/>
          </p:nvSpPr>
          <p:spPr>
            <a:xfrm>
              <a:off x="5032434" y="4633760"/>
              <a:ext cx="1980000" cy="1980000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72000" rtlCol="0" anchor="t" anchorCtr="0"/>
            <a:lstStyle/>
            <a:p>
              <a:pPr algn="ctr"/>
              <a:r>
                <a:rPr lang="es-CO" b="1" dirty="0">
                  <a:solidFill>
                    <a:srgbClr val="A50021"/>
                  </a:solidFill>
                </a:rPr>
                <a:t>Administración</a:t>
              </a:r>
            </a:p>
            <a:p>
              <a:pPr algn="ctr"/>
              <a:r>
                <a:rPr lang="es-CO" b="1" dirty="0">
                  <a:solidFill>
                    <a:srgbClr val="A50021"/>
                  </a:solidFill>
                </a:rPr>
                <a:t>Palacio y Sedes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7298887" y="4504812"/>
            <a:ext cx="1980000" cy="2035377"/>
            <a:chOff x="9372422" y="2969600"/>
            <a:chExt cx="2160000" cy="2220412"/>
          </a:xfrm>
        </p:grpSpPr>
        <p:pic>
          <p:nvPicPr>
            <p:cNvPr id="18" name="Picture 12" descr="http://www.gerencia.unal.edu.co/CMS/ADMON_CMS/ADJUNTOS/20140519_085806_13736245-3d-rinden-de-personaje-de-dibujos-animados-con-los-archivos-de-la-oficina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3515" y="4110012"/>
              <a:ext cx="1510490" cy="1080000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Elipse 27"/>
            <p:cNvSpPr/>
            <p:nvPr/>
          </p:nvSpPr>
          <p:spPr>
            <a:xfrm>
              <a:off x="9372422" y="2969600"/>
              <a:ext cx="2160000" cy="2160000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72000" rtlCol="0" anchor="t" anchorCtr="0"/>
            <a:lstStyle/>
            <a:p>
              <a:pPr algn="ctr"/>
              <a:r>
                <a:rPr lang="es-CO" b="1" dirty="0">
                  <a:solidFill>
                    <a:srgbClr val="A50021"/>
                  </a:solidFill>
                </a:rPr>
                <a:t>Gestión</a:t>
              </a:r>
            </a:p>
            <a:p>
              <a:pPr algn="ctr"/>
              <a:r>
                <a:rPr lang="es-CO" b="1" dirty="0">
                  <a:solidFill>
                    <a:srgbClr val="A50021"/>
                  </a:solidFill>
                </a:rPr>
                <a:t>Documental</a:t>
              </a:r>
            </a:p>
            <a:p>
              <a:pPr algn="ctr"/>
              <a:r>
                <a:rPr lang="es-CO" b="1" dirty="0">
                  <a:solidFill>
                    <a:srgbClr val="A50021"/>
                  </a:solidFill>
                </a:rPr>
                <a:t>Administrativa</a:t>
              </a:r>
              <a:endParaRPr lang="es-ES" b="1" dirty="0">
                <a:solidFill>
                  <a:srgbClr val="A50021"/>
                </a:solidFill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435808" y="1078793"/>
            <a:ext cx="1980000" cy="1980000"/>
            <a:chOff x="761484" y="1141423"/>
            <a:chExt cx="1980000" cy="1980000"/>
          </a:xfrm>
        </p:grpSpPr>
        <p:sp>
          <p:nvSpPr>
            <p:cNvPr id="20" name="Elipse 19"/>
            <p:cNvSpPr/>
            <p:nvPr/>
          </p:nvSpPr>
          <p:spPr>
            <a:xfrm>
              <a:off x="761484" y="1141423"/>
              <a:ext cx="1980000" cy="1980000"/>
            </a:xfrm>
            <a:prstGeom prst="ellipse">
              <a:avLst/>
            </a:prstGeom>
            <a:noFill/>
            <a:ln w="38100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72000" rtlCol="0" anchor="t" anchorCtr="0"/>
            <a:lstStyle/>
            <a:p>
              <a:pPr algn="ctr"/>
              <a:r>
                <a:rPr lang="es-CO" b="1" dirty="0">
                  <a:solidFill>
                    <a:srgbClr val="000066"/>
                  </a:solidFill>
                </a:rPr>
                <a:t>Selección </a:t>
              </a:r>
            </a:p>
            <a:p>
              <a:pPr algn="ctr"/>
              <a:r>
                <a:rPr lang="es-CO" b="1" dirty="0">
                  <a:solidFill>
                    <a:srgbClr val="000066"/>
                  </a:solidFill>
                </a:rPr>
                <a:t>Contratistas</a:t>
              </a:r>
              <a:endParaRPr lang="es-ES" b="1" dirty="0">
                <a:solidFill>
                  <a:srgbClr val="000066"/>
                </a:solidFill>
              </a:endParaRPr>
            </a:p>
          </p:txBody>
        </p:sp>
        <p:pic>
          <p:nvPicPr>
            <p:cNvPr id="31" name="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44313" y="2030908"/>
              <a:ext cx="1014341" cy="837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3" name="Conector recto de flecha 32"/>
          <p:cNvCxnSpPr>
            <a:stCxn id="2" idx="5"/>
            <a:endCxn id="28" idx="0"/>
          </p:cNvCxnSpPr>
          <p:nvPr/>
        </p:nvCxnSpPr>
        <p:spPr>
          <a:xfrm>
            <a:off x="7123489" y="3483815"/>
            <a:ext cx="1165398" cy="1020997"/>
          </a:xfrm>
          <a:prstGeom prst="straightConnector1">
            <a:avLst/>
          </a:prstGeom>
          <a:ln w="38100">
            <a:solidFill>
              <a:srgbClr val="A50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upo 44"/>
          <p:cNvGrpSpPr/>
          <p:nvPr/>
        </p:nvGrpSpPr>
        <p:grpSpPr>
          <a:xfrm>
            <a:off x="9068157" y="3158425"/>
            <a:ext cx="1980000" cy="1980000"/>
            <a:chOff x="9615235" y="1073353"/>
            <a:chExt cx="2160000" cy="2160000"/>
          </a:xfrm>
        </p:grpSpPr>
        <p:pic>
          <p:nvPicPr>
            <p:cNvPr id="46" name="Picture 2" descr="http://dinheirodigital.sapo.pt/images_content/2014/20149281445_indicadores-graficos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4729" y="2036123"/>
              <a:ext cx="1441012" cy="1080000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Elipse 47"/>
            <p:cNvSpPr/>
            <p:nvPr/>
          </p:nvSpPr>
          <p:spPr>
            <a:xfrm>
              <a:off x="9615235" y="1073353"/>
              <a:ext cx="2160000" cy="2160000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72000" rtlCol="0" anchor="t" anchorCtr="0"/>
            <a:lstStyle/>
            <a:p>
              <a:pPr algn="ctr"/>
              <a:r>
                <a:rPr lang="es-CO" b="1" dirty="0">
                  <a:solidFill>
                    <a:srgbClr val="A50021"/>
                  </a:solidFill>
                </a:rPr>
                <a:t>Asesoría,</a:t>
              </a:r>
            </a:p>
            <a:p>
              <a:pPr algn="ctr"/>
              <a:r>
                <a:rPr lang="es-CO" b="1" dirty="0">
                  <a:solidFill>
                    <a:srgbClr val="A50021"/>
                  </a:solidFill>
                </a:rPr>
                <a:t>dirección y control</a:t>
              </a:r>
              <a:endParaRPr lang="es-ES" b="1" dirty="0">
                <a:solidFill>
                  <a:srgbClr val="A50021"/>
                </a:solidFill>
              </a:endParaRPr>
            </a:p>
          </p:txBody>
        </p:sp>
      </p:grpSp>
      <p:grpSp>
        <p:nvGrpSpPr>
          <p:cNvPr id="49" name="Grupo 48"/>
          <p:cNvGrpSpPr/>
          <p:nvPr/>
        </p:nvGrpSpPr>
        <p:grpSpPr>
          <a:xfrm>
            <a:off x="9794702" y="1070964"/>
            <a:ext cx="1980000" cy="1980000"/>
            <a:chOff x="9794702" y="1070964"/>
            <a:chExt cx="1980000" cy="1980000"/>
          </a:xfrm>
        </p:grpSpPr>
        <p:sp>
          <p:nvSpPr>
            <p:cNvPr id="29" name="Elipse 28"/>
            <p:cNvSpPr/>
            <p:nvPr/>
          </p:nvSpPr>
          <p:spPr>
            <a:xfrm>
              <a:off x="9794702" y="1070964"/>
              <a:ext cx="1980000" cy="198000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72000" bIns="72000" rtlCol="0" anchor="t" anchorCtr="0"/>
            <a:lstStyle/>
            <a:p>
              <a:pPr algn="ctr"/>
              <a:r>
                <a:rPr lang="es-CO" b="1" dirty="0">
                  <a:solidFill>
                    <a:srgbClr val="008000"/>
                  </a:solidFill>
                </a:rPr>
                <a:t>Sistema de </a:t>
              </a:r>
            </a:p>
            <a:p>
              <a:pPr algn="ctr"/>
              <a:r>
                <a:rPr lang="es-CO" b="1" dirty="0">
                  <a:solidFill>
                    <a:srgbClr val="008000"/>
                  </a:solidFill>
                </a:rPr>
                <a:t>Gestión Ambiental</a:t>
              </a:r>
              <a:endParaRPr lang="es-ES" b="1" dirty="0">
                <a:solidFill>
                  <a:srgbClr val="008000"/>
                </a:solidFill>
              </a:endParaRPr>
            </a:p>
          </p:txBody>
        </p:sp>
        <p:pic>
          <p:nvPicPr>
            <p:cNvPr id="2054" name="Picture 6" descr="Resultado de imagen para ambiental dibujos animados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2695" y="2029180"/>
              <a:ext cx="1085829" cy="776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182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75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75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uadroTexto 30"/>
          <p:cNvSpPr txBox="1"/>
          <p:nvPr/>
        </p:nvSpPr>
        <p:spPr>
          <a:xfrm>
            <a:off x="0" y="870856"/>
            <a:ext cx="615553" cy="5987143"/>
          </a:xfrm>
          <a:prstGeom prst="rect">
            <a:avLst/>
          </a:prstGeom>
          <a:solidFill>
            <a:srgbClr val="000066"/>
          </a:solidFill>
          <a:ln w="12700">
            <a:solidFill>
              <a:srgbClr val="000066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FF00"/>
                </a:solidFill>
              </a:rPr>
              <a:t>Flujo de actividades y responsables</a:t>
            </a:r>
            <a:endParaRPr lang="es-ES" sz="2800" b="1" dirty="0">
              <a:solidFill>
                <a:srgbClr val="FFFF00"/>
              </a:solidFill>
            </a:endParaRPr>
          </a:p>
        </p:txBody>
      </p:sp>
      <p:sp>
        <p:nvSpPr>
          <p:cNvPr id="33" name="Elipse 32"/>
          <p:cNvSpPr/>
          <p:nvPr/>
        </p:nvSpPr>
        <p:spPr>
          <a:xfrm>
            <a:off x="671825" y="1214334"/>
            <a:ext cx="576000" cy="576000"/>
          </a:xfrm>
          <a:prstGeom prst="ellipse">
            <a:avLst/>
          </a:prstGeom>
          <a:solidFill>
            <a:srgbClr val="003300"/>
          </a:solidFill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chemeClr val="bg1"/>
                </a:solidFill>
              </a:rPr>
              <a:t>Inicio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57" name="Rectángulo 56"/>
          <p:cNvSpPr/>
          <p:nvPr/>
        </p:nvSpPr>
        <p:spPr>
          <a:xfrm>
            <a:off x="1882536" y="881357"/>
            <a:ext cx="2052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es-CO" sz="1600" b="1" u="sng" dirty="0">
                <a:solidFill>
                  <a:srgbClr val="000066"/>
                </a:solidFill>
              </a:rPr>
              <a:t>Unidad de la </a:t>
            </a:r>
          </a:p>
          <a:p>
            <a:pPr algn="ctr"/>
            <a:r>
              <a:rPr lang="es-CO" sz="1600" b="1" u="sng" dirty="0">
                <a:solidFill>
                  <a:srgbClr val="000066"/>
                </a:solidFill>
              </a:rPr>
              <a:t>necesidad</a:t>
            </a:r>
            <a:endParaRPr lang="es-ES" sz="1600" b="1" u="sng" dirty="0">
              <a:solidFill>
                <a:srgbClr val="000066"/>
              </a:solidFill>
            </a:endParaRPr>
          </a:p>
        </p:txBody>
      </p:sp>
      <p:sp>
        <p:nvSpPr>
          <p:cNvPr id="15" name="Documento 14"/>
          <p:cNvSpPr/>
          <p:nvPr/>
        </p:nvSpPr>
        <p:spPr>
          <a:xfrm>
            <a:off x="10264996" y="1491045"/>
            <a:ext cx="1800000" cy="720000"/>
          </a:xfrm>
          <a:prstGeom prst="flowChartDocument">
            <a:avLst/>
          </a:prstGeom>
          <a:noFill/>
          <a:ln w="127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0066"/>
                </a:solidFill>
              </a:rPr>
              <a:t>Consolidar y Aprobar </a:t>
            </a:r>
          </a:p>
          <a:p>
            <a:pPr algn="ctr"/>
            <a:r>
              <a:rPr lang="es-CO" sz="1200" dirty="0">
                <a:solidFill>
                  <a:srgbClr val="000066"/>
                </a:solidFill>
              </a:rPr>
              <a:t>Plan Compras </a:t>
            </a:r>
          </a:p>
          <a:p>
            <a:pPr algn="ctr"/>
            <a:r>
              <a:rPr lang="es-CO" sz="1200" dirty="0">
                <a:solidFill>
                  <a:srgbClr val="000066"/>
                </a:solidFill>
              </a:rPr>
              <a:t>(Funcionamiento)</a:t>
            </a:r>
            <a:endParaRPr lang="es-ES" sz="1200" dirty="0">
              <a:solidFill>
                <a:srgbClr val="000066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3971596" y="881357"/>
            <a:ext cx="2052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es-CO" sz="1600" b="1" u="sng" dirty="0">
                <a:solidFill>
                  <a:srgbClr val="000066"/>
                </a:solidFill>
              </a:rPr>
              <a:t>Director(a) Ejecutivo</a:t>
            </a:r>
          </a:p>
          <a:p>
            <a:pPr algn="ctr"/>
            <a:r>
              <a:rPr lang="es-CO" sz="1600" b="1" u="sng" dirty="0">
                <a:solidFill>
                  <a:srgbClr val="000066"/>
                </a:solidFill>
              </a:rPr>
              <a:t>Administración Judicial</a:t>
            </a:r>
            <a:endParaRPr lang="es-ES" sz="1600" b="1" u="sng" dirty="0">
              <a:solidFill>
                <a:srgbClr val="000066"/>
              </a:solidFill>
            </a:endParaRPr>
          </a:p>
        </p:txBody>
      </p:sp>
      <p:cxnSp>
        <p:nvCxnSpPr>
          <p:cNvPr id="20" name="Conector angular 19"/>
          <p:cNvCxnSpPr>
            <a:stCxn id="30" idx="3"/>
            <a:endCxn id="15" idx="1"/>
          </p:cNvCxnSpPr>
          <p:nvPr/>
        </p:nvCxnSpPr>
        <p:spPr>
          <a:xfrm flipV="1">
            <a:off x="3768888" y="1851045"/>
            <a:ext cx="6496108" cy="940874"/>
          </a:xfrm>
          <a:prstGeom prst="bentConnector3">
            <a:avLst>
              <a:gd name="adj1" fmla="val 50000"/>
            </a:avLst>
          </a:prstGeom>
          <a:ln w="127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ángulo 28"/>
          <p:cNvSpPr/>
          <p:nvPr/>
        </p:nvSpPr>
        <p:spPr>
          <a:xfrm>
            <a:off x="1851377" y="1761981"/>
            <a:ext cx="2035023" cy="540000"/>
          </a:xfrm>
          <a:prstGeom prst="rect">
            <a:avLst/>
          </a:prstGeom>
          <a:noFill/>
          <a:ln w="127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0066"/>
                </a:solidFill>
              </a:rPr>
              <a:t>Analizar resultados vigencia(s) anterior(es) </a:t>
            </a:r>
            <a:endParaRPr lang="es-ES" sz="1200" dirty="0">
              <a:solidFill>
                <a:srgbClr val="000066"/>
              </a:solidFill>
            </a:endParaRPr>
          </a:p>
        </p:txBody>
      </p:sp>
      <p:sp>
        <p:nvSpPr>
          <p:cNvPr id="30" name="Documento 29"/>
          <p:cNvSpPr/>
          <p:nvPr/>
        </p:nvSpPr>
        <p:spPr>
          <a:xfrm>
            <a:off x="1968888" y="2521919"/>
            <a:ext cx="1800000" cy="540000"/>
          </a:xfrm>
          <a:prstGeom prst="flowChartDocument">
            <a:avLst/>
          </a:prstGeom>
          <a:noFill/>
          <a:ln w="127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0066"/>
                </a:solidFill>
              </a:rPr>
              <a:t>Definir el Plan de Compras (Funcionamiento)</a:t>
            </a:r>
            <a:endParaRPr lang="es-ES" sz="1200" dirty="0">
              <a:solidFill>
                <a:srgbClr val="000066"/>
              </a:solidFill>
            </a:endParaRPr>
          </a:p>
        </p:txBody>
      </p:sp>
      <p:cxnSp>
        <p:nvCxnSpPr>
          <p:cNvPr id="32" name="Conector recto de flecha 31"/>
          <p:cNvCxnSpPr>
            <a:stCxn id="29" idx="2"/>
            <a:endCxn id="30" idx="0"/>
          </p:cNvCxnSpPr>
          <p:nvPr/>
        </p:nvCxnSpPr>
        <p:spPr>
          <a:xfrm flipH="1">
            <a:off x="2868888" y="2301981"/>
            <a:ext cx="1" cy="219938"/>
          </a:xfrm>
          <a:prstGeom prst="straightConnector1">
            <a:avLst/>
          </a:prstGeom>
          <a:ln w="127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angular 34"/>
          <p:cNvCxnSpPr>
            <a:stCxn id="33" idx="6"/>
            <a:endCxn id="29" idx="0"/>
          </p:cNvCxnSpPr>
          <p:nvPr/>
        </p:nvCxnSpPr>
        <p:spPr>
          <a:xfrm>
            <a:off x="1247825" y="1502334"/>
            <a:ext cx="1621064" cy="259647"/>
          </a:xfrm>
          <a:prstGeom prst="bentConnector2">
            <a:avLst/>
          </a:prstGeom>
          <a:ln w="127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 36"/>
          <p:cNvSpPr/>
          <p:nvPr/>
        </p:nvSpPr>
        <p:spPr>
          <a:xfrm>
            <a:off x="1849330" y="3180256"/>
            <a:ext cx="2035023" cy="540000"/>
          </a:xfrm>
          <a:prstGeom prst="rect">
            <a:avLst/>
          </a:prstGeom>
          <a:noFill/>
          <a:ln w="127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0066"/>
                </a:solidFill>
              </a:rPr>
              <a:t>Analizar el sector </a:t>
            </a:r>
          </a:p>
          <a:p>
            <a:pPr algn="ctr"/>
            <a:r>
              <a:rPr lang="es-CO" sz="1200" dirty="0">
                <a:solidFill>
                  <a:srgbClr val="000066"/>
                </a:solidFill>
              </a:rPr>
              <a:t>relativo a cada necesidad</a:t>
            </a:r>
            <a:endParaRPr lang="es-ES" sz="1200" dirty="0">
              <a:solidFill>
                <a:srgbClr val="000066"/>
              </a:solidFill>
            </a:endParaRPr>
          </a:p>
        </p:txBody>
      </p:sp>
      <p:cxnSp>
        <p:nvCxnSpPr>
          <p:cNvPr id="39" name="Conector angular 38"/>
          <p:cNvCxnSpPr>
            <a:stCxn id="29" idx="1"/>
            <a:endCxn id="37" idx="1"/>
          </p:cNvCxnSpPr>
          <p:nvPr/>
        </p:nvCxnSpPr>
        <p:spPr>
          <a:xfrm rot="10800000" flipV="1">
            <a:off x="1849331" y="2031980"/>
            <a:ext cx="2047" cy="1418275"/>
          </a:xfrm>
          <a:prstGeom prst="bentConnector3">
            <a:avLst>
              <a:gd name="adj1" fmla="val 11267562"/>
            </a:avLst>
          </a:prstGeom>
          <a:ln w="127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Documento 39"/>
          <p:cNvSpPr/>
          <p:nvPr/>
        </p:nvSpPr>
        <p:spPr>
          <a:xfrm>
            <a:off x="1849330" y="3951483"/>
            <a:ext cx="2035023" cy="540000"/>
          </a:xfrm>
          <a:prstGeom prst="flowChartDocument">
            <a:avLst/>
          </a:prstGeom>
          <a:noFill/>
          <a:ln w="127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0066"/>
                </a:solidFill>
              </a:rPr>
              <a:t>Estructurar documentos y estudios previos</a:t>
            </a:r>
            <a:endParaRPr lang="es-ES" sz="1200" dirty="0">
              <a:solidFill>
                <a:srgbClr val="000066"/>
              </a:solidFill>
            </a:endParaRPr>
          </a:p>
        </p:txBody>
      </p:sp>
      <p:cxnSp>
        <p:nvCxnSpPr>
          <p:cNvPr id="41" name="Conector recto de flecha 40"/>
          <p:cNvCxnSpPr>
            <a:stCxn id="37" idx="2"/>
            <a:endCxn id="40" idx="0"/>
          </p:cNvCxnSpPr>
          <p:nvPr/>
        </p:nvCxnSpPr>
        <p:spPr>
          <a:xfrm>
            <a:off x="2866842" y="3720256"/>
            <a:ext cx="0" cy="231227"/>
          </a:xfrm>
          <a:prstGeom prst="straightConnector1">
            <a:avLst/>
          </a:prstGeom>
          <a:ln w="127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ocumento 21"/>
          <p:cNvSpPr/>
          <p:nvPr/>
        </p:nvSpPr>
        <p:spPr>
          <a:xfrm>
            <a:off x="8277537" y="2780126"/>
            <a:ext cx="1800000" cy="468000"/>
          </a:xfrm>
          <a:prstGeom prst="flowChartDocument">
            <a:avLst/>
          </a:prstGeom>
          <a:noFill/>
          <a:ln w="127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0066"/>
                </a:solidFill>
              </a:rPr>
              <a:t>C.D.P</a:t>
            </a:r>
            <a:endParaRPr lang="es-ES" sz="1200" dirty="0">
              <a:solidFill>
                <a:srgbClr val="000066"/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6083234" y="881357"/>
            <a:ext cx="2052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es-CO" sz="1600" b="1" u="sng" dirty="0">
                <a:solidFill>
                  <a:srgbClr val="000066"/>
                </a:solidFill>
              </a:rPr>
              <a:t>Consejo Superior de la Judicatura</a:t>
            </a:r>
            <a:endParaRPr lang="es-ES" sz="1600" b="1" u="sng" dirty="0">
              <a:solidFill>
                <a:srgbClr val="000066"/>
              </a:solidFill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10125886" y="881357"/>
            <a:ext cx="2052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es-CO" sz="1600" b="1" u="sng" dirty="0">
                <a:solidFill>
                  <a:srgbClr val="000066"/>
                </a:solidFill>
              </a:rPr>
              <a:t>Unidad </a:t>
            </a:r>
          </a:p>
          <a:p>
            <a:pPr algn="ctr"/>
            <a:r>
              <a:rPr lang="es-CO" sz="1600" b="1" u="sng" dirty="0">
                <a:solidFill>
                  <a:srgbClr val="000066"/>
                </a:solidFill>
              </a:rPr>
              <a:t>Administrativa</a:t>
            </a:r>
            <a:endParaRPr lang="es-ES" sz="1600" b="1" u="sng" dirty="0">
              <a:solidFill>
                <a:srgbClr val="000066"/>
              </a:solidFill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8093271" y="870856"/>
            <a:ext cx="2052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es-CO" sz="1600" b="1" u="sng" dirty="0">
                <a:solidFill>
                  <a:srgbClr val="000066"/>
                </a:solidFill>
              </a:rPr>
              <a:t>Unidad de </a:t>
            </a:r>
          </a:p>
          <a:p>
            <a:pPr algn="ctr"/>
            <a:r>
              <a:rPr lang="es-CO" sz="1600" b="1" u="sng" dirty="0">
                <a:solidFill>
                  <a:srgbClr val="000066"/>
                </a:solidFill>
              </a:rPr>
              <a:t>Presupuesto</a:t>
            </a:r>
            <a:endParaRPr lang="es-ES" sz="1600" b="1" u="sng" dirty="0">
              <a:solidFill>
                <a:srgbClr val="000066"/>
              </a:solidFill>
            </a:endParaRPr>
          </a:p>
          <a:p>
            <a:pPr algn="ctr"/>
            <a:endParaRPr lang="es-ES" sz="1600" b="1" u="sng" dirty="0">
              <a:solidFill>
                <a:srgbClr val="000066"/>
              </a:solidFill>
            </a:endParaRPr>
          </a:p>
        </p:txBody>
      </p:sp>
      <p:cxnSp>
        <p:nvCxnSpPr>
          <p:cNvPr id="45" name="Conector angular 44"/>
          <p:cNvCxnSpPr>
            <a:stCxn id="40" idx="3"/>
            <a:endCxn id="22" idx="1"/>
          </p:cNvCxnSpPr>
          <p:nvPr/>
        </p:nvCxnSpPr>
        <p:spPr>
          <a:xfrm flipV="1">
            <a:off x="3884353" y="3014126"/>
            <a:ext cx="4393184" cy="1207357"/>
          </a:xfrm>
          <a:prstGeom prst="bentConnector3">
            <a:avLst>
              <a:gd name="adj1" fmla="val 50000"/>
            </a:avLst>
          </a:prstGeom>
          <a:ln w="127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Documento 45"/>
          <p:cNvSpPr/>
          <p:nvPr/>
        </p:nvSpPr>
        <p:spPr>
          <a:xfrm>
            <a:off x="1849331" y="4632397"/>
            <a:ext cx="3761247" cy="540000"/>
          </a:xfrm>
          <a:prstGeom prst="flowChartDocument">
            <a:avLst/>
          </a:prstGeom>
          <a:noFill/>
          <a:ln w="127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0066"/>
                </a:solidFill>
              </a:rPr>
              <a:t>Presentar planes de inversión y solicitudes de autorización de la celebración de contratos</a:t>
            </a:r>
            <a:endParaRPr lang="es-ES" sz="1200" dirty="0">
              <a:solidFill>
                <a:srgbClr val="000066"/>
              </a:solidFill>
            </a:endParaRPr>
          </a:p>
        </p:txBody>
      </p:sp>
      <p:cxnSp>
        <p:nvCxnSpPr>
          <p:cNvPr id="51" name="Conector angular 50"/>
          <p:cNvCxnSpPr>
            <a:stCxn id="40" idx="1"/>
            <a:endCxn id="46" idx="1"/>
          </p:cNvCxnSpPr>
          <p:nvPr/>
        </p:nvCxnSpPr>
        <p:spPr>
          <a:xfrm rot="10800000" flipH="1" flipV="1">
            <a:off x="1849329" y="4221483"/>
            <a:ext cx="1" cy="680914"/>
          </a:xfrm>
          <a:prstGeom prst="bentConnector3">
            <a:avLst>
              <a:gd name="adj1" fmla="val -22860000000"/>
            </a:avLst>
          </a:prstGeom>
          <a:ln w="127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angular 51"/>
          <p:cNvCxnSpPr>
            <a:stCxn id="22" idx="2"/>
            <a:endCxn id="46" idx="0"/>
          </p:cNvCxnSpPr>
          <p:nvPr/>
        </p:nvCxnSpPr>
        <p:spPr>
          <a:xfrm rot="5400000">
            <a:off x="5746141" y="1201000"/>
            <a:ext cx="1415211" cy="5447582"/>
          </a:xfrm>
          <a:prstGeom prst="bentConnector3">
            <a:avLst>
              <a:gd name="adj1" fmla="val 89087"/>
            </a:avLst>
          </a:prstGeom>
          <a:ln w="127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4" descr="https://encrypted-tbn3.gstatic.com/images?q=tbn:ANd9GcQ5Bj0w5kfMS_iI1UIuO9l4d5fyDPZdFOss4UINwufFKpEHiYjqj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69" y="5583311"/>
            <a:ext cx="1144196" cy="1274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Pergamino vertical 86"/>
          <p:cNvSpPr/>
          <p:nvPr/>
        </p:nvSpPr>
        <p:spPr>
          <a:xfrm flipH="1">
            <a:off x="5723467" y="4601593"/>
            <a:ext cx="6454418" cy="2211250"/>
          </a:xfrm>
          <a:prstGeom prst="verticalScroll">
            <a:avLst>
              <a:gd name="adj" fmla="val 7476"/>
            </a:avLst>
          </a:prstGeom>
          <a:noFill/>
          <a:ln w="28575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700" dirty="0">
                <a:solidFill>
                  <a:srgbClr val="000000"/>
                </a:solidFill>
              </a:rPr>
              <a:t>En la segunda sesión del mes de enero de cada año, presentar para la aprobación del Consejo Superior de la Judicatura, los planes de inversión y las solicitudes de autorización para la celebración de contratos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700" dirty="0">
                <a:solidFill>
                  <a:srgbClr val="000000"/>
                </a:solidFill>
              </a:rPr>
              <a:t>Cada proyecto o actividad debe tener su correspondiente marco lógico, estudios y documentos previos, especificaciones técnicas y el certificado de disponibilidad presupuestal - CDP</a:t>
            </a:r>
          </a:p>
        </p:txBody>
      </p:sp>
      <p:sp>
        <p:nvSpPr>
          <p:cNvPr id="88" name="Flecha derecha 87"/>
          <p:cNvSpPr/>
          <p:nvPr/>
        </p:nvSpPr>
        <p:spPr>
          <a:xfrm rot="2005240">
            <a:off x="5191849" y="5288959"/>
            <a:ext cx="634256" cy="527094"/>
          </a:xfrm>
          <a:prstGeom prst="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5" name="CuadroTexto 84"/>
          <p:cNvSpPr txBox="1"/>
          <p:nvPr/>
        </p:nvSpPr>
        <p:spPr>
          <a:xfrm>
            <a:off x="6080945" y="4073200"/>
            <a:ext cx="2690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/>
              <a:t>Acuerdo PSAA16-10552</a:t>
            </a:r>
            <a:endParaRPr lang="es-ES" sz="2000" b="1" dirty="0"/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2641600" y="162850"/>
            <a:ext cx="53158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Planeación</a:t>
            </a:r>
          </a:p>
        </p:txBody>
      </p:sp>
    </p:spTree>
    <p:extLst>
      <p:ext uri="{BB962C8B-B14F-4D97-AF65-F5344CB8AC3E}">
        <p14:creationId xmlns:p14="http://schemas.microsoft.com/office/powerpoint/2010/main" val="335253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6" grpId="0" animBg="1"/>
      <p:bldP spid="87" grpId="0" animBg="1"/>
      <p:bldP spid="88" grpId="0" animBg="1"/>
      <p:bldP spid="8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uadroTexto 30"/>
          <p:cNvSpPr txBox="1"/>
          <p:nvPr/>
        </p:nvSpPr>
        <p:spPr>
          <a:xfrm>
            <a:off x="0" y="870856"/>
            <a:ext cx="615553" cy="5987143"/>
          </a:xfrm>
          <a:prstGeom prst="rect">
            <a:avLst/>
          </a:prstGeom>
          <a:solidFill>
            <a:srgbClr val="000066"/>
          </a:solidFill>
          <a:ln w="12700">
            <a:solidFill>
              <a:srgbClr val="000066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FF00"/>
                </a:solidFill>
              </a:rPr>
              <a:t>Flujo de actividades y responsables</a:t>
            </a:r>
            <a:endParaRPr lang="es-ES" sz="2800" b="1" dirty="0">
              <a:solidFill>
                <a:srgbClr val="FFFF00"/>
              </a:solidFill>
            </a:endParaRPr>
          </a:p>
        </p:txBody>
      </p:sp>
      <p:sp>
        <p:nvSpPr>
          <p:cNvPr id="33" name="Elipse 32"/>
          <p:cNvSpPr/>
          <p:nvPr/>
        </p:nvSpPr>
        <p:spPr>
          <a:xfrm>
            <a:off x="671825" y="1214334"/>
            <a:ext cx="576000" cy="576000"/>
          </a:xfrm>
          <a:prstGeom prst="ellipse">
            <a:avLst/>
          </a:prstGeom>
          <a:solidFill>
            <a:srgbClr val="003300"/>
          </a:solidFill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chemeClr val="bg1"/>
                </a:solidFill>
              </a:rPr>
              <a:t>Inicio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57" name="Rectángulo 56"/>
          <p:cNvSpPr/>
          <p:nvPr/>
        </p:nvSpPr>
        <p:spPr>
          <a:xfrm>
            <a:off x="1882536" y="881357"/>
            <a:ext cx="2052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es-CO" sz="1600" b="1" u="sng" dirty="0">
                <a:solidFill>
                  <a:srgbClr val="000066"/>
                </a:solidFill>
              </a:rPr>
              <a:t>Unidad de la </a:t>
            </a:r>
          </a:p>
          <a:p>
            <a:pPr algn="ctr"/>
            <a:r>
              <a:rPr lang="es-CO" sz="1600" b="1" u="sng" dirty="0">
                <a:solidFill>
                  <a:srgbClr val="000066"/>
                </a:solidFill>
              </a:rPr>
              <a:t>necesidad</a:t>
            </a:r>
            <a:endParaRPr lang="es-ES" sz="1600" b="1" u="sng" dirty="0">
              <a:solidFill>
                <a:srgbClr val="000066"/>
              </a:solidFill>
            </a:endParaRPr>
          </a:p>
        </p:txBody>
      </p:sp>
      <p:sp>
        <p:nvSpPr>
          <p:cNvPr id="15" name="Documento 14"/>
          <p:cNvSpPr/>
          <p:nvPr/>
        </p:nvSpPr>
        <p:spPr>
          <a:xfrm>
            <a:off x="10264996" y="1491045"/>
            <a:ext cx="1800000" cy="720000"/>
          </a:xfrm>
          <a:prstGeom prst="flowChartDocument">
            <a:avLst/>
          </a:prstGeom>
          <a:noFill/>
          <a:ln w="127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0066"/>
                </a:solidFill>
              </a:rPr>
              <a:t>Consolidar y Aprobar </a:t>
            </a:r>
          </a:p>
          <a:p>
            <a:pPr algn="ctr"/>
            <a:r>
              <a:rPr lang="es-CO" sz="1200" dirty="0">
                <a:solidFill>
                  <a:srgbClr val="000066"/>
                </a:solidFill>
              </a:rPr>
              <a:t>Plan Compras </a:t>
            </a:r>
          </a:p>
          <a:p>
            <a:pPr algn="ctr"/>
            <a:r>
              <a:rPr lang="es-CO" sz="1200" dirty="0">
                <a:solidFill>
                  <a:srgbClr val="000066"/>
                </a:solidFill>
              </a:rPr>
              <a:t>(Funcionamiento)</a:t>
            </a:r>
            <a:endParaRPr lang="es-ES" sz="1200" dirty="0">
              <a:solidFill>
                <a:srgbClr val="000066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3971596" y="881357"/>
            <a:ext cx="2052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es-CO" sz="1600" b="1" u="sng" dirty="0">
                <a:solidFill>
                  <a:srgbClr val="000066"/>
                </a:solidFill>
              </a:rPr>
              <a:t>Director(a) Ejecutivo</a:t>
            </a:r>
          </a:p>
          <a:p>
            <a:pPr algn="ctr"/>
            <a:r>
              <a:rPr lang="es-CO" sz="1600" b="1" u="sng" dirty="0">
                <a:solidFill>
                  <a:srgbClr val="000066"/>
                </a:solidFill>
              </a:rPr>
              <a:t>Administración Judicial</a:t>
            </a:r>
            <a:endParaRPr lang="es-ES" sz="1600" b="1" u="sng" dirty="0">
              <a:solidFill>
                <a:srgbClr val="000066"/>
              </a:solidFill>
            </a:endParaRPr>
          </a:p>
        </p:txBody>
      </p:sp>
      <p:cxnSp>
        <p:nvCxnSpPr>
          <p:cNvPr id="20" name="Conector angular 19"/>
          <p:cNvCxnSpPr>
            <a:stCxn id="30" idx="3"/>
            <a:endCxn id="15" idx="1"/>
          </p:cNvCxnSpPr>
          <p:nvPr/>
        </p:nvCxnSpPr>
        <p:spPr>
          <a:xfrm flipV="1">
            <a:off x="3768888" y="1851045"/>
            <a:ext cx="6496108" cy="940874"/>
          </a:xfrm>
          <a:prstGeom prst="bentConnector3">
            <a:avLst>
              <a:gd name="adj1" fmla="val 50000"/>
            </a:avLst>
          </a:prstGeom>
          <a:ln w="127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ángulo 28"/>
          <p:cNvSpPr/>
          <p:nvPr/>
        </p:nvSpPr>
        <p:spPr>
          <a:xfrm>
            <a:off x="1851377" y="1761981"/>
            <a:ext cx="2035023" cy="540000"/>
          </a:xfrm>
          <a:prstGeom prst="rect">
            <a:avLst/>
          </a:prstGeom>
          <a:noFill/>
          <a:ln w="127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0066"/>
                </a:solidFill>
              </a:rPr>
              <a:t>Analizar resultados vigencia(s) anterior(es) </a:t>
            </a:r>
            <a:endParaRPr lang="es-ES" sz="1200" dirty="0">
              <a:solidFill>
                <a:srgbClr val="000066"/>
              </a:solidFill>
            </a:endParaRPr>
          </a:p>
        </p:txBody>
      </p:sp>
      <p:sp>
        <p:nvSpPr>
          <p:cNvPr id="30" name="Documento 29"/>
          <p:cNvSpPr/>
          <p:nvPr/>
        </p:nvSpPr>
        <p:spPr>
          <a:xfrm>
            <a:off x="1968888" y="2521919"/>
            <a:ext cx="1800000" cy="540000"/>
          </a:xfrm>
          <a:prstGeom prst="flowChartDocument">
            <a:avLst/>
          </a:prstGeom>
          <a:noFill/>
          <a:ln w="127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0066"/>
                </a:solidFill>
              </a:rPr>
              <a:t>Definir el Plan de Compras (Funcionamiento)</a:t>
            </a:r>
            <a:endParaRPr lang="es-ES" sz="1200" dirty="0">
              <a:solidFill>
                <a:srgbClr val="000066"/>
              </a:solidFill>
            </a:endParaRPr>
          </a:p>
        </p:txBody>
      </p:sp>
      <p:cxnSp>
        <p:nvCxnSpPr>
          <p:cNvPr id="32" name="Conector recto de flecha 31"/>
          <p:cNvCxnSpPr>
            <a:stCxn id="29" idx="2"/>
            <a:endCxn id="30" idx="0"/>
          </p:cNvCxnSpPr>
          <p:nvPr/>
        </p:nvCxnSpPr>
        <p:spPr>
          <a:xfrm flipH="1">
            <a:off x="2868888" y="2301981"/>
            <a:ext cx="1" cy="219938"/>
          </a:xfrm>
          <a:prstGeom prst="straightConnector1">
            <a:avLst/>
          </a:prstGeom>
          <a:ln w="127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angular 34"/>
          <p:cNvCxnSpPr>
            <a:stCxn id="33" idx="6"/>
            <a:endCxn id="29" idx="0"/>
          </p:cNvCxnSpPr>
          <p:nvPr/>
        </p:nvCxnSpPr>
        <p:spPr>
          <a:xfrm>
            <a:off x="1247825" y="1502334"/>
            <a:ext cx="1621064" cy="259647"/>
          </a:xfrm>
          <a:prstGeom prst="bentConnector2">
            <a:avLst/>
          </a:prstGeom>
          <a:ln w="127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 36"/>
          <p:cNvSpPr/>
          <p:nvPr/>
        </p:nvSpPr>
        <p:spPr>
          <a:xfrm>
            <a:off x="1849330" y="3180256"/>
            <a:ext cx="2035023" cy="540000"/>
          </a:xfrm>
          <a:prstGeom prst="rect">
            <a:avLst/>
          </a:prstGeom>
          <a:noFill/>
          <a:ln w="127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0066"/>
                </a:solidFill>
              </a:rPr>
              <a:t>Analizar el sector </a:t>
            </a:r>
          </a:p>
          <a:p>
            <a:pPr algn="ctr"/>
            <a:r>
              <a:rPr lang="es-CO" sz="1200" dirty="0">
                <a:solidFill>
                  <a:srgbClr val="000066"/>
                </a:solidFill>
              </a:rPr>
              <a:t>relativo a cada necesidad</a:t>
            </a:r>
            <a:endParaRPr lang="es-ES" sz="1200" dirty="0">
              <a:solidFill>
                <a:srgbClr val="000066"/>
              </a:solidFill>
            </a:endParaRPr>
          </a:p>
        </p:txBody>
      </p:sp>
      <p:cxnSp>
        <p:nvCxnSpPr>
          <p:cNvPr id="39" name="Conector angular 38"/>
          <p:cNvCxnSpPr>
            <a:stCxn id="29" idx="1"/>
            <a:endCxn id="37" idx="1"/>
          </p:cNvCxnSpPr>
          <p:nvPr/>
        </p:nvCxnSpPr>
        <p:spPr>
          <a:xfrm rot="10800000" flipV="1">
            <a:off x="1849331" y="2031980"/>
            <a:ext cx="2047" cy="1418275"/>
          </a:xfrm>
          <a:prstGeom prst="bentConnector3">
            <a:avLst>
              <a:gd name="adj1" fmla="val 11267562"/>
            </a:avLst>
          </a:prstGeom>
          <a:ln w="127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Documento 39"/>
          <p:cNvSpPr/>
          <p:nvPr/>
        </p:nvSpPr>
        <p:spPr>
          <a:xfrm>
            <a:off x="1849330" y="3951483"/>
            <a:ext cx="2035023" cy="540000"/>
          </a:xfrm>
          <a:prstGeom prst="flowChartDocument">
            <a:avLst/>
          </a:prstGeom>
          <a:noFill/>
          <a:ln w="127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0066"/>
                </a:solidFill>
              </a:rPr>
              <a:t>Estructurar documentos y estudios previos</a:t>
            </a:r>
            <a:endParaRPr lang="es-ES" sz="1200" dirty="0">
              <a:solidFill>
                <a:srgbClr val="000066"/>
              </a:solidFill>
            </a:endParaRPr>
          </a:p>
        </p:txBody>
      </p:sp>
      <p:cxnSp>
        <p:nvCxnSpPr>
          <p:cNvPr id="41" name="Conector recto de flecha 40"/>
          <p:cNvCxnSpPr>
            <a:stCxn id="37" idx="2"/>
            <a:endCxn id="40" idx="0"/>
          </p:cNvCxnSpPr>
          <p:nvPr/>
        </p:nvCxnSpPr>
        <p:spPr>
          <a:xfrm>
            <a:off x="2866842" y="3720256"/>
            <a:ext cx="0" cy="231227"/>
          </a:xfrm>
          <a:prstGeom prst="straightConnector1">
            <a:avLst/>
          </a:prstGeom>
          <a:ln w="127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ocumento 21"/>
          <p:cNvSpPr/>
          <p:nvPr/>
        </p:nvSpPr>
        <p:spPr>
          <a:xfrm>
            <a:off x="8277537" y="2780126"/>
            <a:ext cx="1800000" cy="468000"/>
          </a:xfrm>
          <a:prstGeom prst="flowChartDocument">
            <a:avLst/>
          </a:prstGeom>
          <a:noFill/>
          <a:ln w="127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0066"/>
                </a:solidFill>
              </a:rPr>
              <a:t>C.D.P</a:t>
            </a:r>
            <a:endParaRPr lang="es-ES" sz="1200" dirty="0">
              <a:solidFill>
                <a:srgbClr val="000066"/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6083234" y="881357"/>
            <a:ext cx="2052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es-CO" sz="1600" b="1" u="sng" dirty="0">
                <a:solidFill>
                  <a:srgbClr val="000066"/>
                </a:solidFill>
              </a:rPr>
              <a:t>Consejo Superior de la Judicatura</a:t>
            </a:r>
            <a:endParaRPr lang="es-ES" sz="1600" b="1" u="sng" dirty="0">
              <a:solidFill>
                <a:srgbClr val="000066"/>
              </a:solidFill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10125886" y="881357"/>
            <a:ext cx="2052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es-CO" sz="1600" b="1" u="sng" dirty="0">
                <a:solidFill>
                  <a:srgbClr val="000066"/>
                </a:solidFill>
              </a:rPr>
              <a:t>Unidad </a:t>
            </a:r>
          </a:p>
          <a:p>
            <a:pPr algn="ctr"/>
            <a:r>
              <a:rPr lang="es-CO" sz="1600" b="1" u="sng" dirty="0">
                <a:solidFill>
                  <a:srgbClr val="000066"/>
                </a:solidFill>
              </a:rPr>
              <a:t>Administrativa</a:t>
            </a:r>
            <a:endParaRPr lang="es-ES" sz="1600" b="1" u="sng" dirty="0">
              <a:solidFill>
                <a:srgbClr val="000066"/>
              </a:solidFill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8093271" y="870856"/>
            <a:ext cx="2052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es-CO" sz="1600" b="1" u="sng" dirty="0">
                <a:solidFill>
                  <a:srgbClr val="000066"/>
                </a:solidFill>
              </a:rPr>
              <a:t>Unidad de</a:t>
            </a:r>
          </a:p>
          <a:p>
            <a:pPr algn="ctr"/>
            <a:r>
              <a:rPr lang="es-CO" sz="1600" b="1" u="sng" dirty="0">
                <a:solidFill>
                  <a:srgbClr val="000066"/>
                </a:solidFill>
              </a:rPr>
              <a:t>Presupuesto</a:t>
            </a:r>
            <a:endParaRPr lang="es-ES" sz="1600" b="1" u="sng" dirty="0">
              <a:solidFill>
                <a:srgbClr val="000066"/>
              </a:solidFill>
            </a:endParaRPr>
          </a:p>
          <a:p>
            <a:pPr algn="ctr"/>
            <a:endParaRPr lang="es-ES" sz="1600" b="1" u="sng" dirty="0">
              <a:solidFill>
                <a:srgbClr val="000066"/>
              </a:solidFill>
            </a:endParaRPr>
          </a:p>
        </p:txBody>
      </p:sp>
      <p:cxnSp>
        <p:nvCxnSpPr>
          <p:cNvPr id="45" name="Conector angular 44"/>
          <p:cNvCxnSpPr>
            <a:stCxn id="40" idx="3"/>
            <a:endCxn id="22" idx="1"/>
          </p:cNvCxnSpPr>
          <p:nvPr/>
        </p:nvCxnSpPr>
        <p:spPr>
          <a:xfrm flipV="1">
            <a:off x="3884353" y="3014126"/>
            <a:ext cx="4393184" cy="1207357"/>
          </a:xfrm>
          <a:prstGeom prst="bentConnector3">
            <a:avLst>
              <a:gd name="adj1" fmla="val 50000"/>
            </a:avLst>
          </a:prstGeom>
          <a:ln w="127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Documento 45"/>
          <p:cNvSpPr/>
          <p:nvPr/>
        </p:nvSpPr>
        <p:spPr>
          <a:xfrm>
            <a:off x="1849331" y="4632397"/>
            <a:ext cx="3761247" cy="540000"/>
          </a:xfrm>
          <a:prstGeom prst="flowChartDocument">
            <a:avLst/>
          </a:prstGeom>
          <a:noFill/>
          <a:ln w="127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0066"/>
                </a:solidFill>
              </a:rPr>
              <a:t>Presentar planes de inversión y solicitudes de autorización de la celebración de contratos</a:t>
            </a:r>
            <a:endParaRPr lang="es-ES" sz="1200" dirty="0">
              <a:solidFill>
                <a:srgbClr val="000066"/>
              </a:solidFill>
            </a:endParaRPr>
          </a:p>
        </p:txBody>
      </p:sp>
      <p:cxnSp>
        <p:nvCxnSpPr>
          <p:cNvPr id="51" name="Conector angular 50"/>
          <p:cNvCxnSpPr>
            <a:stCxn id="40" idx="1"/>
            <a:endCxn id="46" idx="1"/>
          </p:cNvCxnSpPr>
          <p:nvPr/>
        </p:nvCxnSpPr>
        <p:spPr>
          <a:xfrm rot="10800000" flipH="1" flipV="1">
            <a:off x="1849329" y="4221483"/>
            <a:ext cx="1" cy="680914"/>
          </a:xfrm>
          <a:prstGeom prst="bentConnector3">
            <a:avLst>
              <a:gd name="adj1" fmla="val -22860000000"/>
            </a:avLst>
          </a:prstGeom>
          <a:ln w="127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angular 51"/>
          <p:cNvCxnSpPr>
            <a:stCxn id="22" idx="2"/>
            <a:endCxn id="46" idx="0"/>
          </p:cNvCxnSpPr>
          <p:nvPr/>
        </p:nvCxnSpPr>
        <p:spPr>
          <a:xfrm rot="5400000">
            <a:off x="5746141" y="1201000"/>
            <a:ext cx="1415211" cy="5447582"/>
          </a:xfrm>
          <a:prstGeom prst="bentConnector3">
            <a:avLst>
              <a:gd name="adj1" fmla="val 89087"/>
            </a:avLst>
          </a:prstGeom>
          <a:ln w="127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Documento 57"/>
          <p:cNvSpPr/>
          <p:nvPr/>
        </p:nvSpPr>
        <p:spPr>
          <a:xfrm>
            <a:off x="6101234" y="5211751"/>
            <a:ext cx="2034000" cy="720000"/>
          </a:xfrm>
          <a:prstGeom prst="flowChartDocument">
            <a:avLst/>
          </a:prstGeom>
          <a:noFill/>
          <a:ln w="127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0066"/>
                </a:solidFill>
              </a:rPr>
              <a:t>Aprobar plan(es) de inversión de la vigencia y autorización(es) para contratar</a:t>
            </a:r>
            <a:endParaRPr lang="es-ES" sz="1200" dirty="0">
              <a:solidFill>
                <a:srgbClr val="000066"/>
              </a:solidFill>
            </a:endParaRPr>
          </a:p>
        </p:txBody>
      </p:sp>
      <p:cxnSp>
        <p:nvCxnSpPr>
          <p:cNvPr id="59" name="Conector angular 58"/>
          <p:cNvCxnSpPr>
            <a:stCxn id="46" idx="3"/>
            <a:endCxn id="58" idx="0"/>
          </p:cNvCxnSpPr>
          <p:nvPr/>
        </p:nvCxnSpPr>
        <p:spPr>
          <a:xfrm>
            <a:off x="5610578" y="4902397"/>
            <a:ext cx="1507656" cy="309354"/>
          </a:xfrm>
          <a:prstGeom prst="bentConnector2">
            <a:avLst/>
          </a:prstGeom>
          <a:ln w="127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Documento 60"/>
          <p:cNvSpPr/>
          <p:nvPr/>
        </p:nvSpPr>
        <p:spPr>
          <a:xfrm>
            <a:off x="1857431" y="6174306"/>
            <a:ext cx="2035023" cy="540000"/>
          </a:xfrm>
          <a:prstGeom prst="flowChartDocument">
            <a:avLst/>
          </a:prstGeom>
          <a:noFill/>
          <a:ln w="127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0066"/>
                </a:solidFill>
              </a:rPr>
              <a:t>Inscribir contratación en el Plan Anual de Adquisiciones – PAA</a:t>
            </a:r>
            <a:endParaRPr lang="es-ES" sz="1200" dirty="0">
              <a:solidFill>
                <a:srgbClr val="000066"/>
              </a:solidFill>
            </a:endParaRPr>
          </a:p>
        </p:txBody>
      </p:sp>
      <p:cxnSp>
        <p:nvCxnSpPr>
          <p:cNvPr id="63" name="Conector angular 62"/>
          <p:cNvCxnSpPr>
            <a:stCxn id="58" idx="2"/>
            <a:endCxn id="61" idx="0"/>
          </p:cNvCxnSpPr>
          <p:nvPr/>
        </p:nvCxnSpPr>
        <p:spPr>
          <a:xfrm rot="5400000">
            <a:off x="4851512" y="3907583"/>
            <a:ext cx="290155" cy="4243291"/>
          </a:xfrm>
          <a:prstGeom prst="bentConnector3">
            <a:avLst>
              <a:gd name="adj1" fmla="val 50000"/>
            </a:avLst>
          </a:prstGeom>
          <a:ln w="127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Documento 65"/>
          <p:cNvSpPr/>
          <p:nvPr/>
        </p:nvSpPr>
        <p:spPr>
          <a:xfrm>
            <a:off x="10125886" y="6084306"/>
            <a:ext cx="1977592" cy="720000"/>
          </a:xfrm>
          <a:prstGeom prst="flowChartDocument">
            <a:avLst/>
          </a:prstGeom>
          <a:noFill/>
          <a:ln w="127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0066"/>
                </a:solidFill>
              </a:rPr>
              <a:t>Consolidar, aprobar y publicar </a:t>
            </a:r>
          </a:p>
          <a:p>
            <a:pPr algn="ctr"/>
            <a:r>
              <a:rPr lang="es-CO" sz="1200" dirty="0">
                <a:solidFill>
                  <a:srgbClr val="000066"/>
                </a:solidFill>
              </a:rPr>
              <a:t>Plan Anual de Adquisiciones  - PAA</a:t>
            </a:r>
            <a:endParaRPr lang="es-ES" sz="1200" dirty="0">
              <a:solidFill>
                <a:srgbClr val="000066"/>
              </a:solidFill>
            </a:endParaRPr>
          </a:p>
        </p:txBody>
      </p:sp>
      <p:sp>
        <p:nvSpPr>
          <p:cNvPr id="67" name="Elipse 66"/>
          <p:cNvSpPr/>
          <p:nvPr/>
        </p:nvSpPr>
        <p:spPr>
          <a:xfrm>
            <a:off x="10819482" y="4563672"/>
            <a:ext cx="590400" cy="5904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chemeClr val="bg1"/>
                </a:solidFill>
              </a:rPr>
              <a:t>Fin</a:t>
            </a:r>
            <a:endParaRPr lang="es-ES" sz="1200" dirty="0">
              <a:solidFill>
                <a:schemeClr val="bg1"/>
              </a:solidFill>
            </a:endParaRPr>
          </a:p>
        </p:txBody>
      </p:sp>
      <p:cxnSp>
        <p:nvCxnSpPr>
          <p:cNvPr id="68" name="Conector recto de flecha 67"/>
          <p:cNvCxnSpPr>
            <a:stCxn id="61" idx="3"/>
            <a:endCxn id="66" idx="1"/>
          </p:cNvCxnSpPr>
          <p:nvPr/>
        </p:nvCxnSpPr>
        <p:spPr>
          <a:xfrm>
            <a:off x="3892454" y="6444306"/>
            <a:ext cx="6233432" cy="0"/>
          </a:xfrm>
          <a:prstGeom prst="straightConnector1">
            <a:avLst/>
          </a:prstGeom>
          <a:ln w="127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de flecha 70"/>
          <p:cNvCxnSpPr>
            <a:stCxn id="66" idx="0"/>
            <a:endCxn id="67" idx="4"/>
          </p:cNvCxnSpPr>
          <p:nvPr/>
        </p:nvCxnSpPr>
        <p:spPr>
          <a:xfrm flipV="1">
            <a:off x="11114682" y="5154072"/>
            <a:ext cx="0" cy="930234"/>
          </a:xfrm>
          <a:prstGeom prst="straightConnector1">
            <a:avLst/>
          </a:prstGeom>
          <a:ln w="127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4" descr="https://encrypted-tbn3.gstatic.com/images?q=tbn:ANd9GcQ5Bj0w5kfMS_iI1UIuO9l4d5fyDPZdFOss4UINwufFKpEHiYjqj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69" y="5583311"/>
            <a:ext cx="1144196" cy="1274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2641600" y="162850"/>
            <a:ext cx="53158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Planeación</a:t>
            </a:r>
          </a:p>
        </p:txBody>
      </p:sp>
    </p:spTree>
    <p:extLst>
      <p:ext uri="{BB962C8B-B14F-4D97-AF65-F5344CB8AC3E}">
        <p14:creationId xmlns:p14="http://schemas.microsoft.com/office/powerpoint/2010/main" val="328648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1" grpId="0" animBg="1"/>
      <p:bldP spid="66" grpId="0" animBg="1"/>
      <p:bldP spid="6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595746" y="162850"/>
            <a:ext cx="56447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sz="2800" b="1" dirty="0">
                <a:solidFill>
                  <a:srgbClr val="66FF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Selección de Contratista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0" y="870856"/>
            <a:ext cx="615553" cy="5987143"/>
          </a:xfrm>
          <a:prstGeom prst="rect">
            <a:avLst/>
          </a:prstGeom>
          <a:solidFill>
            <a:srgbClr val="000066"/>
          </a:solidFill>
          <a:ln w="12700">
            <a:solidFill>
              <a:srgbClr val="000066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FF00"/>
                </a:solidFill>
              </a:rPr>
              <a:t>Flujo de actividades y responsables</a:t>
            </a:r>
            <a:endParaRPr lang="es-ES" sz="2800" b="1" dirty="0">
              <a:solidFill>
                <a:srgbClr val="FFFF00"/>
              </a:solidFill>
            </a:endParaRPr>
          </a:p>
        </p:txBody>
      </p:sp>
      <p:pic>
        <p:nvPicPr>
          <p:cNvPr id="10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168" y="5357883"/>
            <a:ext cx="1816319" cy="150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Elipse 19"/>
          <p:cNvSpPr/>
          <p:nvPr/>
        </p:nvSpPr>
        <p:spPr>
          <a:xfrm>
            <a:off x="671825" y="1214334"/>
            <a:ext cx="576000" cy="576000"/>
          </a:xfrm>
          <a:prstGeom prst="ellipse">
            <a:avLst/>
          </a:prstGeom>
          <a:solidFill>
            <a:srgbClr val="003300"/>
          </a:solidFill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chemeClr val="bg1"/>
                </a:solidFill>
              </a:rPr>
              <a:t>Inicio</a:t>
            </a:r>
            <a:endParaRPr lang="es-ES" sz="1200" dirty="0">
              <a:solidFill>
                <a:schemeClr val="bg1"/>
              </a:solidFill>
            </a:endParaRPr>
          </a:p>
        </p:txBody>
      </p:sp>
      <p:cxnSp>
        <p:nvCxnSpPr>
          <p:cNvPr id="25" name="Conector angular 24"/>
          <p:cNvCxnSpPr>
            <a:stCxn id="20" idx="6"/>
            <a:endCxn id="37" idx="0"/>
          </p:cNvCxnSpPr>
          <p:nvPr/>
        </p:nvCxnSpPr>
        <p:spPr>
          <a:xfrm>
            <a:off x="1247825" y="1502334"/>
            <a:ext cx="681921" cy="227847"/>
          </a:xfrm>
          <a:prstGeom prst="bentConnector2">
            <a:avLst/>
          </a:prstGeom>
          <a:ln w="127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ergamino vertical 28"/>
          <p:cNvSpPr/>
          <p:nvPr/>
        </p:nvSpPr>
        <p:spPr>
          <a:xfrm flipH="1">
            <a:off x="875161" y="2986200"/>
            <a:ext cx="4893054" cy="2384941"/>
          </a:xfrm>
          <a:prstGeom prst="verticalScroll">
            <a:avLst>
              <a:gd name="adj" fmla="val 10357"/>
            </a:avLst>
          </a:prstGeom>
          <a:noFill/>
          <a:ln w="28575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es-CO" dirty="0">
                <a:solidFill>
                  <a:srgbClr val="000000"/>
                </a:solidFill>
              </a:rPr>
              <a:t>Culminados los estudios y documentos previos, la unidad beneficiaria con la asesoría de la unidad asociada de la Dirección Ejecutiva de Administración Judicial, debe remitirlos a la Unidad de Asistencia Legal o su equivalente en la seccional, con el fin de obtener la viabilidad jurídica.</a:t>
            </a:r>
            <a:endParaRPr lang="es-ES" dirty="0">
              <a:solidFill>
                <a:srgbClr val="008000"/>
              </a:solidFill>
            </a:endParaRPr>
          </a:p>
        </p:txBody>
      </p:sp>
      <p:sp>
        <p:nvSpPr>
          <p:cNvPr id="30" name="Flecha derecha 29"/>
          <p:cNvSpPr/>
          <p:nvPr/>
        </p:nvSpPr>
        <p:spPr>
          <a:xfrm rot="5400000">
            <a:off x="3071608" y="2324391"/>
            <a:ext cx="634256" cy="527094"/>
          </a:xfrm>
          <a:prstGeom prst="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ángulo 32"/>
          <p:cNvSpPr/>
          <p:nvPr/>
        </p:nvSpPr>
        <p:spPr>
          <a:xfrm>
            <a:off x="903746" y="881357"/>
            <a:ext cx="2052000" cy="565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>
            <a:spAutoFit/>
          </a:bodyPr>
          <a:lstStyle/>
          <a:p>
            <a:pPr algn="ctr"/>
            <a:r>
              <a:rPr lang="es-CO" sz="1600" b="1" u="sng" dirty="0">
                <a:solidFill>
                  <a:srgbClr val="003300"/>
                </a:solidFill>
              </a:rPr>
              <a:t>Unidad de la </a:t>
            </a:r>
          </a:p>
          <a:p>
            <a:pPr algn="ctr"/>
            <a:r>
              <a:rPr lang="es-CO" sz="1600" b="1" u="sng" dirty="0">
                <a:solidFill>
                  <a:srgbClr val="003300"/>
                </a:solidFill>
              </a:rPr>
              <a:t>necesidad</a:t>
            </a:r>
            <a:endParaRPr lang="es-ES" sz="1600" b="1" u="sng" dirty="0">
              <a:solidFill>
                <a:srgbClr val="003300"/>
              </a:solidFill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3982498" y="881357"/>
            <a:ext cx="2052000" cy="565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>
            <a:spAutoFit/>
          </a:bodyPr>
          <a:lstStyle/>
          <a:p>
            <a:pPr algn="ctr"/>
            <a:r>
              <a:rPr lang="es-CO" sz="1600" b="1" u="sng" dirty="0">
                <a:solidFill>
                  <a:srgbClr val="003300"/>
                </a:solidFill>
              </a:rPr>
              <a:t>Unidad </a:t>
            </a:r>
          </a:p>
          <a:p>
            <a:pPr algn="ctr"/>
            <a:r>
              <a:rPr lang="es-CO" sz="1600" b="1" u="sng" dirty="0">
                <a:solidFill>
                  <a:srgbClr val="003300"/>
                </a:solidFill>
              </a:rPr>
              <a:t>Asistencia Legal</a:t>
            </a:r>
            <a:endParaRPr lang="es-ES" sz="1600" b="1" u="sng" dirty="0">
              <a:solidFill>
                <a:srgbClr val="003300"/>
              </a:solidFill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2443122" y="881357"/>
            <a:ext cx="2052000" cy="565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>
            <a:spAutoFit/>
          </a:bodyPr>
          <a:lstStyle/>
          <a:p>
            <a:pPr algn="ctr"/>
            <a:r>
              <a:rPr lang="es-CO" sz="1600" b="1" u="sng" dirty="0">
                <a:solidFill>
                  <a:srgbClr val="003300"/>
                </a:solidFill>
              </a:rPr>
              <a:t>Unidad DEAJ</a:t>
            </a:r>
          </a:p>
          <a:p>
            <a:pPr algn="ctr"/>
            <a:r>
              <a:rPr lang="es-CO" sz="1600" b="1" u="sng" dirty="0">
                <a:solidFill>
                  <a:srgbClr val="003300"/>
                </a:solidFill>
              </a:rPr>
              <a:t>asociada</a:t>
            </a:r>
            <a:endParaRPr lang="es-ES" sz="1600" b="1" u="sng" dirty="0">
              <a:solidFill>
                <a:srgbClr val="003300"/>
              </a:solidFill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1263746" y="1730181"/>
            <a:ext cx="1332000" cy="540000"/>
          </a:xfrm>
          <a:prstGeom prst="rect">
            <a:avLst/>
          </a:pr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3300"/>
                </a:solidFill>
              </a:rPr>
              <a:t>Remitir documentos y estudios previos</a:t>
            </a:r>
            <a:endParaRPr lang="es-ES" sz="1200" dirty="0">
              <a:solidFill>
                <a:srgbClr val="003300"/>
              </a:solidFill>
            </a:endParaRPr>
          </a:p>
        </p:txBody>
      </p:sp>
      <p:sp>
        <p:nvSpPr>
          <p:cNvPr id="42" name="Documento 41"/>
          <p:cNvSpPr/>
          <p:nvPr/>
        </p:nvSpPr>
        <p:spPr>
          <a:xfrm>
            <a:off x="4342498" y="1730181"/>
            <a:ext cx="1332000" cy="540000"/>
          </a:xfrm>
          <a:prstGeom prst="flowChartDocument">
            <a:avLst/>
          </a:pr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3300"/>
                </a:solidFill>
              </a:rPr>
              <a:t>Expedir viabilidad jurídica</a:t>
            </a:r>
            <a:endParaRPr lang="es-ES" sz="1200" dirty="0">
              <a:solidFill>
                <a:srgbClr val="003300"/>
              </a:solidFill>
            </a:endParaRPr>
          </a:p>
        </p:txBody>
      </p:sp>
      <p:cxnSp>
        <p:nvCxnSpPr>
          <p:cNvPr id="43" name="Conector recto de flecha 42"/>
          <p:cNvCxnSpPr>
            <a:stCxn id="37" idx="3"/>
            <a:endCxn id="42" idx="1"/>
          </p:cNvCxnSpPr>
          <p:nvPr/>
        </p:nvCxnSpPr>
        <p:spPr>
          <a:xfrm>
            <a:off x="2595746" y="2000181"/>
            <a:ext cx="1746752" cy="0"/>
          </a:xfrm>
          <a:prstGeom prst="straightConnector1">
            <a:avLst/>
          </a:prstGeom>
          <a:ln w="127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10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102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1" grpId="0" animBg="1"/>
      <p:bldP spid="20" grpId="0" animBg="1"/>
      <p:bldP spid="29" grpId="0" animBg="1"/>
      <p:bldP spid="30" grpId="0" animBg="1"/>
      <p:bldP spid="33" grpId="0"/>
      <p:bldP spid="34" grpId="0"/>
      <p:bldP spid="36" grpId="0"/>
      <p:bldP spid="37" grpId="0" animBg="1"/>
      <p:bldP spid="4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uadroTexto 30"/>
          <p:cNvSpPr txBox="1"/>
          <p:nvPr/>
        </p:nvSpPr>
        <p:spPr>
          <a:xfrm>
            <a:off x="0" y="870856"/>
            <a:ext cx="615553" cy="5987143"/>
          </a:xfrm>
          <a:prstGeom prst="rect">
            <a:avLst/>
          </a:prstGeom>
          <a:solidFill>
            <a:srgbClr val="000066"/>
          </a:solidFill>
          <a:ln w="12700">
            <a:solidFill>
              <a:srgbClr val="000066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FF00"/>
                </a:solidFill>
              </a:rPr>
              <a:t>Flujo de actividades y responsables</a:t>
            </a:r>
            <a:endParaRPr lang="es-ES" sz="2800" b="1" dirty="0">
              <a:solidFill>
                <a:srgbClr val="FFFF00"/>
              </a:solidFill>
            </a:endParaRPr>
          </a:p>
        </p:txBody>
      </p:sp>
      <p:sp>
        <p:nvSpPr>
          <p:cNvPr id="32" name="Elipse 31"/>
          <p:cNvSpPr/>
          <p:nvPr/>
        </p:nvSpPr>
        <p:spPr>
          <a:xfrm>
            <a:off x="671825" y="1214334"/>
            <a:ext cx="576000" cy="576000"/>
          </a:xfrm>
          <a:prstGeom prst="ellipse">
            <a:avLst/>
          </a:prstGeom>
          <a:solidFill>
            <a:srgbClr val="003300"/>
          </a:solidFill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chemeClr val="bg1"/>
                </a:solidFill>
              </a:rPr>
              <a:t>Inicio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903746" y="881357"/>
            <a:ext cx="2052000" cy="565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>
            <a:spAutoFit/>
          </a:bodyPr>
          <a:lstStyle/>
          <a:p>
            <a:pPr algn="ctr"/>
            <a:r>
              <a:rPr lang="es-CO" sz="1600" b="1" u="sng" dirty="0">
                <a:solidFill>
                  <a:srgbClr val="003300"/>
                </a:solidFill>
              </a:rPr>
              <a:t>Unidad de la </a:t>
            </a:r>
          </a:p>
          <a:p>
            <a:pPr algn="ctr"/>
            <a:r>
              <a:rPr lang="es-CO" sz="1600" b="1" u="sng" dirty="0">
                <a:solidFill>
                  <a:srgbClr val="003300"/>
                </a:solidFill>
              </a:rPr>
              <a:t>necesidad</a:t>
            </a:r>
            <a:endParaRPr lang="es-ES" sz="1600" b="1" u="sng" dirty="0">
              <a:solidFill>
                <a:srgbClr val="003300"/>
              </a:solidFill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1263746" y="1730181"/>
            <a:ext cx="1332000" cy="540000"/>
          </a:xfrm>
          <a:prstGeom prst="rect">
            <a:avLst/>
          </a:pr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3300"/>
                </a:solidFill>
              </a:rPr>
              <a:t>Remitir documentos y estudios previos</a:t>
            </a:r>
            <a:endParaRPr lang="es-ES" sz="1200" dirty="0">
              <a:solidFill>
                <a:srgbClr val="003300"/>
              </a:solidFill>
            </a:endParaRPr>
          </a:p>
        </p:txBody>
      </p:sp>
      <p:sp>
        <p:nvSpPr>
          <p:cNvPr id="39" name="Documento 38"/>
          <p:cNvSpPr/>
          <p:nvPr/>
        </p:nvSpPr>
        <p:spPr>
          <a:xfrm>
            <a:off x="4342498" y="1730181"/>
            <a:ext cx="1332000" cy="540000"/>
          </a:xfrm>
          <a:prstGeom prst="flowChartDocument">
            <a:avLst/>
          </a:pr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3300"/>
                </a:solidFill>
              </a:rPr>
              <a:t>Expedir viabilidad jurídica</a:t>
            </a:r>
            <a:endParaRPr lang="es-ES" sz="1200" dirty="0">
              <a:solidFill>
                <a:srgbClr val="003300"/>
              </a:solidFill>
            </a:endParaRPr>
          </a:p>
        </p:txBody>
      </p:sp>
      <p:cxnSp>
        <p:nvCxnSpPr>
          <p:cNvPr id="40" name="Conector recto de flecha 39"/>
          <p:cNvCxnSpPr>
            <a:stCxn id="38" idx="3"/>
            <a:endCxn id="39" idx="1"/>
          </p:cNvCxnSpPr>
          <p:nvPr/>
        </p:nvCxnSpPr>
        <p:spPr>
          <a:xfrm>
            <a:off x="2595746" y="2000181"/>
            <a:ext cx="1746752" cy="0"/>
          </a:xfrm>
          <a:prstGeom prst="straightConnector1">
            <a:avLst/>
          </a:prstGeom>
          <a:ln w="127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angular 40"/>
          <p:cNvCxnSpPr>
            <a:stCxn id="32" idx="6"/>
            <a:endCxn id="38" idx="0"/>
          </p:cNvCxnSpPr>
          <p:nvPr/>
        </p:nvCxnSpPr>
        <p:spPr>
          <a:xfrm>
            <a:off x="1247825" y="1502334"/>
            <a:ext cx="681921" cy="227847"/>
          </a:xfrm>
          <a:prstGeom prst="bentConnector2">
            <a:avLst/>
          </a:prstGeom>
          <a:ln w="127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7"/>
          <p:cNvSpPr/>
          <p:nvPr/>
        </p:nvSpPr>
        <p:spPr>
          <a:xfrm>
            <a:off x="3982498" y="881357"/>
            <a:ext cx="2052000" cy="565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>
            <a:spAutoFit/>
          </a:bodyPr>
          <a:lstStyle/>
          <a:p>
            <a:pPr algn="ctr"/>
            <a:r>
              <a:rPr lang="es-CO" sz="1600" b="1" u="sng" dirty="0">
                <a:solidFill>
                  <a:srgbClr val="003300"/>
                </a:solidFill>
              </a:rPr>
              <a:t>Unidad </a:t>
            </a:r>
          </a:p>
          <a:p>
            <a:pPr algn="ctr"/>
            <a:r>
              <a:rPr lang="es-CO" sz="1600" b="1" u="sng" dirty="0">
                <a:solidFill>
                  <a:srgbClr val="003300"/>
                </a:solidFill>
              </a:rPr>
              <a:t>Asistencia Legal</a:t>
            </a:r>
            <a:endParaRPr lang="es-ES" sz="1600" b="1" u="sng" dirty="0">
              <a:solidFill>
                <a:srgbClr val="003300"/>
              </a:solidFill>
            </a:endParaRPr>
          </a:p>
        </p:txBody>
      </p:sp>
      <p:sp>
        <p:nvSpPr>
          <p:cNvPr id="51" name="Rectángulo 50"/>
          <p:cNvSpPr/>
          <p:nvPr/>
        </p:nvSpPr>
        <p:spPr>
          <a:xfrm>
            <a:off x="2443122" y="881357"/>
            <a:ext cx="2052000" cy="565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>
            <a:spAutoFit/>
          </a:bodyPr>
          <a:lstStyle/>
          <a:p>
            <a:pPr algn="ctr"/>
            <a:r>
              <a:rPr lang="es-CO" sz="1600" b="1" u="sng" dirty="0">
                <a:solidFill>
                  <a:srgbClr val="003300"/>
                </a:solidFill>
              </a:rPr>
              <a:t>Unidad DEAJ</a:t>
            </a:r>
          </a:p>
          <a:p>
            <a:pPr algn="ctr"/>
            <a:r>
              <a:rPr lang="es-CO" sz="1600" b="1" u="sng" dirty="0">
                <a:solidFill>
                  <a:srgbClr val="003300"/>
                </a:solidFill>
              </a:rPr>
              <a:t>asociada</a:t>
            </a:r>
            <a:endParaRPr lang="es-ES" sz="1600" b="1" u="sng" dirty="0">
              <a:solidFill>
                <a:srgbClr val="003300"/>
              </a:solidFill>
            </a:endParaRPr>
          </a:p>
        </p:txBody>
      </p:sp>
      <p:sp>
        <p:nvSpPr>
          <p:cNvPr id="52" name="Rectángulo 51"/>
          <p:cNvSpPr/>
          <p:nvPr/>
        </p:nvSpPr>
        <p:spPr>
          <a:xfrm>
            <a:off x="5521874" y="881357"/>
            <a:ext cx="2052000" cy="565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>
            <a:spAutoFit/>
          </a:bodyPr>
          <a:lstStyle/>
          <a:p>
            <a:pPr algn="ctr"/>
            <a:r>
              <a:rPr lang="es-CO" sz="1600" b="1" u="sng" dirty="0">
                <a:solidFill>
                  <a:srgbClr val="003300"/>
                </a:solidFill>
              </a:rPr>
              <a:t>Unidad de</a:t>
            </a:r>
          </a:p>
          <a:p>
            <a:pPr algn="ctr"/>
            <a:r>
              <a:rPr lang="es-CO" sz="1600" b="1" u="sng" dirty="0">
                <a:solidFill>
                  <a:srgbClr val="003300"/>
                </a:solidFill>
              </a:rPr>
              <a:t>Planeación</a:t>
            </a:r>
            <a:endParaRPr lang="es-ES" sz="1600" b="1" u="sng" dirty="0">
              <a:solidFill>
                <a:srgbClr val="003300"/>
              </a:solidFill>
            </a:endParaRPr>
          </a:p>
        </p:txBody>
      </p:sp>
      <p:grpSp>
        <p:nvGrpSpPr>
          <p:cNvPr id="65" name="Grupo 64"/>
          <p:cNvGrpSpPr/>
          <p:nvPr/>
        </p:nvGrpSpPr>
        <p:grpSpPr>
          <a:xfrm>
            <a:off x="1085851" y="2498028"/>
            <a:ext cx="5986462" cy="3751484"/>
            <a:chOff x="4802044" y="2092736"/>
            <a:chExt cx="5328658" cy="3979331"/>
          </a:xfrm>
        </p:grpSpPr>
        <p:pic>
          <p:nvPicPr>
            <p:cNvPr id="66" name="Picture 4" descr="http://cv.edu.mx/cursos/moodle/file.php/1/trabajo-colaborativo.jp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5009" y="2146855"/>
              <a:ext cx="5215693" cy="3925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Llamada de nube 66"/>
            <p:cNvSpPr/>
            <p:nvPr/>
          </p:nvSpPr>
          <p:spPr>
            <a:xfrm flipH="1">
              <a:off x="4802044" y="2092736"/>
              <a:ext cx="849086" cy="628693"/>
            </a:xfrm>
            <a:prstGeom prst="cloudCallout">
              <a:avLst>
                <a:gd name="adj1" fmla="val -58111"/>
                <a:gd name="adj2" fmla="val 56756"/>
              </a:avLst>
            </a:prstGeom>
            <a:solidFill>
              <a:srgbClr val="B0D597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CO" sz="1200" dirty="0">
                  <a:solidFill>
                    <a:srgbClr val="0000CC"/>
                  </a:solidFill>
                </a:rPr>
                <a:t>Proyecto</a:t>
              </a:r>
              <a:endParaRPr lang="es-ES" sz="1200" dirty="0">
                <a:solidFill>
                  <a:srgbClr val="0000CC"/>
                </a:solidFill>
              </a:endParaRPr>
            </a:p>
          </p:txBody>
        </p:sp>
        <p:sp>
          <p:nvSpPr>
            <p:cNvPr id="68" name="Llamada con línea 1 67"/>
            <p:cNvSpPr/>
            <p:nvPr/>
          </p:nvSpPr>
          <p:spPr>
            <a:xfrm>
              <a:off x="6383821" y="4607169"/>
              <a:ext cx="853274" cy="386862"/>
            </a:xfrm>
            <a:prstGeom prst="borderCallout1">
              <a:avLst>
                <a:gd name="adj1" fmla="val 18750"/>
                <a:gd name="adj2" fmla="val -8333"/>
                <a:gd name="adj3" fmla="val -23864"/>
                <a:gd name="adj4" fmla="val -43425"/>
              </a:avLst>
            </a:prstGeom>
            <a:solidFill>
              <a:srgbClr val="B0D597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200" dirty="0">
                  <a:solidFill>
                    <a:srgbClr val="0000CC"/>
                  </a:solidFill>
                </a:rPr>
                <a:t>Asociado</a:t>
              </a:r>
              <a:endParaRPr lang="es-ES" sz="1200" dirty="0">
                <a:solidFill>
                  <a:srgbClr val="0000CC"/>
                </a:solidFill>
              </a:endParaRPr>
            </a:p>
          </p:txBody>
        </p:sp>
        <p:sp>
          <p:nvSpPr>
            <p:cNvPr id="69" name="Llamada ovalada 68"/>
            <p:cNvSpPr/>
            <p:nvPr/>
          </p:nvSpPr>
          <p:spPr>
            <a:xfrm>
              <a:off x="9218295" y="2230661"/>
              <a:ext cx="912407" cy="490768"/>
            </a:xfrm>
            <a:prstGeom prst="wedgeEllipseCallout">
              <a:avLst>
                <a:gd name="adj1" fmla="val -32397"/>
                <a:gd name="adj2" fmla="val 70678"/>
              </a:avLst>
            </a:prstGeom>
            <a:solidFill>
              <a:srgbClr val="B0D597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CO" sz="1200" dirty="0">
                  <a:solidFill>
                    <a:srgbClr val="0000CC"/>
                  </a:solidFill>
                </a:rPr>
                <a:t>Finanzas</a:t>
              </a:r>
              <a:endParaRPr lang="es-ES" sz="1200" dirty="0">
                <a:solidFill>
                  <a:srgbClr val="0000CC"/>
                </a:solidFill>
              </a:endParaRPr>
            </a:p>
          </p:txBody>
        </p:sp>
        <p:sp>
          <p:nvSpPr>
            <p:cNvPr id="70" name="Estrella de 12 puntas 69"/>
            <p:cNvSpPr/>
            <p:nvPr/>
          </p:nvSpPr>
          <p:spPr>
            <a:xfrm>
              <a:off x="7682572" y="4519246"/>
              <a:ext cx="1125415" cy="562708"/>
            </a:xfrm>
            <a:prstGeom prst="star12">
              <a:avLst>
                <a:gd name="adj" fmla="val 35417"/>
              </a:avLst>
            </a:prstGeom>
            <a:solidFill>
              <a:srgbClr val="B0D597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CO" sz="1200">
                  <a:solidFill>
                    <a:srgbClr val="0000CC"/>
                  </a:solidFill>
                </a:rPr>
                <a:t>Jurídico</a:t>
              </a:r>
              <a:endParaRPr lang="es-ES" sz="1200">
                <a:solidFill>
                  <a:srgbClr val="0000CC"/>
                </a:solidFill>
              </a:endParaRPr>
            </a:p>
          </p:txBody>
        </p:sp>
      </p:grpSp>
      <p:sp>
        <p:nvSpPr>
          <p:cNvPr id="71" name="Abrir llave 70"/>
          <p:cNvSpPr/>
          <p:nvPr/>
        </p:nvSpPr>
        <p:spPr>
          <a:xfrm rot="16200000">
            <a:off x="3827329" y="3445552"/>
            <a:ext cx="275421" cy="5328660"/>
          </a:xfrm>
          <a:prstGeom prst="leftBrace">
            <a:avLst>
              <a:gd name="adj1" fmla="val 366442"/>
              <a:gd name="adj2" fmla="val 48317"/>
            </a:avLst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Rectángulo 71"/>
          <p:cNvSpPr/>
          <p:nvPr/>
        </p:nvSpPr>
        <p:spPr>
          <a:xfrm>
            <a:off x="2144850" y="6493114"/>
            <a:ext cx="3640378" cy="27916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2400" b="1" dirty="0">
                <a:solidFill>
                  <a:srgbClr val="003300"/>
                </a:solidFill>
              </a:rPr>
              <a:t>EQUIPO ESTRUCTURADOR</a:t>
            </a:r>
            <a:endParaRPr lang="es-ES" sz="2400" b="1" dirty="0">
              <a:solidFill>
                <a:srgbClr val="003300"/>
              </a:solidFill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2595746" y="162850"/>
            <a:ext cx="56447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sz="2800" b="1" dirty="0">
                <a:solidFill>
                  <a:srgbClr val="66FF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Selección de Contratista</a:t>
            </a:r>
          </a:p>
        </p:txBody>
      </p:sp>
    </p:spTree>
    <p:extLst>
      <p:ext uri="{BB962C8B-B14F-4D97-AF65-F5344CB8AC3E}">
        <p14:creationId xmlns:p14="http://schemas.microsoft.com/office/powerpoint/2010/main" val="59965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71" grpId="0" animBg="1"/>
      <p:bldP spid="72" grpId="0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uadroTexto 30"/>
          <p:cNvSpPr txBox="1"/>
          <p:nvPr/>
        </p:nvSpPr>
        <p:spPr>
          <a:xfrm>
            <a:off x="0" y="870856"/>
            <a:ext cx="615553" cy="5987143"/>
          </a:xfrm>
          <a:prstGeom prst="rect">
            <a:avLst/>
          </a:prstGeom>
          <a:solidFill>
            <a:srgbClr val="000066"/>
          </a:solidFill>
          <a:ln w="12700">
            <a:solidFill>
              <a:srgbClr val="000066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FF00"/>
                </a:solidFill>
              </a:rPr>
              <a:t>Flujo de actividades y responsables</a:t>
            </a:r>
            <a:endParaRPr lang="es-ES" sz="2800" b="1" dirty="0">
              <a:solidFill>
                <a:srgbClr val="FFFF00"/>
              </a:solidFill>
            </a:endParaRPr>
          </a:p>
        </p:txBody>
      </p:sp>
      <p:sp>
        <p:nvSpPr>
          <p:cNvPr id="32" name="Elipse 31"/>
          <p:cNvSpPr/>
          <p:nvPr/>
        </p:nvSpPr>
        <p:spPr>
          <a:xfrm>
            <a:off x="671825" y="1214334"/>
            <a:ext cx="576000" cy="576000"/>
          </a:xfrm>
          <a:prstGeom prst="ellipse">
            <a:avLst/>
          </a:prstGeom>
          <a:solidFill>
            <a:srgbClr val="003300"/>
          </a:solidFill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chemeClr val="bg1"/>
                </a:solidFill>
              </a:rPr>
              <a:t>Inicio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903746" y="881357"/>
            <a:ext cx="2052000" cy="565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>
            <a:spAutoFit/>
          </a:bodyPr>
          <a:lstStyle/>
          <a:p>
            <a:pPr algn="ctr"/>
            <a:r>
              <a:rPr lang="es-CO" sz="1600" b="1" u="sng" dirty="0">
                <a:solidFill>
                  <a:srgbClr val="003300"/>
                </a:solidFill>
              </a:rPr>
              <a:t>Unidad de la </a:t>
            </a:r>
          </a:p>
          <a:p>
            <a:pPr algn="ctr"/>
            <a:r>
              <a:rPr lang="es-CO" sz="1600" b="1" u="sng" dirty="0">
                <a:solidFill>
                  <a:srgbClr val="003300"/>
                </a:solidFill>
              </a:rPr>
              <a:t>necesidad</a:t>
            </a:r>
            <a:endParaRPr lang="es-ES" sz="1600" b="1" u="sng" dirty="0">
              <a:solidFill>
                <a:srgbClr val="003300"/>
              </a:solidFill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1263746" y="1730181"/>
            <a:ext cx="1332000" cy="540000"/>
          </a:xfrm>
          <a:prstGeom prst="rect">
            <a:avLst/>
          </a:pr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3300"/>
                </a:solidFill>
              </a:rPr>
              <a:t>Remitir documentos y estudios previos</a:t>
            </a:r>
            <a:endParaRPr lang="es-ES" sz="1200" dirty="0">
              <a:solidFill>
                <a:srgbClr val="003300"/>
              </a:solidFill>
            </a:endParaRPr>
          </a:p>
        </p:txBody>
      </p:sp>
      <p:sp>
        <p:nvSpPr>
          <p:cNvPr id="39" name="Documento 38"/>
          <p:cNvSpPr/>
          <p:nvPr/>
        </p:nvSpPr>
        <p:spPr>
          <a:xfrm>
            <a:off x="4342498" y="1730181"/>
            <a:ext cx="1332000" cy="540000"/>
          </a:xfrm>
          <a:prstGeom prst="flowChartDocument">
            <a:avLst/>
          </a:pr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3300"/>
                </a:solidFill>
              </a:rPr>
              <a:t>Expedir viabilidad jurídica</a:t>
            </a:r>
            <a:endParaRPr lang="es-ES" sz="1200" dirty="0">
              <a:solidFill>
                <a:srgbClr val="003300"/>
              </a:solidFill>
            </a:endParaRPr>
          </a:p>
        </p:txBody>
      </p:sp>
      <p:cxnSp>
        <p:nvCxnSpPr>
          <p:cNvPr id="40" name="Conector recto de flecha 39"/>
          <p:cNvCxnSpPr>
            <a:stCxn id="38" idx="3"/>
            <a:endCxn id="39" idx="1"/>
          </p:cNvCxnSpPr>
          <p:nvPr/>
        </p:nvCxnSpPr>
        <p:spPr>
          <a:xfrm>
            <a:off x="2595746" y="2000181"/>
            <a:ext cx="1746752" cy="0"/>
          </a:xfrm>
          <a:prstGeom prst="straightConnector1">
            <a:avLst/>
          </a:prstGeom>
          <a:ln w="127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angular 40"/>
          <p:cNvCxnSpPr>
            <a:stCxn id="32" idx="6"/>
            <a:endCxn id="38" idx="0"/>
          </p:cNvCxnSpPr>
          <p:nvPr/>
        </p:nvCxnSpPr>
        <p:spPr>
          <a:xfrm>
            <a:off x="1247825" y="1502334"/>
            <a:ext cx="681921" cy="227847"/>
          </a:xfrm>
          <a:prstGeom prst="bentConnector2">
            <a:avLst/>
          </a:prstGeom>
          <a:ln w="127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7"/>
          <p:cNvSpPr/>
          <p:nvPr/>
        </p:nvSpPr>
        <p:spPr>
          <a:xfrm>
            <a:off x="3982498" y="881357"/>
            <a:ext cx="2052000" cy="565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>
            <a:spAutoFit/>
          </a:bodyPr>
          <a:lstStyle/>
          <a:p>
            <a:pPr algn="ctr"/>
            <a:r>
              <a:rPr lang="es-CO" sz="1600" b="1" u="sng" dirty="0">
                <a:solidFill>
                  <a:srgbClr val="003300"/>
                </a:solidFill>
              </a:rPr>
              <a:t>Unidad </a:t>
            </a:r>
          </a:p>
          <a:p>
            <a:pPr algn="ctr"/>
            <a:r>
              <a:rPr lang="es-CO" sz="1600" b="1" u="sng" dirty="0">
                <a:solidFill>
                  <a:srgbClr val="003300"/>
                </a:solidFill>
              </a:rPr>
              <a:t>Asistencia Legal</a:t>
            </a:r>
            <a:endParaRPr lang="es-ES" sz="1600" b="1" u="sng" dirty="0">
              <a:solidFill>
                <a:srgbClr val="003300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7061250" y="881357"/>
            <a:ext cx="2052000" cy="565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>
            <a:spAutoFit/>
          </a:bodyPr>
          <a:lstStyle/>
          <a:p>
            <a:pPr algn="ctr"/>
            <a:r>
              <a:rPr lang="es-CO" sz="1600" b="1" u="sng" dirty="0">
                <a:solidFill>
                  <a:srgbClr val="003300"/>
                </a:solidFill>
              </a:rPr>
              <a:t>Unidad </a:t>
            </a:r>
          </a:p>
          <a:p>
            <a:pPr algn="ctr"/>
            <a:r>
              <a:rPr lang="es-CO" sz="1600" b="1" u="sng" dirty="0">
                <a:solidFill>
                  <a:srgbClr val="003300"/>
                </a:solidFill>
              </a:rPr>
              <a:t>Administrativa</a:t>
            </a:r>
            <a:endParaRPr lang="es-ES" sz="1600" b="1" u="sng" dirty="0">
              <a:solidFill>
                <a:srgbClr val="003300"/>
              </a:solidFill>
            </a:endParaRPr>
          </a:p>
        </p:txBody>
      </p:sp>
      <p:sp>
        <p:nvSpPr>
          <p:cNvPr id="23" name="Documento 22"/>
          <p:cNvSpPr/>
          <p:nvPr/>
        </p:nvSpPr>
        <p:spPr>
          <a:xfrm>
            <a:off x="7436922" y="1730181"/>
            <a:ext cx="1332000" cy="540000"/>
          </a:xfrm>
          <a:prstGeom prst="flowChartDocument">
            <a:avLst/>
          </a:pr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3300"/>
                </a:solidFill>
              </a:rPr>
              <a:t>Elaborar Proyecto Pliego Condiciones</a:t>
            </a:r>
            <a:endParaRPr lang="es-ES" sz="1200" dirty="0">
              <a:solidFill>
                <a:srgbClr val="003300"/>
              </a:solidFill>
            </a:endParaRPr>
          </a:p>
        </p:txBody>
      </p:sp>
      <p:cxnSp>
        <p:nvCxnSpPr>
          <p:cNvPr id="28" name="Conector angular 27"/>
          <p:cNvCxnSpPr>
            <a:stCxn id="38" idx="2"/>
            <a:endCxn id="23" idx="2"/>
          </p:cNvCxnSpPr>
          <p:nvPr/>
        </p:nvCxnSpPr>
        <p:spPr>
          <a:xfrm rot="5400000" flipH="1" flipV="1">
            <a:off x="4998484" y="-834257"/>
            <a:ext cx="35700" cy="6173176"/>
          </a:xfrm>
          <a:prstGeom prst="bentConnector3">
            <a:avLst>
              <a:gd name="adj1" fmla="val -640336"/>
            </a:avLst>
          </a:prstGeom>
          <a:ln w="127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ángulo 28"/>
          <p:cNvSpPr/>
          <p:nvPr/>
        </p:nvSpPr>
        <p:spPr>
          <a:xfrm>
            <a:off x="10140000" y="881357"/>
            <a:ext cx="2052000" cy="565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>
            <a:spAutoFit/>
          </a:bodyPr>
          <a:lstStyle/>
          <a:p>
            <a:pPr algn="ctr"/>
            <a:r>
              <a:rPr lang="es-CO" sz="1600" b="1" u="sng" dirty="0">
                <a:solidFill>
                  <a:srgbClr val="003300"/>
                </a:solidFill>
              </a:rPr>
              <a:t>Director(a) </a:t>
            </a:r>
          </a:p>
          <a:p>
            <a:pPr algn="ctr"/>
            <a:r>
              <a:rPr lang="es-CO" sz="1600" b="1" u="sng" dirty="0">
                <a:solidFill>
                  <a:srgbClr val="003300"/>
                </a:solidFill>
              </a:rPr>
              <a:t>Ejecutivo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8600626" y="881357"/>
            <a:ext cx="2052000" cy="565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>
            <a:spAutoFit/>
          </a:bodyPr>
          <a:lstStyle/>
          <a:p>
            <a:pPr algn="ctr"/>
            <a:r>
              <a:rPr lang="es-CO" sz="1600" b="1" u="sng" dirty="0">
                <a:solidFill>
                  <a:srgbClr val="003300"/>
                </a:solidFill>
              </a:rPr>
              <a:t>Junta de</a:t>
            </a:r>
          </a:p>
          <a:p>
            <a:pPr algn="ctr"/>
            <a:r>
              <a:rPr lang="es-CO" sz="1600" b="1" u="sng" dirty="0">
                <a:solidFill>
                  <a:srgbClr val="003300"/>
                </a:solidFill>
              </a:rPr>
              <a:t>Contratación</a:t>
            </a:r>
            <a:endParaRPr lang="es-ES" sz="1600" b="1" u="sng" dirty="0">
              <a:solidFill>
                <a:srgbClr val="003300"/>
              </a:solidFill>
            </a:endParaRPr>
          </a:p>
        </p:txBody>
      </p:sp>
      <p:sp>
        <p:nvSpPr>
          <p:cNvPr id="22" name="Rombo 21"/>
          <p:cNvSpPr/>
          <p:nvPr/>
        </p:nvSpPr>
        <p:spPr>
          <a:xfrm>
            <a:off x="8644532" y="2128958"/>
            <a:ext cx="1858350" cy="720000"/>
          </a:xfrm>
          <a:prstGeom prst="diamond">
            <a:avLst/>
          </a:pr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s-CO" sz="1000" dirty="0">
                <a:solidFill>
                  <a:srgbClr val="003300"/>
                </a:solidFill>
              </a:rPr>
              <a:t>Aprobados Estudios</a:t>
            </a:r>
          </a:p>
          <a:p>
            <a:pPr algn="ctr"/>
            <a:r>
              <a:rPr lang="es-CO" sz="1000" dirty="0">
                <a:solidFill>
                  <a:srgbClr val="003300"/>
                </a:solidFill>
              </a:rPr>
              <a:t> y Proyecto Pliego?</a:t>
            </a:r>
            <a:endParaRPr lang="es-ES" sz="1000" dirty="0">
              <a:solidFill>
                <a:srgbClr val="003300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0438304" y="2209850"/>
            <a:ext cx="288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3300"/>
                </a:solidFill>
              </a:rPr>
              <a:t>NO</a:t>
            </a:r>
            <a:endParaRPr lang="es-ES" sz="1200" dirty="0">
              <a:solidFill>
                <a:srgbClr val="003300"/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9584705" y="2751460"/>
            <a:ext cx="288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3300"/>
                </a:solidFill>
              </a:rPr>
              <a:t>SI</a:t>
            </a:r>
            <a:endParaRPr lang="es-ES" sz="1200" dirty="0">
              <a:solidFill>
                <a:srgbClr val="003300"/>
              </a:solidFill>
            </a:endParaRPr>
          </a:p>
        </p:txBody>
      </p:sp>
      <p:cxnSp>
        <p:nvCxnSpPr>
          <p:cNvPr id="34" name="Conector angular 33"/>
          <p:cNvCxnSpPr>
            <a:stCxn id="22" idx="3"/>
            <a:endCxn id="38" idx="0"/>
          </p:cNvCxnSpPr>
          <p:nvPr/>
        </p:nvCxnSpPr>
        <p:spPr>
          <a:xfrm flipH="1" flipV="1">
            <a:off x="1929746" y="1730181"/>
            <a:ext cx="8573136" cy="758777"/>
          </a:xfrm>
          <a:prstGeom prst="bentConnector4">
            <a:avLst>
              <a:gd name="adj1" fmla="val -2666"/>
              <a:gd name="adj2" fmla="val 130127"/>
            </a:avLst>
          </a:prstGeom>
          <a:ln w="127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angular 35"/>
          <p:cNvCxnSpPr>
            <a:stCxn id="22" idx="3"/>
            <a:endCxn id="23" idx="0"/>
          </p:cNvCxnSpPr>
          <p:nvPr/>
        </p:nvCxnSpPr>
        <p:spPr>
          <a:xfrm flipH="1" flipV="1">
            <a:off x="8102922" y="1730181"/>
            <a:ext cx="2399960" cy="758777"/>
          </a:xfrm>
          <a:prstGeom prst="bentConnector4">
            <a:avLst>
              <a:gd name="adj1" fmla="val -9525"/>
              <a:gd name="adj2" fmla="val 130127"/>
            </a:avLst>
          </a:prstGeom>
          <a:ln w="127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angular 36"/>
          <p:cNvCxnSpPr>
            <a:stCxn id="23" idx="3"/>
            <a:endCxn id="22" idx="0"/>
          </p:cNvCxnSpPr>
          <p:nvPr/>
        </p:nvCxnSpPr>
        <p:spPr>
          <a:xfrm>
            <a:off x="8768922" y="2000181"/>
            <a:ext cx="804785" cy="128777"/>
          </a:xfrm>
          <a:prstGeom prst="bentConnector2">
            <a:avLst/>
          </a:prstGeom>
          <a:ln w="127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Documento 41"/>
          <p:cNvSpPr/>
          <p:nvPr/>
        </p:nvSpPr>
        <p:spPr>
          <a:xfrm>
            <a:off x="7328922" y="2646842"/>
            <a:ext cx="1440000" cy="540000"/>
          </a:xfrm>
          <a:prstGeom prst="flowChartDocument">
            <a:avLst/>
          </a:pr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3300"/>
                </a:solidFill>
              </a:rPr>
              <a:t>Publicar Convocatoria Pública </a:t>
            </a:r>
          </a:p>
        </p:txBody>
      </p:sp>
      <p:cxnSp>
        <p:nvCxnSpPr>
          <p:cNvPr id="43" name="Conector angular 42"/>
          <p:cNvCxnSpPr>
            <a:stCxn id="22" idx="2"/>
            <a:endCxn id="42" idx="3"/>
          </p:cNvCxnSpPr>
          <p:nvPr/>
        </p:nvCxnSpPr>
        <p:spPr>
          <a:xfrm rot="5400000">
            <a:off x="9137373" y="2480508"/>
            <a:ext cx="67884" cy="804785"/>
          </a:xfrm>
          <a:prstGeom prst="bentConnector2">
            <a:avLst/>
          </a:prstGeom>
          <a:ln w="127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ángulo 50"/>
          <p:cNvSpPr/>
          <p:nvPr/>
        </p:nvSpPr>
        <p:spPr>
          <a:xfrm>
            <a:off x="2443122" y="881357"/>
            <a:ext cx="2052000" cy="565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>
            <a:spAutoFit/>
          </a:bodyPr>
          <a:lstStyle/>
          <a:p>
            <a:pPr algn="ctr"/>
            <a:r>
              <a:rPr lang="es-CO" sz="1600" b="1" u="sng" dirty="0">
                <a:solidFill>
                  <a:srgbClr val="003300"/>
                </a:solidFill>
              </a:rPr>
              <a:t>Unidad DEAJ</a:t>
            </a:r>
          </a:p>
          <a:p>
            <a:pPr algn="ctr"/>
            <a:r>
              <a:rPr lang="es-CO" sz="1600" b="1" u="sng" dirty="0">
                <a:solidFill>
                  <a:srgbClr val="003300"/>
                </a:solidFill>
              </a:rPr>
              <a:t>asociada</a:t>
            </a:r>
            <a:endParaRPr lang="es-ES" sz="1600" b="1" u="sng" dirty="0">
              <a:solidFill>
                <a:srgbClr val="003300"/>
              </a:solidFill>
            </a:endParaRPr>
          </a:p>
        </p:txBody>
      </p:sp>
      <p:sp>
        <p:nvSpPr>
          <p:cNvPr id="52" name="Rectángulo 51"/>
          <p:cNvSpPr/>
          <p:nvPr/>
        </p:nvSpPr>
        <p:spPr>
          <a:xfrm>
            <a:off x="5521874" y="881357"/>
            <a:ext cx="2052000" cy="565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>
            <a:spAutoFit/>
          </a:bodyPr>
          <a:lstStyle/>
          <a:p>
            <a:pPr algn="ctr"/>
            <a:r>
              <a:rPr lang="es-CO" sz="1600" b="1" u="sng" dirty="0">
                <a:solidFill>
                  <a:srgbClr val="003300"/>
                </a:solidFill>
              </a:rPr>
              <a:t>Unidad de</a:t>
            </a:r>
          </a:p>
          <a:p>
            <a:pPr algn="ctr"/>
            <a:r>
              <a:rPr lang="es-CO" sz="1600" b="1" u="sng" dirty="0">
                <a:solidFill>
                  <a:srgbClr val="003300"/>
                </a:solidFill>
              </a:rPr>
              <a:t>Planeación</a:t>
            </a:r>
            <a:endParaRPr lang="es-ES" sz="1600" b="1" u="sng" dirty="0">
              <a:solidFill>
                <a:srgbClr val="003300"/>
              </a:solidFill>
            </a:endParaRPr>
          </a:p>
        </p:txBody>
      </p:sp>
      <p:sp>
        <p:nvSpPr>
          <p:cNvPr id="45" name="Documento 44"/>
          <p:cNvSpPr/>
          <p:nvPr/>
        </p:nvSpPr>
        <p:spPr>
          <a:xfrm>
            <a:off x="7328922" y="3399704"/>
            <a:ext cx="1656000" cy="720000"/>
          </a:xfrm>
          <a:prstGeom prst="flowChartDocument">
            <a:avLst/>
          </a:pr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3300"/>
                </a:solidFill>
              </a:rPr>
              <a:t>Revisar integridad respuestas</a:t>
            </a:r>
          </a:p>
          <a:p>
            <a:pPr algn="ctr"/>
            <a:r>
              <a:rPr lang="es-CO" sz="1200" dirty="0">
                <a:solidFill>
                  <a:srgbClr val="003300"/>
                </a:solidFill>
              </a:rPr>
              <a:t>Consolidar Pliego</a:t>
            </a:r>
            <a:endParaRPr lang="es-ES" sz="1200" dirty="0">
              <a:solidFill>
                <a:srgbClr val="003300"/>
              </a:solidFill>
            </a:endParaRPr>
          </a:p>
        </p:txBody>
      </p:sp>
      <p:sp>
        <p:nvSpPr>
          <p:cNvPr id="46" name="Documento 45"/>
          <p:cNvSpPr/>
          <p:nvPr/>
        </p:nvSpPr>
        <p:spPr>
          <a:xfrm>
            <a:off x="10658570" y="4354749"/>
            <a:ext cx="1452286" cy="540000"/>
          </a:xfrm>
          <a:prstGeom prst="flowChartDocument">
            <a:avLst/>
          </a:pr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3300"/>
                </a:solidFill>
              </a:rPr>
              <a:t>Expedir Resolución Apertura Proceso</a:t>
            </a:r>
            <a:endParaRPr lang="es-ES" sz="1200" dirty="0">
              <a:solidFill>
                <a:srgbClr val="003300"/>
              </a:solidFill>
            </a:endParaRPr>
          </a:p>
        </p:txBody>
      </p:sp>
      <p:cxnSp>
        <p:nvCxnSpPr>
          <p:cNvPr id="47" name="Conector angular 46"/>
          <p:cNvCxnSpPr>
            <a:stCxn id="48" idx="0"/>
            <a:endCxn id="45" idx="0"/>
          </p:cNvCxnSpPr>
          <p:nvPr/>
        </p:nvCxnSpPr>
        <p:spPr>
          <a:xfrm rot="16200000" flipV="1">
            <a:off x="8652712" y="2903914"/>
            <a:ext cx="418380" cy="1409960"/>
          </a:xfrm>
          <a:prstGeom prst="bentConnector3">
            <a:avLst>
              <a:gd name="adj1" fmla="val 154639"/>
            </a:avLst>
          </a:prstGeom>
          <a:ln w="127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mbo 47"/>
          <p:cNvSpPr/>
          <p:nvPr/>
        </p:nvSpPr>
        <p:spPr>
          <a:xfrm>
            <a:off x="8630882" y="3818084"/>
            <a:ext cx="1872000" cy="720000"/>
          </a:xfrm>
          <a:prstGeom prst="diamond">
            <a:avLst/>
          </a:pr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s-CO" sz="1000" dirty="0">
                <a:solidFill>
                  <a:srgbClr val="003300"/>
                </a:solidFill>
              </a:rPr>
              <a:t>Aprobadas Respuestas </a:t>
            </a:r>
          </a:p>
          <a:p>
            <a:pPr algn="ctr"/>
            <a:r>
              <a:rPr lang="es-CO" sz="1000" dirty="0">
                <a:solidFill>
                  <a:srgbClr val="003300"/>
                </a:solidFill>
              </a:rPr>
              <a:t>y Pliego Condiciones?</a:t>
            </a:r>
            <a:endParaRPr lang="es-ES" sz="1000" dirty="0">
              <a:solidFill>
                <a:srgbClr val="003300"/>
              </a:solidFill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9566666" y="3565871"/>
            <a:ext cx="288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3300"/>
                </a:solidFill>
              </a:rPr>
              <a:t>NO</a:t>
            </a:r>
            <a:endParaRPr lang="es-ES" sz="1200" dirty="0">
              <a:solidFill>
                <a:srgbClr val="003300"/>
              </a:solidFill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10433953" y="3895209"/>
            <a:ext cx="288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3300"/>
                </a:solidFill>
              </a:rPr>
              <a:t>SI</a:t>
            </a:r>
            <a:endParaRPr lang="es-ES" sz="1200" dirty="0">
              <a:solidFill>
                <a:srgbClr val="003300"/>
              </a:solidFill>
            </a:endParaRPr>
          </a:p>
        </p:txBody>
      </p:sp>
      <p:sp>
        <p:nvSpPr>
          <p:cNvPr id="54" name="Rectángulo 53"/>
          <p:cNvSpPr/>
          <p:nvPr/>
        </p:nvSpPr>
        <p:spPr>
          <a:xfrm>
            <a:off x="1263746" y="2736842"/>
            <a:ext cx="5797503" cy="360000"/>
          </a:xfrm>
          <a:prstGeom prst="rect">
            <a:avLst/>
          </a:pr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3300"/>
                </a:solidFill>
              </a:rPr>
              <a:t>Responder Observaciones</a:t>
            </a:r>
            <a:endParaRPr lang="es-ES" sz="1200" dirty="0">
              <a:solidFill>
                <a:srgbClr val="003300"/>
              </a:solidFill>
            </a:endParaRPr>
          </a:p>
        </p:txBody>
      </p:sp>
      <p:cxnSp>
        <p:nvCxnSpPr>
          <p:cNvPr id="55" name="Conector recto de flecha 54"/>
          <p:cNvCxnSpPr>
            <a:stCxn id="42" idx="1"/>
            <a:endCxn id="54" idx="3"/>
          </p:cNvCxnSpPr>
          <p:nvPr/>
        </p:nvCxnSpPr>
        <p:spPr>
          <a:xfrm flipH="1">
            <a:off x="7061249" y="2916842"/>
            <a:ext cx="267673" cy="0"/>
          </a:xfrm>
          <a:prstGeom prst="straightConnector1">
            <a:avLst/>
          </a:prstGeom>
          <a:ln w="127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angular 55"/>
          <p:cNvCxnSpPr>
            <a:stCxn id="54" idx="2"/>
            <a:endCxn id="45" idx="1"/>
          </p:cNvCxnSpPr>
          <p:nvPr/>
        </p:nvCxnSpPr>
        <p:spPr>
          <a:xfrm rot="16200000" flipH="1">
            <a:off x="5414279" y="1845061"/>
            <a:ext cx="662862" cy="3166424"/>
          </a:xfrm>
          <a:prstGeom prst="bentConnector2">
            <a:avLst/>
          </a:prstGeom>
          <a:ln w="127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angular 72"/>
          <p:cNvCxnSpPr>
            <a:stCxn id="45" idx="2"/>
            <a:endCxn id="48" idx="1"/>
          </p:cNvCxnSpPr>
          <p:nvPr/>
        </p:nvCxnSpPr>
        <p:spPr>
          <a:xfrm rot="16200000" flipH="1">
            <a:off x="8340912" y="3888114"/>
            <a:ext cx="105980" cy="473960"/>
          </a:xfrm>
          <a:prstGeom prst="bentConnector2">
            <a:avLst/>
          </a:prstGeom>
          <a:ln w="127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angular 73"/>
          <p:cNvCxnSpPr>
            <a:stCxn id="48" idx="3"/>
            <a:endCxn id="46" idx="0"/>
          </p:cNvCxnSpPr>
          <p:nvPr/>
        </p:nvCxnSpPr>
        <p:spPr>
          <a:xfrm>
            <a:off x="10502882" y="4178084"/>
            <a:ext cx="881831" cy="176665"/>
          </a:xfrm>
          <a:prstGeom prst="bentConnector2">
            <a:avLst/>
          </a:prstGeom>
          <a:ln w="127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Documento 74"/>
          <p:cNvSpPr/>
          <p:nvPr/>
        </p:nvSpPr>
        <p:spPr>
          <a:xfrm>
            <a:off x="7313891" y="4264749"/>
            <a:ext cx="1440000" cy="720000"/>
          </a:xfrm>
          <a:prstGeom prst="flowChartDocument">
            <a:avLst/>
          </a:pr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3300"/>
                </a:solidFill>
              </a:rPr>
              <a:t>Publicar Respuestas, Resolución Apertura y Pliego de Condiciones</a:t>
            </a:r>
            <a:endParaRPr lang="es-ES" sz="1200" dirty="0">
              <a:solidFill>
                <a:srgbClr val="003300"/>
              </a:solidFill>
            </a:endParaRPr>
          </a:p>
        </p:txBody>
      </p:sp>
      <p:cxnSp>
        <p:nvCxnSpPr>
          <p:cNvPr id="81" name="Conector recto de flecha 80"/>
          <p:cNvCxnSpPr>
            <a:stCxn id="46" idx="1"/>
            <a:endCxn id="75" idx="3"/>
          </p:cNvCxnSpPr>
          <p:nvPr/>
        </p:nvCxnSpPr>
        <p:spPr>
          <a:xfrm flipH="1">
            <a:off x="8753891" y="4624749"/>
            <a:ext cx="1904679" cy="0"/>
          </a:xfrm>
          <a:prstGeom prst="straightConnector1">
            <a:avLst/>
          </a:prstGeom>
          <a:ln w="127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ángulo 87"/>
          <p:cNvSpPr/>
          <p:nvPr/>
        </p:nvSpPr>
        <p:spPr>
          <a:xfrm>
            <a:off x="1263746" y="4408749"/>
            <a:ext cx="5797503" cy="432000"/>
          </a:xfrm>
          <a:prstGeom prst="rect">
            <a:avLst/>
          </a:pr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3300"/>
                </a:solidFill>
              </a:rPr>
              <a:t>Realizar Audiencia Riesgos y Aclaración (Modalidad: Licitación Pública)</a:t>
            </a:r>
          </a:p>
          <a:p>
            <a:pPr algn="ctr"/>
            <a:r>
              <a:rPr lang="es-CO" sz="1200" dirty="0">
                <a:solidFill>
                  <a:srgbClr val="003300"/>
                </a:solidFill>
              </a:rPr>
              <a:t>Responder Aclaraciones</a:t>
            </a:r>
            <a:endParaRPr lang="es-ES" sz="1200" dirty="0">
              <a:solidFill>
                <a:srgbClr val="003300"/>
              </a:solidFill>
            </a:endParaRPr>
          </a:p>
        </p:txBody>
      </p:sp>
      <p:cxnSp>
        <p:nvCxnSpPr>
          <p:cNvPr id="89" name="Conector recto de flecha 88"/>
          <p:cNvCxnSpPr>
            <a:stCxn id="75" idx="1"/>
            <a:endCxn id="88" idx="3"/>
          </p:cNvCxnSpPr>
          <p:nvPr/>
        </p:nvCxnSpPr>
        <p:spPr>
          <a:xfrm flipH="1">
            <a:off x="7061249" y="4624749"/>
            <a:ext cx="252642" cy="0"/>
          </a:xfrm>
          <a:prstGeom prst="straightConnector1">
            <a:avLst/>
          </a:prstGeom>
          <a:ln w="127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ombo 92"/>
          <p:cNvSpPr/>
          <p:nvPr/>
        </p:nvSpPr>
        <p:spPr>
          <a:xfrm>
            <a:off x="3089863" y="5064593"/>
            <a:ext cx="2145268" cy="540000"/>
          </a:xfrm>
          <a:prstGeom prst="diamond">
            <a:avLst/>
          </a:pr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es-CO" sz="1100" dirty="0">
                <a:solidFill>
                  <a:srgbClr val="003300"/>
                </a:solidFill>
              </a:rPr>
              <a:t>Genera Modificaciones?</a:t>
            </a:r>
            <a:endParaRPr lang="es-ES" sz="1100" dirty="0">
              <a:solidFill>
                <a:srgbClr val="003300"/>
              </a:solidFill>
            </a:endParaRPr>
          </a:p>
        </p:txBody>
      </p:sp>
      <p:sp>
        <p:nvSpPr>
          <p:cNvPr id="94" name="Documento 93"/>
          <p:cNvSpPr/>
          <p:nvPr/>
        </p:nvSpPr>
        <p:spPr>
          <a:xfrm>
            <a:off x="7313891" y="5064593"/>
            <a:ext cx="1440000" cy="540000"/>
          </a:xfrm>
          <a:prstGeom prst="flowChartDocument">
            <a:avLst/>
          </a:pr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3300"/>
                </a:solidFill>
              </a:rPr>
              <a:t>Construir Adenda</a:t>
            </a:r>
            <a:endParaRPr lang="es-ES" sz="1200" dirty="0">
              <a:solidFill>
                <a:srgbClr val="003300"/>
              </a:solidFill>
            </a:endParaRPr>
          </a:p>
        </p:txBody>
      </p:sp>
      <p:sp>
        <p:nvSpPr>
          <p:cNvPr id="95" name="Rectángulo 94"/>
          <p:cNvSpPr/>
          <p:nvPr/>
        </p:nvSpPr>
        <p:spPr>
          <a:xfrm>
            <a:off x="4172142" y="5554631"/>
            <a:ext cx="288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3300"/>
                </a:solidFill>
              </a:rPr>
              <a:t>NO</a:t>
            </a:r>
            <a:endParaRPr lang="es-ES" sz="1200" dirty="0">
              <a:solidFill>
                <a:srgbClr val="003300"/>
              </a:solidFill>
            </a:endParaRPr>
          </a:p>
        </p:txBody>
      </p:sp>
      <p:sp>
        <p:nvSpPr>
          <p:cNvPr id="96" name="Rectángulo 95"/>
          <p:cNvSpPr/>
          <p:nvPr/>
        </p:nvSpPr>
        <p:spPr>
          <a:xfrm>
            <a:off x="5179873" y="5074816"/>
            <a:ext cx="288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3300"/>
                </a:solidFill>
              </a:rPr>
              <a:t>SI</a:t>
            </a:r>
            <a:endParaRPr lang="es-ES" sz="1200" dirty="0">
              <a:solidFill>
                <a:srgbClr val="003300"/>
              </a:solidFill>
            </a:endParaRPr>
          </a:p>
        </p:txBody>
      </p:sp>
      <p:cxnSp>
        <p:nvCxnSpPr>
          <p:cNvPr id="97" name="Conector recto de flecha 96"/>
          <p:cNvCxnSpPr>
            <a:stCxn id="88" idx="2"/>
            <a:endCxn id="93" idx="0"/>
          </p:cNvCxnSpPr>
          <p:nvPr/>
        </p:nvCxnSpPr>
        <p:spPr>
          <a:xfrm flipH="1">
            <a:off x="4162497" y="4840749"/>
            <a:ext cx="1" cy="223844"/>
          </a:xfrm>
          <a:prstGeom prst="straightConnector1">
            <a:avLst/>
          </a:prstGeom>
          <a:ln w="127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recto de flecha 101"/>
          <p:cNvCxnSpPr>
            <a:stCxn id="93" idx="3"/>
            <a:endCxn id="94" idx="1"/>
          </p:cNvCxnSpPr>
          <p:nvPr/>
        </p:nvCxnSpPr>
        <p:spPr>
          <a:xfrm>
            <a:off x="5235131" y="5334593"/>
            <a:ext cx="2078760" cy="0"/>
          </a:xfrm>
          <a:prstGeom prst="straightConnector1">
            <a:avLst/>
          </a:prstGeom>
          <a:ln w="127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ombo 104"/>
          <p:cNvSpPr/>
          <p:nvPr/>
        </p:nvSpPr>
        <p:spPr>
          <a:xfrm>
            <a:off x="8733785" y="5420565"/>
            <a:ext cx="1858350" cy="576000"/>
          </a:xfrm>
          <a:prstGeom prst="diamond">
            <a:avLst/>
          </a:pr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s-CO" sz="1000" dirty="0">
                <a:solidFill>
                  <a:srgbClr val="003300"/>
                </a:solidFill>
              </a:rPr>
              <a:t>Aprobadas </a:t>
            </a:r>
          </a:p>
          <a:p>
            <a:pPr algn="ctr"/>
            <a:r>
              <a:rPr lang="es-CO" sz="1000" dirty="0">
                <a:solidFill>
                  <a:srgbClr val="003300"/>
                </a:solidFill>
              </a:rPr>
              <a:t>Aclaraciones y </a:t>
            </a:r>
          </a:p>
          <a:p>
            <a:pPr algn="ctr"/>
            <a:r>
              <a:rPr lang="es-CO" sz="1000" dirty="0">
                <a:solidFill>
                  <a:srgbClr val="003300"/>
                </a:solidFill>
              </a:rPr>
              <a:t>Adenda</a:t>
            </a:r>
            <a:endParaRPr lang="es-ES" sz="1000" dirty="0">
              <a:solidFill>
                <a:srgbClr val="003300"/>
              </a:solidFill>
            </a:endParaRPr>
          </a:p>
        </p:txBody>
      </p:sp>
      <p:sp>
        <p:nvSpPr>
          <p:cNvPr id="106" name="Rectángulo 105"/>
          <p:cNvSpPr/>
          <p:nvPr/>
        </p:nvSpPr>
        <p:spPr>
          <a:xfrm>
            <a:off x="9669287" y="5208179"/>
            <a:ext cx="288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3300"/>
                </a:solidFill>
              </a:rPr>
              <a:t>NO</a:t>
            </a:r>
            <a:endParaRPr lang="es-ES" sz="1200" dirty="0">
              <a:solidFill>
                <a:srgbClr val="003300"/>
              </a:solidFill>
            </a:endParaRPr>
          </a:p>
        </p:txBody>
      </p:sp>
      <p:sp>
        <p:nvSpPr>
          <p:cNvPr id="107" name="Rectángulo 106"/>
          <p:cNvSpPr/>
          <p:nvPr/>
        </p:nvSpPr>
        <p:spPr>
          <a:xfrm>
            <a:off x="9662669" y="5930177"/>
            <a:ext cx="288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3300"/>
                </a:solidFill>
              </a:rPr>
              <a:t>SI</a:t>
            </a:r>
            <a:endParaRPr lang="es-ES" sz="1200" dirty="0">
              <a:solidFill>
                <a:srgbClr val="003300"/>
              </a:solidFill>
            </a:endParaRPr>
          </a:p>
        </p:txBody>
      </p:sp>
      <p:cxnSp>
        <p:nvCxnSpPr>
          <p:cNvPr id="108" name="Conector angular 107"/>
          <p:cNvCxnSpPr>
            <a:stCxn id="94" idx="2"/>
            <a:endCxn id="105" idx="1"/>
          </p:cNvCxnSpPr>
          <p:nvPr/>
        </p:nvCxnSpPr>
        <p:spPr>
          <a:xfrm rot="16200000" flipH="1">
            <a:off x="8314002" y="5288782"/>
            <a:ext cx="139672" cy="699894"/>
          </a:xfrm>
          <a:prstGeom prst="bentConnector2">
            <a:avLst/>
          </a:prstGeom>
          <a:ln w="127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 angular 112"/>
          <p:cNvCxnSpPr>
            <a:stCxn id="105" idx="0"/>
            <a:endCxn id="94" idx="3"/>
          </p:cNvCxnSpPr>
          <p:nvPr/>
        </p:nvCxnSpPr>
        <p:spPr>
          <a:xfrm rot="16200000" flipV="1">
            <a:off x="9165440" y="4923044"/>
            <a:ext cx="85972" cy="909069"/>
          </a:xfrm>
          <a:prstGeom prst="bentConnector2">
            <a:avLst/>
          </a:prstGeom>
          <a:ln w="127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Documento 115"/>
          <p:cNvSpPr/>
          <p:nvPr/>
        </p:nvSpPr>
        <p:spPr>
          <a:xfrm>
            <a:off x="7316320" y="5809488"/>
            <a:ext cx="1440000" cy="504000"/>
          </a:xfrm>
          <a:prstGeom prst="flowChartDocument">
            <a:avLst/>
          </a:pr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3300"/>
                </a:solidFill>
              </a:rPr>
              <a:t>Publicar Aclaraciones y Adenda</a:t>
            </a:r>
            <a:endParaRPr lang="es-ES" sz="1200" dirty="0">
              <a:solidFill>
                <a:srgbClr val="003300"/>
              </a:solidFill>
            </a:endParaRPr>
          </a:p>
        </p:txBody>
      </p:sp>
      <p:cxnSp>
        <p:nvCxnSpPr>
          <p:cNvPr id="117" name="Conector angular 116"/>
          <p:cNvCxnSpPr>
            <a:stCxn id="105" idx="2"/>
            <a:endCxn id="116" idx="3"/>
          </p:cNvCxnSpPr>
          <p:nvPr/>
        </p:nvCxnSpPr>
        <p:spPr>
          <a:xfrm rot="5400000">
            <a:off x="9177179" y="5575706"/>
            <a:ext cx="64923" cy="906640"/>
          </a:xfrm>
          <a:prstGeom prst="bentConnector2">
            <a:avLst/>
          </a:prstGeom>
          <a:ln w="127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ángulo 120"/>
          <p:cNvSpPr/>
          <p:nvPr/>
        </p:nvSpPr>
        <p:spPr>
          <a:xfrm>
            <a:off x="7312532" y="6378926"/>
            <a:ext cx="1456390" cy="300044"/>
          </a:xfrm>
          <a:prstGeom prst="rect">
            <a:avLst/>
          </a:pr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3300"/>
                </a:solidFill>
              </a:rPr>
              <a:t>Recibir ofertas</a:t>
            </a:r>
            <a:endParaRPr lang="es-ES" sz="1200" dirty="0">
              <a:solidFill>
                <a:srgbClr val="003300"/>
              </a:solidFill>
            </a:endParaRPr>
          </a:p>
        </p:txBody>
      </p:sp>
      <p:cxnSp>
        <p:nvCxnSpPr>
          <p:cNvPr id="122" name="Conector angular 121"/>
          <p:cNvCxnSpPr>
            <a:stCxn id="93" idx="2"/>
            <a:endCxn id="121" idx="1"/>
          </p:cNvCxnSpPr>
          <p:nvPr/>
        </p:nvCxnSpPr>
        <p:spPr>
          <a:xfrm rot="16200000" flipH="1">
            <a:off x="5275337" y="4491752"/>
            <a:ext cx="924355" cy="3150035"/>
          </a:xfrm>
          <a:prstGeom prst="bentConnector2">
            <a:avLst/>
          </a:prstGeom>
          <a:ln w="127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ector angular 126"/>
          <p:cNvCxnSpPr>
            <a:stCxn id="116" idx="1"/>
            <a:endCxn id="121" idx="1"/>
          </p:cNvCxnSpPr>
          <p:nvPr/>
        </p:nvCxnSpPr>
        <p:spPr>
          <a:xfrm rot="10800000" flipV="1">
            <a:off x="7312532" y="6061488"/>
            <a:ext cx="3788" cy="467460"/>
          </a:xfrm>
          <a:prstGeom prst="bentConnector3">
            <a:avLst>
              <a:gd name="adj1" fmla="val 6134847"/>
            </a:avLst>
          </a:prstGeom>
          <a:ln w="127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Conector fuera de página 133"/>
          <p:cNvSpPr/>
          <p:nvPr/>
        </p:nvSpPr>
        <p:spPr>
          <a:xfrm>
            <a:off x="11606844" y="6294948"/>
            <a:ext cx="540000" cy="468000"/>
          </a:xfrm>
          <a:prstGeom prst="flowChartOffpageConnector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</a:t>
            </a:r>
            <a:endParaRPr lang="es-ES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138" name="Conector recto de flecha 137"/>
          <p:cNvCxnSpPr>
            <a:stCxn id="121" idx="3"/>
            <a:endCxn id="134" idx="1"/>
          </p:cNvCxnSpPr>
          <p:nvPr/>
        </p:nvCxnSpPr>
        <p:spPr>
          <a:xfrm>
            <a:off x="8768922" y="6528948"/>
            <a:ext cx="2837922" cy="0"/>
          </a:xfrm>
          <a:prstGeom prst="straightConnector1">
            <a:avLst/>
          </a:prstGeom>
          <a:ln w="127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ángulo 140"/>
          <p:cNvSpPr/>
          <p:nvPr/>
        </p:nvSpPr>
        <p:spPr>
          <a:xfrm>
            <a:off x="2144850" y="6578840"/>
            <a:ext cx="3640378" cy="27916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2400" b="1" dirty="0">
                <a:solidFill>
                  <a:srgbClr val="003300"/>
                </a:solidFill>
              </a:rPr>
              <a:t>EQUIPO ESTRUCTURADOR</a:t>
            </a:r>
            <a:endParaRPr lang="es-ES" sz="2400" b="1" dirty="0">
              <a:solidFill>
                <a:srgbClr val="003300"/>
              </a:solidFill>
            </a:endParaRPr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auto">
          <a:xfrm>
            <a:off x="2595746" y="162850"/>
            <a:ext cx="56447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sz="2800" b="1" dirty="0">
                <a:solidFill>
                  <a:srgbClr val="66FF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Selección de Contratista</a:t>
            </a:r>
          </a:p>
        </p:txBody>
      </p:sp>
    </p:spTree>
    <p:extLst>
      <p:ext uri="{BB962C8B-B14F-4D97-AF65-F5344CB8AC3E}">
        <p14:creationId xmlns:p14="http://schemas.microsoft.com/office/powerpoint/2010/main" val="136009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1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 animBg="1"/>
      <p:bldP spid="29" grpId="0"/>
      <p:bldP spid="30" grpId="0"/>
      <p:bldP spid="22" grpId="0" animBg="1"/>
      <p:bldP spid="24" grpId="0"/>
      <p:bldP spid="25" grpId="0"/>
      <p:bldP spid="42" grpId="0" animBg="1"/>
      <p:bldP spid="45" grpId="0" animBg="1"/>
      <p:bldP spid="46" grpId="0" animBg="1"/>
      <p:bldP spid="48" grpId="0" animBg="1"/>
      <p:bldP spid="49" grpId="0"/>
      <p:bldP spid="50" grpId="0"/>
      <p:bldP spid="54" grpId="0" animBg="1"/>
      <p:bldP spid="75" grpId="0" animBg="1"/>
      <p:bldP spid="88" grpId="0" animBg="1"/>
      <p:bldP spid="93" grpId="0" animBg="1"/>
      <p:bldP spid="94" grpId="0" animBg="1"/>
      <p:bldP spid="95" grpId="0"/>
      <p:bldP spid="96" grpId="0"/>
      <p:bldP spid="105" grpId="0" animBg="1"/>
      <p:bldP spid="106" grpId="0"/>
      <p:bldP spid="107" grpId="0"/>
      <p:bldP spid="116" grpId="0" animBg="1"/>
      <p:bldP spid="121" grpId="0" animBg="1"/>
      <p:bldP spid="134" grpId="0" animBg="1"/>
      <p:bldP spid="6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3011421" y="1241357"/>
            <a:ext cx="3529890" cy="5501623"/>
            <a:chOff x="3011421" y="1483736"/>
            <a:chExt cx="3529890" cy="3846909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11421" y="1483736"/>
              <a:ext cx="3529890" cy="3846909"/>
            </a:xfrm>
            <a:prstGeom prst="rect">
              <a:avLst/>
            </a:prstGeom>
          </p:spPr>
        </p:pic>
        <p:sp>
          <p:nvSpPr>
            <p:cNvPr id="45" name="Rectángulo 44"/>
            <p:cNvSpPr/>
            <p:nvPr/>
          </p:nvSpPr>
          <p:spPr>
            <a:xfrm rot="2263686">
              <a:off x="5226110" y="3056956"/>
              <a:ext cx="740407" cy="334274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s-CO" sz="1200" dirty="0">
                  <a:solidFill>
                    <a:schemeClr val="tx1"/>
                  </a:solidFill>
                </a:rPr>
                <a:t>Financiera</a:t>
              </a:r>
              <a:endParaRPr lang="es-ES" sz="1200" dirty="0">
                <a:solidFill>
                  <a:schemeClr val="tx1"/>
                </a:solidFill>
              </a:endParaRPr>
            </a:p>
          </p:txBody>
        </p:sp>
        <p:sp>
          <p:nvSpPr>
            <p:cNvPr id="46" name="Rectángulo 45"/>
            <p:cNvSpPr/>
            <p:nvPr/>
          </p:nvSpPr>
          <p:spPr>
            <a:xfrm rot="19244372">
              <a:off x="3827961" y="3384579"/>
              <a:ext cx="740407" cy="334274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s-CO" sz="1200" dirty="0">
                  <a:solidFill>
                    <a:schemeClr val="tx1"/>
                  </a:solidFill>
                </a:rPr>
                <a:t>Técnica</a:t>
              </a:r>
              <a:endParaRPr lang="es-ES" sz="1200" dirty="0">
                <a:solidFill>
                  <a:schemeClr val="tx1"/>
                </a:solidFill>
              </a:endParaRPr>
            </a:p>
          </p:txBody>
        </p:sp>
        <p:sp>
          <p:nvSpPr>
            <p:cNvPr id="47" name="Rectángulo 46"/>
            <p:cNvSpPr/>
            <p:nvPr/>
          </p:nvSpPr>
          <p:spPr>
            <a:xfrm>
              <a:off x="4318745" y="2461837"/>
              <a:ext cx="740407" cy="334274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s-CO" sz="1200" dirty="0">
                  <a:solidFill>
                    <a:schemeClr val="tx1"/>
                  </a:solidFill>
                </a:rPr>
                <a:t>Jurídica</a:t>
              </a:r>
              <a:endParaRPr lang="es-E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54" name="Rectángulo 53"/>
          <p:cNvSpPr/>
          <p:nvPr/>
        </p:nvSpPr>
        <p:spPr>
          <a:xfrm>
            <a:off x="3704913" y="881357"/>
            <a:ext cx="234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es-CO" sz="1600" b="1" u="sng" dirty="0">
                <a:solidFill>
                  <a:srgbClr val="000066"/>
                </a:solidFill>
              </a:rPr>
              <a:t>Comité Evaluador</a:t>
            </a:r>
            <a:endParaRPr lang="es-ES" sz="1600" b="1" u="sng" dirty="0">
              <a:solidFill>
                <a:srgbClr val="000066"/>
              </a:solidFill>
            </a:endParaRPr>
          </a:p>
        </p:txBody>
      </p:sp>
      <p:sp>
        <p:nvSpPr>
          <p:cNvPr id="56" name="Rectángulo 55"/>
          <p:cNvSpPr/>
          <p:nvPr/>
        </p:nvSpPr>
        <p:spPr>
          <a:xfrm>
            <a:off x="631369" y="881357"/>
            <a:ext cx="234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es-CO" sz="1600" b="1" u="sng" dirty="0">
                <a:solidFill>
                  <a:srgbClr val="000066"/>
                </a:solidFill>
              </a:rPr>
              <a:t>Unidad Administrativa</a:t>
            </a:r>
            <a:endParaRPr lang="es-ES" sz="1600" b="1" u="sng" dirty="0">
              <a:solidFill>
                <a:srgbClr val="000066"/>
              </a:solidFill>
            </a:endParaRPr>
          </a:p>
        </p:txBody>
      </p:sp>
      <p:sp>
        <p:nvSpPr>
          <p:cNvPr id="60" name="Rectángulo 59"/>
          <p:cNvSpPr/>
          <p:nvPr/>
        </p:nvSpPr>
        <p:spPr>
          <a:xfrm>
            <a:off x="6798385" y="881357"/>
            <a:ext cx="234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es-CO" sz="1600" b="1" u="sng" dirty="0">
                <a:solidFill>
                  <a:srgbClr val="000066"/>
                </a:solidFill>
              </a:rPr>
              <a:t>Junta de Contratación</a:t>
            </a:r>
            <a:endParaRPr lang="es-ES" sz="1600" b="1" u="sng" dirty="0">
              <a:solidFill>
                <a:srgbClr val="000066"/>
              </a:solidFill>
            </a:endParaRPr>
          </a:p>
        </p:txBody>
      </p:sp>
      <p:sp>
        <p:nvSpPr>
          <p:cNvPr id="61" name="Rectángulo 60"/>
          <p:cNvSpPr/>
          <p:nvPr/>
        </p:nvSpPr>
        <p:spPr>
          <a:xfrm>
            <a:off x="9852000" y="881357"/>
            <a:ext cx="234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es-CO" sz="1600" b="1" u="sng" dirty="0">
                <a:solidFill>
                  <a:srgbClr val="000066"/>
                </a:solidFill>
              </a:rPr>
              <a:t>Director(a) Ejecutivo de Administración Judicial</a:t>
            </a:r>
            <a:endParaRPr lang="es-ES" sz="1600" b="1" u="sng" dirty="0">
              <a:solidFill>
                <a:srgbClr val="000066"/>
              </a:solidFill>
            </a:endParaRPr>
          </a:p>
        </p:txBody>
      </p:sp>
      <p:sp>
        <p:nvSpPr>
          <p:cNvPr id="289" name="CuadroTexto 288"/>
          <p:cNvSpPr txBox="1"/>
          <p:nvPr/>
        </p:nvSpPr>
        <p:spPr>
          <a:xfrm>
            <a:off x="0" y="870856"/>
            <a:ext cx="615553" cy="5987143"/>
          </a:xfrm>
          <a:prstGeom prst="rect">
            <a:avLst/>
          </a:prstGeom>
          <a:solidFill>
            <a:srgbClr val="000066"/>
          </a:solidFill>
          <a:ln w="12700">
            <a:solidFill>
              <a:srgbClr val="000066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FF00"/>
                </a:solidFill>
              </a:rPr>
              <a:t>Flujo de actividades y responsables</a:t>
            </a:r>
            <a:endParaRPr lang="es-ES" sz="2800" b="1" dirty="0">
              <a:solidFill>
                <a:srgbClr val="FFFF00"/>
              </a:solidFill>
            </a:endParaRPr>
          </a:p>
        </p:txBody>
      </p:sp>
      <p:sp>
        <p:nvSpPr>
          <p:cNvPr id="57" name="Conector fuera de página 56"/>
          <p:cNvSpPr/>
          <p:nvPr/>
        </p:nvSpPr>
        <p:spPr>
          <a:xfrm>
            <a:off x="720782" y="1357224"/>
            <a:ext cx="540000" cy="540000"/>
          </a:xfrm>
          <a:prstGeom prst="flowChartOffpageConnector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</a:t>
            </a:r>
            <a:endParaRPr lang="es-ES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8" name="Rectángulo 57"/>
          <p:cNvSpPr/>
          <p:nvPr/>
        </p:nvSpPr>
        <p:spPr>
          <a:xfrm>
            <a:off x="3704913" y="1739303"/>
            <a:ext cx="2340000" cy="360000"/>
          </a:xfrm>
          <a:prstGeom prst="rect">
            <a:avLst/>
          </a:pr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3300"/>
                </a:solidFill>
              </a:rPr>
              <a:t>Verificar y Evaluar Ofertas</a:t>
            </a:r>
            <a:endParaRPr lang="es-ES" sz="1200" dirty="0">
              <a:solidFill>
                <a:srgbClr val="003300"/>
              </a:solidFill>
            </a:endParaRPr>
          </a:p>
        </p:txBody>
      </p:sp>
      <p:sp>
        <p:nvSpPr>
          <p:cNvPr id="62" name="Rombo 61"/>
          <p:cNvSpPr/>
          <p:nvPr/>
        </p:nvSpPr>
        <p:spPr>
          <a:xfrm>
            <a:off x="6798385" y="1559303"/>
            <a:ext cx="2340000" cy="720000"/>
          </a:xfrm>
          <a:prstGeom prst="diamond">
            <a:avLst/>
          </a:pr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s-CO" sz="1100" dirty="0">
                <a:solidFill>
                  <a:srgbClr val="003300"/>
                </a:solidFill>
              </a:rPr>
              <a:t>Validado informe de evaluación?</a:t>
            </a:r>
            <a:endParaRPr lang="es-ES" sz="1100" dirty="0">
              <a:solidFill>
                <a:srgbClr val="003300"/>
              </a:solidFill>
            </a:endParaRPr>
          </a:p>
        </p:txBody>
      </p:sp>
      <p:sp>
        <p:nvSpPr>
          <p:cNvPr id="63" name="Rectángulo 62"/>
          <p:cNvSpPr/>
          <p:nvPr/>
        </p:nvSpPr>
        <p:spPr>
          <a:xfrm>
            <a:off x="7951529" y="1307150"/>
            <a:ext cx="288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3300"/>
                </a:solidFill>
              </a:rPr>
              <a:t>NO</a:t>
            </a:r>
            <a:endParaRPr lang="es-ES" sz="1200" dirty="0">
              <a:solidFill>
                <a:srgbClr val="003300"/>
              </a:solidFill>
            </a:endParaRPr>
          </a:p>
        </p:txBody>
      </p:sp>
      <p:sp>
        <p:nvSpPr>
          <p:cNvPr id="64" name="Rectángulo 63"/>
          <p:cNvSpPr/>
          <p:nvPr/>
        </p:nvSpPr>
        <p:spPr>
          <a:xfrm>
            <a:off x="7955312" y="2215485"/>
            <a:ext cx="288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3300"/>
                </a:solidFill>
              </a:rPr>
              <a:t>SI</a:t>
            </a:r>
            <a:endParaRPr lang="es-ES" sz="1200" dirty="0">
              <a:solidFill>
                <a:srgbClr val="003300"/>
              </a:solidFill>
            </a:endParaRPr>
          </a:p>
        </p:txBody>
      </p:sp>
      <p:cxnSp>
        <p:nvCxnSpPr>
          <p:cNvPr id="65" name="Conector angular 64"/>
          <p:cNvCxnSpPr>
            <a:stCxn id="62" idx="0"/>
            <a:endCxn id="58" idx="0"/>
          </p:cNvCxnSpPr>
          <p:nvPr/>
        </p:nvCxnSpPr>
        <p:spPr>
          <a:xfrm rot="16200000" flipH="1" flipV="1">
            <a:off x="6331649" y="102567"/>
            <a:ext cx="180000" cy="3093472"/>
          </a:xfrm>
          <a:prstGeom prst="bentConnector3">
            <a:avLst>
              <a:gd name="adj1" fmla="val -127000"/>
            </a:avLst>
          </a:prstGeom>
          <a:ln w="127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Documento 67"/>
          <p:cNvSpPr/>
          <p:nvPr/>
        </p:nvSpPr>
        <p:spPr>
          <a:xfrm>
            <a:off x="720782" y="2193782"/>
            <a:ext cx="2340000" cy="540000"/>
          </a:xfrm>
          <a:prstGeom prst="flowChartDocument">
            <a:avLst/>
          </a:pr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3300"/>
                </a:solidFill>
              </a:rPr>
              <a:t>Publicar Informe de Evaluación</a:t>
            </a:r>
            <a:endParaRPr lang="es-ES" sz="1200" dirty="0">
              <a:solidFill>
                <a:srgbClr val="003300"/>
              </a:solidFill>
            </a:endParaRPr>
          </a:p>
        </p:txBody>
      </p:sp>
      <p:cxnSp>
        <p:nvCxnSpPr>
          <p:cNvPr id="69" name="Conector angular 68"/>
          <p:cNvCxnSpPr>
            <a:stCxn id="62" idx="2"/>
            <a:endCxn id="68" idx="3"/>
          </p:cNvCxnSpPr>
          <p:nvPr/>
        </p:nvCxnSpPr>
        <p:spPr>
          <a:xfrm rot="5400000">
            <a:off x="5422345" y="-82259"/>
            <a:ext cx="184479" cy="4907603"/>
          </a:xfrm>
          <a:prstGeom prst="bentConnector2">
            <a:avLst/>
          </a:prstGeom>
          <a:ln w="127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ángulo 71"/>
          <p:cNvSpPr/>
          <p:nvPr/>
        </p:nvSpPr>
        <p:spPr>
          <a:xfrm>
            <a:off x="3728571" y="2918021"/>
            <a:ext cx="2340000" cy="540000"/>
          </a:xfrm>
          <a:prstGeom prst="rect">
            <a:avLst/>
          </a:pr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3300"/>
                </a:solidFill>
              </a:rPr>
              <a:t>Analizar y responder observaciones informe evaluación</a:t>
            </a:r>
            <a:endParaRPr lang="es-ES" sz="1200" dirty="0">
              <a:solidFill>
                <a:srgbClr val="003300"/>
              </a:solidFill>
            </a:endParaRPr>
          </a:p>
        </p:txBody>
      </p:sp>
      <p:cxnSp>
        <p:nvCxnSpPr>
          <p:cNvPr id="76" name="Conector angular 75"/>
          <p:cNvCxnSpPr>
            <a:stCxn id="68" idx="2"/>
            <a:endCxn id="72" idx="1"/>
          </p:cNvCxnSpPr>
          <p:nvPr/>
        </p:nvCxnSpPr>
        <p:spPr>
          <a:xfrm rot="16200000" flipH="1">
            <a:off x="2564707" y="2024156"/>
            <a:ext cx="489939" cy="1837789"/>
          </a:xfrm>
          <a:prstGeom prst="bentConnector2">
            <a:avLst/>
          </a:prstGeom>
          <a:ln w="127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angular 78"/>
          <p:cNvCxnSpPr>
            <a:stCxn id="57" idx="3"/>
            <a:endCxn id="58" idx="1"/>
          </p:cNvCxnSpPr>
          <p:nvPr/>
        </p:nvCxnSpPr>
        <p:spPr>
          <a:xfrm>
            <a:off x="1260782" y="1627224"/>
            <a:ext cx="2444131" cy="292079"/>
          </a:xfrm>
          <a:prstGeom prst="bentConnector3">
            <a:avLst>
              <a:gd name="adj1" fmla="val 50000"/>
            </a:avLst>
          </a:prstGeom>
          <a:ln w="127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ombo 81"/>
          <p:cNvSpPr/>
          <p:nvPr/>
        </p:nvSpPr>
        <p:spPr>
          <a:xfrm>
            <a:off x="6798385" y="2828021"/>
            <a:ext cx="2340000" cy="720000"/>
          </a:xfrm>
          <a:prstGeom prst="diamond">
            <a:avLst/>
          </a:pr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s-CO" sz="1100" dirty="0">
                <a:solidFill>
                  <a:srgbClr val="003300"/>
                </a:solidFill>
              </a:rPr>
              <a:t>Validadas respuestas?</a:t>
            </a:r>
            <a:endParaRPr lang="es-ES" sz="1100" dirty="0">
              <a:solidFill>
                <a:srgbClr val="003300"/>
              </a:solidFill>
            </a:endParaRPr>
          </a:p>
        </p:txBody>
      </p:sp>
      <p:sp>
        <p:nvSpPr>
          <p:cNvPr id="83" name="Rectángulo 82"/>
          <p:cNvSpPr/>
          <p:nvPr/>
        </p:nvSpPr>
        <p:spPr>
          <a:xfrm>
            <a:off x="7958383" y="2608919"/>
            <a:ext cx="288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3300"/>
                </a:solidFill>
              </a:rPr>
              <a:t>NO</a:t>
            </a:r>
            <a:endParaRPr lang="es-ES" sz="1200" dirty="0">
              <a:solidFill>
                <a:srgbClr val="003300"/>
              </a:solidFill>
            </a:endParaRPr>
          </a:p>
        </p:txBody>
      </p:sp>
      <p:sp>
        <p:nvSpPr>
          <p:cNvPr id="84" name="Rectángulo 83"/>
          <p:cNvSpPr/>
          <p:nvPr/>
        </p:nvSpPr>
        <p:spPr>
          <a:xfrm>
            <a:off x="7962166" y="3484203"/>
            <a:ext cx="288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3300"/>
                </a:solidFill>
              </a:rPr>
              <a:t>SI</a:t>
            </a:r>
            <a:endParaRPr lang="es-ES" sz="1200" dirty="0">
              <a:solidFill>
                <a:srgbClr val="003300"/>
              </a:solidFill>
            </a:endParaRPr>
          </a:p>
        </p:txBody>
      </p:sp>
      <p:cxnSp>
        <p:nvCxnSpPr>
          <p:cNvPr id="85" name="Conector angular 84"/>
          <p:cNvCxnSpPr>
            <a:stCxn id="82" idx="0"/>
            <a:endCxn id="72" idx="0"/>
          </p:cNvCxnSpPr>
          <p:nvPr/>
        </p:nvCxnSpPr>
        <p:spPr>
          <a:xfrm rot="16200000" flipH="1" flipV="1">
            <a:off x="6388478" y="1338114"/>
            <a:ext cx="90000" cy="3069814"/>
          </a:xfrm>
          <a:prstGeom prst="bentConnector3">
            <a:avLst>
              <a:gd name="adj1" fmla="val -254000"/>
            </a:avLst>
          </a:prstGeom>
          <a:ln w="127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angular 85"/>
          <p:cNvCxnSpPr>
            <a:stCxn id="82" idx="2"/>
            <a:endCxn id="95" idx="3"/>
          </p:cNvCxnSpPr>
          <p:nvPr/>
        </p:nvCxnSpPr>
        <p:spPr>
          <a:xfrm rot="5400000">
            <a:off x="5411493" y="1197311"/>
            <a:ext cx="206182" cy="4907603"/>
          </a:xfrm>
          <a:prstGeom prst="bentConnector2">
            <a:avLst/>
          </a:prstGeom>
          <a:ln w="127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de flecha 87"/>
          <p:cNvCxnSpPr>
            <a:stCxn id="58" idx="3"/>
            <a:endCxn id="62" idx="1"/>
          </p:cNvCxnSpPr>
          <p:nvPr/>
        </p:nvCxnSpPr>
        <p:spPr>
          <a:xfrm>
            <a:off x="6044913" y="1919303"/>
            <a:ext cx="753472" cy="0"/>
          </a:xfrm>
          <a:prstGeom prst="straightConnector1">
            <a:avLst/>
          </a:prstGeom>
          <a:ln w="127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cto de flecha 90"/>
          <p:cNvCxnSpPr>
            <a:stCxn id="72" idx="3"/>
            <a:endCxn id="82" idx="1"/>
          </p:cNvCxnSpPr>
          <p:nvPr/>
        </p:nvCxnSpPr>
        <p:spPr>
          <a:xfrm>
            <a:off x="6068571" y="3188021"/>
            <a:ext cx="729814" cy="0"/>
          </a:xfrm>
          <a:prstGeom prst="straightConnector1">
            <a:avLst/>
          </a:prstGeom>
          <a:ln w="127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Documento 94"/>
          <p:cNvSpPr/>
          <p:nvPr/>
        </p:nvSpPr>
        <p:spPr>
          <a:xfrm>
            <a:off x="720782" y="3484203"/>
            <a:ext cx="2340000" cy="540000"/>
          </a:xfrm>
          <a:prstGeom prst="flowChartDocument">
            <a:avLst/>
          </a:pr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3300"/>
                </a:solidFill>
              </a:rPr>
              <a:t>Publicar Respuestas al Informe de Evaluación</a:t>
            </a:r>
            <a:endParaRPr lang="es-ES" sz="1200" dirty="0">
              <a:solidFill>
                <a:srgbClr val="003300"/>
              </a:solidFill>
            </a:endParaRPr>
          </a:p>
        </p:txBody>
      </p:sp>
      <p:sp>
        <p:nvSpPr>
          <p:cNvPr id="97" name="Rectángulo 96"/>
          <p:cNvSpPr/>
          <p:nvPr/>
        </p:nvSpPr>
        <p:spPr>
          <a:xfrm>
            <a:off x="6781529" y="4877642"/>
            <a:ext cx="2340000" cy="540000"/>
          </a:xfrm>
          <a:prstGeom prst="rect">
            <a:avLst/>
          </a:pr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3300"/>
                </a:solidFill>
              </a:rPr>
              <a:t>Recomendar y Asesorar sobre adjudicación</a:t>
            </a:r>
            <a:endParaRPr lang="es-ES" sz="1200" dirty="0">
              <a:solidFill>
                <a:srgbClr val="003300"/>
              </a:solidFill>
            </a:endParaRPr>
          </a:p>
        </p:txBody>
      </p:sp>
      <p:sp>
        <p:nvSpPr>
          <p:cNvPr id="101" name="Rectángulo 100"/>
          <p:cNvSpPr/>
          <p:nvPr/>
        </p:nvSpPr>
        <p:spPr>
          <a:xfrm>
            <a:off x="1908603" y="4316404"/>
            <a:ext cx="9328602" cy="360000"/>
          </a:xfrm>
          <a:prstGeom prst="rect">
            <a:avLst/>
          </a:pr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3300"/>
                </a:solidFill>
              </a:rPr>
              <a:t>Realizar Audiencia de Adjudicación (Según modalidad)</a:t>
            </a:r>
            <a:endParaRPr lang="es-ES" sz="1200" dirty="0">
              <a:solidFill>
                <a:srgbClr val="003300"/>
              </a:solidFill>
            </a:endParaRPr>
          </a:p>
        </p:txBody>
      </p:sp>
      <p:cxnSp>
        <p:nvCxnSpPr>
          <p:cNvPr id="103" name="Conector angular 102"/>
          <p:cNvCxnSpPr>
            <a:stCxn id="82" idx="2"/>
            <a:endCxn id="101" idx="0"/>
          </p:cNvCxnSpPr>
          <p:nvPr/>
        </p:nvCxnSpPr>
        <p:spPr>
          <a:xfrm rot="5400000">
            <a:off x="6886454" y="3234472"/>
            <a:ext cx="768383" cy="1395481"/>
          </a:xfrm>
          <a:prstGeom prst="bentConnector3">
            <a:avLst>
              <a:gd name="adj1" fmla="val 50000"/>
            </a:avLst>
          </a:prstGeom>
          <a:ln w="127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angular 109"/>
          <p:cNvCxnSpPr>
            <a:stCxn id="101" idx="2"/>
            <a:endCxn id="97" idx="1"/>
          </p:cNvCxnSpPr>
          <p:nvPr/>
        </p:nvCxnSpPr>
        <p:spPr>
          <a:xfrm rot="16200000" flipH="1">
            <a:off x="6441597" y="4807710"/>
            <a:ext cx="471238" cy="208625"/>
          </a:xfrm>
          <a:prstGeom prst="bentConnector2">
            <a:avLst/>
          </a:prstGeom>
          <a:ln w="127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ángulo 115"/>
          <p:cNvSpPr/>
          <p:nvPr/>
        </p:nvSpPr>
        <p:spPr>
          <a:xfrm>
            <a:off x="9754247" y="5390021"/>
            <a:ext cx="2340000" cy="540000"/>
          </a:xfrm>
          <a:prstGeom prst="rect">
            <a:avLst/>
          </a:pr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3300"/>
                </a:solidFill>
              </a:rPr>
              <a:t>Adjudicar o Declarar Desierto el Proceso de Selección</a:t>
            </a:r>
            <a:endParaRPr lang="es-ES" sz="1200" dirty="0">
              <a:solidFill>
                <a:srgbClr val="003300"/>
              </a:solidFill>
            </a:endParaRPr>
          </a:p>
        </p:txBody>
      </p:sp>
      <p:cxnSp>
        <p:nvCxnSpPr>
          <p:cNvPr id="117" name="Conector angular 116"/>
          <p:cNvCxnSpPr>
            <a:stCxn id="97" idx="3"/>
            <a:endCxn id="116" idx="0"/>
          </p:cNvCxnSpPr>
          <p:nvPr/>
        </p:nvCxnSpPr>
        <p:spPr>
          <a:xfrm>
            <a:off x="9121529" y="5147642"/>
            <a:ext cx="1802718" cy="242379"/>
          </a:xfrm>
          <a:prstGeom prst="bentConnector2">
            <a:avLst/>
          </a:prstGeom>
          <a:ln w="127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Documento 119"/>
          <p:cNvSpPr/>
          <p:nvPr/>
        </p:nvSpPr>
        <p:spPr>
          <a:xfrm>
            <a:off x="720782" y="5390021"/>
            <a:ext cx="2340000" cy="540000"/>
          </a:xfrm>
          <a:prstGeom prst="flowChartDocument">
            <a:avLst/>
          </a:pr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3300"/>
                </a:solidFill>
              </a:rPr>
              <a:t>Publicar Resolución de Adjudicación y Oferta Seleccionada</a:t>
            </a:r>
            <a:endParaRPr lang="es-ES" sz="1200" dirty="0">
              <a:solidFill>
                <a:srgbClr val="003300"/>
              </a:solidFill>
            </a:endParaRPr>
          </a:p>
        </p:txBody>
      </p:sp>
      <p:cxnSp>
        <p:nvCxnSpPr>
          <p:cNvPr id="127" name="Conector recto de flecha 126"/>
          <p:cNvCxnSpPr>
            <a:stCxn id="116" idx="1"/>
            <a:endCxn id="120" idx="3"/>
          </p:cNvCxnSpPr>
          <p:nvPr/>
        </p:nvCxnSpPr>
        <p:spPr>
          <a:xfrm flipH="1">
            <a:off x="3060782" y="5660021"/>
            <a:ext cx="6693465" cy="0"/>
          </a:xfrm>
          <a:prstGeom prst="straightConnector1">
            <a:avLst/>
          </a:prstGeom>
          <a:ln w="127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Documento 130"/>
          <p:cNvSpPr/>
          <p:nvPr/>
        </p:nvSpPr>
        <p:spPr>
          <a:xfrm>
            <a:off x="720782" y="6152580"/>
            <a:ext cx="2340000" cy="540000"/>
          </a:xfrm>
          <a:prstGeom prst="flowChartDocument">
            <a:avLst/>
          </a:pr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rgbClr val="003300"/>
                </a:solidFill>
              </a:rPr>
              <a:t>Estructurar carpeta y Remitir documentación</a:t>
            </a:r>
            <a:endParaRPr lang="es-ES" sz="1200" dirty="0">
              <a:solidFill>
                <a:srgbClr val="003300"/>
              </a:solidFill>
            </a:endParaRPr>
          </a:p>
        </p:txBody>
      </p:sp>
      <p:cxnSp>
        <p:nvCxnSpPr>
          <p:cNvPr id="133" name="Conector recto de flecha 132"/>
          <p:cNvCxnSpPr>
            <a:stCxn id="120" idx="2"/>
            <a:endCxn id="131" idx="0"/>
          </p:cNvCxnSpPr>
          <p:nvPr/>
        </p:nvCxnSpPr>
        <p:spPr>
          <a:xfrm>
            <a:off x="1890782" y="5894321"/>
            <a:ext cx="0" cy="258259"/>
          </a:xfrm>
          <a:prstGeom prst="straightConnector1">
            <a:avLst/>
          </a:prstGeom>
          <a:ln w="127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Elipse 139"/>
          <p:cNvSpPr/>
          <p:nvPr/>
        </p:nvSpPr>
        <p:spPr>
          <a:xfrm>
            <a:off x="11404474" y="6152580"/>
            <a:ext cx="590400" cy="5904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chemeClr val="bg1"/>
                </a:solidFill>
              </a:rPr>
              <a:t>Fin</a:t>
            </a:r>
            <a:endParaRPr lang="es-ES" sz="1200" dirty="0">
              <a:solidFill>
                <a:schemeClr val="bg1"/>
              </a:solidFill>
            </a:endParaRPr>
          </a:p>
        </p:txBody>
      </p:sp>
      <p:cxnSp>
        <p:nvCxnSpPr>
          <p:cNvPr id="142" name="Conector recto de flecha 141"/>
          <p:cNvCxnSpPr>
            <a:stCxn id="131" idx="3"/>
            <a:endCxn id="140" idx="2"/>
          </p:cNvCxnSpPr>
          <p:nvPr/>
        </p:nvCxnSpPr>
        <p:spPr>
          <a:xfrm>
            <a:off x="3060782" y="6422580"/>
            <a:ext cx="8343692" cy="25200"/>
          </a:xfrm>
          <a:prstGeom prst="straightConnector1">
            <a:avLst/>
          </a:prstGeom>
          <a:ln w="127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2" descr="http://us.cdn3.123rf.com/168nwm/orla/orla1306/orla130600018/20489865-3d-m%C3%A4nniskor---m%C3%A4n,-personen-med-positiv-och-negativ-symbol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111" y="1512340"/>
            <a:ext cx="2017648" cy="151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2595746" y="162850"/>
            <a:ext cx="56447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sz="2800" b="1" dirty="0">
                <a:solidFill>
                  <a:srgbClr val="66FF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Selección de Contratista</a:t>
            </a:r>
          </a:p>
        </p:txBody>
      </p:sp>
    </p:spTree>
    <p:extLst>
      <p:ext uri="{BB962C8B-B14F-4D97-AF65-F5344CB8AC3E}">
        <p14:creationId xmlns:p14="http://schemas.microsoft.com/office/powerpoint/2010/main" val="421283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60" grpId="0"/>
      <p:bldP spid="61" grpId="0"/>
      <p:bldP spid="57" grpId="0" animBg="1"/>
      <p:bldP spid="58" grpId="0" animBg="1"/>
      <p:bldP spid="62" grpId="0" animBg="1"/>
      <p:bldP spid="63" grpId="0"/>
      <p:bldP spid="64" grpId="0"/>
      <p:bldP spid="68" grpId="0" animBg="1"/>
      <p:bldP spid="72" grpId="0" animBg="1"/>
      <p:bldP spid="82" grpId="0" animBg="1"/>
      <p:bldP spid="83" grpId="0"/>
      <p:bldP spid="84" grpId="0"/>
      <p:bldP spid="95" grpId="0" animBg="1"/>
      <p:bldP spid="97" grpId="0" animBg="1"/>
      <p:bldP spid="101" grpId="0" animBg="1"/>
      <p:bldP spid="116" grpId="0" animBg="1"/>
      <p:bldP spid="120" grpId="0" animBg="1"/>
      <p:bldP spid="131" grpId="0" animBg="1"/>
      <p:bldP spid="140" grpId="0" animBg="1"/>
      <p:bldP spid="4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967" y="1544009"/>
            <a:ext cx="3561589" cy="5313990"/>
          </a:xfrm>
          <a:prstGeom prst="rect">
            <a:avLst/>
          </a:prstGeom>
        </p:spPr>
      </p:pic>
      <p:pic>
        <p:nvPicPr>
          <p:cNvPr id="62" name="Picture 6" descr="http://www.telecomunicacionesparagerentes.com/wp-content/uploads/2011/11/telecomunicacionesparagerent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3264" y="2276442"/>
            <a:ext cx="1410426" cy="141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8" name="Rectangle 7"/>
          <p:cNvSpPr>
            <a:spLocks noChangeArrowheads="1"/>
          </p:cNvSpPr>
          <p:nvPr/>
        </p:nvSpPr>
        <p:spPr bwMode="auto">
          <a:xfrm>
            <a:off x="2566284" y="241873"/>
            <a:ext cx="56742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sz="2400" b="1" dirty="0">
                <a:solidFill>
                  <a:srgbClr val="00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Ejecución, liquidación y cierre</a:t>
            </a:r>
          </a:p>
        </p:txBody>
      </p:sp>
      <p:sp>
        <p:nvSpPr>
          <p:cNvPr id="289" name="CuadroTexto 288"/>
          <p:cNvSpPr txBox="1"/>
          <p:nvPr/>
        </p:nvSpPr>
        <p:spPr>
          <a:xfrm>
            <a:off x="0" y="870856"/>
            <a:ext cx="615553" cy="5987143"/>
          </a:xfrm>
          <a:prstGeom prst="rect">
            <a:avLst/>
          </a:prstGeom>
          <a:solidFill>
            <a:srgbClr val="000066"/>
          </a:solidFill>
          <a:ln w="12700">
            <a:solidFill>
              <a:srgbClr val="000066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FF00"/>
                </a:solidFill>
              </a:rPr>
              <a:t>Flujo de actividades y responsables</a:t>
            </a:r>
            <a:endParaRPr lang="es-ES" sz="2800" b="1" dirty="0">
              <a:solidFill>
                <a:srgbClr val="FFFF00"/>
              </a:solidFill>
            </a:endParaRPr>
          </a:p>
        </p:txBody>
      </p:sp>
      <p:sp>
        <p:nvSpPr>
          <p:cNvPr id="64" name="Elipse 63"/>
          <p:cNvSpPr/>
          <p:nvPr/>
        </p:nvSpPr>
        <p:spPr>
          <a:xfrm>
            <a:off x="841113" y="1834935"/>
            <a:ext cx="648000" cy="648000"/>
          </a:xfrm>
          <a:prstGeom prst="ellipse">
            <a:avLst/>
          </a:prstGeom>
          <a:solidFill>
            <a:srgbClr val="00CC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sz="1600" dirty="0">
                <a:solidFill>
                  <a:schemeClr val="bg1"/>
                </a:solidFill>
              </a:rPr>
              <a:t>Inicio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65" name="Rectángulo 64"/>
          <p:cNvSpPr/>
          <p:nvPr/>
        </p:nvSpPr>
        <p:spPr>
          <a:xfrm>
            <a:off x="751112" y="1212377"/>
            <a:ext cx="2689083" cy="36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chemeClr val="tx1"/>
                </a:solidFill>
              </a:rPr>
              <a:t>Designar Supervisor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66" name="Documento 65"/>
          <p:cNvSpPr/>
          <p:nvPr/>
        </p:nvSpPr>
        <p:spPr>
          <a:xfrm>
            <a:off x="4074834" y="1212377"/>
            <a:ext cx="1620000" cy="360000"/>
          </a:xfrm>
          <a:prstGeom prst="flowChartDocumen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chemeClr val="tx1"/>
                </a:solidFill>
              </a:rPr>
              <a:t>Elaborar Contrato</a:t>
            </a:r>
            <a:endParaRPr lang="es-ES" sz="1200" dirty="0">
              <a:solidFill>
                <a:schemeClr val="tx1"/>
              </a:solidFill>
            </a:endParaRPr>
          </a:p>
        </p:txBody>
      </p:sp>
      <p:cxnSp>
        <p:nvCxnSpPr>
          <p:cNvPr id="67" name="Conector angular 66"/>
          <p:cNvCxnSpPr>
            <a:stCxn id="64" idx="0"/>
            <a:endCxn id="65" idx="2"/>
          </p:cNvCxnSpPr>
          <p:nvPr/>
        </p:nvCxnSpPr>
        <p:spPr>
          <a:xfrm rot="5400000" flipH="1" flipV="1">
            <a:off x="1499104" y="1238386"/>
            <a:ext cx="262558" cy="93054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de flecha 67"/>
          <p:cNvCxnSpPr>
            <a:stCxn id="65" idx="3"/>
            <a:endCxn id="66" idx="1"/>
          </p:cNvCxnSpPr>
          <p:nvPr/>
        </p:nvCxnSpPr>
        <p:spPr>
          <a:xfrm>
            <a:off x="3440195" y="1392377"/>
            <a:ext cx="63463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ángulo 68"/>
          <p:cNvSpPr/>
          <p:nvPr/>
        </p:nvSpPr>
        <p:spPr>
          <a:xfrm>
            <a:off x="3830287" y="914011"/>
            <a:ext cx="1913147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es-CO" sz="1400" b="1" u="sng" dirty="0">
                <a:solidFill>
                  <a:srgbClr val="003300"/>
                </a:solidFill>
              </a:rPr>
              <a:t>Unidad A. Legal</a:t>
            </a:r>
            <a:endParaRPr lang="es-ES" sz="1400" b="1" u="sng" dirty="0">
              <a:solidFill>
                <a:srgbClr val="003300"/>
              </a:solidFill>
            </a:endParaRPr>
          </a:p>
        </p:txBody>
      </p:sp>
      <p:sp>
        <p:nvSpPr>
          <p:cNvPr id="70" name="Rectángulo 69"/>
          <p:cNvSpPr/>
          <p:nvPr/>
        </p:nvSpPr>
        <p:spPr>
          <a:xfrm>
            <a:off x="653138" y="914011"/>
            <a:ext cx="1913147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es-CO" sz="1400" b="1" u="sng" dirty="0">
                <a:solidFill>
                  <a:srgbClr val="003300"/>
                </a:solidFill>
              </a:rPr>
              <a:t>Unidad Proyecto</a:t>
            </a:r>
            <a:endParaRPr lang="es-ES" sz="1400" b="1" u="sng" dirty="0">
              <a:solidFill>
                <a:srgbClr val="003300"/>
              </a:solidFill>
            </a:endParaRPr>
          </a:p>
        </p:txBody>
      </p:sp>
      <p:sp>
        <p:nvSpPr>
          <p:cNvPr id="71" name="Rectángulo 70"/>
          <p:cNvSpPr/>
          <p:nvPr/>
        </p:nvSpPr>
        <p:spPr>
          <a:xfrm>
            <a:off x="2255609" y="914011"/>
            <a:ext cx="1913147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es-CO" sz="1400" b="1" u="sng" dirty="0">
                <a:solidFill>
                  <a:srgbClr val="003300"/>
                </a:solidFill>
              </a:rPr>
              <a:t>Unidad DEAJ Asociada</a:t>
            </a:r>
            <a:endParaRPr lang="es-ES" sz="1400" b="1" u="sng" dirty="0">
              <a:solidFill>
                <a:srgbClr val="003300"/>
              </a:solidFill>
            </a:endParaRPr>
          </a:p>
        </p:txBody>
      </p:sp>
      <p:sp>
        <p:nvSpPr>
          <p:cNvPr id="72" name="Rectángulo 71"/>
          <p:cNvSpPr/>
          <p:nvPr/>
        </p:nvSpPr>
        <p:spPr>
          <a:xfrm>
            <a:off x="5460551" y="914011"/>
            <a:ext cx="1913147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es-CO" sz="1400" b="1" u="sng" dirty="0">
                <a:solidFill>
                  <a:srgbClr val="003300"/>
                </a:solidFill>
              </a:rPr>
              <a:t>Unidad Presupuesto</a:t>
            </a:r>
            <a:endParaRPr lang="es-ES" sz="1400" b="1" u="sng" dirty="0">
              <a:solidFill>
                <a:srgbClr val="003300"/>
              </a:solidFill>
            </a:endParaRPr>
          </a:p>
        </p:txBody>
      </p:sp>
      <p:sp>
        <p:nvSpPr>
          <p:cNvPr id="73" name="Rectángulo 72"/>
          <p:cNvSpPr/>
          <p:nvPr/>
        </p:nvSpPr>
        <p:spPr>
          <a:xfrm>
            <a:off x="7063022" y="914011"/>
            <a:ext cx="1913147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es-CO" sz="1400" b="1" u="sng" dirty="0">
                <a:solidFill>
                  <a:srgbClr val="003300"/>
                </a:solidFill>
              </a:rPr>
              <a:t>Contratista</a:t>
            </a:r>
            <a:endParaRPr lang="es-ES" sz="1400" b="1" u="sng" dirty="0">
              <a:solidFill>
                <a:srgbClr val="003300"/>
              </a:solidFill>
            </a:endParaRPr>
          </a:p>
        </p:txBody>
      </p:sp>
      <p:sp>
        <p:nvSpPr>
          <p:cNvPr id="74" name="Rectángulo 73"/>
          <p:cNvSpPr/>
          <p:nvPr/>
        </p:nvSpPr>
        <p:spPr>
          <a:xfrm>
            <a:off x="8665493" y="914011"/>
            <a:ext cx="1913147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es-CO" sz="1400" b="1" u="sng" dirty="0">
                <a:solidFill>
                  <a:srgbClr val="003300"/>
                </a:solidFill>
              </a:rPr>
              <a:t>Interventor o </a:t>
            </a:r>
          </a:p>
          <a:p>
            <a:pPr algn="ctr"/>
            <a:r>
              <a:rPr lang="es-CO" sz="1400" b="1" u="sng" dirty="0">
                <a:solidFill>
                  <a:srgbClr val="003300"/>
                </a:solidFill>
              </a:rPr>
              <a:t>Supervisor</a:t>
            </a:r>
            <a:endParaRPr lang="es-ES" sz="1400" b="1" u="sng" dirty="0">
              <a:solidFill>
                <a:srgbClr val="003300"/>
              </a:solidFill>
            </a:endParaRPr>
          </a:p>
        </p:txBody>
      </p:sp>
      <p:sp>
        <p:nvSpPr>
          <p:cNvPr id="75" name="Rectángulo 74"/>
          <p:cNvSpPr/>
          <p:nvPr/>
        </p:nvSpPr>
        <p:spPr>
          <a:xfrm>
            <a:off x="10267964" y="914011"/>
            <a:ext cx="1913147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es-CO" sz="1400" b="1" u="sng" dirty="0">
                <a:solidFill>
                  <a:srgbClr val="003300"/>
                </a:solidFill>
              </a:rPr>
              <a:t>Director(a) Ejecutivo de Administración Judicial</a:t>
            </a:r>
            <a:endParaRPr lang="es-ES" sz="1400" b="1" u="sng" dirty="0">
              <a:solidFill>
                <a:srgbClr val="003300"/>
              </a:solidFill>
            </a:endParaRPr>
          </a:p>
        </p:txBody>
      </p:sp>
      <p:sp>
        <p:nvSpPr>
          <p:cNvPr id="76" name="Documento 75"/>
          <p:cNvSpPr/>
          <p:nvPr/>
        </p:nvSpPr>
        <p:spPr>
          <a:xfrm>
            <a:off x="10512511" y="1533672"/>
            <a:ext cx="1620000" cy="360000"/>
          </a:xfrm>
          <a:prstGeom prst="flowChartDocumen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chemeClr val="tx1"/>
                </a:solidFill>
              </a:rPr>
              <a:t>Suscribir Contrato</a:t>
            </a:r>
            <a:endParaRPr lang="es-ES" sz="1200" dirty="0">
              <a:solidFill>
                <a:schemeClr val="tx1"/>
              </a:solidFill>
            </a:endParaRPr>
          </a:p>
        </p:txBody>
      </p:sp>
      <p:cxnSp>
        <p:nvCxnSpPr>
          <p:cNvPr id="77" name="Conector recto de flecha 76"/>
          <p:cNvCxnSpPr>
            <a:stCxn id="76" idx="1"/>
            <a:endCxn id="78" idx="3"/>
          </p:cNvCxnSpPr>
          <p:nvPr/>
        </p:nvCxnSpPr>
        <p:spPr>
          <a:xfrm flipH="1">
            <a:off x="7325098" y="1713672"/>
            <a:ext cx="318741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ángulo 77"/>
          <p:cNvSpPr/>
          <p:nvPr/>
        </p:nvSpPr>
        <p:spPr>
          <a:xfrm>
            <a:off x="5705098" y="1533672"/>
            <a:ext cx="1620000" cy="36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chemeClr val="tx1"/>
                </a:solidFill>
              </a:rPr>
              <a:t>Registro Presupuestal</a:t>
            </a:r>
            <a:endParaRPr lang="es-ES" sz="1200" dirty="0">
              <a:solidFill>
                <a:schemeClr val="tx1"/>
              </a:solidFill>
            </a:endParaRPr>
          </a:p>
        </p:txBody>
      </p:sp>
      <p:cxnSp>
        <p:nvCxnSpPr>
          <p:cNvPr id="79" name="Conector angular 78"/>
          <p:cNvCxnSpPr>
            <a:stCxn id="66" idx="3"/>
            <a:endCxn id="76" idx="0"/>
          </p:cNvCxnSpPr>
          <p:nvPr/>
        </p:nvCxnSpPr>
        <p:spPr>
          <a:xfrm>
            <a:off x="5694834" y="1392377"/>
            <a:ext cx="5627677" cy="141295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Documento 79"/>
          <p:cNvSpPr/>
          <p:nvPr/>
        </p:nvSpPr>
        <p:spPr>
          <a:xfrm>
            <a:off x="7307569" y="1931042"/>
            <a:ext cx="1620000" cy="360000"/>
          </a:xfrm>
          <a:prstGeom prst="flowChartDocumen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chemeClr val="tx1"/>
                </a:solidFill>
              </a:rPr>
              <a:t>Perfeccionar Garantías</a:t>
            </a:r>
            <a:endParaRPr lang="es-ES" sz="1200" dirty="0">
              <a:solidFill>
                <a:schemeClr val="tx1"/>
              </a:solidFill>
            </a:endParaRPr>
          </a:p>
        </p:txBody>
      </p:sp>
      <p:cxnSp>
        <p:nvCxnSpPr>
          <p:cNvPr id="81" name="Conector angular 80"/>
          <p:cNvCxnSpPr>
            <a:stCxn id="78" idx="2"/>
            <a:endCxn id="80" idx="1"/>
          </p:cNvCxnSpPr>
          <p:nvPr/>
        </p:nvCxnSpPr>
        <p:spPr>
          <a:xfrm rot="16200000" flipH="1">
            <a:off x="6802648" y="1606121"/>
            <a:ext cx="217370" cy="792471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ombo 81"/>
          <p:cNvSpPr/>
          <p:nvPr/>
        </p:nvSpPr>
        <p:spPr>
          <a:xfrm>
            <a:off x="4074834" y="2181187"/>
            <a:ext cx="1620000" cy="720000"/>
          </a:xfrm>
          <a:prstGeom prst="diamond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chemeClr val="tx1"/>
                </a:solidFill>
              </a:rPr>
              <a:t>Aprobadas Garantías?</a:t>
            </a:r>
            <a:endParaRPr lang="es-ES" sz="1200" dirty="0">
              <a:solidFill>
                <a:schemeClr val="tx1"/>
              </a:solidFill>
            </a:endParaRPr>
          </a:p>
        </p:txBody>
      </p:sp>
      <p:cxnSp>
        <p:nvCxnSpPr>
          <p:cNvPr id="83" name="Conector angular 82"/>
          <p:cNvCxnSpPr>
            <a:stCxn id="80" idx="2"/>
            <a:endCxn id="82" idx="3"/>
          </p:cNvCxnSpPr>
          <p:nvPr/>
        </p:nvCxnSpPr>
        <p:spPr>
          <a:xfrm rot="5400000">
            <a:off x="6769230" y="1192847"/>
            <a:ext cx="273945" cy="2422735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angular 83"/>
          <p:cNvCxnSpPr>
            <a:stCxn id="82" idx="0"/>
            <a:endCxn id="80" idx="1"/>
          </p:cNvCxnSpPr>
          <p:nvPr/>
        </p:nvCxnSpPr>
        <p:spPr>
          <a:xfrm rot="5400000" flipH="1" flipV="1">
            <a:off x="6061129" y="934748"/>
            <a:ext cx="70145" cy="2422735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angular 84"/>
          <p:cNvCxnSpPr>
            <a:stCxn id="82" idx="2"/>
            <a:endCxn id="88" idx="1"/>
          </p:cNvCxnSpPr>
          <p:nvPr/>
        </p:nvCxnSpPr>
        <p:spPr>
          <a:xfrm rot="5400000" flipH="1" flipV="1">
            <a:off x="6753333" y="744481"/>
            <a:ext cx="288207" cy="4025206"/>
          </a:xfrm>
          <a:prstGeom prst="bentConnector4">
            <a:avLst>
              <a:gd name="adj1" fmla="val -79318"/>
              <a:gd name="adj2" fmla="val 60062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ángulo 85"/>
          <p:cNvSpPr/>
          <p:nvPr/>
        </p:nvSpPr>
        <p:spPr>
          <a:xfrm>
            <a:off x="4505773" y="1987917"/>
            <a:ext cx="437291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chemeClr val="tx1"/>
                </a:solidFill>
              </a:rPr>
              <a:t>NO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87" name="Rectángulo 86"/>
          <p:cNvSpPr/>
          <p:nvPr/>
        </p:nvSpPr>
        <p:spPr>
          <a:xfrm>
            <a:off x="4505773" y="2838873"/>
            <a:ext cx="437291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chemeClr val="tx1"/>
                </a:solidFill>
              </a:rPr>
              <a:t>SI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88" name="Documento 87"/>
          <p:cNvSpPr/>
          <p:nvPr/>
        </p:nvSpPr>
        <p:spPr>
          <a:xfrm>
            <a:off x="8910040" y="2342980"/>
            <a:ext cx="1620000" cy="540000"/>
          </a:xfrm>
          <a:prstGeom prst="flowChartDocumen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chemeClr val="tx1"/>
                </a:solidFill>
              </a:rPr>
              <a:t>Comunicar legalización contrato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89" name="Documento 88"/>
          <p:cNvSpPr/>
          <p:nvPr/>
        </p:nvSpPr>
        <p:spPr>
          <a:xfrm>
            <a:off x="8910040" y="2993303"/>
            <a:ext cx="1620000" cy="360000"/>
          </a:xfrm>
          <a:prstGeom prst="flowChartDocumen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chemeClr val="tx1"/>
                </a:solidFill>
              </a:rPr>
              <a:t>Suscribir Acta Inicio</a:t>
            </a:r>
            <a:endParaRPr lang="es-ES" sz="1200" dirty="0">
              <a:solidFill>
                <a:schemeClr val="tx1"/>
              </a:solidFill>
            </a:endParaRPr>
          </a:p>
        </p:txBody>
      </p:sp>
      <p:cxnSp>
        <p:nvCxnSpPr>
          <p:cNvPr id="90" name="Conector recto de flecha 89"/>
          <p:cNvCxnSpPr>
            <a:stCxn id="88" idx="2"/>
            <a:endCxn id="89" idx="0"/>
          </p:cNvCxnSpPr>
          <p:nvPr/>
        </p:nvCxnSpPr>
        <p:spPr>
          <a:xfrm>
            <a:off x="9720040" y="2847280"/>
            <a:ext cx="0" cy="14602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ángulo 90"/>
          <p:cNvSpPr/>
          <p:nvPr/>
        </p:nvSpPr>
        <p:spPr>
          <a:xfrm>
            <a:off x="8910040" y="3475093"/>
            <a:ext cx="1620000" cy="36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chemeClr val="tx1"/>
                </a:solidFill>
              </a:rPr>
              <a:t>Vigilar ejecución contrato</a:t>
            </a:r>
            <a:endParaRPr lang="es-ES" sz="1200" dirty="0">
              <a:solidFill>
                <a:schemeClr val="tx1"/>
              </a:solidFill>
            </a:endParaRPr>
          </a:p>
        </p:txBody>
      </p:sp>
      <p:cxnSp>
        <p:nvCxnSpPr>
          <p:cNvPr id="92" name="Conector recto de flecha 91"/>
          <p:cNvCxnSpPr>
            <a:stCxn id="89" idx="2"/>
            <a:endCxn id="91" idx="0"/>
          </p:cNvCxnSpPr>
          <p:nvPr/>
        </p:nvCxnSpPr>
        <p:spPr>
          <a:xfrm>
            <a:off x="9720040" y="3329503"/>
            <a:ext cx="0" cy="14559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Documento 92"/>
          <p:cNvSpPr/>
          <p:nvPr/>
        </p:nvSpPr>
        <p:spPr>
          <a:xfrm>
            <a:off x="8910040" y="3976307"/>
            <a:ext cx="1620000" cy="540000"/>
          </a:xfrm>
          <a:prstGeom prst="flowChartDocumen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chemeClr val="tx1"/>
                </a:solidFill>
              </a:rPr>
              <a:t>Presentar informes del contrato</a:t>
            </a:r>
            <a:endParaRPr lang="es-ES" sz="1200" dirty="0">
              <a:solidFill>
                <a:schemeClr val="tx1"/>
              </a:solidFill>
            </a:endParaRPr>
          </a:p>
        </p:txBody>
      </p:sp>
      <p:cxnSp>
        <p:nvCxnSpPr>
          <p:cNvPr id="95" name="Conector recto de flecha 94"/>
          <p:cNvCxnSpPr>
            <a:stCxn id="91" idx="2"/>
            <a:endCxn id="93" idx="0"/>
          </p:cNvCxnSpPr>
          <p:nvPr/>
        </p:nvCxnSpPr>
        <p:spPr>
          <a:xfrm>
            <a:off x="9720040" y="3835093"/>
            <a:ext cx="0" cy="14121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Documento 96"/>
          <p:cNvSpPr/>
          <p:nvPr/>
        </p:nvSpPr>
        <p:spPr>
          <a:xfrm>
            <a:off x="4074834" y="3976307"/>
            <a:ext cx="1620000" cy="540000"/>
          </a:xfrm>
          <a:prstGeom prst="flowChartDocumen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chemeClr val="tx1"/>
                </a:solidFill>
              </a:rPr>
              <a:t>Publicar documentos ejecución contrato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99" name="Documento 98"/>
          <p:cNvSpPr/>
          <p:nvPr/>
        </p:nvSpPr>
        <p:spPr>
          <a:xfrm>
            <a:off x="4074834" y="3439621"/>
            <a:ext cx="1620000" cy="360000"/>
          </a:xfrm>
          <a:prstGeom prst="flowChartDocumen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chemeClr val="tx1"/>
                </a:solidFill>
              </a:rPr>
              <a:t>Publicar Contrato</a:t>
            </a:r>
            <a:endParaRPr lang="es-ES" sz="1200" dirty="0">
              <a:solidFill>
                <a:schemeClr val="tx1"/>
              </a:solidFill>
            </a:endParaRPr>
          </a:p>
        </p:txBody>
      </p:sp>
      <p:cxnSp>
        <p:nvCxnSpPr>
          <p:cNvPr id="101" name="Conector recto de flecha 100"/>
          <p:cNvCxnSpPr>
            <a:stCxn id="82" idx="2"/>
            <a:endCxn id="99" idx="0"/>
          </p:cNvCxnSpPr>
          <p:nvPr/>
        </p:nvCxnSpPr>
        <p:spPr>
          <a:xfrm>
            <a:off x="4884834" y="2901187"/>
            <a:ext cx="0" cy="53843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ángulo 103"/>
          <p:cNvSpPr/>
          <p:nvPr/>
        </p:nvSpPr>
        <p:spPr>
          <a:xfrm>
            <a:off x="7471672" y="4670558"/>
            <a:ext cx="3204942" cy="36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chemeClr val="tx1"/>
                </a:solidFill>
              </a:rPr>
              <a:t>Determinar Valores a pagar</a:t>
            </a:r>
            <a:endParaRPr lang="es-ES" sz="1200" dirty="0">
              <a:solidFill>
                <a:schemeClr val="tx1"/>
              </a:solidFill>
            </a:endParaRPr>
          </a:p>
        </p:txBody>
      </p:sp>
      <p:cxnSp>
        <p:nvCxnSpPr>
          <p:cNvPr id="105" name="Conector recto de flecha 104"/>
          <p:cNvCxnSpPr>
            <a:stCxn id="93" idx="1"/>
            <a:endCxn id="97" idx="3"/>
          </p:cNvCxnSpPr>
          <p:nvPr/>
        </p:nvCxnSpPr>
        <p:spPr>
          <a:xfrm flipH="1">
            <a:off x="5694834" y="4246307"/>
            <a:ext cx="321520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angular 105"/>
          <p:cNvCxnSpPr>
            <a:stCxn id="93" idx="2"/>
            <a:endCxn id="104" idx="0"/>
          </p:cNvCxnSpPr>
          <p:nvPr/>
        </p:nvCxnSpPr>
        <p:spPr>
          <a:xfrm rot="5400000">
            <a:off x="9302117" y="4252634"/>
            <a:ext cx="189951" cy="64589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Documento 109"/>
          <p:cNvSpPr/>
          <p:nvPr/>
        </p:nvSpPr>
        <p:spPr>
          <a:xfrm>
            <a:off x="8910040" y="5116392"/>
            <a:ext cx="1620000" cy="540000"/>
          </a:xfrm>
          <a:prstGeom prst="flowChartDocumen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chemeClr val="tx1"/>
                </a:solidFill>
              </a:rPr>
              <a:t>Estructurar y Presentar cuenta</a:t>
            </a:r>
            <a:endParaRPr lang="es-ES" sz="1200" dirty="0">
              <a:solidFill>
                <a:schemeClr val="tx1"/>
              </a:solidFill>
            </a:endParaRPr>
          </a:p>
        </p:txBody>
      </p:sp>
      <p:cxnSp>
        <p:nvCxnSpPr>
          <p:cNvPr id="116" name="Conector angular 115"/>
          <p:cNvCxnSpPr>
            <a:stCxn id="104" idx="3"/>
            <a:endCxn id="110" idx="3"/>
          </p:cNvCxnSpPr>
          <p:nvPr/>
        </p:nvCxnSpPr>
        <p:spPr>
          <a:xfrm flipH="1">
            <a:off x="10530040" y="4850558"/>
            <a:ext cx="146574" cy="535834"/>
          </a:xfrm>
          <a:prstGeom prst="bentConnector3">
            <a:avLst>
              <a:gd name="adj1" fmla="val -155962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ángulo 116"/>
          <p:cNvSpPr/>
          <p:nvPr/>
        </p:nvSpPr>
        <p:spPr>
          <a:xfrm>
            <a:off x="5705098" y="5116392"/>
            <a:ext cx="1620000" cy="54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chemeClr val="tx1"/>
                </a:solidFill>
              </a:rPr>
              <a:t>Realizar actividades pago</a:t>
            </a:r>
            <a:endParaRPr lang="es-ES" sz="1200" dirty="0">
              <a:solidFill>
                <a:schemeClr val="tx1"/>
              </a:solidFill>
            </a:endParaRPr>
          </a:p>
        </p:txBody>
      </p:sp>
      <p:cxnSp>
        <p:nvCxnSpPr>
          <p:cNvPr id="119" name="Conector recto de flecha 118"/>
          <p:cNvCxnSpPr>
            <a:stCxn id="110" idx="1"/>
            <a:endCxn id="117" idx="3"/>
          </p:cNvCxnSpPr>
          <p:nvPr/>
        </p:nvCxnSpPr>
        <p:spPr>
          <a:xfrm flipH="1">
            <a:off x="7325098" y="5386392"/>
            <a:ext cx="158494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Documento 119"/>
          <p:cNvSpPr/>
          <p:nvPr/>
        </p:nvSpPr>
        <p:spPr>
          <a:xfrm>
            <a:off x="8910040" y="5725610"/>
            <a:ext cx="1620000" cy="540000"/>
          </a:xfrm>
          <a:prstGeom prst="flowChartDocumen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chemeClr val="tx1"/>
                </a:solidFill>
              </a:rPr>
              <a:t>Proyectar Acta Liquidación</a:t>
            </a:r>
            <a:endParaRPr lang="es-ES" sz="1200" dirty="0">
              <a:solidFill>
                <a:schemeClr val="tx1"/>
              </a:solidFill>
            </a:endParaRPr>
          </a:p>
        </p:txBody>
      </p:sp>
      <p:cxnSp>
        <p:nvCxnSpPr>
          <p:cNvPr id="122" name="Conector angular 121"/>
          <p:cNvCxnSpPr>
            <a:stCxn id="117" idx="2"/>
            <a:endCxn id="120" idx="1"/>
          </p:cNvCxnSpPr>
          <p:nvPr/>
        </p:nvCxnSpPr>
        <p:spPr>
          <a:xfrm rot="16200000" flipH="1">
            <a:off x="7542960" y="4628530"/>
            <a:ext cx="339218" cy="2394942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ángulo 122"/>
          <p:cNvSpPr/>
          <p:nvPr/>
        </p:nvSpPr>
        <p:spPr>
          <a:xfrm>
            <a:off x="4074834" y="6224558"/>
            <a:ext cx="4688633" cy="36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chemeClr val="tx1"/>
                </a:solidFill>
              </a:rPr>
              <a:t>Revisar y Aprobar Acta Liquidación</a:t>
            </a:r>
            <a:endParaRPr lang="es-ES" sz="1200" dirty="0">
              <a:solidFill>
                <a:schemeClr val="tx1"/>
              </a:solidFill>
            </a:endParaRPr>
          </a:p>
        </p:txBody>
      </p:sp>
      <p:cxnSp>
        <p:nvCxnSpPr>
          <p:cNvPr id="127" name="Conector angular 126"/>
          <p:cNvCxnSpPr>
            <a:stCxn id="120" idx="2"/>
            <a:endCxn id="123" idx="3"/>
          </p:cNvCxnSpPr>
          <p:nvPr/>
        </p:nvCxnSpPr>
        <p:spPr>
          <a:xfrm rot="5400000">
            <a:off x="9154430" y="5838948"/>
            <a:ext cx="174648" cy="956573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ángulo 128"/>
          <p:cNvSpPr/>
          <p:nvPr/>
        </p:nvSpPr>
        <p:spPr>
          <a:xfrm>
            <a:off x="922973" y="4670558"/>
            <a:ext cx="5592124" cy="36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chemeClr val="tx1"/>
                </a:solidFill>
              </a:rPr>
              <a:t>Cerrar Expediente contractual</a:t>
            </a:r>
            <a:endParaRPr lang="es-ES" sz="1200" dirty="0">
              <a:solidFill>
                <a:schemeClr val="tx1"/>
              </a:solidFill>
            </a:endParaRPr>
          </a:p>
        </p:txBody>
      </p:sp>
      <p:cxnSp>
        <p:nvCxnSpPr>
          <p:cNvPr id="131" name="Conector angular 130"/>
          <p:cNvCxnSpPr>
            <a:stCxn id="123" idx="2"/>
            <a:endCxn id="146" idx="2"/>
          </p:cNvCxnSpPr>
          <p:nvPr/>
        </p:nvCxnSpPr>
        <p:spPr>
          <a:xfrm rot="5400000" flipH="1">
            <a:off x="4070834" y="4236241"/>
            <a:ext cx="10886" cy="4685749"/>
          </a:xfrm>
          <a:prstGeom prst="bentConnector3">
            <a:avLst>
              <a:gd name="adj1" fmla="val -2099945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Elipse 132"/>
          <p:cNvSpPr/>
          <p:nvPr/>
        </p:nvSpPr>
        <p:spPr>
          <a:xfrm>
            <a:off x="841113" y="3675781"/>
            <a:ext cx="648000" cy="648000"/>
          </a:xfrm>
          <a:prstGeom prst="ellipse">
            <a:avLst/>
          </a:prstGeom>
          <a:solidFill>
            <a:srgbClr val="FF006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sz="1600" dirty="0">
                <a:solidFill>
                  <a:schemeClr val="bg1"/>
                </a:solidFill>
              </a:rPr>
              <a:t>Fin</a:t>
            </a:r>
            <a:endParaRPr lang="es-ES" sz="1600" dirty="0">
              <a:solidFill>
                <a:schemeClr val="bg1"/>
              </a:solidFill>
            </a:endParaRPr>
          </a:p>
        </p:txBody>
      </p:sp>
      <p:cxnSp>
        <p:nvCxnSpPr>
          <p:cNvPr id="140" name="Conector angular 139"/>
          <p:cNvCxnSpPr>
            <a:stCxn id="129" idx="0"/>
            <a:endCxn id="133" idx="4"/>
          </p:cNvCxnSpPr>
          <p:nvPr/>
        </p:nvCxnSpPr>
        <p:spPr>
          <a:xfrm rot="16200000" flipV="1">
            <a:off x="2268686" y="3220209"/>
            <a:ext cx="346777" cy="255392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ángulo 141"/>
          <p:cNvSpPr/>
          <p:nvPr/>
        </p:nvSpPr>
        <p:spPr>
          <a:xfrm>
            <a:off x="10512511" y="6235709"/>
            <a:ext cx="1620000" cy="36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chemeClr val="tx1"/>
                </a:solidFill>
              </a:rPr>
              <a:t>Liquidar Contrato</a:t>
            </a:r>
            <a:endParaRPr lang="es-ES" sz="1200" dirty="0">
              <a:solidFill>
                <a:schemeClr val="tx1"/>
              </a:solidFill>
            </a:endParaRPr>
          </a:p>
        </p:txBody>
      </p:sp>
      <p:cxnSp>
        <p:nvCxnSpPr>
          <p:cNvPr id="143" name="Conector angular 142"/>
          <p:cNvCxnSpPr>
            <a:stCxn id="123" idx="2"/>
            <a:endCxn id="142" idx="2"/>
          </p:cNvCxnSpPr>
          <p:nvPr/>
        </p:nvCxnSpPr>
        <p:spPr>
          <a:xfrm rot="16200000" flipH="1">
            <a:off x="8865256" y="4138453"/>
            <a:ext cx="11151" cy="4903360"/>
          </a:xfrm>
          <a:prstGeom prst="bentConnector3">
            <a:avLst>
              <a:gd name="adj1" fmla="val 215004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ángulo 143"/>
          <p:cNvSpPr/>
          <p:nvPr/>
        </p:nvSpPr>
        <p:spPr>
          <a:xfrm>
            <a:off x="1324200" y="5513635"/>
            <a:ext cx="437291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chemeClr val="tx1"/>
                </a:solidFill>
              </a:rPr>
              <a:t>NO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146" name="Rombo 145"/>
          <p:cNvSpPr/>
          <p:nvPr/>
        </p:nvSpPr>
        <p:spPr>
          <a:xfrm>
            <a:off x="923402" y="5673672"/>
            <a:ext cx="1620000" cy="900000"/>
          </a:xfrm>
          <a:prstGeom prst="diamond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chemeClr val="tx1"/>
                </a:solidFill>
              </a:rPr>
              <a:t>Vencidos Términos Garantías?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147" name="Rectángulo 146"/>
          <p:cNvSpPr/>
          <p:nvPr/>
        </p:nvSpPr>
        <p:spPr>
          <a:xfrm>
            <a:off x="2361889" y="5851610"/>
            <a:ext cx="437291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chemeClr val="tx1"/>
                </a:solidFill>
              </a:rPr>
              <a:t>SI</a:t>
            </a:r>
            <a:endParaRPr lang="es-ES" sz="1200" dirty="0">
              <a:solidFill>
                <a:schemeClr val="tx1"/>
              </a:solidFill>
            </a:endParaRPr>
          </a:p>
        </p:txBody>
      </p:sp>
      <p:cxnSp>
        <p:nvCxnSpPr>
          <p:cNvPr id="149" name="Conector angular 148"/>
          <p:cNvCxnSpPr>
            <a:stCxn id="146" idx="3"/>
            <a:endCxn id="129" idx="2"/>
          </p:cNvCxnSpPr>
          <p:nvPr/>
        </p:nvCxnSpPr>
        <p:spPr>
          <a:xfrm flipV="1">
            <a:off x="2543402" y="5030558"/>
            <a:ext cx="1175633" cy="1093114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ector recto de flecha 149"/>
          <p:cNvCxnSpPr>
            <a:stCxn id="146" idx="0"/>
            <a:endCxn id="151" idx="2"/>
          </p:cNvCxnSpPr>
          <p:nvPr/>
        </p:nvCxnSpPr>
        <p:spPr>
          <a:xfrm flipH="1" flipV="1">
            <a:off x="1732972" y="5476392"/>
            <a:ext cx="430" cy="1972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ectángulo 150"/>
          <p:cNvSpPr/>
          <p:nvPr/>
        </p:nvSpPr>
        <p:spPr>
          <a:xfrm>
            <a:off x="922972" y="5116392"/>
            <a:ext cx="1620000" cy="36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O" sz="1200" dirty="0">
                <a:solidFill>
                  <a:schemeClr val="tx1"/>
                </a:solidFill>
              </a:rPr>
              <a:t>Realizar Seguimiento</a:t>
            </a:r>
            <a:endParaRPr lang="es-ES" sz="1200" dirty="0">
              <a:solidFill>
                <a:schemeClr val="tx1"/>
              </a:solidFill>
            </a:endParaRPr>
          </a:p>
        </p:txBody>
      </p:sp>
      <p:cxnSp>
        <p:nvCxnSpPr>
          <p:cNvPr id="152" name="Conector angular 151"/>
          <p:cNvCxnSpPr>
            <a:stCxn id="151" idx="1"/>
            <a:endCxn id="146" idx="1"/>
          </p:cNvCxnSpPr>
          <p:nvPr/>
        </p:nvCxnSpPr>
        <p:spPr>
          <a:xfrm rot="10800000" flipH="1" flipV="1">
            <a:off x="922972" y="5296392"/>
            <a:ext cx="430" cy="827280"/>
          </a:xfrm>
          <a:prstGeom prst="bentConnector3">
            <a:avLst>
              <a:gd name="adj1" fmla="val -5316279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data:image/jpeg;base64,/9j/4AAQSkZJRgABAQAAAQABAAD/2wCEAAkGBxAPEBUSEhQWFRUUFBQUEBASEBIPEBUVFhQWFxQXFBQYHCggGBolHRUVIj0iJSkrLi4uFx8zODMsNygtLisBCgoKDg0OGxAQGywkICUwLDIvLiwsLCwvLi8sLiwsLCwsLCwsLCwsLCwsLCwsLCwsLCwsLCwsLCwsLCwsLCwsLP/AABEIAOEA4QMBEQACEQEDEQH/xAAcAAEAAQUBAQAAAAAAAAAAAAAABgEDBAUHAgj/xABKEAABAwIBBwMPCQgBBQAAAAABAAIDBBESBQYTITFBUWFxkQcUIiMyM1JzgZKxssHC0TRCU3KCk6Gz0hYkYmODouLwoxVDRFTh/8QAGwEBAAIDAQEAAAAAAAAAAAAAAAMEAQUGAgf/xAA1EQEAAgECBAQEBQMDBQAAAAAAAQIDBBEFEjFREyEyMxRBYXEiI4Gx8JGhwSRCYgY0UtHh/9oADAMBAAIRAxEAPwDuKAgICAgICAgICAgICAgICAgICAgICAgICAgICAgICAgICAgICAgICAgICAgICAgICAgICAgICAgICAgICAgICAgICAgICAgICAgICAgICAgICAgICAgICAgICAgICAgICAgICAgICAgICAgICAgICAgICAgICAgICAgICAgICAgIPD3hu0gc5so75KU9UxDMRM9HltQw7HNPM4FeK6nDbyraJ/VmaWjrC6p3kQEBBoMqZZnZUinhibI5zA4YnloA13LjbU0WGvXt37Fhnby3eabLNSKplPPExheCQ6N7pGEBrjdriBfW22sA9IJM7RtukKy8iAgICAgICAgICAgICC3NM1gu4gDlNlDlz48Ub3mIeq1m3lEMX/q0N+68uF1vQtfPG9Hvtz/2lL8Ll7MuOQOF2kEHeDcLZY8tMleak7whmJidpe1IwICCPZ25xigay7XEyFwDmxvkAwgEizRtN7+Q8FR12XPSsRhjznv8lnTYqXmeedkDGc80sj3iORzSbtMrdC4cWtafmi202277LQ6jh+XUTz5JiJ/s2dL4sccsRu9DOKp2CmJ55Y7KCOC/8/3ZnNSflKV5Kzoe2FjZI7vDQHESar8l2+RdFhz+HSKddlC+n5rTaPLdlHOv+V/yf4qT4z6PPwn1W3532/7X/L/isfFz2Phfq02Us9pZmFkTdHuMofjdbeG6hbn6OKtUtMxvMIZxxE+U7tHQZVlp5hMw4n2IdpC5weHWuHG976hr5F6YmFcrZXlq5NJLhFhhYxl8LRe+06ybgG/IEIjZscl52z0zS13bW7tI5znN5nbSOQrFpnbyIrEz5t1DnjI8XDGWPK4qnOqvE7bLEaas/Nd/aqXwGf3fFefi7dmfha9z9qJvBZ0O/Unxd+zPwte6n7Tz+DH5rv1LHxdz4WndQ5zz8Gea79SfFXZ+Fo22RMt6c4HgB1rgjuTbbqOwqxgz887T1V82Dk846N0rSuICAgICDCyrWiCMv2nYwcXHZ7T5FT1uqjTYZv8AP5fdNp8M5bxWERlq3POJxuTvPs4BcFnzZM95tkneW+pgrSNqw89d2UHhPfgr9BlfQPv8wns28nEcoW14ZrL6XJ/xnqgz6PxK+XVNGuBFxsOxd1ExMbw5/o9LIINBnj3lg4ya/Ncquq9KzpfUhrmNHBUPNe8lA1vEdKebHkutITaWd4Uc5OWTmhGcrZRfJIYWhzWt744gtvyNO/n/ANN3BhiI5pVcuSZnaFsT2FgLAbArSA64KB1yUAVJQeaOqkilaI2Oe17raNjS9zSd4A+bv5PRDmxRaN0mPJNZTFlJN9FL91J8FQ8O3Zb8SvdcFFN9FL91J8E8K/Y8WndXrGf6KT7p/wAE8G/Y8WndUUE/0Un3T/gng37HjU7svNv5Uz7fqOUmm9xHqPbThbNrhAQEBAQRTPaowmJu4iQ+UYR7T0rnePTMxSvy8254RSJm0/ZGDVDiuc8NuuSFl9WOK9xjlnaIYVVlMAKbHp5l4tkrV0zM+qMtDA8+Bh8xxaPVXZ6PfwK79nK6rbxbbd25VlAINDnf3pnjPdcqmr9MLOl9TKzaH7qznf8AmOUmnj8uEef1y2inRCDCyxWGnp5Zg0u0bHPwjacIug4dX5UkqJHSSFznOOvsTYcABuAWEkLGlPgu8wrBurid4D/Md8Fk3V7P6OT7p/wQ3VDJPopfuX/BYN3qMTNcC2OYOBBaRDICCNhGpDd2jNOulqKSOSZhY84g4OaWE4XFuLCdYva9vYvTxLcIwICCEZua6pv2/Vctbg91sM3tJutk14gICAgIIr1QqB8lMJYwS6AlxaNZMZHZ25RZrvsla/iGm8bHvHWF3Q5/Cv59JcodlS+9aKNO3U52JPlW29TV06K2drm1UtVMyngGOWVwZG0cTtJO5oAJJ3AEq9g0m8qebU7Q+j8iZOFLTRQA3EUbWYthcQNbjyk3PlW3rWKxtDV2tzTMyzl6eRBGc7qpvYRgjFcvcN4AFhfh3R6Fr9XmrMxjifPqu6XHPnf5Nlm18lZzv/McrWn9uFfP7ktopkQgIPBiadwQU0DeAQNC3gEDQt4BBXRN4BBURjgOhB6QEBAQQjNn5S37fqla3B7rYZ/aTdbJrxAQEBAQEHPc6updDVOMlLKaZ7tbmYNLTk7yGXBYTyG3Iq9tPjmd09dReI2cZzqzar6Co0E+HW3FHIxxMb2k2u0kA3B1EEXHMQTFauPGkra+RO+opkttJUPmmIL5I8EbzsZ2QJF/4rDX/COKgpxLH4vhz5fVLk0V4xc/V2wFbKLRPza95c8AXJsBtJ1ALFr1rG8z5MxEz0R3K+cVgWxauMh90e0rndbxrfemD+v/AKbTTcPmdpyf0RGKsEkpF7nCSSTck3GslU9BW3PNrecy2OoitaRWE/za+Ss53/mOXV6f24c9n9yW0UyIQEBAQEBAQEBAQEBBB81vlLeZ3qrXaf3V/P7ScLYqDV5yC8BG5zmNdyguAtzbEGszWqndc1EN+xayCRjbANGkMuKwGzuAsMpOssCAgj+cOWzEdHGbO+e7bbgBy/7zaHivErYvysU/i+c9my0Oi8X8duiOuri/a9x53uPtXM2z5585vP8AWW2jTVr0rH9GFV0NPNYyxMeRsL2h5F9tr7NgWKajPXpaWZxRPWFymggiFmMDRwbqC8ZL5Mk/ind6ikxG0L0laxgvrFuUpTxekTLz4G/nLDiykHgu1NaN54cbqS2O0TtM7pIxViN0Vy5nOCcDDqvYW2uJNgAOdbTS8PnrMeavl1NaeUNvm5kStiHXNQzRMeMEcclxOSbOxOZ8wWbazuy16wN+4nS+FXeWvjU+LbaHT82fkrOd/wCY5bLT+3DX5/cljZcml65hjbLLGwwVMsmhZE95MclM1p7Yx2oCV+oC55diniN0Fp2jdgslk67iYKiSaIvwSY9Bhc808kzQ0xRtNgGsJuSDjHBSzXkpvPWf2Q1v4l9o6R+6WKFYEBAQEBAQEBAQEEHzT+UN+q70LXaf3F/Ue2nC2Kgj+eTZjC0Ruw3kYHDCCXDELazssdfkspsN6Une9d1fUY8mSu1LcqJ5HykYsrMiDnEOsyR7rAvGjc5jSNeoEg7fbf3kz0tXaKRCLBpcmO285Jn6S6Yqy6INfljKAgjv846mDl4nkH+7VQ4hrI02Lf5z0WNNgnNfb5fNznK1VYFxOvWSTtJO0lcdj5sl9585l1FIjHTyavJGUBITY3sVPnwzSPMxZIu3TSqUw9zCj3LMQzENRlOUnUreGsdXjJPyayanqqtzKOkbd7xd7icMcbBa73u12aLjcSbgAFbXQaWMt+afk12s1Ph05YdNzMzApMmgP79UW7KpkbrF9oiZrEY27NZ3kroq0rXo0Vrzbq2GeHemeM91yr6v0wm0vqllZs/JWc7/AMxyl0/twjz+5L1lHJ0kk0c0UjY3Rxyx9nEZWlsronHUHtsQYW9JUyJhZOzfkiexzpWuayWSYMZAYyXyMezW4vPYgPNhbcF7vkm87yjx46442q368JBAQEBAQEBAQEBBB80e/t+o70Ba7Te4v6j204WxUEY6oT3No8TTYiRhvv2m342VvQ4aZc0Ut0U9dnthwzevVzahnLcoQPcSe3w69hsHMHoK9a/T1w5Nq9Hnh+otmxc1uruCpLyxV1LYmFztg6SdwCg1Gopgxze/R7x47Xty1QbK1a6V5e7yDc0bgFw+q1V9Vl57fpDpNLgrjrtCGVFPPlOpFHTG2+eYi7IY72LncTuDd54AEjdcL0PN+O3RX4hq+WOSrdsyHT0kj4oG2ZGQwOOt7y1oD3yO+c4uxa+YagAFT4tm5s81jpHkscPry4YtPWWUGrVdVvdaeObpCljHbszW9e7WVcJJ/wDt1YpExDzaYmUo6lVGB1zPvdIyIc0bMer738F0/DI/K3c9xG35mydtmaTYOBO8Agnl1LZNej+d07DEyzmntg+c3wXKrq4/DCzpfVLNzZcBSMO7thvu745SYPbhHm9yVvKeWCyaOKMxdnHK9z5JCGjRvha1uredL/byqbZDMxCw7K04qYoHaKz7l8kZccHYSPaOy1dkIncwHKFJFNq80/ojm8zflj9W766j8NvnBRpVyORrtYIPKCCg8vnY02Lmg8C4AoDJ2E2Dmk8A4EoPQeNiD0gICAgIKLEiEZn9/b9R3oC1+m9xf1HtpwtioI/n3HioJeQxnolZf8Lq7w622pr/AD5KPEa82ns4/XuLXNcNoDSOe3+KucYrtes/dT4Nbelod1o8oxTd7eHar6uHEcRyhc9j1WLJaa1tvMdW+vivSIm0dUby1lASvJv2DLhvA8XLj+La2dTl5KemP5u3Gj0/JXeesub5x5xyTStpKNukmkdgYBvJ9g1knYACTqCtcN4ZNpi10mo1UYq8terq+ZWbTMmUoivjld2dTNvkkI1nkaNgG4DiST1daxSu0dGhtabzvKJtfjLn+G5z/OcT7V8/1F+fLa3eZdXSvLSK9oVdqSm1Y5j1TssSPtvPSpcWObRvMvU3is7RDHk2XXuN8doe/K9U06nkQbRAj58srj52Efg0LrtBERgjZy+tmZzTu2MDA2qcBwJ8pwk/iVdVWqzvoYWQsNrds3vd4LuVVtTvyxssabbmnd7zMAdAWayw4tWsbZHj8R6FJh9EI8vrl4ytRRioY9jGSNbFURSsfO6M3e+AttqNxaN4I5QpYnZFMbw1mQcnVAku5owMkllc8y43EGCSGIdyLuwltzyFSZL8+yPFj5N/qkeTKSN7CX7cVu6I1WHKo0r1QtDahzWHsbHffh6CSEFmkije9+kNteq7sN7k359yDYUtNAHXYQSL7H4uTZflQZQi1oLiAgICAgoViRCMz+/t8W72LX6b3F/U+3CcLYqCN58VeGmfE22KRjjr4Nsekmyp5+Ixo82Ly6zH9PmkjRzqcV6x2cirzdrbbxe/Mbe1dTxj8VK2j+bud4P+G9qy3uT8tzsDSQ1rAzDhY4uc4EAG5IFhbp5N/wAvy4YxXtFbTzTvEy+h0pXJSLTHk0+WMtVNbK2lpWFz36msbtPEuOxrRvJ1BWeH8NjfmnzQajUxSNodK6n+YsWS2aR5ElU8Wlmt2LAdejivrDdlztcRc2Fmjp6UikbQ0l7zad0nytNggldvEbrc9jb8VFqr8mG1u0S9YK82Stfq5+wWFl8+nq6qVJD6PaVLPoj9WKeqWNKy+8A8pCs4ptEbTDF4iZ33W5G2ad/E6v8AdyxeZm0TMJce0RsnmZTLUUXK0O84B3tXZ6SNsNfs5TUzvlt92QDaqeeDPdarKBHMusbJEHyOudIBYuAv2DjfjbmVbU+mNljTbc3m3+apYKRtsItjLrEau2O1noXvB6IeM3rlbypXQRyNYIXTPkbI+0T4G2DCwOLnSSMG2Ruw328FMiaugy2RK6DRSM0gfo9I6Ets0ONzo3uIOFrt2u3R6iu8bvE22naG1yfk9krC4kg3I1WtsHEcq8va9kazXPYQMQ377A2I5r26UFrJ1KyR0mIXsdWsjaXX2cyDZ09FHGbtFja20nV5eZBkICAgICAgo7YsT0IQnM7v48W73Vr9N7i/qfRCbrYqCF9UAlrmH+XJbyEfELnuM13y4/52bnhU/gv/ADu5jMO1RnnH4XXfa+P9JT9P2cRoJ/1eT9f3ZdBQ1tTZlPTyP1AaQtMcPKdK+zTbgCTyLh8mhtkzTb5O2x6ytMURu6lmVmpHk6Ik4XTya6iYDbwYwnWGDyXNzvsNthxRjryw1mXLOS28pKpUTT51S4aZw8JzG/3An8AVrOLX5dLb6rvD682eENJXEui2WXuU1bTEbPXJErJaOH4n4qXxrHg1eJAADq3cT8V6rltM+bPhRDomazQKKntvhjJ5ywLtdN7Vfs5LUe7b7s7rVmMvt2RFibnZa2zyKdEjmd2TomwssD3wfOd4DuVVdVO1YWNNG9mdmrSMFI2w7vGHazsxvHHVtUmDzpDxm9csHLdBDHUwufHKY9BUtL4YqidzXmSmLO9BxabNeb/wqeJ2QzG8bMHIzDJPGTHNiM0hkc6kqYGCJtNLFGccjABiLi7De4MilzWrO0U6f5/nkgwUvG836/4TOnp2xizRYXvtJ9PMoVh5FKwP0luyO03NtltmxBWClZGSWjutusnjx5ygvICAgICAgIPMmw8xWJ6EIVmb38eKd6WrX6X3JX9T6ITdbFQarODIUNdGI5S9tjcOjdgeL90L2Ooj/Qdahy4KZduaN9kmPNfHvyz1cbqoMLC3wHOB+y34iy6zW0nJpo5Y7OU0OSKaqeae7q/U/kxZNgNwbB4uDfZK8WXNWrNZ2l0tbRaN4SJYehBHM9H9rjbxkv0Md8Vo+O22w1j6/wCJbPhUfmzP0ROeQNFyuVpXmnaG+hD8pZzv0mjhjc+wc92FuLCxgu97uDQBe63Wn4bz15pU82uiluWGzyZlTSAXVPNp+SfJbxZuaPNnTydieZQ0r5prT5Oj5puvQ0/iYx0NA9i7bTe1X7OP1Hu2+7bqwhR/PLvLPGD1Hqpq/TCzpfVLKzW+SR88n5j1Lp/bhHn9yWVX5Vp6bDp5oosV8GllZFita+HERe1x0hTIliny/RyuDYqiKVx2MilZM8/ZaSbcuwLMVmXmbRDZrD0ICAgICAgICAg8TdyeY+hYnoR1QvMvv/8ASd6WLX6X3JX9T6ITdbFQEHFsrR4ZqhvCaW3NpH2/Cy7HSzvipP0hxWqia57R9ZTnqWy3oS3wJ5W9Nn++ue4nXbUS6bhtt8EJgteviCMZ5O1wjxh6MA9q53/qC21aV+7bcKjztP2QvLOtpC0Gn8p3bvb8C91JsjNdPVTuaCAwQNvrBxnFKOhsfSuv0Eb0mXO66drREI9U5NNLUSQ/RvLRfaW7WnytIPlWn1NeW81ltdNbmrFoZT3nAqVY/EuTP4XTcxJMWToD/C4ea9w9i67SezVy2qjbLZv1ZQI/nn3lnjR6j1U1fpWdL6mVmr8kj55PzHqXT+3CPP7krGVL9fQYXBrutazC51i2+lotRG8c2tT1mPmgtE7eTWwVDqirgncMNp5IY473whlNNpTzmS4vwjap8sRSsUj7z/j+yvgmb2m9vtH+f7pddV1ougXQVQEBAQEBAQW6juHfVPoWJ6Mx1Q3Mvv8A/Sd6zFr9L617U+iE2WxUBByHOhmGuqW/xA+c1rveXWcPnfT0/VyHEa7am38+SRdSaTtNQzhOHedGwe4tRxiNs+/0brhE74U8WqbUQRHOyS87W+DH+LnH9IXKcfvvlrXtH7t3wyu2OZ7yi2VB2JWowdW3j0pj1O6LQ0DDbXM50zuXGbMPmNYu40dOXDDldXfmyy0nVEycGzRzgd2Cx/1m62nnIJH2QtZxfHtMXhsOF5N96SiFYbNPMtNjjeW3yTtDpfU6dfJkH9X86RdZo/Zhy+q92UlVpAj2eh7Szxo9R6qav0Qs6X1MnNY/ukfPJ+Y9S6f24R5/clm1lFDNbSxsktfDpI2yWvttiGrYOhTIlqnyVSxOxxwRMcAbPZDGxwG/sgLoM1AQLoK3QLoCCoQVQEBBaqu4d9V3oK826Mx1Q/Mrv58U71mKjpfXK7qvRCarYKIg5ZnvHhyhJ/Gxjv7Q33F0/C7b6fbtLluLRtqP0ZfUofaarbxbA4eQyg+xVONR+Ksr3Bp/BaHSFo27EEGzhlvUycmEf2NPtK4rjFubVWjts6LQU2wR9Ufyu7tbrbcJtz2VPT1/HEL0+VJdSo6cRRsjbsYxrBzNAA9C7+kbViHIWneZlH8/470zTwlaf7Xj2rWcXj8jf6thwyfztvo5jlTuStDg6t3m6OjdSyW+Tw3wJJG9JD/fXT6Gd8TndZG2RL1cVUdz17yzxo9R6q6v0Qs6X1SyM1j+6R88n5j170/twjz+5LFy7GZKqBl5S3reqkdHDUzUxcWyUgBvG5uIgPfYE27I7FYiN0FpmI3a2kax1ZCYnyuhxlhEtVU1DHv63fNfDM9wGG0drC9y7gp718OkRPWf2/8AqCl/FvMx0j90yuq6yXQVQEBAugrdAugrdBS6C1VO7W/6rvQVi3RmOqI5lHt58UfWYqGk9cruq9MJqtgoiDmvVEjtWsd4ULR0Olv6Qui4PbfDaPq5vjNfzYn6MfqZy2yhKzwqdzvMkYPfK88Zr+GspODT52h1Jc+6AQc7y6/95l+v6AB7FxHEv+6v/Pk6jQR+RVHcrVNmleNNXa8SsZp2pMOygruY6OPaLPdl6N58F0Z/vaPatfxSN9NP6fuu8PnbUVcsr2XBXNYp2l0OWN4TnqTH91mHCoP4xR/BdLw6fy5+7n9fH5kfZOFsVFHc9u8M8aPUequr9MLOl9S9muf3SPnk/NepNP6IR5/XK/X5NEz2SCSSN7GyMa6IsvhkMZcCHtcNsTOhTImLQZAZC9r9LK8MfJI1j9BgxyBwe44I2uJ7N2+2vYvVrzad5eaUrSNqtxdeXoxIK4kDEgYwgpjQNIgpjKBiQLoLNWe1v+o71SvNuks16otmR393inesxUtL65XdV6YTdX1EQc66qrsEtM7i2UeaY/1Fbzg1o/HH2/y0fGKb8s/f/CPdTyuH/Vox4cUzB5of7im4vO+OEfCa8t5dmXOugEHNstG9RL4x34FcPr531N/u6zQxtgr9kWypruOcL3h8nrM7Nkio0tPFJ4cUbvOYCuxxW5qRP0cnkja0wxc6m3o5uRt+gg+xV9dG+nv9k+knbPX7uXPixLkIts6qa7ph1MW4G1DDukY7zm29xdLwm8Wxy57idJrkhN1tmtRzPk9oZ40eo9VdV6VnS+pXNiQdax88n5j1Jp/bh4z+uW00qmQmlQU0qBpUDGgY0FcSBjQVxoGNAxIGJBZq3drf9R3qleb+mXqvWEbzH7+7xR9ZipaX1yt6r0wm6vqQgiXVHyI2qpg+7gYXYhhtra4hr73B2Cx+yp9PqL4Zma/NXz6euaIi3yQnqWZJY6ujmcCXx0z5NbrBsri2M6ha4wvkFjfpTNq8mWdrM4dLjxRvXq7GoE6hNliZ2jcczn7a97xse97hzOcSPSuA1OWLZbW7zLrsP5eOte0NTlOlABKkwXmZ2SX2mN3QswJi/J0BPB4bcW7Fsj2sPNhAXZ6Tfwa7uU1O3i22ZOdsobRTE+DbznAe1edb7FvszpI3zV+7n9JhIXEZN4dbM+Xk2+RModbSl1rtcA2QDbYG4I5Rc9JV3h2u+GyefSeqhrdN49PLrHRPIJ2vaHNIIcLgjeF2VLxesWrPlLmrVms7T1R3P82p2eOHqPUOp9MJ9N6mNm3L+6s53/mOXvB6IeM3rltNMpkSumQNKgrpEDSIK6VBXTIGlQV0qBpUDSIGlQWq2XtT/qP9Urzb0y9V6w0WYhvO7xR9Zip6X1St6n0wnKvKQgtVUDZWOY7uXtc13M4WPpQQbqa5NdDPW49sUpgbuu3G+TF5RIzyKTLirXaYnfeEWLJa28THSU+UaVGs6Mr2vAw6yO2u4A/NHKR+B5VoeMa6cdfCp1nq2nD9Jzz4lukdEaFguUbtrqwNlkjhOvSSNaWg2cW3u+xGzsQ7Wtnw3BOTLEItVkjHhmXTKU2Y1rWhjWgNaxos1oAsAANgAXbRDlXiuycydhY8YmuFi07CvNqxaNpZraazvCKz5mTxEmne1zdzJXOYR9oNN/KB5Vo9Twbnnektxh4rtG14YMmbmWHGzW0jB4bp5pHD7IiF+leMfAa/77F+Kx/tqlWbOSJ6WARzSiV2Jzi5rNGwYjezWkmw8u8rd4MFcNIpXo1ebLOW/NZ4zuoXz0xazumOD2i9sVgQRc77OPlAWc1Oau0MYr8tkAgy7PA0RgABt9T434tZJN9Y3kqCt71jbZPatLTvuuDO6b+V5r/1r141+zz4VO6v7ZSfyeh361jx7djwa93pueT+ER5i79Sz49ux4Ed1wZ4v8FnnlPiJ7HgR3exng/6Np/qEe6nxE9jwI7vYzxd9EPvj+hPiPox4H1ehngfoh99/gs/E/Q+H+r2M7x9EfvL+6nxEdjwJ7vX7Xt+jd57Vn4iOx4EvQzwj8B/Sw+1PiK9mPAl6GeEXgSdEf60+IqeBZUZ4Q+BL0R/rWfiKseBZSfOqF7HNAeCWuAu1trkEDY5YnPWYZrhtEsnqdBzpZHfNDA0ndcuBA6GlR6aPOZSaifKIT1XFQQEFmGmYxz3NaAZHB8hA1ucGNYCeXCxo8iTMz1Y2XkZaDKuaFHVSGV7Xh5td8dRNFewsLta7CdQG7coL6bFed7VjdNTUZaRtWfJjRZi0jfnTnkNS/wBllDPDtPP+1L8dn/8AJtsn5Cpac3jjAda2NxMkluGN5JtyXU+LT48XojZDkz5MnrndsQFMiVQEBBQhB5MYKDwaZvBB5NI3gg8mhZwHQmw8nJsXgjoCbQbvByRAdsbD9hqxtButuyBSHbDGeeJh9ibQby8Ozbojtgi+5j+Cxyx2Z5pWzmrQn/x4vuWfBOWvZnmlQ5p0H/rx+SNo9ixyV7HPbu8HM+g+hb5Bb0JyV7HPbu8nMyg+iHnvHtTw69jxLd3g5j5PP/aPkmmHvLHh17M+Jbu8fsJk/wCjd9/P+tPCp2Z8W3dT9g6DwH/fy/qWPBp2PFs3uT6CKnjEcTQ1o3DeeJO0nlOtSRER5Q8TMz5yyllgQEBAQEBAQEBAQEBAQEBAQEBAQEBAQEBAQEBAQEBAQEBAQEBAQEBAQEBAQEBAQEBAQEBAQEBAQEBAQEBAQEBAQEBAQEBAQEBAQEBAQEBAQEBAQEBAQEBAQEBAQEBAQEBAQEBAQEBAQEBAQEBAQEBAQEBAQ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799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01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1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01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01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01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01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701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201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4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/>
      <p:bldP spid="64" grpId="0" animBg="1"/>
      <p:bldP spid="65" grpId="0" animBg="1"/>
      <p:bldP spid="66" grpId="0" animBg="1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 animBg="1"/>
      <p:bldP spid="78" grpId="0" animBg="1"/>
      <p:bldP spid="80" grpId="0" animBg="1"/>
      <p:bldP spid="82" grpId="0" animBg="1"/>
      <p:bldP spid="86" grpId="0"/>
      <p:bldP spid="87" grpId="0"/>
      <p:bldP spid="88" grpId="0" animBg="1"/>
      <p:bldP spid="89" grpId="0" animBg="1"/>
      <p:bldP spid="91" grpId="0" animBg="1"/>
      <p:bldP spid="93" grpId="0" animBg="1"/>
      <p:bldP spid="97" grpId="0" animBg="1"/>
      <p:bldP spid="99" grpId="0" animBg="1"/>
      <p:bldP spid="104" grpId="0" animBg="1"/>
      <p:bldP spid="110" grpId="0" animBg="1"/>
      <p:bldP spid="117" grpId="0" animBg="1"/>
      <p:bldP spid="120" grpId="0" animBg="1"/>
      <p:bldP spid="123" grpId="0" animBg="1"/>
      <p:bldP spid="129" grpId="0" animBg="1"/>
      <p:bldP spid="133" grpId="0" animBg="1"/>
      <p:bldP spid="142" grpId="0" animBg="1"/>
      <p:bldP spid="144" grpId="0"/>
      <p:bldP spid="146" grpId="0" animBg="1"/>
      <p:bldP spid="147" grpId="0"/>
      <p:bldP spid="15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293913" y="1118719"/>
            <a:ext cx="3679371" cy="251710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dirty="0">
                <a:solidFill>
                  <a:schemeClr val="bg1">
                    <a:lumMod val="95000"/>
                  </a:schemeClr>
                </a:solidFill>
              </a:rPr>
              <a:t>Articulación de los elementos contractuales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106001069"/>
              </p:ext>
            </p:extLst>
          </p:nvPr>
        </p:nvGraphicFramePr>
        <p:xfrm>
          <a:off x="2982682" y="908720"/>
          <a:ext cx="9144000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618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543792" y="2967943"/>
            <a:ext cx="9144000" cy="92211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>
                <a:solidFill>
                  <a:schemeClr val="bg1">
                    <a:lumMod val="95000"/>
                  </a:schemeClr>
                </a:solidFill>
              </a:rPr>
              <a:t>Coherencia contractual</a:t>
            </a:r>
            <a:endParaRPr lang="es-CO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6" name="3 Diagrama"/>
          <p:cNvGraphicFramePr/>
          <p:nvPr>
            <p:extLst>
              <p:ext uri="{D42A27DB-BD31-4B8C-83A1-F6EECF244321}">
                <p14:modId xmlns:p14="http://schemas.microsoft.com/office/powerpoint/2010/main" val="121310038"/>
              </p:ext>
            </p:extLst>
          </p:nvPr>
        </p:nvGraphicFramePr>
        <p:xfrm>
          <a:off x="6835872" y="4351858"/>
          <a:ext cx="3851920" cy="250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>
          <a:xfrm>
            <a:off x="7123904" y="1066726"/>
            <a:ext cx="3563888" cy="92211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dirty="0">
                <a:solidFill>
                  <a:srgbClr val="002060"/>
                </a:solidFill>
              </a:rPr>
              <a:t>Objetivo</a:t>
            </a:r>
          </a:p>
        </p:txBody>
      </p:sp>
      <p:cxnSp>
        <p:nvCxnSpPr>
          <p:cNvPr id="8" name="5 Conector recto"/>
          <p:cNvCxnSpPr/>
          <p:nvPr/>
        </p:nvCxnSpPr>
        <p:spPr>
          <a:xfrm>
            <a:off x="7123904" y="1844824"/>
            <a:ext cx="3563888" cy="0"/>
          </a:xfrm>
          <a:prstGeom prst="line">
            <a:avLst/>
          </a:prstGeom>
          <a:ln w="190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931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3007709" y="50104"/>
            <a:ext cx="4427504" cy="6746162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lIns="36000" tIns="36000" rIns="36000" bIns="36000" anchor="t" anchorCtr="0"/>
          <a:lstStyle/>
          <a:p>
            <a:pPr algn="ctr"/>
            <a:r>
              <a:rPr lang="es-CO" b="1" dirty="0">
                <a:solidFill>
                  <a:srgbClr val="0000CC"/>
                </a:solidFill>
                <a:latin typeface="Verdana" pitchFamily="34" charset="0"/>
              </a:rPr>
              <a:t>Estudio previo</a:t>
            </a:r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3269913" y="2569286"/>
            <a:ext cx="3960000" cy="288000"/>
          </a:xfrm>
          <a:prstGeom prst="rect">
            <a:avLst/>
          </a:prstGeom>
          <a:solidFill>
            <a:srgbClr val="CCFFFF"/>
          </a:solidFill>
          <a:ln w="3175">
            <a:solidFill>
              <a:srgbClr val="0000CC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200" dirty="0">
                <a:solidFill>
                  <a:srgbClr val="0000CC"/>
                </a:solidFill>
                <a:latin typeface="Verdana" pitchFamily="34" charset="0"/>
              </a:rPr>
              <a:t>4. Valor estimado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3269913" y="2220517"/>
            <a:ext cx="3960000" cy="288000"/>
          </a:xfrm>
          <a:prstGeom prst="rect">
            <a:avLst/>
          </a:prstGeom>
          <a:solidFill>
            <a:srgbClr val="CCFFFF"/>
          </a:solidFill>
          <a:ln w="3175">
            <a:solidFill>
              <a:srgbClr val="0000CC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200" dirty="0">
                <a:solidFill>
                  <a:srgbClr val="0000CC"/>
                </a:solidFill>
                <a:latin typeface="Verdana" pitchFamily="34" charset="0"/>
              </a:rPr>
              <a:t>3. Modalidad selección</a:t>
            </a:r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3269913" y="476672"/>
            <a:ext cx="3960000" cy="288000"/>
          </a:xfrm>
          <a:prstGeom prst="rect">
            <a:avLst/>
          </a:prstGeom>
          <a:solidFill>
            <a:srgbClr val="CCFFFF"/>
          </a:solidFill>
          <a:ln w="3175">
            <a:solidFill>
              <a:srgbClr val="0000CC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200" dirty="0">
                <a:solidFill>
                  <a:srgbClr val="0000CC"/>
                </a:solidFill>
                <a:latin typeface="Verdana" pitchFamily="34" charset="0"/>
              </a:rPr>
              <a:t>1. Necesidad</a:t>
            </a: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3269913" y="3615593"/>
            <a:ext cx="3960000" cy="288000"/>
          </a:xfrm>
          <a:prstGeom prst="rect">
            <a:avLst/>
          </a:prstGeom>
          <a:solidFill>
            <a:srgbClr val="CCFFFF"/>
          </a:solidFill>
          <a:ln w="3175">
            <a:solidFill>
              <a:srgbClr val="0000CC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200" dirty="0">
                <a:solidFill>
                  <a:srgbClr val="0000CC"/>
                </a:solidFill>
                <a:latin typeface="Verdana" pitchFamily="34" charset="0"/>
              </a:rPr>
              <a:t>5. Factores de selección</a:t>
            </a: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3269913" y="825441"/>
            <a:ext cx="3960000" cy="288000"/>
          </a:xfrm>
          <a:prstGeom prst="rect">
            <a:avLst/>
          </a:prstGeom>
          <a:solidFill>
            <a:srgbClr val="CCFFFF"/>
          </a:solidFill>
          <a:ln w="3175">
            <a:solidFill>
              <a:srgbClr val="0000CC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200" dirty="0">
                <a:solidFill>
                  <a:srgbClr val="0000CC"/>
                </a:solidFill>
                <a:latin typeface="Verdana" pitchFamily="34" charset="0"/>
              </a:rPr>
              <a:t>2. Objeto</a:t>
            </a: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3269913" y="5708207"/>
            <a:ext cx="3960000" cy="288000"/>
          </a:xfrm>
          <a:prstGeom prst="rect">
            <a:avLst/>
          </a:prstGeom>
          <a:solidFill>
            <a:srgbClr val="CCFFFF"/>
          </a:solidFill>
          <a:ln w="3175">
            <a:solidFill>
              <a:srgbClr val="0000CC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200" dirty="0">
                <a:solidFill>
                  <a:srgbClr val="0000CC"/>
                </a:solidFill>
                <a:latin typeface="Verdana" pitchFamily="34" charset="0"/>
              </a:rPr>
              <a:t>6. Riesgos</a:t>
            </a:r>
          </a:p>
        </p:txBody>
      </p:sp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3269913" y="6056976"/>
            <a:ext cx="3960000" cy="288000"/>
          </a:xfrm>
          <a:prstGeom prst="rect">
            <a:avLst/>
          </a:prstGeom>
          <a:solidFill>
            <a:srgbClr val="CCFFFF"/>
          </a:solidFill>
          <a:ln w="3175">
            <a:solidFill>
              <a:srgbClr val="0000CC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200" dirty="0">
                <a:solidFill>
                  <a:srgbClr val="0000CC"/>
                </a:solidFill>
                <a:latin typeface="Verdana" pitchFamily="34" charset="0"/>
              </a:rPr>
              <a:t>7. Garantías</a:t>
            </a: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3269913" y="6405746"/>
            <a:ext cx="3960000" cy="288000"/>
          </a:xfrm>
          <a:prstGeom prst="rect">
            <a:avLst/>
          </a:prstGeom>
          <a:solidFill>
            <a:srgbClr val="CCFFFF"/>
          </a:solidFill>
          <a:ln w="3175">
            <a:solidFill>
              <a:srgbClr val="0000CC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200" dirty="0">
                <a:solidFill>
                  <a:srgbClr val="0000CC"/>
                </a:solidFill>
                <a:latin typeface="Verdana" pitchFamily="34" charset="0"/>
              </a:rPr>
              <a:t>8. TLC</a:t>
            </a: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7601027" y="57150"/>
            <a:ext cx="4427504" cy="6746162"/>
          </a:xfrm>
          <a:prstGeom prst="rect">
            <a:avLst/>
          </a:prstGeom>
          <a:noFill/>
          <a:ln w="57150">
            <a:solidFill>
              <a:srgbClr val="003300"/>
            </a:solidFill>
            <a:miter lim="800000"/>
            <a:headEnd/>
            <a:tailEnd/>
          </a:ln>
        </p:spPr>
        <p:txBody>
          <a:bodyPr lIns="36000" tIns="36000" rIns="36000" bIns="36000" anchor="t" anchorCtr="0"/>
          <a:lstStyle/>
          <a:p>
            <a:pPr algn="ctr"/>
            <a:r>
              <a:rPr lang="es-CO" b="1" dirty="0">
                <a:solidFill>
                  <a:srgbClr val="003300"/>
                </a:solidFill>
                <a:latin typeface="Verdana" pitchFamily="34" charset="0"/>
              </a:rPr>
              <a:t>Pliego condiciones</a:t>
            </a:r>
          </a:p>
        </p:txBody>
      </p:sp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7863231" y="483718"/>
            <a:ext cx="3960000" cy="288000"/>
          </a:xfrm>
          <a:prstGeom prst="rect">
            <a:avLst/>
          </a:prstGeom>
          <a:solidFill>
            <a:srgbClr val="99FFCC"/>
          </a:solidFill>
          <a:ln w="3175">
            <a:solidFill>
              <a:srgbClr val="00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200" dirty="0">
                <a:solidFill>
                  <a:srgbClr val="003300"/>
                </a:solidFill>
                <a:latin typeface="Verdana" pitchFamily="34" charset="0"/>
              </a:rPr>
              <a:t>1. Generalidades</a:t>
            </a: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7863231" y="2925101"/>
            <a:ext cx="3960000" cy="288000"/>
          </a:xfrm>
          <a:prstGeom prst="rect">
            <a:avLst/>
          </a:prstGeom>
          <a:solidFill>
            <a:srgbClr val="99FFCC"/>
          </a:solidFill>
          <a:ln w="3175">
            <a:solidFill>
              <a:srgbClr val="00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200" dirty="0">
                <a:solidFill>
                  <a:srgbClr val="003300"/>
                </a:solidFill>
                <a:latin typeface="Verdana" pitchFamily="34" charset="0"/>
              </a:rPr>
              <a:t>2. Descripción técnica</a:t>
            </a: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7863231" y="3273870"/>
            <a:ext cx="3960000" cy="288000"/>
          </a:xfrm>
          <a:prstGeom prst="rect">
            <a:avLst/>
          </a:prstGeom>
          <a:solidFill>
            <a:srgbClr val="99FFCC"/>
          </a:solidFill>
          <a:ln w="3175">
            <a:solidFill>
              <a:srgbClr val="00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200" dirty="0">
                <a:solidFill>
                  <a:srgbClr val="003300"/>
                </a:solidFill>
                <a:latin typeface="Verdana" pitchFamily="34" charset="0"/>
              </a:rPr>
              <a:t>3. Requisitos habilitantes</a:t>
            </a:r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7863231" y="4661900"/>
            <a:ext cx="3960000" cy="288000"/>
          </a:xfrm>
          <a:prstGeom prst="rect">
            <a:avLst/>
          </a:prstGeom>
          <a:solidFill>
            <a:srgbClr val="99FFCC"/>
          </a:solidFill>
          <a:ln w="3175">
            <a:solidFill>
              <a:srgbClr val="00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200" dirty="0">
                <a:solidFill>
                  <a:srgbClr val="003300"/>
                </a:solidFill>
                <a:latin typeface="Verdana" pitchFamily="34" charset="0"/>
              </a:rPr>
              <a:t>4. Criterios de evaluación</a:t>
            </a: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7863231" y="5010669"/>
            <a:ext cx="3960000" cy="288000"/>
          </a:xfrm>
          <a:prstGeom prst="rect">
            <a:avLst/>
          </a:prstGeom>
          <a:solidFill>
            <a:srgbClr val="99FFCC"/>
          </a:solidFill>
          <a:ln w="3175">
            <a:solidFill>
              <a:srgbClr val="00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200" dirty="0">
                <a:solidFill>
                  <a:srgbClr val="003300"/>
                </a:solidFill>
                <a:latin typeface="Verdana" pitchFamily="34" charset="0"/>
              </a:rPr>
              <a:t>5. Presentación de la propuesta</a:t>
            </a: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7863231" y="5359438"/>
            <a:ext cx="3960000" cy="288000"/>
          </a:xfrm>
          <a:prstGeom prst="rect">
            <a:avLst/>
          </a:prstGeom>
          <a:solidFill>
            <a:srgbClr val="99FFCC"/>
          </a:solidFill>
          <a:ln w="3175">
            <a:solidFill>
              <a:srgbClr val="00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200" dirty="0">
                <a:solidFill>
                  <a:srgbClr val="003300"/>
                </a:solidFill>
                <a:latin typeface="Verdana" pitchFamily="34" charset="0"/>
              </a:rPr>
              <a:t>6. Condiciones de celebración del contrato</a:t>
            </a:r>
          </a:p>
        </p:txBody>
      </p:sp>
      <p:sp>
        <p:nvSpPr>
          <p:cNvPr id="20" name="1 Título"/>
          <p:cNvSpPr txBox="1">
            <a:spLocks/>
          </p:cNvSpPr>
          <p:nvPr/>
        </p:nvSpPr>
        <p:spPr>
          <a:xfrm>
            <a:off x="0" y="0"/>
            <a:ext cx="2031531" cy="138979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dirty="0">
                <a:solidFill>
                  <a:schemeClr val="bg1">
                    <a:lumMod val="95000"/>
                  </a:schemeClr>
                </a:solidFill>
              </a:rPr>
              <a:t>Articulación de los elementos contractuales</a:t>
            </a:r>
          </a:p>
        </p:txBody>
      </p:sp>
    </p:spTree>
    <p:extLst>
      <p:ext uri="{BB962C8B-B14F-4D97-AF65-F5344CB8AC3E}">
        <p14:creationId xmlns:p14="http://schemas.microsoft.com/office/powerpoint/2010/main" val="2928833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506133" y="37590"/>
            <a:ext cx="54513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Partes interesadas</a:t>
            </a:r>
          </a:p>
          <a:p>
            <a:pPr algn="ctr" eaLnBrk="1" hangingPunct="1"/>
            <a:r>
              <a:rPr lang="es-CO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internas</a:t>
            </a:r>
          </a:p>
        </p:txBody>
      </p:sp>
      <p:sp>
        <p:nvSpPr>
          <p:cNvPr id="61" name="Text Box 29"/>
          <p:cNvSpPr txBox="1">
            <a:spLocks noChangeArrowheads="1"/>
          </p:cNvSpPr>
          <p:nvPr/>
        </p:nvSpPr>
        <p:spPr bwMode="auto">
          <a:xfrm>
            <a:off x="4938928" y="1059540"/>
            <a:ext cx="5292000" cy="433388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lIns="36000" tIns="36000" rIns="36000" bIns="36000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ES" sz="1600" b="1" dirty="0">
                <a:solidFill>
                  <a:srgbClr val="0000CC"/>
                </a:solidFill>
                <a:latin typeface="Verdana" panose="020B0604030504040204" pitchFamily="34" charset="0"/>
              </a:rPr>
              <a:t>CONSEJO SUPERIOR DE LA JUDICATURA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xmlns="" id="{9ADCE194-61B0-4BFE-9E0C-6D04190DFF0D}"/>
              </a:ext>
            </a:extLst>
          </p:cNvPr>
          <p:cNvGrpSpPr/>
          <p:nvPr/>
        </p:nvGrpSpPr>
        <p:grpSpPr>
          <a:xfrm>
            <a:off x="4350437" y="1492928"/>
            <a:ext cx="6660490" cy="5329319"/>
            <a:chOff x="5159334" y="1492928"/>
            <a:chExt cx="6660490" cy="5329319"/>
          </a:xfrm>
        </p:grpSpPr>
        <p:grpSp>
          <p:nvGrpSpPr>
            <p:cNvPr id="122" name="Grupo 121"/>
            <p:cNvGrpSpPr/>
            <p:nvPr/>
          </p:nvGrpSpPr>
          <p:grpSpPr>
            <a:xfrm>
              <a:off x="5159334" y="1492928"/>
              <a:ext cx="3234492" cy="5329319"/>
              <a:chOff x="5159334" y="1492928"/>
              <a:chExt cx="3234492" cy="5329319"/>
            </a:xfrm>
          </p:grpSpPr>
          <p:sp>
            <p:nvSpPr>
              <p:cNvPr id="63" name="Text Box 44"/>
              <p:cNvSpPr txBox="1">
                <a:spLocks noChangeArrowheads="1"/>
              </p:cNvSpPr>
              <p:nvPr/>
            </p:nvSpPr>
            <p:spPr bwMode="auto">
              <a:xfrm>
                <a:off x="5159334" y="3417563"/>
                <a:ext cx="2880000" cy="504000"/>
              </a:xfrm>
              <a:prstGeom prst="rect">
                <a:avLst/>
              </a:prstGeom>
              <a:noFill/>
              <a:ln w="9525">
                <a:solidFill>
                  <a:srgbClr val="0000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36000" tIns="36000" rIns="36000" bIns="3600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s-CO" altLang="es-ES" sz="1400" dirty="0">
                    <a:solidFill>
                      <a:srgbClr val="0000CC"/>
                    </a:solidFill>
                    <a:latin typeface="Verdana" panose="020B0604030504040204" pitchFamily="34" charset="0"/>
                  </a:rPr>
                  <a:t>Unidad de Auditoría</a:t>
                </a:r>
              </a:p>
            </p:txBody>
          </p:sp>
          <p:sp>
            <p:nvSpPr>
              <p:cNvPr id="64" name="Text Box 45"/>
              <p:cNvSpPr txBox="1">
                <a:spLocks noChangeArrowheads="1"/>
              </p:cNvSpPr>
              <p:nvPr/>
            </p:nvSpPr>
            <p:spPr bwMode="auto">
              <a:xfrm>
                <a:off x="5159334" y="3997700"/>
                <a:ext cx="2880000" cy="504000"/>
              </a:xfrm>
              <a:prstGeom prst="rect">
                <a:avLst/>
              </a:prstGeom>
              <a:noFill/>
              <a:ln w="9525">
                <a:solidFill>
                  <a:srgbClr val="0000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36000" tIns="36000" rIns="36000" bIns="3600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s-CO" altLang="es-ES" sz="1400" dirty="0">
                    <a:solidFill>
                      <a:srgbClr val="0000CC"/>
                    </a:solidFill>
                    <a:latin typeface="Verdana" panose="020B0604030504040204" pitchFamily="34" charset="0"/>
                  </a:rPr>
                  <a:t>Unidad de Desarrollo y Análisis Estadístico</a:t>
                </a:r>
              </a:p>
            </p:txBody>
          </p:sp>
          <p:sp>
            <p:nvSpPr>
              <p:cNvPr id="66" name="Text Box 47"/>
              <p:cNvSpPr txBox="1">
                <a:spLocks noChangeArrowheads="1"/>
              </p:cNvSpPr>
              <p:nvPr/>
            </p:nvSpPr>
            <p:spPr bwMode="auto">
              <a:xfrm>
                <a:off x="5159334" y="5738111"/>
                <a:ext cx="2880000" cy="504000"/>
              </a:xfrm>
              <a:prstGeom prst="rect">
                <a:avLst/>
              </a:prstGeom>
              <a:noFill/>
              <a:ln w="9525">
                <a:solidFill>
                  <a:srgbClr val="0000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36000" tIns="36000" rIns="36000" bIns="3600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s-CO" altLang="es-ES" sz="1400">
                    <a:solidFill>
                      <a:srgbClr val="0000CC"/>
                    </a:solidFill>
                    <a:latin typeface="Verdana" panose="020B0604030504040204" pitchFamily="34" charset="0"/>
                  </a:rPr>
                  <a:t>Unidad de Registro Nacional de Abogados</a:t>
                </a:r>
              </a:p>
            </p:txBody>
          </p:sp>
          <p:sp>
            <p:nvSpPr>
              <p:cNvPr id="67" name="Text Box 48"/>
              <p:cNvSpPr txBox="1">
                <a:spLocks noChangeArrowheads="1"/>
              </p:cNvSpPr>
              <p:nvPr/>
            </p:nvSpPr>
            <p:spPr bwMode="auto">
              <a:xfrm>
                <a:off x="5159334" y="5157974"/>
                <a:ext cx="2880000" cy="504000"/>
              </a:xfrm>
              <a:prstGeom prst="rect">
                <a:avLst/>
              </a:prstGeom>
              <a:noFill/>
              <a:ln w="9525">
                <a:solidFill>
                  <a:srgbClr val="0000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36000" tIns="36000" rIns="36000" bIns="3600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s-CO" altLang="es-ES" sz="1400">
                    <a:solidFill>
                      <a:srgbClr val="0000CC"/>
                    </a:solidFill>
                    <a:latin typeface="Verdana" panose="020B0604030504040204" pitchFamily="34" charset="0"/>
                  </a:rPr>
                  <a:t>Unidad de Administración de Carrera Judicial</a:t>
                </a:r>
              </a:p>
            </p:txBody>
          </p:sp>
          <p:sp>
            <p:nvSpPr>
              <p:cNvPr id="68" name="Text Box 49"/>
              <p:cNvSpPr txBox="1">
                <a:spLocks noChangeArrowheads="1"/>
              </p:cNvSpPr>
              <p:nvPr/>
            </p:nvSpPr>
            <p:spPr bwMode="auto">
              <a:xfrm>
                <a:off x="5159334" y="6318247"/>
                <a:ext cx="2880000" cy="504000"/>
              </a:xfrm>
              <a:prstGeom prst="rect">
                <a:avLst/>
              </a:prstGeom>
              <a:noFill/>
              <a:ln w="9525">
                <a:solidFill>
                  <a:srgbClr val="0000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36000" tIns="36000" rIns="36000" bIns="3600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s-CO" altLang="es-ES" sz="1400">
                    <a:solidFill>
                      <a:srgbClr val="0000CC"/>
                    </a:solidFill>
                    <a:latin typeface="Verdana" panose="020B0604030504040204" pitchFamily="34" charset="0"/>
                  </a:rPr>
                  <a:t>Centro de Documentación Judicial</a:t>
                </a:r>
              </a:p>
            </p:txBody>
          </p:sp>
          <p:sp>
            <p:nvSpPr>
              <p:cNvPr id="69" name="Text Box 50"/>
              <p:cNvSpPr txBox="1">
                <a:spLocks noChangeArrowheads="1"/>
              </p:cNvSpPr>
              <p:nvPr/>
            </p:nvSpPr>
            <p:spPr bwMode="auto">
              <a:xfrm>
                <a:off x="5159334" y="4577837"/>
                <a:ext cx="2880000" cy="504000"/>
              </a:xfrm>
              <a:prstGeom prst="rect">
                <a:avLst/>
              </a:prstGeom>
              <a:noFill/>
              <a:ln w="9525">
                <a:solidFill>
                  <a:srgbClr val="0000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36000" tIns="36000" rIns="36000" bIns="3600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s-CO" altLang="es-ES" sz="1400" dirty="0">
                    <a:solidFill>
                      <a:srgbClr val="0000CC"/>
                    </a:solidFill>
                    <a:latin typeface="Verdana" panose="020B0604030504040204" pitchFamily="34" charset="0"/>
                  </a:rPr>
                  <a:t>Escuela Judicial </a:t>
                </a:r>
              </a:p>
              <a:p>
                <a:pPr algn="ctr" eaLnBrk="1" hangingPunct="1"/>
                <a:r>
                  <a:rPr lang="es-CO" altLang="es-ES" sz="1400" dirty="0">
                    <a:solidFill>
                      <a:srgbClr val="0000CC"/>
                    </a:solidFill>
                    <a:latin typeface="Verdana" panose="020B0604030504040204" pitchFamily="34" charset="0"/>
                  </a:rPr>
                  <a:t>“Rodrigo Lara Bonilla”</a:t>
                </a:r>
              </a:p>
            </p:txBody>
          </p:sp>
          <p:cxnSp>
            <p:nvCxnSpPr>
              <p:cNvPr id="70" name="AutoShape 51"/>
              <p:cNvCxnSpPr>
                <a:cxnSpLocks noChangeShapeType="1"/>
                <a:stCxn id="61" idx="2"/>
                <a:endCxn id="63" idx="3"/>
              </p:cNvCxnSpPr>
              <p:nvPr/>
            </p:nvCxnSpPr>
            <p:spPr bwMode="auto">
              <a:xfrm rot="5400000">
                <a:off x="7128263" y="2404000"/>
                <a:ext cx="2176635" cy="354491"/>
              </a:xfrm>
              <a:prstGeom prst="bentConnector2">
                <a:avLst/>
              </a:prstGeom>
              <a:noFill/>
              <a:ln w="9525">
                <a:solidFill>
                  <a:srgbClr val="0000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" name="AutoShape 52"/>
              <p:cNvCxnSpPr>
                <a:cxnSpLocks noChangeShapeType="1"/>
                <a:stCxn id="61" idx="2"/>
                <a:endCxn id="64" idx="3"/>
              </p:cNvCxnSpPr>
              <p:nvPr/>
            </p:nvCxnSpPr>
            <p:spPr bwMode="auto">
              <a:xfrm rot="5400000">
                <a:off x="6838194" y="2694069"/>
                <a:ext cx="2756772" cy="354491"/>
              </a:xfrm>
              <a:prstGeom prst="bentConnector2">
                <a:avLst/>
              </a:prstGeom>
              <a:noFill/>
              <a:ln w="9525">
                <a:solidFill>
                  <a:srgbClr val="0000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" name="AutoShape 53"/>
              <p:cNvCxnSpPr>
                <a:cxnSpLocks noChangeShapeType="1"/>
                <a:stCxn id="61" idx="2"/>
                <a:endCxn id="69" idx="3"/>
              </p:cNvCxnSpPr>
              <p:nvPr/>
            </p:nvCxnSpPr>
            <p:spPr bwMode="auto">
              <a:xfrm rot="5400000">
                <a:off x="6548126" y="2984137"/>
                <a:ext cx="3336909" cy="354491"/>
              </a:xfrm>
              <a:prstGeom prst="bentConnector2">
                <a:avLst/>
              </a:prstGeom>
              <a:noFill/>
              <a:ln w="9525">
                <a:solidFill>
                  <a:srgbClr val="0000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" name="AutoShape 54"/>
              <p:cNvCxnSpPr>
                <a:cxnSpLocks noChangeShapeType="1"/>
                <a:stCxn id="61" idx="2"/>
                <a:endCxn id="67" idx="3"/>
              </p:cNvCxnSpPr>
              <p:nvPr/>
            </p:nvCxnSpPr>
            <p:spPr bwMode="auto">
              <a:xfrm rot="5400000">
                <a:off x="6258057" y="3274206"/>
                <a:ext cx="3917046" cy="354491"/>
              </a:xfrm>
              <a:prstGeom prst="bentConnector2">
                <a:avLst/>
              </a:prstGeom>
              <a:noFill/>
              <a:ln w="9525">
                <a:solidFill>
                  <a:srgbClr val="0000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4" name="AutoShape 55"/>
              <p:cNvCxnSpPr>
                <a:cxnSpLocks noChangeShapeType="1"/>
                <a:stCxn id="61" idx="2"/>
                <a:endCxn id="66" idx="3"/>
              </p:cNvCxnSpPr>
              <p:nvPr/>
            </p:nvCxnSpPr>
            <p:spPr bwMode="auto">
              <a:xfrm rot="5400000">
                <a:off x="5967989" y="3564274"/>
                <a:ext cx="4497183" cy="354491"/>
              </a:xfrm>
              <a:prstGeom prst="bentConnector2">
                <a:avLst/>
              </a:prstGeom>
              <a:noFill/>
              <a:ln w="9525">
                <a:solidFill>
                  <a:srgbClr val="0000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5" name="AutoShape 58"/>
              <p:cNvCxnSpPr>
                <a:cxnSpLocks noChangeShapeType="1"/>
                <a:stCxn id="61" idx="2"/>
                <a:endCxn id="68" idx="3"/>
              </p:cNvCxnSpPr>
              <p:nvPr/>
            </p:nvCxnSpPr>
            <p:spPr bwMode="auto">
              <a:xfrm rot="5400000">
                <a:off x="5677921" y="3854342"/>
                <a:ext cx="5077319" cy="354491"/>
              </a:xfrm>
              <a:prstGeom prst="bentConnector2">
                <a:avLst/>
              </a:prstGeom>
              <a:noFill/>
              <a:ln w="9525">
                <a:solidFill>
                  <a:srgbClr val="0000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4" name="Text Box 44"/>
              <p:cNvSpPr txBox="1">
                <a:spLocks noChangeArrowheads="1"/>
              </p:cNvSpPr>
              <p:nvPr/>
            </p:nvSpPr>
            <p:spPr bwMode="auto">
              <a:xfrm>
                <a:off x="5519334" y="1677152"/>
                <a:ext cx="2520000" cy="504000"/>
              </a:xfrm>
              <a:prstGeom prst="rect">
                <a:avLst/>
              </a:prstGeom>
              <a:noFill/>
              <a:ln w="9525">
                <a:solidFill>
                  <a:srgbClr val="0000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36000" tIns="36000" rIns="36000" bIns="3600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s-CO" altLang="es-ES" sz="1400" dirty="0">
                    <a:solidFill>
                      <a:srgbClr val="0000CC"/>
                    </a:solidFill>
                    <a:latin typeface="Verdana" panose="020B0604030504040204" pitchFamily="34" charset="0"/>
                  </a:rPr>
                  <a:t>Oficina de Asuntos Internacionales</a:t>
                </a:r>
              </a:p>
            </p:txBody>
          </p:sp>
          <p:sp>
            <p:nvSpPr>
              <p:cNvPr id="85" name="Text Box 44"/>
              <p:cNvSpPr txBox="1">
                <a:spLocks noChangeArrowheads="1"/>
              </p:cNvSpPr>
              <p:nvPr/>
            </p:nvSpPr>
            <p:spPr bwMode="auto">
              <a:xfrm>
                <a:off x="5519334" y="2257289"/>
                <a:ext cx="2520000" cy="504000"/>
              </a:xfrm>
              <a:prstGeom prst="rect">
                <a:avLst/>
              </a:prstGeom>
              <a:noFill/>
              <a:ln w="9525">
                <a:solidFill>
                  <a:srgbClr val="0000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36000" tIns="36000" rIns="36000" bIns="3600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s-CO" altLang="es-ES" sz="1400" dirty="0">
                    <a:solidFill>
                      <a:srgbClr val="0000CC"/>
                    </a:solidFill>
                    <a:latin typeface="Verdana" panose="020B0604030504040204" pitchFamily="34" charset="0"/>
                  </a:rPr>
                  <a:t>Oficina Asesora para la Seguridad</a:t>
                </a:r>
              </a:p>
            </p:txBody>
          </p:sp>
          <p:sp>
            <p:nvSpPr>
              <p:cNvPr id="86" name="Text Box 44"/>
              <p:cNvSpPr txBox="1">
                <a:spLocks noChangeArrowheads="1"/>
              </p:cNvSpPr>
              <p:nvPr/>
            </p:nvSpPr>
            <p:spPr bwMode="auto">
              <a:xfrm>
                <a:off x="5519334" y="2837426"/>
                <a:ext cx="2520000" cy="504000"/>
              </a:xfrm>
              <a:prstGeom prst="rect">
                <a:avLst/>
              </a:prstGeom>
              <a:noFill/>
              <a:ln w="9525">
                <a:solidFill>
                  <a:srgbClr val="0000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36000" tIns="36000" rIns="36000" bIns="3600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s-CO" altLang="es-ES" sz="1400" dirty="0">
                    <a:solidFill>
                      <a:srgbClr val="0000CC"/>
                    </a:solidFill>
                    <a:latin typeface="Verdana" panose="020B0604030504040204" pitchFamily="34" charset="0"/>
                  </a:rPr>
                  <a:t>Oficina de Comunicaciones</a:t>
                </a:r>
              </a:p>
            </p:txBody>
          </p:sp>
          <p:cxnSp>
            <p:nvCxnSpPr>
              <p:cNvPr id="87" name="Conector angular 86"/>
              <p:cNvCxnSpPr>
                <a:cxnSpLocks/>
                <a:stCxn id="61" idx="2"/>
                <a:endCxn id="84" idx="3"/>
              </p:cNvCxnSpPr>
              <p:nvPr/>
            </p:nvCxnSpPr>
            <p:spPr>
              <a:xfrm rot="5400000">
                <a:off x="7998468" y="1533795"/>
                <a:ext cx="436224" cy="354491"/>
              </a:xfrm>
              <a:prstGeom prst="bentConnector2">
                <a:avLst/>
              </a:prstGeom>
              <a:ln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ector angular 87"/>
              <p:cNvCxnSpPr>
                <a:cxnSpLocks/>
                <a:stCxn id="61" idx="2"/>
                <a:endCxn id="85" idx="3"/>
              </p:cNvCxnSpPr>
              <p:nvPr/>
            </p:nvCxnSpPr>
            <p:spPr>
              <a:xfrm rot="5400000">
                <a:off x="7708400" y="1823863"/>
                <a:ext cx="1016361" cy="354491"/>
              </a:xfrm>
              <a:prstGeom prst="bentConnector2">
                <a:avLst/>
              </a:prstGeom>
              <a:ln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Conector angular 88"/>
              <p:cNvCxnSpPr>
                <a:cxnSpLocks/>
                <a:stCxn id="61" idx="2"/>
                <a:endCxn id="86" idx="3"/>
              </p:cNvCxnSpPr>
              <p:nvPr/>
            </p:nvCxnSpPr>
            <p:spPr>
              <a:xfrm rot="5400000">
                <a:off x="7418331" y="2113932"/>
                <a:ext cx="1596498" cy="354491"/>
              </a:xfrm>
              <a:prstGeom prst="bentConnector2">
                <a:avLst/>
              </a:prstGeom>
              <a:ln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Grupo 122"/>
            <p:cNvGrpSpPr/>
            <p:nvPr/>
          </p:nvGrpSpPr>
          <p:grpSpPr>
            <a:xfrm>
              <a:off x="8393824" y="1492928"/>
              <a:ext cx="3426000" cy="5329319"/>
              <a:chOff x="8393824" y="1492928"/>
              <a:chExt cx="3426000" cy="5329319"/>
            </a:xfrm>
          </p:grpSpPr>
          <p:cxnSp>
            <p:nvCxnSpPr>
              <p:cNvPr id="83" name="AutoShape 73"/>
              <p:cNvCxnSpPr>
                <a:cxnSpLocks noChangeShapeType="1"/>
                <a:stCxn id="61" idx="2"/>
                <a:endCxn id="62" idx="1"/>
              </p:cNvCxnSpPr>
              <p:nvPr/>
            </p:nvCxnSpPr>
            <p:spPr bwMode="auto">
              <a:xfrm rot="16200000" flipH="1">
                <a:off x="8262362" y="1624390"/>
                <a:ext cx="436224" cy="173299"/>
              </a:xfrm>
              <a:prstGeom prst="bentConnector2">
                <a:avLst/>
              </a:prstGeom>
              <a:noFill/>
              <a:ln w="9525">
                <a:solidFill>
                  <a:srgbClr val="0000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2" name="Text Box 43"/>
              <p:cNvSpPr txBox="1">
                <a:spLocks noChangeArrowheads="1"/>
              </p:cNvSpPr>
              <p:nvPr/>
            </p:nvSpPr>
            <p:spPr bwMode="auto">
              <a:xfrm>
                <a:off x="8567124" y="1677152"/>
                <a:ext cx="3240000" cy="5040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CC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s-CO" altLang="es-ES" sz="1400" dirty="0">
                    <a:solidFill>
                      <a:srgbClr val="0000CC"/>
                    </a:solidFill>
                    <a:latin typeface="Verdana" panose="020B0604030504040204" pitchFamily="34" charset="0"/>
                  </a:rPr>
                  <a:t>DIRECCIÓN EJECUTIVA DE ADMINISTRACIÓN JUDICIAL</a:t>
                </a:r>
              </a:p>
            </p:txBody>
          </p:sp>
          <p:sp>
            <p:nvSpPr>
              <p:cNvPr id="65" name="Text Box 46"/>
              <p:cNvSpPr txBox="1">
                <a:spLocks noChangeArrowheads="1"/>
              </p:cNvSpPr>
              <p:nvPr/>
            </p:nvSpPr>
            <p:spPr bwMode="auto">
              <a:xfrm>
                <a:off x="8927124" y="5738111"/>
                <a:ext cx="2880000" cy="504000"/>
              </a:xfrm>
              <a:prstGeom prst="rect">
                <a:avLst/>
              </a:prstGeom>
              <a:noFill/>
              <a:ln w="9525">
                <a:solidFill>
                  <a:srgbClr val="0000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36000" tIns="36000" rIns="36000" bIns="3600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s-CO" altLang="es-ES" sz="1400" dirty="0">
                    <a:solidFill>
                      <a:srgbClr val="0000CC"/>
                    </a:solidFill>
                    <a:latin typeface="Verdana" panose="020B0604030504040204" pitchFamily="34" charset="0"/>
                  </a:rPr>
                  <a:t>Unidad de Recursos Humanos</a:t>
                </a:r>
              </a:p>
            </p:txBody>
          </p:sp>
          <p:sp>
            <p:nvSpPr>
              <p:cNvPr id="76" name="Text Box 59"/>
              <p:cNvSpPr txBox="1">
                <a:spLocks noChangeArrowheads="1"/>
              </p:cNvSpPr>
              <p:nvPr/>
            </p:nvSpPr>
            <p:spPr bwMode="auto">
              <a:xfrm>
                <a:off x="8927124" y="2257289"/>
                <a:ext cx="2880000" cy="504000"/>
              </a:xfrm>
              <a:prstGeom prst="rect">
                <a:avLst/>
              </a:prstGeom>
              <a:noFill/>
              <a:ln w="9525">
                <a:solidFill>
                  <a:srgbClr val="0000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36000" tIns="36000" rIns="36000" bIns="3600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s-CO" altLang="es-ES" sz="1400" dirty="0">
                    <a:solidFill>
                      <a:srgbClr val="0000CC"/>
                    </a:solidFill>
                    <a:latin typeface="Verdana" panose="020B0604030504040204" pitchFamily="34" charset="0"/>
                  </a:rPr>
                  <a:t>Coordinación de Seccionales</a:t>
                </a:r>
              </a:p>
            </p:txBody>
          </p:sp>
          <p:sp>
            <p:nvSpPr>
              <p:cNvPr id="77" name="Text Box 60"/>
              <p:cNvSpPr txBox="1">
                <a:spLocks noChangeArrowheads="1"/>
              </p:cNvSpPr>
              <p:nvPr/>
            </p:nvSpPr>
            <p:spPr bwMode="auto">
              <a:xfrm>
                <a:off x="8927124" y="3417563"/>
                <a:ext cx="2880000" cy="504000"/>
              </a:xfrm>
              <a:prstGeom prst="rect">
                <a:avLst/>
              </a:prstGeom>
              <a:noFill/>
              <a:ln w="9525">
                <a:solidFill>
                  <a:srgbClr val="0000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36000" tIns="36000" rIns="36000" bIns="3600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s-CO" altLang="es-ES" sz="1400" dirty="0">
                    <a:solidFill>
                      <a:srgbClr val="0000CC"/>
                    </a:solidFill>
                    <a:latin typeface="Verdana" panose="020B0604030504040204" pitchFamily="34" charset="0"/>
                  </a:rPr>
                  <a:t>Unidad de Informática</a:t>
                </a:r>
              </a:p>
            </p:txBody>
          </p:sp>
          <p:sp>
            <p:nvSpPr>
              <p:cNvPr id="78" name="Text Box 61"/>
              <p:cNvSpPr txBox="1">
                <a:spLocks noChangeArrowheads="1"/>
              </p:cNvSpPr>
              <p:nvPr/>
            </p:nvSpPr>
            <p:spPr bwMode="auto">
              <a:xfrm>
                <a:off x="8927124" y="5157974"/>
                <a:ext cx="2880000" cy="504000"/>
              </a:xfrm>
              <a:prstGeom prst="rect">
                <a:avLst/>
              </a:prstGeom>
              <a:noFill/>
              <a:ln w="9525">
                <a:solidFill>
                  <a:srgbClr val="0000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36000" tIns="36000" rIns="36000" bIns="3600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s-CO" altLang="es-ES" sz="1400" dirty="0">
                    <a:solidFill>
                      <a:srgbClr val="0000CC"/>
                    </a:solidFill>
                    <a:latin typeface="Verdana" panose="020B0604030504040204" pitchFamily="34" charset="0"/>
                  </a:rPr>
                  <a:t>Unidad de Planeación</a:t>
                </a:r>
              </a:p>
            </p:txBody>
          </p:sp>
          <p:sp>
            <p:nvSpPr>
              <p:cNvPr id="79" name="Text Box 62"/>
              <p:cNvSpPr txBox="1">
                <a:spLocks noChangeArrowheads="1"/>
              </p:cNvSpPr>
              <p:nvPr/>
            </p:nvSpPr>
            <p:spPr bwMode="auto">
              <a:xfrm>
                <a:off x="8927124" y="4577837"/>
                <a:ext cx="2880000" cy="504000"/>
              </a:xfrm>
              <a:prstGeom prst="rect">
                <a:avLst/>
              </a:prstGeom>
              <a:noFill/>
              <a:ln w="9525">
                <a:solidFill>
                  <a:srgbClr val="0000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36000" tIns="36000" rIns="36000" bIns="3600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s-CO" altLang="es-ES" sz="1400" dirty="0">
                    <a:solidFill>
                      <a:srgbClr val="0000CC"/>
                    </a:solidFill>
                    <a:latin typeface="Verdana" panose="020B0604030504040204" pitchFamily="34" charset="0"/>
                  </a:rPr>
                  <a:t>Unidad de Presupuesto</a:t>
                </a:r>
              </a:p>
            </p:txBody>
          </p:sp>
          <p:sp>
            <p:nvSpPr>
              <p:cNvPr id="80" name="Text Box 63"/>
              <p:cNvSpPr txBox="1">
                <a:spLocks noChangeArrowheads="1"/>
              </p:cNvSpPr>
              <p:nvPr/>
            </p:nvSpPr>
            <p:spPr bwMode="auto">
              <a:xfrm>
                <a:off x="8927124" y="2837426"/>
                <a:ext cx="2880000" cy="504000"/>
              </a:xfrm>
              <a:prstGeom prst="rect">
                <a:avLst/>
              </a:prstGeom>
              <a:noFill/>
              <a:ln w="9525">
                <a:solidFill>
                  <a:srgbClr val="0000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36000" tIns="36000" rIns="36000" bIns="3600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s-CO" altLang="es-ES" sz="1400" dirty="0">
                    <a:solidFill>
                      <a:srgbClr val="0000CC"/>
                    </a:solidFill>
                    <a:latin typeface="Verdana" panose="020B0604030504040204" pitchFamily="34" charset="0"/>
                  </a:rPr>
                  <a:t>Unidad de Infraestructura Física</a:t>
                </a:r>
              </a:p>
            </p:txBody>
          </p:sp>
          <p:sp>
            <p:nvSpPr>
              <p:cNvPr id="81" name="Text Box 64"/>
              <p:cNvSpPr txBox="1">
                <a:spLocks noChangeArrowheads="1"/>
              </p:cNvSpPr>
              <p:nvPr/>
            </p:nvSpPr>
            <p:spPr bwMode="auto">
              <a:xfrm>
                <a:off x="8927124" y="6318247"/>
                <a:ext cx="2880000" cy="504000"/>
              </a:xfrm>
              <a:prstGeom prst="rect">
                <a:avLst/>
              </a:prstGeom>
              <a:solidFill>
                <a:srgbClr val="99FF66"/>
              </a:solidFill>
              <a:ln w="9525">
                <a:solidFill>
                  <a:srgbClr val="0000CC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s-CO" altLang="es-ES" sz="1400" dirty="0">
                    <a:solidFill>
                      <a:srgbClr val="0000CC"/>
                    </a:solidFill>
                    <a:latin typeface="Verdana" panose="020B0604030504040204" pitchFamily="34" charset="0"/>
                  </a:rPr>
                  <a:t>Unidad Administrativa</a:t>
                </a:r>
              </a:p>
            </p:txBody>
          </p:sp>
          <p:sp>
            <p:nvSpPr>
              <p:cNvPr id="82" name="Text Box 65">
                <a:hlinkClick r:id="rId2" action="ppaction://hlinksldjump"/>
              </p:cNvPr>
              <p:cNvSpPr txBox="1">
                <a:spLocks noChangeArrowheads="1"/>
              </p:cNvSpPr>
              <p:nvPr/>
            </p:nvSpPr>
            <p:spPr bwMode="auto">
              <a:xfrm>
                <a:off x="8927124" y="3997700"/>
                <a:ext cx="2880000" cy="504000"/>
              </a:xfrm>
              <a:prstGeom prst="rect">
                <a:avLst/>
              </a:prstGeom>
              <a:noFill/>
              <a:ln w="9525">
                <a:solidFill>
                  <a:srgbClr val="0000CC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s-CO" altLang="es-ES" sz="1400" dirty="0">
                    <a:solidFill>
                      <a:srgbClr val="0000CC"/>
                    </a:solidFill>
                    <a:latin typeface="Verdana" panose="020B0604030504040204" pitchFamily="34" charset="0"/>
                  </a:rPr>
                  <a:t>Unidad de Asistencia Legal</a:t>
                </a:r>
              </a:p>
            </p:txBody>
          </p:sp>
          <p:cxnSp>
            <p:nvCxnSpPr>
              <p:cNvPr id="90" name="Conector angular 89"/>
              <p:cNvCxnSpPr>
                <a:cxnSpLocks/>
                <a:stCxn id="62" idx="3"/>
                <a:endCxn id="76" idx="3"/>
              </p:cNvCxnSpPr>
              <p:nvPr/>
            </p:nvCxnSpPr>
            <p:spPr>
              <a:xfrm>
                <a:off x="11807124" y="1929152"/>
                <a:ext cx="12700" cy="580137"/>
              </a:xfrm>
              <a:prstGeom prst="bentConnector3">
                <a:avLst>
                  <a:gd name="adj1" fmla="val 1800000"/>
                </a:avLst>
              </a:prstGeom>
              <a:ln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ector angular 90"/>
              <p:cNvCxnSpPr>
                <a:cxnSpLocks/>
                <a:stCxn id="62" idx="3"/>
                <a:endCxn id="80" idx="3"/>
              </p:cNvCxnSpPr>
              <p:nvPr/>
            </p:nvCxnSpPr>
            <p:spPr>
              <a:xfrm>
                <a:off x="11807124" y="1929152"/>
                <a:ext cx="12700" cy="1160274"/>
              </a:xfrm>
              <a:prstGeom prst="bentConnector3">
                <a:avLst>
                  <a:gd name="adj1" fmla="val 1800000"/>
                </a:avLst>
              </a:prstGeom>
              <a:ln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onector angular 91"/>
              <p:cNvCxnSpPr>
                <a:cxnSpLocks/>
                <a:stCxn id="62" idx="3"/>
                <a:endCxn id="77" idx="3"/>
              </p:cNvCxnSpPr>
              <p:nvPr/>
            </p:nvCxnSpPr>
            <p:spPr>
              <a:xfrm>
                <a:off x="11807124" y="1929152"/>
                <a:ext cx="12700" cy="1740411"/>
              </a:xfrm>
              <a:prstGeom prst="bentConnector3">
                <a:avLst>
                  <a:gd name="adj1" fmla="val 1800000"/>
                </a:avLst>
              </a:prstGeom>
              <a:ln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Conector angular 92"/>
              <p:cNvCxnSpPr>
                <a:cxnSpLocks/>
                <a:stCxn id="62" idx="3"/>
                <a:endCxn id="82" idx="3"/>
              </p:cNvCxnSpPr>
              <p:nvPr/>
            </p:nvCxnSpPr>
            <p:spPr>
              <a:xfrm>
                <a:off x="11807124" y="1929152"/>
                <a:ext cx="12700" cy="2320548"/>
              </a:xfrm>
              <a:prstGeom prst="bentConnector3">
                <a:avLst>
                  <a:gd name="adj1" fmla="val 1800000"/>
                </a:avLst>
              </a:prstGeom>
              <a:ln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Conector angular 93"/>
              <p:cNvCxnSpPr>
                <a:cxnSpLocks/>
                <a:stCxn id="62" idx="3"/>
                <a:endCxn id="79" idx="3"/>
              </p:cNvCxnSpPr>
              <p:nvPr/>
            </p:nvCxnSpPr>
            <p:spPr>
              <a:xfrm>
                <a:off x="11807124" y="1929152"/>
                <a:ext cx="12700" cy="2900685"/>
              </a:xfrm>
              <a:prstGeom prst="bentConnector3">
                <a:avLst>
                  <a:gd name="adj1" fmla="val 1800000"/>
                </a:avLst>
              </a:prstGeom>
              <a:ln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Conector angular 94"/>
              <p:cNvCxnSpPr>
                <a:cxnSpLocks/>
                <a:stCxn id="62" idx="3"/>
                <a:endCxn id="78" idx="3"/>
              </p:cNvCxnSpPr>
              <p:nvPr/>
            </p:nvCxnSpPr>
            <p:spPr>
              <a:xfrm>
                <a:off x="11807124" y="1929152"/>
                <a:ext cx="12700" cy="3480822"/>
              </a:xfrm>
              <a:prstGeom prst="bentConnector3">
                <a:avLst>
                  <a:gd name="adj1" fmla="val 1800000"/>
                </a:avLst>
              </a:prstGeom>
              <a:ln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ector angular 95"/>
              <p:cNvCxnSpPr>
                <a:cxnSpLocks/>
                <a:stCxn id="62" idx="3"/>
                <a:endCxn id="65" idx="3"/>
              </p:cNvCxnSpPr>
              <p:nvPr/>
            </p:nvCxnSpPr>
            <p:spPr>
              <a:xfrm>
                <a:off x="11807124" y="1929152"/>
                <a:ext cx="12700" cy="4060959"/>
              </a:xfrm>
              <a:prstGeom prst="bentConnector3">
                <a:avLst>
                  <a:gd name="adj1" fmla="val 1800000"/>
                </a:avLst>
              </a:prstGeom>
              <a:ln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Conector angular 96"/>
              <p:cNvCxnSpPr>
                <a:cxnSpLocks/>
                <a:stCxn id="62" idx="3"/>
                <a:endCxn id="81" idx="3"/>
              </p:cNvCxnSpPr>
              <p:nvPr/>
            </p:nvCxnSpPr>
            <p:spPr>
              <a:xfrm>
                <a:off x="11807124" y="1929152"/>
                <a:ext cx="12700" cy="4641095"/>
              </a:xfrm>
              <a:prstGeom prst="bentConnector3">
                <a:avLst>
                  <a:gd name="adj1" fmla="val 1800000"/>
                </a:avLst>
              </a:prstGeom>
              <a:ln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1" name="Text Box 29"/>
          <p:cNvSpPr txBox="1">
            <a:spLocks noChangeArrowheads="1"/>
          </p:cNvSpPr>
          <p:nvPr/>
        </p:nvSpPr>
        <p:spPr bwMode="auto">
          <a:xfrm>
            <a:off x="119335" y="5667824"/>
            <a:ext cx="3960000" cy="54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lIns="36000" tIns="36000" rIns="36000" bIns="36000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ES" sz="1600" dirty="0">
                <a:solidFill>
                  <a:srgbClr val="0000CC"/>
                </a:solidFill>
                <a:latin typeface="Verdana" panose="020B0604030504040204" pitchFamily="34" charset="0"/>
              </a:rPr>
              <a:t>Comisión Nacional de Disciplina Judicial</a:t>
            </a:r>
          </a:p>
        </p:txBody>
      </p:sp>
      <p:sp>
        <p:nvSpPr>
          <p:cNvPr id="102" name="Text Box 29"/>
          <p:cNvSpPr txBox="1">
            <a:spLocks noChangeArrowheads="1"/>
          </p:cNvSpPr>
          <p:nvPr/>
        </p:nvSpPr>
        <p:spPr bwMode="auto">
          <a:xfrm rot="16200000">
            <a:off x="9300645" y="3735553"/>
            <a:ext cx="4896000" cy="540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lIns="36000" tIns="36000" rIns="36000" bIns="36000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ES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SECCIONALES</a:t>
            </a:r>
          </a:p>
        </p:txBody>
      </p:sp>
      <p:grpSp>
        <p:nvGrpSpPr>
          <p:cNvPr id="116" name="Grupo 115"/>
          <p:cNvGrpSpPr/>
          <p:nvPr/>
        </p:nvGrpSpPr>
        <p:grpSpPr>
          <a:xfrm>
            <a:off x="119335" y="1059540"/>
            <a:ext cx="3960000" cy="1178382"/>
            <a:chOff x="119335" y="1059540"/>
            <a:chExt cx="3960000" cy="1178382"/>
          </a:xfrm>
        </p:grpSpPr>
        <p:sp>
          <p:nvSpPr>
            <p:cNvPr id="98" name="Text Box 29"/>
            <p:cNvSpPr txBox="1">
              <a:spLocks noChangeArrowheads="1"/>
            </p:cNvSpPr>
            <p:nvPr/>
          </p:nvSpPr>
          <p:spPr bwMode="auto">
            <a:xfrm>
              <a:off x="119335" y="1059540"/>
              <a:ext cx="3960000" cy="5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tIns="36000" rIns="36000" bIns="360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CO" altLang="es-ES" sz="1600" b="1" dirty="0">
                  <a:latin typeface="Verdana" panose="020B0604030504040204" pitchFamily="34" charset="0"/>
                </a:rPr>
                <a:t>CORTE CONSTITUCIONAL</a:t>
              </a:r>
            </a:p>
          </p:txBody>
        </p:sp>
        <p:sp>
          <p:nvSpPr>
            <p:cNvPr id="103" name="Text Box 29"/>
            <p:cNvSpPr txBox="1">
              <a:spLocks noChangeArrowheads="1"/>
            </p:cNvSpPr>
            <p:nvPr/>
          </p:nvSpPr>
          <p:spPr bwMode="auto">
            <a:xfrm>
              <a:off x="569335" y="1877922"/>
              <a:ext cx="3060000" cy="36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tIns="36000" rIns="36000" bIns="360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CO" altLang="es-ES" sz="1400" dirty="0">
                  <a:latin typeface="Verdana" panose="020B0604030504040204" pitchFamily="34" charset="0"/>
                </a:rPr>
                <a:t>Coordinador Administrativo</a:t>
              </a:r>
            </a:p>
          </p:txBody>
        </p:sp>
        <p:cxnSp>
          <p:nvCxnSpPr>
            <p:cNvPr id="25" name="Conector recto 24"/>
            <p:cNvCxnSpPr>
              <a:stCxn id="98" idx="2"/>
              <a:endCxn id="103" idx="0"/>
            </p:cNvCxnSpPr>
            <p:nvPr/>
          </p:nvCxnSpPr>
          <p:spPr>
            <a:xfrm>
              <a:off x="2099335" y="1599540"/>
              <a:ext cx="0" cy="2783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upo 116"/>
          <p:cNvGrpSpPr/>
          <p:nvPr/>
        </p:nvGrpSpPr>
        <p:grpSpPr>
          <a:xfrm>
            <a:off x="119335" y="2516304"/>
            <a:ext cx="3960000" cy="1178382"/>
            <a:chOff x="119335" y="2516304"/>
            <a:chExt cx="3960000" cy="1178382"/>
          </a:xfrm>
        </p:grpSpPr>
        <p:sp>
          <p:nvSpPr>
            <p:cNvPr id="99" name="Text Box 29"/>
            <p:cNvSpPr txBox="1">
              <a:spLocks noChangeArrowheads="1"/>
            </p:cNvSpPr>
            <p:nvPr/>
          </p:nvSpPr>
          <p:spPr bwMode="auto">
            <a:xfrm>
              <a:off x="119335" y="2516304"/>
              <a:ext cx="3960000" cy="540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tIns="36000" rIns="36000" bIns="360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CO" altLang="es-ES" sz="1600" b="1" dirty="0">
                  <a:latin typeface="Verdana" panose="020B0604030504040204" pitchFamily="34" charset="0"/>
                </a:rPr>
                <a:t>CORTE SUPREMA DE JUSTICIA</a:t>
              </a:r>
            </a:p>
          </p:txBody>
        </p:sp>
        <p:sp>
          <p:nvSpPr>
            <p:cNvPr id="104" name="Text Box 29"/>
            <p:cNvSpPr txBox="1">
              <a:spLocks noChangeArrowheads="1"/>
            </p:cNvSpPr>
            <p:nvPr/>
          </p:nvSpPr>
          <p:spPr bwMode="auto">
            <a:xfrm>
              <a:off x="569335" y="3334686"/>
              <a:ext cx="3060000" cy="36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tIns="36000" rIns="36000" bIns="360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CO" altLang="es-ES" sz="1400" dirty="0">
                  <a:latin typeface="Verdana" panose="020B0604030504040204" pitchFamily="34" charset="0"/>
                </a:rPr>
                <a:t>Coordinador Administrativo</a:t>
              </a:r>
            </a:p>
          </p:txBody>
        </p:sp>
        <p:cxnSp>
          <p:nvCxnSpPr>
            <p:cNvPr id="109" name="Conector recto 108"/>
            <p:cNvCxnSpPr>
              <a:stCxn id="99" idx="2"/>
              <a:endCxn id="104" idx="0"/>
            </p:cNvCxnSpPr>
            <p:nvPr/>
          </p:nvCxnSpPr>
          <p:spPr>
            <a:xfrm>
              <a:off x="2099335" y="3056304"/>
              <a:ext cx="0" cy="2783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upo 117"/>
          <p:cNvGrpSpPr/>
          <p:nvPr/>
        </p:nvGrpSpPr>
        <p:grpSpPr>
          <a:xfrm>
            <a:off x="119335" y="3973068"/>
            <a:ext cx="3960000" cy="1178382"/>
            <a:chOff x="119335" y="3973068"/>
            <a:chExt cx="3960000" cy="1178382"/>
          </a:xfrm>
        </p:grpSpPr>
        <p:sp>
          <p:nvSpPr>
            <p:cNvPr id="100" name="Text Box 29"/>
            <p:cNvSpPr txBox="1">
              <a:spLocks noChangeArrowheads="1"/>
            </p:cNvSpPr>
            <p:nvPr/>
          </p:nvSpPr>
          <p:spPr bwMode="auto">
            <a:xfrm>
              <a:off x="119335" y="3973068"/>
              <a:ext cx="3960000" cy="54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tIns="36000" rIns="36000" bIns="360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CO" altLang="es-ES" sz="1600" b="1" dirty="0">
                  <a:latin typeface="Verdana" panose="020B0604030504040204" pitchFamily="34" charset="0"/>
                </a:rPr>
                <a:t>CONSEJO DE ESTADO</a:t>
              </a:r>
            </a:p>
          </p:txBody>
        </p:sp>
        <p:sp>
          <p:nvSpPr>
            <p:cNvPr id="105" name="Text Box 29"/>
            <p:cNvSpPr txBox="1">
              <a:spLocks noChangeArrowheads="1"/>
            </p:cNvSpPr>
            <p:nvPr/>
          </p:nvSpPr>
          <p:spPr bwMode="auto">
            <a:xfrm>
              <a:off x="569335" y="4791450"/>
              <a:ext cx="3060000" cy="36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tIns="36000" rIns="36000" bIns="360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CO" altLang="es-ES" sz="1400" dirty="0">
                  <a:latin typeface="Verdana" panose="020B0604030504040204" pitchFamily="34" charset="0"/>
                </a:rPr>
                <a:t>Coordinador Administrativo</a:t>
              </a:r>
            </a:p>
          </p:txBody>
        </p:sp>
        <p:cxnSp>
          <p:nvCxnSpPr>
            <p:cNvPr id="112" name="Conector recto 111"/>
            <p:cNvCxnSpPr>
              <a:stCxn id="100" idx="2"/>
              <a:endCxn id="105" idx="0"/>
            </p:cNvCxnSpPr>
            <p:nvPr/>
          </p:nvCxnSpPr>
          <p:spPr>
            <a:xfrm>
              <a:off x="2099335" y="4513068"/>
              <a:ext cx="0" cy="2783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649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101" grpId="0" animBg="1"/>
      <p:bldP spid="10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 Título"/>
          <p:cNvSpPr txBox="1">
            <a:spLocks/>
          </p:cNvSpPr>
          <p:nvPr/>
        </p:nvSpPr>
        <p:spPr>
          <a:xfrm>
            <a:off x="0" y="0"/>
            <a:ext cx="2031531" cy="138979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dirty="0">
                <a:solidFill>
                  <a:schemeClr val="bg1">
                    <a:lumMod val="95000"/>
                  </a:schemeClr>
                </a:solidFill>
              </a:rPr>
              <a:t>Articulación de los elementos contractuales</a:t>
            </a: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9123664" y="50104"/>
            <a:ext cx="2952000" cy="674616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lIns="36000" tIns="36000" rIns="36000" bIns="36000" anchor="t" anchorCtr="0"/>
          <a:lstStyle/>
          <a:p>
            <a:pPr algn="ctr"/>
            <a:r>
              <a:rPr lang="es-CO" b="1" dirty="0">
                <a:latin typeface="Verdana" pitchFamily="34" charset="0"/>
              </a:rPr>
              <a:t>Contrato</a:t>
            </a: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9364804" y="2569286"/>
            <a:ext cx="2640575" cy="28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rgbClr val="00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00" dirty="0">
                <a:latin typeface="Verdana" pitchFamily="34" charset="0"/>
              </a:rPr>
              <a:t>3. Obligaciones entidad</a:t>
            </a: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9724844" y="2220517"/>
            <a:ext cx="2280535" cy="28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rgbClr val="00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00" dirty="0">
                <a:latin typeface="Verdana" pitchFamily="34" charset="0"/>
              </a:rPr>
              <a:t>III. Obligaciones  administrativas</a:t>
            </a: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9364804" y="476672"/>
            <a:ext cx="2640575" cy="288000"/>
          </a:xfrm>
          <a:prstGeom prst="rect">
            <a:avLst/>
          </a:prstGeom>
          <a:solidFill>
            <a:srgbClr val="FFFF99"/>
          </a:solidFill>
          <a:ln w="3175">
            <a:solidFill>
              <a:srgbClr val="00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00" dirty="0">
                <a:latin typeface="Verdana" pitchFamily="34" charset="0"/>
              </a:rPr>
              <a:t>Generalidades</a:t>
            </a:r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9724844" y="1522979"/>
            <a:ext cx="2280535" cy="288000"/>
          </a:xfrm>
          <a:prstGeom prst="rect">
            <a:avLst/>
          </a:prstGeom>
          <a:solidFill>
            <a:srgbClr val="FF3300"/>
          </a:solidFill>
          <a:ln w="3175">
            <a:solidFill>
              <a:srgbClr val="00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00" dirty="0">
                <a:latin typeface="Verdana" pitchFamily="34" charset="0"/>
              </a:rPr>
              <a:t>I. Especificaciones técnicas</a:t>
            </a: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9364804" y="1174210"/>
            <a:ext cx="2640575" cy="28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rgbClr val="00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00" dirty="0">
                <a:latin typeface="Verdana" pitchFamily="34" charset="0"/>
              </a:rPr>
              <a:t>2. Obligaciones contratista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9364804" y="825441"/>
            <a:ext cx="2640575" cy="288000"/>
          </a:xfrm>
          <a:prstGeom prst="rect">
            <a:avLst/>
          </a:prstGeom>
          <a:solidFill>
            <a:srgbClr val="CCFFFF"/>
          </a:solidFill>
          <a:ln w="3175">
            <a:solidFill>
              <a:srgbClr val="00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00" dirty="0">
                <a:latin typeface="Verdana" pitchFamily="34" charset="0"/>
              </a:rPr>
              <a:t>1. Objeto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9724844" y="1871748"/>
            <a:ext cx="2280535" cy="28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rgbClr val="00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00" dirty="0">
                <a:latin typeface="Verdana" pitchFamily="34" charset="0"/>
              </a:rPr>
              <a:t>II. Obligaciones técnicas</a:t>
            </a: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9364804" y="2918055"/>
            <a:ext cx="2640575" cy="28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rgbClr val="00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00" dirty="0">
                <a:latin typeface="Verdana" pitchFamily="34" charset="0"/>
              </a:rPr>
              <a:t>4. Supervisión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9364804" y="3608547"/>
            <a:ext cx="2640575" cy="28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rgbClr val="00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00" dirty="0">
                <a:latin typeface="Verdana" pitchFamily="34" charset="0"/>
              </a:rPr>
              <a:t>6. Lugar y plazo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9364804" y="3957316"/>
            <a:ext cx="2640575" cy="28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00" dirty="0">
                <a:latin typeface="Verdana" pitchFamily="34" charset="0"/>
              </a:rPr>
              <a:t>7. Valor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9364804" y="4306085"/>
            <a:ext cx="2640575" cy="28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rgbClr val="00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00" dirty="0">
                <a:latin typeface="Verdana" pitchFamily="34" charset="0"/>
              </a:rPr>
              <a:t>8. Forma de pago</a:t>
            </a:r>
          </a:p>
        </p:txBody>
      </p:sp>
      <p:sp>
        <p:nvSpPr>
          <p:cNvPr id="33" name="Text Box 28"/>
          <p:cNvSpPr txBox="1">
            <a:spLocks noChangeArrowheads="1"/>
          </p:cNvSpPr>
          <p:nvPr/>
        </p:nvSpPr>
        <p:spPr bwMode="auto">
          <a:xfrm>
            <a:off x="9364804" y="5708207"/>
            <a:ext cx="2640575" cy="28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rgbClr val="00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00" dirty="0">
                <a:latin typeface="Verdana" pitchFamily="34" charset="0"/>
              </a:rPr>
              <a:t>18. Naturaleza</a:t>
            </a:r>
          </a:p>
        </p:txBody>
      </p:sp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9364804" y="6405746"/>
            <a:ext cx="2640575" cy="288000"/>
          </a:xfrm>
          <a:prstGeom prst="rect">
            <a:avLst/>
          </a:prstGeom>
          <a:noFill/>
          <a:ln w="3175">
            <a:solidFill>
              <a:srgbClr val="00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00" dirty="0">
                <a:latin typeface="Verdana" pitchFamily="34" charset="0"/>
              </a:rPr>
              <a:t>29. Documentos del contrato</a:t>
            </a: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9364804" y="5003623"/>
            <a:ext cx="2640575" cy="288000"/>
          </a:xfrm>
          <a:prstGeom prst="rect">
            <a:avLst/>
          </a:prstGeom>
          <a:solidFill>
            <a:srgbClr val="FF66FF"/>
          </a:solidFill>
          <a:ln w="3175">
            <a:solidFill>
              <a:srgbClr val="00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00" dirty="0">
                <a:latin typeface="Verdana" pitchFamily="34" charset="0"/>
              </a:rPr>
              <a:t>10. Garantía</a:t>
            </a:r>
          </a:p>
        </p:txBody>
      </p:sp>
      <p:sp>
        <p:nvSpPr>
          <p:cNvPr id="36" name="Text Box 29"/>
          <p:cNvSpPr txBox="1">
            <a:spLocks noChangeArrowheads="1"/>
          </p:cNvSpPr>
          <p:nvPr/>
        </p:nvSpPr>
        <p:spPr bwMode="auto">
          <a:xfrm>
            <a:off x="3039823" y="50104"/>
            <a:ext cx="2952328" cy="6746162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lIns="36000" tIns="36000" rIns="36000" bIns="36000" anchor="t" anchorCtr="0"/>
          <a:lstStyle/>
          <a:p>
            <a:pPr algn="ctr"/>
            <a:r>
              <a:rPr lang="es-CO" b="1" dirty="0">
                <a:latin typeface="Verdana" pitchFamily="34" charset="0"/>
              </a:rPr>
              <a:t>Estudio previo</a:t>
            </a:r>
          </a:p>
        </p:txBody>
      </p:sp>
      <p:sp>
        <p:nvSpPr>
          <p:cNvPr id="37" name="Text Box 28"/>
          <p:cNvSpPr txBox="1">
            <a:spLocks noChangeArrowheads="1"/>
          </p:cNvSpPr>
          <p:nvPr/>
        </p:nvSpPr>
        <p:spPr bwMode="auto">
          <a:xfrm>
            <a:off x="3266875" y="2569286"/>
            <a:ext cx="2640589" cy="28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00CC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00" dirty="0">
                <a:latin typeface="Verdana" pitchFamily="34" charset="0"/>
              </a:rPr>
              <a:t>4. Valor estimado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266875" y="2220517"/>
            <a:ext cx="2640589" cy="28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00CC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00" dirty="0">
                <a:latin typeface="Verdana" pitchFamily="34" charset="0"/>
              </a:rPr>
              <a:t>3. Modalidad selección</a:t>
            </a:r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3266875" y="476672"/>
            <a:ext cx="2640589" cy="288000"/>
          </a:xfrm>
          <a:prstGeom prst="rect">
            <a:avLst/>
          </a:prstGeom>
          <a:solidFill>
            <a:srgbClr val="FFFF99"/>
          </a:solidFill>
          <a:ln w="3175">
            <a:solidFill>
              <a:srgbClr val="0000CC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00" dirty="0">
                <a:latin typeface="Verdana" pitchFamily="34" charset="0"/>
              </a:rPr>
              <a:t>1. Necesidad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506929" y="1522979"/>
            <a:ext cx="2400535" cy="288000"/>
          </a:xfrm>
          <a:prstGeom prst="rect">
            <a:avLst/>
          </a:prstGeom>
          <a:solidFill>
            <a:srgbClr val="FF3300"/>
          </a:solidFill>
          <a:ln w="3175">
            <a:solidFill>
              <a:srgbClr val="0000CC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00" dirty="0">
                <a:latin typeface="Verdana" pitchFamily="34" charset="0"/>
              </a:rPr>
              <a:t>2.2. Especificaciones técnicas esenciales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506929" y="1174210"/>
            <a:ext cx="2400535" cy="288000"/>
          </a:xfrm>
          <a:prstGeom prst="rect">
            <a:avLst/>
          </a:prstGeom>
          <a:solidFill>
            <a:srgbClr val="CCFFFF"/>
          </a:solidFill>
          <a:ln w="3175">
            <a:solidFill>
              <a:srgbClr val="0000CC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00" dirty="0">
                <a:latin typeface="Verdana" pitchFamily="34" charset="0"/>
              </a:rPr>
              <a:t>2.1. Descripción</a:t>
            </a:r>
          </a:p>
        </p:txBody>
      </p:sp>
      <p:sp>
        <p:nvSpPr>
          <p:cNvPr id="42" name="Text Box 28"/>
          <p:cNvSpPr txBox="1">
            <a:spLocks noChangeArrowheads="1"/>
          </p:cNvSpPr>
          <p:nvPr/>
        </p:nvSpPr>
        <p:spPr bwMode="auto">
          <a:xfrm>
            <a:off x="3266875" y="3629904"/>
            <a:ext cx="2640589" cy="28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rgbClr val="0000CC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00" dirty="0">
                <a:latin typeface="Verdana" pitchFamily="34" charset="0"/>
              </a:rPr>
              <a:t>5. Factores de selección</a:t>
            </a:r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3266875" y="825441"/>
            <a:ext cx="2640589" cy="288000"/>
          </a:xfrm>
          <a:prstGeom prst="rect">
            <a:avLst/>
          </a:prstGeom>
          <a:solidFill>
            <a:srgbClr val="CCFFFF"/>
          </a:solidFill>
          <a:ln w="3175">
            <a:solidFill>
              <a:srgbClr val="0000CC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00" dirty="0">
                <a:latin typeface="Verdana" pitchFamily="34" charset="0"/>
              </a:rPr>
              <a:t>2. Objeto</a:t>
            </a:r>
          </a:p>
        </p:txBody>
      </p:sp>
      <p:sp>
        <p:nvSpPr>
          <p:cNvPr id="44" name="Text Box 27"/>
          <p:cNvSpPr txBox="1">
            <a:spLocks noChangeArrowheads="1"/>
          </p:cNvSpPr>
          <p:nvPr/>
        </p:nvSpPr>
        <p:spPr bwMode="auto">
          <a:xfrm>
            <a:off x="3506929" y="1871748"/>
            <a:ext cx="2400535" cy="28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rgbClr val="0000CC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00" dirty="0">
                <a:latin typeface="Verdana" pitchFamily="34" charset="0"/>
              </a:rPr>
              <a:t>2.3. Identificación contrato</a:t>
            </a:r>
          </a:p>
        </p:txBody>
      </p:sp>
      <p:sp>
        <p:nvSpPr>
          <p:cNvPr id="45" name="Text Box 27"/>
          <p:cNvSpPr txBox="1">
            <a:spLocks noChangeArrowheads="1"/>
          </p:cNvSpPr>
          <p:nvPr/>
        </p:nvSpPr>
        <p:spPr bwMode="auto">
          <a:xfrm>
            <a:off x="3506929" y="2918055"/>
            <a:ext cx="2400535" cy="28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00CC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00" dirty="0">
                <a:latin typeface="Verdana" pitchFamily="34" charset="0"/>
              </a:rPr>
              <a:t>4.1. Estudio mercado</a:t>
            </a:r>
          </a:p>
        </p:txBody>
      </p:sp>
      <p:sp>
        <p:nvSpPr>
          <p:cNvPr id="46" name="Text Box 27"/>
          <p:cNvSpPr txBox="1">
            <a:spLocks noChangeArrowheads="1"/>
          </p:cNvSpPr>
          <p:nvPr/>
        </p:nvSpPr>
        <p:spPr bwMode="auto">
          <a:xfrm>
            <a:off x="3506929" y="3266824"/>
            <a:ext cx="2400535" cy="28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00CC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00" dirty="0">
                <a:latin typeface="Verdana" pitchFamily="34" charset="0"/>
              </a:rPr>
              <a:t>4.2. Rubros</a:t>
            </a:r>
          </a:p>
        </p:txBody>
      </p:sp>
      <p:sp>
        <p:nvSpPr>
          <p:cNvPr id="47" name="Text Box 27"/>
          <p:cNvSpPr txBox="1">
            <a:spLocks noChangeArrowheads="1"/>
          </p:cNvSpPr>
          <p:nvPr/>
        </p:nvSpPr>
        <p:spPr bwMode="auto">
          <a:xfrm>
            <a:off x="3506929" y="3964362"/>
            <a:ext cx="2400535" cy="28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rgbClr val="0000CC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00" dirty="0">
                <a:latin typeface="Verdana" pitchFamily="34" charset="0"/>
              </a:rPr>
              <a:t>5.1. Criterios de verificación</a:t>
            </a:r>
          </a:p>
        </p:txBody>
      </p:sp>
      <p:sp>
        <p:nvSpPr>
          <p:cNvPr id="48" name="Text Box 27"/>
          <p:cNvSpPr txBox="1">
            <a:spLocks noChangeArrowheads="1"/>
          </p:cNvSpPr>
          <p:nvPr/>
        </p:nvSpPr>
        <p:spPr bwMode="auto">
          <a:xfrm>
            <a:off x="3506929" y="4313131"/>
            <a:ext cx="2400535" cy="28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rgbClr val="0000CC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00" dirty="0">
                <a:latin typeface="Verdana" pitchFamily="34" charset="0"/>
              </a:rPr>
              <a:t>5.1.1. Jurídicos</a:t>
            </a:r>
          </a:p>
        </p:txBody>
      </p:sp>
      <p:sp>
        <p:nvSpPr>
          <p:cNvPr id="49" name="Text Box 27"/>
          <p:cNvSpPr txBox="1">
            <a:spLocks noChangeArrowheads="1"/>
          </p:cNvSpPr>
          <p:nvPr/>
        </p:nvSpPr>
        <p:spPr bwMode="auto">
          <a:xfrm>
            <a:off x="3506929" y="4661900"/>
            <a:ext cx="2400535" cy="28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rgbClr val="0000CC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00" dirty="0">
                <a:latin typeface="Verdana" pitchFamily="34" charset="0"/>
              </a:rPr>
              <a:t>5.1.2. Financieros</a:t>
            </a:r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3506929" y="5010669"/>
            <a:ext cx="2400535" cy="28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rgbClr val="0000CC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00" dirty="0">
                <a:latin typeface="Verdana" pitchFamily="34" charset="0"/>
              </a:rPr>
              <a:t>5.1.3. Técnicos</a:t>
            </a:r>
          </a:p>
        </p:txBody>
      </p:sp>
      <p:sp>
        <p:nvSpPr>
          <p:cNvPr id="51" name="Text Box 27"/>
          <p:cNvSpPr txBox="1">
            <a:spLocks noChangeArrowheads="1"/>
          </p:cNvSpPr>
          <p:nvPr/>
        </p:nvSpPr>
        <p:spPr bwMode="auto">
          <a:xfrm>
            <a:off x="3506929" y="5359438"/>
            <a:ext cx="2400535" cy="288000"/>
          </a:xfrm>
          <a:prstGeom prst="rect">
            <a:avLst/>
          </a:prstGeom>
          <a:solidFill>
            <a:srgbClr val="99FF99"/>
          </a:solidFill>
          <a:ln w="3175">
            <a:solidFill>
              <a:srgbClr val="0000CC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00" dirty="0">
                <a:latin typeface="Verdana" pitchFamily="34" charset="0"/>
              </a:rPr>
              <a:t>5.2. Criterios de evaluación</a:t>
            </a:r>
          </a:p>
        </p:txBody>
      </p:sp>
      <p:sp>
        <p:nvSpPr>
          <p:cNvPr id="52" name="Text Box 28"/>
          <p:cNvSpPr txBox="1">
            <a:spLocks noChangeArrowheads="1"/>
          </p:cNvSpPr>
          <p:nvPr/>
        </p:nvSpPr>
        <p:spPr bwMode="auto">
          <a:xfrm>
            <a:off x="3266875" y="5708207"/>
            <a:ext cx="2640589" cy="288000"/>
          </a:xfrm>
          <a:prstGeom prst="rect">
            <a:avLst/>
          </a:prstGeom>
          <a:solidFill>
            <a:srgbClr val="00CCFF"/>
          </a:solidFill>
          <a:ln w="3175">
            <a:solidFill>
              <a:srgbClr val="0000CC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00" dirty="0">
                <a:latin typeface="Verdana" pitchFamily="34" charset="0"/>
              </a:rPr>
              <a:t>6. Riesgos</a:t>
            </a:r>
          </a:p>
        </p:txBody>
      </p:sp>
      <p:sp>
        <p:nvSpPr>
          <p:cNvPr id="53" name="Text Box 28"/>
          <p:cNvSpPr txBox="1">
            <a:spLocks noChangeArrowheads="1"/>
          </p:cNvSpPr>
          <p:nvPr/>
        </p:nvSpPr>
        <p:spPr bwMode="auto">
          <a:xfrm>
            <a:off x="3266875" y="6056976"/>
            <a:ext cx="2640589" cy="288000"/>
          </a:xfrm>
          <a:prstGeom prst="rect">
            <a:avLst/>
          </a:prstGeom>
          <a:solidFill>
            <a:srgbClr val="FF66FF"/>
          </a:solidFill>
          <a:ln w="3175">
            <a:solidFill>
              <a:srgbClr val="0000CC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00" dirty="0">
                <a:latin typeface="Verdana" pitchFamily="34" charset="0"/>
              </a:rPr>
              <a:t>7. Garantías</a:t>
            </a:r>
          </a:p>
        </p:txBody>
      </p:sp>
      <p:sp>
        <p:nvSpPr>
          <p:cNvPr id="54" name="Text Box 28"/>
          <p:cNvSpPr txBox="1">
            <a:spLocks noChangeArrowheads="1"/>
          </p:cNvSpPr>
          <p:nvPr/>
        </p:nvSpPr>
        <p:spPr bwMode="auto">
          <a:xfrm>
            <a:off x="3266875" y="6405746"/>
            <a:ext cx="2640589" cy="28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rgbClr val="0000CC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00" dirty="0">
                <a:latin typeface="Verdana" pitchFamily="34" charset="0"/>
              </a:rPr>
              <a:t>8. TLC</a:t>
            </a:r>
          </a:p>
        </p:txBody>
      </p:sp>
      <p:sp>
        <p:nvSpPr>
          <p:cNvPr id="55" name="Text Box 29"/>
          <p:cNvSpPr txBox="1">
            <a:spLocks noChangeArrowheads="1"/>
          </p:cNvSpPr>
          <p:nvPr/>
        </p:nvSpPr>
        <p:spPr bwMode="auto">
          <a:xfrm>
            <a:off x="6075882" y="57150"/>
            <a:ext cx="2928882" cy="6746162"/>
          </a:xfrm>
          <a:prstGeom prst="rect">
            <a:avLst/>
          </a:prstGeom>
          <a:noFill/>
          <a:ln w="57150">
            <a:solidFill>
              <a:srgbClr val="003300"/>
            </a:solidFill>
            <a:miter lim="800000"/>
            <a:headEnd/>
            <a:tailEnd/>
          </a:ln>
        </p:spPr>
        <p:txBody>
          <a:bodyPr lIns="36000" tIns="36000" rIns="36000" bIns="36000" anchor="t" anchorCtr="0"/>
          <a:lstStyle/>
          <a:p>
            <a:pPr algn="ctr"/>
            <a:r>
              <a:rPr lang="es-CO" b="1" dirty="0">
                <a:latin typeface="Verdana" pitchFamily="34" charset="0"/>
              </a:rPr>
              <a:t>Pliego condiciones</a:t>
            </a:r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6779924" y="2576332"/>
            <a:ext cx="2143324" cy="28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rgbClr val="00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00" dirty="0">
                <a:latin typeface="Verdana" pitchFamily="34" charset="0"/>
              </a:rPr>
              <a:t>h) TLC</a:t>
            </a:r>
          </a:p>
        </p:txBody>
      </p:sp>
      <p:sp>
        <p:nvSpPr>
          <p:cNvPr id="57" name="Text Box 27"/>
          <p:cNvSpPr txBox="1">
            <a:spLocks noChangeArrowheads="1"/>
          </p:cNvSpPr>
          <p:nvPr/>
        </p:nvSpPr>
        <p:spPr bwMode="auto">
          <a:xfrm>
            <a:off x="6779924" y="2227563"/>
            <a:ext cx="2143324" cy="28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00" dirty="0">
                <a:latin typeface="Verdana" pitchFamily="34" charset="0"/>
              </a:rPr>
              <a:t>g) </a:t>
            </a:r>
            <a:r>
              <a:rPr lang="es-CO" sz="1000" dirty="0" err="1">
                <a:latin typeface="Verdana" pitchFamily="34" charset="0"/>
              </a:rPr>
              <a:t>Mypes</a:t>
            </a:r>
            <a:r>
              <a:rPr lang="es-CO" sz="1000" dirty="0">
                <a:latin typeface="Verdana" pitchFamily="34" charset="0"/>
              </a:rPr>
              <a:t> o </a:t>
            </a:r>
            <a:r>
              <a:rPr lang="es-CO" sz="1000" dirty="0" err="1">
                <a:latin typeface="Verdana" pitchFamily="34" charset="0"/>
              </a:rPr>
              <a:t>Mipymes</a:t>
            </a:r>
            <a:endParaRPr lang="es-CO" sz="1000" dirty="0">
              <a:latin typeface="Verdana" pitchFamily="34" charset="0"/>
            </a:endParaRPr>
          </a:p>
        </p:txBody>
      </p:sp>
      <p:sp>
        <p:nvSpPr>
          <p:cNvPr id="58" name="Text Box 29"/>
          <p:cNvSpPr txBox="1">
            <a:spLocks noChangeArrowheads="1"/>
          </p:cNvSpPr>
          <p:nvPr/>
        </p:nvSpPr>
        <p:spPr bwMode="auto">
          <a:xfrm>
            <a:off x="6303629" y="483718"/>
            <a:ext cx="2619619" cy="288000"/>
          </a:xfrm>
          <a:prstGeom prst="rect">
            <a:avLst/>
          </a:prstGeom>
          <a:solidFill>
            <a:srgbClr val="FFFF99"/>
          </a:solidFill>
          <a:ln w="3175">
            <a:solidFill>
              <a:srgbClr val="00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00" dirty="0">
                <a:latin typeface="Verdana" pitchFamily="34" charset="0"/>
              </a:rPr>
              <a:t>1. Generalidades</a:t>
            </a:r>
          </a:p>
        </p:txBody>
      </p:sp>
      <p:sp>
        <p:nvSpPr>
          <p:cNvPr id="59" name="Text Box 27"/>
          <p:cNvSpPr txBox="1">
            <a:spLocks noChangeArrowheads="1"/>
          </p:cNvSpPr>
          <p:nvPr/>
        </p:nvSpPr>
        <p:spPr bwMode="auto">
          <a:xfrm>
            <a:off x="6779924" y="1530025"/>
            <a:ext cx="2143324" cy="28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00" dirty="0">
                <a:latin typeface="Verdana" pitchFamily="34" charset="0"/>
              </a:rPr>
              <a:t>e) Presupuesto oficial - Rubros</a:t>
            </a:r>
          </a:p>
        </p:txBody>
      </p:sp>
      <p:sp>
        <p:nvSpPr>
          <p:cNvPr id="60" name="Text Box 27"/>
          <p:cNvSpPr txBox="1">
            <a:spLocks noChangeArrowheads="1"/>
          </p:cNvSpPr>
          <p:nvPr/>
        </p:nvSpPr>
        <p:spPr bwMode="auto">
          <a:xfrm>
            <a:off x="6541777" y="1181256"/>
            <a:ext cx="2381471" cy="28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rgbClr val="00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00" dirty="0">
                <a:latin typeface="Verdana" pitchFamily="34" charset="0"/>
              </a:rPr>
              <a:t>1.2. Fundamentos</a:t>
            </a:r>
          </a:p>
        </p:txBody>
      </p:sp>
      <p:sp>
        <p:nvSpPr>
          <p:cNvPr id="61" name="Text Box 27"/>
          <p:cNvSpPr txBox="1">
            <a:spLocks noChangeArrowheads="1"/>
          </p:cNvSpPr>
          <p:nvPr/>
        </p:nvSpPr>
        <p:spPr bwMode="auto">
          <a:xfrm>
            <a:off x="6541777" y="832487"/>
            <a:ext cx="2381471" cy="288000"/>
          </a:xfrm>
          <a:prstGeom prst="rect">
            <a:avLst/>
          </a:prstGeom>
          <a:solidFill>
            <a:srgbClr val="CCFFFF"/>
          </a:solidFill>
          <a:ln w="3175">
            <a:solidFill>
              <a:srgbClr val="00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00" dirty="0">
                <a:latin typeface="Verdana" pitchFamily="34" charset="0"/>
              </a:rPr>
              <a:t>1.1. Objeto</a:t>
            </a:r>
          </a:p>
        </p:txBody>
      </p:sp>
      <p:sp>
        <p:nvSpPr>
          <p:cNvPr id="62" name="Text Box 27"/>
          <p:cNvSpPr txBox="1">
            <a:spLocks noChangeArrowheads="1"/>
          </p:cNvSpPr>
          <p:nvPr/>
        </p:nvSpPr>
        <p:spPr bwMode="auto">
          <a:xfrm>
            <a:off x="6779924" y="1878794"/>
            <a:ext cx="2143324" cy="28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00" dirty="0">
                <a:latin typeface="Verdana" pitchFamily="34" charset="0"/>
              </a:rPr>
              <a:t>f) Modalidad selección</a:t>
            </a:r>
          </a:p>
        </p:txBody>
      </p:sp>
      <p:sp>
        <p:nvSpPr>
          <p:cNvPr id="63" name="Text Box 27"/>
          <p:cNvSpPr txBox="1">
            <a:spLocks noChangeArrowheads="1"/>
          </p:cNvSpPr>
          <p:nvPr/>
        </p:nvSpPr>
        <p:spPr bwMode="auto">
          <a:xfrm>
            <a:off x="6303629" y="2925101"/>
            <a:ext cx="2619619" cy="288000"/>
          </a:xfrm>
          <a:prstGeom prst="rect">
            <a:avLst/>
          </a:prstGeom>
          <a:solidFill>
            <a:srgbClr val="FF3300"/>
          </a:solidFill>
          <a:ln w="3175">
            <a:solidFill>
              <a:srgbClr val="00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00" dirty="0">
                <a:latin typeface="Verdana" pitchFamily="34" charset="0"/>
              </a:rPr>
              <a:t>2. Descripción técnica</a:t>
            </a:r>
          </a:p>
        </p:txBody>
      </p:sp>
      <p:sp>
        <p:nvSpPr>
          <p:cNvPr id="64" name="Text Box 27"/>
          <p:cNvSpPr txBox="1">
            <a:spLocks noChangeArrowheads="1"/>
          </p:cNvSpPr>
          <p:nvPr/>
        </p:nvSpPr>
        <p:spPr bwMode="auto">
          <a:xfrm>
            <a:off x="6303629" y="3273870"/>
            <a:ext cx="2619619" cy="28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rgbClr val="00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00" dirty="0">
                <a:latin typeface="Verdana" pitchFamily="34" charset="0"/>
              </a:rPr>
              <a:t>3. Requisitos habilitantes</a:t>
            </a:r>
          </a:p>
        </p:txBody>
      </p:sp>
      <p:sp>
        <p:nvSpPr>
          <p:cNvPr id="65" name="Text Box 27"/>
          <p:cNvSpPr txBox="1">
            <a:spLocks noChangeArrowheads="1"/>
          </p:cNvSpPr>
          <p:nvPr/>
        </p:nvSpPr>
        <p:spPr bwMode="auto">
          <a:xfrm>
            <a:off x="6541777" y="3615593"/>
            <a:ext cx="2381471" cy="28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rgbClr val="00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00" dirty="0">
                <a:latin typeface="Verdana" pitchFamily="34" charset="0"/>
              </a:rPr>
              <a:t>3.1. Jurídicos</a:t>
            </a:r>
          </a:p>
        </p:txBody>
      </p:sp>
      <p:sp>
        <p:nvSpPr>
          <p:cNvPr id="66" name="Text Box 27"/>
          <p:cNvSpPr txBox="1">
            <a:spLocks noChangeArrowheads="1"/>
          </p:cNvSpPr>
          <p:nvPr/>
        </p:nvSpPr>
        <p:spPr bwMode="auto">
          <a:xfrm>
            <a:off x="6541777" y="3964362"/>
            <a:ext cx="2381471" cy="28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rgbClr val="00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00" dirty="0">
                <a:latin typeface="Verdana" pitchFamily="34" charset="0"/>
              </a:rPr>
              <a:t>3.2. Financieros</a:t>
            </a:r>
          </a:p>
        </p:txBody>
      </p:sp>
      <p:sp>
        <p:nvSpPr>
          <p:cNvPr id="67" name="Text Box 27"/>
          <p:cNvSpPr txBox="1">
            <a:spLocks noChangeArrowheads="1"/>
          </p:cNvSpPr>
          <p:nvPr/>
        </p:nvSpPr>
        <p:spPr bwMode="auto">
          <a:xfrm>
            <a:off x="6541777" y="4313131"/>
            <a:ext cx="2381471" cy="28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rgbClr val="00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00" dirty="0">
                <a:latin typeface="Verdana" pitchFamily="34" charset="0"/>
              </a:rPr>
              <a:t>3.3. Técnicos</a:t>
            </a:r>
          </a:p>
        </p:txBody>
      </p:sp>
      <p:sp>
        <p:nvSpPr>
          <p:cNvPr id="68" name="Text Box 27"/>
          <p:cNvSpPr txBox="1">
            <a:spLocks noChangeArrowheads="1"/>
          </p:cNvSpPr>
          <p:nvPr/>
        </p:nvSpPr>
        <p:spPr bwMode="auto">
          <a:xfrm>
            <a:off x="6303629" y="4661900"/>
            <a:ext cx="2619619" cy="288000"/>
          </a:xfrm>
          <a:prstGeom prst="rect">
            <a:avLst/>
          </a:prstGeom>
          <a:solidFill>
            <a:srgbClr val="99FF99"/>
          </a:solidFill>
          <a:ln w="3175">
            <a:solidFill>
              <a:srgbClr val="00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00" dirty="0">
                <a:latin typeface="Verdana" pitchFamily="34" charset="0"/>
              </a:rPr>
              <a:t>4. Criterios de evaluación</a:t>
            </a:r>
          </a:p>
        </p:txBody>
      </p:sp>
      <p:sp>
        <p:nvSpPr>
          <p:cNvPr id="69" name="Text Box 28"/>
          <p:cNvSpPr txBox="1">
            <a:spLocks noChangeArrowheads="1"/>
          </p:cNvSpPr>
          <p:nvPr/>
        </p:nvSpPr>
        <p:spPr bwMode="auto">
          <a:xfrm>
            <a:off x="6541777" y="5715253"/>
            <a:ext cx="2381471" cy="288000"/>
          </a:xfrm>
          <a:prstGeom prst="rect">
            <a:avLst/>
          </a:prstGeom>
          <a:solidFill>
            <a:srgbClr val="00CCFF"/>
          </a:solidFill>
          <a:ln w="3175">
            <a:solidFill>
              <a:srgbClr val="00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00" dirty="0">
                <a:latin typeface="Verdana" pitchFamily="34" charset="0"/>
              </a:rPr>
              <a:t>6.3. Riesgos</a:t>
            </a:r>
          </a:p>
        </p:txBody>
      </p:sp>
      <p:sp>
        <p:nvSpPr>
          <p:cNvPr id="70" name="Text Box 28"/>
          <p:cNvSpPr txBox="1">
            <a:spLocks noChangeArrowheads="1"/>
          </p:cNvSpPr>
          <p:nvPr/>
        </p:nvSpPr>
        <p:spPr bwMode="auto">
          <a:xfrm>
            <a:off x="6541777" y="6064022"/>
            <a:ext cx="2381471" cy="288000"/>
          </a:xfrm>
          <a:prstGeom prst="rect">
            <a:avLst/>
          </a:prstGeom>
          <a:solidFill>
            <a:srgbClr val="FF66FF"/>
          </a:solidFill>
          <a:ln w="3175">
            <a:solidFill>
              <a:srgbClr val="00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00" dirty="0">
                <a:latin typeface="Verdana" pitchFamily="34" charset="0"/>
              </a:rPr>
              <a:t>6.4. Garantías</a:t>
            </a:r>
          </a:p>
        </p:txBody>
      </p:sp>
      <p:sp>
        <p:nvSpPr>
          <p:cNvPr id="71" name="Text Box 28"/>
          <p:cNvSpPr txBox="1">
            <a:spLocks noChangeArrowheads="1"/>
          </p:cNvSpPr>
          <p:nvPr/>
        </p:nvSpPr>
        <p:spPr bwMode="auto">
          <a:xfrm>
            <a:off x="6541777" y="6412792"/>
            <a:ext cx="2381471" cy="28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rgbClr val="00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00" dirty="0">
                <a:latin typeface="Verdana" pitchFamily="34" charset="0"/>
              </a:rPr>
              <a:t>6.9. Obligaciones</a:t>
            </a:r>
          </a:p>
        </p:txBody>
      </p:sp>
      <p:sp>
        <p:nvSpPr>
          <p:cNvPr id="72" name="Text Box 27"/>
          <p:cNvSpPr txBox="1">
            <a:spLocks noChangeArrowheads="1"/>
          </p:cNvSpPr>
          <p:nvPr/>
        </p:nvSpPr>
        <p:spPr bwMode="auto">
          <a:xfrm>
            <a:off x="6303629" y="5010669"/>
            <a:ext cx="2619619" cy="288000"/>
          </a:xfrm>
          <a:prstGeom prst="rect">
            <a:avLst/>
          </a:prstGeom>
          <a:noFill/>
          <a:ln w="3175">
            <a:solidFill>
              <a:srgbClr val="00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00" dirty="0">
                <a:latin typeface="Verdana" pitchFamily="34" charset="0"/>
              </a:rPr>
              <a:t>5. Presentación de la propuesta</a:t>
            </a:r>
          </a:p>
        </p:txBody>
      </p:sp>
      <p:sp>
        <p:nvSpPr>
          <p:cNvPr id="73" name="Text Box 28"/>
          <p:cNvSpPr txBox="1">
            <a:spLocks noChangeArrowheads="1"/>
          </p:cNvSpPr>
          <p:nvPr/>
        </p:nvSpPr>
        <p:spPr bwMode="auto">
          <a:xfrm>
            <a:off x="6303629" y="5359438"/>
            <a:ext cx="2619619" cy="28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rgbClr val="00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00" dirty="0">
                <a:latin typeface="Verdana" pitchFamily="34" charset="0"/>
              </a:rPr>
              <a:t>6. Condiciones de celebración del contrato</a:t>
            </a:r>
          </a:p>
        </p:txBody>
      </p:sp>
    </p:spTree>
    <p:extLst>
      <p:ext uri="{BB962C8B-B14F-4D97-AF65-F5344CB8AC3E}">
        <p14:creationId xmlns:p14="http://schemas.microsoft.com/office/powerpoint/2010/main" val="245924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750"/>
                            </p:stCondLst>
                            <p:childTnLst>
                              <p:par>
                                <p:cTn id="8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250"/>
                            </p:stCondLst>
                            <p:childTnLst>
                              <p:par>
                                <p:cTn id="9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750"/>
                            </p:stCondLst>
                            <p:childTnLst>
                              <p:par>
                                <p:cTn id="10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250"/>
                            </p:stCondLst>
                            <p:childTnLst>
                              <p:par>
                                <p:cTn id="1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50"/>
                            </p:stCondLst>
                            <p:childTnLst>
                              <p:par>
                                <p:cTn id="1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000"/>
                            </p:stCondLst>
                            <p:childTnLst>
                              <p:par>
                                <p:cTn id="1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750"/>
                            </p:stCondLst>
                            <p:childTnLst>
                              <p:par>
                                <p:cTn id="1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750"/>
                            </p:stCondLst>
                            <p:childTnLst>
                              <p:par>
                                <p:cTn id="17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500"/>
                            </p:stCondLst>
                            <p:childTnLst>
                              <p:par>
                                <p:cTn id="18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000"/>
                            </p:stCondLst>
                            <p:childTnLst>
                              <p:par>
                                <p:cTn id="19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500"/>
                            </p:stCondLst>
                            <p:childTnLst>
                              <p:par>
                                <p:cTn id="20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250"/>
                            </p:stCondLst>
                            <p:childTnLst>
                              <p:par>
                                <p:cTn id="2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000"/>
                            </p:stCondLst>
                            <p:childTnLst>
                              <p:par>
                                <p:cTn id="2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50"/>
                            </p:stCondLst>
                            <p:childTnLst>
                              <p:par>
                                <p:cTn id="2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50"/>
                            </p:stCondLst>
                            <p:childTnLst>
                              <p:par>
                                <p:cTn id="2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50"/>
                            </p:stCondLst>
                            <p:childTnLst>
                              <p:par>
                                <p:cTn id="2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500"/>
                            </p:stCondLst>
                            <p:childTnLst>
                              <p:par>
                                <p:cTn id="2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750"/>
                            </p:stCondLst>
                            <p:childTnLst>
                              <p:par>
                                <p:cTn id="2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 Título"/>
          <p:cNvSpPr txBox="1">
            <a:spLocks/>
          </p:cNvSpPr>
          <p:nvPr/>
        </p:nvSpPr>
        <p:spPr>
          <a:xfrm>
            <a:off x="0" y="0"/>
            <a:ext cx="2031531" cy="138979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dirty="0">
                <a:solidFill>
                  <a:schemeClr val="bg1">
                    <a:lumMod val="95000"/>
                  </a:schemeClr>
                </a:solidFill>
              </a:rPr>
              <a:t>Articulación de los elementos contractuales</a:t>
            </a: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3067083" y="50104"/>
            <a:ext cx="2940388" cy="6746162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  <p:txBody>
          <a:bodyPr lIns="36000" tIns="36000" rIns="36000" bIns="36000" anchor="t" anchorCtr="0"/>
          <a:lstStyle/>
          <a:p>
            <a:pPr algn="ctr"/>
            <a:r>
              <a:rPr lang="es-CO" b="1" dirty="0">
                <a:solidFill>
                  <a:srgbClr val="663300"/>
                </a:solidFill>
                <a:latin typeface="Verdana" pitchFamily="34" charset="0"/>
              </a:rPr>
              <a:t>Marco lógico</a:t>
            </a: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3351128" y="2429030"/>
            <a:ext cx="2520000" cy="216000"/>
          </a:xfrm>
          <a:prstGeom prst="rect">
            <a:avLst/>
          </a:prstGeom>
          <a:noFill/>
          <a:ln w="3175">
            <a:solidFill>
              <a:srgbClr val="66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50" dirty="0">
                <a:solidFill>
                  <a:srgbClr val="663300"/>
                </a:solidFill>
                <a:latin typeface="Verdana" pitchFamily="34" charset="0"/>
              </a:rPr>
              <a:t>1.1.5. Resultados esperados</a:t>
            </a: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3351128" y="2115637"/>
            <a:ext cx="2520000" cy="216000"/>
          </a:xfrm>
          <a:prstGeom prst="rect">
            <a:avLst/>
          </a:prstGeom>
          <a:noFill/>
          <a:ln w="3175">
            <a:solidFill>
              <a:srgbClr val="66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50" dirty="0">
                <a:solidFill>
                  <a:srgbClr val="663300"/>
                </a:solidFill>
                <a:latin typeface="Verdana" pitchFamily="34" charset="0"/>
              </a:rPr>
              <a:t>1.1.4. Seguimiento</a:t>
            </a: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3241218" y="476672"/>
            <a:ext cx="2629910" cy="288000"/>
          </a:xfrm>
          <a:prstGeom prst="rect">
            <a:avLst/>
          </a:prstGeom>
          <a:solidFill>
            <a:srgbClr val="FFFF99"/>
          </a:solidFill>
          <a:ln w="3175">
            <a:solidFill>
              <a:srgbClr val="66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200" dirty="0">
                <a:solidFill>
                  <a:srgbClr val="663300"/>
                </a:solidFill>
                <a:latin typeface="Verdana" pitchFamily="34" charset="0"/>
              </a:rPr>
              <a:t>1. Información Básica</a:t>
            </a:r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3351128" y="1488851"/>
            <a:ext cx="2520000" cy="216000"/>
          </a:xfrm>
          <a:prstGeom prst="rect">
            <a:avLst/>
          </a:prstGeom>
          <a:noFill/>
          <a:ln w="3175">
            <a:solidFill>
              <a:srgbClr val="66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50" dirty="0">
                <a:solidFill>
                  <a:srgbClr val="663300"/>
                </a:solidFill>
                <a:latin typeface="Verdana" pitchFamily="34" charset="0"/>
              </a:rPr>
              <a:t>1.1.2. Objetivo general</a:t>
            </a: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3351128" y="1175458"/>
            <a:ext cx="2520000" cy="216000"/>
          </a:xfrm>
          <a:prstGeom prst="rect">
            <a:avLst/>
          </a:prstGeom>
          <a:noFill/>
          <a:ln w="3175">
            <a:solidFill>
              <a:srgbClr val="66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50" dirty="0">
                <a:solidFill>
                  <a:srgbClr val="663300"/>
                </a:solidFill>
                <a:latin typeface="Verdana" pitchFamily="34" charset="0"/>
              </a:rPr>
              <a:t>1.1.1. Necesidad</a:t>
            </a: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3245620" y="3369209"/>
            <a:ext cx="2629910" cy="288000"/>
          </a:xfrm>
          <a:prstGeom prst="rect">
            <a:avLst/>
          </a:prstGeom>
          <a:solidFill>
            <a:srgbClr val="FFFF99"/>
          </a:solidFill>
          <a:ln w="3175">
            <a:solidFill>
              <a:srgbClr val="66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200" dirty="0">
                <a:solidFill>
                  <a:srgbClr val="663300"/>
                </a:solidFill>
                <a:latin typeface="Verdana" pitchFamily="34" charset="0"/>
              </a:rPr>
              <a:t>2. Población Beneficiaria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3351128" y="862065"/>
            <a:ext cx="2520000" cy="216000"/>
          </a:xfrm>
          <a:prstGeom prst="rect">
            <a:avLst/>
          </a:prstGeom>
          <a:noFill/>
          <a:ln w="3175">
            <a:solidFill>
              <a:srgbClr val="66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50" dirty="0">
                <a:solidFill>
                  <a:srgbClr val="663300"/>
                </a:solidFill>
                <a:latin typeface="Verdana" pitchFamily="34" charset="0"/>
              </a:rPr>
              <a:t>1.1 Datos Básicos</a:t>
            </a: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3351128" y="1802244"/>
            <a:ext cx="2520000" cy="216000"/>
          </a:xfrm>
          <a:prstGeom prst="rect">
            <a:avLst/>
          </a:prstGeom>
          <a:noFill/>
          <a:ln w="3175">
            <a:solidFill>
              <a:srgbClr val="66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50" dirty="0">
                <a:solidFill>
                  <a:srgbClr val="663300"/>
                </a:solidFill>
                <a:latin typeface="Verdana" pitchFamily="34" charset="0"/>
              </a:rPr>
              <a:t>1.1.3. Descripción programa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3351128" y="2742423"/>
            <a:ext cx="2520000" cy="216000"/>
          </a:xfrm>
          <a:prstGeom prst="rect">
            <a:avLst/>
          </a:prstGeom>
          <a:noFill/>
          <a:ln w="3175">
            <a:solidFill>
              <a:srgbClr val="66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50" dirty="0">
                <a:solidFill>
                  <a:srgbClr val="663300"/>
                </a:solidFill>
                <a:latin typeface="Verdana" pitchFamily="34" charset="0"/>
              </a:rPr>
              <a:t>1.2 Cobertura geográfica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3351128" y="3055816"/>
            <a:ext cx="2520000" cy="216000"/>
          </a:xfrm>
          <a:prstGeom prst="rect">
            <a:avLst/>
          </a:prstGeom>
          <a:noFill/>
          <a:ln w="3175">
            <a:solidFill>
              <a:srgbClr val="66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50" dirty="0">
                <a:solidFill>
                  <a:srgbClr val="663300"/>
                </a:solidFill>
                <a:latin typeface="Verdana" pitchFamily="34" charset="0"/>
              </a:rPr>
              <a:t>1.3 Coherencia planeación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3245620" y="3754602"/>
            <a:ext cx="2631600" cy="288000"/>
          </a:xfrm>
          <a:prstGeom prst="rect">
            <a:avLst/>
          </a:prstGeom>
          <a:solidFill>
            <a:srgbClr val="FFFF99"/>
          </a:solidFill>
          <a:ln w="3175">
            <a:solidFill>
              <a:srgbClr val="66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200" dirty="0">
                <a:solidFill>
                  <a:srgbClr val="663300"/>
                </a:solidFill>
                <a:latin typeface="Verdana" pitchFamily="34" charset="0"/>
              </a:rPr>
              <a:t>3. Estrategia de Planeación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351128" y="4139995"/>
            <a:ext cx="2520000" cy="216000"/>
          </a:xfrm>
          <a:prstGeom prst="rect">
            <a:avLst/>
          </a:prstGeom>
          <a:noFill/>
          <a:ln w="3175">
            <a:solidFill>
              <a:srgbClr val="66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50" dirty="0">
                <a:solidFill>
                  <a:srgbClr val="663300"/>
                </a:solidFill>
                <a:latin typeface="Verdana" pitchFamily="34" charset="0"/>
              </a:rPr>
              <a:t>3.1 Actividades y cronograma</a:t>
            </a: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3351128" y="4453388"/>
            <a:ext cx="2520000" cy="216000"/>
          </a:xfrm>
          <a:prstGeom prst="rect">
            <a:avLst/>
          </a:prstGeom>
          <a:noFill/>
          <a:ln w="3175">
            <a:solidFill>
              <a:srgbClr val="66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50" dirty="0">
                <a:solidFill>
                  <a:srgbClr val="663300"/>
                </a:solidFill>
                <a:latin typeface="Verdana" pitchFamily="34" charset="0"/>
              </a:rPr>
              <a:t>3.2 Metas</a:t>
            </a: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3351128" y="4766781"/>
            <a:ext cx="2520000" cy="216000"/>
          </a:xfrm>
          <a:prstGeom prst="rect">
            <a:avLst/>
          </a:prstGeom>
          <a:noFill/>
          <a:ln w="3175">
            <a:solidFill>
              <a:srgbClr val="66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50" dirty="0">
                <a:solidFill>
                  <a:srgbClr val="663300"/>
                </a:solidFill>
                <a:latin typeface="Verdana" pitchFamily="34" charset="0"/>
              </a:rPr>
              <a:t>3.3 Componentes Indicadores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245620" y="5080174"/>
            <a:ext cx="2631600" cy="288000"/>
          </a:xfrm>
          <a:prstGeom prst="rect">
            <a:avLst/>
          </a:prstGeom>
          <a:solidFill>
            <a:srgbClr val="FFFF99"/>
          </a:solidFill>
          <a:ln w="3175">
            <a:solidFill>
              <a:srgbClr val="66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200" dirty="0">
                <a:solidFill>
                  <a:srgbClr val="663300"/>
                </a:solidFill>
                <a:latin typeface="Verdana" pitchFamily="34" charset="0"/>
              </a:rPr>
              <a:t>4. Recursos requeridos</a:t>
            </a:r>
          </a:p>
        </p:txBody>
      </p:sp>
      <p:sp>
        <p:nvSpPr>
          <p:cNvPr id="37" name="Text Box 28"/>
          <p:cNvSpPr txBox="1">
            <a:spLocks noChangeArrowheads="1"/>
          </p:cNvSpPr>
          <p:nvPr/>
        </p:nvSpPr>
        <p:spPr bwMode="auto">
          <a:xfrm>
            <a:off x="3351128" y="5465567"/>
            <a:ext cx="2520000" cy="216000"/>
          </a:xfrm>
          <a:prstGeom prst="rect">
            <a:avLst/>
          </a:prstGeom>
          <a:noFill/>
          <a:ln w="3175">
            <a:solidFill>
              <a:srgbClr val="66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50" dirty="0">
                <a:solidFill>
                  <a:srgbClr val="663300"/>
                </a:solidFill>
                <a:latin typeface="Verdana" pitchFamily="34" charset="0"/>
              </a:rPr>
              <a:t>4.1 Estimación de costos</a:t>
            </a: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3351128" y="5778960"/>
            <a:ext cx="2520000" cy="216000"/>
          </a:xfrm>
          <a:prstGeom prst="rect">
            <a:avLst/>
          </a:prstGeom>
          <a:noFill/>
          <a:ln w="3175">
            <a:solidFill>
              <a:srgbClr val="66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50" dirty="0">
                <a:solidFill>
                  <a:srgbClr val="663300"/>
                </a:solidFill>
                <a:latin typeface="Verdana" pitchFamily="34" charset="0"/>
              </a:rPr>
              <a:t>4.2 Distribución de recursos</a:t>
            </a:r>
          </a:p>
        </p:txBody>
      </p:sp>
      <p:sp>
        <p:nvSpPr>
          <p:cNvPr id="39" name="Text Box 28"/>
          <p:cNvSpPr txBox="1">
            <a:spLocks noChangeArrowheads="1"/>
          </p:cNvSpPr>
          <p:nvPr/>
        </p:nvSpPr>
        <p:spPr bwMode="auto">
          <a:xfrm>
            <a:off x="3351128" y="6092353"/>
            <a:ext cx="2520000" cy="216000"/>
          </a:xfrm>
          <a:prstGeom prst="rect">
            <a:avLst/>
          </a:prstGeom>
          <a:noFill/>
          <a:ln w="3175">
            <a:solidFill>
              <a:srgbClr val="66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050" dirty="0">
                <a:solidFill>
                  <a:srgbClr val="663300"/>
                </a:solidFill>
                <a:latin typeface="Verdana" pitchFamily="34" charset="0"/>
              </a:rPr>
              <a:t>4.3 Regionalización de recursos</a:t>
            </a: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9150665" y="50104"/>
            <a:ext cx="2940388" cy="6746162"/>
          </a:xfrm>
          <a:prstGeom prst="rect">
            <a:avLst/>
          </a:prstGeom>
          <a:noFill/>
          <a:ln w="57150">
            <a:solidFill>
              <a:srgbClr val="003300"/>
            </a:solidFill>
            <a:miter lim="800000"/>
            <a:headEnd/>
            <a:tailEnd/>
          </a:ln>
        </p:spPr>
        <p:txBody>
          <a:bodyPr lIns="36000" tIns="36000" rIns="36000" bIns="36000" anchor="t" anchorCtr="0"/>
          <a:lstStyle/>
          <a:p>
            <a:pPr algn="ctr"/>
            <a:r>
              <a:rPr lang="es-CO" b="1" dirty="0">
                <a:solidFill>
                  <a:srgbClr val="003300"/>
                </a:solidFill>
                <a:latin typeface="Verdana" pitchFamily="34" charset="0"/>
              </a:rPr>
              <a:t>Pliego condiciones</a:t>
            </a:r>
          </a:p>
        </p:txBody>
      </p:sp>
      <p:sp>
        <p:nvSpPr>
          <p:cNvPr id="41" name="Text Box 28"/>
          <p:cNvSpPr txBox="1">
            <a:spLocks noChangeArrowheads="1"/>
          </p:cNvSpPr>
          <p:nvPr/>
        </p:nvSpPr>
        <p:spPr bwMode="auto">
          <a:xfrm>
            <a:off x="9802965" y="2569286"/>
            <a:ext cx="2151744" cy="288000"/>
          </a:xfrm>
          <a:prstGeom prst="rect">
            <a:avLst/>
          </a:prstGeom>
          <a:noFill/>
          <a:ln w="3175">
            <a:solidFill>
              <a:srgbClr val="00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200" dirty="0">
                <a:solidFill>
                  <a:srgbClr val="003300"/>
                </a:solidFill>
                <a:latin typeface="Verdana" pitchFamily="34" charset="0"/>
              </a:rPr>
              <a:t>h) TLC</a:t>
            </a:r>
          </a:p>
        </p:txBody>
      </p: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9802965" y="2220517"/>
            <a:ext cx="2151744" cy="288000"/>
          </a:xfrm>
          <a:prstGeom prst="rect">
            <a:avLst/>
          </a:prstGeom>
          <a:noFill/>
          <a:ln w="3175">
            <a:solidFill>
              <a:srgbClr val="00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200" dirty="0">
                <a:solidFill>
                  <a:srgbClr val="003300"/>
                </a:solidFill>
                <a:latin typeface="Verdana" pitchFamily="34" charset="0"/>
              </a:rPr>
              <a:t>g) </a:t>
            </a:r>
            <a:r>
              <a:rPr lang="es-CO" sz="1200" dirty="0" err="1">
                <a:solidFill>
                  <a:srgbClr val="003300"/>
                </a:solidFill>
                <a:latin typeface="Verdana" pitchFamily="34" charset="0"/>
              </a:rPr>
              <a:t>Mypes</a:t>
            </a:r>
            <a:r>
              <a:rPr lang="es-CO" sz="1200" dirty="0">
                <a:solidFill>
                  <a:srgbClr val="003300"/>
                </a:solidFill>
                <a:latin typeface="Verdana" pitchFamily="34" charset="0"/>
              </a:rPr>
              <a:t> o </a:t>
            </a:r>
            <a:r>
              <a:rPr lang="es-CO" sz="1200" dirty="0" err="1">
                <a:solidFill>
                  <a:srgbClr val="003300"/>
                </a:solidFill>
                <a:latin typeface="Verdana" pitchFamily="34" charset="0"/>
              </a:rPr>
              <a:t>Mipymes</a:t>
            </a:r>
            <a:endParaRPr lang="es-CO" sz="12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43" name="Text Box 29"/>
          <p:cNvSpPr txBox="1">
            <a:spLocks noChangeArrowheads="1"/>
          </p:cNvSpPr>
          <p:nvPr/>
        </p:nvSpPr>
        <p:spPr bwMode="auto">
          <a:xfrm>
            <a:off x="9324800" y="476672"/>
            <a:ext cx="2629910" cy="288000"/>
          </a:xfrm>
          <a:prstGeom prst="rect">
            <a:avLst/>
          </a:prstGeom>
          <a:solidFill>
            <a:srgbClr val="99FFCC"/>
          </a:solidFill>
          <a:ln w="3175">
            <a:solidFill>
              <a:srgbClr val="00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200" dirty="0">
                <a:solidFill>
                  <a:srgbClr val="003300"/>
                </a:solidFill>
                <a:latin typeface="Verdana" pitchFamily="34" charset="0"/>
              </a:rPr>
              <a:t>1. Generalidades</a:t>
            </a:r>
          </a:p>
        </p:txBody>
      </p:sp>
      <p:sp>
        <p:nvSpPr>
          <p:cNvPr id="44" name="Text Box 27"/>
          <p:cNvSpPr txBox="1">
            <a:spLocks noChangeArrowheads="1"/>
          </p:cNvSpPr>
          <p:nvPr/>
        </p:nvSpPr>
        <p:spPr bwMode="auto">
          <a:xfrm>
            <a:off x="9802965" y="1522979"/>
            <a:ext cx="2151744" cy="288000"/>
          </a:xfrm>
          <a:prstGeom prst="rect">
            <a:avLst/>
          </a:prstGeom>
          <a:noFill/>
          <a:ln w="3175">
            <a:solidFill>
              <a:srgbClr val="00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200" dirty="0">
                <a:solidFill>
                  <a:srgbClr val="003300"/>
                </a:solidFill>
                <a:latin typeface="Verdana" pitchFamily="34" charset="0"/>
              </a:rPr>
              <a:t>e) Presupuesto - Rubros</a:t>
            </a:r>
          </a:p>
        </p:txBody>
      </p:sp>
      <p:sp>
        <p:nvSpPr>
          <p:cNvPr id="45" name="Text Box 27"/>
          <p:cNvSpPr txBox="1">
            <a:spLocks noChangeArrowheads="1"/>
          </p:cNvSpPr>
          <p:nvPr/>
        </p:nvSpPr>
        <p:spPr bwMode="auto">
          <a:xfrm>
            <a:off x="9563882" y="1174210"/>
            <a:ext cx="2390827" cy="288000"/>
          </a:xfrm>
          <a:prstGeom prst="rect">
            <a:avLst/>
          </a:prstGeom>
          <a:noFill/>
          <a:ln w="3175">
            <a:solidFill>
              <a:srgbClr val="00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200" dirty="0">
                <a:solidFill>
                  <a:srgbClr val="003300"/>
                </a:solidFill>
                <a:latin typeface="Verdana" pitchFamily="34" charset="0"/>
              </a:rPr>
              <a:t>1.2. Fundamentos</a:t>
            </a:r>
          </a:p>
        </p:txBody>
      </p:sp>
      <p:sp>
        <p:nvSpPr>
          <p:cNvPr id="46" name="Text Box 27"/>
          <p:cNvSpPr txBox="1">
            <a:spLocks noChangeArrowheads="1"/>
          </p:cNvSpPr>
          <p:nvPr/>
        </p:nvSpPr>
        <p:spPr bwMode="auto">
          <a:xfrm>
            <a:off x="9563882" y="825441"/>
            <a:ext cx="2390827" cy="288000"/>
          </a:xfrm>
          <a:prstGeom prst="rect">
            <a:avLst/>
          </a:prstGeom>
          <a:noFill/>
          <a:ln w="3175">
            <a:solidFill>
              <a:srgbClr val="00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200" dirty="0">
                <a:solidFill>
                  <a:srgbClr val="003300"/>
                </a:solidFill>
                <a:latin typeface="Verdana" pitchFamily="34" charset="0"/>
              </a:rPr>
              <a:t>1.1. Objeto</a:t>
            </a:r>
          </a:p>
        </p:txBody>
      </p:sp>
      <p:sp>
        <p:nvSpPr>
          <p:cNvPr id="47" name="Text Box 27"/>
          <p:cNvSpPr txBox="1">
            <a:spLocks noChangeArrowheads="1"/>
          </p:cNvSpPr>
          <p:nvPr/>
        </p:nvSpPr>
        <p:spPr bwMode="auto">
          <a:xfrm>
            <a:off x="9802965" y="1871748"/>
            <a:ext cx="2151744" cy="288000"/>
          </a:xfrm>
          <a:prstGeom prst="rect">
            <a:avLst/>
          </a:prstGeom>
          <a:noFill/>
          <a:ln w="3175">
            <a:solidFill>
              <a:srgbClr val="00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200" dirty="0">
                <a:solidFill>
                  <a:srgbClr val="003300"/>
                </a:solidFill>
                <a:latin typeface="Verdana" pitchFamily="34" charset="0"/>
              </a:rPr>
              <a:t>f) Modalidad selección</a:t>
            </a:r>
          </a:p>
        </p:txBody>
      </p:sp>
      <p:sp>
        <p:nvSpPr>
          <p:cNvPr id="48" name="Text Box 27"/>
          <p:cNvSpPr txBox="1">
            <a:spLocks noChangeArrowheads="1"/>
          </p:cNvSpPr>
          <p:nvPr/>
        </p:nvSpPr>
        <p:spPr bwMode="auto">
          <a:xfrm>
            <a:off x="9324800" y="2918055"/>
            <a:ext cx="2629910" cy="288000"/>
          </a:xfrm>
          <a:prstGeom prst="rect">
            <a:avLst/>
          </a:prstGeom>
          <a:solidFill>
            <a:srgbClr val="99FFCC"/>
          </a:solidFill>
          <a:ln w="3175">
            <a:solidFill>
              <a:srgbClr val="00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200" dirty="0">
                <a:solidFill>
                  <a:srgbClr val="003300"/>
                </a:solidFill>
                <a:latin typeface="Verdana" pitchFamily="34" charset="0"/>
              </a:rPr>
              <a:t>2. Descripción técnica</a:t>
            </a:r>
          </a:p>
        </p:txBody>
      </p:sp>
      <p:sp>
        <p:nvSpPr>
          <p:cNvPr id="49" name="Text Box 27"/>
          <p:cNvSpPr txBox="1">
            <a:spLocks noChangeArrowheads="1"/>
          </p:cNvSpPr>
          <p:nvPr/>
        </p:nvSpPr>
        <p:spPr bwMode="auto">
          <a:xfrm>
            <a:off x="9324800" y="3266824"/>
            <a:ext cx="2629910" cy="288000"/>
          </a:xfrm>
          <a:prstGeom prst="rect">
            <a:avLst/>
          </a:prstGeom>
          <a:solidFill>
            <a:srgbClr val="99FFCC"/>
          </a:solidFill>
          <a:ln w="3175">
            <a:solidFill>
              <a:srgbClr val="00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200" dirty="0">
                <a:solidFill>
                  <a:srgbClr val="003300"/>
                </a:solidFill>
                <a:latin typeface="Verdana" pitchFamily="34" charset="0"/>
              </a:rPr>
              <a:t>3. Requisitos habilitantes</a:t>
            </a:r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9563882" y="3608547"/>
            <a:ext cx="2390827" cy="288000"/>
          </a:xfrm>
          <a:prstGeom prst="rect">
            <a:avLst/>
          </a:prstGeom>
          <a:noFill/>
          <a:ln w="3175">
            <a:solidFill>
              <a:srgbClr val="00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200" dirty="0">
                <a:solidFill>
                  <a:srgbClr val="003300"/>
                </a:solidFill>
                <a:latin typeface="Verdana" pitchFamily="34" charset="0"/>
              </a:rPr>
              <a:t>3.1. Jurídicos</a:t>
            </a:r>
          </a:p>
        </p:txBody>
      </p:sp>
      <p:sp>
        <p:nvSpPr>
          <p:cNvPr id="51" name="Text Box 27"/>
          <p:cNvSpPr txBox="1">
            <a:spLocks noChangeArrowheads="1"/>
          </p:cNvSpPr>
          <p:nvPr/>
        </p:nvSpPr>
        <p:spPr bwMode="auto">
          <a:xfrm>
            <a:off x="9563882" y="3957316"/>
            <a:ext cx="2390827" cy="288000"/>
          </a:xfrm>
          <a:prstGeom prst="rect">
            <a:avLst/>
          </a:prstGeom>
          <a:noFill/>
          <a:ln w="3175">
            <a:solidFill>
              <a:srgbClr val="00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200" dirty="0">
                <a:solidFill>
                  <a:srgbClr val="003300"/>
                </a:solidFill>
                <a:latin typeface="Verdana" pitchFamily="34" charset="0"/>
              </a:rPr>
              <a:t>3.2. Financieros</a:t>
            </a: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9563882" y="4306085"/>
            <a:ext cx="2390827" cy="288000"/>
          </a:xfrm>
          <a:prstGeom prst="rect">
            <a:avLst/>
          </a:prstGeom>
          <a:noFill/>
          <a:ln w="3175">
            <a:solidFill>
              <a:srgbClr val="00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200" dirty="0">
                <a:solidFill>
                  <a:srgbClr val="003300"/>
                </a:solidFill>
                <a:latin typeface="Verdana" pitchFamily="34" charset="0"/>
              </a:rPr>
              <a:t>3.3. Técnicos</a:t>
            </a: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9324800" y="4654854"/>
            <a:ext cx="2629910" cy="288000"/>
          </a:xfrm>
          <a:prstGeom prst="rect">
            <a:avLst/>
          </a:prstGeom>
          <a:solidFill>
            <a:srgbClr val="99FFCC"/>
          </a:solidFill>
          <a:ln w="3175">
            <a:solidFill>
              <a:srgbClr val="00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200" dirty="0">
                <a:solidFill>
                  <a:srgbClr val="003300"/>
                </a:solidFill>
                <a:latin typeface="Verdana" pitchFamily="34" charset="0"/>
              </a:rPr>
              <a:t>4. Criterios de evaluación</a:t>
            </a:r>
          </a:p>
        </p:txBody>
      </p:sp>
      <p:sp>
        <p:nvSpPr>
          <p:cNvPr id="54" name="Text Box 28"/>
          <p:cNvSpPr txBox="1">
            <a:spLocks noChangeArrowheads="1"/>
          </p:cNvSpPr>
          <p:nvPr/>
        </p:nvSpPr>
        <p:spPr bwMode="auto">
          <a:xfrm>
            <a:off x="9563882" y="5708207"/>
            <a:ext cx="2390827" cy="288000"/>
          </a:xfrm>
          <a:prstGeom prst="rect">
            <a:avLst/>
          </a:prstGeom>
          <a:noFill/>
          <a:ln w="3175">
            <a:solidFill>
              <a:srgbClr val="00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200" dirty="0">
                <a:solidFill>
                  <a:srgbClr val="003300"/>
                </a:solidFill>
                <a:latin typeface="Verdana" pitchFamily="34" charset="0"/>
              </a:rPr>
              <a:t>6.3. Riesgos</a:t>
            </a:r>
          </a:p>
        </p:txBody>
      </p:sp>
      <p:sp>
        <p:nvSpPr>
          <p:cNvPr id="55" name="Text Box 28"/>
          <p:cNvSpPr txBox="1">
            <a:spLocks noChangeArrowheads="1"/>
          </p:cNvSpPr>
          <p:nvPr/>
        </p:nvSpPr>
        <p:spPr bwMode="auto">
          <a:xfrm>
            <a:off x="9563882" y="6056976"/>
            <a:ext cx="2390827" cy="288000"/>
          </a:xfrm>
          <a:prstGeom prst="rect">
            <a:avLst/>
          </a:prstGeom>
          <a:noFill/>
          <a:ln w="3175">
            <a:solidFill>
              <a:srgbClr val="00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200" dirty="0">
                <a:solidFill>
                  <a:srgbClr val="003300"/>
                </a:solidFill>
                <a:latin typeface="Verdana" pitchFamily="34" charset="0"/>
              </a:rPr>
              <a:t>6.4. Garantías</a:t>
            </a:r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9563882" y="6405746"/>
            <a:ext cx="2390827" cy="288000"/>
          </a:xfrm>
          <a:prstGeom prst="rect">
            <a:avLst/>
          </a:prstGeom>
          <a:noFill/>
          <a:ln w="3175">
            <a:solidFill>
              <a:srgbClr val="00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200" dirty="0">
                <a:solidFill>
                  <a:srgbClr val="003300"/>
                </a:solidFill>
                <a:latin typeface="Verdana" pitchFamily="34" charset="0"/>
              </a:rPr>
              <a:t>6.9. Obligaciones</a:t>
            </a:r>
          </a:p>
        </p:txBody>
      </p:sp>
      <p:sp>
        <p:nvSpPr>
          <p:cNvPr id="57" name="Text Box 27"/>
          <p:cNvSpPr txBox="1">
            <a:spLocks noChangeArrowheads="1"/>
          </p:cNvSpPr>
          <p:nvPr/>
        </p:nvSpPr>
        <p:spPr bwMode="auto">
          <a:xfrm>
            <a:off x="9324800" y="5003623"/>
            <a:ext cx="2629910" cy="288000"/>
          </a:xfrm>
          <a:prstGeom prst="rect">
            <a:avLst/>
          </a:prstGeom>
          <a:solidFill>
            <a:srgbClr val="99FFCC"/>
          </a:solidFill>
          <a:ln w="3175">
            <a:solidFill>
              <a:srgbClr val="00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200" dirty="0">
                <a:solidFill>
                  <a:srgbClr val="003300"/>
                </a:solidFill>
                <a:latin typeface="Verdana" pitchFamily="34" charset="0"/>
              </a:rPr>
              <a:t>5. Presentación de la propuesta</a:t>
            </a:r>
          </a:p>
        </p:txBody>
      </p:sp>
      <p:sp>
        <p:nvSpPr>
          <p:cNvPr id="58" name="Text Box 28"/>
          <p:cNvSpPr txBox="1">
            <a:spLocks noChangeArrowheads="1"/>
          </p:cNvSpPr>
          <p:nvPr/>
        </p:nvSpPr>
        <p:spPr bwMode="auto">
          <a:xfrm>
            <a:off x="9324800" y="5352392"/>
            <a:ext cx="2629910" cy="288000"/>
          </a:xfrm>
          <a:prstGeom prst="rect">
            <a:avLst/>
          </a:prstGeom>
          <a:solidFill>
            <a:srgbClr val="99FFCC"/>
          </a:solidFill>
          <a:ln w="3175">
            <a:solidFill>
              <a:srgbClr val="00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200" dirty="0">
                <a:solidFill>
                  <a:srgbClr val="003300"/>
                </a:solidFill>
                <a:latin typeface="Verdana" pitchFamily="34" charset="0"/>
              </a:rPr>
              <a:t>6. Condiciones del contrato</a:t>
            </a:r>
          </a:p>
        </p:txBody>
      </p:sp>
      <p:sp>
        <p:nvSpPr>
          <p:cNvPr id="59" name="Text Box 29"/>
          <p:cNvSpPr txBox="1">
            <a:spLocks noChangeArrowheads="1"/>
          </p:cNvSpPr>
          <p:nvPr/>
        </p:nvSpPr>
        <p:spPr bwMode="auto">
          <a:xfrm>
            <a:off x="6108874" y="50104"/>
            <a:ext cx="2940388" cy="6746162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lIns="36000" tIns="36000" rIns="36000" bIns="36000" anchor="t" anchorCtr="0"/>
          <a:lstStyle/>
          <a:p>
            <a:pPr algn="ctr"/>
            <a:r>
              <a:rPr lang="es-CO" b="1" dirty="0">
                <a:solidFill>
                  <a:srgbClr val="0000CC"/>
                </a:solidFill>
                <a:latin typeface="Verdana" pitchFamily="34" charset="0"/>
              </a:rPr>
              <a:t>Estudio previo</a:t>
            </a:r>
          </a:p>
        </p:txBody>
      </p:sp>
      <p:sp>
        <p:nvSpPr>
          <p:cNvPr id="60" name="Text Box 28"/>
          <p:cNvSpPr txBox="1">
            <a:spLocks noChangeArrowheads="1"/>
          </p:cNvSpPr>
          <p:nvPr/>
        </p:nvSpPr>
        <p:spPr bwMode="auto">
          <a:xfrm>
            <a:off x="6283009" y="2569286"/>
            <a:ext cx="2629910" cy="288000"/>
          </a:xfrm>
          <a:prstGeom prst="rect">
            <a:avLst/>
          </a:prstGeom>
          <a:solidFill>
            <a:srgbClr val="CCFFFF"/>
          </a:solidFill>
          <a:ln w="3175">
            <a:solidFill>
              <a:srgbClr val="0000CC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200" dirty="0">
                <a:solidFill>
                  <a:srgbClr val="0000CC"/>
                </a:solidFill>
                <a:latin typeface="Verdana" pitchFamily="34" charset="0"/>
              </a:rPr>
              <a:t>4. Valor estimado</a:t>
            </a:r>
          </a:p>
        </p:txBody>
      </p:sp>
      <p:sp>
        <p:nvSpPr>
          <p:cNvPr id="61" name="Text Box 27"/>
          <p:cNvSpPr txBox="1">
            <a:spLocks noChangeArrowheads="1"/>
          </p:cNvSpPr>
          <p:nvPr/>
        </p:nvSpPr>
        <p:spPr bwMode="auto">
          <a:xfrm>
            <a:off x="6283009" y="2220517"/>
            <a:ext cx="2629910" cy="288000"/>
          </a:xfrm>
          <a:prstGeom prst="rect">
            <a:avLst/>
          </a:prstGeom>
          <a:solidFill>
            <a:srgbClr val="CCFFFF"/>
          </a:solidFill>
          <a:ln w="3175">
            <a:solidFill>
              <a:srgbClr val="0000CC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200" dirty="0">
                <a:solidFill>
                  <a:srgbClr val="0000CC"/>
                </a:solidFill>
                <a:latin typeface="Verdana" pitchFamily="34" charset="0"/>
              </a:rPr>
              <a:t>3. Modalidad selección</a:t>
            </a:r>
          </a:p>
        </p:txBody>
      </p:sp>
      <p:sp>
        <p:nvSpPr>
          <p:cNvPr id="62" name="Text Box 29"/>
          <p:cNvSpPr txBox="1">
            <a:spLocks noChangeArrowheads="1"/>
          </p:cNvSpPr>
          <p:nvPr/>
        </p:nvSpPr>
        <p:spPr bwMode="auto">
          <a:xfrm>
            <a:off x="6283009" y="476672"/>
            <a:ext cx="2629910" cy="288000"/>
          </a:xfrm>
          <a:prstGeom prst="rect">
            <a:avLst/>
          </a:prstGeom>
          <a:solidFill>
            <a:srgbClr val="CCFFFF"/>
          </a:solidFill>
          <a:ln w="3175">
            <a:solidFill>
              <a:srgbClr val="0000CC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200" dirty="0">
                <a:solidFill>
                  <a:srgbClr val="0000CC"/>
                </a:solidFill>
                <a:latin typeface="Verdana" pitchFamily="34" charset="0"/>
              </a:rPr>
              <a:t>1. Necesidad</a:t>
            </a:r>
          </a:p>
        </p:txBody>
      </p:sp>
      <p:sp>
        <p:nvSpPr>
          <p:cNvPr id="63" name="Text Box 27"/>
          <p:cNvSpPr txBox="1">
            <a:spLocks noChangeArrowheads="1"/>
          </p:cNvSpPr>
          <p:nvPr/>
        </p:nvSpPr>
        <p:spPr bwMode="auto">
          <a:xfrm>
            <a:off x="6522091" y="1522979"/>
            <a:ext cx="2390827" cy="288000"/>
          </a:xfrm>
          <a:prstGeom prst="rect">
            <a:avLst/>
          </a:prstGeom>
          <a:noFill/>
          <a:ln w="3175">
            <a:solidFill>
              <a:srgbClr val="0000CC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200" dirty="0">
                <a:solidFill>
                  <a:srgbClr val="0000CC"/>
                </a:solidFill>
                <a:latin typeface="Verdana" pitchFamily="34" charset="0"/>
              </a:rPr>
              <a:t>2.2. </a:t>
            </a:r>
            <a:r>
              <a:rPr lang="es-CO" sz="1200" dirty="0" err="1">
                <a:solidFill>
                  <a:srgbClr val="0000CC"/>
                </a:solidFill>
                <a:latin typeface="Verdana" pitchFamily="34" charset="0"/>
              </a:rPr>
              <a:t>Espe</a:t>
            </a:r>
            <a:r>
              <a:rPr lang="es-CO" sz="1200" dirty="0">
                <a:solidFill>
                  <a:srgbClr val="0000CC"/>
                </a:solidFill>
                <a:latin typeface="Verdana" pitchFamily="34" charset="0"/>
              </a:rPr>
              <a:t>. técnicas esenciales</a:t>
            </a:r>
          </a:p>
        </p:txBody>
      </p:sp>
      <p:sp>
        <p:nvSpPr>
          <p:cNvPr id="64" name="Text Box 27"/>
          <p:cNvSpPr txBox="1">
            <a:spLocks noChangeArrowheads="1"/>
          </p:cNvSpPr>
          <p:nvPr/>
        </p:nvSpPr>
        <p:spPr bwMode="auto">
          <a:xfrm>
            <a:off x="6522091" y="1174210"/>
            <a:ext cx="2390827" cy="288000"/>
          </a:xfrm>
          <a:prstGeom prst="rect">
            <a:avLst/>
          </a:prstGeom>
          <a:noFill/>
          <a:ln w="3175">
            <a:solidFill>
              <a:srgbClr val="0000CC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200" dirty="0">
                <a:solidFill>
                  <a:srgbClr val="0000CC"/>
                </a:solidFill>
                <a:latin typeface="Verdana" pitchFamily="34" charset="0"/>
              </a:rPr>
              <a:t>2.1. Descripción</a:t>
            </a:r>
          </a:p>
        </p:txBody>
      </p:sp>
      <p:sp>
        <p:nvSpPr>
          <p:cNvPr id="65" name="Text Box 28"/>
          <p:cNvSpPr txBox="1">
            <a:spLocks noChangeArrowheads="1"/>
          </p:cNvSpPr>
          <p:nvPr/>
        </p:nvSpPr>
        <p:spPr bwMode="auto">
          <a:xfrm>
            <a:off x="6287411" y="3629904"/>
            <a:ext cx="2629910" cy="288000"/>
          </a:xfrm>
          <a:prstGeom prst="rect">
            <a:avLst/>
          </a:prstGeom>
          <a:solidFill>
            <a:srgbClr val="CCFFFF"/>
          </a:solidFill>
          <a:ln w="3175">
            <a:solidFill>
              <a:srgbClr val="0000CC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200" dirty="0">
                <a:solidFill>
                  <a:srgbClr val="0000CC"/>
                </a:solidFill>
                <a:latin typeface="Verdana" pitchFamily="34" charset="0"/>
              </a:rPr>
              <a:t>5. Factores de selección</a:t>
            </a:r>
          </a:p>
        </p:txBody>
      </p:sp>
      <p:sp>
        <p:nvSpPr>
          <p:cNvPr id="66" name="Text Box 27"/>
          <p:cNvSpPr txBox="1">
            <a:spLocks noChangeArrowheads="1"/>
          </p:cNvSpPr>
          <p:nvPr/>
        </p:nvSpPr>
        <p:spPr bwMode="auto">
          <a:xfrm>
            <a:off x="6283009" y="825441"/>
            <a:ext cx="2629910" cy="288000"/>
          </a:xfrm>
          <a:prstGeom prst="rect">
            <a:avLst/>
          </a:prstGeom>
          <a:solidFill>
            <a:srgbClr val="CCFFFF"/>
          </a:solidFill>
          <a:ln w="3175">
            <a:solidFill>
              <a:srgbClr val="0000CC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200" dirty="0">
                <a:solidFill>
                  <a:srgbClr val="0000CC"/>
                </a:solidFill>
                <a:latin typeface="Verdana" pitchFamily="34" charset="0"/>
              </a:rPr>
              <a:t>2. Objeto</a:t>
            </a:r>
          </a:p>
        </p:txBody>
      </p:sp>
      <p:sp>
        <p:nvSpPr>
          <p:cNvPr id="67" name="Text Box 27"/>
          <p:cNvSpPr txBox="1">
            <a:spLocks noChangeArrowheads="1"/>
          </p:cNvSpPr>
          <p:nvPr/>
        </p:nvSpPr>
        <p:spPr bwMode="auto">
          <a:xfrm>
            <a:off x="6522091" y="1871748"/>
            <a:ext cx="2390827" cy="288000"/>
          </a:xfrm>
          <a:prstGeom prst="rect">
            <a:avLst/>
          </a:prstGeom>
          <a:noFill/>
          <a:ln w="3175">
            <a:solidFill>
              <a:srgbClr val="0000CC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200" dirty="0">
                <a:solidFill>
                  <a:srgbClr val="0000CC"/>
                </a:solidFill>
                <a:latin typeface="Verdana" pitchFamily="34" charset="0"/>
              </a:rPr>
              <a:t>2.3. Identificación contrato</a:t>
            </a:r>
          </a:p>
        </p:txBody>
      </p:sp>
      <p:sp>
        <p:nvSpPr>
          <p:cNvPr id="68" name="Text Box 27"/>
          <p:cNvSpPr txBox="1">
            <a:spLocks noChangeArrowheads="1"/>
          </p:cNvSpPr>
          <p:nvPr/>
        </p:nvSpPr>
        <p:spPr bwMode="auto">
          <a:xfrm>
            <a:off x="6522091" y="2918055"/>
            <a:ext cx="2390827" cy="288000"/>
          </a:xfrm>
          <a:prstGeom prst="rect">
            <a:avLst/>
          </a:prstGeom>
          <a:noFill/>
          <a:ln w="3175">
            <a:solidFill>
              <a:srgbClr val="0000CC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200" dirty="0">
                <a:solidFill>
                  <a:srgbClr val="0000CC"/>
                </a:solidFill>
                <a:latin typeface="Verdana" pitchFamily="34" charset="0"/>
              </a:rPr>
              <a:t>4.1. Estudio mercado</a:t>
            </a:r>
          </a:p>
        </p:txBody>
      </p:sp>
      <p:sp>
        <p:nvSpPr>
          <p:cNvPr id="69" name="Text Box 27"/>
          <p:cNvSpPr txBox="1">
            <a:spLocks noChangeArrowheads="1"/>
          </p:cNvSpPr>
          <p:nvPr/>
        </p:nvSpPr>
        <p:spPr bwMode="auto">
          <a:xfrm>
            <a:off x="6522091" y="3266824"/>
            <a:ext cx="2390827" cy="288000"/>
          </a:xfrm>
          <a:prstGeom prst="rect">
            <a:avLst/>
          </a:prstGeom>
          <a:noFill/>
          <a:ln w="3175">
            <a:solidFill>
              <a:srgbClr val="0000CC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200" dirty="0">
                <a:solidFill>
                  <a:srgbClr val="0000CC"/>
                </a:solidFill>
                <a:latin typeface="Verdana" pitchFamily="34" charset="0"/>
              </a:rPr>
              <a:t>4.2. Rubros</a:t>
            </a:r>
          </a:p>
        </p:txBody>
      </p:sp>
      <p:sp>
        <p:nvSpPr>
          <p:cNvPr id="70" name="Text Box 27"/>
          <p:cNvSpPr txBox="1">
            <a:spLocks noChangeArrowheads="1"/>
          </p:cNvSpPr>
          <p:nvPr/>
        </p:nvSpPr>
        <p:spPr bwMode="auto">
          <a:xfrm>
            <a:off x="6522091" y="3964362"/>
            <a:ext cx="2390827" cy="288000"/>
          </a:xfrm>
          <a:prstGeom prst="rect">
            <a:avLst/>
          </a:prstGeom>
          <a:noFill/>
          <a:ln w="3175">
            <a:solidFill>
              <a:srgbClr val="0000CC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200" dirty="0">
                <a:solidFill>
                  <a:srgbClr val="0000CC"/>
                </a:solidFill>
                <a:latin typeface="Verdana" pitchFamily="34" charset="0"/>
              </a:rPr>
              <a:t>5.1. Criterios de verificación</a:t>
            </a:r>
          </a:p>
        </p:txBody>
      </p:sp>
      <p:sp>
        <p:nvSpPr>
          <p:cNvPr id="71" name="Text Box 27"/>
          <p:cNvSpPr txBox="1">
            <a:spLocks noChangeArrowheads="1"/>
          </p:cNvSpPr>
          <p:nvPr/>
        </p:nvSpPr>
        <p:spPr bwMode="auto">
          <a:xfrm>
            <a:off x="6522091" y="4313131"/>
            <a:ext cx="2390827" cy="288000"/>
          </a:xfrm>
          <a:prstGeom prst="rect">
            <a:avLst/>
          </a:prstGeom>
          <a:noFill/>
          <a:ln w="3175">
            <a:solidFill>
              <a:srgbClr val="0000CC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200" dirty="0">
                <a:solidFill>
                  <a:srgbClr val="0000CC"/>
                </a:solidFill>
                <a:latin typeface="Verdana" pitchFamily="34" charset="0"/>
              </a:rPr>
              <a:t>5.1.1. Jurídicos</a:t>
            </a:r>
          </a:p>
        </p:txBody>
      </p:sp>
      <p:sp>
        <p:nvSpPr>
          <p:cNvPr id="72" name="Text Box 27"/>
          <p:cNvSpPr txBox="1">
            <a:spLocks noChangeArrowheads="1"/>
          </p:cNvSpPr>
          <p:nvPr/>
        </p:nvSpPr>
        <p:spPr bwMode="auto">
          <a:xfrm>
            <a:off x="6522091" y="4661900"/>
            <a:ext cx="2390827" cy="288000"/>
          </a:xfrm>
          <a:prstGeom prst="rect">
            <a:avLst/>
          </a:prstGeom>
          <a:noFill/>
          <a:ln w="3175">
            <a:solidFill>
              <a:srgbClr val="0000CC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200" dirty="0">
                <a:solidFill>
                  <a:srgbClr val="0000CC"/>
                </a:solidFill>
                <a:latin typeface="Verdana" pitchFamily="34" charset="0"/>
              </a:rPr>
              <a:t>5.1.2. Financieros</a:t>
            </a:r>
          </a:p>
        </p:txBody>
      </p:sp>
      <p:sp>
        <p:nvSpPr>
          <p:cNvPr id="73" name="Text Box 27"/>
          <p:cNvSpPr txBox="1">
            <a:spLocks noChangeArrowheads="1"/>
          </p:cNvSpPr>
          <p:nvPr/>
        </p:nvSpPr>
        <p:spPr bwMode="auto">
          <a:xfrm>
            <a:off x="6522091" y="5010669"/>
            <a:ext cx="2390827" cy="288000"/>
          </a:xfrm>
          <a:prstGeom prst="rect">
            <a:avLst/>
          </a:prstGeom>
          <a:noFill/>
          <a:ln w="3175">
            <a:solidFill>
              <a:srgbClr val="0000CC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200" dirty="0">
                <a:solidFill>
                  <a:srgbClr val="0000CC"/>
                </a:solidFill>
                <a:latin typeface="Verdana" pitchFamily="34" charset="0"/>
              </a:rPr>
              <a:t>5.1.3. Técnicos</a:t>
            </a:r>
          </a:p>
        </p:txBody>
      </p:sp>
      <p:sp>
        <p:nvSpPr>
          <p:cNvPr id="74" name="Text Box 27"/>
          <p:cNvSpPr txBox="1">
            <a:spLocks noChangeArrowheads="1"/>
          </p:cNvSpPr>
          <p:nvPr/>
        </p:nvSpPr>
        <p:spPr bwMode="auto">
          <a:xfrm>
            <a:off x="6522091" y="5359438"/>
            <a:ext cx="2390827" cy="288000"/>
          </a:xfrm>
          <a:prstGeom prst="rect">
            <a:avLst/>
          </a:prstGeom>
          <a:noFill/>
          <a:ln w="3175">
            <a:solidFill>
              <a:srgbClr val="0000CC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200" dirty="0">
                <a:solidFill>
                  <a:srgbClr val="0000CC"/>
                </a:solidFill>
                <a:latin typeface="Verdana" pitchFamily="34" charset="0"/>
              </a:rPr>
              <a:t>5.2. Criterios de evaluación</a:t>
            </a:r>
          </a:p>
        </p:txBody>
      </p:sp>
      <p:sp>
        <p:nvSpPr>
          <p:cNvPr id="75" name="Text Box 28"/>
          <p:cNvSpPr txBox="1">
            <a:spLocks noChangeArrowheads="1"/>
          </p:cNvSpPr>
          <p:nvPr/>
        </p:nvSpPr>
        <p:spPr bwMode="auto">
          <a:xfrm>
            <a:off x="6283009" y="5708207"/>
            <a:ext cx="2629910" cy="288000"/>
          </a:xfrm>
          <a:prstGeom prst="rect">
            <a:avLst/>
          </a:prstGeom>
          <a:solidFill>
            <a:srgbClr val="CCFFFF"/>
          </a:solidFill>
          <a:ln w="3175">
            <a:solidFill>
              <a:srgbClr val="0000CC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200" dirty="0">
                <a:solidFill>
                  <a:srgbClr val="0000CC"/>
                </a:solidFill>
                <a:latin typeface="Verdana" pitchFamily="34" charset="0"/>
              </a:rPr>
              <a:t>6. Riesgos previsibles</a:t>
            </a:r>
          </a:p>
        </p:txBody>
      </p:sp>
      <p:sp>
        <p:nvSpPr>
          <p:cNvPr id="76" name="Text Box 28"/>
          <p:cNvSpPr txBox="1">
            <a:spLocks noChangeArrowheads="1"/>
          </p:cNvSpPr>
          <p:nvPr/>
        </p:nvSpPr>
        <p:spPr bwMode="auto">
          <a:xfrm>
            <a:off x="6283009" y="6056976"/>
            <a:ext cx="2629910" cy="288000"/>
          </a:xfrm>
          <a:prstGeom prst="rect">
            <a:avLst/>
          </a:prstGeom>
          <a:solidFill>
            <a:srgbClr val="CCFFFF"/>
          </a:solidFill>
          <a:ln w="3175">
            <a:solidFill>
              <a:srgbClr val="0000CC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200" dirty="0">
                <a:solidFill>
                  <a:srgbClr val="0000CC"/>
                </a:solidFill>
                <a:latin typeface="Verdana" pitchFamily="34" charset="0"/>
              </a:rPr>
              <a:t>7. Garantías</a:t>
            </a:r>
          </a:p>
        </p:txBody>
      </p:sp>
      <p:sp>
        <p:nvSpPr>
          <p:cNvPr id="77" name="Text Box 28"/>
          <p:cNvSpPr txBox="1">
            <a:spLocks noChangeArrowheads="1"/>
          </p:cNvSpPr>
          <p:nvPr/>
        </p:nvSpPr>
        <p:spPr bwMode="auto">
          <a:xfrm>
            <a:off x="6283009" y="6405746"/>
            <a:ext cx="2629910" cy="288000"/>
          </a:xfrm>
          <a:prstGeom prst="rect">
            <a:avLst/>
          </a:prstGeom>
          <a:solidFill>
            <a:srgbClr val="CCFFFF"/>
          </a:solidFill>
          <a:ln w="3175">
            <a:solidFill>
              <a:srgbClr val="0000CC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200" dirty="0">
                <a:solidFill>
                  <a:srgbClr val="0000CC"/>
                </a:solidFill>
                <a:latin typeface="Verdana" pitchFamily="34" charset="0"/>
              </a:rPr>
              <a:t>8. TLC</a:t>
            </a:r>
          </a:p>
        </p:txBody>
      </p:sp>
      <p:sp>
        <p:nvSpPr>
          <p:cNvPr id="78" name="Text Box 27"/>
          <p:cNvSpPr txBox="1">
            <a:spLocks noChangeArrowheads="1"/>
          </p:cNvSpPr>
          <p:nvPr/>
        </p:nvSpPr>
        <p:spPr bwMode="auto">
          <a:xfrm>
            <a:off x="3245620" y="6405746"/>
            <a:ext cx="2631600" cy="288000"/>
          </a:xfrm>
          <a:prstGeom prst="rect">
            <a:avLst/>
          </a:prstGeom>
          <a:solidFill>
            <a:srgbClr val="FFFF99"/>
          </a:solidFill>
          <a:ln w="3175">
            <a:solidFill>
              <a:srgbClr val="663300"/>
            </a:solidFill>
            <a:prstDash val="solid"/>
            <a:miter lim="800000"/>
            <a:headEnd/>
            <a:tailEnd/>
          </a:ln>
        </p:spPr>
        <p:txBody>
          <a:bodyPr lIns="36000" tIns="36000" rIns="36000" bIns="36000" anchor="ctr" anchorCtr="0"/>
          <a:lstStyle/>
          <a:p>
            <a:r>
              <a:rPr lang="es-CO" sz="1200" dirty="0">
                <a:solidFill>
                  <a:srgbClr val="663300"/>
                </a:solidFill>
                <a:latin typeface="Verdana" pitchFamily="34" charset="0"/>
              </a:rPr>
              <a:t>5. Viabilidad Presupuestal</a:t>
            </a:r>
          </a:p>
        </p:txBody>
      </p:sp>
    </p:spTree>
    <p:extLst>
      <p:ext uri="{BB962C8B-B14F-4D97-AF65-F5344CB8AC3E}">
        <p14:creationId xmlns:p14="http://schemas.microsoft.com/office/powerpoint/2010/main" val="45940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1175683"/>
            <a:ext cx="12192000" cy="538609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Muchas Gracias!!!</a:t>
            </a:r>
          </a:p>
          <a:p>
            <a:pPr algn="ctr" eaLnBrk="1" hangingPunct="1"/>
            <a:endParaRPr lang="es-CO" sz="3200" b="1" dirty="0">
              <a:solidFill>
                <a:srgbClr val="00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/>
            <a:endParaRPr lang="es-CO" sz="3200" b="1" dirty="0">
              <a:solidFill>
                <a:srgbClr val="00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/>
            <a:r>
              <a:rPr lang="es-CO" sz="4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Proceso Compra Pública</a:t>
            </a:r>
          </a:p>
          <a:p>
            <a:pPr algn="ctr" eaLnBrk="1" hangingPunct="1"/>
            <a:r>
              <a:rPr lang="es-E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(Adquisición de Bienes y Servicios)</a:t>
            </a:r>
            <a:endParaRPr lang="es-CO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/>
            <a:endParaRPr lang="es-CO" sz="4000" b="1" dirty="0">
              <a:solidFill>
                <a:srgbClr val="00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/>
            <a:r>
              <a:rPr lang="es-CO" sz="4000" b="1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Proceso Gestión Administrativa</a:t>
            </a:r>
          </a:p>
          <a:p>
            <a:pPr algn="ctr" eaLnBrk="1" hangingPunct="1"/>
            <a:endParaRPr lang="es-CO" sz="2400" b="1" dirty="0">
              <a:solidFill>
                <a:srgbClr val="00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/>
            <a:endParaRPr lang="es-CO" sz="2400" b="1" dirty="0">
              <a:solidFill>
                <a:srgbClr val="00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/>
            <a:endParaRPr lang="es-CO" sz="2400" b="1" dirty="0">
              <a:solidFill>
                <a:srgbClr val="00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/>
            <a:r>
              <a:rPr lang="es-CO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49984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506133" y="37590"/>
            <a:ext cx="54513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Partes interesadas</a:t>
            </a:r>
          </a:p>
          <a:p>
            <a:pPr algn="ctr" eaLnBrk="1" hangingPunct="1"/>
            <a:r>
              <a:rPr lang="es-CO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Internas Seccionales</a:t>
            </a:r>
          </a:p>
        </p:txBody>
      </p:sp>
      <p:sp>
        <p:nvSpPr>
          <p:cNvPr id="61" name="Text Box 29"/>
          <p:cNvSpPr txBox="1">
            <a:spLocks noChangeArrowheads="1"/>
          </p:cNvSpPr>
          <p:nvPr/>
        </p:nvSpPr>
        <p:spPr bwMode="auto">
          <a:xfrm>
            <a:off x="1494736" y="1587332"/>
            <a:ext cx="5292000" cy="433388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lIns="36000" tIns="36000" rIns="36000" bIns="36000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ES" sz="1600" b="1" dirty="0">
                <a:solidFill>
                  <a:srgbClr val="0000CC"/>
                </a:solidFill>
                <a:latin typeface="Verdana" panose="020B0604030504040204" pitchFamily="34" charset="0"/>
              </a:rPr>
              <a:t>CONSEJO SECCIONAL DE LA JUDICATURA</a:t>
            </a:r>
          </a:p>
        </p:txBody>
      </p:sp>
      <p:sp>
        <p:nvSpPr>
          <p:cNvPr id="62" name="Text Box 43"/>
          <p:cNvSpPr txBox="1">
            <a:spLocks noChangeArrowheads="1"/>
          </p:cNvSpPr>
          <p:nvPr/>
        </p:nvSpPr>
        <p:spPr bwMode="auto">
          <a:xfrm>
            <a:off x="2516880" y="2306701"/>
            <a:ext cx="3240000" cy="49371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lIns="36000" tIns="36000" rIns="36000" bIns="36000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ES" sz="1200" dirty="0">
                <a:solidFill>
                  <a:srgbClr val="0000CC"/>
                </a:solidFill>
                <a:latin typeface="Verdana" panose="020B0604030504040204" pitchFamily="34" charset="0"/>
              </a:rPr>
              <a:t>DIRECCIÓN SECCIONAL DE ADMINISTRACIÓN JUDICIAL</a:t>
            </a:r>
          </a:p>
        </p:txBody>
      </p:sp>
      <p:grpSp>
        <p:nvGrpSpPr>
          <p:cNvPr id="136" name="Grupo 135">
            <a:extLst>
              <a:ext uri="{FF2B5EF4-FFF2-40B4-BE49-F238E27FC236}">
                <a16:creationId xmlns:a16="http://schemas.microsoft.com/office/drawing/2014/main" xmlns="" id="{186CCA11-7919-40C8-889A-C13221200FAF}"/>
              </a:ext>
            </a:extLst>
          </p:cNvPr>
          <p:cNvGrpSpPr/>
          <p:nvPr/>
        </p:nvGrpSpPr>
        <p:grpSpPr>
          <a:xfrm>
            <a:off x="2516880" y="2800413"/>
            <a:ext cx="3240000" cy="2585944"/>
            <a:chOff x="1567309" y="2800413"/>
            <a:chExt cx="3240000" cy="2585944"/>
          </a:xfrm>
        </p:grpSpPr>
        <p:sp>
          <p:nvSpPr>
            <p:cNvPr id="65" name="Text Box 46"/>
            <p:cNvSpPr txBox="1">
              <a:spLocks noChangeArrowheads="1"/>
            </p:cNvSpPr>
            <p:nvPr/>
          </p:nvSpPr>
          <p:spPr bwMode="auto">
            <a:xfrm>
              <a:off x="1567309" y="3948376"/>
              <a:ext cx="1440938" cy="576000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36000" rIns="36000" bIns="360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CO" altLang="es-ES" sz="1200" dirty="0">
                  <a:solidFill>
                    <a:srgbClr val="0000CC"/>
                  </a:solidFill>
                  <a:latin typeface="Verdana" panose="020B0604030504040204" pitchFamily="34" charset="0"/>
                </a:rPr>
                <a:t>Área Talento Humano</a:t>
              </a:r>
            </a:p>
          </p:txBody>
        </p:sp>
        <p:sp>
          <p:nvSpPr>
            <p:cNvPr id="77" name="Text Box 60"/>
            <p:cNvSpPr txBox="1">
              <a:spLocks noChangeArrowheads="1"/>
            </p:cNvSpPr>
            <p:nvPr/>
          </p:nvSpPr>
          <p:spPr bwMode="auto">
            <a:xfrm>
              <a:off x="3501022" y="3948376"/>
              <a:ext cx="1306287" cy="576000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36000" rIns="36000" bIns="360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CO" altLang="es-ES" sz="1200" dirty="0">
                  <a:solidFill>
                    <a:srgbClr val="0000CC"/>
                  </a:solidFill>
                  <a:latin typeface="Verdana" panose="020B0604030504040204" pitchFamily="34" charset="0"/>
                </a:rPr>
                <a:t>Centros de servicios</a:t>
              </a:r>
            </a:p>
          </p:txBody>
        </p:sp>
        <p:sp>
          <p:nvSpPr>
            <p:cNvPr id="78" name="Text Box 61"/>
            <p:cNvSpPr txBox="1">
              <a:spLocks noChangeArrowheads="1"/>
            </p:cNvSpPr>
            <p:nvPr/>
          </p:nvSpPr>
          <p:spPr bwMode="auto">
            <a:xfrm>
              <a:off x="3501023" y="3086395"/>
              <a:ext cx="1306286" cy="576000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36000" rIns="36000" bIns="360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CO" altLang="es-ES" sz="1200" dirty="0">
                  <a:solidFill>
                    <a:srgbClr val="0000CC"/>
                  </a:solidFill>
                  <a:latin typeface="Verdana" panose="020B0604030504040204" pitchFamily="34" charset="0"/>
                </a:rPr>
                <a:t>Oficinas de apoyo</a:t>
              </a:r>
            </a:p>
          </p:txBody>
        </p:sp>
        <p:sp>
          <p:nvSpPr>
            <p:cNvPr id="79" name="Text Box 62"/>
            <p:cNvSpPr txBox="1">
              <a:spLocks noChangeArrowheads="1"/>
            </p:cNvSpPr>
            <p:nvPr/>
          </p:nvSpPr>
          <p:spPr bwMode="auto">
            <a:xfrm>
              <a:off x="1567309" y="4810357"/>
              <a:ext cx="1440938" cy="576000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36000" rIns="36000" bIns="360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CO" altLang="es-ES" sz="1200" dirty="0">
                  <a:solidFill>
                    <a:srgbClr val="0000CC"/>
                  </a:solidFill>
                  <a:latin typeface="Verdana" panose="020B0604030504040204" pitchFamily="34" charset="0"/>
                </a:rPr>
                <a:t>Área Financiera</a:t>
              </a:r>
            </a:p>
          </p:txBody>
        </p:sp>
        <p:sp>
          <p:nvSpPr>
            <p:cNvPr id="81" name="Text Box 64"/>
            <p:cNvSpPr txBox="1">
              <a:spLocks noChangeArrowheads="1"/>
            </p:cNvSpPr>
            <p:nvPr/>
          </p:nvSpPr>
          <p:spPr bwMode="auto">
            <a:xfrm>
              <a:off x="3366371" y="4810357"/>
              <a:ext cx="1440938" cy="576000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</p:spPr>
          <p:txBody>
            <a:bodyPr lIns="36000" tIns="36000" rIns="36000" bIns="360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es-ES" sz="1200" dirty="0">
                  <a:solidFill>
                    <a:srgbClr val="0000CC"/>
                  </a:solidFill>
                  <a:latin typeface="Verdana" panose="020B0604030504040204" pitchFamily="34" charset="0"/>
                </a:rPr>
                <a:t>Área Administrativa</a:t>
              </a:r>
              <a:endParaRPr lang="es-CO" altLang="es-ES" sz="1200" dirty="0">
                <a:solidFill>
                  <a:srgbClr val="0000CC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82" name="Text Box 65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567309" y="3086395"/>
              <a:ext cx="1440938" cy="576000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/>
            </a:ln>
          </p:spPr>
          <p:txBody>
            <a:bodyPr lIns="36000" tIns="36000" rIns="36000" bIns="360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CO" altLang="es-ES" sz="1200" dirty="0">
                  <a:solidFill>
                    <a:srgbClr val="0000CC"/>
                  </a:solidFill>
                  <a:latin typeface="Verdana" panose="020B0604030504040204" pitchFamily="34" charset="0"/>
                </a:rPr>
                <a:t>Área Jurídica</a:t>
              </a:r>
            </a:p>
          </p:txBody>
        </p:sp>
        <p:cxnSp>
          <p:nvCxnSpPr>
            <p:cNvPr id="92" name="Conector angular 91"/>
            <p:cNvCxnSpPr>
              <a:cxnSpLocks/>
              <a:stCxn id="62" idx="2"/>
              <a:endCxn id="77" idx="1"/>
            </p:cNvCxnSpPr>
            <p:nvPr/>
          </p:nvCxnSpPr>
          <p:spPr>
            <a:xfrm rot="16200000" flipH="1">
              <a:off x="2634977" y="3370331"/>
              <a:ext cx="1435962" cy="296128"/>
            </a:xfrm>
            <a:prstGeom prst="bentConnector2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ector angular 92"/>
            <p:cNvCxnSpPr>
              <a:cxnSpLocks/>
              <a:stCxn id="62" idx="2"/>
              <a:endCxn id="81" idx="1"/>
            </p:cNvCxnSpPr>
            <p:nvPr/>
          </p:nvCxnSpPr>
          <p:spPr>
            <a:xfrm rot="16200000" flipH="1">
              <a:off x="2136661" y="3868646"/>
              <a:ext cx="2297943" cy="161477"/>
            </a:xfrm>
            <a:prstGeom prst="bentConnector2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ector angular 93"/>
            <p:cNvCxnSpPr>
              <a:cxnSpLocks/>
              <a:stCxn id="62" idx="2"/>
              <a:endCxn id="79" idx="3"/>
            </p:cNvCxnSpPr>
            <p:nvPr/>
          </p:nvCxnSpPr>
          <p:spPr>
            <a:xfrm rot="5400000">
              <a:off x="1957600" y="3851062"/>
              <a:ext cx="2297943" cy="196647"/>
            </a:xfrm>
            <a:prstGeom prst="bentConnector2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ector angular 94"/>
            <p:cNvCxnSpPr>
              <a:cxnSpLocks/>
              <a:stCxn id="62" idx="2"/>
              <a:endCxn id="78" idx="1"/>
            </p:cNvCxnSpPr>
            <p:nvPr/>
          </p:nvCxnSpPr>
          <p:spPr>
            <a:xfrm rot="16200000" flipH="1">
              <a:off x="3065968" y="2939339"/>
              <a:ext cx="573981" cy="296129"/>
            </a:xfrm>
            <a:prstGeom prst="bentConnector2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ector angular 95"/>
            <p:cNvCxnSpPr>
              <a:cxnSpLocks/>
              <a:stCxn id="62" idx="2"/>
              <a:endCxn id="65" idx="3"/>
            </p:cNvCxnSpPr>
            <p:nvPr/>
          </p:nvCxnSpPr>
          <p:spPr>
            <a:xfrm rot="5400000">
              <a:off x="2388590" y="3420072"/>
              <a:ext cx="1435962" cy="196647"/>
            </a:xfrm>
            <a:prstGeom prst="bentConnector2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ector angular 96"/>
            <p:cNvCxnSpPr>
              <a:cxnSpLocks/>
              <a:stCxn id="62" idx="2"/>
              <a:endCxn id="82" idx="3"/>
            </p:cNvCxnSpPr>
            <p:nvPr/>
          </p:nvCxnSpPr>
          <p:spPr>
            <a:xfrm rot="5400000">
              <a:off x="2819581" y="2989081"/>
              <a:ext cx="573981" cy="196647"/>
            </a:xfrm>
            <a:prstGeom prst="bentConnector2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ángulo 34">
            <a:extLst>
              <a:ext uri="{FF2B5EF4-FFF2-40B4-BE49-F238E27FC236}">
                <a16:creationId xmlns:a16="http://schemas.microsoft.com/office/drawing/2014/main" xmlns="" id="{2B10130E-C767-43D7-A55B-B24820F79676}"/>
              </a:ext>
            </a:extLst>
          </p:cNvPr>
          <p:cNvSpPr/>
          <p:nvPr/>
        </p:nvSpPr>
        <p:spPr>
          <a:xfrm>
            <a:off x="2709999" y="6567749"/>
            <a:ext cx="28889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CO" sz="1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ACUERDO No. PSAA09-6203 DE 2009</a:t>
            </a:r>
          </a:p>
        </p:txBody>
      </p:sp>
      <p:cxnSp>
        <p:nvCxnSpPr>
          <p:cNvPr id="128" name="Conector recto 127">
            <a:extLst>
              <a:ext uri="{FF2B5EF4-FFF2-40B4-BE49-F238E27FC236}">
                <a16:creationId xmlns:a16="http://schemas.microsoft.com/office/drawing/2014/main" xmlns="" id="{614D7215-18E4-4E0A-A290-96A7422D8125}"/>
              </a:ext>
            </a:extLst>
          </p:cNvPr>
          <p:cNvCxnSpPr>
            <a:stCxn id="62" idx="0"/>
            <a:endCxn id="61" idx="2"/>
          </p:cNvCxnSpPr>
          <p:nvPr/>
        </p:nvCxnSpPr>
        <p:spPr>
          <a:xfrm flipV="1">
            <a:off x="4136880" y="2020720"/>
            <a:ext cx="3856" cy="285981"/>
          </a:xfrm>
          <a:prstGeom prst="line">
            <a:avLst/>
          </a:prstGeom>
          <a:ln w="95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 Box 29">
            <a:extLst>
              <a:ext uri="{FF2B5EF4-FFF2-40B4-BE49-F238E27FC236}">
                <a16:creationId xmlns:a16="http://schemas.microsoft.com/office/drawing/2014/main" xmlns="" id="{99CA8F44-C342-4C1E-91D6-B24939251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465" y="5814037"/>
            <a:ext cx="3960000" cy="54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lIns="36000" tIns="36000" rIns="36000" bIns="36000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ES" sz="1600" dirty="0">
                <a:solidFill>
                  <a:srgbClr val="0000CC"/>
                </a:solidFill>
                <a:latin typeface="Verdana" panose="020B0604030504040204" pitchFamily="34" charset="0"/>
              </a:rPr>
              <a:t>Sala Disciplinaria</a:t>
            </a:r>
          </a:p>
        </p:txBody>
      </p:sp>
      <p:grpSp>
        <p:nvGrpSpPr>
          <p:cNvPr id="132" name="Grupo 131">
            <a:extLst>
              <a:ext uri="{FF2B5EF4-FFF2-40B4-BE49-F238E27FC236}">
                <a16:creationId xmlns:a16="http://schemas.microsoft.com/office/drawing/2014/main" xmlns="" id="{AD46114E-6D59-4663-88BC-38533D336B14}"/>
              </a:ext>
            </a:extLst>
          </p:cNvPr>
          <p:cNvGrpSpPr/>
          <p:nvPr/>
        </p:nvGrpSpPr>
        <p:grpSpPr>
          <a:xfrm>
            <a:off x="7686835" y="1587332"/>
            <a:ext cx="3960000" cy="1178382"/>
            <a:chOff x="119335" y="1059540"/>
            <a:chExt cx="3960000" cy="1178382"/>
          </a:xfrm>
        </p:grpSpPr>
        <p:sp>
          <p:nvSpPr>
            <p:cNvPr id="133" name="Text Box 29">
              <a:extLst>
                <a:ext uri="{FF2B5EF4-FFF2-40B4-BE49-F238E27FC236}">
                  <a16:creationId xmlns:a16="http://schemas.microsoft.com/office/drawing/2014/main" xmlns="" id="{EAAEF508-360A-4D04-B364-07E17C92E1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335" y="1059540"/>
              <a:ext cx="3960000" cy="5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tIns="36000" rIns="36000" bIns="360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CO" altLang="es-ES" sz="1600" b="1" dirty="0">
                  <a:latin typeface="Verdana" panose="020B0604030504040204" pitchFamily="34" charset="0"/>
                </a:rPr>
                <a:t>TRIBUNALES</a:t>
              </a:r>
            </a:p>
          </p:txBody>
        </p:sp>
        <p:sp>
          <p:nvSpPr>
            <p:cNvPr id="134" name="Text Box 29">
              <a:extLst>
                <a:ext uri="{FF2B5EF4-FFF2-40B4-BE49-F238E27FC236}">
                  <a16:creationId xmlns:a16="http://schemas.microsoft.com/office/drawing/2014/main" xmlns="" id="{9181FAE8-356F-431B-836B-6A43575C61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335" y="1877922"/>
              <a:ext cx="3060000" cy="36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tIns="36000" rIns="36000" bIns="360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CO" altLang="es-ES" sz="1400" dirty="0">
                  <a:latin typeface="Verdana" panose="020B0604030504040204" pitchFamily="34" charset="0"/>
                </a:rPr>
                <a:t>Juzgados</a:t>
              </a:r>
            </a:p>
          </p:txBody>
        </p:sp>
        <p:cxnSp>
          <p:nvCxnSpPr>
            <p:cNvPr id="135" name="Conector recto 134">
              <a:extLst>
                <a:ext uri="{FF2B5EF4-FFF2-40B4-BE49-F238E27FC236}">
                  <a16:creationId xmlns:a16="http://schemas.microsoft.com/office/drawing/2014/main" xmlns="" id="{95A39DD0-9E7A-49AC-918A-C5DB37E08B3A}"/>
                </a:ext>
              </a:extLst>
            </p:cNvPr>
            <p:cNvCxnSpPr>
              <a:stCxn id="133" idx="2"/>
              <a:endCxn id="134" idx="0"/>
            </p:cNvCxnSpPr>
            <p:nvPr/>
          </p:nvCxnSpPr>
          <p:spPr>
            <a:xfrm>
              <a:off x="2099335" y="1599540"/>
              <a:ext cx="0" cy="2783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 Box 29">
            <a:extLst>
              <a:ext uri="{FF2B5EF4-FFF2-40B4-BE49-F238E27FC236}">
                <a16:creationId xmlns:a16="http://schemas.microsoft.com/office/drawing/2014/main" xmlns="" id="{DEDE61EB-DF94-45D0-9A1B-477E1849E40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072490" y="3735553"/>
            <a:ext cx="4896000" cy="540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lIns="36000" tIns="36000" rIns="36000" bIns="36000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ES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SECCIONALES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9B4E04F8-EC31-4A57-B496-0F36F717BF3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28391" y="2821879"/>
            <a:ext cx="2888932" cy="391940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100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1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xmlns="" id="{546506BC-51C0-44E7-BEB2-5879F717E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1889"/>
            <a:ext cx="64716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sz="4400" b="1" u="sng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Contextualización</a:t>
            </a:r>
            <a:endParaRPr lang="es-CO" sz="3200" b="1" u="sng" dirty="0">
              <a:solidFill>
                <a:srgbClr val="00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A6D13D88-3279-430F-9847-BE44A5C42233}"/>
              </a:ext>
            </a:extLst>
          </p:cNvPr>
          <p:cNvSpPr txBox="1"/>
          <p:nvPr/>
        </p:nvSpPr>
        <p:spPr>
          <a:xfrm>
            <a:off x="2171315" y="2321005"/>
            <a:ext cx="784937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800" dirty="0">
                <a:ln w="5715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¿</a:t>
            </a:r>
            <a:r>
              <a:rPr lang="es-ES" sz="9600" dirty="0">
                <a:ln w="5715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Con qué</a:t>
            </a:r>
            <a:r>
              <a:rPr lang="es-ES" sz="13800" dirty="0">
                <a:ln w="5715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?</a:t>
            </a:r>
            <a:endParaRPr lang="es-CO" sz="9600" dirty="0">
              <a:ln w="57150">
                <a:solidFill>
                  <a:schemeClr val="tx1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67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506133" y="162850"/>
            <a:ext cx="54513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Estructura orgánica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774825" y="1125538"/>
            <a:ext cx="8642350" cy="1743551"/>
            <a:chOff x="1774825" y="1125538"/>
            <a:chExt cx="8642350" cy="1743551"/>
          </a:xfrm>
        </p:grpSpPr>
        <p:sp>
          <p:nvSpPr>
            <p:cNvPr id="34" name="Text Box 3"/>
            <p:cNvSpPr txBox="1">
              <a:spLocks noChangeArrowheads="1"/>
            </p:cNvSpPr>
            <p:nvPr/>
          </p:nvSpPr>
          <p:spPr bwMode="auto">
            <a:xfrm>
              <a:off x="1774825" y="1125538"/>
              <a:ext cx="8642350" cy="431800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36000" rIns="36000" bIns="360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CO" altLang="es-ES" sz="2000" b="1" dirty="0">
                  <a:solidFill>
                    <a:srgbClr val="0000CC"/>
                  </a:solidFill>
                  <a:latin typeface="Verdana" panose="020B0604030504040204" pitchFamily="34" charset="0"/>
                </a:rPr>
                <a:t>CONSEJO SUPERIOR DE LA JUDICATURA</a:t>
              </a:r>
            </a:p>
          </p:txBody>
        </p:sp>
        <p:sp>
          <p:nvSpPr>
            <p:cNvPr id="36" name="Text Box 8"/>
            <p:cNvSpPr txBox="1">
              <a:spLocks noChangeArrowheads="1"/>
            </p:cNvSpPr>
            <p:nvPr/>
          </p:nvSpPr>
          <p:spPr bwMode="auto">
            <a:xfrm>
              <a:off x="2782888" y="1695625"/>
              <a:ext cx="6626225" cy="49371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</p:spPr>
          <p:txBody>
            <a:bodyPr lIns="36000" tIns="36000" rIns="36000" bIns="360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CO" altLang="es-ES" sz="1600" b="1" dirty="0">
                  <a:solidFill>
                    <a:srgbClr val="0000CC"/>
                  </a:solidFill>
                  <a:latin typeface="Verdana" panose="020B0604030504040204" pitchFamily="34" charset="0"/>
                </a:rPr>
                <a:t>DIRECCIÓN EJECUTIVA DE ADMINISTRACIÓN JUDICIAL</a:t>
              </a:r>
            </a:p>
          </p:txBody>
        </p:sp>
        <p:sp>
          <p:nvSpPr>
            <p:cNvPr id="43" name="Text Box 29"/>
            <p:cNvSpPr txBox="1">
              <a:spLocks noChangeArrowheads="1"/>
            </p:cNvSpPr>
            <p:nvPr/>
          </p:nvSpPr>
          <p:spPr bwMode="auto">
            <a:xfrm>
              <a:off x="3900488" y="2437289"/>
              <a:ext cx="4392612" cy="431800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</p:spPr>
          <p:txBody>
            <a:bodyPr lIns="36000" tIns="36000" rIns="36000" bIns="360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CO" altLang="es-ES" sz="1600" b="1" dirty="0">
                  <a:solidFill>
                    <a:srgbClr val="0000CC"/>
                  </a:solidFill>
                  <a:latin typeface="Verdana" panose="020B0604030504040204" pitchFamily="34" charset="0"/>
                </a:rPr>
                <a:t>Unidad Administrativa</a:t>
              </a:r>
            </a:p>
          </p:txBody>
        </p:sp>
        <p:cxnSp>
          <p:nvCxnSpPr>
            <p:cNvPr id="49" name="AutoShape 38"/>
            <p:cNvCxnSpPr>
              <a:cxnSpLocks noChangeShapeType="1"/>
              <a:stCxn id="36" idx="0"/>
              <a:endCxn id="34" idx="2"/>
            </p:cNvCxnSpPr>
            <p:nvPr/>
          </p:nvCxnSpPr>
          <p:spPr bwMode="auto">
            <a:xfrm flipH="1" flipV="1">
              <a:off x="6096000" y="1557338"/>
              <a:ext cx="1" cy="138287"/>
            </a:xfrm>
            <a:prstGeom prst="straightConnector1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AutoShape 40"/>
            <p:cNvCxnSpPr>
              <a:cxnSpLocks noChangeShapeType="1"/>
              <a:stCxn id="36" idx="2"/>
              <a:endCxn id="43" idx="0"/>
            </p:cNvCxnSpPr>
            <p:nvPr/>
          </p:nvCxnSpPr>
          <p:spPr bwMode="auto">
            <a:xfrm>
              <a:off x="6096001" y="2189338"/>
              <a:ext cx="793" cy="247951"/>
            </a:xfrm>
            <a:prstGeom prst="straightConnector1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upo 5"/>
          <p:cNvGrpSpPr/>
          <p:nvPr/>
        </p:nvGrpSpPr>
        <p:grpSpPr>
          <a:xfrm>
            <a:off x="6096795" y="2869088"/>
            <a:ext cx="3160957" cy="1639912"/>
            <a:chOff x="6096795" y="2869088"/>
            <a:chExt cx="3160957" cy="1639912"/>
          </a:xfrm>
        </p:grpSpPr>
        <p:sp>
          <p:nvSpPr>
            <p:cNvPr id="52" name="Text Box 44"/>
            <p:cNvSpPr txBox="1">
              <a:spLocks noChangeArrowheads="1"/>
            </p:cNvSpPr>
            <p:nvPr/>
          </p:nvSpPr>
          <p:spPr bwMode="auto">
            <a:xfrm>
              <a:off x="6737752" y="3429000"/>
              <a:ext cx="2520000" cy="1080000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36000" rIns="36000" bIns="360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CO" altLang="es-ES" sz="1400" dirty="0">
                  <a:solidFill>
                    <a:srgbClr val="0000CC"/>
                  </a:solidFill>
                  <a:latin typeface="Verdana" panose="020B0604030504040204" pitchFamily="34" charset="0"/>
                </a:rPr>
                <a:t>Centro de Administración del Palacio de Justicia</a:t>
              </a:r>
            </a:p>
          </p:txBody>
        </p:sp>
        <p:cxnSp>
          <p:nvCxnSpPr>
            <p:cNvPr id="55" name="Conector angular 54"/>
            <p:cNvCxnSpPr>
              <a:stCxn id="43" idx="2"/>
              <a:endCxn id="52" idx="0"/>
            </p:cNvCxnSpPr>
            <p:nvPr/>
          </p:nvCxnSpPr>
          <p:spPr>
            <a:xfrm rot="16200000" flipH="1">
              <a:off x="6767318" y="2198565"/>
              <a:ext cx="559911" cy="1900958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o 4"/>
          <p:cNvGrpSpPr/>
          <p:nvPr/>
        </p:nvGrpSpPr>
        <p:grpSpPr>
          <a:xfrm>
            <a:off x="3711955" y="2869088"/>
            <a:ext cx="2520000" cy="1647935"/>
            <a:chOff x="3711955" y="2869090"/>
            <a:chExt cx="2520000" cy="1647935"/>
          </a:xfrm>
        </p:grpSpPr>
        <p:sp>
          <p:nvSpPr>
            <p:cNvPr id="40" name="Text Box 27"/>
            <p:cNvSpPr txBox="1">
              <a:spLocks noChangeArrowheads="1"/>
            </p:cNvSpPr>
            <p:nvPr/>
          </p:nvSpPr>
          <p:spPr bwMode="auto">
            <a:xfrm>
              <a:off x="3711955" y="3437025"/>
              <a:ext cx="2520000" cy="1080000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36000" rIns="36000" bIns="360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CO" altLang="es-ES" sz="1400">
                  <a:solidFill>
                    <a:srgbClr val="0000CC"/>
                  </a:solidFill>
                  <a:latin typeface="Verdana" panose="020B0604030504040204" pitchFamily="34" charset="0"/>
                </a:rPr>
                <a:t>División Almacén General e Inventarios</a:t>
              </a:r>
            </a:p>
          </p:txBody>
        </p:sp>
        <p:cxnSp>
          <p:nvCxnSpPr>
            <p:cNvPr id="56" name="Conector angular 55"/>
            <p:cNvCxnSpPr>
              <a:stCxn id="43" idx="2"/>
              <a:endCxn id="40" idx="0"/>
            </p:cNvCxnSpPr>
            <p:nvPr/>
          </p:nvCxnSpPr>
          <p:spPr>
            <a:xfrm rot="5400000">
              <a:off x="5250407" y="2590638"/>
              <a:ext cx="567936" cy="1124839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o 3"/>
          <p:cNvGrpSpPr/>
          <p:nvPr/>
        </p:nvGrpSpPr>
        <p:grpSpPr>
          <a:xfrm>
            <a:off x="8293100" y="2653189"/>
            <a:ext cx="3540874" cy="2575856"/>
            <a:chOff x="8293100" y="2653189"/>
            <a:chExt cx="3540874" cy="2575856"/>
          </a:xfrm>
        </p:grpSpPr>
        <p:sp>
          <p:nvSpPr>
            <p:cNvPr id="53" name="Text Box 46"/>
            <p:cNvSpPr txBox="1">
              <a:spLocks noChangeArrowheads="1"/>
            </p:cNvSpPr>
            <p:nvPr/>
          </p:nvSpPr>
          <p:spPr bwMode="auto">
            <a:xfrm>
              <a:off x="9673974" y="4689045"/>
              <a:ext cx="2160000" cy="540000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36000" rIns="36000" bIns="360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CO" altLang="es-ES" sz="1400" dirty="0">
                  <a:solidFill>
                    <a:srgbClr val="0000CC"/>
                  </a:solidFill>
                  <a:latin typeface="Verdana" panose="020B0604030504040204" pitchFamily="34" charset="0"/>
                </a:rPr>
                <a:t>Sección Centro de Documentación</a:t>
              </a:r>
            </a:p>
          </p:txBody>
        </p:sp>
        <p:cxnSp>
          <p:nvCxnSpPr>
            <p:cNvPr id="57" name="Conector angular 56"/>
            <p:cNvCxnSpPr>
              <a:stCxn id="43" idx="3"/>
              <a:endCxn id="53" idx="0"/>
            </p:cNvCxnSpPr>
            <p:nvPr/>
          </p:nvCxnSpPr>
          <p:spPr>
            <a:xfrm>
              <a:off x="8293100" y="2653189"/>
              <a:ext cx="2460874" cy="2035856"/>
            </a:xfrm>
            <a:prstGeom prst="bentConnector2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o 2"/>
          <p:cNvGrpSpPr/>
          <p:nvPr/>
        </p:nvGrpSpPr>
        <p:grpSpPr>
          <a:xfrm>
            <a:off x="686157" y="2869088"/>
            <a:ext cx="5410638" cy="3800048"/>
            <a:chOff x="686157" y="2869088"/>
            <a:chExt cx="5410638" cy="3800048"/>
          </a:xfrm>
        </p:grpSpPr>
        <p:sp>
          <p:nvSpPr>
            <p:cNvPr id="37" name="Text Box 25"/>
            <p:cNvSpPr txBox="1">
              <a:spLocks noChangeArrowheads="1"/>
            </p:cNvSpPr>
            <p:nvPr/>
          </p:nvSpPr>
          <p:spPr bwMode="auto">
            <a:xfrm>
              <a:off x="1034869" y="6129136"/>
              <a:ext cx="2160000" cy="540000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36000" rIns="36000" bIns="360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CO" altLang="es-ES" sz="1400">
                  <a:solidFill>
                    <a:srgbClr val="0000CC"/>
                  </a:solidFill>
                  <a:latin typeface="Verdana" panose="020B0604030504040204" pitchFamily="34" charset="0"/>
                </a:rPr>
                <a:t>Sección Transportes</a:t>
              </a:r>
            </a:p>
          </p:txBody>
        </p:sp>
        <p:sp>
          <p:nvSpPr>
            <p:cNvPr id="39" name="Text Box 26"/>
            <p:cNvSpPr txBox="1">
              <a:spLocks noChangeArrowheads="1"/>
            </p:cNvSpPr>
            <p:nvPr/>
          </p:nvSpPr>
          <p:spPr bwMode="auto">
            <a:xfrm>
              <a:off x="1034869" y="5409090"/>
              <a:ext cx="2160000" cy="540000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36000" rIns="36000" bIns="360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CO" altLang="es-ES" sz="1400">
                  <a:solidFill>
                    <a:srgbClr val="0000CC"/>
                  </a:solidFill>
                  <a:latin typeface="Verdana" panose="020B0604030504040204" pitchFamily="34" charset="0"/>
                </a:rPr>
                <a:t>Sección Compras</a:t>
              </a:r>
            </a:p>
          </p:txBody>
        </p:sp>
        <p:sp>
          <p:nvSpPr>
            <p:cNvPr id="42" name="Text Box 28"/>
            <p:cNvSpPr txBox="1">
              <a:spLocks noChangeArrowheads="1"/>
            </p:cNvSpPr>
            <p:nvPr/>
          </p:nvSpPr>
          <p:spPr bwMode="auto">
            <a:xfrm>
              <a:off x="1034869" y="4689045"/>
              <a:ext cx="2160000" cy="540000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36000" rIns="36000" bIns="360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CO" altLang="es-ES" sz="1400" dirty="0">
                  <a:solidFill>
                    <a:srgbClr val="0000CC"/>
                  </a:solidFill>
                  <a:latin typeface="Verdana" panose="020B0604030504040204" pitchFamily="34" charset="0"/>
                </a:rPr>
                <a:t>Sección Servicios Técnicos</a:t>
              </a:r>
            </a:p>
          </p:txBody>
        </p:sp>
        <p:sp>
          <p:nvSpPr>
            <p:cNvPr id="51" name="Text Box 42"/>
            <p:cNvSpPr txBox="1">
              <a:spLocks noChangeArrowheads="1"/>
            </p:cNvSpPr>
            <p:nvPr/>
          </p:nvSpPr>
          <p:spPr bwMode="auto">
            <a:xfrm>
              <a:off x="686158" y="3429000"/>
              <a:ext cx="2520000" cy="1080000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36000" rIns="36000" bIns="360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CO" altLang="es-ES" sz="1400" dirty="0">
                  <a:solidFill>
                    <a:srgbClr val="0000CC"/>
                  </a:solidFill>
                  <a:latin typeface="Verdana" panose="020B0604030504040204" pitchFamily="34" charset="0"/>
                </a:rPr>
                <a:t>División Servicios Administrativos</a:t>
              </a:r>
            </a:p>
          </p:txBody>
        </p:sp>
        <p:cxnSp>
          <p:nvCxnSpPr>
            <p:cNvPr id="54" name="Conector angular 53"/>
            <p:cNvCxnSpPr>
              <a:stCxn id="43" idx="2"/>
              <a:endCxn id="51" idx="0"/>
            </p:cNvCxnSpPr>
            <p:nvPr/>
          </p:nvCxnSpPr>
          <p:spPr>
            <a:xfrm rot="5400000">
              <a:off x="3741521" y="1073726"/>
              <a:ext cx="559911" cy="4150636"/>
            </a:xfrm>
            <a:prstGeom prst="bentConnector3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angular 57"/>
            <p:cNvCxnSpPr>
              <a:stCxn id="51" idx="1"/>
              <a:endCxn id="37" idx="1"/>
            </p:cNvCxnSpPr>
            <p:nvPr/>
          </p:nvCxnSpPr>
          <p:spPr>
            <a:xfrm rot="10800000" flipH="1" flipV="1">
              <a:off x="686157" y="3969000"/>
              <a:ext cx="348711" cy="2430136"/>
            </a:xfrm>
            <a:prstGeom prst="bentConnector3">
              <a:avLst>
                <a:gd name="adj1" fmla="val -65556"/>
              </a:avLst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angular 58"/>
            <p:cNvCxnSpPr>
              <a:stCxn id="51" idx="1"/>
              <a:endCxn id="39" idx="1"/>
            </p:cNvCxnSpPr>
            <p:nvPr/>
          </p:nvCxnSpPr>
          <p:spPr>
            <a:xfrm rot="10800000" flipH="1" flipV="1">
              <a:off x="686157" y="3969000"/>
              <a:ext cx="348711" cy="1710090"/>
            </a:xfrm>
            <a:prstGeom prst="bentConnector3">
              <a:avLst>
                <a:gd name="adj1" fmla="val -65556"/>
              </a:avLst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angular 59"/>
            <p:cNvCxnSpPr>
              <a:stCxn id="51" idx="1"/>
              <a:endCxn id="42" idx="1"/>
            </p:cNvCxnSpPr>
            <p:nvPr/>
          </p:nvCxnSpPr>
          <p:spPr>
            <a:xfrm rot="10800000" flipH="1" flipV="1">
              <a:off x="686157" y="3968999"/>
              <a:ext cx="348711" cy="990045"/>
            </a:xfrm>
            <a:prstGeom prst="bentConnector3">
              <a:avLst>
                <a:gd name="adj1" fmla="val -65556"/>
              </a:avLst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xmlns="" id="{260AE0D2-1BA7-42FA-9FF0-011BDC3865E1}"/>
              </a:ext>
            </a:extLst>
          </p:cNvPr>
          <p:cNvGrpSpPr/>
          <p:nvPr/>
        </p:nvGrpSpPr>
        <p:grpSpPr>
          <a:xfrm>
            <a:off x="1774826" y="2382859"/>
            <a:ext cx="2125662" cy="540000"/>
            <a:chOff x="1774826" y="2382859"/>
            <a:chExt cx="2125662" cy="540000"/>
          </a:xfrm>
        </p:grpSpPr>
        <p:sp>
          <p:nvSpPr>
            <p:cNvPr id="27" name="102 CuadroTexto">
              <a:extLst>
                <a:ext uri="{FF2B5EF4-FFF2-40B4-BE49-F238E27FC236}">
                  <a16:creationId xmlns:a16="http://schemas.microsoft.com/office/drawing/2014/main" xmlns="" id="{83D06432-0134-489E-A2A1-5F757FF5EC15}"/>
                </a:ext>
              </a:extLst>
            </p:cNvPr>
            <p:cNvSpPr txBox="1"/>
            <p:nvPr/>
          </p:nvSpPr>
          <p:spPr>
            <a:xfrm>
              <a:off x="1774826" y="2382859"/>
              <a:ext cx="1431332" cy="540000"/>
            </a:xfrm>
            <a:prstGeom prst="rect">
              <a:avLst/>
            </a:prstGeom>
            <a:noFill/>
            <a:ln w="6350">
              <a:solidFill>
                <a:srgbClr val="000066"/>
              </a:solidFill>
              <a:prstDash val="lgDash"/>
            </a:ln>
          </p:spPr>
          <p:txBody>
            <a:bodyPr vert="horz" wrap="square" lIns="36000" tIns="36000" rIns="36000" bIns="36000" rtlCol="0" anchor="ctr" anchorCtr="0">
              <a:no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sz="1400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Grupo Selección Contratista</a:t>
              </a:r>
            </a:p>
          </p:txBody>
        </p:sp>
        <p:cxnSp>
          <p:nvCxnSpPr>
            <p:cNvPr id="28" name="169 Conector recto">
              <a:extLst>
                <a:ext uri="{FF2B5EF4-FFF2-40B4-BE49-F238E27FC236}">
                  <a16:creationId xmlns:a16="http://schemas.microsoft.com/office/drawing/2014/main" xmlns="" id="{2BBAA705-63B7-4DBF-B296-B4F6ABBF5692}"/>
                </a:ext>
              </a:extLst>
            </p:cNvPr>
            <p:cNvCxnSpPr>
              <a:cxnSpLocks/>
              <a:stCxn id="43" idx="1"/>
              <a:endCxn id="27" idx="3"/>
            </p:cNvCxnSpPr>
            <p:nvPr/>
          </p:nvCxnSpPr>
          <p:spPr>
            <a:xfrm flipH="1" flipV="1">
              <a:off x="3206158" y="2652859"/>
              <a:ext cx="694330" cy="330"/>
            </a:xfrm>
            <a:prstGeom prst="line">
              <a:avLst/>
            </a:prstGeom>
            <a:ln w="6350">
              <a:solidFill>
                <a:srgbClr val="00006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765093DC-53BC-47EB-8C78-5F33DBE204C2}"/>
              </a:ext>
            </a:extLst>
          </p:cNvPr>
          <p:cNvGrpSpPr/>
          <p:nvPr/>
        </p:nvGrpSpPr>
        <p:grpSpPr>
          <a:xfrm>
            <a:off x="6929951" y="5949090"/>
            <a:ext cx="5262049" cy="863470"/>
            <a:chOff x="6929951" y="5949090"/>
            <a:chExt cx="5262049" cy="863470"/>
          </a:xfrm>
        </p:grpSpPr>
        <p:sp>
          <p:nvSpPr>
            <p:cNvPr id="35" name="Rectangle 80">
              <a:extLst>
                <a:ext uri="{FF2B5EF4-FFF2-40B4-BE49-F238E27FC236}">
                  <a16:creationId xmlns:a16="http://schemas.microsoft.com/office/drawing/2014/main" xmlns="" id="{271640C2-DE98-4407-8265-CC0AA1A4F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9951" y="6103341"/>
              <a:ext cx="360000" cy="257369"/>
            </a:xfrm>
            <a:prstGeom prst="rect">
              <a:avLst/>
            </a:prstGeom>
            <a:noFill/>
            <a:ln w="635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CO" sz="1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82">
              <a:extLst>
                <a:ext uri="{FF2B5EF4-FFF2-40B4-BE49-F238E27FC236}">
                  <a16:creationId xmlns:a16="http://schemas.microsoft.com/office/drawing/2014/main" xmlns="" id="{6A829CCD-B809-416B-B295-7F969CE9E0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8222" y="6103341"/>
              <a:ext cx="1589037" cy="257369"/>
            </a:xfrm>
            <a:prstGeom prst="rect">
              <a:avLst/>
            </a:prstGeom>
            <a:noFill/>
            <a:ln w="6350">
              <a:noFill/>
            </a:ln>
            <a:extLst/>
          </p:spPr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sz="120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Estructura Formal</a:t>
              </a:r>
            </a:p>
          </p:txBody>
        </p:sp>
        <p:sp>
          <p:nvSpPr>
            <p:cNvPr id="41" name="Rectangle 83">
              <a:extLst>
                <a:ext uri="{FF2B5EF4-FFF2-40B4-BE49-F238E27FC236}">
                  <a16:creationId xmlns:a16="http://schemas.microsoft.com/office/drawing/2014/main" xmlns="" id="{C7120AAA-07B9-4AE1-9E1C-032B624FA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8222" y="6435705"/>
              <a:ext cx="1878079" cy="257369"/>
            </a:xfrm>
            <a:prstGeom prst="rect">
              <a:avLst/>
            </a:prstGeom>
            <a:noFill/>
            <a:ln w="6350">
              <a:noFill/>
            </a:ln>
            <a:extLst/>
          </p:spPr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sz="120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Estructura NO Formal</a:t>
              </a:r>
            </a:p>
          </p:txBody>
        </p:sp>
        <p:sp>
          <p:nvSpPr>
            <p:cNvPr id="44" name="Rectangle 82">
              <a:extLst>
                <a:ext uri="{FF2B5EF4-FFF2-40B4-BE49-F238E27FC236}">
                  <a16:creationId xmlns:a16="http://schemas.microsoft.com/office/drawing/2014/main" xmlns="" id="{045E7721-8075-4F68-8153-A4700EABC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7752" y="6232026"/>
              <a:ext cx="2554563" cy="580534"/>
            </a:xfrm>
            <a:prstGeom prst="rect">
              <a:avLst/>
            </a:prstGeom>
            <a:noFill/>
            <a:ln w="6350">
              <a:noFill/>
            </a:ln>
            <a:extLst/>
          </p:spPr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ct val="0"/>
                </a:spcAft>
                <a:tabLst>
                  <a:tab pos="900113" algn="l"/>
                </a:tabLst>
              </a:pPr>
              <a:r>
                <a:rPr kumimoji="0" lang="es-CO" sz="110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Fuentes</a:t>
              </a:r>
              <a:r>
                <a:rPr lang="es-CO" sz="1100" dirty="0">
                  <a:latin typeface="Arial" panose="020B0604020202020204" pitchFamily="34" charset="0"/>
                  <a:cs typeface="Arial" panose="020B0604020202020204" pitchFamily="34" charset="0"/>
                </a:rPr>
                <a:t>: 	Acuerdo 252 de 1996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tabLst>
                  <a:tab pos="900113" algn="l"/>
                </a:tabLst>
              </a:pPr>
              <a:r>
                <a:rPr kumimoji="0" lang="es-CO" sz="110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	Acuerdo 1502 de 2002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tabLst>
                  <a:tab pos="900113" algn="l"/>
                </a:tabLst>
              </a:pPr>
              <a:r>
                <a:rPr lang="es-CO" sz="1100" dirty="0">
                  <a:latin typeface="Arial" panose="020B0604020202020204" pitchFamily="34" charset="0"/>
                  <a:cs typeface="Arial" panose="020B0604020202020204" pitchFamily="34" charset="0"/>
                </a:rPr>
                <a:t>	Acuerdo 9719 de 2012</a:t>
              </a:r>
              <a:endParaRPr kumimoji="0" lang="es-CO" sz="44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102 CuadroTexto">
              <a:extLst>
                <a:ext uri="{FF2B5EF4-FFF2-40B4-BE49-F238E27FC236}">
                  <a16:creationId xmlns:a16="http://schemas.microsoft.com/office/drawing/2014/main" xmlns="" id="{3CDA6BC2-2314-4200-A8A8-AB258B32B909}"/>
                </a:ext>
              </a:extLst>
            </p:cNvPr>
            <p:cNvSpPr txBox="1"/>
            <p:nvPr/>
          </p:nvSpPr>
          <p:spPr>
            <a:xfrm>
              <a:off x="6929951" y="6435705"/>
              <a:ext cx="360000" cy="257369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lgDash"/>
            </a:ln>
          </p:spPr>
          <p:txBody>
            <a:bodyPr vert="horz" wrap="square" lIns="36000" tIns="36000" rIns="36000" bIns="36000" rtlCol="0" anchor="ctr" anchorCtr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 sz="1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xmlns="" id="{10444FA4-790E-4854-BAA5-7B7E07906F2D}"/>
                </a:ext>
              </a:extLst>
            </p:cNvPr>
            <p:cNvCxnSpPr/>
            <p:nvPr/>
          </p:nvCxnSpPr>
          <p:spPr>
            <a:xfrm>
              <a:off x="6929951" y="5949090"/>
              <a:ext cx="526204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772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/>
          <p:cNvGrpSpPr/>
          <p:nvPr/>
        </p:nvGrpSpPr>
        <p:grpSpPr>
          <a:xfrm>
            <a:off x="898462" y="3117862"/>
            <a:ext cx="3805051" cy="3763915"/>
            <a:chOff x="2141951" y="2880986"/>
            <a:chExt cx="2317316" cy="2292264"/>
          </a:xfrm>
        </p:grpSpPr>
        <p:pic>
          <p:nvPicPr>
            <p:cNvPr id="20" name="Imagen 19"/>
            <p:cNvPicPr>
              <a:picLocks noChangeAspect="1"/>
            </p:cNvPicPr>
            <p:nvPr/>
          </p:nvPicPr>
          <p:blipFill rotWithShape="1">
            <a:blip r:embed="rId2"/>
            <a:srcRect l="15931" t="15795" r="14291" b="15070"/>
            <a:stretch/>
          </p:blipFill>
          <p:spPr>
            <a:xfrm>
              <a:off x="2141951" y="2880986"/>
              <a:ext cx="2317316" cy="2292264"/>
            </a:xfrm>
            <a:prstGeom prst="rect">
              <a:avLst/>
            </a:prstGeom>
          </p:spPr>
        </p:pic>
        <p:sp>
          <p:nvSpPr>
            <p:cNvPr id="61" name="Rectangle 7"/>
            <p:cNvSpPr>
              <a:spLocks noChangeArrowheads="1"/>
            </p:cNvSpPr>
            <p:nvPr/>
          </p:nvSpPr>
          <p:spPr bwMode="auto">
            <a:xfrm>
              <a:off x="2534519" y="4167866"/>
              <a:ext cx="1653651" cy="468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CO" sz="4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77%</a:t>
              </a:r>
            </a:p>
          </p:txBody>
        </p:sp>
      </p:grp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506133" y="162850"/>
            <a:ext cx="54513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Planta de Cargos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195867" y="955844"/>
            <a:ext cx="52498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O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Asignada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2224481" y="1554979"/>
            <a:ext cx="1663413" cy="1451660"/>
            <a:chOff x="-70949" y="1484520"/>
            <a:chExt cx="1663413" cy="1451660"/>
          </a:xfrm>
        </p:grpSpPr>
        <p:pic>
          <p:nvPicPr>
            <p:cNvPr id="1026" name="Picture 2" descr="Resultado de imagen para lider dibujo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0949" y="1853852"/>
              <a:ext cx="945264" cy="1082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7"/>
            <p:cNvSpPr>
              <a:spLocks noChangeArrowheads="1"/>
            </p:cNvSpPr>
            <p:nvPr/>
          </p:nvSpPr>
          <p:spPr bwMode="auto">
            <a:xfrm>
              <a:off x="-70949" y="1484520"/>
              <a:ext cx="16634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CO" b="1" dirty="0">
                  <a:solidFill>
                    <a:srgbClr val="00006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Directivos</a:t>
              </a:r>
            </a:p>
          </p:txBody>
        </p:sp>
        <p:sp>
          <p:nvSpPr>
            <p:cNvPr id="31" name="Rectangle 7"/>
            <p:cNvSpPr>
              <a:spLocks noChangeArrowheads="1"/>
            </p:cNvSpPr>
            <p:nvPr/>
          </p:nvSpPr>
          <p:spPr bwMode="auto">
            <a:xfrm>
              <a:off x="569887" y="2289842"/>
              <a:ext cx="63725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CO" sz="2800" b="1" dirty="0">
                  <a:solidFill>
                    <a:srgbClr val="00006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87775" y="2428553"/>
            <a:ext cx="1938763" cy="1206157"/>
            <a:chOff x="-70949" y="3113700"/>
            <a:chExt cx="1938763" cy="1206157"/>
          </a:xfrm>
        </p:grpSpPr>
        <p:sp>
          <p:nvSpPr>
            <p:cNvPr id="33" name="Rectangle 7"/>
            <p:cNvSpPr>
              <a:spLocks noChangeArrowheads="1"/>
            </p:cNvSpPr>
            <p:nvPr/>
          </p:nvSpPr>
          <p:spPr bwMode="auto">
            <a:xfrm>
              <a:off x="-70949" y="3113700"/>
              <a:ext cx="19387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CO" b="1" dirty="0">
                  <a:solidFill>
                    <a:schemeClr val="accent6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Profesionales</a:t>
              </a:r>
            </a:p>
          </p:txBody>
        </p:sp>
        <p:sp>
          <p:nvSpPr>
            <p:cNvPr id="35" name="Rectangle 7"/>
            <p:cNvSpPr>
              <a:spLocks noChangeArrowheads="1"/>
            </p:cNvSpPr>
            <p:nvPr/>
          </p:nvSpPr>
          <p:spPr bwMode="auto">
            <a:xfrm>
              <a:off x="532726" y="3646594"/>
              <a:ext cx="9452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CO" sz="2800" b="1" dirty="0">
                  <a:solidFill>
                    <a:schemeClr val="accent6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11</a:t>
              </a:r>
            </a:p>
          </p:txBody>
        </p:sp>
        <p:pic>
          <p:nvPicPr>
            <p:cNvPr id="1034" name="Picture 10" descr="Resultado de imagen para trabajo en equipo  dibujo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0949" y="3496551"/>
              <a:ext cx="823306" cy="823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upo 21"/>
          <p:cNvGrpSpPr/>
          <p:nvPr/>
        </p:nvGrpSpPr>
        <p:grpSpPr>
          <a:xfrm>
            <a:off x="3545571" y="2173366"/>
            <a:ext cx="1967389" cy="1245269"/>
            <a:chOff x="3827251" y="2339946"/>
            <a:chExt cx="1967389" cy="1245269"/>
          </a:xfrm>
        </p:grpSpPr>
        <p:pic>
          <p:nvPicPr>
            <p:cNvPr id="1032" name="Picture 8" descr="Resultado de imagen para trabajo en equipo  dibuj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27060" y="2728267"/>
              <a:ext cx="1667580" cy="685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>
              <a:off x="4229617" y="2339946"/>
              <a:ext cx="14319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s-CO" b="1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Técnicos</a:t>
              </a:r>
            </a:p>
          </p:txBody>
        </p:sp>
        <p:sp>
          <p:nvSpPr>
            <p:cNvPr id="44" name="Rectangle 7"/>
            <p:cNvSpPr>
              <a:spLocks noChangeArrowheads="1"/>
            </p:cNvSpPr>
            <p:nvPr/>
          </p:nvSpPr>
          <p:spPr bwMode="auto">
            <a:xfrm>
              <a:off x="3827251" y="3061995"/>
              <a:ext cx="9452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CO" sz="2800" b="1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4162973" y="5597077"/>
            <a:ext cx="1836526" cy="1224815"/>
            <a:chOff x="6576382" y="4051524"/>
            <a:chExt cx="1836526" cy="1224815"/>
          </a:xfrm>
        </p:grpSpPr>
        <p:pic>
          <p:nvPicPr>
            <p:cNvPr id="1030" name="Picture 6" descr="Resultado de imagen para trabajo en equipo  dibujo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5755" y="4448339"/>
              <a:ext cx="1375320" cy="8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7"/>
            <p:cNvSpPr>
              <a:spLocks noChangeArrowheads="1"/>
            </p:cNvSpPr>
            <p:nvPr/>
          </p:nvSpPr>
          <p:spPr bwMode="auto">
            <a:xfrm>
              <a:off x="6749495" y="4051524"/>
              <a:ext cx="16634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CO" b="1" dirty="0">
                  <a:solidFill>
                    <a:srgbClr val="6633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Asistentes</a:t>
              </a:r>
            </a:p>
          </p:txBody>
        </p:sp>
        <p:sp>
          <p:nvSpPr>
            <p:cNvPr id="45" name="Rectangle 7"/>
            <p:cNvSpPr>
              <a:spLocks noChangeArrowheads="1"/>
            </p:cNvSpPr>
            <p:nvPr/>
          </p:nvSpPr>
          <p:spPr bwMode="auto">
            <a:xfrm>
              <a:off x="6576382" y="4381693"/>
              <a:ext cx="9452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CO" sz="2800" b="1" dirty="0">
                  <a:solidFill>
                    <a:srgbClr val="6633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69</a:t>
              </a:r>
            </a:p>
          </p:txBody>
        </p:sp>
      </p:grpSp>
      <p:sp>
        <p:nvSpPr>
          <p:cNvPr id="62" name="Rectangle 7"/>
          <p:cNvSpPr>
            <a:spLocks noChangeArrowheads="1"/>
          </p:cNvSpPr>
          <p:nvPr/>
        </p:nvSpPr>
        <p:spPr bwMode="auto">
          <a:xfrm>
            <a:off x="6685280" y="955843"/>
            <a:ext cx="48980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O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sitio</a:t>
            </a:r>
          </a:p>
        </p:txBody>
      </p:sp>
      <p:graphicFrame>
        <p:nvGraphicFramePr>
          <p:cNvPr id="26" name="Gráfico 25"/>
          <p:cNvGraphicFramePr/>
          <p:nvPr>
            <p:extLst/>
          </p:nvPr>
        </p:nvGraphicFramePr>
        <p:xfrm>
          <a:off x="6832262" y="1924312"/>
          <a:ext cx="4882218" cy="4283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86450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2" grpId="0"/>
      <p:bldGraphic spid="2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506133" y="6094"/>
            <a:ext cx="54513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Estructura orgánica</a:t>
            </a:r>
          </a:p>
          <a:p>
            <a:pPr algn="ctr" eaLnBrk="1" hangingPunct="1"/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Seccionales</a:t>
            </a:r>
            <a:endParaRPr lang="es-CO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 Box 29">
            <a:extLst>
              <a:ext uri="{FF2B5EF4-FFF2-40B4-BE49-F238E27FC236}">
                <a16:creationId xmlns:a16="http://schemas.microsoft.com/office/drawing/2014/main" xmlns="" id="{DA677E98-A515-4FB3-8B0E-DA14947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210" y="1561203"/>
            <a:ext cx="5292000" cy="433388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lIns="36000" tIns="36000" rIns="36000" bIns="36000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ES" sz="1600" b="1" dirty="0">
                <a:solidFill>
                  <a:srgbClr val="0000CC"/>
                </a:solidFill>
                <a:latin typeface="Verdana" panose="020B0604030504040204" pitchFamily="34" charset="0"/>
              </a:rPr>
              <a:t>CONSEJO SECCIONAL DE LA JUDICATURA</a:t>
            </a:r>
          </a:p>
        </p:txBody>
      </p:sp>
      <p:sp>
        <p:nvSpPr>
          <p:cNvPr id="28" name="Text Box 43">
            <a:extLst>
              <a:ext uri="{FF2B5EF4-FFF2-40B4-BE49-F238E27FC236}">
                <a16:creationId xmlns:a16="http://schemas.microsoft.com/office/drawing/2014/main" xmlns="" id="{BA86B7CB-2907-40A8-A0D9-5967BBB3D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354" y="2463453"/>
            <a:ext cx="3240000" cy="49371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lIns="36000" tIns="36000" rIns="36000" bIns="36000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ES" sz="1200" dirty="0">
                <a:solidFill>
                  <a:srgbClr val="0000CC"/>
                </a:solidFill>
                <a:latin typeface="Verdana" panose="020B0604030504040204" pitchFamily="34" charset="0"/>
              </a:rPr>
              <a:t>DIRECCIÓN SECCIONAL DE ADMINISTRACIÓN JUDICIAL</a:t>
            </a:r>
          </a:p>
        </p:txBody>
      </p:sp>
      <p:grpSp>
        <p:nvGrpSpPr>
          <p:cNvPr id="90" name="Grupo 89">
            <a:extLst>
              <a:ext uri="{FF2B5EF4-FFF2-40B4-BE49-F238E27FC236}">
                <a16:creationId xmlns:a16="http://schemas.microsoft.com/office/drawing/2014/main" xmlns="" id="{653D4393-95F1-4B3F-B589-41B5676536C6}"/>
              </a:ext>
            </a:extLst>
          </p:cNvPr>
          <p:cNvGrpSpPr/>
          <p:nvPr/>
        </p:nvGrpSpPr>
        <p:grpSpPr>
          <a:xfrm>
            <a:off x="1162354" y="2957165"/>
            <a:ext cx="3272454" cy="2744927"/>
            <a:chOff x="1162354" y="2957165"/>
            <a:chExt cx="3272454" cy="2744927"/>
          </a:xfrm>
        </p:grpSpPr>
        <p:sp>
          <p:nvSpPr>
            <p:cNvPr id="30" name="Text Box 46">
              <a:extLst>
                <a:ext uri="{FF2B5EF4-FFF2-40B4-BE49-F238E27FC236}">
                  <a16:creationId xmlns:a16="http://schemas.microsoft.com/office/drawing/2014/main" xmlns="" id="{145C2747-5DAA-4133-B3DE-43FC4EED7B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3870" y="3086395"/>
              <a:ext cx="1440938" cy="576000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36000" rIns="36000" bIns="360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CO" altLang="es-ES" sz="1200" dirty="0">
                  <a:solidFill>
                    <a:srgbClr val="0000CC"/>
                  </a:solidFill>
                  <a:latin typeface="Verdana" panose="020B0604030504040204" pitchFamily="34" charset="0"/>
                </a:rPr>
                <a:t>Área Talento Humano</a:t>
              </a:r>
            </a:p>
          </p:txBody>
        </p:sp>
        <p:sp>
          <p:nvSpPr>
            <p:cNvPr id="31" name="Text Box 60">
              <a:extLst>
                <a:ext uri="{FF2B5EF4-FFF2-40B4-BE49-F238E27FC236}">
                  <a16:creationId xmlns:a16="http://schemas.microsoft.com/office/drawing/2014/main" xmlns="" id="{EAD00BAB-A790-4C90-B09A-60C63742F1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2354" y="5126092"/>
              <a:ext cx="1306287" cy="576000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36000" rIns="36000" bIns="360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CO" altLang="es-ES" sz="1200" dirty="0">
                  <a:solidFill>
                    <a:srgbClr val="0000CC"/>
                  </a:solidFill>
                  <a:latin typeface="Verdana" panose="020B0604030504040204" pitchFamily="34" charset="0"/>
                </a:rPr>
                <a:t>Centros de servicios</a:t>
              </a:r>
            </a:p>
          </p:txBody>
        </p:sp>
        <p:sp>
          <p:nvSpPr>
            <p:cNvPr id="32" name="Text Box 61">
              <a:extLst>
                <a:ext uri="{FF2B5EF4-FFF2-40B4-BE49-F238E27FC236}">
                  <a16:creationId xmlns:a16="http://schemas.microsoft.com/office/drawing/2014/main" xmlns="" id="{D1A23D0E-DDD4-4BDD-8409-BDC5F2FA20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8522" y="5126092"/>
              <a:ext cx="1306286" cy="576000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36000" rIns="36000" bIns="360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CO" altLang="es-ES" sz="1200" dirty="0">
                  <a:solidFill>
                    <a:srgbClr val="0000CC"/>
                  </a:solidFill>
                  <a:latin typeface="Verdana" panose="020B0604030504040204" pitchFamily="34" charset="0"/>
                </a:rPr>
                <a:t>Oficinas de apoyo</a:t>
              </a:r>
            </a:p>
          </p:txBody>
        </p:sp>
        <p:sp>
          <p:nvSpPr>
            <p:cNvPr id="33" name="Text Box 62">
              <a:extLst>
                <a:ext uri="{FF2B5EF4-FFF2-40B4-BE49-F238E27FC236}">
                  <a16:creationId xmlns:a16="http://schemas.microsoft.com/office/drawing/2014/main" xmlns="" id="{B720E5D0-BFDE-4C60-BE42-CFD463DBCC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2354" y="3846124"/>
              <a:ext cx="1440938" cy="576000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36000" rIns="36000" bIns="360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CO" altLang="es-ES" sz="1200" dirty="0">
                  <a:solidFill>
                    <a:srgbClr val="0000CC"/>
                  </a:solidFill>
                  <a:latin typeface="Verdana" panose="020B0604030504040204" pitchFamily="34" charset="0"/>
                </a:rPr>
                <a:t>Área Financiera</a:t>
              </a:r>
            </a:p>
          </p:txBody>
        </p:sp>
        <p:sp>
          <p:nvSpPr>
            <p:cNvPr id="35" name="Text Box 64">
              <a:extLst>
                <a:ext uri="{FF2B5EF4-FFF2-40B4-BE49-F238E27FC236}">
                  <a16:creationId xmlns:a16="http://schemas.microsoft.com/office/drawing/2014/main" xmlns="" id="{3A79AB4F-3F43-4685-9532-2DAA122DAE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3870" y="3846124"/>
              <a:ext cx="1440938" cy="576000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</p:spPr>
          <p:txBody>
            <a:bodyPr lIns="36000" tIns="36000" rIns="36000" bIns="360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es-ES" sz="1200" dirty="0">
                  <a:solidFill>
                    <a:srgbClr val="0000CC"/>
                  </a:solidFill>
                  <a:latin typeface="Verdana" panose="020B0604030504040204" pitchFamily="34" charset="0"/>
                </a:rPr>
                <a:t>Área Administrativa</a:t>
              </a:r>
              <a:endParaRPr lang="es-CO" altLang="es-ES" sz="1200" dirty="0">
                <a:solidFill>
                  <a:srgbClr val="0000CC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8" name="Text Box 65">
              <a:hlinkClick r:id="rId2" action="ppaction://hlinksldjump"/>
              <a:extLst>
                <a:ext uri="{FF2B5EF4-FFF2-40B4-BE49-F238E27FC236}">
                  <a16:creationId xmlns:a16="http://schemas.microsoft.com/office/drawing/2014/main" xmlns="" id="{70DB1F05-A12D-4E96-963D-D9407E134C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2354" y="3086395"/>
              <a:ext cx="1440938" cy="576000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/>
            </a:ln>
          </p:spPr>
          <p:txBody>
            <a:bodyPr lIns="36000" tIns="36000" rIns="36000" bIns="360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CO" altLang="es-ES" sz="1200" dirty="0">
                  <a:solidFill>
                    <a:srgbClr val="0000CC"/>
                  </a:solidFill>
                  <a:latin typeface="Verdana" panose="020B0604030504040204" pitchFamily="34" charset="0"/>
                </a:rPr>
                <a:t>Área Jurídica</a:t>
              </a:r>
            </a:p>
          </p:txBody>
        </p:sp>
        <p:cxnSp>
          <p:nvCxnSpPr>
            <p:cNvPr id="41" name="Conector angular 91">
              <a:extLst>
                <a:ext uri="{FF2B5EF4-FFF2-40B4-BE49-F238E27FC236}">
                  <a16:creationId xmlns:a16="http://schemas.microsoft.com/office/drawing/2014/main" xmlns="" id="{7FC14D9F-4F00-48C6-82A4-3A4F948E0816}"/>
                </a:ext>
              </a:extLst>
            </p:cNvPr>
            <p:cNvCxnSpPr>
              <a:cxnSpLocks/>
              <a:stCxn id="28" idx="2"/>
              <a:endCxn id="31" idx="3"/>
            </p:cNvCxnSpPr>
            <p:nvPr/>
          </p:nvCxnSpPr>
          <p:spPr>
            <a:xfrm rot="5400000">
              <a:off x="1397035" y="4028773"/>
              <a:ext cx="2456926" cy="313713"/>
            </a:xfrm>
            <a:prstGeom prst="bentConnector2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angular 92">
              <a:extLst>
                <a:ext uri="{FF2B5EF4-FFF2-40B4-BE49-F238E27FC236}">
                  <a16:creationId xmlns:a16="http://schemas.microsoft.com/office/drawing/2014/main" xmlns="" id="{588E0FDE-33C2-4829-AB4D-331130583339}"/>
                </a:ext>
              </a:extLst>
            </p:cNvPr>
            <p:cNvCxnSpPr>
              <a:cxnSpLocks/>
              <a:stCxn id="28" idx="2"/>
              <a:endCxn id="35" idx="1"/>
            </p:cNvCxnSpPr>
            <p:nvPr/>
          </p:nvCxnSpPr>
          <p:spPr>
            <a:xfrm rot="16200000" flipH="1">
              <a:off x="2299633" y="3439887"/>
              <a:ext cx="1176958" cy="211516"/>
            </a:xfrm>
            <a:prstGeom prst="bentConnector2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angular 93">
              <a:extLst>
                <a:ext uri="{FF2B5EF4-FFF2-40B4-BE49-F238E27FC236}">
                  <a16:creationId xmlns:a16="http://schemas.microsoft.com/office/drawing/2014/main" xmlns="" id="{28FB6460-D4EC-4331-AB45-ECB7741E2109}"/>
                </a:ext>
              </a:extLst>
            </p:cNvPr>
            <p:cNvCxnSpPr>
              <a:cxnSpLocks/>
              <a:stCxn id="28" idx="2"/>
              <a:endCxn id="33" idx="3"/>
            </p:cNvCxnSpPr>
            <p:nvPr/>
          </p:nvCxnSpPr>
          <p:spPr>
            <a:xfrm rot="5400000">
              <a:off x="2104344" y="3456114"/>
              <a:ext cx="1176958" cy="179062"/>
            </a:xfrm>
            <a:prstGeom prst="bentConnector2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angular 94">
              <a:extLst>
                <a:ext uri="{FF2B5EF4-FFF2-40B4-BE49-F238E27FC236}">
                  <a16:creationId xmlns:a16="http://schemas.microsoft.com/office/drawing/2014/main" xmlns="" id="{E8F7A9F4-F5D5-44DB-B761-C84CF05A7E14}"/>
                </a:ext>
              </a:extLst>
            </p:cNvPr>
            <p:cNvCxnSpPr>
              <a:cxnSpLocks/>
              <a:stCxn id="28" idx="2"/>
              <a:endCxn id="32" idx="1"/>
            </p:cNvCxnSpPr>
            <p:nvPr/>
          </p:nvCxnSpPr>
          <p:spPr>
            <a:xfrm rot="16200000" flipH="1">
              <a:off x="1726975" y="4012545"/>
              <a:ext cx="2456926" cy="346168"/>
            </a:xfrm>
            <a:prstGeom prst="bentConnector2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angular 95">
              <a:extLst>
                <a:ext uri="{FF2B5EF4-FFF2-40B4-BE49-F238E27FC236}">
                  <a16:creationId xmlns:a16="http://schemas.microsoft.com/office/drawing/2014/main" xmlns="" id="{2C8CF39C-E6A4-414F-AB3B-8EE0D004D7D2}"/>
                </a:ext>
              </a:extLst>
            </p:cNvPr>
            <p:cNvCxnSpPr>
              <a:cxnSpLocks/>
              <a:stCxn id="28" idx="2"/>
              <a:endCxn id="30" idx="1"/>
            </p:cNvCxnSpPr>
            <p:nvPr/>
          </p:nvCxnSpPr>
          <p:spPr>
            <a:xfrm rot="16200000" flipH="1">
              <a:off x="2679498" y="3060022"/>
              <a:ext cx="417229" cy="211516"/>
            </a:xfrm>
            <a:prstGeom prst="bentConnector2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angular 96">
              <a:extLst>
                <a:ext uri="{FF2B5EF4-FFF2-40B4-BE49-F238E27FC236}">
                  <a16:creationId xmlns:a16="http://schemas.microsoft.com/office/drawing/2014/main" xmlns="" id="{B738C390-847D-419B-94FB-3EDE5D9AA096}"/>
                </a:ext>
              </a:extLst>
            </p:cNvPr>
            <p:cNvCxnSpPr>
              <a:cxnSpLocks/>
              <a:stCxn id="28" idx="2"/>
              <a:endCxn id="38" idx="3"/>
            </p:cNvCxnSpPr>
            <p:nvPr/>
          </p:nvCxnSpPr>
          <p:spPr>
            <a:xfrm rot="5400000">
              <a:off x="2484209" y="3076249"/>
              <a:ext cx="417229" cy="179062"/>
            </a:xfrm>
            <a:prstGeom prst="bentConnector2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xmlns="" id="{EC5A6440-4FCB-4EC5-96F9-582EE6A4AC59}"/>
              </a:ext>
            </a:extLst>
          </p:cNvPr>
          <p:cNvCxnSpPr>
            <a:stCxn id="28" idx="0"/>
            <a:endCxn id="27" idx="2"/>
          </p:cNvCxnSpPr>
          <p:nvPr/>
        </p:nvCxnSpPr>
        <p:spPr>
          <a:xfrm flipV="1">
            <a:off x="2782354" y="1994591"/>
            <a:ext cx="3856" cy="468862"/>
          </a:xfrm>
          <a:prstGeom prst="line">
            <a:avLst/>
          </a:prstGeom>
          <a:ln w="95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79B2E6EA-BEBC-4F57-9752-27C9EFB2DB2C}"/>
              </a:ext>
            </a:extLst>
          </p:cNvPr>
          <p:cNvGrpSpPr/>
          <p:nvPr/>
        </p:nvGrpSpPr>
        <p:grpSpPr>
          <a:xfrm>
            <a:off x="4434808" y="1021203"/>
            <a:ext cx="7616982" cy="3158371"/>
            <a:chOff x="4434808" y="1021203"/>
            <a:chExt cx="7616982" cy="3158371"/>
          </a:xfrm>
        </p:grpSpPr>
        <p:sp>
          <p:nvSpPr>
            <p:cNvPr id="62" name="Rectángulo 61">
              <a:extLst>
                <a:ext uri="{FF2B5EF4-FFF2-40B4-BE49-F238E27FC236}">
                  <a16:creationId xmlns:a16="http://schemas.microsoft.com/office/drawing/2014/main" xmlns="" id="{DA53F75C-4997-435E-AC65-D299AF298233}"/>
                </a:ext>
              </a:extLst>
            </p:cNvPr>
            <p:cNvSpPr/>
            <p:nvPr/>
          </p:nvSpPr>
          <p:spPr>
            <a:xfrm>
              <a:off x="10475393" y="1275303"/>
              <a:ext cx="157639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s-CO" sz="1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ACUERDO No. PSAA09-6184 DE 2009</a:t>
              </a:r>
            </a:p>
          </p:txBody>
        </p:sp>
        <p:grpSp>
          <p:nvGrpSpPr>
            <p:cNvPr id="113" name="Grupo 112">
              <a:extLst>
                <a:ext uri="{FF2B5EF4-FFF2-40B4-BE49-F238E27FC236}">
                  <a16:creationId xmlns:a16="http://schemas.microsoft.com/office/drawing/2014/main" xmlns="" id="{3112E433-669A-43C3-B9D3-91639C6D0A11}"/>
                </a:ext>
              </a:extLst>
            </p:cNvPr>
            <p:cNvGrpSpPr/>
            <p:nvPr/>
          </p:nvGrpSpPr>
          <p:grpSpPr>
            <a:xfrm>
              <a:off x="4434808" y="1021203"/>
              <a:ext cx="6683733" cy="3158371"/>
              <a:chOff x="4434808" y="1021203"/>
              <a:chExt cx="6683733" cy="3158371"/>
            </a:xfrm>
          </p:grpSpPr>
          <p:sp>
            <p:nvSpPr>
              <p:cNvPr id="91" name="Text Box 61">
                <a:extLst>
                  <a:ext uri="{FF2B5EF4-FFF2-40B4-BE49-F238E27FC236}">
                    <a16:creationId xmlns:a16="http://schemas.microsoft.com/office/drawing/2014/main" xmlns="" id="{807788B5-6FAB-4A77-BF9D-D2081A274D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72510" y="2236735"/>
                <a:ext cx="3646031" cy="360080"/>
              </a:xfrm>
              <a:prstGeom prst="rect">
                <a:avLst/>
              </a:prstGeom>
              <a:noFill/>
              <a:ln w="9525">
                <a:solidFill>
                  <a:srgbClr val="0000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36000" tIns="36000" rIns="36000" bIns="3600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s-ES" altLang="es-ES" sz="1200" dirty="0">
                    <a:solidFill>
                      <a:srgbClr val="0000CC"/>
                    </a:solidFill>
                    <a:latin typeface="Verdana" panose="020B0604030504040204" pitchFamily="34" charset="0"/>
                  </a:rPr>
                  <a:t>Grupo Servicios Administrativos</a:t>
                </a:r>
                <a:endParaRPr lang="es-CO" altLang="es-ES" sz="1200" dirty="0">
                  <a:solidFill>
                    <a:srgbClr val="0000CC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93" name="Text Box 61">
                <a:extLst>
                  <a:ext uri="{FF2B5EF4-FFF2-40B4-BE49-F238E27FC236}">
                    <a16:creationId xmlns:a16="http://schemas.microsoft.com/office/drawing/2014/main" xmlns="" id="{C937B3D7-00F0-4BC6-B7D7-6C2DDF2E1A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72510" y="2764321"/>
                <a:ext cx="3646031" cy="360080"/>
              </a:xfrm>
              <a:prstGeom prst="rect">
                <a:avLst/>
              </a:prstGeom>
              <a:noFill/>
              <a:ln w="9525">
                <a:solidFill>
                  <a:srgbClr val="0000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36000" tIns="36000" rIns="36000" bIns="3600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s-ES" altLang="es-ES" sz="1200" dirty="0">
                    <a:solidFill>
                      <a:srgbClr val="0000CC"/>
                    </a:solidFill>
                    <a:latin typeface="Verdana" panose="020B0604030504040204" pitchFamily="34" charset="0"/>
                  </a:rPr>
                  <a:t>Grupo Soporte Tecnológico</a:t>
                </a:r>
                <a:endParaRPr lang="es-CO" altLang="es-ES" sz="1200" dirty="0">
                  <a:solidFill>
                    <a:srgbClr val="0000CC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94" name="Text Box 61">
                <a:extLst>
                  <a:ext uri="{FF2B5EF4-FFF2-40B4-BE49-F238E27FC236}">
                    <a16:creationId xmlns:a16="http://schemas.microsoft.com/office/drawing/2014/main" xmlns="" id="{C3E357B5-B837-4963-9F28-4988BEB7F5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72510" y="3291907"/>
                <a:ext cx="3646031" cy="360080"/>
              </a:xfrm>
              <a:prstGeom prst="rect">
                <a:avLst/>
              </a:prstGeom>
              <a:noFill/>
              <a:ln w="9525">
                <a:solidFill>
                  <a:srgbClr val="0000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36000" tIns="36000" rIns="36000" bIns="3600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s-ES" altLang="es-ES" sz="1200" dirty="0">
                    <a:solidFill>
                      <a:srgbClr val="0000CC"/>
                    </a:solidFill>
                    <a:latin typeface="Verdana" panose="020B0604030504040204" pitchFamily="34" charset="0"/>
                  </a:rPr>
                  <a:t>Grupo Almacén</a:t>
                </a:r>
                <a:endParaRPr lang="es-CO" altLang="es-ES" sz="1200" dirty="0">
                  <a:solidFill>
                    <a:srgbClr val="0000CC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95" name="Text Box 61">
                <a:extLst>
                  <a:ext uri="{FF2B5EF4-FFF2-40B4-BE49-F238E27FC236}">
                    <a16:creationId xmlns:a16="http://schemas.microsoft.com/office/drawing/2014/main" xmlns="" id="{41C2CE63-631D-4366-B564-484904556A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72510" y="3819494"/>
                <a:ext cx="3646031" cy="360080"/>
              </a:xfrm>
              <a:prstGeom prst="rect">
                <a:avLst/>
              </a:prstGeom>
              <a:noFill/>
              <a:ln w="9525">
                <a:solidFill>
                  <a:srgbClr val="0000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36000" tIns="36000" rIns="36000" bIns="3600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s-ES" altLang="es-ES" sz="1200" dirty="0">
                    <a:solidFill>
                      <a:srgbClr val="0000CC"/>
                    </a:solidFill>
                    <a:latin typeface="Verdana" panose="020B0604030504040204" pitchFamily="34" charset="0"/>
                  </a:rPr>
                  <a:t>Grupo de Mantenimiento</a:t>
                </a:r>
                <a:endParaRPr lang="es-CO" altLang="es-ES" sz="1200" dirty="0">
                  <a:solidFill>
                    <a:srgbClr val="0000CC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96" name="Elipse 95">
                <a:extLst>
                  <a:ext uri="{FF2B5EF4-FFF2-40B4-BE49-F238E27FC236}">
                    <a16:creationId xmlns:a16="http://schemas.microsoft.com/office/drawing/2014/main" xmlns="" id="{79DE1894-8ED1-489C-96A3-F2742860A377}"/>
                  </a:ext>
                </a:extLst>
              </p:cNvPr>
              <p:cNvSpPr/>
              <p:nvPr/>
            </p:nvSpPr>
            <p:spPr>
              <a:xfrm>
                <a:off x="8658129" y="1021203"/>
                <a:ext cx="1080000" cy="1080000"/>
              </a:xfrm>
              <a:prstGeom prst="ellipse">
                <a:avLst/>
              </a:prstGeom>
              <a:solidFill>
                <a:srgbClr val="003300"/>
              </a:solidFill>
              <a:ln w="12700">
                <a:solidFill>
                  <a:srgbClr val="00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es-CO" sz="6000" b="1" dirty="0">
                    <a:solidFill>
                      <a:schemeClr val="bg1"/>
                    </a:solidFill>
                  </a:rPr>
                  <a:t>A</a:t>
                </a:r>
                <a:endParaRPr lang="es-ES" sz="60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97" name="Conector angular 94">
                <a:extLst>
                  <a:ext uri="{FF2B5EF4-FFF2-40B4-BE49-F238E27FC236}">
                    <a16:creationId xmlns:a16="http://schemas.microsoft.com/office/drawing/2014/main" xmlns="" id="{7016029C-A6AE-40E0-8324-6682876DC4D7}"/>
                  </a:ext>
                </a:extLst>
              </p:cNvPr>
              <p:cNvCxnSpPr>
                <a:cxnSpLocks/>
                <a:stCxn id="35" idx="3"/>
                <a:endCxn id="91" idx="1"/>
              </p:cNvCxnSpPr>
              <p:nvPr/>
            </p:nvCxnSpPr>
            <p:spPr>
              <a:xfrm flipV="1">
                <a:off x="4434808" y="2416775"/>
                <a:ext cx="3037702" cy="1717349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ector angular 94">
                <a:extLst>
                  <a:ext uri="{FF2B5EF4-FFF2-40B4-BE49-F238E27FC236}">
                    <a16:creationId xmlns:a16="http://schemas.microsoft.com/office/drawing/2014/main" xmlns="" id="{3A859F88-A6C6-4212-89F0-66099CFE061F}"/>
                  </a:ext>
                </a:extLst>
              </p:cNvPr>
              <p:cNvCxnSpPr>
                <a:cxnSpLocks/>
                <a:stCxn id="35" idx="3"/>
                <a:endCxn id="93" idx="1"/>
              </p:cNvCxnSpPr>
              <p:nvPr/>
            </p:nvCxnSpPr>
            <p:spPr>
              <a:xfrm flipV="1">
                <a:off x="4434808" y="2944361"/>
                <a:ext cx="3037702" cy="1189763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ector angular 94">
                <a:extLst>
                  <a:ext uri="{FF2B5EF4-FFF2-40B4-BE49-F238E27FC236}">
                    <a16:creationId xmlns:a16="http://schemas.microsoft.com/office/drawing/2014/main" xmlns="" id="{CEA59538-D37F-45B0-96B9-D357D8254A45}"/>
                  </a:ext>
                </a:extLst>
              </p:cNvPr>
              <p:cNvCxnSpPr>
                <a:cxnSpLocks/>
                <a:stCxn id="35" idx="3"/>
                <a:endCxn id="94" idx="1"/>
              </p:cNvCxnSpPr>
              <p:nvPr/>
            </p:nvCxnSpPr>
            <p:spPr>
              <a:xfrm flipV="1">
                <a:off x="4434808" y="3471947"/>
                <a:ext cx="3037702" cy="662177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Conector angular 94">
                <a:extLst>
                  <a:ext uri="{FF2B5EF4-FFF2-40B4-BE49-F238E27FC236}">
                    <a16:creationId xmlns:a16="http://schemas.microsoft.com/office/drawing/2014/main" xmlns="" id="{C4C64956-5E36-45C3-9529-713C1403AD46}"/>
                  </a:ext>
                </a:extLst>
              </p:cNvPr>
              <p:cNvCxnSpPr>
                <a:cxnSpLocks/>
                <a:stCxn id="35" idx="3"/>
                <a:endCxn id="95" idx="1"/>
              </p:cNvCxnSpPr>
              <p:nvPr/>
            </p:nvCxnSpPr>
            <p:spPr>
              <a:xfrm flipV="1">
                <a:off x="4434808" y="3999534"/>
                <a:ext cx="3037702" cy="134590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1C4F3D83-57EB-4CB6-9FF3-853627EDB477}"/>
              </a:ext>
            </a:extLst>
          </p:cNvPr>
          <p:cNvGrpSpPr/>
          <p:nvPr/>
        </p:nvGrpSpPr>
        <p:grpSpPr>
          <a:xfrm>
            <a:off x="4434808" y="4134124"/>
            <a:ext cx="7616982" cy="2143968"/>
            <a:chOff x="4434808" y="4134124"/>
            <a:chExt cx="7616982" cy="2143968"/>
          </a:xfrm>
        </p:grpSpPr>
        <p:grpSp>
          <p:nvGrpSpPr>
            <p:cNvPr id="114" name="Grupo 113">
              <a:extLst>
                <a:ext uri="{FF2B5EF4-FFF2-40B4-BE49-F238E27FC236}">
                  <a16:creationId xmlns:a16="http://schemas.microsoft.com/office/drawing/2014/main" xmlns="" id="{5D9A0037-F5B3-4761-8B80-50827463B02A}"/>
                </a:ext>
              </a:extLst>
            </p:cNvPr>
            <p:cNvGrpSpPr/>
            <p:nvPr/>
          </p:nvGrpSpPr>
          <p:grpSpPr>
            <a:xfrm>
              <a:off x="4434808" y="4134124"/>
              <a:ext cx="7056024" cy="2143968"/>
              <a:chOff x="4434808" y="4134124"/>
              <a:chExt cx="7056024" cy="2143968"/>
            </a:xfrm>
          </p:grpSpPr>
          <p:sp>
            <p:nvSpPr>
              <p:cNvPr id="92" name="Text Box 61">
                <a:extLst>
                  <a:ext uri="{FF2B5EF4-FFF2-40B4-BE49-F238E27FC236}">
                    <a16:creationId xmlns:a16="http://schemas.microsoft.com/office/drawing/2014/main" xmlns="" id="{3C6F2F5C-11DB-4F98-BDE9-618B1DF501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00218" y="5702092"/>
                <a:ext cx="4390614" cy="576000"/>
              </a:xfrm>
              <a:prstGeom prst="rect">
                <a:avLst/>
              </a:prstGeom>
              <a:noFill/>
              <a:ln w="9525">
                <a:solidFill>
                  <a:srgbClr val="0000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36000" tIns="36000" rIns="36000" bIns="3600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s-ES" altLang="es-ES" sz="1200" dirty="0">
                    <a:solidFill>
                      <a:srgbClr val="0000CC"/>
                    </a:solidFill>
                    <a:latin typeface="Verdana" panose="020B0604030504040204" pitchFamily="34" charset="0"/>
                  </a:rPr>
                  <a:t>Grupo Servicios Administrativos, Mantenimiento y Soporte Tecnológico </a:t>
                </a:r>
                <a:endParaRPr lang="es-CO" altLang="es-ES" sz="1200" dirty="0">
                  <a:solidFill>
                    <a:srgbClr val="0000CC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109" name="Elipse 108">
                <a:extLst>
                  <a:ext uri="{FF2B5EF4-FFF2-40B4-BE49-F238E27FC236}">
                    <a16:creationId xmlns:a16="http://schemas.microsoft.com/office/drawing/2014/main" xmlns="" id="{1AAFA727-819F-4B3E-8AED-A6E937EEC6B6}"/>
                  </a:ext>
                </a:extLst>
              </p:cNvPr>
              <p:cNvSpPr/>
              <p:nvPr/>
            </p:nvSpPr>
            <p:spPr>
              <a:xfrm>
                <a:off x="8755525" y="4415784"/>
                <a:ext cx="1080000" cy="1080000"/>
              </a:xfrm>
              <a:prstGeom prst="ellipse">
                <a:avLst/>
              </a:prstGeom>
              <a:solidFill>
                <a:srgbClr val="003300"/>
              </a:solidFill>
              <a:ln w="12700">
                <a:solidFill>
                  <a:srgbClr val="00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es-CO" sz="6000" b="1" dirty="0">
                    <a:solidFill>
                      <a:schemeClr val="bg1"/>
                    </a:solidFill>
                  </a:rPr>
                  <a:t>B</a:t>
                </a:r>
                <a:endParaRPr lang="es-ES" sz="60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10" name="Conector angular 94">
                <a:extLst>
                  <a:ext uri="{FF2B5EF4-FFF2-40B4-BE49-F238E27FC236}">
                    <a16:creationId xmlns:a16="http://schemas.microsoft.com/office/drawing/2014/main" xmlns="" id="{20427ED8-5604-42F1-8B23-F0542BFF5816}"/>
                  </a:ext>
                </a:extLst>
              </p:cNvPr>
              <p:cNvCxnSpPr>
                <a:cxnSpLocks/>
                <a:stCxn id="35" idx="3"/>
                <a:endCxn id="92" idx="1"/>
              </p:cNvCxnSpPr>
              <p:nvPr/>
            </p:nvCxnSpPr>
            <p:spPr>
              <a:xfrm>
                <a:off x="4434808" y="4134124"/>
                <a:ext cx="2665410" cy="1855968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xmlns="" id="{8830C5BB-D04B-4871-9A6D-C8CC8DC23F4D}"/>
                </a:ext>
              </a:extLst>
            </p:cNvPr>
            <p:cNvSpPr/>
            <p:nvPr/>
          </p:nvSpPr>
          <p:spPr>
            <a:xfrm>
              <a:off x="10475393" y="4692369"/>
              <a:ext cx="157639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s-CO" sz="1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ACUERDO No. PSAA09-6196 DE 2009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138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3692</TotalTime>
  <Words>2444</Words>
  <Application>Microsoft Office PowerPoint</Application>
  <PresentationFormat>Panorámica</PresentationFormat>
  <Paragraphs>722</Paragraphs>
  <Slides>42</Slides>
  <Notes>0</Notes>
  <HiddenSlides>16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51" baseType="lpstr">
      <vt:lpstr>Arial</vt:lpstr>
      <vt:lpstr>Calibri</vt:lpstr>
      <vt:lpstr>Calibri Light</vt:lpstr>
      <vt:lpstr>Cooper Black</vt:lpstr>
      <vt:lpstr>Palatino Linotype</vt:lpstr>
      <vt:lpstr>Tahoma</vt:lpstr>
      <vt:lpstr>Times New Roman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Nelson Reinaldo Rincon Bernal</dc:creator>
  <cp:lastModifiedBy>sandra Paola Castillo Hernandez</cp:lastModifiedBy>
  <cp:revision>320</cp:revision>
  <dcterms:created xsi:type="dcterms:W3CDTF">2015-01-26T14:27:20Z</dcterms:created>
  <dcterms:modified xsi:type="dcterms:W3CDTF">2019-05-24T14:50:21Z</dcterms:modified>
</cp:coreProperties>
</file>