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60"/>
  </p:notesMasterIdLst>
  <p:sldIdLst>
    <p:sldId id="256" r:id="rId2"/>
    <p:sldId id="297" r:id="rId3"/>
    <p:sldId id="295" r:id="rId4"/>
    <p:sldId id="257" r:id="rId5"/>
    <p:sldId id="259" r:id="rId6"/>
    <p:sldId id="258" r:id="rId7"/>
    <p:sldId id="261" r:id="rId8"/>
    <p:sldId id="262" r:id="rId9"/>
    <p:sldId id="263" r:id="rId10"/>
    <p:sldId id="265" r:id="rId11"/>
    <p:sldId id="266" r:id="rId12"/>
    <p:sldId id="264" r:id="rId13"/>
    <p:sldId id="296" r:id="rId14"/>
    <p:sldId id="308" r:id="rId15"/>
    <p:sldId id="268" r:id="rId16"/>
    <p:sldId id="267" r:id="rId17"/>
    <p:sldId id="269" r:id="rId18"/>
    <p:sldId id="302" r:id="rId19"/>
    <p:sldId id="270" r:id="rId20"/>
    <p:sldId id="271" r:id="rId21"/>
    <p:sldId id="303" r:id="rId22"/>
    <p:sldId id="272" r:id="rId23"/>
    <p:sldId id="298" r:id="rId24"/>
    <p:sldId id="273" r:id="rId25"/>
    <p:sldId id="274" r:id="rId26"/>
    <p:sldId id="275" r:id="rId27"/>
    <p:sldId id="299" r:id="rId28"/>
    <p:sldId id="276" r:id="rId29"/>
    <p:sldId id="277" r:id="rId30"/>
    <p:sldId id="280" r:id="rId31"/>
    <p:sldId id="282" r:id="rId32"/>
    <p:sldId id="281" r:id="rId33"/>
    <p:sldId id="283" r:id="rId34"/>
    <p:sldId id="284" r:id="rId35"/>
    <p:sldId id="286" r:id="rId36"/>
    <p:sldId id="287" r:id="rId37"/>
    <p:sldId id="300" r:id="rId38"/>
    <p:sldId id="301" r:id="rId39"/>
    <p:sldId id="309" r:id="rId40"/>
    <p:sldId id="316" r:id="rId41"/>
    <p:sldId id="311" r:id="rId42"/>
    <p:sldId id="312" r:id="rId43"/>
    <p:sldId id="307" r:id="rId44"/>
    <p:sldId id="290" r:id="rId45"/>
    <p:sldId id="313" r:id="rId46"/>
    <p:sldId id="291" r:id="rId47"/>
    <p:sldId id="314" r:id="rId48"/>
    <p:sldId id="315" r:id="rId49"/>
    <p:sldId id="317" r:id="rId50"/>
    <p:sldId id="318" r:id="rId51"/>
    <p:sldId id="319" r:id="rId52"/>
    <p:sldId id="292" r:id="rId53"/>
    <p:sldId id="293" r:id="rId54"/>
    <p:sldId id="321" r:id="rId55"/>
    <p:sldId id="320" r:id="rId56"/>
    <p:sldId id="304" r:id="rId57"/>
    <p:sldId id="305" r:id="rId58"/>
    <p:sldId id="306" r:id="rId59"/>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6312F6"/>
    <a:srgbClr val="00FF00"/>
    <a:srgbClr val="E8EEF8"/>
    <a:srgbClr val="993300"/>
    <a:srgbClr val="0DCDF3"/>
    <a:srgbClr val="4472C4"/>
    <a:srgbClr val="0BB8DB"/>
    <a:srgbClr val="66CC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787" autoAdjust="0"/>
    <p:restoredTop sz="94253" autoAdjust="0"/>
  </p:normalViewPr>
  <p:slideViewPr>
    <p:cSldViewPr snapToGrid="0">
      <p:cViewPr varScale="1">
        <p:scale>
          <a:sx n="83" d="100"/>
          <a:sy n="83" d="100"/>
        </p:scale>
        <p:origin x="102"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FAC014-EB00-4B68-B0AC-AD96B018E75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CO"/>
        </a:p>
      </dgm:t>
    </dgm:pt>
    <dgm:pt modelId="{67C5F4C7-05E0-4CE3-A136-21960848956D}">
      <dgm:prSet phldrT="[Texto]" custT="1"/>
      <dgm:spPr/>
      <dgm:t>
        <a:bodyPr/>
        <a:lstStyle/>
        <a:p>
          <a:r>
            <a:rPr lang="es-CO" sz="3200" dirty="0" smtClean="0"/>
            <a:t>Liderazgo estratégico</a:t>
          </a:r>
          <a:endParaRPr lang="es-CO" sz="3200" dirty="0"/>
        </a:p>
      </dgm:t>
    </dgm:pt>
    <dgm:pt modelId="{87634E67-E184-49E9-8ED2-792F3DAB7B66}" type="parTrans" cxnId="{ECAB1B56-2238-46AE-B6F4-E164E8BF4881}">
      <dgm:prSet/>
      <dgm:spPr/>
      <dgm:t>
        <a:bodyPr/>
        <a:lstStyle/>
        <a:p>
          <a:endParaRPr lang="es-CO"/>
        </a:p>
      </dgm:t>
    </dgm:pt>
    <dgm:pt modelId="{EEC07B0C-684F-41A3-A6D2-44A4BBD5BDD7}" type="sibTrans" cxnId="{ECAB1B56-2238-46AE-B6F4-E164E8BF4881}">
      <dgm:prSet/>
      <dgm:spPr/>
      <dgm:t>
        <a:bodyPr/>
        <a:lstStyle/>
        <a:p>
          <a:endParaRPr lang="es-CO"/>
        </a:p>
      </dgm:t>
    </dgm:pt>
    <dgm:pt modelId="{7D7BB67A-28B1-46DF-9C49-2D52C4BA51FC}">
      <dgm:prSet phldrT="[Texto]" custT="1"/>
      <dgm:spPr/>
      <dgm:t>
        <a:bodyPr/>
        <a:lstStyle/>
        <a:p>
          <a:r>
            <a:rPr lang="es-CO" sz="1600" dirty="0" smtClean="0"/>
            <a:t>Canales de comunicación, seguimiento continuo, rendición de informes estratégicos e interacción efectiva con el Comité Institucional de Coordinación de Control Interno</a:t>
          </a:r>
          <a:endParaRPr lang="es-CO" sz="1600" dirty="0"/>
        </a:p>
      </dgm:t>
    </dgm:pt>
    <dgm:pt modelId="{FA9596EA-05FC-428E-86E7-A83C8C626E51}" type="parTrans" cxnId="{58BD857E-4DED-4388-ACFA-207683DB3144}">
      <dgm:prSet/>
      <dgm:spPr/>
      <dgm:t>
        <a:bodyPr/>
        <a:lstStyle/>
        <a:p>
          <a:endParaRPr lang="es-CO"/>
        </a:p>
      </dgm:t>
    </dgm:pt>
    <dgm:pt modelId="{2B406B64-1FEB-463E-B2A7-0E171149BD79}" type="sibTrans" cxnId="{58BD857E-4DED-4388-ACFA-207683DB3144}">
      <dgm:prSet/>
      <dgm:spPr/>
      <dgm:t>
        <a:bodyPr/>
        <a:lstStyle/>
        <a:p>
          <a:endParaRPr lang="es-CO"/>
        </a:p>
      </dgm:t>
    </dgm:pt>
    <dgm:pt modelId="{04E8DAE0-4724-4117-85EF-4FFED82452AD}">
      <dgm:prSet phldrT="[Texto]" custT="1"/>
      <dgm:spPr/>
      <dgm:t>
        <a:bodyPr/>
        <a:lstStyle/>
        <a:p>
          <a:r>
            <a:rPr lang="es-CO" sz="3200" dirty="0" smtClean="0"/>
            <a:t>Enfoque hacia la prevención</a:t>
          </a:r>
          <a:endParaRPr lang="es-CO" sz="3200" dirty="0"/>
        </a:p>
      </dgm:t>
    </dgm:pt>
    <dgm:pt modelId="{5A588CFB-1085-4B33-8C0A-5D89EC7082D7}" type="parTrans" cxnId="{CD0BC330-9E6F-4BF2-8DFF-753B712A4501}">
      <dgm:prSet/>
      <dgm:spPr/>
      <dgm:t>
        <a:bodyPr/>
        <a:lstStyle/>
        <a:p>
          <a:endParaRPr lang="es-CO"/>
        </a:p>
      </dgm:t>
    </dgm:pt>
    <dgm:pt modelId="{000DC0C4-7B7C-4EAE-92D1-1848037070D4}" type="sibTrans" cxnId="{CD0BC330-9E6F-4BF2-8DFF-753B712A4501}">
      <dgm:prSet/>
      <dgm:spPr/>
      <dgm:t>
        <a:bodyPr/>
        <a:lstStyle/>
        <a:p>
          <a:endParaRPr lang="es-CO"/>
        </a:p>
      </dgm:t>
    </dgm:pt>
    <dgm:pt modelId="{92E8CD68-2B90-45D8-9776-C8E443AD120A}">
      <dgm:prSet phldrT="[Texto]" custT="1"/>
      <dgm:spPr/>
      <dgm:t>
        <a:bodyPr/>
        <a:lstStyle/>
        <a:p>
          <a:r>
            <a:rPr lang="es-CO" sz="1600" dirty="0" smtClean="0"/>
            <a:t>Recomendaciones preventivas, de mejoramiento institucional, herramientas de autoevaluación y actividades de asesoría y acompañamiento</a:t>
          </a:r>
        </a:p>
      </dgm:t>
    </dgm:pt>
    <dgm:pt modelId="{A3052DC1-22DA-41C3-82D9-E98BAE860645}" type="parTrans" cxnId="{A30FA16E-ECFC-4995-9A2C-8A9446C73092}">
      <dgm:prSet/>
      <dgm:spPr/>
      <dgm:t>
        <a:bodyPr/>
        <a:lstStyle/>
        <a:p>
          <a:endParaRPr lang="es-CO"/>
        </a:p>
      </dgm:t>
    </dgm:pt>
    <dgm:pt modelId="{3FE8CBC3-4CFB-4E70-B0D1-B4B74B572A90}" type="sibTrans" cxnId="{A30FA16E-ECFC-4995-9A2C-8A9446C73092}">
      <dgm:prSet/>
      <dgm:spPr/>
      <dgm:t>
        <a:bodyPr/>
        <a:lstStyle/>
        <a:p>
          <a:endParaRPr lang="es-CO"/>
        </a:p>
      </dgm:t>
    </dgm:pt>
    <dgm:pt modelId="{FA7270B3-E8ED-402D-A0F8-E4FC496ECFF4}">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CO" sz="3200" dirty="0" smtClean="0"/>
            <a:t>Relación  con  entes  externos  de  control</a:t>
          </a:r>
          <a:endParaRPr lang="es-CO" sz="3200" dirty="0"/>
        </a:p>
      </dgm:t>
    </dgm:pt>
    <dgm:pt modelId="{A7257A9E-8201-45F3-9247-DAFF2A123D9D}" type="parTrans" cxnId="{D2BEB73B-D790-44E7-AB1F-7A5B31DB4918}">
      <dgm:prSet/>
      <dgm:spPr/>
      <dgm:t>
        <a:bodyPr/>
        <a:lstStyle/>
        <a:p>
          <a:endParaRPr lang="es-CO"/>
        </a:p>
      </dgm:t>
    </dgm:pt>
    <dgm:pt modelId="{790D67F2-CE8C-4710-983A-F2EB5FC10119}" type="sibTrans" cxnId="{D2BEB73B-D790-44E7-AB1F-7A5B31DB4918}">
      <dgm:prSet/>
      <dgm:spPr/>
      <dgm:t>
        <a:bodyPr/>
        <a:lstStyle/>
        <a:p>
          <a:endParaRPr lang="es-CO"/>
        </a:p>
      </dgm:t>
    </dgm:pt>
    <dgm:pt modelId="{7EACC5D4-3B7A-4F82-919C-87019E6F1F37}">
      <dgm:prSet phldrT="[Texto]" custT="1"/>
      <dgm:spPr/>
      <dgm:t>
        <a:bodyPr/>
        <a:lstStyle/>
        <a:p>
          <a:r>
            <a:rPr lang="es-CO" sz="1300" dirty="0" smtClean="0"/>
            <a:t>Para el desarrollo de este rol se debe identificar previamente la información relevante y pertinente referente a: Informes periódicos, requerimientos de órganos de control, enlace de auditorías externas. La Unidad de Auditoría sirve como puente entre los entes externos y la Entidad misma, con el fin de facilitar el flujo de la información con dichos organismos teniendo en cuenta el amplio conocimiento que ésta unidad tiene de la organización</a:t>
          </a:r>
        </a:p>
      </dgm:t>
    </dgm:pt>
    <dgm:pt modelId="{4F633B0C-CB99-4CE2-9244-7F71A496B6A8}" type="parTrans" cxnId="{73F82DEE-DD83-4B7A-A22F-753B240F6693}">
      <dgm:prSet/>
      <dgm:spPr/>
      <dgm:t>
        <a:bodyPr/>
        <a:lstStyle/>
        <a:p>
          <a:endParaRPr lang="es-CO"/>
        </a:p>
      </dgm:t>
    </dgm:pt>
    <dgm:pt modelId="{895F2539-6AAC-4B98-BF16-749162AB098C}" type="sibTrans" cxnId="{73F82DEE-DD83-4B7A-A22F-753B240F6693}">
      <dgm:prSet/>
      <dgm:spPr/>
      <dgm:t>
        <a:bodyPr/>
        <a:lstStyle/>
        <a:p>
          <a:endParaRPr lang="es-CO"/>
        </a:p>
      </dgm:t>
    </dgm:pt>
    <dgm:pt modelId="{29048A81-5896-4E1F-986C-5C1EED537310}">
      <dgm:prSet phldrT="[Texto]" custT="1"/>
      <dgm:spPr/>
      <dgm:t>
        <a:bodyPr/>
        <a:lstStyle/>
        <a:p>
          <a:r>
            <a:rPr lang="es-CO" sz="3200" dirty="0" smtClean="0"/>
            <a:t>Evaluación de la gestión del riesgo</a:t>
          </a:r>
          <a:endParaRPr lang="es-CO" sz="3200" dirty="0"/>
        </a:p>
      </dgm:t>
    </dgm:pt>
    <dgm:pt modelId="{5654869A-A66D-4C9D-9FF2-236EF4D9675B}" type="parTrans" cxnId="{6AEE5D37-9F68-4C50-94B2-8780C3EB44D0}">
      <dgm:prSet/>
      <dgm:spPr/>
      <dgm:t>
        <a:bodyPr/>
        <a:lstStyle/>
        <a:p>
          <a:endParaRPr lang="es-CO"/>
        </a:p>
      </dgm:t>
    </dgm:pt>
    <dgm:pt modelId="{CD426BA1-6919-43EC-9594-64D8CFD7EFCC}" type="sibTrans" cxnId="{6AEE5D37-9F68-4C50-94B2-8780C3EB44D0}">
      <dgm:prSet/>
      <dgm:spPr/>
      <dgm:t>
        <a:bodyPr/>
        <a:lstStyle/>
        <a:p>
          <a:endParaRPr lang="es-CO"/>
        </a:p>
      </dgm:t>
    </dgm:pt>
    <dgm:pt modelId="{BA59E27D-2DA5-4C25-A0DB-E8DF30EEFB76}">
      <dgm:prSet phldrT="[Texto]" custT="1"/>
      <dgm:spPr/>
      <dgm:t>
        <a:bodyPr/>
        <a:lstStyle/>
        <a:p>
          <a:r>
            <a:rPr lang="es-CO" sz="1300" dirty="0" smtClean="0"/>
            <a:t>La identificación y análisis del riesgo es un proceso permanente e interactivo entre la administración y la Unidad de Auditoría, evaluando los aspectos tanto internos como externos que puedan llegar a representar una amenaza para la consecución de los objetivos organizacionales. La Unidad de Auditoría realiza tanto asesoría y acompañamiento como evaluación independiente</a:t>
          </a:r>
        </a:p>
      </dgm:t>
    </dgm:pt>
    <dgm:pt modelId="{4402BDFB-719A-4A1A-82F6-9073E9F71E5F}" type="parTrans" cxnId="{AD6BE15D-FDBC-4543-8B0F-F44BA63CE514}">
      <dgm:prSet/>
      <dgm:spPr/>
      <dgm:t>
        <a:bodyPr/>
        <a:lstStyle/>
        <a:p>
          <a:endParaRPr lang="es-CO"/>
        </a:p>
      </dgm:t>
    </dgm:pt>
    <dgm:pt modelId="{E936282A-4395-480F-96DC-1E1980C599A3}" type="sibTrans" cxnId="{AD6BE15D-FDBC-4543-8B0F-F44BA63CE514}">
      <dgm:prSet/>
      <dgm:spPr/>
      <dgm:t>
        <a:bodyPr/>
        <a:lstStyle/>
        <a:p>
          <a:endParaRPr lang="es-CO"/>
        </a:p>
      </dgm:t>
    </dgm:pt>
    <dgm:pt modelId="{D055636D-7878-48F1-A9AD-388066E58F32}">
      <dgm:prSet phldrT="[Texto]" custT="1"/>
      <dgm:spPr/>
      <dgm:t>
        <a:bodyPr/>
        <a:lstStyle/>
        <a:p>
          <a:r>
            <a:rPr lang="es-CO" sz="3200" dirty="0" smtClean="0"/>
            <a:t>Evaluación  y  seguimiento</a:t>
          </a:r>
          <a:endParaRPr lang="es-CO" sz="3200" dirty="0"/>
        </a:p>
      </dgm:t>
    </dgm:pt>
    <dgm:pt modelId="{B984007B-2C35-4A03-B648-A48952443589}" type="parTrans" cxnId="{3EE57AB3-544D-4ADB-9011-FF74FE99F432}">
      <dgm:prSet/>
      <dgm:spPr/>
      <dgm:t>
        <a:bodyPr/>
        <a:lstStyle/>
        <a:p>
          <a:endParaRPr lang="es-CO"/>
        </a:p>
      </dgm:t>
    </dgm:pt>
    <dgm:pt modelId="{0CFFF2E1-F65E-4843-9657-F2B52E4CEF44}" type="sibTrans" cxnId="{3EE57AB3-544D-4ADB-9011-FF74FE99F432}">
      <dgm:prSet/>
      <dgm:spPr/>
      <dgm:t>
        <a:bodyPr/>
        <a:lstStyle/>
        <a:p>
          <a:endParaRPr lang="es-CO"/>
        </a:p>
      </dgm:t>
    </dgm:pt>
    <dgm:pt modelId="{C235DC28-FE7C-4F5B-8040-CD4E4CC72D48}">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CO" sz="1600" dirty="0" smtClean="0"/>
            <a:t>Evaluar y contribuir a la mejora en los procesos de gestión, control y administración, evaluar la eficacia y eficiencia de los controles promoviendo la mejora continua</a:t>
          </a:r>
        </a:p>
      </dgm:t>
    </dgm:pt>
    <dgm:pt modelId="{D79A8C38-84D2-4D16-80B8-FC4566A5683E}" type="parTrans" cxnId="{11C391C4-E5B6-491F-A983-F9BDF3BBAA85}">
      <dgm:prSet/>
      <dgm:spPr/>
      <dgm:t>
        <a:bodyPr/>
        <a:lstStyle/>
        <a:p>
          <a:endParaRPr lang="es-CO"/>
        </a:p>
      </dgm:t>
    </dgm:pt>
    <dgm:pt modelId="{F62E1CFB-ADA2-4B49-80C3-A4443907EA90}" type="sibTrans" cxnId="{11C391C4-E5B6-491F-A983-F9BDF3BBAA85}">
      <dgm:prSet/>
      <dgm:spPr/>
      <dgm:t>
        <a:bodyPr/>
        <a:lstStyle/>
        <a:p>
          <a:endParaRPr lang="es-CO"/>
        </a:p>
      </dgm:t>
    </dgm:pt>
    <dgm:pt modelId="{3BD07884-3238-4218-93DD-3995191C5452}" type="pres">
      <dgm:prSet presAssocID="{66FAC014-EB00-4B68-B0AC-AD96B018E75F}" presName="Name0" presStyleCnt="0">
        <dgm:presLayoutVars>
          <dgm:dir/>
          <dgm:animLvl val="lvl"/>
          <dgm:resizeHandles val="exact"/>
        </dgm:presLayoutVars>
      </dgm:prSet>
      <dgm:spPr/>
      <dgm:t>
        <a:bodyPr/>
        <a:lstStyle/>
        <a:p>
          <a:endParaRPr lang="es-CO"/>
        </a:p>
      </dgm:t>
    </dgm:pt>
    <dgm:pt modelId="{0BB6D171-6AB4-4277-A982-449D5AB403C5}" type="pres">
      <dgm:prSet presAssocID="{67C5F4C7-05E0-4CE3-A136-21960848956D}" presName="linNode" presStyleCnt="0"/>
      <dgm:spPr/>
    </dgm:pt>
    <dgm:pt modelId="{15D05843-4C49-4FCD-9014-6D314B8C206B}" type="pres">
      <dgm:prSet presAssocID="{67C5F4C7-05E0-4CE3-A136-21960848956D}" presName="parentText" presStyleLbl="node1" presStyleIdx="0" presStyleCnt="5" custLinFactY="-26608" custLinFactNeighborX="-7533" custLinFactNeighborY="-100000">
        <dgm:presLayoutVars>
          <dgm:chMax val="1"/>
          <dgm:bulletEnabled val="1"/>
        </dgm:presLayoutVars>
      </dgm:prSet>
      <dgm:spPr/>
      <dgm:t>
        <a:bodyPr/>
        <a:lstStyle/>
        <a:p>
          <a:endParaRPr lang="es-CO"/>
        </a:p>
      </dgm:t>
    </dgm:pt>
    <dgm:pt modelId="{2129147D-3BC0-4A50-9184-08CCA563C9AD}" type="pres">
      <dgm:prSet presAssocID="{67C5F4C7-05E0-4CE3-A136-21960848956D}" presName="descendantText" presStyleLbl="alignAccFollowNode1" presStyleIdx="0" presStyleCnt="5">
        <dgm:presLayoutVars>
          <dgm:bulletEnabled val="1"/>
        </dgm:presLayoutVars>
      </dgm:prSet>
      <dgm:spPr/>
      <dgm:t>
        <a:bodyPr/>
        <a:lstStyle/>
        <a:p>
          <a:endParaRPr lang="es-CO"/>
        </a:p>
      </dgm:t>
    </dgm:pt>
    <dgm:pt modelId="{633A447B-95A3-43BE-AE50-C6EF85C80282}" type="pres">
      <dgm:prSet presAssocID="{EEC07B0C-684F-41A3-A6D2-44A4BBD5BDD7}" presName="sp" presStyleCnt="0"/>
      <dgm:spPr/>
    </dgm:pt>
    <dgm:pt modelId="{03D93F0C-B2D8-420C-B1EB-7AE3703BF62D}" type="pres">
      <dgm:prSet presAssocID="{04E8DAE0-4724-4117-85EF-4FFED82452AD}" presName="linNode" presStyleCnt="0"/>
      <dgm:spPr/>
    </dgm:pt>
    <dgm:pt modelId="{B303F080-3744-4D89-A35F-6FBFAD3C4346}" type="pres">
      <dgm:prSet presAssocID="{04E8DAE0-4724-4117-85EF-4FFED82452AD}" presName="parentText" presStyleLbl="node1" presStyleIdx="1" presStyleCnt="5">
        <dgm:presLayoutVars>
          <dgm:chMax val="1"/>
          <dgm:bulletEnabled val="1"/>
        </dgm:presLayoutVars>
      </dgm:prSet>
      <dgm:spPr/>
      <dgm:t>
        <a:bodyPr/>
        <a:lstStyle/>
        <a:p>
          <a:endParaRPr lang="es-CO"/>
        </a:p>
      </dgm:t>
    </dgm:pt>
    <dgm:pt modelId="{18B010FB-13A0-4ADD-A480-5A44B7B047EB}" type="pres">
      <dgm:prSet presAssocID="{04E8DAE0-4724-4117-85EF-4FFED82452AD}" presName="descendantText" presStyleLbl="alignAccFollowNode1" presStyleIdx="1" presStyleCnt="5">
        <dgm:presLayoutVars>
          <dgm:bulletEnabled val="1"/>
        </dgm:presLayoutVars>
      </dgm:prSet>
      <dgm:spPr/>
      <dgm:t>
        <a:bodyPr/>
        <a:lstStyle/>
        <a:p>
          <a:endParaRPr lang="es-CO"/>
        </a:p>
      </dgm:t>
    </dgm:pt>
    <dgm:pt modelId="{D6222BD2-769C-4340-AE4C-D8AE1BDE9E87}" type="pres">
      <dgm:prSet presAssocID="{000DC0C4-7B7C-4EAE-92D1-1848037070D4}" presName="sp" presStyleCnt="0"/>
      <dgm:spPr/>
    </dgm:pt>
    <dgm:pt modelId="{1AE915FB-61BE-4C59-AB53-789B19BF9B19}" type="pres">
      <dgm:prSet presAssocID="{FA7270B3-E8ED-402D-A0F8-E4FC496ECFF4}" presName="linNode" presStyleCnt="0"/>
      <dgm:spPr/>
    </dgm:pt>
    <dgm:pt modelId="{9EC5BCEB-16C5-41C0-84E5-CBBCE0E72D3C}" type="pres">
      <dgm:prSet presAssocID="{FA7270B3-E8ED-402D-A0F8-E4FC496ECFF4}" presName="parentText" presStyleLbl="node1" presStyleIdx="2" presStyleCnt="5">
        <dgm:presLayoutVars>
          <dgm:chMax val="1"/>
          <dgm:bulletEnabled val="1"/>
        </dgm:presLayoutVars>
      </dgm:prSet>
      <dgm:spPr/>
      <dgm:t>
        <a:bodyPr/>
        <a:lstStyle/>
        <a:p>
          <a:endParaRPr lang="es-CO"/>
        </a:p>
      </dgm:t>
    </dgm:pt>
    <dgm:pt modelId="{D679CBED-23AF-420F-8678-1B1E576B4053}" type="pres">
      <dgm:prSet presAssocID="{FA7270B3-E8ED-402D-A0F8-E4FC496ECFF4}" presName="descendantText" presStyleLbl="alignAccFollowNode1" presStyleIdx="2" presStyleCnt="5">
        <dgm:presLayoutVars>
          <dgm:bulletEnabled val="1"/>
        </dgm:presLayoutVars>
      </dgm:prSet>
      <dgm:spPr/>
      <dgm:t>
        <a:bodyPr/>
        <a:lstStyle/>
        <a:p>
          <a:endParaRPr lang="es-CO"/>
        </a:p>
      </dgm:t>
    </dgm:pt>
    <dgm:pt modelId="{0C2F54A5-93D9-48EE-92C2-67BB6E29C391}" type="pres">
      <dgm:prSet presAssocID="{790D67F2-CE8C-4710-983A-F2EB5FC10119}" presName="sp" presStyleCnt="0"/>
      <dgm:spPr/>
    </dgm:pt>
    <dgm:pt modelId="{65C91F31-1056-4409-BEE4-3D9B2C29DF7E}" type="pres">
      <dgm:prSet presAssocID="{29048A81-5896-4E1F-986C-5C1EED537310}" presName="linNode" presStyleCnt="0"/>
      <dgm:spPr/>
    </dgm:pt>
    <dgm:pt modelId="{E4D5F73B-6845-41B4-91DB-308AC2B056E5}" type="pres">
      <dgm:prSet presAssocID="{29048A81-5896-4E1F-986C-5C1EED537310}" presName="parentText" presStyleLbl="node1" presStyleIdx="3" presStyleCnt="5">
        <dgm:presLayoutVars>
          <dgm:chMax val="1"/>
          <dgm:bulletEnabled val="1"/>
        </dgm:presLayoutVars>
      </dgm:prSet>
      <dgm:spPr/>
      <dgm:t>
        <a:bodyPr/>
        <a:lstStyle/>
        <a:p>
          <a:endParaRPr lang="es-CO"/>
        </a:p>
      </dgm:t>
    </dgm:pt>
    <dgm:pt modelId="{71EBCC05-5EF1-472A-B51E-786965879A7B}" type="pres">
      <dgm:prSet presAssocID="{29048A81-5896-4E1F-986C-5C1EED537310}" presName="descendantText" presStyleLbl="alignAccFollowNode1" presStyleIdx="3" presStyleCnt="5">
        <dgm:presLayoutVars>
          <dgm:bulletEnabled val="1"/>
        </dgm:presLayoutVars>
      </dgm:prSet>
      <dgm:spPr/>
      <dgm:t>
        <a:bodyPr/>
        <a:lstStyle/>
        <a:p>
          <a:endParaRPr lang="es-CO"/>
        </a:p>
      </dgm:t>
    </dgm:pt>
    <dgm:pt modelId="{9BAAE3BB-386E-4522-A2C5-B89812787621}" type="pres">
      <dgm:prSet presAssocID="{CD426BA1-6919-43EC-9594-64D8CFD7EFCC}" presName="sp" presStyleCnt="0"/>
      <dgm:spPr/>
    </dgm:pt>
    <dgm:pt modelId="{17E341BA-05EB-48DF-8DFB-F9DF1637E24D}" type="pres">
      <dgm:prSet presAssocID="{D055636D-7878-48F1-A9AD-388066E58F32}" presName="linNode" presStyleCnt="0"/>
      <dgm:spPr/>
    </dgm:pt>
    <dgm:pt modelId="{679E163D-8FDF-46E7-B253-8C45D6BC7207}" type="pres">
      <dgm:prSet presAssocID="{D055636D-7878-48F1-A9AD-388066E58F32}" presName="parentText" presStyleLbl="node1" presStyleIdx="4" presStyleCnt="5">
        <dgm:presLayoutVars>
          <dgm:chMax val="1"/>
          <dgm:bulletEnabled val="1"/>
        </dgm:presLayoutVars>
      </dgm:prSet>
      <dgm:spPr/>
      <dgm:t>
        <a:bodyPr/>
        <a:lstStyle/>
        <a:p>
          <a:endParaRPr lang="es-CO"/>
        </a:p>
      </dgm:t>
    </dgm:pt>
    <dgm:pt modelId="{432D9F3F-7017-46FD-9A76-283915E07F57}" type="pres">
      <dgm:prSet presAssocID="{D055636D-7878-48F1-A9AD-388066E58F32}" presName="descendantText" presStyleLbl="alignAccFollowNode1" presStyleIdx="4" presStyleCnt="5">
        <dgm:presLayoutVars>
          <dgm:bulletEnabled val="1"/>
        </dgm:presLayoutVars>
      </dgm:prSet>
      <dgm:spPr/>
      <dgm:t>
        <a:bodyPr/>
        <a:lstStyle/>
        <a:p>
          <a:endParaRPr lang="es-CO"/>
        </a:p>
      </dgm:t>
    </dgm:pt>
  </dgm:ptLst>
  <dgm:cxnLst>
    <dgm:cxn modelId="{73F82DEE-DD83-4B7A-A22F-753B240F6693}" srcId="{FA7270B3-E8ED-402D-A0F8-E4FC496ECFF4}" destId="{7EACC5D4-3B7A-4F82-919C-87019E6F1F37}" srcOrd="0" destOrd="0" parTransId="{4F633B0C-CB99-4CE2-9244-7F71A496B6A8}" sibTransId="{895F2539-6AAC-4B98-BF16-749162AB098C}"/>
    <dgm:cxn modelId="{FF52DE3A-DE0D-427A-9857-ABF39EFD5867}" type="presOf" srcId="{04E8DAE0-4724-4117-85EF-4FFED82452AD}" destId="{B303F080-3744-4D89-A35F-6FBFAD3C4346}" srcOrd="0" destOrd="0" presId="urn:microsoft.com/office/officeart/2005/8/layout/vList5"/>
    <dgm:cxn modelId="{02745EB7-4FBB-4205-A03A-2672C2A15DE5}" type="presOf" srcId="{7D7BB67A-28B1-46DF-9C49-2D52C4BA51FC}" destId="{2129147D-3BC0-4A50-9184-08CCA563C9AD}" srcOrd="0" destOrd="0" presId="urn:microsoft.com/office/officeart/2005/8/layout/vList5"/>
    <dgm:cxn modelId="{DC61D5A6-A7B8-413F-AAD5-45A3105ADB9E}" type="presOf" srcId="{BA59E27D-2DA5-4C25-A0DB-E8DF30EEFB76}" destId="{71EBCC05-5EF1-472A-B51E-786965879A7B}" srcOrd="0" destOrd="0" presId="urn:microsoft.com/office/officeart/2005/8/layout/vList5"/>
    <dgm:cxn modelId="{F06B049B-E314-48CC-AD2F-C9201D5D3928}" type="presOf" srcId="{66FAC014-EB00-4B68-B0AC-AD96B018E75F}" destId="{3BD07884-3238-4218-93DD-3995191C5452}" srcOrd="0" destOrd="0" presId="urn:microsoft.com/office/officeart/2005/8/layout/vList5"/>
    <dgm:cxn modelId="{58BD857E-4DED-4388-ACFA-207683DB3144}" srcId="{67C5F4C7-05E0-4CE3-A136-21960848956D}" destId="{7D7BB67A-28B1-46DF-9C49-2D52C4BA51FC}" srcOrd="0" destOrd="0" parTransId="{FA9596EA-05FC-428E-86E7-A83C8C626E51}" sibTransId="{2B406B64-1FEB-463E-B2A7-0E171149BD79}"/>
    <dgm:cxn modelId="{D2BEB73B-D790-44E7-AB1F-7A5B31DB4918}" srcId="{66FAC014-EB00-4B68-B0AC-AD96B018E75F}" destId="{FA7270B3-E8ED-402D-A0F8-E4FC496ECFF4}" srcOrd="2" destOrd="0" parTransId="{A7257A9E-8201-45F3-9247-DAFF2A123D9D}" sibTransId="{790D67F2-CE8C-4710-983A-F2EB5FC10119}"/>
    <dgm:cxn modelId="{AD6BE15D-FDBC-4543-8B0F-F44BA63CE514}" srcId="{29048A81-5896-4E1F-986C-5C1EED537310}" destId="{BA59E27D-2DA5-4C25-A0DB-E8DF30EEFB76}" srcOrd="0" destOrd="0" parTransId="{4402BDFB-719A-4A1A-82F6-9073E9F71E5F}" sibTransId="{E936282A-4395-480F-96DC-1E1980C599A3}"/>
    <dgm:cxn modelId="{99099BEB-77F1-444E-9C3B-8BD131E95F5B}" type="presOf" srcId="{C235DC28-FE7C-4F5B-8040-CD4E4CC72D48}" destId="{432D9F3F-7017-46FD-9A76-283915E07F57}" srcOrd="0" destOrd="0" presId="urn:microsoft.com/office/officeart/2005/8/layout/vList5"/>
    <dgm:cxn modelId="{ECAB1B56-2238-46AE-B6F4-E164E8BF4881}" srcId="{66FAC014-EB00-4B68-B0AC-AD96B018E75F}" destId="{67C5F4C7-05E0-4CE3-A136-21960848956D}" srcOrd="0" destOrd="0" parTransId="{87634E67-E184-49E9-8ED2-792F3DAB7B66}" sibTransId="{EEC07B0C-684F-41A3-A6D2-44A4BBD5BDD7}"/>
    <dgm:cxn modelId="{6FB0C1BB-4AC4-4BF5-9288-BDBEF64D661F}" type="presOf" srcId="{29048A81-5896-4E1F-986C-5C1EED537310}" destId="{E4D5F73B-6845-41B4-91DB-308AC2B056E5}" srcOrd="0" destOrd="0" presId="urn:microsoft.com/office/officeart/2005/8/layout/vList5"/>
    <dgm:cxn modelId="{2283A01F-5EF2-4829-90E9-11E0036EB264}" type="presOf" srcId="{92E8CD68-2B90-45D8-9776-C8E443AD120A}" destId="{18B010FB-13A0-4ADD-A480-5A44B7B047EB}" srcOrd="0" destOrd="0" presId="urn:microsoft.com/office/officeart/2005/8/layout/vList5"/>
    <dgm:cxn modelId="{11C391C4-E5B6-491F-A983-F9BDF3BBAA85}" srcId="{D055636D-7878-48F1-A9AD-388066E58F32}" destId="{C235DC28-FE7C-4F5B-8040-CD4E4CC72D48}" srcOrd="0" destOrd="0" parTransId="{D79A8C38-84D2-4D16-80B8-FC4566A5683E}" sibTransId="{F62E1CFB-ADA2-4B49-80C3-A4443907EA90}"/>
    <dgm:cxn modelId="{CD0BC330-9E6F-4BF2-8DFF-753B712A4501}" srcId="{66FAC014-EB00-4B68-B0AC-AD96B018E75F}" destId="{04E8DAE0-4724-4117-85EF-4FFED82452AD}" srcOrd="1" destOrd="0" parTransId="{5A588CFB-1085-4B33-8C0A-5D89EC7082D7}" sibTransId="{000DC0C4-7B7C-4EAE-92D1-1848037070D4}"/>
    <dgm:cxn modelId="{15087F5D-9393-4752-96CA-0CA9DB008812}" type="presOf" srcId="{67C5F4C7-05E0-4CE3-A136-21960848956D}" destId="{15D05843-4C49-4FCD-9014-6D314B8C206B}" srcOrd="0" destOrd="0" presId="urn:microsoft.com/office/officeart/2005/8/layout/vList5"/>
    <dgm:cxn modelId="{3EE57AB3-544D-4ADB-9011-FF74FE99F432}" srcId="{66FAC014-EB00-4B68-B0AC-AD96B018E75F}" destId="{D055636D-7878-48F1-A9AD-388066E58F32}" srcOrd="4" destOrd="0" parTransId="{B984007B-2C35-4A03-B648-A48952443589}" sibTransId="{0CFFF2E1-F65E-4843-9657-F2B52E4CEF44}"/>
    <dgm:cxn modelId="{3B486824-4F90-4AAD-8539-C1EB49667DE0}" type="presOf" srcId="{FA7270B3-E8ED-402D-A0F8-E4FC496ECFF4}" destId="{9EC5BCEB-16C5-41C0-84E5-CBBCE0E72D3C}" srcOrd="0" destOrd="0" presId="urn:microsoft.com/office/officeart/2005/8/layout/vList5"/>
    <dgm:cxn modelId="{6AEE5D37-9F68-4C50-94B2-8780C3EB44D0}" srcId="{66FAC014-EB00-4B68-B0AC-AD96B018E75F}" destId="{29048A81-5896-4E1F-986C-5C1EED537310}" srcOrd="3" destOrd="0" parTransId="{5654869A-A66D-4C9D-9FF2-236EF4D9675B}" sibTransId="{CD426BA1-6919-43EC-9594-64D8CFD7EFCC}"/>
    <dgm:cxn modelId="{A30FA16E-ECFC-4995-9A2C-8A9446C73092}" srcId="{04E8DAE0-4724-4117-85EF-4FFED82452AD}" destId="{92E8CD68-2B90-45D8-9776-C8E443AD120A}" srcOrd="0" destOrd="0" parTransId="{A3052DC1-22DA-41C3-82D9-E98BAE860645}" sibTransId="{3FE8CBC3-4CFB-4E70-B0D1-B4B74B572A90}"/>
    <dgm:cxn modelId="{E7EF8AB5-22E4-4B2C-938E-7607020E3C26}" type="presOf" srcId="{7EACC5D4-3B7A-4F82-919C-87019E6F1F37}" destId="{D679CBED-23AF-420F-8678-1B1E576B4053}" srcOrd="0" destOrd="0" presId="urn:microsoft.com/office/officeart/2005/8/layout/vList5"/>
    <dgm:cxn modelId="{68A04DBB-6F3D-479D-A02F-2F040A68E5D5}" type="presOf" srcId="{D055636D-7878-48F1-A9AD-388066E58F32}" destId="{679E163D-8FDF-46E7-B253-8C45D6BC7207}" srcOrd="0" destOrd="0" presId="urn:microsoft.com/office/officeart/2005/8/layout/vList5"/>
    <dgm:cxn modelId="{F8C3CC13-EA7A-4212-9CA6-8221E1936ED9}" type="presParOf" srcId="{3BD07884-3238-4218-93DD-3995191C5452}" destId="{0BB6D171-6AB4-4277-A982-449D5AB403C5}" srcOrd="0" destOrd="0" presId="urn:microsoft.com/office/officeart/2005/8/layout/vList5"/>
    <dgm:cxn modelId="{305F7513-B62F-4591-AEB7-CA19BE6B6EF4}" type="presParOf" srcId="{0BB6D171-6AB4-4277-A982-449D5AB403C5}" destId="{15D05843-4C49-4FCD-9014-6D314B8C206B}" srcOrd="0" destOrd="0" presId="urn:microsoft.com/office/officeart/2005/8/layout/vList5"/>
    <dgm:cxn modelId="{8253B998-93FA-4F39-AE28-D938CF406E07}" type="presParOf" srcId="{0BB6D171-6AB4-4277-A982-449D5AB403C5}" destId="{2129147D-3BC0-4A50-9184-08CCA563C9AD}" srcOrd="1" destOrd="0" presId="urn:microsoft.com/office/officeart/2005/8/layout/vList5"/>
    <dgm:cxn modelId="{6721C919-5ED7-4D2C-AA0F-412CAD3194AB}" type="presParOf" srcId="{3BD07884-3238-4218-93DD-3995191C5452}" destId="{633A447B-95A3-43BE-AE50-C6EF85C80282}" srcOrd="1" destOrd="0" presId="urn:microsoft.com/office/officeart/2005/8/layout/vList5"/>
    <dgm:cxn modelId="{0138D602-A066-4B60-8B3D-6B88DB9CD98C}" type="presParOf" srcId="{3BD07884-3238-4218-93DD-3995191C5452}" destId="{03D93F0C-B2D8-420C-B1EB-7AE3703BF62D}" srcOrd="2" destOrd="0" presId="urn:microsoft.com/office/officeart/2005/8/layout/vList5"/>
    <dgm:cxn modelId="{C5C4CD71-38D1-4BCC-B017-741A4593C726}" type="presParOf" srcId="{03D93F0C-B2D8-420C-B1EB-7AE3703BF62D}" destId="{B303F080-3744-4D89-A35F-6FBFAD3C4346}" srcOrd="0" destOrd="0" presId="urn:microsoft.com/office/officeart/2005/8/layout/vList5"/>
    <dgm:cxn modelId="{24E6DF20-DAD8-4878-8BD1-3F24B995ADC4}" type="presParOf" srcId="{03D93F0C-B2D8-420C-B1EB-7AE3703BF62D}" destId="{18B010FB-13A0-4ADD-A480-5A44B7B047EB}" srcOrd="1" destOrd="0" presId="urn:microsoft.com/office/officeart/2005/8/layout/vList5"/>
    <dgm:cxn modelId="{B382F88B-67A7-4C8E-A845-E544F62B6924}" type="presParOf" srcId="{3BD07884-3238-4218-93DD-3995191C5452}" destId="{D6222BD2-769C-4340-AE4C-D8AE1BDE9E87}" srcOrd="3" destOrd="0" presId="urn:microsoft.com/office/officeart/2005/8/layout/vList5"/>
    <dgm:cxn modelId="{C091A1AD-9B77-49ED-B4AA-C17E0CF57B06}" type="presParOf" srcId="{3BD07884-3238-4218-93DD-3995191C5452}" destId="{1AE915FB-61BE-4C59-AB53-789B19BF9B19}" srcOrd="4" destOrd="0" presId="urn:microsoft.com/office/officeart/2005/8/layout/vList5"/>
    <dgm:cxn modelId="{BF16AD5F-C969-4BE6-8437-68D5ABA60C2C}" type="presParOf" srcId="{1AE915FB-61BE-4C59-AB53-789B19BF9B19}" destId="{9EC5BCEB-16C5-41C0-84E5-CBBCE0E72D3C}" srcOrd="0" destOrd="0" presId="urn:microsoft.com/office/officeart/2005/8/layout/vList5"/>
    <dgm:cxn modelId="{21792383-4AA4-4F07-88BD-F16112816FB0}" type="presParOf" srcId="{1AE915FB-61BE-4C59-AB53-789B19BF9B19}" destId="{D679CBED-23AF-420F-8678-1B1E576B4053}" srcOrd="1" destOrd="0" presId="urn:microsoft.com/office/officeart/2005/8/layout/vList5"/>
    <dgm:cxn modelId="{1D7DAD19-12F2-42A0-89D6-C6A670B9FF22}" type="presParOf" srcId="{3BD07884-3238-4218-93DD-3995191C5452}" destId="{0C2F54A5-93D9-48EE-92C2-67BB6E29C391}" srcOrd="5" destOrd="0" presId="urn:microsoft.com/office/officeart/2005/8/layout/vList5"/>
    <dgm:cxn modelId="{FB107325-7448-42D0-ADFB-0588D7223422}" type="presParOf" srcId="{3BD07884-3238-4218-93DD-3995191C5452}" destId="{65C91F31-1056-4409-BEE4-3D9B2C29DF7E}" srcOrd="6" destOrd="0" presId="urn:microsoft.com/office/officeart/2005/8/layout/vList5"/>
    <dgm:cxn modelId="{FBB6B6F9-418C-4A53-8E4E-1089FA5FAC56}" type="presParOf" srcId="{65C91F31-1056-4409-BEE4-3D9B2C29DF7E}" destId="{E4D5F73B-6845-41B4-91DB-308AC2B056E5}" srcOrd="0" destOrd="0" presId="urn:microsoft.com/office/officeart/2005/8/layout/vList5"/>
    <dgm:cxn modelId="{5A0F2CB7-B3B3-4B74-A58F-151D4CD1D999}" type="presParOf" srcId="{65C91F31-1056-4409-BEE4-3D9B2C29DF7E}" destId="{71EBCC05-5EF1-472A-B51E-786965879A7B}" srcOrd="1" destOrd="0" presId="urn:microsoft.com/office/officeart/2005/8/layout/vList5"/>
    <dgm:cxn modelId="{9C913E4D-F940-4B11-BBC7-0B7CE8B1F245}" type="presParOf" srcId="{3BD07884-3238-4218-93DD-3995191C5452}" destId="{9BAAE3BB-386E-4522-A2C5-B89812787621}" srcOrd="7" destOrd="0" presId="urn:microsoft.com/office/officeart/2005/8/layout/vList5"/>
    <dgm:cxn modelId="{AFFCBEE2-8065-479E-9641-31E7495E65AB}" type="presParOf" srcId="{3BD07884-3238-4218-93DD-3995191C5452}" destId="{17E341BA-05EB-48DF-8DFB-F9DF1637E24D}" srcOrd="8" destOrd="0" presId="urn:microsoft.com/office/officeart/2005/8/layout/vList5"/>
    <dgm:cxn modelId="{613D66F4-4975-4D58-979B-5B10D255303A}" type="presParOf" srcId="{17E341BA-05EB-48DF-8DFB-F9DF1637E24D}" destId="{679E163D-8FDF-46E7-B253-8C45D6BC7207}" srcOrd="0" destOrd="0" presId="urn:microsoft.com/office/officeart/2005/8/layout/vList5"/>
    <dgm:cxn modelId="{E7B789BF-CF1C-46DE-A8B5-6A93953EC11B}" type="presParOf" srcId="{17E341BA-05EB-48DF-8DFB-F9DF1637E24D}" destId="{432D9F3F-7017-46FD-9A76-283915E07F5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8A3C93-8B08-4EA9-9CDD-84BC0E9AB9E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419"/>
        </a:p>
      </dgm:t>
    </dgm:pt>
    <dgm:pt modelId="{95EF293E-B862-4805-B37C-AEF8B9BCD346}">
      <dgm:prSet phldrT="[Texto]"/>
      <dgm:spPr>
        <a:solidFill>
          <a:schemeClr val="accent1">
            <a:lumMod val="60000"/>
            <a:lumOff val="40000"/>
          </a:schemeClr>
        </a:solidFill>
      </dgm:spPr>
      <dgm:t>
        <a:bodyPr/>
        <a:lstStyle/>
        <a:p>
          <a:r>
            <a:rPr lang="es-CO" b="1" dirty="0" smtClean="0">
              <a:solidFill>
                <a:schemeClr val="bg2">
                  <a:lumMod val="10000"/>
                </a:schemeClr>
              </a:solidFill>
            </a:rPr>
            <a:t>¿QUÉ?</a:t>
          </a:r>
          <a:endParaRPr lang="es-419" b="1" dirty="0">
            <a:solidFill>
              <a:schemeClr val="bg2">
                <a:lumMod val="10000"/>
              </a:schemeClr>
            </a:solidFill>
          </a:endParaRPr>
        </a:p>
      </dgm:t>
    </dgm:pt>
    <dgm:pt modelId="{938FAF77-A702-4FA1-A927-C01FE6932E83}" type="parTrans" cxnId="{F46BF82D-1E99-4FB0-B14D-9E4A94D51817}">
      <dgm:prSet/>
      <dgm:spPr/>
      <dgm:t>
        <a:bodyPr/>
        <a:lstStyle/>
        <a:p>
          <a:endParaRPr lang="es-419"/>
        </a:p>
      </dgm:t>
    </dgm:pt>
    <dgm:pt modelId="{7B9F160C-60B9-4F7D-AAE1-5484CC30E417}" type="sibTrans" cxnId="{F46BF82D-1E99-4FB0-B14D-9E4A94D51817}">
      <dgm:prSet/>
      <dgm:spPr/>
      <dgm:t>
        <a:bodyPr/>
        <a:lstStyle/>
        <a:p>
          <a:endParaRPr lang="es-419"/>
        </a:p>
      </dgm:t>
    </dgm:pt>
    <dgm:pt modelId="{FFBA2563-6894-44D9-989A-32F494DE674D}">
      <dgm:prSet phldrT="[Texto]" custT="1"/>
      <dgm:spPr/>
      <dgm:t>
        <a:bodyPr/>
        <a:lstStyle/>
        <a:p>
          <a:r>
            <a:rPr lang="es-CO" sz="2200" dirty="0" smtClean="0"/>
            <a:t>Proceso efectuado por las </a:t>
          </a:r>
          <a:r>
            <a:rPr lang="es-CO" sz="2200" b="1" dirty="0" smtClean="0">
              <a:solidFill>
                <a:srgbClr val="FF0000"/>
              </a:solidFill>
            </a:rPr>
            <a:t>personas</a:t>
          </a:r>
          <a:r>
            <a:rPr lang="es-CO" sz="2200" dirty="0" smtClean="0">
              <a:solidFill>
                <a:srgbClr val="FF0000"/>
              </a:solidFill>
            </a:rPr>
            <a:t> </a:t>
          </a:r>
          <a:r>
            <a:rPr lang="es-CO" sz="2200" dirty="0" smtClean="0">
              <a:solidFill>
                <a:schemeClr val="tx1"/>
              </a:solidFill>
            </a:rPr>
            <a:t>(Alta Dirección, Gerencia y todo el personal)</a:t>
          </a:r>
          <a:endParaRPr lang="es-419" sz="2200" dirty="0"/>
        </a:p>
      </dgm:t>
    </dgm:pt>
    <dgm:pt modelId="{0DD35AA6-35D3-499C-AAFB-9BA0E4D05A9F}" type="parTrans" cxnId="{CF052368-4EB6-4DEB-8E39-BFCF1633ABC9}">
      <dgm:prSet/>
      <dgm:spPr/>
      <dgm:t>
        <a:bodyPr/>
        <a:lstStyle/>
        <a:p>
          <a:endParaRPr lang="es-419"/>
        </a:p>
      </dgm:t>
    </dgm:pt>
    <dgm:pt modelId="{9AA5A1E5-99B5-4CFF-803E-D5D4161B6DC1}" type="sibTrans" cxnId="{CF052368-4EB6-4DEB-8E39-BFCF1633ABC9}">
      <dgm:prSet/>
      <dgm:spPr/>
      <dgm:t>
        <a:bodyPr/>
        <a:lstStyle/>
        <a:p>
          <a:endParaRPr lang="es-419"/>
        </a:p>
      </dgm:t>
    </dgm:pt>
    <dgm:pt modelId="{48D16A8A-DF4A-49BC-8CC0-AB9728334D62}">
      <dgm:prSet phldrT="[Texto]"/>
      <dgm:spPr>
        <a:solidFill>
          <a:schemeClr val="accent1">
            <a:lumMod val="60000"/>
            <a:lumOff val="40000"/>
          </a:schemeClr>
        </a:solidFill>
      </dgm:spPr>
      <dgm:t>
        <a:bodyPr/>
        <a:lstStyle/>
        <a:p>
          <a:r>
            <a:rPr lang="es-CO" b="1" dirty="0" smtClean="0">
              <a:solidFill>
                <a:schemeClr val="bg2">
                  <a:lumMod val="10000"/>
                </a:schemeClr>
              </a:solidFill>
            </a:rPr>
            <a:t>¿PARA QUÉ?</a:t>
          </a:r>
          <a:endParaRPr lang="es-419" b="1" dirty="0">
            <a:solidFill>
              <a:schemeClr val="bg2">
                <a:lumMod val="10000"/>
              </a:schemeClr>
            </a:solidFill>
          </a:endParaRPr>
        </a:p>
      </dgm:t>
    </dgm:pt>
    <dgm:pt modelId="{05F6B7A0-F939-4919-AB16-188A26462346}" type="parTrans" cxnId="{0EA7FD28-3000-4119-B5E7-5A336566E99E}">
      <dgm:prSet/>
      <dgm:spPr/>
      <dgm:t>
        <a:bodyPr/>
        <a:lstStyle/>
        <a:p>
          <a:endParaRPr lang="es-419"/>
        </a:p>
      </dgm:t>
    </dgm:pt>
    <dgm:pt modelId="{EDCBE872-DC83-4687-B529-5D88629F8774}" type="sibTrans" cxnId="{0EA7FD28-3000-4119-B5E7-5A336566E99E}">
      <dgm:prSet/>
      <dgm:spPr/>
      <dgm:t>
        <a:bodyPr/>
        <a:lstStyle/>
        <a:p>
          <a:endParaRPr lang="es-419"/>
        </a:p>
      </dgm:t>
    </dgm:pt>
    <dgm:pt modelId="{AAA4F621-F52C-44A4-9F77-CD1C45766727}">
      <dgm:prSet phldrT="[Texto]" custT="1"/>
      <dgm:spPr/>
      <dgm:t>
        <a:bodyPr/>
        <a:lstStyle/>
        <a:p>
          <a:r>
            <a:rPr lang="es-CO" sz="2100" dirty="0" smtClean="0"/>
            <a:t>Proporcionar </a:t>
          </a:r>
          <a:r>
            <a:rPr lang="es-419" sz="2100" dirty="0" smtClean="0"/>
            <a:t>una </a:t>
          </a:r>
          <a:r>
            <a:rPr lang="es-419" sz="2200" b="1" u="sng" dirty="0" smtClean="0">
              <a:solidFill>
                <a:srgbClr val="00B050"/>
              </a:solidFill>
            </a:rPr>
            <a:t>seguridad</a:t>
          </a:r>
          <a:r>
            <a:rPr lang="es-CO" sz="2200" b="1" u="sng" dirty="0" smtClean="0">
              <a:solidFill>
                <a:srgbClr val="00B050"/>
              </a:solidFill>
            </a:rPr>
            <a:t> </a:t>
          </a:r>
          <a:r>
            <a:rPr lang="es-419" sz="2200" b="1" u="sng" dirty="0" smtClean="0">
              <a:solidFill>
                <a:srgbClr val="00B050"/>
              </a:solidFill>
            </a:rPr>
            <a:t>razonable</a:t>
          </a:r>
          <a:r>
            <a:rPr lang="es-CO" sz="2200" b="0" u="sng" dirty="0" smtClean="0">
              <a:solidFill>
                <a:schemeClr val="tx1"/>
              </a:solidFill>
            </a:rPr>
            <a:t> </a:t>
          </a:r>
          <a:r>
            <a:rPr lang="es-CO" sz="2100" b="0" dirty="0" smtClean="0">
              <a:solidFill>
                <a:schemeClr val="tx1"/>
              </a:solidFill>
            </a:rPr>
            <a:t>en la</a:t>
          </a:r>
          <a:r>
            <a:rPr lang="es-CO" sz="2100" dirty="0" smtClean="0">
              <a:solidFill>
                <a:srgbClr val="00B050"/>
              </a:solidFill>
            </a:rPr>
            <a:t> </a:t>
          </a:r>
          <a:r>
            <a:rPr lang="es-419" sz="2200" b="1" dirty="0" smtClean="0">
              <a:solidFill>
                <a:srgbClr val="FF0000"/>
              </a:solidFill>
            </a:rPr>
            <a:t>consecución de objetivos</a:t>
          </a:r>
          <a:endParaRPr lang="es-419" sz="2200" b="1" dirty="0">
            <a:solidFill>
              <a:srgbClr val="FF0000"/>
            </a:solidFill>
          </a:endParaRPr>
        </a:p>
      </dgm:t>
    </dgm:pt>
    <dgm:pt modelId="{3858BA58-3824-4BD0-B7E7-F9900B6FCD9D}" type="parTrans" cxnId="{673C4A04-5A6D-4174-9308-CA86F5D6343F}">
      <dgm:prSet/>
      <dgm:spPr/>
      <dgm:t>
        <a:bodyPr/>
        <a:lstStyle/>
        <a:p>
          <a:endParaRPr lang="es-419"/>
        </a:p>
      </dgm:t>
    </dgm:pt>
    <dgm:pt modelId="{031CD904-F71C-4353-95F1-663E2729A4BF}" type="sibTrans" cxnId="{673C4A04-5A6D-4174-9308-CA86F5D6343F}">
      <dgm:prSet/>
      <dgm:spPr/>
      <dgm:t>
        <a:bodyPr/>
        <a:lstStyle/>
        <a:p>
          <a:endParaRPr lang="es-419"/>
        </a:p>
      </dgm:t>
    </dgm:pt>
    <dgm:pt modelId="{D0A2B542-8F54-4A24-89A6-BAEDC8773A5F}">
      <dgm:prSet phldrT="[Texto]"/>
      <dgm:spPr/>
      <dgm:t>
        <a:bodyPr/>
        <a:lstStyle/>
        <a:p>
          <a:r>
            <a:rPr lang="es-CO" sz="2100" dirty="0" smtClean="0"/>
            <a:t>EFICACIA</a:t>
          </a:r>
          <a:endParaRPr lang="es-419" sz="2100" dirty="0"/>
        </a:p>
      </dgm:t>
    </dgm:pt>
    <dgm:pt modelId="{60B5683E-44A2-4266-91E2-D256B8E04E2A}" type="parTrans" cxnId="{00C5DA8D-4F86-4004-A750-053F54EBF8FB}">
      <dgm:prSet/>
      <dgm:spPr/>
      <dgm:t>
        <a:bodyPr/>
        <a:lstStyle/>
        <a:p>
          <a:endParaRPr lang="es-419"/>
        </a:p>
      </dgm:t>
    </dgm:pt>
    <dgm:pt modelId="{15F7A3D7-0115-4674-A4B7-74CFCD17767D}" type="sibTrans" cxnId="{00C5DA8D-4F86-4004-A750-053F54EBF8FB}">
      <dgm:prSet/>
      <dgm:spPr/>
      <dgm:t>
        <a:bodyPr/>
        <a:lstStyle/>
        <a:p>
          <a:endParaRPr lang="es-419"/>
        </a:p>
      </dgm:t>
    </dgm:pt>
    <dgm:pt modelId="{A43C9512-236E-4BB4-BCF6-482BD613E2ED}">
      <dgm:prSet phldrT="[Texto]"/>
      <dgm:spPr>
        <a:solidFill>
          <a:schemeClr val="accent1">
            <a:lumMod val="60000"/>
            <a:lumOff val="40000"/>
          </a:schemeClr>
        </a:solidFill>
      </dgm:spPr>
      <dgm:t>
        <a:bodyPr/>
        <a:lstStyle/>
        <a:p>
          <a:r>
            <a:rPr lang="es-CO" b="1" dirty="0" smtClean="0">
              <a:solidFill>
                <a:schemeClr val="bg2">
                  <a:lumMod val="10000"/>
                </a:schemeClr>
              </a:solidFill>
            </a:rPr>
            <a:t>¿EN QUÉ NIVELES?</a:t>
          </a:r>
          <a:endParaRPr lang="es-419" b="1" dirty="0">
            <a:solidFill>
              <a:schemeClr val="bg2">
                <a:lumMod val="10000"/>
              </a:schemeClr>
            </a:solidFill>
          </a:endParaRPr>
        </a:p>
      </dgm:t>
    </dgm:pt>
    <dgm:pt modelId="{BADD9545-04A7-404F-84B7-53B55848CD4C}" type="parTrans" cxnId="{EA9F3808-0E12-4EAE-A6BC-A52A78918545}">
      <dgm:prSet/>
      <dgm:spPr/>
      <dgm:t>
        <a:bodyPr/>
        <a:lstStyle/>
        <a:p>
          <a:endParaRPr lang="es-419"/>
        </a:p>
      </dgm:t>
    </dgm:pt>
    <dgm:pt modelId="{CC80A9CD-6267-4F72-AF42-B3564902BEF0}" type="sibTrans" cxnId="{EA9F3808-0E12-4EAE-A6BC-A52A78918545}">
      <dgm:prSet/>
      <dgm:spPr/>
      <dgm:t>
        <a:bodyPr/>
        <a:lstStyle/>
        <a:p>
          <a:endParaRPr lang="es-419"/>
        </a:p>
      </dgm:t>
    </dgm:pt>
    <dgm:pt modelId="{AAF613C3-92C9-4CEF-A105-B1001532CC5F}">
      <dgm:prSet phldrT="[Texto]"/>
      <dgm:spPr/>
      <dgm:t>
        <a:bodyPr/>
        <a:lstStyle/>
        <a:p>
          <a:r>
            <a:rPr lang="es-CO" dirty="0" smtClean="0"/>
            <a:t>Eficacia y Eficiencia en las operaciones</a:t>
          </a:r>
          <a:endParaRPr lang="es-419" dirty="0"/>
        </a:p>
      </dgm:t>
    </dgm:pt>
    <dgm:pt modelId="{5B512790-8AC3-438D-BF90-1A57A0E02D1B}" type="parTrans" cxnId="{8E0BFB02-EE60-40FB-9D31-671C236C022E}">
      <dgm:prSet/>
      <dgm:spPr/>
      <dgm:t>
        <a:bodyPr/>
        <a:lstStyle/>
        <a:p>
          <a:endParaRPr lang="es-419"/>
        </a:p>
      </dgm:t>
    </dgm:pt>
    <dgm:pt modelId="{AA652587-D9DA-4082-BCC3-DCF144D3F741}" type="sibTrans" cxnId="{8E0BFB02-EE60-40FB-9D31-671C236C022E}">
      <dgm:prSet/>
      <dgm:spPr/>
      <dgm:t>
        <a:bodyPr/>
        <a:lstStyle/>
        <a:p>
          <a:endParaRPr lang="es-419"/>
        </a:p>
      </dgm:t>
    </dgm:pt>
    <dgm:pt modelId="{4CA3C1D2-8BF3-4FC0-8A54-FB57B7459D8F}">
      <dgm:prSet phldrT="[Texto]"/>
      <dgm:spPr/>
      <dgm:t>
        <a:bodyPr/>
        <a:lstStyle/>
        <a:p>
          <a:r>
            <a:rPr lang="es-CO" dirty="0" smtClean="0"/>
            <a:t>Confiabilidad en la información</a:t>
          </a:r>
          <a:endParaRPr lang="es-419" dirty="0"/>
        </a:p>
      </dgm:t>
    </dgm:pt>
    <dgm:pt modelId="{101B3A8B-2047-4BAA-B5FC-07444A973EA2}" type="parTrans" cxnId="{3F8D85A4-54E4-419A-A255-9E6C0D8835B1}">
      <dgm:prSet/>
      <dgm:spPr/>
      <dgm:t>
        <a:bodyPr/>
        <a:lstStyle/>
        <a:p>
          <a:endParaRPr lang="es-419"/>
        </a:p>
      </dgm:t>
    </dgm:pt>
    <dgm:pt modelId="{FD5E5E95-ABE2-424C-9B0B-22F2A763ED49}" type="sibTrans" cxnId="{3F8D85A4-54E4-419A-A255-9E6C0D8835B1}">
      <dgm:prSet/>
      <dgm:spPr/>
      <dgm:t>
        <a:bodyPr/>
        <a:lstStyle/>
        <a:p>
          <a:endParaRPr lang="es-419"/>
        </a:p>
      </dgm:t>
    </dgm:pt>
    <dgm:pt modelId="{4D782EB6-F2AB-4F55-B091-DB6A0958FFEA}">
      <dgm:prSet phldrT="[Texto]"/>
      <dgm:spPr/>
      <dgm:t>
        <a:bodyPr/>
        <a:lstStyle/>
        <a:p>
          <a:r>
            <a:rPr lang="es-CO" dirty="0" smtClean="0"/>
            <a:t>Cumplimiento de leyes y normas</a:t>
          </a:r>
          <a:endParaRPr lang="es-419" dirty="0"/>
        </a:p>
      </dgm:t>
    </dgm:pt>
    <dgm:pt modelId="{AC9FA3DE-E628-4D52-8566-28BF7FA62CE2}" type="parTrans" cxnId="{FCF3F799-E22A-4192-BE11-DE87711C537F}">
      <dgm:prSet/>
      <dgm:spPr/>
      <dgm:t>
        <a:bodyPr/>
        <a:lstStyle/>
        <a:p>
          <a:endParaRPr lang="es-419"/>
        </a:p>
      </dgm:t>
    </dgm:pt>
    <dgm:pt modelId="{AAC9AC42-E561-47A3-B049-C8FD94DC0A6A}" type="sibTrans" cxnId="{FCF3F799-E22A-4192-BE11-DE87711C537F}">
      <dgm:prSet/>
      <dgm:spPr/>
      <dgm:t>
        <a:bodyPr/>
        <a:lstStyle/>
        <a:p>
          <a:endParaRPr lang="es-419"/>
        </a:p>
      </dgm:t>
    </dgm:pt>
    <dgm:pt modelId="{B13E81E1-8C73-414B-B530-CD8C528D976C}">
      <dgm:prSet phldrT="[Texto]"/>
      <dgm:spPr/>
      <dgm:t>
        <a:bodyPr/>
        <a:lstStyle/>
        <a:p>
          <a:r>
            <a:rPr lang="es-CO" dirty="0" smtClean="0"/>
            <a:t>Salvaguarda de los recursos</a:t>
          </a:r>
          <a:endParaRPr lang="es-419" dirty="0"/>
        </a:p>
      </dgm:t>
    </dgm:pt>
    <dgm:pt modelId="{967651FA-A259-4F50-9ADC-8C59C66C3667}" type="parTrans" cxnId="{CDBD17AD-2345-463E-BB9F-40098A042B74}">
      <dgm:prSet/>
      <dgm:spPr/>
      <dgm:t>
        <a:bodyPr/>
        <a:lstStyle/>
        <a:p>
          <a:endParaRPr lang="es-419"/>
        </a:p>
      </dgm:t>
    </dgm:pt>
    <dgm:pt modelId="{EB3D21D6-B023-4AE5-9213-BBE85CC336F1}" type="sibTrans" cxnId="{CDBD17AD-2345-463E-BB9F-40098A042B74}">
      <dgm:prSet/>
      <dgm:spPr/>
      <dgm:t>
        <a:bodyPr/>
        <a:lstStyle/>
        <a:p>
          <a:endParaRPr lang="es-419"/>
        </a:p>
      </dgm:t>
    </dgm:pt>
    <dgm:pt modelId="{DADE19E1-AEB6-42F9-8CBA-81880FB2680A}" type="pres">
      <dgm:prSet presAssocID="{DC8A3C93-8B08-4EA9-9CDD-84BC0E9AB9E3}" presName="Name0" presStyleCnt="0">
        <dgm:presLayoutVars>
          <dgm:dir/>
          <dgm:animLvl val="lvl"/>
          <dgm:resizeHandles val="exact"/>
        </dgm:presLayoutVars>
      </dgm:prSet>
      <dgm:spPr/>
      <dgm:t>
        <a:bodyPr/>
        <a:lstStyle/>
        <a:p>
          <a:endParaRPr lang="es-419"/>
        </a:p>
      </dgm:t>
    </dgm:pt>
    <dgm:pt modelId="{C98464DF-633A-4CFD-BCBB-DCFB919689DF}" type="pres">
      <dgm:prSet presAssocID="{95EF293E-B862-4805-B37C-AEF8B9BCD346}" presName="composite" presStyleCnt="0"/>
      <dgm:spPr/>
    </dgm:pt>
    <dgm:pt modelId="{A431D3F2-ED1D-447F-947A-29858A7A05EF}" type="pres">
      <dgm:prSet presAssocID="{95EF293E-B862-4805-B37C-AEF8B9BCD346}" presName="parTx" presStyleLbl="alignNode1" presStyleIdx="0" presStyleCnt="3">
        <dgm:presLayoutVars>
          <dgm:chMax val="0"/>
          <dgm:chPref val="0"/>
          <dgm:bulletEnabled val="1"/>
        </dgm:presLayoutVars>
      </dgm:prSet>
      <dgm:spPr/>
      <dgm:t>
        <a:bodyPr/>
        <a:lstStyle/>
        <a:p>
          <a:endParaRPr lang="es-419"/>
        </a:p>
      </dgm:t>
    </dgm:pt>
    <dgm:pt modelId="{EA4AB6D7-C3C1-4AC1-B9D6-2A16938AE1F9}" type="pres">
      <dgm:prSet presAssocID="{95EF293E-B862-4805-B37C-AEF8B9BCD346}" presName="desTx" presStyleLbl="alignAccFollowNode1" presStyleIdx="0" presStyleCnt="3" custLinFactNeighborX="-781" custLinFactNeighborY="-1540">
        <dgm:presLayoutVars>
          <dgm:bulletEnabled val="1"/>
        </dgm:presLayoutVars>
      </dgm:prSet>
      <dgm:spPr/>
      <dgm:t>
        <a:bodyPr/>
        <a:lstStyle/>
        <a:p>
          <a:endParaRPr lang="es-419"/>
        </a:p>
      </dgm:t>
    </dgm:pt>
    <dgm:pt modelId="{810E8AC5-C636-4285-A956-935C8D5D7EED}" type="pres">
      <dgm:prSet presAssocID="{7B9F160C-60B9-4F7D-AAE1-5484CC30E417}" presName="space" presStyleCnt="0"/>
      <dgm:spPr/>
    </dgm:pt>
    <dgm:pt modelId="{15E7F042-31A9-45BD-ACB1-31459B7ED7C3}" type="pres">
      <dgm:prSet presAssocID="{48D16A8A-DF4A-49BC-8CC0-AB9728334D62}" presName="composite" presStyleCnt="0"/>
      <dgm:spPr/>
    </dgm:pt>
    <dgm:pt modelId="{33559CB8-B0DA-4FA6-8F84-197515DF174A}" type="pres">
      <dgm:prSet presAssocID="{48D16A8A-DF4A-49BC-8CC0-AB9728334D62}" presName="parTx" presStyleLbl="alignNode1" presStyleIdx="1" presStyleCnt="3">
        <dgm:presLayoutVars>
          <dgm:chMax val="0"/>
          <dgm:chPref val="0"/>
          <dgm:bulletEnabled val="1"/>
        </dgm:presLayoutVars>
      </dgm:prSet>
      <dgm:spPr/>
      <dgm:t>
        <a:bodyPr/>
        <a:lstStyle/>
        <a:p>
          <a:endParaRPr lang="es-419"/>
        </a:p>
      </dgm:t>
    </dgm:pt>
    <dgm:pt modelId="{0F123688-A4DE-4751-B923-6306A58F8946}" type="pres">
      <dgm:prSet presAssocID="{48D16A8A-DF4A-49BC-8CC0-AB9728334D62}" presName="desTx" presStyleLbl="alignAccFollowNode1" presStyleIdx="1" presStyleCnt="3">
        <dgm:presLayoutVars>
          <dgm:bulletEnabled val="1"/>
        </dgm:presLayoutVars>
      </dgm:prSet>
      <dgm:spPr/>
      <dgm:t>
        <a:bodyPr/>
        <a:lstStyle/>
        <a:p>
          <a:endParaRPr lang="es-419"/>
        </a:p>
      </dgm:t>
    </dgm:pt>
    <dgm:pt modelId="{5212FD66-0226-4DC7-8D4A-0FE722D99EED}" type="pres">
      <dgm:prSet presAssocID="{EDCBE872-DC83-4687-B529-5D88629F8774}" presName="space" presStyleCnt="0"/>
      <dgm:spPr/>
    </dgm:pt>
    <dgm:pt modelId="{A61DE97A-EADB-4E73-B89E-380585477DB9}" type="pres">
      <dgm:prSet presAssocID="{A43C9512-236E-4BB4-BCF6-482BD613E2ED}" presName="composite" presStyleCnt="0"/>
      <dgm:spPr/>
    </dgm:pt>
    <dgm:pt modelId="{04ABA012-DE46-4F37-92AD-1A4EB42CA18C}" type="pres">
      <dgm:prSet presAssocID="{A43C9512-236E-4BB4-BCF6-482BD613E2ED}" presName="parTx" presStyleLbl="alignNode1" presStyleIdx="2" presStyleCnt="3">
        <dgm:presLayoutVars>
          <dgm:chMax val="0"/>
          <dgm:chPref val="0"/>
          <dgm:bulletEnabled val="1"/>
        </dgm:presLayoutVars>
      </dgm:prSet>
      <dgm:spPr/>
      <dgm:t>
        <a:bodyPr/>
        <a:lstStyle/>
        <a:p>
          <a:endParaRPr lang="es-419"/>
        </a:p>
      </dgm:t>
    </dgm:pt>
    <dgm:pt modelId="{35483A6F-6EA6-4B2B-A0BF-61BC6A51643D}" type="pres">
      <dgm:prSet presAssocID="{A43C9512-236E-4BB4-BCF6-482BD613E2ED}" presName="desTx" presStyleLbl="alignAccFollowNode1" presStyleIdx="2" presStyleCnt="3">
        <dgm:presLayoutVars>
          <dgm:bulletEnabled val="1"/>
        </dgm:presLayoutVars>
      </dgm:prSet>
      <dgm:spPr/>
      <dgm:t>
        <a:bodyPr/>
        <a:lstStyle/>
        <a:p>
          <a:endParaRPr lang="es-419"/>
        </a:p>
      </dgm:t>
    </dgm:pt>
  </dgm:ptLst>
  <dgm:cxnLst>
    <dgm:cxn modelId="{3F8D85A4-54E4-419A-A255-9E6C0D8835B1}" srcId="{A43C9512-236E-4BB4-BCF6-482BD613E2ED}" destId="{4CA3C1D2-8BF3-4FC0-8A54-FB57B7459D8F}" srcOrd="1" destOrd="0" parTransId="{101B3A8B-2047-4BAA-B5FC-07444A973EA2}" sibTransId="{FD5E5E95-ABE2-424C-9B0B-22F2A763ED49}"/>
    <dgm:cxn modelId="{0BF9E5F0-BE5B-4F38-8CD7-F906514D3A7E}" type="presOf" srcId="{AAA4F621-F52C-44A4-9F77-CD1C45766727}" destId="{0F123688-A4DE-4751-B923-6306A58F8946}" srcOrd="0" destOrd="0" presId="urn:microsoft.com/office/officeart/2005/8/layout/hList1"/>
    <dgm:cxn modelId="{673C4A04-5A6D-4174-9308-CA86F5D6343F}" srcId="{48D16A8A-DF4A-49BC-8CC0-AB9728334D62}" destId="{AAA4F621-F52C-44A4-9F77-CD1C45766727}" srcOrd="0" destOrd="0" parTransId="{3858BA58-3824-4BD0-B7E7-F9900B6FCD9D}" sibTransId="{031CD904-F71C-4353-95F1-663E2729A4BF}"/>
    <dgm:cxn modelId="{F46BF82D-1E99-4FB0-B14D-9E4A94D51817}" srcId="{DC8A3C93-8B08-4EA9-9CDD-84BC0E9AB9E3}" destId="{95EF293E-B862-4805-B37C-AEF8B9BCD346}" srcOrd="0" destOrd="0" parTransId="{938FAF77-A702-4FA1-A927-C01FE6932E83}" sibTransId="{7B9F160C-60B9-4F7D-AAE1-5484CC30E417}"/>
    <dgm:cxn modelId="{0EA7FD28-3000-4119-B5E7-5A336566E99E}" srcId="{DC8A3C93-8B08-4EA9-9CDD-84BC0E9AB9E3}" destId="{48D16A8A-DF4A-49BC-8CC0-AB9728334D62}" srcOrd="1" destOrd="0" parTransId="{05F6B7A0-F939-4919-AB16-188A26462346}" sibTransId="{EDCBE872-DC83-4687-B529-5D88629F8774}"/>
    <dgm:cxn modelId="{A09820E7-85B1-4088-94B2-CFBF128CDBE6}" type="presOf" srcId="{A43C9512-236E-4BB4-BCF6-482BD613E2ED}" destId="{04ABA012-DE46-4F37-92AD-1A4EB42CA18C}" srcOrd="0" destOrd="0" presId="urn:microsoft.com/office/officeart/2005/8/layout/hList1"/>
    <dgm:cxn modelId="{5277D8ED-81DE-41F1-B4CC-50F1DF87C4D7}" type="presOf" srcId="{95EF293E-B862-4805-B37C-AEF8B9BCD346}" destId="{A431D3F2-ED1D-447F-947A-29858A7A05EF}" srcOrd="0" destOrd="0" presId="urn:microsoft.com/office/officeart/2005/8/layout/hList1"/>
    <dgm:cxn modelId="{CDBD17AD-2345-463E-BB9F-40098A042B74}" srcId="{A43C9512-236E-4BB4-BCF6-482BD613E2ED}" destId="{B13E81E1-8C73-414B-B530-CD8C528D976C}" srcOrd="3" destOrd="0" parTransId="{967651FA-A259-4F50-9ADC-8C59C66C3667}" sibTransId="{EB3D21D6-B023-4AE5-9213-BBE85CC336F1}"/>
    <dgm:cxn modelId="{00C5DA8D-4F86-4004-A750-053F54EBF8FB}" srcId="{48D16A8A-DF4A-49BC-8CC0-AB9728334D62}" destId="{D0A2B542-8F54-4A24-89A6-BAEDC8773A5F}" srcOrd="1" destOrd="0" parTransId="{60B5683E-44A2-4266-91E2-D256B8E04E2A}" sibTransId="{15F7A3D7-0115-4674-A4B7-74CFCD17767D}"/>
    <dgm:cxn modelId="{D0D58A7A-8EA7-47B0-94B3-CAA82A29295E}" type="presOf" srcId="{AAF613C3-92C9-4CEF-A105-B1001532CC5F}" destId="{35483A6F-6EA6-4B2B-A0BF-61BC6A51643D}" srcOrd="0" destOrd="0" presId="urn:microsoft.com/office/officeart/2005/8/layout/hList1"/>
    <dgm:cxn modelId="{AB5A3698-686D-4406-B588-7438FB33323C}" type="presOf" srcId="{DC8A3C93-8B08-4EA9-9CDD-84BC0E9AB9E3}" destId="{DADE19E1-AEB6-42F9-8CBA-81880FB2680A}" srcOrd="0" destOrd="0" presId="urn:microsoft.com/office/officeart/2005/8/layout/hList1"/>
    <dgm:cxn modelId="{72F98477-0586-4F1A-B023-F31BF3B0629C}" type="presOf" srcId="{B13E81E1-8C73-414B-B530-CD8C528D976C}" destId="{35483A6F-6EA6-4B2B-A0BF-61BC6A51643D}" srcOrd="0" destOrd="3" presId="urn:microsoft.com/office/officeart/2005/8/layout/hList1"/>
    <dgm:cxn modelId="{0229D42D-1D00-4DB0-8106-561CF6FAFAC3}" type="presOf" srcId="{48D16A8A-DF4A-49BC-8CC0-AB9728334D62}" destId="{33559CB8-B0DA-4FA6-8F84-197515DF174A}" srcOrd="0" destOrd="0" presId="urn:microsoft.com/office/officeart/2005/8/layout/hList1"/>
    <dgm:cxn modelId="{22D0C57B-B084-4503-ACB4-D117A8473DF0}" type="presOf" srcId="{D0A2B542-8F54-4A24-89A6-BAEDC8773A5F}" destId="{0F123688-A4DE-4751-B923-6306A58F8946}" srcOrd="0" destOrd="1" presId="urn:microsoft.com/office/officeart/2005/8/layout/hList1"/>
    <dgm:cxn modelId="{42AEE81B-594E-4DE0-BB4D-B19175278B0C}" type="presOf" srcId="{FFBA2563-6894-44D9-989A-32F494DE674D}" destId="{EA4AB6D7-C3C1-4AC1-B9D6-2A16938AE1F9}" srcOrd="0" destOrd="0" presId="urn:microsoft.com/office/officeart/2005/8/layout/hList1"/>
    <dgm:cxn modelId="{CF052368-4EB6-4DEB-8E39-BFCF1633ABC9}" srcId="{95EF293E-B862-4805-B37C-AEF8B9BCD346}" destId="{FFBA2563-6894-44D9-989A-32F494DE674D}" srcOrd="0" destOrd="0" parTransId="{0DD35AA6-35D3-499C-AAFB-9BA0E4D05A9F}" sibTransId="{9AA5A1E5-99B5-4CFF-803E-D5D4161B6DC1}"/>
    <dgm:cxn modelId="{FCF3F799-E22A-4192-BE11-DE87711C537F}" srcId="{A43C9512-236E-4BB4-BCF6-482BD613E2ED}" destId="{4D782EB6-F2AB-4F55-B091-DB6A0958FFEA}" srcOrd="2" destOrd="0" parTransId="{AC9FA3DE-E628-4D52-8566-28BF7FA62CE2}" sibTransId="{AAC9AC42-E561-47A3-B049-C8FD94DC0A6A}"/>
    <dgm:cxn modelId="{EA9F3808-0E12-4EAE-A6BC-A52A78918545}" srcId="{DC8A3C93-8B08-4EA9-9CDD-84BC0E9AB9E3}" destId="{A43C9512-236E-4BB4-BCF6-482BD613E2ED}" srcOrd="2" destOrd="0" parTransId="{BADD9545-04A7-404F-84B7-53B55848CD4C}" sibTransId="{CC80A9CD-6267-4F72-AF42-B3564902BEF0}"/>
    <dgm:cxn modelId="{B46CAEBD-552A-41FA-B0AE-3E5B133C80B2}" type="presOf" srcId="{4D782EB6-F2AB-4F55-B091-DB6A0958FFEA}" destId="{35483A6F-6EA6-4B2B-A0BF-61BC6A51643D}" srcOrd="0" destOrd="2" presId="urn:microsoft.com/office/officeart/2005/8/layout/hList1"/>
    <dgm:cxn modelId="{F85C4E5A-8BE1-41A7-A9DB-F8E08EC6AD98}" type="presOf" srcId="{4CA3C1D2-8BF3-4FC0-8A54-FB57B7459D8F}" destId="{35483A6F-6EA6-4B2B-A0BF-61BC6A51643D}" srcOrd="0" destOrd="1" presId="urn:microsoft.com/office/officeart/2005/8/layout/hList1"/>
    <dgm:cxn modelId="{8E0BFB02-EE60-40FB-9D31-671C236C022E}" srcId="{A43C9512-236E-4BB4-BCF6-482BD613E2ED}" destId="{AAF613C3-92C9-4CEF-A105-B1001532CC5F}" srcOrd="0" destOrd="0" parTransId="{5B512790-8AC3-438D-BF90-1A57A0E02D1B}" sibTransId="{AA652587-D9DA-4082-BCC3-DCF144D3F741}"/>
    <dgm:cxn modelId="{A49078C6-0611-4BD3-BDC6-37DAFFC47958}" type="presParOf" srcId="{DADE19E1-AEB6-42F9-8CBA-81880FB2680A}" destId="{C98464DF-633A-4CFD-BCBB-DCFB919689DF}" srcOrd="0" destOrd="0" presId="urn:microsoft.com/office/officeart/2005/8/layout/hList1"/>
    <dgm:cxn modelId="{82D6757D-40F9-491F-ADC1-C0CBF05330CB}" type="presParOf" srcId="{C98464DF-633A-4CFD-BCBB-DCFB919689DF}" destId="{A431D3F2-ED1D-447F-947A-29858A7A05EF}" srcOrd="0" destOrd="0" presId="urn:microsoft.com/office/officeart/2005/8/layout/hList1"/>
    <dgm:cxn modelId="{4B1BEF05-3915-4CA8-B621-EE1C54B7A592}" type="presParOf" srcId="{C98464DF-633A-4CFD-BCBB-DCFB919689DF}" destId="{EA4AB6D7-C3C1-4AC1-B9D6-2A16938AE1F9}" srcOrd="1" destOrd="0" presId="urn:microsoft.com/office/officeart/2005/8/layout/hList1"/>
    <dgm:cxn modelId="{F815FCAE-D1D8-432B-A484-D5E9748F7451}" type="presParOf" srcId="{DADE19E1-AEB6-42F9-8CBA-81880FB2680A}" destId="{810E8AC5-C636-4285-A956-935C8D5D7EED}" srcOrd="1" destOrd="0" presId="urn:microsoft.com/office/officeart/2005/8/layout/hList1"/>
    <dgm:cxn modelId="{F9348CB6-890F-4D65-985E-BFD71B1FE8B0}" type="presParOf" srcId="{DADE19E1-AEB6-42F9-8CBA-81880FB2680A}" destId="{15E7F042-31A9-45BD-ACB1-31459B7ED7C3}" srcOrd="2" destOrd="0" presId="urn:microsoft.com/office/officeart/2005/8/layout/hList1"/>
    <dgm:cxn modelId="{11A20789-0AAC-4CAD-BFFA-1F3A9A5EB553}" type="presParOf" srcId="{15E7F042-31A9-45BD-ACB1-31459B7ED7C3}" destId="{33559CB8-B0DA-4FA6-8F84-197515DF174A}" srcOrd="0" destOrd="0" presId="urn:microsoft.com/office/officeart/2005/8/layout/hList1"/>
    <dgm:cxn modelId="{843EC08B-56D6-4EDC-BCFD-9BE16D34D2F4}" type="presParOf" srcId="{15E7F042-31A9-45BD-ACB1-31459B7ED7C3}" destId="{0F123688-A4DE-4751-B923-6306A58F8946}" srcOrd="1" destOrd="0" presId="urn:microsoft.com/office/officeart/2005/8/layout/hList1"/>
    <dgm:cxn modelId="{8C4BA509-05E4-4DD1-B02E-384979312952}" type="presParOf" srcId="{DADE19E1-AEB6-42F9-8CBA-81880FB2680A}" destId="{5212FD66-0226-4DC7-8D4A-0FE722D99EED}" srcOrd="3" destOrd="0" presId="urn:microsoft.com/office/officeart/2005/8/layout/hList1"/>
    <dgm:cxn modelId="{A7B03B90-1748-412A-90C0-A8A393AE327C}" type="presParOf" srcId="{DADE19E1-AEB6-42F9-8CBA-81880FB2680A}" destId="{A61DE97A-EADB-4E73-B89E-380585477DB9}" srcOrd="4" destOrd="0" presId="urn:microsoft.com/office/officeart/2005/8/layout/hList1"/>
    <dgm:cxn modelId="{AB0C64E8-0614-4909-99B1-8AC2BB8BBC40}" type="presParOf" srcId="{A61DE97A-EADB-4E73-B89E-380585477DB9}" destId="{04ABA012-DE46-4F37-92AD-1A4EB42CA18C}" srcOrd="0" destOrd="0" presId="urn:microsoft.com/office/officeart/2005/8/layout/hList1"/>
    <dgm:cxn modelId="{9FE93D35-E8CB-48FD-A60F-779E8D96A631}" type="presParOf" srcId="{A61DE97A-EADB-4E73-B89E-380585477DB9}" destId="{35483A6F-6EA6-4B2B-A0BF-61BC6A51643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01E2D0-D312-489B-BB0D-ACCF663A9362}"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419"/>
        </a:p>
      </dgm:t>
    </dgm:pt>
    <dgm:pt modelId="{06ED59B8-F687-4274-B95D-256EE255DB74}">
      <dgm:prSet phldrT="[Texto]"/>
      <dgm:spPr>
        <a:solidFill>
          <a:schemeClr val="accent2">
            <a:lumMod val="20000"/>
            <a:lumOff val="80000"/>
          </a:schemeClr>
        </a:solidFill>
      </dgm:spPr>
      <dgm:t>
        <a:bodyPr/>
        <a:lstStyle/>
        <a:p>
          <a:r>
            <a:rPr lang="es-CO" altLang="es-419" b="1" dirty="0" smtClean="0">
              <a:solidFill>
                <a:srgbClr val="002060"/>
              </a:solidFill>
            </a:rPr>
            <a:t>AUDITORÍAS ESPECIALES</a:t>
          </a:r>
          <a:endParaRPr lang="es-419" b="1" dirty="0">
            <a:solidFill>
              <a:srgbClr val="002060"/>
            </a:solidFill>
          </a:endParaRPr>
        </a:p>
      </dgm:t>
    </dgm:pt>
    <dgm:pt modelId="{A7AF7945-E659-4426-9B41-6CB5BBF2461A}" type="parTrans" cxnId="{47AABDF2-A98C-4A77-8BE0-040D3E1817FD}">
      <dgm:prSet/>
      <dgm:spPr/>
      <dgm:t>
        <a:bodyPr/>
        <a:lstStyle/>
        <a:p>
          <a:endParaRPr lang="es-419"/>
        </a:p>
      </dgm:t>
    </dgm:pt>
    <dgm:pt modelId="{C81444EA-C104-453B-B3CE-0F29CFC881E7}" type="sibTrans" cxnId="{47AABDF2-A98C-4A77-8BE0-040D3E1817FD}">
      <dgm:prSet/>
      <dgm:spPr/>
      <dgm:t>
        <a:bodyPr/>
        <a:lstStyle/>
        <a:p>
          <a:endParaRPr lang="es-419"/>
        </a:p>
      </dgm:t>
    </dgm:pt>
    <dgm:pt modelId="{EB2843A3-4923-4C5E-A4C5-BDC81C232DC5}">
      <dgm:prSet phldrT="[Texto]"/>
      <dgm:spPr/>
      <dgm:t>
        <a:bodyPr/>
        <a:lstStyle/>
        <a:p>
          <a:r>
            <a:rPr lang="es-CO" altLang="es-419" b="1" dirty="0" smtClean="0">
              <a:solidFill>
                <a:schemeClr val="tx1"/>
              </a:solidFill>
            </a:rPr>
            <a:t>Usualmente comprenden el examen de </a:t>
          </a:r>
          <a:r>
            <a:rPr lang="es-CO" altLang="es-419" b="1" u="none" dirty="0" smtClean="0">
              <a:solidFill>
                <a:srgbClr val="FF0000"/>
              </a:solidFill>
              <a:effectLst>
                <a:outerShdw blurRad="38100" dist="38100" dir="2700000" algn="tl">
                  <a:srgbClr val="C0C0C0"/>
                </a:outerShdw>
              </a:effectLst>
            </a:rPr>
            <a:t>componentes específicos</a:t>
          </a:r>
          <a:r>
            <a:rPr lang="es-CO" altLang="es-419" b="1" u="none" dirty="0" smtClean="0">
              <a:solidFill>
                <a:srgbClr val="FF0000"/>
              </a:solidFill>
            </a:rPr>
            <a:t> de un proceso,</a:t>
          </a:r>
          <a:r>
            <a:rPr lang="es-CO" altLang="es-419" b="1" dirty="0" smtClean="0">
              <a:solidFill>
                <a:schemeClr val="accent2"/>
              </a:solidFill>
            </a:rPr>
            <a:t> </a:t>
          </a:r>
          <a:r>
            <a:rPr lang="es-CO" altLang="es-419" b="1" dirty="0" smtClean="0">
              <a:solidFill>
                <a:schemeClr val="tx1"/>
              </a:solidFill>
            </a:rPr>
            <a:t>operación, plan, programa, proyecto y/o áreas administrativas responsables</a:t>
          </a:r>
          <a:endParaRPr lang="es-419" dirty="0">
            <a:solidFill>
              <a:schemeClr val="tx1"/>
            </a:solidFill>
          </a:endParaRPr>
        </a:p>
      </dgm:t>
    </dgm:pt>
    <dgm:pt modelId="{ADC75C5E-2995-4469-BAD8-75C5C7A76CE7}" type="parTrans" cxnId="{B8662E05-52B9-4325-AFAA-87EF32EC0DD3}">
      <dgm:prSet/>
      <dgm:spPr/>
      <dgm:t>
        <a:bodyPr/>
        <a:lstStyle/>
        <a:p>
          <a:endParaRPr lang="es-419"/>
        </a:p>
      </dgm:t>
    </dgm:pt>
    <dgm:pt modelId="{978F955D-BFCF-4961-9D50-CF09F9F6DB16}" type="sibTrans" cxnId="{B8662E05-52B9-4325-AFAA-87EF32EC0DD3}">
      <dgm:prSet/>
      <dgm:spPr/>
      <dgm:t>
        <a:bodyPr/>
        <a:lstStyle/>
        <a:p>
          <a:endParaRPr lang="es-419"/>
        </a:p>
      </dgm:t>
    </dgm:pt>
    <dgm:pt modelId="{E918221A-F6CE-4950-8E29-66D5226D43FB}">
      <dgm:prSet phldrT="[Texto]"/>
      <dgm:spPr>
        <a:solidFill>
          <a:schemeClr val="accent2">
            <a:lumMod val="20000"/>
            <a:lumOff val="80000"/>
          </a:schemeClr>
        </a:solidFill>
      </dgm:spPr>
      <dgm:t>
        <a:bodyPr/>
        <a:lstStyle/>
        <a:p>
          <a:r>
            <a:rPr lang="es-CO" altLang="es-419" b="1" dirty="0" smtClean="0">
              <a:solidFill>
                <a:srgbClr val="002060"/>
              </a:solidFill>
            </a:rPr>
            <a:t>AUDITORÍAS DE SEGUIMIENTO</a:t>
          </a:r>
          <a:endParaRPr lang="es-419" b="1" dirty="0">
            <a:solidFill>
              <a:srgbClr val="002060"/>
            </a:solidFill>
          </a:endParaRPr>
        </a:p>
      </dgm:t>
    </dgm:pt>
    <dgm:pt modelId="{E47C710F-F531-4120-9322-92A80981F70C}" type="parTrans" cxnId="{2D9BE317-C3C5-4FB4-A339-1C7D3B5CA08E}">
      <dgm:prSet/>
      <dgm:spPr/>
      <dgm:t>
        <a:bodyPr/>
        <a:lstStyle/>
        <a:p>
          <a:endParaRPr lang="es-419"/>
        </a:p>
      </dgm:t>
    </dgm:pt>
    <dgm:pt modelId="{792F7CD2-203F-451E-B27B-BE4448EF4D38}" type="sibTrans" cxnId="{2D9BE317-C3C5-4FB4-A339-1C7D3B5CA08E}">
      <dgm:prSet/>
      <dgm:spPr/>
      <dgm:t>
        <a:bodyPr/>
        <a:lstStyle/>
        <a:p>
          <a:endParaRPr lang="es-419"/>
        </a:p>
      </dgm:t>
    </dgm:pt>
    <dgm:pt modelId="{314E8DD4-B247-499E-B8D7-12AE4B0398E3}">
      <dgm:prSet phldrT="[Texto]"/>
      <dgm:spPr/>
      <dgm:t>
        <a:bodyPr/>
        <a:lstStyle/>
        <a:p>
          <a:r>
            <a:rPr lang="es-CO" altLang="es-419" b="1" dirty="0" smtClean="0">
              <a:solidFill>
                <a:schemeClr val="tx1"/>
              </a:solidFill>
            </a:rPr>
            <a:t>Su propósito es establecer e informar, si las observaciones y recomendaciones contenidas en los </a:t>
          </a:r>
          <a:r>
            <a:rPr lang="es-CO" altLang="es-419" b="1" dirty="0" smtClean="0">
              <a:solidFill>
                <a:srgbClr val="FF0000"/>
              </a:solidFill>
            </a:rPr>
            <a:t>PLANES DE MEJOR</a:t>
          </a:r>
          <a:r>
            <a:rPr lang="es-CO" altLang="es-419" b="1" dirty="0" smtClean="0">
              <a:solidFill>
                <a:srgbClr val="FF3300"/>
              </a:solidFill>
            </a:rPr>
            <a:t>AMIENTO</a:t>
          </a:r>
          <a:r>
            <a:rPr lang="es-CO" altLang="es-419" b="1" dirty="0" smtClean="0">
              <a:solidFill>
                <a:schemeClr val="accent2"/>
              </a:solidFill>
            </a:rPr>
            <a:t> </a:t>
          </a:r>
          <a:r>
            <a:rPr lang="es-CO" altLang="es-419" b="1" dirty="0" smtClean="0">
              <a:solidFill>
                <a:schemeClr val="tx1"/>
              </a:solidFill>
            </a:rPr>
            <a:t>han sido tenidas en cuenta e implementadas en su oportunidad</a:t>
          </a:r>
          <a:endParaRPr lang="es-419" dirty="0">
            <a:solidFill>
              <a:schemeClr val="tx1"/>
            </a:solidFill>
          </a:endParaRPr>
        </a:p>
      </dgm:t>
    </dgm:pt>
    <dgm:pt modelId="{AD10DCCA-DF60-49C8-BFEA-C9DCD7645FE3}" type="parTrans" cxnId="{EDE090BB-8B7C-44A4-B589-A22DB37687F3}">
      <dgm:prSet/>
      <dgm:spPr/>
      <dgm:t>
        <a:bodyPr/>
        <a:lstStyle/>
        <a:p>
          <a:endParaRPr lang="es-419"/>
        </a:p>
      </dgm:t>
    </dgm:pt>
    <dgm:pt modelId="{13494F55-6A26-4461-B390-BAFD65DD82C8}" type="sibTrans" cxnId="{EDE090BB-8B7C-44A4-B589-A22DB37687F3}">
      <dgm:prSet/>
      <dgm:spPr/>
      <dgm:t>
        <a:bodyPr/>
        <a:lstStyle/>
        <a:p>
          <a:endParaRPr lang="es-419"/>
        </a:p>
      </dgm:t>
    </dgm:pt>
    <dgm:pt modelId="{305028AD-AC5F-48A7-95C6-1E7C8E957979}">
      <dgm:prSet/>
      <dgm:spPr>
        <a:solidFill>
          <a:schemeClr val="accent2">
            <a:lumMod val="20000"/>
            <a:lumOff val="80000"/>
          </a:schemeClr>
        </a:solidFill>
      </dgm:spPr>
      <dgm:t>
        <a:bodyPr/>
        <a:lstStyle/>
        <a:p>
          <a:r>
            <a:rPr lang="es-CO" altLang="es-419" b="1" dirty="0" smtClean="0">
              <a:solidFill>
                <a:srgbClr val="002060"/>
              </a:solidFill>
            </a:rPr>
            <a:t>AUDITORÍA A SISTEMAS DE INFORMACIÓN</a:t>
          </a:r>
          <a:endParaRPr lang="es-419" dirty="0">
            <a:solidFill>
              <a:srgbClr val="002060"/>
            </a:solidFill>
          </a:endParaRPr>
        </a:p>
      </dgm:t>
    </dgm:pt>
    <dgm:pt modelId="{0F0C128C-EA4A-48B8-A41F-E89B346AFE8A}" type="parTrans" cxnId="{642D9956-E58A-48C9-8E82-0888E31EEB5D}">
      <dgm:prSet/>
      <dgm:spPr/>
      <dgm:t>
        <a:bodyPr/>
        <a:lstStyle/>
        <a:p>
          <a:endParaRPr lang="es-419"/>
        </a:p>
      </dgm:t>
    </dgm:pt>
    <dgm:pt modelId="{E28F5139-B564-48DF-B83F-E562DA597199}" type="sibTrans" cxnId="{642D9956-E58A-48C9-8E82-0888E31EEB5D}">
      <dgm:prSet/>
      <dgm:spPr/>
      <dgm:t>
        <a:bodyPr/>
        <a:lstStyle/>
        <a:p>
          <a:endParaRPr lang="es-419"/>
        </a:p>
      </dgm:t>
    </dgm:pt>
    <dgm:pt modelId="{CD6B5DF6-5E86-4091-8B2B-0A4E6713A255}">
      <dgm:prSet/>
      <dgm:spPr>
        <a:solidFill>
          <a:schemeClr val="accent2">
            <a:lumMod val="20000"/>
            <a:lumOff val="80000"/>
          </a:schemeClr>
        </a:solidFill>
      </dgm:spPr>
      <dgm:t>
        <a:bodyPr/>
        <a:lstStyle/>
        <a:p>
          <a:r>
            <a:rPr lang="es-CO" altLang="es-419" b="1" dirty="0" smtClean="0">
              <a:solidFill>
                <a:srgbClr val="002060"/>
              </a:solidFill>
            </a:rPr>
            <a:t>AUDITORÍA FINANCIERA</a:t>
          </a:r>
          <a:endParaRPr lang="es-419" dirty="0">
            <a:solidFill>
              <a:srgbClr val="002060"/>
            </a:solidFill>
          </a:endParaRPr>
        </a:p>
      </dgm:t>
    </dgm:pt>
    <dgm:pt modelId="{AE121E83-1FF0-4E22-A5DE-C316E34A0AA6}" type="parTrans" cxnId="{2642B7B7-22D7-4964-BF6C-D78C92EEEF66}">
      <dgm:prSet/>
      <dgm:spPr/>
      <dgm:t>
        <a:bodyPr/>
        <a:lstStyle/>
        <a:p>
          <a:endParaRPr lang="es-419"/>
        </a:p>
      </dgm:t>
    </dgm:pt>
    <dgm:pt modelId="{AD53345B-5EE0-4F7D-AFF3-DC0EDC0D18AC}" type="sibTrans" cxnId="{2642B7B7-22D7-4964-BF6C-D78C92EEEF66}">
      <dgm:prSet/>
      <dgm:spPr/>
      <dgm:t>
        <a:bodyPr/>
        <a:lstStyle/>
        <a:p>
          <a:endParaRPr lang="es-419"/>
        </a:p>
      </dgm:t>
    </dgm:pt>
    <dgm:pt modelId="{19B50EAE-B6D1-455E-9E3C-2A20F2A98B31}">
      <dgm:prSet custT="1"/>
      <dgm:spPr/>
      <dgm:t>
        <a:bodyPr anchor="ctr" anchorCtr="0"/>
        <a:lstStyle/>
        <a:p>
          <a:pPr algn="just"/>
          <a:r>
            <a:rPr lang="es-CO" altLang="es-419" sz="2000" b="1" dirty="0" smtClean="0">
              <a:solidFill>
                <a:schemeClr val="tx1"/>
              </a:solidFill>
            </a:rPr>
            <a:t>Provee la seguridad que la infraestructura de la información tecnológica, cuenta con </a:t>
          </a:r>
          <a:r>
            <a:rPr lang="es-CO" altLang="es-419" sz="2000" b="1" u="sng" dirty="0" smtClean="0">
              <a:solidFill>
                <a:srgbClr val="FF0000"/>
              </a:solidFill>
            </a:rPr>
            <a:t>seguridad y  controles</a:t>
          </a:r>
          <a:endParaRPr lang="es-419" sz="2000" u="sng" dirty="0">
            <a:solidFill>
              <a:srgbClr val="FF0000"/>
            </a:solidFill>
          </a:endParaRPr>
        </a:p>
      </dgm:t>
    </dgm:pt>
    <dgm:pt modelId="{66A657F3-AE06-45E9-A5DD-22DBCD55346E}" type="parTrans" cxnId="{2628F975-38F8-4834-8F84-E3E5315C4E9F}">
      <dgm:prSet/>
      <dgm:spPr/>
      <dgm:t>
        <a:bodyPr/>
        <a:lstStyle/>
        <a:p>
          <a:endParaRPr lang="es-419"/>
        </a:p>
      </dgm:t>
    </dgm:pt>
    <dgm:pt modelId="{DA6A66A1-6998-4C35-9CE9-F0722AEFCF03}" type="sibTrans" cxnId="{2628F975-38F8-4834-8F84-E3E5315C4E9F}">
      <dgm:prSet/>
      <dgm:spPr/>
      <dgm:t>
        <a:bodyPr/>
        <a:lstStyle/>
        <a:p>
          <a:endParaRPr lang="es-419"/>
        </a:p>
      </dgm:t>
    </dgm:pt>
    <dgm:pt modelId="{5A4F8736-F35F-4EC7-9AEB-CC6AA624F217}">
      <dgm:prSet custT="1"/>
      <dgm:spPr/>
      <dgm:t>
        <a:bodyPr anchor="ctr" anchorCtr="0"/>
        <a:lstStyle/>
        <a:p>
          <a:pPr algn="just"/>
          <a:r>
            <a:rPr lang="es-CO" altLang="es-419" sz="1800" b="1" dirty="0" smtClean="0">
              <a:solidFill>
                <a:schemeClr val="tx1"/>
              </a:solidFill>
            </a:rPr>
            <a:t>Examina los registros de las operaciones de carácter económico normalmente ya ejecutadas. El informe resultante por lo general expresa un pronunciamiento u opinión sobre la </a:t>
          </a:r>
          <a:r>
            <a:rPr lang="es-CO" altLang="es-419" sz="1800" b="1" u="sng" dirty="0" smtClean="0">
              <a:solidFill>
                <a:srgbClr val="FF0000"/>
              </a:solidFill>
            </a:rPr>
            <a:t>razonabilidad</a:t>
          </a:r>
          <a:r>
            <a:rPr lang="es-CO" altLang="es-419" sz="1800" b="1" dirty="0" smtClean="0">
              <a:solidFill>
                <a:schemeClr val="tx1"/>
              </a:solidFill>
            </a:rPr>
            <a:t> del contenido y presentación de la información financiera</a:t>
          </a:r>
          <a:endParaRPr lang="es-419" sz="1800" dirty="0">
            <a:solidFill>
              <a:schemeClr val="tx1"/>
            </a:solidFill>
          </a:endParaRPr>
        </a:p>
      </dgm:t>
    </dgm:pt>
    <dgm:pt modelId="{680844E6-671B-464E-B2F0-F39B81696F80}" type="parTrans" cxnId="{F96D8071-71F5-491E-BCB5-7247384F3C89}">
      <dgm:prSet/>
      <dgm:spPr/>
      <dgm:t>
        <a:bodyPr/>
        <a:lstStyle/>
        <a:p>
          <a:endParaRPr lang="es-419"/>
        </a:p>
      </dgm:t>
    </dgm:pt>
    <dgm:pt modelId="{1F890A0F-018D-468D-B3FF-B97A2BB2E116}" type="sibTrans" cxnId="{F96D8071-71F5-491E-BCB5-7247384F3C89}">
      <dgm:prSet/>
      <dgm:spPr/>
      <dgm:t>
        <a:bodyPr/>
        <a:lstStyle/>
        <a:p>
          <a:endParaRPr lang="es-419"/>
        </a:p>
      </dgm:t>
    </dgm:pt>
    <dgm:pt modelId="{4AB188A3-8889-48BF-9EFF-BFB7DAAADC86}" type="pres">
      <dgm:prSet presAssocID="{C201E2D0-D312-489B-BB0D-ACCF663A9362}" presName="Name0" presStyleCnt="0">
        <dgm:presLayoutVars>
          <dgm:dir/>
          <dgm:animLvl val="lvl"/>
          <dgm:resizeHandles/>
        </dgm:presLayoutVars>
      </dgm:prSet>
      <dgm:spPr/>
      <dgm:t>
        <a:bodyPr/>
        <a:lstStyle/>
        <a:p>
          <a:endParaRPr lang="es-419"/>
        </a:p>
      </dgm:t>
    </dgm:pt>
    <dgm:pt modelId="{7E18953D-3D03-49DD-8410-E57BA306224B}" type="pres">
      <dgm:prSet presAssocID="{305028AD-AC5F-48A7-95C6-1E7C8E957979}" presName="linNode" presStyleCnt="0"/>
      <dgm:spPr/>
    </dgm:pt>
    <dgm:pt modelId="{42E2044E-6906-4B9F-8F5B-E73F0298DDF0}" type="pres">
      <dgm:prSet presAssocID="{305028AD-AC5F-48A7-95C6-1E7C8E957979}" presName="parentShp" presStyleLbl="node1" presStyleIdx="0" presStyleCnt="4" custScaleX="85526">
        <dgm:presLayoutVars>
          <dgm:bulletEnabled val="1"/>
        </dgm:presLayoutVars>
      </dgm:prSet>
      <dgm:spPr/>
      <dgm:t>
        <a:bodyPr/>
        <a:lstStyle/>
        <a:p>
          <a:endParaRPr lang="es-419"/>
        </a:p>
      </dgm:t>
    </dgm:pt>
    <dgm:pt modelId="{59B5E1E3-AA91-40EC-A623-45072C70CDF6}" type="pres">
      <dgm:prSet presAssocID="{305028AD-AC5F-48A7-95C6-1E7C8E957979}" presName="childShp" presStyleLbl="bgAccFollowNode1" presStyleIdx="0" presStyleCnt="4" custScaleX="109649">
        <dgm:presLayoutVars>
          <dgm:bulletEnabled val="1"/>
        </dgm:presLayoutVars>
      </dgm:prSet>
      <dgm:spPr/>
      <dgm:t>
        <a:bodyPr/>
        <a:lstStyle/>
        <a:p>
          <a:endParaRPr lang="es-419"/>
        </a:p>
      </dgm:t>
    </dgm:pt>
    <dgm:pt modelId="{5590FF1E-C2B4-44CA-86D2-0208F8C46AE8}" type="pres">
      <dgm:prSet presAssocID="{E28F5139-B564-48DF-B83F-E562DA597199}" presName="spacing" presStyleCnt="0"/>
      <dgm:spPr/>
    </dgm:pt>
    <dgm:pt modelId="{3E9D1CC5-F439-4342-9BDD-076400C8323C}" type="pres">
      <dgm:prSet presAssocID="{CD6B5DF6-5E86-4091-8B2B-0A4E6713A255}" presName="linNode" presStyleCnt="0"/>
      <dgm:spPr/>
    </dgm:pt>
    <dgm:pt modelId="{F0FD8F78-61FF-4CA3-AAF3-5EA9AFCC690D}" type="pres">
      <dgm:prSet presAssocID="{CD6B5DF6-5E86-4091-8B2B-0A4E6713A255}" presName="parentShp" presStyleLbl="node1" presStyleIdx="1" presStyleCnt="4" custScaleX="91165">
        <dgm:presLayoutVars>
          <dgm:bulletEnabled val="1"/>
        </dgm:presLayoutVars>
      </dgm:prSet>
      <dgm:spPr/>
      <dgm:t>
        <a:bodyPr/>
        <a:lstStyle/>
        <a:p>
          <a:endParaRPr lang="es-419"/>
        </a:p>
      </dgm:t>
    </dgm:pt>
    <dgm:pt modelId="{93E6CB4E-F2C1-4D14-80C5-DE1C4F8D88FF}" type="pres">
      <dgm:prSet presAssocID="{CD6B5DF6-5E86-4091-8B2B-0A4E6713A255}" presName="childShp" presStyleLbl="bgAccFollowNode1" presStyleIdx="1" presStyleCnt="4" custScaleX="116667">
        <dgm:presLayoutVars>
          <dgm:bulletEnabled val="1"/>
        </dgm:presLayoutVars>
      </dgm:prSet>
      <dgm:spPr/>
      <dgm:t>
        <a:bodyPr/>
        <a:lstStyle/>
        <a:p>
          <a:endParaRPr lang="es-419"/>
        </a:p>
      </dgm:t>
    </dgm:pt>
    <dgm:pt modelId="{1199B2A5-6CDF-4540-AC1B-7EE97B419C29}" type="pres">
      <dgm:prSet presAssocID="{AD53345B-5EE0-4F7D-AFF3-DC0EDC0D18AC}" presName="spacing" presStyleCnt="0"/>
      <dgm:spPr/>
    </dgm:pt>
    <dgm:pt modelId="{89B6E5A6-DE33-4162-8A84-F9569F45C3FF}" type="pres">
      <dgm:prSet presAssocID="{06ED59B8-F687-4274-B95D-256EE255DB74}" presName="linNode" presStyleCnt="0"/>
      <dgm:spPr/>
    </dgm:pt>
    <dgm:pt modelId="{F4C72A5F-C39C-4632-B585-B1D97F6BCD80}" type="pres">
      <dgm:prSet presAssocID="{06ED59B8-F687-4274-B95D-256EE255DB74}" presName="parentShp" presStyleLbl="node1" presStyleIdx="2" presStyleCnt="4" custScaleX="93700">
        <dgm:presLayoutVars>
          <dgm:bulletEnabled val="1"/>
        </dgm:presLayoutVars>
      </dgm:prSet>
      <dgm:spPr/>
      <dgm:t>
        <a:bodyPr/>
        <a:lstStyle/>
        <a:p>
          <a:endParaRPr lang="es-419"/>
        </a:p>
      </dgm:t>
    </dgm:pt>
    <dgm:pt modelId="{7367FDF6-946F-40FA-9194-686EB65FB50C}" type="pres">
      <dgm:prSet presAssocID="{06ED59B8-F687-4274-B95D-256EE255DB74}" presName="childShp" presStyleLbl="bgAccFollowNode1" presStyleIdx="2" presStyleCnt="4" custScaleX="118859">
        <dgm:presLayoutVars>
          <dgm:bulletEnabled val="1"/>
        </dgm:presLayoutVars>
      </dgm:prSet>
      <dgm:spPr/>
      <dgm:t>
        <a:bodyPr/>
        <a:lstStyle/>
        <a:p>
          <a:endParaRPr lang="es-419"/>
        </a:p>
      </dgm:t>
    </dgm:pt>
    <dgm:pt modelId="{E673B69D-4805-43B7-AEDB-EB0BAF4F54BA}" type="pres">
      <dgm:prSet presAssocID="{C81444EA-C104-453B-B3CE-0F29CFC881E7}" presName="spacing" presStyleCnt="0"/>
      <dgm:spPr/>
    </dgm:pt>
    <dgm:pt modelId="{6F41FDD2-1026-4213-AB31-22B158E0271D}" type="pres">
      <dgm:prSet presAssocID="{E918221A-F6CE-4950-8E29-66D5226D43FB}" presName="linNode" presStyleCnt="0"/>
      <dgm:spPr/>
    </dgm:pt>
    <dgm:pt modelId="{613688EB-7D5C-4A3D-8FE2-3341A648DDC9}" type="pres">
      <dgm:prSet presAssocID="{E918221A-F6CE-4950-8E29-66D5226D43FB}" presName="parentShp" presStyleLbl="node1" presStyleIdx="3" presStyleCnt="4" custScaleX="92905">
        <dgm:presLayoutVars>
          <dgm:bulletEnabled val="1"/>
        </dgm:presLayoutVars>
      </dgm:prSet>
      <dgm:spPr/>
      <dgm:t>
        <a:bodyPr/>
        <a:lstStyle/>
        <a:p>
          <a:endParaRPr lang="es-419"/>
        </a:p>
      </dgm:t>
    </dgm:pt>
    <dgm:pt modelId="{7424784C-BAA9-4048-B82C-1BDF6D3950D1}" type="pres">
      <dgm:prSet presAssocID="{E918221A-F6CE-4950-8E29-66D5226D43FB}" presName="childShp" presStyleLbl="bgAccFollowNode1" presStyleIdx="3" presStyleCnt="4" custScaleX="117105" custLinFactNeighborX="658">
        <dgm:presLayoutVars>
          <dgm:bulletEnabled val="1"/>
        </dgm:presLayoutVars>
      </dgm:prSet>
      <dgm:spPr/>
      <dgm:t>
        <a:bodyPr/>
        <a:lstStyle/>
        <a:p>
          <a:endParaRPr lang="es-419"/>
        </a:p>
      </dgm:t>
    </dgm:pt>
  </dgm:ptLst>
  <dgm:cxnLst>
    <dgm:cxn modelId="{26190580-0B69-48A5-BB3A-5AE599286A59}" type="presOf" srcId="{314E8DD4-B247-499E-B8D7-12AE4B0398E3}" destId="{7424784C-BAA9-4048-B82C-1BDF6D3950D1}" srcOrd="0" destOrd="0" presId="urn:microsoft.com/office/officeart/2005/8/layout/vList6"/>
    <dgm:cxn modelId="{2D9BE317-C3C5-4FB4-A339-1C7D3B5CA08E}" srcId="{C201E2D0-D312-489B-BB0D-ACCF663A9362}" destId="{E918221A-F6CE-4950-8E29-66D5226D43FB}" srcOrd="3" destOrd="0" parTransId="{E47C710F-F531-4120-9322-92A80981F70C}" sibTransId="{792F7CD2-203F-451E-B27B-BE4448EF4D38}"/>
    <dgm:cxn modelId="{5F659332-BB49-4B48-A856-7AFA2C0A3427}" type="presOf" srcId="{5A4F8736-F35F-4EC7-9AEB-CC6AA624F217}" destId="{93E6CB4E-F2C1-4D14-80C5-DE1C4F8D88FF}" srcOrd="0" destOrd="0" presId="urn:microsoft.com/office/officeart/2005/8/layout/vList6"/>
    <dgm:cxn modelId="{7FB0C18F-9A22-453C-A47B-97C07C9E7985}" type="presOf" srcId="{E918221A-F6CE-4950-8E29-66D5226D43FB}" destId="{613688EB-7D5C-4A3D-8FE2-3341A648DDC9}" srcOrd="0" destOrd="0" presId="urn:microsoft.com/office/officeart/2005/8/layout/vList6"/>
    <dgm:cxn modelId="{B324DF3F-58AB-46EB-A350-4EBD71F8B204}" type="presOf" srcId="{19B50EAE-B6D1-455E-9E3C-2A20F2A98B31}" destId="{59B5E1E3-AA91-40EC-A623-45072C70CDF6}" srcOrd="0" destOrd="0" presId="urn:microsoft.com/office/officeart/2005/8/layout/vList6"/>
    <dgm:cxn modelId="{B8662E05-52B9-4325-AFAA-87EF32EC0DD3}" srcId="{06ED59B8-F687-4274-B95D-256EE255DB74}" destId="{EB2843A3-4923-4C5E-A4C5-BDC81C232DC5}" srcOrd="0" destOrd="0" parTransId="{ADC75C5E-2995-4469-BAD8-75C5C7A76CE7}" sibTransId="{978F955D-BFCF-4961-9D50-CF09F9F6DB16}"/>
    <dgm:cxn modelId="{DC396879-CC76-41B8-8C59-B6889DA0ABF0}" type="presOf" srcId="{06ED59B8-F687-4274-B95D-256EE255DB74}" destId="{F4C72A5F-C39C-4632-B585-B1D97F6BCD80}" srcOrd="0" destOrd="0" presId="urn:microsoft.com/office/officeart/2005/8/layout/vList6"/>
    <dgm:cxn modelId="{FC226EDF-7240-4560-8C53-F838DEE7BD0A}" type="presOf" srcId="{EB2843A3-4923-4C5E-A4C5-BDC81C232DC5}" destId="{7367FDF6-946F-40FA-9194-686EB65FB50C}" srcOrd="0" destOrd="0" presId="urn:microsoft.com/office/officeart/2005/8/layout/vList6"/>
    <dgm:cxn modelId="{EDE090BB-8B7C-44A4-B589-A22DB37687F3}" srcId="{E918221A-F6CE-4950-8E29-66D5226D43FB}" destId="{314E8DD4-B247-499E-B8D7-12AE4B0398E3}" srcOrd="0" destOrd="0" parTransId="{AD10DCCA-DF60-49C8-BFEA-C9DCD7645FE3}" sibTransId="{13494F55-6A26-4461-B390-BAFD65DD82C8}"/>
    <dgm:cxn modelId="{47AABDF2-A98C-4A77-8BE0-040D3E1817FD}" srcId="{C201E2D0-D312-489B-BB0D-ACCF663A9362}" destId="{06ED59B8-F687-4274-B95D-256EE255DB74}" srcOrd="2" destOrd="0" parTransId="{A7AF7945-E659-4426-9B41-6CB5BBF2461A}" sibTransId="{C81444EA-C104-453B-B3CE-0F29CFC881E7}"/>
    <dgm:cxn modelId="{642D9956-E58A-48C9-8E82-0888E31EEB5D}" srcId="{C201E2D0-D312-489B-BB0D-ACCF663A9362}" destId="{305028AD-AC5F-48A7-95C6-1E7C8E957979}" srcOrd="0" destOrd="0" parTransId="{0F0C128C-EA4A-48B8-A41F-E89B346AFE8A}" sibTransId="{E28F5139-B564-48DF-B83F-E562DA597199}"/>
    <dgm:cxn modelId="{CCB894E0-8EF4-4E32-BA22-5AFCEEE7FD3E}" type="presOf" srcId="{305028AD-AC5F-48A7-95C6-1E7C8E957979}" destId="{42E2044E-6906-4B9F-8F5B-E73F0298DDF0}" srcOrd="0" destOrd="0" presId="urn:microsoft.com/office/officeart/2005/8/layout/vList6"/>
    <dgm:cxn modelId="{F96D8071-71F5-491E-BCB5-7247384F3C89}" srcId="{CD6B5DF6-5E86-4091-8B2B-0A4E6713A255}" destId="{5A4F8736-F35F-4EC7-9AEB-CC6AA624F217}" srcOrd="0" destOrd="0" parTransId="{680844E6-671B-464E-B2F0-F39B81696F80}" sibTransId="{1F890A0F-018D-468D-B3FF-B97A2BB2E116}"/>
    <dgm:cxn modelId="{2628F975-38F8-4834-8F84-E3E5315C4E9F}" srcId="{305028AD-AC5F-48A7-95C6-1E7C8E957979}" destId="{19B50EAE-B6D1-455E-9E3C-2A20F2A98B31}" srcOrd="0" destOrd="0" parTransId="{66A657F3-AE06-45E9-A5DD-22DBCD55346E}" sibTransId="{DA6A66A1-6998-4C35-9CE9-F0722AEFCF03}"/>
    <dgm:cxn modelId="{2642B7B7-22D7-4964-BF6C-D78C92EEEF66}" srcId="{C201E2D0-D312-489B-BB0D-ACCF663A9362}" destId="{CD6B5DF6-5E86-4091-8B2B-0A4E6713A255}" srcOrd="1" destOrd="0" parTransId="{AE121E83-1FF0-4E22-A5DE-C316E34A0AA6}" sibTransId="{AD53345B-5EE0-4F7D-AFF3-DC0EDC0D18AC}"/>
    <dgm:cxn modelId="{54EBF2A7-D369-4790-8FA0-0C42E164D1D9}" type="presOf" srcId="{C201E2D0-D312-489B-BB0D-ACCF663A9362}" destId="{4AB188A3-8889-48BF-9EFF-BFB7DAAADC86}" srcOrd="0" destOrd="0" presId="urn:microsoft.com/office/officeart/2005/8/layout/vList6"/>
    <dgm:cxn modelId="{38C5DC0B-2F4E-4A41-B025-26B632458FE6}" type="presOf" srcId="{CD6B5DF6-5E86-4091-8B2B-0A4E6713A255}" destId="{F0FD8F78-61FF-4CA3-AAF3-5EA9AFCC690D}" srcOrd="0" destOrd="0" presId="urn:microsoft.com/office/officeart/2005/8/layout/vList6"/>
    <dgm:cxn modelId="{9B7B9BF2-6AAD-43E2-9897-51F8503A9A8B}" type="presParOf" srcId="{4AB188A3-8889-48BF-9EFF-BFB7DAAADC86}" destId="{7E18953D-3D03-49DD-8410-E57BA306224B}" srcOrd="0" destOrd="0" presId="urn:microsoft.com/office/officeart/2005/8/layout/vList6"/>
    <dgm:cxn modelId="{53B90C01-9CD8-4A91-9A6A-24AE360B6AF5}" type="presParOf" srcId="{7E18953D-3D03-49DD-8410-E57BA306224B}" destId="{42E2044E-6906-4B9F-8F5B-E73F0298DDF0}" srcOrd="0" destOrd="0" presId="urn:microsoft.com/office/officeart/2005/8/layout/vList6"/>
    <dgm:cxn modelId="{8B820EC5-85DB-46F3-8A72-9DCC07BBAB4F}" type="presParOf" srcId="{7E18953D-3D03-49DD-8410-E57BA306224B}" destId="{59B5E1E3-AA91-40EC-A623-45072C70CDF6}" srcOrd="1" destOrd="0" presId="urn:microsoft.com/office/officeart/2005/8/layout/vList6"/>
    <dgm:cxn modelId="{DD2E90BB-EE1F-4A32-8C01-C6EBFCDF5E5B}" type="presParOf" srcId="{4AB188A3-8889-48BF-9EFF-BFB7DAAADC86}" destId="{5590FF1E-C2B4-44CA-86D2-0208F8C46AE8}" srcOrd="1" destOrd="0" presId="urn:microsoft.com/office/officeart/2005/8/layout/vList6"/>
    <dgm:cxn modelId="{2E0F723D-C545-4DAB-9940-B70AFFE6C53B}" type="presParOf" srcId="{4AB188A3-8889-48BF-9EFF-BFB7DAAADC86}" destId="{3E9D1CC5-F439-4342-9BDD-076400C8323C}" srcOrd="2" destOrd="0" presId="urn:microsoft.com/office/officeart/2005/8/layout/vList6"/>
    <dgm:cxn modelId="{6333C9FF-6AC8-422F-A7AF-DFFBA255460A}" type="presParOf" srcId="{3E9D1CC5-F439-4342-9BDD-076400C8323C}" destId="{F0FD8F78-61FF-4CA3-AAF3-5EA9AFCC690D}" srcOrd="0" destOrd="0" presId="urn:microsoft.com/office/officeart/2005/8/layout/vList6"/>
    <dgm:cxn modelId="{2FF3FF99-4897-4D40-A185-55BAB46F168B}" type="presParOf" srcId="{3E9D1CC5-F439-4342-9BDD-076400C8323C}" destId="{93E6CB4E-F2C1-4D14-80C5-DE1C4F8D88FF}" srcOrd="1" destOrd="0" presId="urn:microsoft.com/office/officeart/2005/8/layout/vList6"/>
    <dgm:cxn modelId="{C75EDCEF-22B6-4FE4-A4A8-C3F962BB221F}" type="presParOf" srcId="{4AB188A3-8889-48BF-9EFF-BFB7DAAADC86}" destId="{1199B2A5-6CDF-4540-AC1B-7EE97B419C29}" srcOrd="3" destOrd="0" presId="urn:microsoft.com/office/officeart/2005/8/layout/vList6"/>
    <dgm:cxn modelId="{2B12B3D2-1383-41DD-AA0A-23F93B7E9849}" type="presParOf" srcId="{4AB188A3-8889-48BF-9EFF-BFB7DAAADC86}" destId="{89B6E5A6-DE33-4162-8A84-F9569F45C3FF}" srcOrd="4" destOrd="0" presId="urn:microsoft.com/office/officeart/2005/8/layout/vList6"/>
    <dgm:cxn modelId="{E2D52A1B-8599-481A-BBD3-F74D8C6E44B2}" type="presParOf" srcId="{89B6E5A6-DE33-4162-8A84-F9569F45C3FF}" destId="{F4C72A5F-C39C-4632-B585-B1D97F6BCD80}" srcOrd="0" destOrd="0" presId="urn:microsoft.com/office/officeart/2005/8/layout/vList6"/>
    <dgm:cxn modelId="{F7C97466-486D-4F42-A65C-3A7DC79F27E3}" type="presParOf" srcId="{89B6E5A6-DE33-4162-8A84-F9569F45C3FF}" destId="{7367FDF6-946F-40FA-9194-686EB65FB50C}" srcOrd="1" destOrd="0" presId="urn:microsoft.com/office/officeart/2005/8/layout/vList6"/>
    <dgm:cxn modelId="{CB146F5F-DC8E-4E39-993C-C9057D3F28A7}" type="presParOf" srcId="{4AB188A3-8889-48BF-9EFF-BFB7DAAADC86}" destId="{E673B69D-4805-43B7-AEDB-EB0BAF4F54BA}" srcOrd="5" destOrd="0" presId="urn:microsoft.com/office/officeart/2005/8/layout/vList6"/>
    <dgm:cxn modelId="{17F49D86-7CBC-4A32-A3C9-32489A27CFAD}" type="presParOf" srcId="{4AB188A3-8889-48BF-9EFF-BFB7DAAADC86}" destId="{6F41FDD2-1026-4213-AB31-22B158E0271D}" srcOrd="6" destOrd="0" presId="urn:microsoft.com/office/officeart/2005/8/layout/vList6"/>
    <dgm:cxn modelId="{7B2D42AF-8B6E-4DA6-99D8-AF0F6AAF8E40}" type="presParOf" srcId="{6F41FDD2-1026-4213-AB31-22B158E0271D}" destId="{613688EB-7D5C-4A3D-8FE2-3341A648DDC9}" srcOrd="0" destOrd="0" presId="urn:microsoft.com/office/officeart/2005/8/layout/vList6"/>
    <dgm:cxn modelId="{198EC510-698C-4540-8D4E-EA86D20A31B3}" type="presParOf" srcId="{6F41FDD2-1026-4213-AB31-22B158E0271D}" destId="{7424784C-BAA9-4048-B82C-1BDF6D3950D1}"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599B7F-91C3-4366-A3B0-D04B9820008B}" type="datetimeFigureOut">
              <a:rPr lang="es-CO" smtClean="0"/>
              <a:pPr/>
              <a:t>15/03/2019</a:t>
            </a:fld>
            <a:endParaRPr lang="es-CO" dirty="0"/>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1A4ED4-7073-4C4D-BAEE-9480C17BEBA2}" type="slidenum">
              <a:rPr lang="es-CO" smtClean="0"/>
              <a:pPr/>
              <a:t>‹Nº›</a:t>
            </a:fld>
            <a:endParaRPr lang="es-CO" dirty="0"/>
          </a:p>
        </p:txBody>
      </p:sp>
    </p:spTree>
    <p:extLst>
      <p:ext uri="{BB962C8B-B14F-4D97-AF65-F5344CB8AC3E}">
        <p14:creationId xmlns:p14="http://schemas.microsoft.com/office/powerpoint/2010/main" val="1571184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371A4ED4-7073-4C4D-BAEE-9480C17BEBA2}" type="slidenum">
              <a:rPr lang="es-CO" smtClean="0"/>
              <a:pPr/>
              <a:t>4</a:t>
            </a:fld>
            <a:endParaRPr lang="es-CO" dirty="0"/>
          </a:p>
        </p:txBody>
      </p:sp>
    </p:spTree>
    <p:extLst>
      <p:ext uri="{BB962C8B-B14F-4D97-AF65-F5344CB8AC3E}">
        <p14:creationId xmlns:p14="http://schemas.microsoft.com/office/powerpoint/2010/main" val="2730296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10"/>
          </p:nvPr>
        </p:nvSpPr>
        <p:spPr/>
        <p:txBody>
          <a:bodyPr/>
          <a:lstStyle/>
          <a:p>
            <a:fld id="{371A4ED4-7073-4C4D-BAEE-9480C17BEBA2}" type="slidenum">
              <a:rPr lang="es-CO" smtClean="0"/>
              <a:pPr/>
              <a:t>25</a:t>
            </a:fld>
            <a:endParaRPr lang="es-CO" dirty="0"/>
          </a:p>
        </p:txBody>
      </p:sp>
    </p:spTree>
    <p:extLst>
      <p:ext uri="{BB962C8B-B14F-4D97-AF65-F5344CB8AC3E}">
        <p14:creationId xmlns:p14="http://schemas.microsoft.com/office/powerpoint/2010/main" val="2820353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F32A4063-5C55-4277-8865-15B2B3F6837F}"/>
              </a:ext>
            </a:extLst>
          </p:cNvPr>
          <p:cNvSpPr>
            <a:spLocks noGrp="1"/>
          </p:cNvSpPr>
          <p:nvPr>
            <p:ph type="title"/>
          </p:nvPr>
        </p:nvSpPr>
        <p:spPr>
          <a:xfrm>
            <a:off x="838200" y="1514656"/>
            <a:ext cx="10515600" cy="1325563"/>
          </a:xfrm>
          <a:prstGeom prst="rect">
            <a:avLst/>
          </a:prstGeom>
        </p:spPr>
        <p:txBody>
          <a:bodyPr/>
          <a:lstStyle/>
          <a:p>
            <a:r>
              <a:rPr lang="es-ES"/>
              <a:t>Haga clic para modificar el estilo de título del patrón</a:t>
            </a:r>
            <a:endParaRPr lang="es-CO"/>
          </a:p>
        </p:txBody>
      </p:sp>
    </p:spTree>
    <p:extLst>
      <p:ext uri="{BB962C8B-B14F-4D97-AF65-F5344CB8AC3E}">
        <p14:creationId xmlns:p14="http://schemas.microsoft.com/office/powerpoint/2010/main" val="7016279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54000">
              <a:schemeClr val="accent1">
                <a:lumMod val="20000"/>
                <a:lumOff val="80000"/>
                <a:alpha val="0"/>
              </a:schemeClr>
            </a:gs>
            <a:gs pos="100000">
              <a:schemeClr val="accent1">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9" name="CuadroTexto 8">
            <a:extLst>
              <a:ext uri="{FF2B5EF4-FFF2-40B4-BE49-F238E27FC236}">
                <a16:creationId xmlns="" xmlns:a16="http://schemas.microsoft.com/office/drawing/2014/main" id="{E9CFA410-C740-4888-91E1-9DAEE3AFFF78}"/>
              </a:ext>
            </a:extLst>
          </p:cNvPr>
          <p:cNvSpPr txBox="1"/>
          <p:nvPr userDrawn="1"/>
        </p:nvSpPr>
        <p:spPr>
          <a:xfrm>
            <a:off x="9355016" y="276329"/>
            <a:ext cx="2789202" cy="369332"/>
          </a:xfrm>
          <a:prstGeom prst="rect">
            <a:avLst/>
          </a:prstGeom>
          <a:noFill/>
        </p:spPr>
        <p:txBody>
          <a:bodyPr wrap="square" rtlCol="0">
            <a:spAutoFit/>
          </a:bodyPr>
          <a:lstStyle/>
          <a:p>
            <a:pPr algn="ctr"/>
            <a:r>
              <a:rPr lang="es-MX" sz="1800" b="1" dirty="0"/>
              <a:t>UNIDAD DE AUDITORÍA</a:t>
            </a:r>
            <a:endParaRPr lang="es-CO" sz="1800" b="1" dirty="0"/>
          </a:p>
        </p:txBody>
      </p:sp>
      <p:cxnSp>
        <p:nvCxnSpPr>
          <p:cNvPr id="11" name="Conector recto 10">
            <a:extLst>
              <a:ext uri="{FF2B5EF4-FFF2-40B4-BE49-F238E27FC236}">
                <a16:creationId xmlns="" xmlns:a16="http://schemas.microsoft.com/office/drawing/2014/main" id="{6AC5B037-D052-421B-BF46-81F0A6F57625}"/>
              </a:ext>
            </a:extLst>
          </p:cNvPr>
          <p:cNvCxnSpPr/>
          <p:nvPr userDrawn="1"/>
        </p:nvCxnSpPr>
        <p:spPr>
          <a:xfrm>
            <a:off x="-4892" y="918419"/>
            <a:ext cx="12204000" cy="0"/>
          </a:xfrm>
          <a:prstGeom prst="line">
            <a:avLst/>
          </a:prstGeom>
          <a:ln w="63500">
            <a:gradFill flip="none" rotWithShape="1">
              <a:gsLst>
                <a:gs pos="69591">
                  <a:srgbClr val="4472C4"/>
                </a:gs>
                <a:gs pos="60183">
                  <a:srgbClr val="4472C4"/>
                </a:gs>
                <a:gs pos="48000">
                  <a:srgbClr val="4472C4"/>
                </a:gs>
                <a:gs pos="79000">
                  <a:srgbClr val="FF0000"/>
                </a:gs>
                <a:gs pos="23000">
                  <a:srgbClr val="FFFF00"/>
                </a:gs>
              </a:gsLst>
              <a:lin ang="4200000" scaled="0"/>
              <a:tileRect/>
            </a:gradFill>
          </a:ln>
        </p:spPr>
        <p:style>
          <a:lnRef idx="1">
            <a:schemeClr val="accent1"/>
          </a:lnRef>
          <a:fillRef idx="0">
            <a:schemeClr val="accent1"/>
          </a:fillRef>
          <a:effectRef idx="0">
            <a:schemeClr val="accent1"/>
          </a:effectRef>
          <a:fontRef idx="minor">
            <a:schemeClr val="tx1"/>
          </a:fontRef>
        </p:style>
      </p:cxnSp>
      <p:pic>
        <p:nvPicPr>
          <p:cNvPr id="15" name="Imagen 14">
            <a:extLst>
              <a:ext uri="{FF2B5EF4-FFF2-40B4-BE49-F238E27FC236}">
                <a16:creationId xmlns="" xmlns:a16="http://schemas.microsoft.com/office/drawing/2014/main" id="{50AB6BE9-9E74-49FA-A413-69A7BEE5702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784" y="-42204"/>
            <a:ext cx="2906421" cy="944421"/>
          </a:xfrm>
          <a:prstGeom prst="rect">
            <a:avLst/>
          </a:prstGeom>
        </p:spPr>
      </p:pic>
    </p:spTree>
    <p:extLst>
      <p:ext uri="{BB962C8B-B14F-4D97-AF65-F5344CB8AC3E}">
        <p14:creationId xmlns:p14="http://schemas.microsoft.com/office/powerpoint/2010/main" val="2047847394"/>
      </p:ext>
    </p:extLst>
  </p:cSld>
  <p:clrMap bg1="lt1" tx1="dk1" bg2="lt2" tx2="dk2" accent1="accent1" accent2="accent2" accent3="accent3" accent4="accent4" accent5="accent5" accent6="accent6" hlink="hlink" folHlink="folHlink"/>
  <p:sldLayoutIdLst>
    <p:sldLayoutId id="2147483778" r:id="rId1"/>
  </p:sldLayoutIdLst>
  <p:txStyles>
    <p:titleStyle>
      <a:lvl1pPr algn="r" defTabSz="685800" rtl="0" eaLnBrk="1" latinLnBrk="0" hangingPunct="1">
        <a:lnSpc>
          <a:spcPct val="90000"/>
        </a:lnSpc>
        <a:spcBef>
          <a:spcPct val="0"/>
        </a:spcBef>
        <a:buNone/>
        <a:defRPr sz="1500" b="1"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CO"/>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hyperlink" Target="https://elpais.com/elpais/2015/04/06/ciencia/1428317033_405833.html"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global.theiia.org/"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hyperlink" Target="0.01%20MODELO%20%20PROGRAMA%20ANUAL%20DE%20AUDITORIA.pdf" TargetMode="External"/><Relationship Id="rId2" Type="http://schemas.openxmlformats.org/officeDocument/2006/relationships/image" Target="../media/image25.pn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4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pn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4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emf"/><Relationship Id="rId7" Type="http://schemas.openxmlformats.org/officeDocument/2006/relationships/image" Target="../media/image33.png"/><Relationship Id="rId2" Type="http://schemas.openxmlformats.org/officeDocument/2006/relationships/hyperlink" Target="2.%20MODELO%20PLAN%20DE%20AUDITORIA.pdf" TargetMode="Externa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9.emf"/><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8.tmp"/><Relationship Id="rId2" Type="http://schemas.openxmlformats.org/officeDocument/2006/relationships/image" Target="../media/image29.emf"/><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mintic.gov.co/arquitecturati/630/w3-propertyvalue-8158.html"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1480130"/>
            <a:ext cx="10515600" cy="4690515"/>
          </a:xfrm>
        </p:spPr>
        <p:txBody>
          <a:bodyPr anchor="ctr" anchorCtr="0">
            <a:spAutoFit/>
          </a:bodyPr>
          <a:lstStyle/>
          <a:p>
            <a:pPr algn="ctr"/>
            <a:r>
              <a:rPr lang="es-CO" sz="16600" dirty="0" smtClean="0"/>
              <a:t>AUDITORÍA</a:t>
            </a:r>
            <a:br>
              <a:rPr lang="es-CO" sz="16600" dirty="0" smtClean="0"/>
            </a:br>
            <a:r>
              <a:rPr lang="es-CO" sz="16600" dirty="0" smtClean="0"/>
              <a:t>INTERNA</a:t>
            </a:r>
            <a:endParaRPr lang="es-CO" sz="16600" dirty="0"/>
          </a:p>
        </p:txBody>
      </p:sp>
    </p:spTree>
    <p:extLst>
      <p:ext uri="{BB962C8B-B14F-4D97-AF65-F5344CB8AC3E}">
        <p14:creationId xmlns:p14="http://schemas.microsoft.com/office/powerpoint/2010/main" val="3679930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dirty="0"/>
          </a:p>
        </p:txBody>
      </p:sp>
      <p:pic>
        <p:nvPicPr>
          <p:cNvPr id="15364" name="Picture 4"/>
          <p:cNvPicPr>
            <a:picLocks noChangeAspect="1" noChangeArrowheads="1"/>
          </p:cNvPicPr>
          <p:nvPr/>
        </p:nvPicPr>
        <p:blipFill>
          <a:blip r:embed="rId2" cstate="print"/>
          <a:srcRect l="590" t="2348" b="4700"/>
          <a:stretch>
            <a:fillRect/>
          </a:stretch>
        </p:blipFill>
        <p:spPr bwMode="auto">
          <a:xfrm>
            <a:off x="570007" y="2398810"/>
            <a:ext cx="8767985" cy="3942607"/>
          </a:xfrm>
          <a:prstGeom prst="rect">
            <a:avLst/>
          </a:prstGeom>
          <a:noFill/>
          <a:ln w="9525">
            <a:noFill/>
            <a:miter lim="800000"/>
            <a:headEnd/>
            <a:tailEnd/>
          </a:ln>
        </p:spPr>
      </p:pic>
      <p:sp>
        <p:nvSpPr>
          <p:cNvPr id="6" name="5 Rectángulo"/>
          <p:cNvSpPr/>
          <p:nvPr/>
        </p:nvSpPr>
        <p:spPr>
          <a:xfrm>
            <a:off x="451720" y="909935"/>
            <a:ext cx="5582041" cy="461665"/>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2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MODELO DE LAS TRES LÍNEAS DE DEFENSA</a:t>
            </a:r>
            <a:endParaRPr lang="es-ES" sz="2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7" name="6 Rectángulo"/>
          <p:cNvSpPr/>
          <p:nvPr/>
        </p:nvSpPr>
        <p:spPr>
          <a:xfrm>
            <a:off x="708559" y="1498938"/>
            <a:ext cx="7889175" cy="738664"/>
          </a:xfrm>
          <a:prstGeom prst="rect">
            <a:avLst/>
          </a:prstGeom>
          <a:solidFill>
            <a:schemeClr val="bg1"/>
          </a:solidFill>
          <a:ln w="63500">
            <a:solidFill>
              <a:schemeClr val="accent4">
                <a:lumMod val="60000"/>
                <a:lumOff val="40000"/>
              </a:schemeClr>
            </a:solidFill>
          </a:ln>
        </p:spPr>
        <p:txBody>
          <a:bodyPr wrap="square">
            <a:spAutoFit/>
          </a:bodyPr>
          <a:lstStyle/>
          <a:p>
            <a:r>
              <a:rPr lang="es-CO" sz="1400" b="1" dirty="0" smtClean="0"/>
              <a:t>Marco que define los distintos roles, clasificando las áreas funcionales y de responsabilidad de la organización en tres líneas de defensa. Estas líneas de defensa, son una serie de niveles de actividad, que garantizan la gestión y supervisión de riesgos de forma eficaz.</a:t>
            </a:r>
            <a:endParaRPr lang="es-CO" sz="1400" b="1" dirty="0"/>
          </a:p>
        </p:txBody>
      </p:sp>
      <p:sp>
        <p:nvSpPr>
          <p:cNvPr id="8" name="7 Rectángulo"/>
          <p:cNvSpPr/>
          <p:nvPr/>
        </p:nvSpPr>
        <p:spPr>
          <a:xfrm>
            <a:off x="6578930" y="3443845"/>
            <a:ext cx="2755075" cy="2778826"/>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9" name="8 Rectángulo"/>
          <p:cNvSpPr/>
          <p:nvPr/>
        </p:nvSpPr>
        <p:spPr>
          <a:xfrm>
            <a:off x="9488385" y="3443845"/>
            <a:ext cx="2311730" cy="2554545"/>
          </a:xfrm>
          <a:prstGeom prst="rect">
            <a:avLst/>
          </a:prstGeom>
          <a:solidFill>
            <a:srgbClr val="FFFF00"/>
          </a:solidFill>
          <a:ln w="38100" cap="rnd">
            <a:solidFill>
              <a:srgbClr val="009900"/>
            </a:solidFill>
            <a:prstDash val="sysDash"/>
            <a:miter lim="800000"/>
          </a:ln>
        </p:spPr>
        <p:txBody>
          <a:bodyPr wrap="square">
            <a:spAutoFit/>
          </a:bodyPr>
          <a:lstStyle/>
          <a:p>
            <a:pPr algn="just"/>
            <a:r>
              <a:rPr lang="es-CO" sz="1600" b="1" dirty="0" smtClean="0"/>
              <a:t>Cuarta Línea de Defensa </a:t>
            </a:r>
            <a:r>
              <a:rPr lang="es-CO" sz="1600" dirty="0" smtClean="0"/>
              <a:t>Los auditores externos, reguladores y otros entes externos (los organismos de control) se ubican fuera de la organización. Tienen un rol en la estructura general de gobierno corporativo y control de la organización</a:t>
            </a:r>
            <a:endParaRPr lang="es-CO"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500"/>
                            </p:stCondLst>
                            <p:childTnLst>
                              <p:par>
                                <p:cTn id="8" presetID="47" presetClass="entr" presetSubtype="0"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nodeType="clickEffect">
                                  <p:stCondLst>
                                    <p:cond delay="0"/>
                                  </p:stCondLst>
                                  <p:childTnLst>
                                    <p:set>
                                      <p:cBhvr>
                                        <p:cTn id="16" dur="1" fill="hold">
                                          <p:stCondLst>
                                            <p:cond delay="0"/>
                                          </p:stCondLst>
                                        </p:cTn>
                                        <p:tgtEl>
                                          <p:spTgt spid="15364"/>
                                        </p:tgtEl>
                                        <p:attrNameLst>
                                          <p:attrName>style.visibility</p:attrName>
                                        </p:attrNameLst>
                                      </p:cBhvr>
                                      <p:to>
                                        <p:strVal val="visible"/>
                                      </p:to>
                                    </p:set>
                                    <p:anim calcmode="lin" valueType="num">
                                      <p:cBhvr>
                                        <p:cTn id="17" dur="1000" fill="hold"/>
                                        <p:tgtEl>
                                          <p:spTgt spid="15364"/>
                                        </p:tgtEl>
                                        <p:attrNameLst>
                                          <p:attrName>ppt_w</p:attrName>
                                        </p:attrNameLst>
                                      </p:cBhvr>
                                      <p:tavLst>
                                        <p:tav tm="0">
                                          <p:val>
                                            <p:strVal val="#ppt_w+.3"/>
                                          </p:val>
                                        </p:tav>
                                        <p:tav tm="100000">
                                          <p:val>
                                            <p:strVal val="#ppt_w"/>
                                          </p:val>
                                        </p:tav>
                                      </p:tavLst>
                                    </p:anim>
                                    <p:anim calcmode="lin" valueType="num">
                                      <p:cBhvr>
                                        <p:cTn id="18" dur="1000" fill="hold"/>
                                        <p:tgtEl>
                                          <p:spTgt spid="15364"/>
                                        </p:tgtEl>
                                        <p:attrNameLst>
                                          <p:attrName>ppt_h</p:attrName>
                                        </p:attrNameLst>
                                      </p:cBhvr>
                                      <p:tavLst>
                                        <p:tav tm="0">
                                          <p:val>
                                            <p:strVal val="#ppt_h"/>
                                          </p:val>
                                        </p:tav>
                                        <p:tav tm="100000">
                                          <p:val>
                                            <p:strVal val="#ppt_h"/>
                                          </p:val>
                                        </p:tav>
                                      </p:tavLst>
                                    </p:anim>
                                    <p:animEffect transition="in" filter="fade">
                                      <p:cBhvr>
                                        <p:cTn id="19" dur="1000"/>
                                        <p:tgtEl>
                                          <p:spTgt spid="15364"/>
                                        </p:tgtEl>
                                      </p:cBhvr>
                                    </p:animEffect>
                                  </p:childTnLst>
                                </p:cTn>
                              </p:par>
                            </p:childTnLst>
                          </p:cTn>
                        </p:par>
                        <p:par>
                          <p:cTn id="20" fill="hold">
                            <p:stCondLst>
                              <p:cond delay="1000"/>
                            </p:stCondLst>
                            <p:childTnLst>
                              <p:par>
                                <p:cTn id="21" presetID="1" presetClass="entr" presetSubtype="0" fill="hold" grpId="0" nodeType="afterEffect">
                                  <p:stCondLst>
                                    <p:cond delay="50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3"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
                                        <p:tgtEl>
                                          <p:spTgt spid="9"/>
                                        </p:tgtEl>
                                      </p:cBhvr>
                                    </p:animEffect>
                                    <p:anim calcmode="lin" valueType="num">
                                      <p:cBhvr>
                                        <p:cTn id="28" dur="400" fill="hold"/>
                                        <p:tgtEl>
                                          <p:spTgt spid="9"/>
                                        </p:tgtEl>
                                        <p:attrNameLst>
                                          <p:attrName>ppt_x</p:attrName>
                                        </p:attrNameLst>
                                      </p:cBhvr>
                                      <p:tavLst>
                                        <p:tav tm="0">
                                          <p:val>
                                            <p:strVal val="#ppt_x"/>
                                          </p:val>
                                        </p:tav>
                                        <p:tav tm="100000">
                                          <p:val>
                                            <p:strVal val="#ppt_x"/>
                                          </p:val>
                                        </p:tav>
                                      </p:tavLst>
                                    </p:anim>
                                    <p:anim calcmode="lin" valueType="num">
                                      <p:cBhvr>
                                        <p:cTn id="29" dur="400" fill="hold"/>
                                        <p:tgtEl>
                                          <p:spTgt spid="9"/>
                                        </p:tgtEl>
                                        <p:attrNameLst>
                                          <p:attrName>ppt_y</p:attrName>
                                        </p:attrNameLst>
                                      </p:cBhvr>
                                      <p:tavLst>
                                        <p:tav tm="0">
                                          <p:val>
                                            <p:strVal val="#ppt_y+0.31"/>
                                          </p:val>
                                        </p:tav>
                                        <p:tav tm="100000">
                                          <p:val>
                                            <p:strVal val="#ppt_y+0.31"/>
                                          </p:val>
                                        </p:tav>
                                      </p:tavLst>
                                    </p:anim>
                                    <p:anim calcmode="lin" valueType="num">
                                      <p:cBhvr>
                                        <p:cTn id="30" dur="600" decel="50000" fill="hold">
                                          <p:stCondLst>
                                            <p:cond delay="4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1" dur="600" decel="50000" fill="hold">
                                          <p:stCondLst>
                                            <p:cond delay="4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ChangeAspect="1" noChangeArrowheads="1"/>
          </p:cNvPicPr>
          <p:nvPr/>
        </p:nvPicPr>
        <p:blipFill>
          <a:blip r:embed="rId2" cstate="print"/>
          <a:srcRect/>
          <a:stretch>
            <a:fillRect/>
          </a:stretch>
        </p:blipFill>
        <p:spPr bwMode="auto">
          <a:xfrm>
            <a:off x="2136503" y="1178496"/>
            <a:ext cx="9864000" cy="5652143"/>
          </a:xfrm>
          <a:prstGeom prst="rect">
            <a:avLst/>
          </a:prstGeom>
          <a:noFill/>
          <a:ln w="9525">
            <a:noFill/>
            <a:miter lim="800000"/>
            <a:headEnd/>
            <a:tailEnd/>
          </a:ln>
        </p:spPr>
      </p:pic>
      <p:sp>
        <p:nvSpPr>
          <p:cNvPr id="5" name="4 Rectángulo"/>
          <p:cNvSpPr/>
          <p:nvPr/>
        </p:nvSpPr>
        <p:spPr>
          <a:xfrm>
            <a:off x="1" y="960407"/>
            <a:ext cx="1745671" cy="156966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MECI</a:t>
            </a:r>
          </a:p>
          <a:p>
            <a:pPr algn="ctr"/>
            <a:r>
              <a:rPr lang="es-E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p>
          <a:p>
            <a:pPr algn="ctr"/>
            <a:r>
              <a:rPr lang="es-E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3 LÍNEAS</a:t>
            </a:r>
            <a:endParaRPr lang="es-ES"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nvGrpSpPr>
          <p:cNvPr id="8" name="7 Grupo"/>
          <p:cNvGrpSpPr/>
          <p:nvPr/>
        </p:nvGrpSpPr>
        <p:grpSpPr>
          <a:xfrm>
            <a:off x="4512624" y="5287818"/>
            <a:ext cx="7548747" cy="991592"/>
            <a:chOff x="4512624" y="5287818"/>
            <a:chExt cx="7548747" cy="991592"/>
          </a:xfrm>
        </p:grpSpPr>
        <p:sp>
          <p:nvSpPr>
            <p:cNvPr id="6" name="5 Rectángulo"/>
            <p:cNvSpPr/>
            <p:nvPr/>
          </p:nvSpPr>
          <p:spPr>
            <a:xfrm>
              <a:off x="4512624" y="6041902"/>
              <a:ext cx="1959429" cy="237508"/>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7" name="6 Rectángulo"/>
            <p:cNvSpPr/>
            <p:nvPr/>
          </p:nvSpPr>
          <p:spPr>
            <a:xfrm>
              <a:off x="10101942" y="5287818"/>
              <a:ext cx="1959429" cy="465116"/>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54" presetClass="entr" presetSubtype="0" accel="100000" fill="hold" nodeType="afterEffect">
                                  <p:stCondLst>
                                    <p:cond delay="0"/>
                                  </p:stCondLst>
                                  <p:childTnLst>
                                    <p:set>
                                      <p:cBhvr>
                                        <p:cTn id="9" dur="1" fill="hold">
                                          <p:stCondLst>
                                            <p:cond delay="0"/>
                                          </p:stCondLst>
                                        </p:cTn>
                                        <p:tgtEl>
                                          <p:spTgt spid="16387"/>
                                        </p:tgtEl>
                                        <p:attrNameLst>
                                          <p:attrName>style.visibility</p:attrName>
                                        </p:attrNameLst>
                                      </p:cBhvr>
                                      <p:to>
                                        <p:strVal val="visible"/>
                                      </p:to>
                                    </p:set>
                                    <p:anim calcmode="lin" valueType="num">
                                      <p:cBhvr>
                                        <p:cTn id="10" dur="500" fill="hold"/>
                                        <p:tgtEl>
                                          <p:spTgt spid="16387"/>
                                        </p:tgtEl>
                                        <p:attrNameLst>
                                          <p:attrName>ppt_w</p:attrName>
                                        </p:attrNameLst>
                                      </p:cBhvr>
                                      <p:tavLst>
                                        <p:tav tm="0">
                                          <p:val>
                                            <p:strVal val="#ppt_w*0.05"/>
                                          </p:val>
                                        </p:tav>
                                        <p:tav tm="100000">
                                          <p:val>
                                            <p:strVal val="#ppt_w"/>
                                          </p:val>
                                        </p:tav>
                                      </p:tavLst>
                                    </p:anim>
                                    <p:anim calcmode="lin" valueType="num">
                                      <p:cBhvr>
                                        <p:cTn id="11" dur="500" fill="hold"/>
                                        <p:tgtEl>
                                          <p:spTgt spid="16387"/>
                                        </p:tgtEl>
                                        <p:attrNameLst>
                                          <p:attrName>ppt_h</p:attrName>
                                        </p:attrNameLst>
                                      </p:cBhvr>
                                      <p:tavLst>
                                        <p:tav tm="0">
                                          <p:val>
                                            <p:strVal val="#ppt_h"/>
                                          </p:val>
                                        </p:tav>
                                        <p:tav tm="100000">
                                          <p:val>
                                            <p:strVal val="#ppt_h"/>
                                          </p:val>
                                        </p:tav>
                                      </p:tavLst>
                                    </p:anim>
                                    <p:anim calcmode="lin" valueType="num">
                                      <p:cBhvr>
                                        <p:cTn id="12" dur="500" fill="hold"/>
                                        <p:tgtEl>
                                          <p:spTgt spid="16387"/>
                                        </p:tgtEl>
                                        <p:attrNameLst>
                                          <p:attrName>ppt_x</p:attrName>
                                        </p:attrNameLst>
                                      </p:cBhvr>
                                      <p:tavLst>
                                        <p:tav tm="0">
                                          <p:val>
                                            <p:strVal val="#ppt_x-.2"/>
                                          </p:val>
                                        </p:tav>
                                        <p:tav tm="100000">
                                          <p:val>
                                            <p:strVal val="#ppt_x"/>
                                          </p:val>
                                        </p:tav>
                                      </p:tavLst>
                                    </p:anim>
                                    <p:anim calcmode="lin" valueType="num">
                                      <p:cBhvr>
                                        <p:cTn id="13" dur="500" fill="hold"/>
                                        <p:tgtEl>
                                          <p:spTgt spid="16387"/>
                                        </p:tgtEl>
                                        <p:attrNameLst>
                                          <p:attrName>ppt_y</p:attrName>
                                        </p:attrNameLst>
                                      </p:cBhvr>
                                      <p:tavLst>
                                        <p:tav tm="0">
                                          <p:val>
                                            <p:strVal val="#ppt_y"/>
                                          </p:val>
                                        </p:tav>
                                        <p:tav tm="100000">
                                          <p:val>
                                            <p:strVal val="#ppt_y"/>
                                          </p:val>
                                        </p:tav>
                                      </p:tavLst>
                                    </p:anim>
                                    <p:animEffect transition="in" filter="fade">
                                      <p:cBhvr>
                                        <p:cTn id="14" dur="500"/>
                                        <p:tgtEl>
                                          <p:spTgt spid="16387"/>
                                        </p:tgtEl>
                                      </p:cBhvr>
                                    </p:animEffect>
                                  </p:childTnLst>
                                </p:cTn>
                              </p:par>
                            </p:childTnLst>
                          </p:cTn>
                        </p:par>
                        <p:par>
                          <p:cTn id="15" fill="hold">
                            <p:stCondLst>
                              <p:cond delay="500"/>
                            </p:stCondLst>
                            <p:childTnLst>
                              <p:par>
                                <p:cTn id="16" presetID="1" presetClass="entr" presetSubtype="0" fill="hold" nodeType="afterEffect">
                                  <p:stCondLst>
                                    <p:cond delay="50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1004017"/>
            <a:ext cx="7707086" cy="337895"/>
          </a:xfrm>
        </p:spPr>
        <p:txBody>
          <a:bodyPr/>
          <a:lstStyle/>
          <a:p>
            <a:pPr algn="l"/>
            <a:r>
              <a:rPr lang="es-CO" dirty="0" smtClean="0"/>
              <a:t>Roles de la Unidad de Auditoría Decreto 648 de 2017  (modificó  Decreto 1083 de 2015)</a:t>
            </a:r>
            <a:endParaRPr lang="es-CO" dirty="0"/>
          </a:p>
        </p:txBody>
      </p:sp>
      <p:graphicFrame>
        <p:nvGraphicFramePr>
          <p:cNvPr id="7" name="6 Diagrama"/>
          <p:cNvGraphicFramePr/>
          <p:nvPr/>
        </p:nvGraphicFramePr>
        <p:xfrm>
          <a:off x="118750" y="1413164"/>
          <a:ext cx="11982203" cy="51657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7 Rectángulo"/>
          <p:cNvSpPr/>
          <p:nvPr/>
        </p:nvSpPr>
        <p:spPr>
          <a:xfrm>
            <a:off x="142504" y="5628904"/>
            <a:ext cx="12049496" cy="950026"/>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50" presetClass="entr" presetSubtype="0" decel="100000"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1000" fill="hold"/>
                                        <p:tgtEl>
                                          <p:spTgt spid="7"/>
                                        </p:tgtEl>
                                        <p:attrNameLst>
                                          <p:attrName>ppt_w</p:attrName>
                                        </p:attrNameLst>
                                      </p:cBhvr>
                                      <p:tavLst>
                                        <p:tav tm="0">
                                          <p:val>
                                            <p:strVal val="#ppt_w+.3"/>
                                          </p:val>
                                        </p:tav>
                                        <p:tav tm="100000">
                                          <p:val>
                                            <p:strVal val="#ppt_w"/>
                                          </p:val>
                                        </p:tav>
                                      </p:tavLst>
                                    </p:anim>
                                    <p:anim calcmode="lin" valueType="num">
                                      <p:cBhvr>
                                        <p:cTn id="11" dur="1000" fill="hold"/>
                                        <p:tgtEl>
                                          <p:spTgt spid="7"/>
                                        </p:tgtEl>
                                        <p:attrNameLst>
                                          <p:attrName>ppt_h</p:attrName>
                                        </p:attrNameLst>
                                      </p:cBhvr>
                                      <p:tavLst>
                                        <p:tav tm="0">
                                          <p:val>
                                            <p:strVal val="#ppt_h"/>
                                          </p:val>
                                        </p:tav>
                                        <p:tav tm="100000">
                                          <p:val>
                                            <p:strVal val="#ppt_h"/>
                                          </p:val>
                                        </p:tav>
                                      </p:tavLst>
                                    </p:anim>
                                    <p:animEffect transition="in" filter="fade">
                                      <p:cBhvr>
                                        <p:cTn id="12" dur="1000"/>
                                        <p:tgtEl>
                                          <p:spTgt spid="7"/>
                                        </p:tgtEl>
                                      </p:cBhvr>
                                    </p:animEffect>
                                  </p:childTnLst>
                                </p:cTn>
                              </p:par>
                            </p:childTnLst>
                          </p:cTn>
                        </p:par>
                        <p:par>
                          <p:cTn id="13" fill="hold">
                            <p:stCondLst>
                              <p:cond delay="1000"/>
                            </p:stCondLst>
                            <p:childTnLst>
                              <p:par>
                                <p:cTn id="14" presetID="1" presetClass="entr" presetSubtype="0" fill="hold" grpId="0" nodeType="afterEffect">
                                  <p:stCondLst>
                                    <p:cond delay="100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7" grpId="0">
        <p:bldAsOne/>
      </p:bldGraphic>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654137"/>
            <a:ext cx="10515600" cy="1934600"/>
          </a:xfrm>
        </p:spPr>
        <p:txBody>
          <a:bodyPr/>
          <a:lstStyle/>
          <a:p>
            <a:pPr algn="ctr"/>
            <a:r>
              <a:rPr lang="es-CO" sz="6600" dirty="0" smtClean="0"/>
              <a:t>ACTUALIZACIÓN UNIDAD DE AUDITORÍA AL NUEVO MARCO NORMATIVO</a:t>
            </a:r>
            <a:endParaRPr lang="es-419" sz="6600" dirty="0"/>
          </a:p>
        </p:txBody>
      </p:sp>
    </p:spTree>
    <p:extLst>
      <p:ext uri="{BB962C8B-B14F-4D97-AF65-F5344CB8AC3E}">
        <p14:creationId xmlns:p14="http://schemas.microsoft.com/office/powerpoint/2010/main" val="40206602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176996" y="1192629"/>
            <a:ext cx="9894278" cy="4154984"/>
          </a:xfrm>
          <a:prstGeom prst="rect">
            <a:avLst/>
          </a:prstGeom>
        </p:spPr>
        <p:txBody>
          <a:bodyPr wrap="square">
            <a:spAutoFit/>
          </a:bodyPr>
          <a:lstStyle/>
          <a:p>
            <a:pPr algn="ctr"/>
            <a:r>
              <a:rPr lang="es-CO" sz="6600" b="1" i="1" dirty="0">
                <a:latin typeface="inherit"/>
              </a:rPr>
              <a:t>“Locura es hacer lo mismo una y otra vez esperando </a:t>
            </a:r>
            <a:r>
              <a:rPr lang="es-CO" sz="6600" b="1" i="1" dirty="0" smtClean="0">
                <a:latin typeface="inherit"/>
              </a:rPr>
              <a:t>obtener resultados diferentes”</a:t>
            </a:r>
            <a:endParaRPr lang="es-419" sz="6600" dirty="0"/>
          </a:p>
        </p:txBody>
      </p:sp>
      <p:sp>
        <p:nvSpPr>
          <p:cNvPr id="4" name="Rectángulo 3"/>
          <p:cNvSpPr/>
          <p:nvPr/>
        </p:nvSpPr>
        <p:spPr>
          <a:xfrm>
            <a:off x="0" y="6033146"/>
            <a:ext cx="12192000" cy="738664"/>
          </a:xfrm>
          <a:prstGeom prst="rect">
            <a:avLst/>
          </a:prstGeom>
        </p:spPr>
        <p:txBody>
          <a:bodyPr wrap="square">
            <a:spAutoFit/>
          </a:bodyPr>
          <a:lstStyle/>
          <a:p>
            <a:pPr algn="just"/>
            <a:r>
              <a:rPr lang="es-419" sz="1400" dirty="0">
                <a:latin typeface="Arial" panose="020B0604020202020204" pitchFamily="34" charset="0"/>
                <a:cs typeface="Arial" panose="020B0604020202020204" pitchFamily="34" charset="0"/>
              </a:rPr>
              <a:t>Aunque esta cita se atribuye frecuentemente a Einstein, no existen pruebas de que sea suya. También se ha atribuido por error a Mark Twain y a Benjamin Franklin. Una posible fuente es la escritora Rita Mae Brown, en su novela Sudden Death [Muerte súbita] de 1983, pero puede que ya existiese antes</a:t>
            </a:r>
            <a:r>
              <a:rPr lang="es-419" sz="1400" dirty="0" smtClean="0">
                <a:latin typeface="Arial" panose="020B0604020202020204" pitchFamily="34" charset="0"/>
                <a:cs typeface="Arial" panose="020B0604020202020204" pitchFamily="34" charset="0"/>
              </a:rPr>
              <a:t>.</a:t>
            </a:r>
            <a:r>
              <a:rPr lang="es-CO" sz="1400" dirty="0">
                <a:latin typeface="Arial" panose="020B0604020202020204" pitchFamily="34" charset="0"/>
                <a:cs typeface="Arial" panose="020B0604020202020204" pitchFamily="34" charset="0"/>
              </a:rPr>
              <a:t> (</a:t>
            </a:r>
            <a:r>
              <a:rPr lang="es-CO" sz="1400" dirty="0">
                <a:latin typeface="Arial" panose="020B0604020202020204" pitchFamily="34" charset="0"/>
                <a:cs typeface="Arial" panose="020B0604020202020204" pitchFamily="34" charset="0"/>
                <a:hlinkClick r:id="rId2"/>
              </a:rPr>
              <a:t>https://</a:t>
            </a:r>
            <a:r>
              <a:rPr lang="es-CO" sz="1400" dirty="0" smtClean="0">
                <a:latin typeface="Arial" panose="020B0604020202020204" pitchFamily="34" charset="0"/>
                <a:cs typeface="Arial" panose="020B0604020202020204" pitchFamily="34" charset="0"/>
                <a:hlinkClick r:id="rId2"/>
              </a:rPr>
              <a:t>elpais.com/elpais/2015/04/06/ciencia/1428317033_405833.html</a:t>
            </a:r>
            <a:r>
              <a:rPr lang="es-CO" sz="1400" dirty="0" smtClean="0">
                <a:latin typeface="Arial" panose="020B0604020202020204" pitchFamily="34" charset="0"/>
                <a:cs typeface="Arial" panose="020B0604020202020204" pitchFamily="34" charset="0"/>
              </a:rPr>
              <a:t>)</a:t>
            </a:r>
            <a:endParaRPr lang="es-419"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98672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857007" y="3474083"/>
            <a:ext cx="7077694" cy="1572929"/>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algn="ctr"/>
            <a:r>
              <a:rPr lang="es-CO" sz="2000" dirty="0" smtClean="0"/>
              <a:t>Marco Internacional para la Práctica Profesional de Auditoría Interna (MIPP), del Instituto de Auditores Internos (IIA) (enero de 2017)</a:t>
            </a:r>
            <a:br>
              <a:rPr lang="es-CO" sz="2000" dirty="0" smtClean="0"/>
            </a:br>
            <a:r>
              <a:rPr lang="es-CO" sz="2000" dirty="0" smtClean="0"/>
              <a:t/>
            </a:r>
            <a:br>
              <a:rPr lang="es-CO" sz="2000" dirty="0" smtClean="0"/>
            </a:br>
            <a:r>
              <a:rPr lang="es-CO" sz="2000" dirty="0" smtClean="0"/>
              <a:t>Guía Técnica Colombiana GTC ISO 19011 Directrices para la auditoría de los sistemas de gestión  (octubre de 2018)</a:t>
            </a:r>
            <a:endParaRPr lang="es-CO" sz="2000" dirty="0"/>
          </a:p>
        </p:txBody>
      </p:sp>
      <p:pic>
        <p:nvPicPr>
          <p:cNvPr id="18434" name="Picture 2" descr="Resultado de imagen para modernizar"/>
          <p:cNvPicPr>
            <a:picLocks noChangeAspect="1" noChangeArrowheads="1"/>
          </p:cNvPicPr>
          <p:nvPr/>
        </p:nvPicPr>
        <p:blipFill>
          <a:blip r:embed="rId2" cstate="print"/>
          <a:srcRect/>
          <a:stretch>
            <a:fillRect/>
          </a:stretch>
        </p:blipFill>
        <p:spPr bwMode="auto">
          <a:xfrm>
            <a:off x="274328" y="2279568"/>
            <a:ext cx="3878645" cy="2589315"/>
          </a:xfrm>
          <a:prstGeom prst="rect">
            <a:avLst/>
          </a:prstGeom>
          <a:noFill/>
        </p:spPr>
      </p:pic>
      <p:sp>
        <p:nvSpPr>
          <p:cNvPr id="4" name="3 Rectángulo"/>
          <p:cNvSpPr/>
          <p:nvPr/>
        </p:nvSpPr>
        <p:spPr>
          <a:xfrm>
            <a:off x="583054" y="1007907"/>
            <a:ext cx="11192166" cy="830997"/>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48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ACTUALIZAR PROCESO Y PROCEDIMIENTOS</a:t>
            </a:r>
            <a:endParaRPr lang="es-ES" sz="48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5" name="4 CuadroTexto"/>
          <p:cNvSpPr txBox="1"/>
          <p:nvPr/>
        </p:nvSpPr>
        <p:spPr>
          <a:xfrm>
            <a:off x="5094513" y="1935678"/>
            <a:ext cx="5260770" cy="1477328"/>
          </a:xfrm>
          <a:prstGeom prst="rect">
            <a:avLst/>
          </a:prstGeom>
          <a:noFill/>
        </p:spPr>
        <p:txBody>
          <a:bodyPr wrap="square" rtlCol="0">
            <a:spAutoFit/>
          </a:bodyPr>
          <a:lstStyle/>
          <a:p>
            <a:pPr>
              <a:buFont typeface="Wingdings" pitchFamily="2" charset="2"/>
              <a:buChar char="q"/>
            </a:pPr>
            <a:r>
              <a:rPr lang="es-CO" b="1" dirty="0" smtClean="0"/>
              <a:t>Nuevas disposiciones legales y normativas en control interno y auditoría interna</a:t>
            </a:r>
          </a:p>
          <a:p>
            <a:endParaRPr lang="es-CO" b="1" dirty="0" smtClean="0"/>
          </a:p>
          <a:p>
            <a:pPr>
              <a:buFont typeface="Wingdings" pitchFamily="2" charset="2"/>
              <a:buChar char="q"/>
            </a:pPr>
            <a:r>
              <a:rPr lang="es-CO" b="1" dirty="0" smtClean="0"/>
              <a:t>Mejores prácticas internacionales en materia de control interno y de auditoría interna</a:t>
            </a:r>
          </a:p>
        </p:txBody>
      </p:sp>
      <p:sp>
        <p:nvSpPr>
          <p:cNvPr id="18435" name="Rectangle 3"/>
          <p:cNvSpPr>
            <a:spLocks noChangeArrowheads="1"/>
          </p:cNvSpPr>
          <p:nvPr/>
        </p:nvSpPr>
        <p:spPr bwMode="auto">
          <a:xfrm>
            <a:off x="542195" y="5178220"/>
            <a:ext cx="7545014" cy="1477328"/>
          </a:xfrm>
          <a:prstGeom prst="rect">
            <a:avLst/>
          </a:prstGeom>
          <a:blipFill>
            <a:blip r:embed="rId3" cstate="print"/>
            <a:tile tx="0" ty="0" sx="100000" sy="100000" flip="none" algn="tl"/>
          </a:blip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s-CO" b="1" dirty="0" smtClean="0"/>
              <a:t>ACTUALIZACIÓN  EN CURSO</a:t>
            </a:r>
          </a:p>
          <a:p>
            <a:pPr marL="0" marR="0" lvl="0" indent="0" algn="just" defTabSz="914400" rtl="0" eaLnBrk="0" fontAlgn="base" latinLnBrk="0" hangingPunct="0">
              <a:lnSpc>
                <a:spcPct val="100000"/>
              </a:lnSpc>
              <a:spcBef>
                <a:spcPct val="0"/>
              </a:spcBef>
              <a:spcAft>
                <a:spcPct val="0"/>
              </a:spcAft>
              <a:buClrTx/>
              <a:buSzTx/>
              <a:tabLst/>
            </a:pPr>
            <a:endParaRPr lang="es-CO" b="1" dirty="0" smtClean="0"/>
          </a:p>
          <a:p>
            <a:pPr marL="0" marR="0" lvl="0" indent="0" algn="just" defTabSz="914400" rtl="0" eaLnBrk="0" fontAlgn="base" latinLnBrk="0" hangingPunct="0">
              <a:lnSpc>
                <a:spcPct val="100000"/>
              </a:lnSpc>
              <a:spcBef>
                <a:spcPct val="0"/>
              </a:spcBef>
              <a:spcAft>
                <a:spcPct val="0"/>
              </a:spcAft>
              <a:buClrTx/>
              <a:buSzTx/>
              <a:tabLst/>
            </a:pPr>
            <a:r>
              <a:rPr lang="es-CO" b="1" dirty="0" smtClean="0"/>
              <a:t>Expedición de acto administrativo de adecuación de la institucionalidad CICCI</a:t>
            </a:r>
          </a:p>
          <a:p>
            <a:pPr lvl="0" algn="just" eaLnBrk="0" fontAlgn="base" hangingPunct="0">
              <a:spcBef>
                <a:spcPct val="0"/>
              </a:spcBef>
              <a:spcAft>
                <a:spcPct val="0"/>
              </a:spcAft>
            </a:pPr>
            <a:r>
              <a:rPr lang="es-CO" b="1" dirty="0" smtClean="0"/>
              <a:t>Adopción del código de ética y estatuto de auditoría </a:t>
            </a:r>
          </a:p>
          <a:p>
            <a:pPr lvl="0" algn="just" eaLnBrk="0" fontAlgn="base" hangingPunct="0">
              <a:spcBef>
                <a:spcPct val="0"/>
              </a:spcBef>
              <a:spcAft>
                <a:spcPct val="0"/>
              </a:spcAft>
            </a:pPr>
            <a:r>
              <a:rPr lang="es-CO" b="1" dirty="0" smtClean="0"/>
              <a:t>Actualización del proceso y procedimientos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34"/>
                                        </p:tgtEl>
                                        <p:attrNameLst>
                                          <p:attrName>style.visibility</p:attrName>
                                        </p:attrNameLst>
                                      </p:cBhvr>
                                      <p:to>
                                        <p:strVal val="visible"/>
                                      </p:to>
                                    </p:set>
                                  </p:childTnLst>
                                </p:cTn>
                              </p:par>
                            </p:childTnLst>
                          </p:cTn>
                        </p:par>
                        <p:par>
                          <p:cTn id="9" fill="hold">
                            <p:stCondLst>
                              <p:cond delay="0"/>
                            </p:stCondLst>
                            <p:childTnLst>
                              <p:par>
                                <p:cTn id="10" presetID="54" presetClass="entr" presetSubtype="0" accel="10000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strVal val="#ppt_w*0.05"/>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anim calcmode="lin" valueType="num">
                                      <p:cBhvr>
                                        <p:cTn id="14" dur="500" fill="hold"/>
                                        <p:tgtEl>
                                          <p:spTgt spid="5"/>
                                        </p:tgtEl>
                                        <p:attrNameLst>
                                          <p:attrName>ppt_x</p:attrName>
                                        </p:attrNameLst>
                                      </p:cBhvr>
                                      <p:tavLst>
                                        <p:tav tm="0">
                                          <p:val>
                                            <p:strVal val="#ppt_x-.2"/>
                                          </p:val>
                                        </p:tav>
                                        <p:tav tm="100000">
                                          <p:val>
                                            <p:strVal val="#ppt_x"/>
                                          </p:val>
                                        </p:tav>
                                      </p:tavLst>
                                    </p:anim>
                                    <p:anim calcmode="lin" valueType="num">
                                      <p:cBhvr>
                                        <p:cTn id="15" dur="500" fill="hold"/>
                                        <p:tgtEl>
                                          <p:spTgt spid="5"/>
                                        </p:tgtEl>
                                        <p:attrNameLst>
                                          <p:attrName>ppt_y</p:attrName>
                                        </p:attrNameLst>
                                      </p:cBhvr>
                                      <p:tavLst>
                                        <p:tav tm="0">
                                          <p:val>
                                            <p:strVal val="#ppt_y"/>
                                          </p:val>
                                        </p:tav>
                                        <p:tav tm="100000">
                                          <p:val>
                                            <p:strVal val="#ppt_y"/>
                                          </p:val>
                                        </p:tav>
                                      </p:tavLst>
                                    </p:anim>
                                    <p:animEffect transition="in" filter="fade">
                                      <p:cBhvr>
                                        <p:cTn id="16" dur="500"/>
                                        <p:tgtEl>
                                          <p:spTgt spid="5"/>
                                        </p:tgtEl>
                                      </p:cBhvr>
                                    </p:animEffect>
                                  </p:childTnLst>
                                </p:cTn>
                              </p:par>
                            </p:childTnLst>
                          </p:cTn>
                        </p:par>
                        <p:par>
                          <p:cTn id="17" fill="hold">
                            <p:stCondLst>
                              <p:cond delay="500"/>
                            </p:stCondLst>
                            <p:childTnLst>
                              <p:par>
                                <p:cTn id="18" presetID="23" presetClass="entr" presetSubtype="16"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childTnLst>
                                </p:cTn>
                              </p:par>
                            </p:childTnLst>
                          </p:cTn>
                        </p:par>
                        <p:par>
                          <p:cTn id="22" fill="hold">
                            <p:stCondLst>
                              <p:cond delay="1000"/>
                            </p:stCondLst>
                            <p:childTnLst>
                              <p:par>
                                <p:cTn id="23" presetID="50" presetClass="entr" presetSubtype="0" decel="100000" fill="hold" grpId="0" nodeType="afterEffect">
                                  <p:stCondLst>
                                    <p:cond delay="0"/>
                                  </p:stCondLst>
                                  <p:childTnLst>
                                    <p:set>
                                      <p:cBhvr>
                                        <p:cTn id="24" dur="1" fill="hold">
                                          <p:stCondLst>
                                            <p:cond delay="0"/>
                                          </p:stCondLst>
                                        </p:cTn>
                                        <p:tgtEl>
                                          <p:spTgt spid="18435"/>
                                        </p:tgtEl>
                                        <p:attrNameLst>
                                          <p:attrName>style.visibility</p:attrName>
                                        </p:attrNameLst>
                                      </p:cBhvr>
                                      <p:to>
                                        <p:strVal val="visible"/>
                                      </p:to>
                                    </p:set>
                                    <p:anim calcmode="lin" valueType="num">
                                      <p:cBhvr>
                                        <p:cTn id="25" dur="1000" fill="hold"/>
                                        <p:tgtEl>
                                          <p:spTgt spid="18435"/>
                                        </p:tgtEl>
                                        <p:attrNameLst>
                                          <p:attrName>ppt_w</p:attrName>
                                        </p:attrNameLst>
                                      </p:cBhvr>
                                      <p:tavLst>
                                        <p:tav tm="0">
                                          <p:val>
                                            <p:strVal val="#ppt_w+.3"/>
                                          </p:val>
                                        </p:tav>
                                        <p:tav tm="100000">
                                          <p:val>
                                            <p:strVal val="#ppt_w"/>
                                          </p:val>
                                        </p:tav>
                                      </p:tavLst>
                                    </p:anim>
                                    <p:anim calcmode="lin" valueType="num">
                                      <p:cBhvr>
                                        <p:cTn id="26" dur="1000" fill="hold"/>
                                        <p:tgtEl>
                                          <p:spTgt spid="18435"/>
                                        </p:tgtEl>
                                        <p:attrNameLst>
                                          <p:attrName>ppt_h</p:attrName>
                                        </p:attrNameLst>
                                      </p:cBhvr>
                                      <p:tavLst>
                                        <p:tav tm="0">
                                          <p:val>
                                            <p:strVal val="#ppt_h"/>
                                          </p:val>
                                        </p:tav>
                                        <p:tav tm="100000">
                                          <p:val>
                                            <p:strVal val="#ppt_h"/>
                                          </p:val>
                                        </p:tav>
                                      </p:tavLst>
                                    </p:anim>
                                    <p:animEffect transition="in" filter="fade">
                                      <p:cBhvr>
                                        <p:cTn id="27" dur="1000"/>
                                        <p:tgtEl>
                                          <p:spTgt spid="18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1843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80082" y="1007906"/>
            <a:ext cx="11479681"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CO" sz="2000" dirty="0" smtClean="0">
                <a:solidFill>
                  <a:srgbClr val="C00000"/>
                </a:solidFill>
              </a:rPr>
              <a:t>MARCO INTERNACIONAL PARA LA PRÁCTICA PROFESIONAL DE AUDITORÍA INTERNA (MIPP) (ENERO DE 2017)</a:t>
            </a:r>
            <a:endParaRPr lang="es-ES" sz="2000" b="1" cap="none" spc="0" dirty="0">
              <a:ln w="11430"/>
              <a:solidFill>
                <a:srgbClr val="C00000"/>
              </a:solidFill>
              <a:effectLst>
                <a:outerShdw blurRad="50800" dist="39000" dir="5460000" algn="tl">
                  <a:srgbClr val="000000">
                    <a:alpha val="38000"/>
                  </a:srgbClr>
                </a:outerShdw>
              </a:effectLst>
            </a:endParaRPr>
          </a:p>
        </p:txBody>
      </p:sp>
      <p:grpSp>
        <p:nvGrpSpPr>
          <p:cNvPr id="10" name="9 Grupo"/>
          <p:cNvGrpSpPr/>
          <p:nvPr/>
        </p:nvGrpSpPr>
        <p:grpSpPr>
          <a:xfrm>
            <a:off x="391884" y="1790709"/>
            <a:ext cx="11532129" cy="5055416"/>
            <a:chOff x="391884" y="1790709"/>
            <a:chExt cx="11532129" cy="5055416"/>
          </a:xfrm>
        </p:grpSpPr>
        <p:sp>
          <p:nvSpPr>
            <p:cNvPr id="17409" name="Rectangle 1"/>
            <p:cNvSpPr>
              <a:spLocks noChangeArrowheads="1"/>
            </p:cNvSpPr>
            <p:nvPr/>
          </p:nvSpPr>
          <p:spPr bwMode="auto">
            <a:xfrm>
              <a:off x="451260" y="1790709"/>
              <a:ext cx="7113321" cy="1815882"/>
            </a:xfrm>
            <a:prstGeom prst="rect">
              <a:avLst/>
            </a:prstGeom>
            <a:solidFill>
              <a:schemeClr val="bg1"/>
            </a:solidFill>
            <a:ln w="9525">
              <a:noFill/>
              <a:miter lim="800000"/>
              <a:headEnd/>
              <a:tailEnd/>
            </a:ln>
            <a:effectLst>
              <a:glow rad="228600">
                <a:schemeClr val="accent1">
                  <a:satMod val="175000"/>
                  <a:alpha val="40000"/>
                </a:schemeClr>
              </a:glow>
            </a:effectLst>
          </p:spPr>
          <p:txBody>
            <a:bodyPr vert="horz" wrap="square" lIns="91440" tIns="45720" rIns="91440" bIns="45720" numCol="1" anchor="ctr" anchorCtr="0" compatLnSpc="1">
              <a:prstTxWarp prst="textNoShape">
                <a:avLst/>
              </a:prstTxWarp>
              <a:spAutoFit/>
            </a:bodyPr>
            <a:lstStyle/>
            <a:p>
              <a:pPr eaLnBrk="1" fontAlgn="base" hangingPunct="1">
                <a:spcBef>
                  <a:spcPct val="0"/>
                </a:spcBef>
                <a:spcAft>
                  <a:spcPct val="0"/>
                </a:spcAft>
                <a:buFontTx/>
                <a:buNone/>
              </a:pPr>
              <a:r>
                <a:rPr lang="es-CO" sz="1400" b="1" dirty="0" smtClean="0">
                  <a:latin typeface="Arial" pitchFamily="34" charset="0"/>
                  <a:ea typeface="Calibri" pitchFamily="34" charset="0"/>
                  <a:cs typeface="Arial" pitchFamily="34" charset="0"/>
                </a:rPr>
                <a:t>Conjunto de</a:t>
              </a:r>
              <a:r>
                <a:rPr lang="es-CO" sz="1400" b="1" dirty="0" smtClean="0">
                  <a:solidFill>
                    <a:srgbClr val="009900"/>
                  </a:solidFill>
                  <a:latin typeface="Arial" pitchFamily="34" charset="0"/>
                  <a:ea typeface="Calibri" pitchFamily="34" charset="0"/>
                  <a:cs typeface="Arial" pitchFamily="34" charset="0"/>
                </a:rPr>
                <a:t> </a:t>
              </a:r>
              <a:r>
                <a:rPr lang="es-CO" sz="1400" b="1" u="sng" dirty="0" smtClean="0">
                  <a:solidFill>
                    <a:srgbClr val="009900"/>
                  </a:solidFill>
                  <a:latin typeface="Arial" pitchFamily="34" charset="0"/>
                  <a:ea typeface="Calibri" pitchFamily="34" charset="0"/>
                  <a:cs typeface="Arial" pitchFamily="34" charset="0"/>
                </a:rPr>
                <a:t>normas y guías que regulan el desempeño profesional de los auditores internos</a:t>
              </a:r>
              <a:r>
                <a:rPr lang="es-CO" sz="1400" b="1" dirty="0" smtClean="0">
                  <a:solidFill>
                    <a:srgbClr val="009900"/>
                  </a:solidFill>
                  <a:latin typeface="Arial" pitchFamily="34" charset="0"/>
                  <a:ea typeface="Calibri" pitchFamily="34" charset="0"/>
                  <a:cs typeface="Arial" pitchFamily="34" charset="0"/>
                </a:rPr>
                <a:t> </a:t>
              </a:r>
              <a:r>
                <a:rPr lang="es-CO" sz="1400" b="1" dirty="0" smtClean="0">
                  <a:latin typeface="Arial" pitchFamily="34" charset="0"/>
                  <a:ea typeface="Calibri" pitchFamily="34" charset="0"/>
                  <a:cs typeface="Arial" pitchFamily="34" charset="0"/>
                </a:rPr>
                <a:t>en todo el mundo. Las normas internacionales que contiene se alinean con las mejores prácticas y tienen en cuenta las tendencias y riesgos emergentes que podrían tener impacto en las organizaciones. Este marco define la auditoría interna, como una </a:t>
              </a:r>
              <a:r>
                <a:rPr lang="es-CO" sz="1400" b="1" u="sng" dirty="0" smtClean="0">
                  <a:solidFill>
                    <a:schemeClr val="accent4">
                      <a:lumMod val="50000"/>
                    </a:schemeClr>
                  </a:solidFill>
                  <a:latin typeface="Arial" pitchFamily="34" charset="0"/>
                  <a:ea typeface="Calibri" pitchFamily="34" charset="0"/>
                  <a:cs typeface="Arial" pitchFamily="34" charset="0"/>
                </a:rPr>
                <a:t>actividad independiente y objetiva de aseguramiento y consulta</a:t>
              </a:r>
              <a:r>
                <a:rPr lang="es-CO" sz="1400" b="1" dirty="0" smtClean="0">
                  <a:latin typeface="Arial" pitchFamily="34" charset="0"/>
                  <a:ea typeface="Calibri" pitchFamily="34" charset="0"/>
                  <a:cs typeface="Arial" pitchFamily="34" charset="0"/>
                </a:rPr>
                <a:t>, concebida para </a:t>
              </a:r>
              <a:r>
                <a:rPr lang="es-CO" sz="1400" b="1" u="sng" dirty="0" smtClean="0">
                  <a:solidFill>
                    <a:schemeClr val="accent1">
                      <a:lumMod val="50000"/>
                    </a:schemeClr>
                  </a:solidFill>
                  <a:latin typeface="Arial" pitchFamily="34" charset="0"/>
                  <a:ea typeface="Calibri" pitchFamily="34" charset="0"/>
                  <a:cs typeface="Arial" pitchFamily="34" charset="0"/>
                </a:rPr>
                <a:t>agregar valor y mejorar las operaciones</a:t>
              </a:r>
              <a:r>
                <a:rPr lang="es-CO" sz="1400" b="1" dirty="0" smtClean="0">
                  <a:latin typeface="Arial" pitchFamily="34" charset="0"/>
                  <a:ea typeface="Calibri" pitchFamily="34" charset="0"/>
                  <a:cs typeface="Arial" pitchFamily="34" charset="0"/>
                </a:rPr>
                <a:t>, en este caso, de la Rama Judicial, ayudándola a cumplir sus objetivos.</a:t>
              </a:r>
            </a:p>
          </p:txBody>
        </p:sp>
        <p:sp>
          <p:nvSpPr>
            <p:cNvPr id="17411" name="Rectangle 3"/>
            <p:cNvSpPr>
              <a:spLocks noChangeArrowheads="1"/>
            </p:cNvSpPr>
            <p:nvPr/>
          </p:nvSpPr>
          <p:spPr bwMode="auto">
            <a:xfrm>
              <a:off x="534390" y="6430627"/>
              <a:ext cx="11103429" cy="4154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050" i="0" u="none" strike="noStrike" cap="none" normalizeH="0" baseline="0" dirty="0" smtClean="0">
                  <a:ln>
                    <a:noFill/>
                  </a:ln>
                  <a:solidFill>
                    <a:schemeClr val="tx1"/>
                  </a:solidFill>
                  <a:effectLst/>
                  <a:latin typeface="Arial" pitchFamily="34" charset="0"/>
                  <a:ea typeface="Calibri" pitchFamily="34" charset="0"/>
                  <a:cs typeface="Arial" pitchFamily="34" charset="0"/>
                </a:rPr>
                <a:t>El MIPP es el marco conceptual que organiza la orientación dogmática promulgada por el Instituto de Auditores Internos (IIA). Organismo mundial y confiable de establecimiento de guías. El IIA brinda a los profesionales de auditoría interna mundial la guía dogmática organizada en el MIPP como guía obligatoria y guía muy recomendada. (</a:t>
              </a:r>
              <a:r>
                <a:rPr kumimoji="0" lang="es-CO" sz="1050" i="0" u="none" strike="noStrike" cap="none" normalizeH="0" baseline="0" dirty="0" smtClean="0">
                  <a:ln>
                    <a:noFill/>
                  </a:ln>
                  <a:solidFill>
                    <a:schemeClr val="tx1"/>
                  </a:solidFill>
                  <a:effectLst/>
                  <a:latin typeface="Arial" pitchFamily="34" charset="0"/>
                  <a:ea typeface="Calibri" pitchFamily="34" charset="0"/>
                  <a:cs typeface="Arial" pitchFamily="34" charset="0"/>
                  <a:hlinkClick r:id="rId2"/>
                </a:rPr>
                <a:t>https://global.theiia.org</a:t>
              </a:r>
              <a:r>
                <a:rPr kumimoji="0" lang="es-CO" sz="105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endParaRPr kumimoji="0" lang="es-CO" sz="320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7 Imagen" descr="guias.jpg"/>
            <p:cNvPicPr>
              <a:picLocks noChangeAspect="1"/>
            </p:cNvPicPr>
            <p:nvPr/>
          </p:nvPicPr>
          <p:blipFill>
            <a:blip r:embed="rId3" cstate="print"/>
            <a:stretch>
              <a:fillRect/>
            </a:stretch>
          </p:blipFill>
          <p:spPr>
            <a:xfrm>
              <a:off x="8467106" y="1856292"/>
              <a:ext cx="3456907" cy="3575170"/>
            </a:xfrm>
            <a:prstGeom prst="rect">
              <a:avLst/>
            </a:prstGeom>
          </p:spPr>
        </p:pic>
        <p:sp>
          <p:nvSpPr>
            <p:cNvPr id="17413" name="Rectangle 5"/>
            <p:cNvSpPr>
              <a:spLocks noChangeArrowheads="1"/>
            </p:cNvSpPr>
            <p:nvPr/>
          </p:nvSpPr>
          <p:spPr bwMode="auto">
            <a:xfrm>
              <a:off x="391884" y="4083157"/>
              <a:ext cx="7778339" cy="2123658"/>
            </a:xfrm>
            <a:prstGeom prst="rect">
              <a:avLst/>
            </a:prstGeom>
            <a:solidFill>
              <a:srgbClr val="0DCDF3"/>
            </a:solidFill>
            <a:ln w="9525">
              <a:noFill/>
              <a:miter lim="800000"/>
              <a:headEnd/>
              <a:tailEnd/>
            </a:ln>
            <a:effectLst>
              <a:glow rad="139700">
                <a:schemeClr val="accent4">
                  <a:satMod val="175000"/>
                  <a:alpha val="40000"/>
                </a:schemeClr>
              </a:glow>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smtClean="0">
                  <a:ln>
                    <a:noFill/>
                  </a:ln>
                  <a:effectLst/>
                  <a:latin typeface="Arial" pitchFamily="34" charset="0"/>
                  <a:ea typeface="Calibri" pitchFamily="34" charset="0"/>
                  <a:cs typeface="Arial" pitchFamily="34" charset="0"/>
                </a:rPr>
                <a:t>Las normas s</a:t>
              </a:r>
              <a:r>
                <a:rPr kumimoji="0" lang="es-CO" sz="1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on estándares internacionales para la práctica profesional de auditoría interna. Las normas se centran en los principios y proporcionan un marco para realizar y promover la auditoría interna. Las Normas son requisitos obligatorios que consisten en: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CO" sz="1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pPr>
              <a:r>
                <a:rPr kumimoji="0" lang="es-CO" sz="1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Declaraciones de requisitos básicos para la práctica profesional de la auditoría interna y para evaluar la efectividad de su desempeño. Los requisitos son internacionalmente aplicables a nivel organizativo e individual.</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s-CO" sz="1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pPr>
              <a:r>
                <a:rPr kumimoji="0" lang="es-CO" sz="1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Interpretaciones, que aclaran términos o conceptos dentro de las afirmaciones.</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sz="1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Términos del glosario.</a:t>
              </a:r>
              <a:r>
                <a:rPr kumimoji="0" lang="es-CO" sz="1000" b="1" i="0" u="none" strike="noStrike" cap="none" normalizeH="0" baseline="0" dirty="0" smtClean="0">
                  <a:ln>
                    <a:noFill/>
                  </a:ln>
                  <a:solidFill>
                    <a:schemeClr val="tx1"/>
                  </a:solidFill>
                  <a:effectLst/>
                  <a:latin typeface="Arial" pitchFamily="34" charset="0"/>
                  <a:cs typeface="Arial" pitchFamily="34" charset="0"/>
                </a:rPr>
                <a:t> </a:t>
              </a:r>
              <a:endParaRPr kumimoji="0" lang="es-CO" sz="2400" b="1" i="0" u="none" strike="noStrike" cap="none" normalizeH="0" baseline="0" dirty="0" smtClean="0">
                <a:ln>
                  <a:noFill/>
                </a:ln>
                <a:solidFill>
                  <a:schemeClr val="tx1"/>
                </a:solidFill>
                <a:effectLst/>
                <a:latin typeface="Arial" pitchFamily="34" charset="0"/>
                <a:cs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ppt_x</p:attrName>
                                        </p:attrNameLst>
                                      </p:cBhvr>
                                      <p:tavLst>
                                        <p:tav tm="0">
                                          <p:val>
                                            <p:strVal val="#ppt_x-.2"/>
                                          </p:val>
                                        </p:tav>
                                        <p:tav tm="100000">
                                          <p:val>
                                            <p:strVal val="#ppt_x"/>
                                          </p:val>
                                        </p:tav>
                                      </p:tavLst>
                                    </p:anim>
                                    <p:anim calcmode="lin" valueType="num">
                                      <p:cBhvr>
                                        <p:cTn id="8"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80082" y="1007906"/>
            <a:ext cx="11479681"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CO" sz="2000" dirty="0" smtClean="0">
                <a:solidFill>
                  <a:srgbClr val="C00000"/>
                </a:solidFill>
              </a:rPr>
              <a:t>MARCO INTERNACIONAL PARA LA PRÁCTICA PROFESIONAL DE AUDITORÍA INTERNA (MIPP) (ENERO DE 2017)</a:t>
            </a:r>
            <a:endParaRPr lang="es-ES" sz="2000" b="1" cap="none" spc="0" dirty="0">
              <a:ln w="11430"/>
              <a:solidFill>
                <a:srgbClr val="C00000"/>
              </a:solidFill>
              <a:effectLst>
                <a:outerShdw blurRad="50800" dist="39000" dir="5460000" algn="tl">
                  <a:srgbClr val="000000">
                    <a:alpha val="38000"/>
                  </a:srgbClr>
                </a:outerShdw>
              </a:effectLst>
            </a:endParaRPr>
          </a:p>
        </p:txBody>
      </p:sp>
      <p:sp>
        <p:nvSpPr>
          <p:cNvPr id="17409" name="Rectangle 1"/>
          <p:cNvSpPr>
            <a:spLocks noChangeArrowheads="1"/>
          </p:cNvSpPr>
          <p:nvPr/>
        </p:nvSpPr>
        <p:spPr bwMode="auto">
          <a:xfrm>
            <a:off x="4500748" y="1402125"/>
            <a:ext cx="6697684" cy="3139321"/>
          </a:xfrm>
          <a:prstGeom prst="rect">
            <a:avLst/>
          </a:prstGeom>
          <a:noFill/>
          <a:ln>
            <a:noFill/>
            <a:headEnd/>
            <a:tailEnd/>
          </a:ln>
          <a:effectLst>
            <a:glow rad="2286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r>
              <a:rPr lang="x-none" b="1" dirty="0" smtClean="0"/>
              <a:t>Misión de Auditoría Interna</a:t>
            </a:r>
            <a:endParaRPr lang="es-CO" dirty="0"/>
          </a:p>
          <a:p>
            <a:r>
              <a:rPr lang="es-CO" dirty="0" smtClean="0"/>
              <a:t>Mejorar y proteger el valor de la organización proporcionando aseguramiento, asesoría y análisis basados en riesgos.</a:t>
            </a:r>
          </a:p>
          <a:p>
            <a:r>
              <a:rPr lang="es-CO" dirty="0" smtClean="0"/>
              <a:t> </a:t>
            </a:r>
          </a:p>
          <a:p>
            <a:r>
              <a:rPr lang="x-none" b="1" dirty="0" smtClean="0"/>
              <a:t>Definición de Auditoría Interna</a:t>
            </a:r>
            <a:endParaRPr lang="es-CO" b="1" dirty="0" smtClean="0"/>
          </a:p>
          <a:p>
            <a:r>
              <a:rPr lang="es-CO" dirty="0" smtClean="0"/>
              <a:t>Es una actividad independiente y objetiva de aseguramiento y consulta, concebida para agregar valor y mejorar las operaciones de una organización. Ayuda a una organización a cumplir sus objetivos aportando un enfoque sistemático y disciplinado para evaluar y mejorar la eficacia de los procesos de gestión de riesgos, control y gobierno. </a:t>
            </a:r>
            <a:endParaRPr lang="es-CO" dirty="0"/>
          </a:p>
        </p:txBody>
      </p:sp>
      <p:pic>
        <p:nvPicPr>
          <p:cNvPr id="8" name="7 Imagen" descr="guias.jpg"/>
          <p:cNvPicPr>
            <a:picLocks noChangeAspect="1"/>
          </p:cNvPicPr>
          <p:nvPr/>
        </p:nvPicPr>
        <p:blipFill>
          <a:blip r:embed="rId2" cstate="print"/>
          <a:stretch>
            <a:fillRect/>
          </a:stretch>
        </p:blipFill>
        <p:spPr>
          <a:xfrm>
            <a:off x="997526" y="1345651"/>
            <a:ext cx="2201025" cy="2276323"/>
          </a:xfrm>
          <a:prstGeom prst="rect">
            <a:avLst/>
          </a:prstGeom>
        </p:spPr>
      </p:pic>
      <p:sp>
        <p:nvSpPr>
          <p:cNvPr id="7" name="6 Rectángulo"/>
          <p:cNvSpPr/>
          <p:nvPr/>
        </p:nvSpPr>
        <p:spPr>
          <a:xfrm>
            <a:off x="4627417" y="4657775"/>
            <a:ext cx="6333507" cy="2031325"/>
          </a:xfrm>
          <a:prstGeom prst="rect">
            <a:avLst/>
          </a:prstGeom>
          <a:gradFill flip="none" rotWithShape="1">
            <a:gsLst>
              <a:gs pos="0">
                <a:srgbClr val="FBEAC7"/>
              </a:gs>
              <a:gs pos="46000">
                <a:srgbClr val="FFFF00">
                  <a:alpha val="60000"/>
                </a:srgbClr>
              </a:gs>
              <a:gs pos="36000">
                <a:srgbClr val="FAC77D"/>
              </a:gs>
              <a:gs pos="61000">
                <a:srgbClr val="FBA97D"/>
              </a:gs>
              <a:gs pos="82001">
                <a:srgbClr val="FBD49C"/>
              </a:gs>
              <a:gs pos="100000">
                <a:srgbClr val="FEE7F2"/>
              </a:gs>
            </a:gsLst>
            <a:lin ang="21594000" scaled="0"/>
            <a:tileRect/>
          </a:gradFill>
        </p:spPr>
        <p:txBody>
          <a:bodyPr wrap="square">
            <a:spAutoFit/>
          </a:bodyPr>
          <a:lstStyle/>
          <a:p>
            <a:r>
              <a:rPr lang="es-CO" b="1" dirty="0" smtClean="0"/>
              <a:t>E</a:t>
            </a:r>
            <a:r>
              <a:rPr lang="x-none" b="1" dirty="0" smtClean="0"/>
              <a:t>l Código de Ética del Auditor Interno de la Rama Judicial, </a:t>
            </a:r>
            <a:r>
              <a:rPr lang="es-CO" b="1" dirty="0" smtClean="0"/>
              <a:t>es </a:t>
            </a:r>
            <a:r>
              <a:rPr lang="x-none" b="1" dirty="0" smtClean="0"/>
              <a:t>un documento que describe una serie de principios significativos para el ejercicio de la auditoría interna, y de reglas de conducta que refieren el comportamiento que se espera de los auditores internos, que busca guiar la conducta ética en el trabajo de auditoría y determinar así, un nivel mínimo de calidad para su ejercicio</a:t>
            </a:r>
            <a:endParaRPr lang="es-CO" b="1" dirty="0"/>
          </a:p>
        </p:txBody>
      </p:sp>
      <p:sp>
        <p:nvSpPr>
          <p:cNvPr id="20481" name="Rectangle 1"/>
          <p:cNvSpPr>
            <a:spLocks noChangeArrowheads="1"/>
          </p:cNvSpPr>
          <p:nvPr/>
        </p:nvSpPr>
        <p:spPr bwMode="auto">
          <a:xfrm>
            <a:off x="225631" y="3837424"/>
            <a:ext cx="3681351" cy="2923877"/>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100" b="1" i="0" u="none" strike="noStrike" cap="none" normalizeH="0" baseline="0" dirty="0" smtClean="0">
                <a:ln>
                  <a:noFill/>
                </a:ln>
                <a:solidFill>
                  <a:schemeClr val="tx1"/>
                </a:solidFill>
                <a:effectLst/>
                <a:latin typeface="Arial" pitchFamily="34" charset="0"/>
                <a:ea typeface="Calibri" pitchFamily="34" charset="0"/>
                <a:cs typeface="Arial" pitchFamily="34" charset="0"/>
              </a:rPr>
              <a:t>Los 10 principios de auditoría interna son:</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CO" sz="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es-CO" sz="1100" b="1" i="0" u="none" strike="noStrike" cap="none" normalizeH="0" baseline="0" dirty="0" smtClean="0">
                <a:ln>
                  <a:noFill/>
                </a:ln>
                <a:solidFill>
                  <a:schemeClr val="tx1"/>
                </a:solidFill>
                <a:effectLst/>
                <a:latin typeface="Arial" pitchFamily="34" charset="0"/>
                <a:ea typeface="Calibri" pitchFamily="34" charset="0"/>
                <a:cs typeface="Arial" pitchFamily="34" charset="0"/>
              </a:rPr>
              <a:t>Demuestra integridad </a:t>
            </a:r>
            <a:endParaRPr kumimoji="0" lang="es-CO" sz="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es-CO" sz="1100" b="1" i="0" u="none" strike="noStrike" cap="none" normalizeH="0" baseline="0" dirty="0" smtClean="0">
                <a:ln>
                  <a:noFill/>
                </a:ln>
                <a:solidFill>
                  <a:schemeClr val="tx1"/>
                </a:solidFill>
                <a:effectLst/>
                <a:latin typeface="Arial" pitchFamily="34" charset="0"/>
                <a:ea typeface="Calibri" pitchFamily="34" charset="0"/>
                <a:cs typeface="Arial" pitchFamily="34" charset="0"/>
              </a:rPr>
              <a:t>Demuestra competencia y diligencia profesional </a:t>
            </a:r>
            <a:endParaRPr kumimoji="0" lang="es-CO" sz="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es-CO" sz="1100" b="1" i="0" u="none" strike="noStrike" cap="none" normalizeH="0" baseline="0" dirty="0" smtClean="0">
                <a:ln>
                  <a:noFill/>
                </a:ln>
                <a:solidFill>
                  <a:schemeClr val="tx1"/>
                </a:solidFill>
                <a:effectLst/>
                <a:latin typeface="Arial" pitchFamily="34" charset="0"/>
                <a:ea typeface="Calibri" pitchFamily="34" charset="0"/>
                <a:cs typeface="Arial" pitchFamily="34" charset="0"/>
              </a:rPr>
              <a:t>Es objetiva y se encuentra libre de influencias (Independiente) </a:t>
            </a:r>
            <a:endParaRPr kumimoji="0" lang="es-CO" sz="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es-CO" sz="1100" b="1" i="0" u="none" strike="noStrike" cap="none" normalizeH="0" baseline="0" dirty="0" smtClean="0">
                <a:ln>
                  <a:noFill/>
                </a:ln>
                <a:solidFill>
                  <a:schemeClr val="tx1"/>
                </a:solidFill>
                <a:effectLst/>
                <a:latin typeface="Arial" pitchFamily="34" charset="0"/>
                <a:ea typeface="Calibri" pitchFamily="34" charset="0"/>
                <a:cs typeface="Arial" pitchFamily="34" charset="0"/>
              </a:rPr>
              <a:t>Se alinea con las estrategias, los objetivos y los riesgos de la organización. </a:t>
            </a:r>
            <a:endParaRPr kumimoji="0" lang="es-CO" sz="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es-CO" sz="1100" b="1" i="0" u="none" strike="noStrike" cap="none" normalizeH="0" baseline="0" dirty="0" smtClean="0">
                <a:ln>
                  <a:noFill/>
                </a:ln>
                <a:solidFill>
                  <a:schemeClr val="tx1"/>
                </a:solidFill>
                <a:effectLst/>
                <a:latin typeface="Arial" pitchFamily="34" charset="0"/>
                <a:ea typeface="Calibri" pitchFamily="34" charset="0"/>
                <a:cs typeface="Arial" pitchFamily="34" charset="0"/>
              </a:rPr>
              <a:t>Está posicionada de forma apropiada y cuenta con los recursos adecuados. </a:t>
            </a:r>
            <a:endParaRPr kumimoji="0" lang="es-CO" sz="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es-CO" sz="1100" b="1" i="0" u="none" strike="noStrike" cap="none" normalizeH="0" baseline="0" dirty="0" smtClean="0">
                <a:ln>
                  <a:noFill/>
                </a:ln>
                <a:solidFill>
                  <a:schemeClr val="tx1"/>
                </a:solidFill>
                <a:effectLst/>
                <a:latin typeface="Arial" pitchFamily="34" charset="0"/>
                <a:ea typeface="Calibri" pitchFamily="34" charset="0"/>
                <a:cs typeface="Arial" pitchFamily="34" charset="0"/>
              </a:rPr>
              <a:t>Demuestra compromiso con la calidad y la mejora continua de su trabajo.</a:t>
            </a:r>
            <a:endParaRPr kumimoji="0" lang="es-CO" sz="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es-CO" sz="1100" b="1" i="0" u="none" strike="noStrike" cap="none" normalizeH="0" baseline="0" dirty="0" smtClean="0">
                <a:ln>
                  <a:noFill/>
                </a:ln>
                <a:solidFill>
                  <a:schemeClr val="tx1"/>
                </a:solidFill>
                <a:effectLst/>
                <a:latin typeface="Arial" pitchFamily="34" charset="0"/>
                <a:ea typeface="Calibri" pitchFamily="34" charset="0"/>
                <a:cs typeface="Arial" pitchFamily="34" charset="0"/>
              </a:rPr>
              <a:t>Se comunica de forma efectiva</a:t>
            </a:r>
            <a:endParaRPr kumimoji="0" lang="es-CO" sz="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es-CO" sz="1100" b="1" i="0" u="none" strike="noStrike" cap="none" normalizeH="0" baseline="0" dirty="0" smtClean="0">
                <a:ln>
                  <a:noFill/>
                </a:ln>
                <a:solidFill>
                  <a:schemeClr val="tx1"/>
                </a:solidFill>
                <a:effectLst/>
                <a:latin typeface="Arial" pitchFamily="34" charset="0"/>
                <a:ea typeface="Calibri" pitchFamily="34" charset="0"/>
                <a:cs typeface="Arial" pitchFamily="34" charset="0"/>
              </a:rPr>
              <a:t>Proporciona aseguramiento con base en riesgos.</a:t>
            </a:r>
            <a:endParaRPr kumimoji="0" lang="es-CO" sz="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es-CO" sz="1100" b="1" i="0" u="none" strike="noStrike" cap="none" normalizeH="0" baseline="0" dirty="0" smtClean="0">
                <a:ln>
                  <a:noFill/>
                </a:ln>
                <a:solidFill>
                  <a:schemeClr val="tx1"/>
                </a:solidFill>
                <a:effectLst/>
                <a:latin typeface="Arial" pitchFamily="34" charset="0"/>
                <a:ea typeface="Calibri" pitchFamily="34" charset="0"/>
                <a:cs typeface="Arial" pitchFamily="34" charset="0"/>
              </a:rPr>
              <a:t>Hace análisis profundos, es proactiva y está orientada al futuro. </a:t>
            </a:r>
            <a:endParaRPr kumimoji="0" lang="es-CO" sz="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es-CO" sz="1100" b="1" i="0" u="none" strike="noStrike" cap="none" normalizeH="0" baseline="0" dirty="0" smtClean="0">
                <a:ln>
                  <a:noFill/>
                </a:ln>
                <a:solidFill>
                  <a:schemeClr val="tx1"/>
                </a:solidFill>
                <a:effectLst/>
                <a:latin typeface="Arial" pitchFamily="34" charset="0"/>
                <a:ea typeface="Calibri" pitchFamily="34" charset="0"/>
                <a:cs typeface="Arial" pitchFamily="34" charset="0"/>
              </a:rPr>
              <a:t>Promueve la mejora de la organización</a:t>
            </a:r>
            <a:endParaRPr kumimoji="0" lang="es-CO" sz="18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80082" y="1007906"/>
            <a:ext cx="11479681"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CO" sz="2000" dirty="0" smtClean="0">
                <a:solidFill>
                  <a:srgbClr val="C00000"/>
                </a:solidFill>
              </a:rPr>
              <a:t>MARCO INTERNACIONAL PARA LA PRÁCTICA PROFESIONAL DE AUDITORÍA INTERNA (MIPP) (ENERO DE 2017)</a:t>
            </a:r>
            <a:endParaRPr lang="es-ES" sz="2000" b="1" cap="none" spc="0" dirty="0">
              <a:ln w="11430"/>
              <a:solidFill>
                <a:srgbClr val="C00000"/>
              </a:solidFill>
              <a:effectLst>
                <a:outerShdw blurRad="50800" dist="39000" dir="5460000" algn="tl">
                  <a:srgbClr val="000000">
                    <a:alpha val="38000"/>
                  </a:srgbClr>
                </a:outerShdw>
              </a:effectLst>
            </a:endParaRPr>
          </a:p>
        </p:txBody>
      </p:sp>
      <p:pic>
        <p:nvPicPr>
          <p:cNvPr id="2" name="Imagen 1"/>
          <p:cNvPicPr>
            <a:picLocks noChangeAspect="1"/>
          </p:cNvPicPr>
          <p:nvPr/>
        </p:nvPicPr>
        <p:blipFill rotWithShape="1">
          <a:blip r:embed="rId2"/>
          <a:srcRect t="8190"/>
          <a:stretch/>
        </p:blipFill>
        <p:spPr>
          <a:xfrm>
            <a:off x="795633" y="1856935"/>
            <a:ext cx="10577972" cy="4346917"/>
          </a:xfrm>
          <a:prstGeom prst="rect">
            <a:avLst/>
          </a:prstGeom>
        </p:spPr>
      </p:pic>
    </p:spTree>
    <p:extLst>
      <p:ext uri="{BB962C8B-B14F-4D97-AF65-F5344CB8AC3E}">
        <p14:creationId xmlns:p14="http://schemas.microsoft.com/office/powerpoint/2010/main" val="32981557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80082" y="1007906"/>
            <a:ext cx="11479681"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CO" sz="2000" dirty="0" smtClean="0">
                <a:solidFill>
                  <a:srgbClr val="C00000"/>
                </a:solidFill>
              </a:rPr>
              <a:t>MARCO INTERNACIONAL PARA LA PRÁCTICA PROFESIONAL DE AUDITORÍA INTERNA (MIPP) (ENERO DE 2017)</a:t>
            </a:r>
            <a:endParaRPr lang="es-ES" sz="2000" b="1" cap="none" spc="0" dirty="0">
              <a:ln w="11430"/>
              <a:solidFill>
                <a:srgbClr val="C00000"/>
              </a:solidFill>
              <a:effectLst>
                <a:outerShdw blurRad="50800" dist="39000" dir="5460000" algn="tl">
                  <a:srgbClr val="000000">
                    <a:alpha val="38000"/>
                  </a:srgbClr>
                </a:outerShdw>
              </a:effectLst>
            </a:endParaRPr>
          </a:p>
        </p:txBody>
      </p:sp>
      <p:graphicFrame>
        <p:nvGraphicFramePr>
          <p:cNvPr id="6" name="5 Tabla"/>
          <p:cNvGraphicFramePr>
            <a:graphicFrameLocks noGrp="1"/>
          </p:cNvGraphicFramePr>
          <p:nvPr>
            <p:extLst>
              <p:ext uri="{D42A27DB-BD31-4B8C-83A1-F6EECF244321}">
                <p14:modId xmlns:p14="http://schemas.microsoft.com/office/powerpoint/2010/main" val="28061836"/>
              </p:ext>
            </p:extLst>
          </p:nvPr>
        </p:nvGraphicFramePr>
        <p:xfrm>
          <a:off x="926457" y="1852384"/>
          <a:ext cx="9690083" cy="4346535"/>
        </p:xfrm>
        <a:graphic>
          <a:graphicData uri="http://schemas.openxmlformats.org/drawingml/2006/table">
            <a:tbl>
              <a:tblPr/>
              <a:tblGrid>
                <a:gridCol w="1945769"/>
                <a:gridCol w="7744314"/>
              </a:tblGrid>
              <a:tr h="269673">
                <a:tc gridSpan="2">
                  <a:txBody>
                    <a:bodyPr/>
                    <a:lstStyle/>
                    <a:p>
                      <a:pPr algn="ctr">
                        <a:spcAft>
                          <a:spcPts val="0"/>
                        </a:spcAft>
                      </a:pPr>
                      <a:r>
                        <a:rPr lang="es-CO" sz="1200" b="1" dirty="0">
                          <a:latin typeface="Arial"/>
                          <a:ea typeface="Times New Roman"/>
                        </a:rPr>
                        <a:t>Normas internacionales para la práctica profesional de auditoría interna</a:t>
                      </a:r>
                      <a:endParaRPr lang="es-CO" sz="1800" dirty="0">
                        <a:latin typeface="Times New Roman"/>
                        <a:ea typeface="Times New Roman"/>
                      </a:endParaRPr>
                    </a:p>
                  </a:txBody>
                  <a:tcPr marL="14668" marR="14668" marT="14668" marB="1466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CO"/>
                    </a:p>
                  </a:txBody>
                  <a:tcPr/>
                </a:tc>
              </a:tr>
              <a:tr h="4076862">
                <a:tc>
                  <a:txBody>
                    <a:bodyPr/>
                    <a:lstStyle/>
                    <a:p>
                      <a:pPr algn="ctr">
                        <a:spcAft>
                          <a:spcPts val="0"/>
                        </a:spcAft>
                      </a:pPr>
                      <a:r>
                        <a:rPr lang="es-CO" sz="1600" b="1" dirty="0">
                          <a:latin typeface="Arial"/>
                          <a:ea typeface="Times New Roman"/>
                        </a:rPr>
                        <a:t>Normas de </a:t>
                      </a:r>
                      <a:r>
                        <a:rPr lang="es-CO" sz="1600" b="1" dirty="0" smtClean="0">
                          <a:latin typeface="Arial"/>
                          <a:ea typeface="Times New Roman"/>
                        </a:rPr>
                        <a:t>Atributo</a:t>
                      </a:r>
                    </a:p>
                    <a:p>
                      <a:pPr algn="ctr">
                        <a:spcAft>
                          <a:spcPts val="0"/>
                        </a:spcAft>
                      </a:pPr>
                      <a:endParaRPr lang="es-CO" sz="1800" dirty="0">
                        <a:latin typeface="Times New Roman"/>
                        <a:ea typeface="Times New Roman"/>
                      </a:endParaRPr>
                    </a:p>
                    <a:p>
                      <a:pPr>
                        <a:spcAft>
                          <a:spcPts val="0"/>
                        </a:spcAft>
                      </a:pPr>
                      <a:r>
                        <a:rPr lang="es-CO" sz="1200" dirty="0">
                          <a:latin typeface="Arial"/>
                          <a:ea typeface="Times New Roman"/>
                        </a:rPr>
                        <a:t>Los estándares de atributos abordan las características de las organizaciones y partes que realizan actividades de auditoría </a:t>
                      </a:r>
                      <a:r>
                        <a:rPr lang="es-CO" sz="1200" dirty="0" smtClean="0">
                          <a:latin typeface="Arial"/>
                          <a:ea typeface="Times New Roman"/>
                        </a:rPr>
                        <a:t>interna</a:t>
                      </a:r>
                    </a:p>
                    <a:p>
                      <a:pPr>
                        <a:spcAft>
                          <a:spcPts val="0"/>
                        </a:spcAft>
                      </a:pPr>
                      <a:endParaRPr lang="es-CO" sz="1200" dirty="0" smtClean="0">
                        <a:latin typeface="Arial"/>
                        <a:ea typeface="Times New Roman"/>
                      </a:endParaRPr>
                    </a:p>
                    <a:p>
                      <a:pPr algn="ctr">
                        <a:spcAft>
                          <a:spcPts val="0"/>
                        </a:spcAft>
                      </a:pPr>
                      <a:r>
                        <a:rPr lang="es-CO" sz="1200" b="1" dirty="0" smtClean="0">
                          <a:latin typeface="Arial"/>
                          <a:ea typeface="Times New Roman"/>
                        </a:rPr>
                        <a:t>19</a:t>
                      </a:r>
                      <a:endParaRPr lang="es-CO" sz="1800" b="1" dirty="0">
                        <a:latin typeface="Times New Roman"/>
                        <a:ea typeface="Times New Roman"/>
                      </a:endParaRPr>
                    </a:p>
                  </a:txBody>
                  <a:tcPr marL="14668" marR="14668" marT="14668" marB="1466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s-CO" sz="1200" dirty="0">
                          <a:latin typeface="Arial"/>
                          <a:ea typeface="Times New Roman"/>
                        </a:rPr>
                        <a:t>1000 - Propósito, autoridad y responsabilidad</a:t>
                      </a:r>
                      <a:endParaRPr lang="es-CO" sz="1800" dirty="0">
                        <a:latin typeface="Times New Roman"/>
                        <a:ea typeface="Times New Roman"/>
                      </a:endParaRPr>
                    </a:p>
                    <a:p>
                      <a:pPr algn="just">
                        <a:spcAft>
                          <a:spcPts val="0"/>
                        </a:spcAft>
                      </a:pPr>
                      <a:r>
                        <a:rPr lang="es-CO" sz="1200" dirty="0">
                          <a:latin typeface="Arial"/>
                          <a:ea typeface="Times New Roman"/>
                        </a:rPr>
                        <a:t>1010 - Reconocimiento de la orientación obligatoria en la Carta de Auditoría Interna</a:t>
                      </a:r>
                      <a:endParaRPr lang="es-CO" sz="1800" dirty="0">
                        <a:latin typeface="Times New Roman"/>
                        <a:ea typeface="Times New Roman"/>
                      </a:endParaRPr>
                    </a:p>
                    <a:p>
                      <a:pPr algn="just">
                        <a:spcAft>
                          <a:spcPts val="0"/>
                        </a:spcAft>
                      </a:pPr>
                      <a:r>
                        <a:rPr lang="es-CO" sz="1200" dirty="0">
                          <a:latin typeface="Arial"/>
                          <a:ea typeface="Times New Roman"/>
                        </a:rPr>
                        <a:t>1100 - Independencia y objetividad</a:t>
                      </a:r>
                      <a:endParaRPr lang="es-CO" sz="1800" dirty="0">
                        <a:latin typeface="Times New Roman"/>
                        <a:ea typeface="Times New Roman"/>
                      </a:endParaRPr>
                    </a:p>
                    <a:p>
                      <a:pPr algn="just">
                        <a:spcAft>
                          <a:spcPts val="0"/>
                        </a:spcAft>
                      </a:pPr>
                      <a:r>
                        <a:rPr lang="es-CO" sz="1200" dirty="0">
                          <a:latin typeface="Arial"/>
                          <a:ea typeface="Times New Roman"/>
                        </a:rPr>
                        <a:t>1110 - Independencia organizacional</a:t>
                      </a:r>
                      <a:endParaRPr lang="es-CO" sz="1800" dirty="0">
                        <a:latin typeface="Times New Roman"/>
                        <a:ea typeface="Times New Roman"/>
                      </a:endParaRPr>
                    </a:p>
                    <a:p>
                      <a:pPr algn="just">
                        <a:spcAft>
                          <a:spcPts val="0"/>
                        </a:spcAft>
                      </a:pPr>
                      <a:r>
                        <a:rPr lang="es-CO" sz="1200" dirty="0">
                          <a:latin typeface="Arial"/>
                          <a:ea typeface="Times New Roman"/>
                        </a:rPr>
                        <a:t>1111 - Interacción directa con el tablero</a:t>
                      </a:r>
                      <a:endParaRPr lang="es-CO" sz="1800" dirty="0">
                        <a:latin typeface="Times New Roman"/>
                        <a:ea typeface="Times New Roman"/>
                      </a:endParaRPr>
                    </a:p>
                    <a:p>
                      <a:pPr algn="just">
                        <a:spcAft>
                          <a:spcPts val="0"/>
                        </a:spcAft>
                      </a:pPr>
                      <a:r>
                        <a:rPr lang="es-CO" sz="1200" dirty="0">
                          <a:latin typeface="Arial"/>
                          <a:ea typeface="Times New Roman"/>
                        </a:rPr>
                        <a:t>1112 - Jefe de Auditoría Roles Ejecutivos Más allá de la Auditoría Interna</a:t>
                      </a:r>
                      <a:endParaRPr lang="es-CO" sz="1800" dirty="0">
                        <a:latin typeface="Times New Roman"/>
                        <a:ea typeface="Times New Roman"/>
                      </a:endParaRPr>
                    </a:p>
                    <a:p>
                      <a:pPr algn="just">
                        <a:spcAft>
                          <a:spcPts val="0"/>
                        </a:spcAft>
                      </a:pPr>
                      <a:r>
                        <a:rPr lang="es-CO" sz="1200" dirty="0">
                          <a:latin typeface="Arial"/>
                          <a:ea typeface="Times New Roman"/>
                        </a:rPr>
                        <a:t>1120 - Objetividad individual</a:t>
                      </a:r>
                      <a:endParaRPr lang="es-CO" sz="1800" dirty="0">
                        <a:latin typeface="Times New Roman"/>
                        <a:ea typeface="Times New Roman"/>
                      </a:endParaRPr>
                    </a:p>
                    <a:p>
                      <a:pPr algn="just">
                        <a:spcAft>
                          <a:spcPts val="0"/>
                        </a:spcAft>
                      </a:pPr>
                      <a:r>
                        <a:rPr lang="es-CO" sz="1200" dirty="0">
                          <a:latin typeface="Arial"/>
                          <a:ea typeface="Times New Roman"/>
                        </a:rPr>
                        <a:t>1130 - Deterioro a la independencia u objetividad</a:t>
                      </a:r>
                      <a:endParaRPr lang="es-CO" sz="1800" dirty="0">
                        <a:latin typeface="Times New Roman"/>
                        <a:ea typeface="Times New Roman"/>
                      </a:endParaRPr>
                    </a:p>
                    <a:p>
                      <a:pPr algn="just">
                        <a:spcAft>
                          <a:spcPts val="0"/>
                        </a:spcAft>
                      </a:pPr>
                      <a:r>
                        <a:rPr lang="es-CO" sz="1200" dirty="0">
                          <a:latin typeface="Arial"/>
                          <a:ea typeface="Times New Roman"/>
                        </a:rPr>
                        <a:t>1200 - Competencia y debido cuidado profesional</a:t>
                      </a:r>
                      <a:endParaRPr lang="es-CO" sz="1800" dirty="0">
                        <a:latin typeface="Times New Roman"/>
                        <a:ea typeface="Times New Roman"/>
                      </a:endParaRPr>
                    </a:p>
                    <a:p>
                      <a:pPr algn="just">
                        <a:spcAft>
                          <a:spcPts val="0"/>
                        </a:spcAft>
                      </a:pPr>
                      <a:r>
                        <a:rPr lang="es-CO" sz="1200" dirty="0">
                          <a:latin typeface="Arial"/>
                          <a:ea typeface="Times New Roman"/>
                        </a:rPr>
                        <a:t>1210 - Competencia</a:t>
                      </a:r>
                      <a:endParaRPr lang="es-CO" sz="1800" dirty="0">
                        <a:latin typeface="Times New Roman"/>
                        <a:ea typeface="Times New Roman"/>
                      </a:endParaRPr>
                    </a:p>
                    <a:p>
                      <a:pPr algn="just">
                        <a:spcAft>
                          <a:spcPts val="0"/>
                        </a:spcAft>
                      </a:pPr>
                      <a:r>
                        <a:rPr lang="es-CO" sz="1200" dirty="0">
                          <a:latin typeface="Arial"/>
                          <a:ea typeface="Times New Roman"/>
                        </a:rPr>
                        <a:t>1220 - Debido cuidado profesional</a:t>
                      </a:r>
                      <a:endParaRPr lang="es-CO" sz="1800" dirty="0">
                        <a:latin typeface="Times New Roman"/>
                        <a:ea typeface="Times New Roman"/>
                      </a:endParaRPr>
                    </a:p>
                    <a:p>
                      <a:pPr algn="just">
                        <a:spcAft>
                          <a:spcPts val="0"/>
                        </a:spcAft>
                      </a:pPr>
                      <a:r>
                        <a:rPr lang="es-CO" sz="1200" dirty="0">
                          <a:latin typeface="Arial"/>
                          <a:ea typeface="Times New Roman"/>
                        </a:rPr>
                        <a:t>1230 - Desarrollo Profesional Continuo</a:t>
                      </a:r>
                      <a:endParaRPr lang="es-CO" sz="1800" dirty="0">
                        <a:latin typeface="Times New Roman"/>
                        <a:ea typeface="Times New Roman"/>
                      </a:endParaRPr>
                    </a:p>
                    <a:p>
                      <a:pPr algn="just">
                        <a:spcAft>
                          <a:spcPts val="0"/>
                        </a:spcAft>
                      </a:pPr>
                      <a:r>
                        <a:rPr lang="es-CO" sz="1200" dirty="0">
                          <a:latin typeface="Arial"/>
                          <a:ea typeface="Times New Roman"/>
                        </a:rPr>
                        <a:t>1300 - Programa de Garantía y Mejora de la Calidad</a:t>
                      </a:r>
                      <a:endParaRPr lang="es-CO" sz="1800" dirty="0">
                        <a:latin typeface="Times New Roman"/>
                        <a:ea typeface="Times New Roman"/>
                      </a:endParaRPr>
                    </a:p>
                    <a:p>
                      <a:pPr algn="just">
                        <a:spcAft>
                          <a:spcPts val="0"/>
                        </a:spcAft>
                      </a:pPr>
                      <a:r>
                        <a:rPr lang="es-CO" sz="1200" dirty="0">
                          <a:latin typeface="Arial"/>
                          <a:ea typeface="Times New Roman"/>
                        </a:rPr>
                        <a:t>1310 - Requisitos del Programa de Garantía y Mejora de la Calidad</a:t>
                      </a:r>
                      <a:endParaRPr lang="es-CO" sz="1800" dirty="0">
                        <a:latin typeface="Times New Roman"/>
                        <a:ea typeface="Times New Roman"/>
                      </a:endParaRPr>
                    </a:p>
                    <a:p>
                      <a:pPr algn="just">
                        <a:spcAft>
                          <a:spcPts val="0"/>
                        </a:spcAft>
                      </a:pPr>
                      <a:r>
                        <a:rPr lang="es-CO" sz="1200" dirty="0">
                          <a:latin typeface="Arial"/>
                          <a:ea typeface="Times New Roman"/>
                        </a:rPr>
                        <a:t>1311 - Evaluaciones internas</a:t>
                      </a:r>
                      <a:endParaRPr lang="es-CO" sz="1800" dirty="0">
                        <a:latin typeface="Times New Roman"/>
                        <a:ea typeface="Times New Roman"/>
                      </a:endParaRPr>
                    </a:p>
                    <a:p>
                      <a:pPr algn="just">
                        <a:spcAft>
                          <a:spcPts val="0"/>
                        </a:spcAft>
                      </a:pPr>
                      <a:r>
                        <a:rPr lang="es-CO" sz="1200" dirty="0">
                          <a:latin typeface="Arial"/>
                          <a:ea typeface="Times New Roman"/>
                        </a:rPr>
                        <a:t>1312 - Evaluaciones externas</a:t>
                      </a:r>
                      <a:endParaRPr lang="es-CO" sz="1800" dirty="0">
                        <a:latin typeface="Times New Roman"/>
                        <a:ea typeface="Times New Roman"/>
                      </a:endParaRPr>
                    </a:p>
                    <a:p>
                      <a:pPr algn="just">
                        <a:spcAft>
                          <a:spcPts val="0"/>
                        </a:spcAft>
                      </a:pPr>
                      <a:r>
                        <a:rPr lang="es-CO" sz="1200" dirty="0">
                          <a:latin typeface="Arial"/>
                          <a:ea typeface="Times New Roman"/>
                        </a:rPr>
                        <a:t>1320 - Informe sobre el programa de mejora y garantía de calidad</a:t>
                      </a:r>
                      <a:endParaRPr lang="es-CO" sz="1800" dirty="0">
                        <a:latin typeface="Times New Roman"/>
                        <a:ea typeface="Times New Roman"/>
                      </a:endParaRPr>
                    </a:p>
                    <a:p>
                      <a:pPr algn="just">
                        <a:spcAft>
                          <a:spcPts val="0"/>
                        </a:spcAft>
                      </a:pPr>
                      <a:r>
                        <a:rPr lang="es-CO" sz="1200" dirty="0">
                          <a:latin typeface="Arial"/>
                          <a:ea typeface="Times New Roman"/>
                        </a:rPr>
                        <a:t>1321 - Uso de "Cumple con los estándares internacionales para la práctica profesional de la auditoría interna"</a:t>
                      </a:r>
                      <a:endParaRPr lang="es-CO" sz="1800" dirty="0">
                        <a:latin typeface="Times New Roman"/>
                        <a:ea typeface="Times New Roman"/>
                      </a:endParaRPr>
                    </a:p>
                    <a:p>
                      <a:pPr algn="just">
                        <a:spcAft>
                          <a:spcPts val="0"/>
                        </a:spcAft>
                      </a:pPr>
                      <a:r>
                        <a:rPr lang="es-CO" sz="1200" dirty="0">
                          <a:latin typeface="Arial"/>
                          <a:ea typeface="Times New Roman"/>
                        </a:rPr>
                        <a:t>1322 - Divulgación de la no conformidad</a:t>
                      </a:r>
                      <a:endParaRPr lang="es-CO" sz="1800" dirty="0">
                        <a:latin typeface="Times New Roman"/>
                        <a:ea typeface="Times New Roman"/>
                      </a:endParaRPr>
                    </a:p>
                  </a:txBody>
                  <a:tcPr marL="14668" marR="14668" marT="14668" marB="1466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722" y="2855741"/>
            <a:ext cx="12102905" cy="3931919"/>
          </a:xfrm>
        </p:spPr>
        <p:txBody>
          <a:bodyPr/>
          <a:lstStyle/>
          <a:p>
            <a:pPr algn="l">
              <a:lnSpc>
                <a:spcPct val="100000"/>
              </a:lnSpc>
            </a:pPr>
            <a:r>
              <a:rPr lang="es-CO" sz="4000" b="0" dirty="0" smtClean="0"/>
              <a:t>1</a:t>
            </a:r>
            <a:r>
              <a:rPr lang="es-CO" sz="4000" b="0" dirty="0"/>
              <a:t>. </a:t>
            </a:r>
            <a:r>
              <a:rPr lang="es-CO" sz="4000" b="0" dirty="0" smtClean="0"/>
              <a:t>Antecedentes</a:t>
            </a:r>
            <a:br>
              <a:rPr lang="es-CO" sz="4000" b="0" dirty="0" smtClean="0"/>
            </a:br>
            <a:r>
              <a:rPr lang="es-CO" sz="4000" b="0" dirty="0" smtClean="0"/>
              <a:t>2. Normas Internacionales</a:t>
            </a:r>
            <a:br>
              <a:rPr lang="es-CO" sz="4000" b="0" dirty="0" smtClean="0"/>
            </a:br>
            <a:r>
              <a:rPr lang="es-CO" sz="4000" b="0" dirty="0" smtClean="0"/>
              <a:t>3. GTC ISO 19011:2018</a:t>
            </a:r>
            <a:br>
              <a:rPr lang="es-CO" sz="4000" b="0" dirty="0" smtClean="0"/>
            </a:br>
            <a:r>
              <a:rPr lang="es-CO" sz="4000" b="0" dirty="0" smtClean="0"/>
              <a:t>4. Adecuación de la Institucionalidad</a:t>
            </a:r>
            <a:br>
              <a:rPr lang="es-CO" sz="4000" b="0" dirty="0" smtClean="0"/>
            </a:br>
            <a:r>
              <a:rPr lang="es-CO" sz="4000" b="0" dirty="0" smtClean="0"/>
              <a:t>5. Caracterización Proceso y Diseño Procedimientos</a:t>
            </a:r>
            <a:br>
              <a:rPr lang="es-CO" sz="4000" b="0" dirty="0" smtClean="0"/>
            </a:br>
            <a:r>
              <a:rPr lang="es-CO" sz="4000" b="0" dirty="0" smtClean="0"/>
              <a:t>6. Conceptualización Auditoría</a:t>
            </a:r>
            <a:r>
              <a:rPr lang="es-CO" sz="6600" dirty="0" smtClean="0"/>
              <a:t/>
            </a:r>
            <a:br>
              <a:rPr lang="es-CO" sz="6600" dirty="0" smtClean="0"/>
            </a:br>
            <a:endParaRPr lang="es-419" sz="6600" dirty="0"/>
          </a:p>
        </p:txBody>
      </p:sp>
      <p:sp>
        <p:nvSpPr>
          <p:cNvPr id="3" name="Título 1"/>
          <p:cNvSpPr txBox="1">
            <a:spLocks/>
          </p:cNvSpPr>
          <p:nvPr/>
        </p:nvSpPr>
        <p:spPr>
          <a:xfrm>
            <a:off x="152401" y="1615441"/>
            <a:ext cx="12039599" cy="1310640"/>
          </a:xfrm>
          <a:prstGeom prst="rect">
            <a:avLst/>
          </a:prstGeom>
        </p:spPr>
        <p:txBody>
          <a:bodyPr/>
          <a:lstStyle>
            <a:lvl1pPr algn="r" defTabSz="685800" rtl="0" eaLnBrk="1" latinLnBrk="0" hangingPunct="1">
              <a:lnSpc>
                <a:spcPct val="90000"/>
              </a:lnSpc>
              <a:spcBef>
                <a:spcPct val="0"/>
              </a:spcBef>
              <a:buNone/>
              <a:defRPr sz="1500" b="1" kern="1200">
                <a:solidFill>
                  <a:schemeClr val="tx1"/>
                </a:solidFill>
                <a:latin typeface="+mj-lt"/>
                <a:ea typeface="+mj-ea"/>
                <a:cs typeface="+mj-cs"/>
              </a:defRPr>
            </a:lvl1pPr>
          </a:lstStyle>
          <a:p>
            <a:pPr algn="ctr">
              <a:lnSpc>
                <a:spcPct val="100000"/>
              </a:lnSpc>
            </a:pPr>
            <a:r>
              <a:rPr lang="es-CO" sz="6600" dirty="0" smtClean="0"/>
              <a:t>TEMAS</a:t>
            </a:r>
            <a:br>
              <a:rPr lang="es-CO" sz="6600" dirty="0" smtClean="0"/>
            </a:br>
            <a:endParaRPr lang="es-419" sz="6600" dirty="0"/>
          </a:p>
        </p:txBody>
      </p:sp>
    </p:spTree>
    <p:extLst>
      <p:ext uri="{BB962C8B-B14F-4D97-AF65-F5344CB8AC3E}">
        <p14:creationId xmlns:p14="http://schemas.microsoft.com/office/powerpoint/2010/main" val="34736069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80082" y="1007906"/>
            <a:ext cx="11479681"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CO" sz="2000" dirty="0" smtClean="0">
                <a:solidFill>
                  <a:srgbClr val="C00000"/>
                </a:solidFill>
              </a:rPr>
              <a:t>MARCO INTERNACIONAL PARA LA PRÁCTICA PROFESIONAL DE AUDITORÍA INTERNA (MIPP) (ENERO DE 2017)</a:t>
            </a:r>
            <a:endParaRPr lang="es-ES" sz="2000" b="1" cap="none" spc="0" dirty="0">
              <a:ln w="11430"/>
              <a:solidFill>
                <a:srgbClr val="C00000"/>
              </a:solidFill>
              <a:effectLst>
                <a:outerShdw blurRad="50800" dist="39000" dir="5460000" algn="tl">
                  <a:srgbClr val="000000">
                    <a:alpha val="38000"/>
                  </a:srgbClr>
                </a:outerShdw>
              </a:effectLst>
            </a:endParaRPr>
          </a:p>
        </p:txBody>
      </p:sp>
      <p:graphicFrame>
        <p:nvGraphicFramePr>
          <p:cNvPr id="5" name="4 Tabla"/>
          <p:cNvGraphicFramePr>
            <a:graphicFrameLocks noGrp="1"/>
          </p:cNvGraphicFramePr>
          <p:nvPr>
            <p:extLst>
              <p:ext uri="{D42A27DB-BD31-4B8C-83A1-F6EECF244321}">
                <p14:modId xmlns:p14="http://schemas.microsoft.com/office/powerpoint/2010/main" val="2825431227"/>
              </p:ext>
            </p:extLst>
          </p:nvPr>
        </p:nvGraphicFramePr>
        <p:xfrm>
          <a:off x="356260" y="1472376"/>
          <a:ext cx="10972800" cy="5240272"/>
        </p:xfrm>
        <a:graphic>
          <a:graphicData uri="http://schemas.openxmlformats.org/drawingml/2006/table">
            <a:tbl>
              <a:tblPr/>
              <a:tblGrid>
                <a:gridCol w="3182481"/>
                <a:gridCol w="7790319"/>
              </a:tblGrid>
              <a:tr h="129914">
                <a:tc gridSpan="2">
                  <a:txBody>
                    <a:bodyPr/>
                    <a:lstStyle/>
                    <a:p>
                      <a:pPr algn="ctr">
                        <a:spcAft>
                          <a:spcPts val="0"/>
                        </a:spcAft>
                      </a:pPr>
                      <a:r>
                        <a:rPr lang="es-CO" sz="1000" b="1" dirty="0">
                          <a:latin typeface="Arial"/>
                          <a:ea typeface="Times New Roman"/>
                        </a:rPr>
                        <a:t>Normas internacionales para la práctica profesional de auditoría interna</a:t>
                      </a:r>
                      <a:endParaRPr lang="es-CO" sz="1200" dirty="0">
                        <a:latin typeface="Times New Roman"/>
                        <a:ea typeface="Times New Roman"/>
                      </a:endParaRPr>
                    </a:p>
                  </a:txBody>
                  <a:tcPr marL="14668" marR="14668" marT="14668" marB="1466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CO"/>
                    </a:p>
                  </a:txBody>
                  <a:tcPr/>
                </a:tc>
              </a:tr>
              <a:tr h="3348426">
                <a:tc>
                  <a:txBody>
                    <a:bodyPr/>
                    <a:lstStyle/>
                    <a:p>
                      <a:pPr algn="ctr">
                        <a:spcAft>
                          <a:spcPts val="0"/>
                        </a:spcAft>
                      </a:pPr>
                      <a:r>
                        <a:rPr lang="es-CO" sz="2000" b="1" dirty="0">
                          <a:latin typeface="Arial"/>
                          <a:ea typeface="Times New Roman"/>
                        </a:rPr>
                        <a:t>Normas de </a:t>
                      </a:r>
                      <a:r>
                        <a:rPr lang="es-CO" sz="2000" b="1" dirty="0" smtClean="0">
                          <a:latin typeface="Arial"/>
                          <a:ea typeface="Times New Roman"/>
                        </a:rPr>
                        <a:t>Desempeño</a:t>
                      </a:r>
                    </a:p>
                    <a:p>
                      <a:pPr algn="ctr">
                        <a:spcAft>
                          <a:spcPts val="0"/>
                        </a:spcAft>
                      </a:pPr>
                      <a:endParaRPr lang="es-CO" sz="1200" dirty="0">
                        <a:latin typeface="Times New Roman"/>
                        <a:ea typeface="Times New Roman"/>
                      </a:endParaRPr>
                    </a:p>
                    <a:p>
                      <a:pPr>
                        <a:spcAft>
                          <a:spcPts val="0"/>
                        </a:spcAft>
                      </a:pPr>
                      <a:r>
                        <a:rPr lang="es-CO" sz="1000" dirty="0">
                          <a:latin typeface="Arial"/>
                          <a:ea typeface="Times New Roman"/>
                        </a:rPr>
                        <a:t>Las normas de desempeño describen la naturaleza de las actividades de auditoría interna y proporcionan criterios con los cuales se puede evaluar el desempeño de estos </a:t>
                      </a:r>
                      <a:r>
                        <a:rPr lang="es-CO" sz="1000" dirty="0" smtClean="0">
                          <a:latin typeface="Arial"/>
                          <a:ea typeface="Times New Roman"/>
                        </a:rPr>
                        <a:t>servicio</a:t>
                      </a:r>
                    </a:p>
                    <a:p>
                      <a:pPr>
                        <a:spcAft>
                          <a:spcPts val="0"/>
                        </a:spcAft>
                      </a:pPr>
                      <a:endParaRPr lang="es-CO" sz="1200" dirty="0" smtClean="0">
                        <a:latin typeface="Arial"/>
                        <a:ea typeface="Times New Roman"/>
                      </a:endParaRPr>
                    </a:p>
                    <a:p>
                      <a:pPr algn="ctr">
                        <a:spcAft>
                          <a:spcPts val="0"/>
                        </a:spcAft>
                      </a:pPr>
                      <a:r>
                        <a:rPr lang="es-CO" sz="1200" b="1" dirty="0" smtClean="0">
                          <a:latin typeface="Arial"/>
                          <a:ea typeface="Times New Roman"/>
                        </a:rPr>
                        <a:t>33</a:t>
                      </a:r>
                      <a:endParaRPr lang="es-CO" sz="1200" b="1" dirty="0">
                        <a:latin typeface="Times New Roman"/>
                        <a:ea typeface="Times New Roman"/>
                      </a:endParaRPr>
                    </a:p>
                  </a:txBody>
                  <a:tcPr marL="14668" marR="14668" marT="14668" marB="1466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s-CO" sz="1000" dirty="0">
                          <a:latin typeface="Arial"/>
                          <a:ea typeface="Times New Roman"/>
                        </a:rPr>
                        <a:t>2000 - Gestión de la actividad de auditoría interna</a:t>
                      </a:r>
                      <a:endParaRPr lang="es-CO" sz="1200" dirty="0">
                        <a:latin typeface="Times New Roman"/>
                        <a:ea typeface="Times New Roman"/>
                      </a:endParaRPr>
                    </a:p>
                    <a:p>
                      <a:pPr algn="just">
                        <a:spcAft>
                          <a:spcPts val="0"/>
                        </a:spcAft>
                      </a:pPr>
                      <a:r>
                        <a:rPr lang="es-CO" sz="1000" dirty="0">
                          <a:latin typeface="Arial"/>
                          <a:ea typeface="Times New Roman"/>
                        </a:rPr>
                        <a:t>2010 - Planificación</a:t>
                      </a:r>
                      <a:endParaRPr lang="es-CO" sz="1200" dirty="0">
                        <a:latin typeface="Times New Roman"/>
                        <a:ea typeface="Times New Roman"/>
                      </a:endParaRPr>
                    </a:p>
                    <a:p>
                      <a:pPr algn="just">
                        <a:spcAft>
                          <a:spcPts val="0"/>
                        </a:spcAft>
                      </a:pPr>
                      <a:r>
                        <a:rPr lang="es-CO" sz="1000" dirty="0">
                          <a:latin typeface="Arial"/>
                          <a:ea typeface="Times New Roman"/>
                        </a:rPr>
                        <a:t>2020 - Comunicación y Aprobación</a:t>
                      </a:r>
                      <a:endParaRPr lang="es-CO" sz="1200" dirty="0">
                        <a:latin typeface="Times New Roman"/>
                        <a:ea typeface="Times New Roman"/>
                      </a:endParaRPr>
                    </a:p>
                    <a:p>
                      <a:pPr algn="just">
                        <a:spcAft>
                          <a:spcPts val="0"/>
                        </a:spcAft>
                      </a:pPr>
                      <a:r>
                        <a:rPr lang="es-CO" sz="1000" dirty="0">
                          <a:latin typeface="Arial"/>
                          <a:ea typeface="Times New Roman"/>
                        </a:rPr>
                        <a:t>2030 - Gestión de recursos</a:t>
                      </a:r>
                      <a:endParaRPr lang="es-CO" sz="1200" dirty="0">
                        <a:latin typeface="Times New Roman"/>
                        <a:ea typeface="Times New Roman"/>
                      </a:endParaRPr>
                    </a:p>
                    <a:p>
                      <a:pPr algn="just">
                        <a:spcAft>
                          <a:spcPts val="0"/>
                        </a:spcAft>
                      </a:pPr>
                      <a:r>
                        <a:rPr lang="es-CO" sz="1000" dirty="0">
                          <a:latin typeface="Arial"/>
                          <a:ea typeface="Times New Roman"/>
                        </a:rPr>
                        <a:t>2040 - Políticas y Procedimientos</a:t>
                      </a:r>
                      <a:endParaRPr lang="es-CO" sz="1200" dirty="0">
                        <a:latin typeface="Times New Roman"/>
                        <a:ea typeface="Times New Roman"/>
                      </a:endParaRPr>
                    </a:p>
                    <a:p>
                      <a:pPr algn="just">
                        <a:spcAft>
                          <a:spcPts val="0"/>
                        </a:spcAft>
                      </a:pPr>
                      <a:r>
                        <a:rPr lang="es-CO" sz="1000" dirty="0">
                          <a:latin typeface="Arial"/>
                          <a:ea typeface="Times New Roman"/>
                        </a:rPr>
                        <a:t>2050 - Coordinación y Confianza</a:t>
                      </a:r>
                      <a:endParaRPr lang="es-CO" sz="1200" dirty="0">
                        <a:latin typeface="Times New Roman"/>
                        <a:ea typeface="Times New Roman"/>
                      </a:endParaRPr>
                    </a:p>
                    <a:p>
                      <a:pPr algn="just">
                        <a:spcAft>
                          <a:spcPts val="0"/>
                        </a:spcAft>
                      </a:pPr>
                      <a:r>
                        <a:rPr lang="es-CO" sz="1000" dirty="0">
                          <a:latin typeface="Arial"/>
                          <a:ea typeface="Times New Roman"/>
                        </a:rPr>
                        <a:t>2060 - Reportando a la Alta Gerencia y al Directorio</a:t>
                      </a:r>
                      <a:endParaRPr lang="es-CO" sz="1200" dirty="0">
                        <a:latin typeface="Times New Roman"/>
                        <a:ea typeface="Times New Roman"/>
                      </a:endParaRPr>
                    </a:p>
                    <a:p>
                      <a:pPr algn="just">
                        <a:spcAft>
                          <a:spcPts val="0"/>
                        </a:spcAft>
                      </a:pPr>
                      <a:r>
                        <a:rPr lang="es-CO" sz="1000" dirty="0">
                          <a:latin typeface="Arial"/>
                          <a:ea typeface="Times New Roman"/>
                        </a:rPr>
                        <a:t>2070 - Proveedor de servicios externos y responsabilidad de la organización para la auditoría interna</a:t>
                      </a:r>
                      <a:endParaRPr lang="es-CO" sz="1200" dirty="0">
                        <a:latin typeface="Times New Roman"/>
                        <a:ea typeface="Times New Roman"/>
                      </a:endParaRPr>
                    </a:p>
                    <a:p>
                      <a:pPr algn="just">
                        <a:spcAft>
                          <a:spcPts val="0"/>
                        </a:spcAft>
                      </a:pPr>
                      <a:r>
                        <a:rPr lang="es-CO" sz="1000" dirty="0">
                          <a:latin typeface="Arial"/>
                          <a:ea typeface="Times New Roman"/>
                        </a:rPr>
                        <a:t>2100 - Naturaleza del trabajo</a:t>
                      </a:r>
                      <a:endParaRPr lang="es-CO" sz="1200" dirty="0">
                        <a:latin typeface="Times New Roman"/>
                        <a:ea typeface="Times New Roman"/>
                      </a:endParaRPr>
                    </a:p>
                    <a:p>
                      <a:pPr algn="just">
                        <a:spcAft>
                          <a:spcPts val="0"/>
                        </a:spcAft>
                      </a:pPr>
                      <a:r>
                        <a:rPr lang="es-CO" sz="1000" dirty="0">
                          <a:latin typeface="Arial"/>
                          <a:ea typeface="Times New Roman"/>
                        </a:rPr>
                        <a:t>2110 - Gobernanza</a:t>
                      </a:r>
                      <a:endParaRPr lang="es-CO" sz="1200" dirty="0">
                        <a:latin typeface="Times New Roman"/>
                        <a:ea typeface="Times New Roman"/>
                      </a:endParaRPr>
                    </a:p>
                    <a:p>
                      <a:pPr algn="just">
                        <a:spcAft>
                          <a:spcPts val="0"/>
                        </a:spcAft>
                      </a:pPr>
                      <a:r>
                        <a:rPr lang="es-CO" sz="1000" dirty="0">
                          <a:latin typeface="Arial"/>
                          <a:ea typeface="Times New Roman"/>
                        </a:rPr>
                        <a:t>2120 - Gestión de riesgos</a:t>
                      </a:r>
                      <a:endParaRPr lang="es-CO" sz="1200" dirty="0">
                        <a:latin typeface="Times New Roman"/>
                        <a:ea typeface="Times New Roman"/>
                      </a:endParaRPr>
                    </a:p>
                    <a:p>
                      <a:pPr algn="just">
                        <a:spcAft>
                          <a:spcPts val="0"/>
                        </a:spcAft>
                      </a:pPr>
                      <a:r>
                        <a:rPr lang="es-CO" sz="1000" dirty="0">
                          <a:latin typeface="Arial"/>
                          <a:ea typeface="Times New Roman"/>
                        </a:rPr>
                        <a:t>2130 - Control</a:t>
                      </a:r>
                      <a:endParaRPr lang="es-CO" sz="1200" dirty="0">
                        <a:latin typeface="Times New Roman"/>
                        <a:ea typeface="Times New Roman"/>
                      </a:endParaRPr>
                    </a:p>
                    <a:p>
                      <a:pPr algn="just">
                        <a:spcAft>
                          <a:spcPts val="0"/>
                        </a:spcAft>
                      </a:pPr>
                      <a:r>
                        <a:rPr lang="es-CO" sz="1000" dirty="0">
                          <a:latin typeface="Arial"/>
                          <a:ea typeface="Times New Roman"/>
                        </a:rPr>
                        <a:t>2200 - Ámbito de compromiso</a:t>
                      </a:r>
                      <a:endParaRPr lang="es-CO" sz="1200" dirty="0">
                        <a:latin typeface="Times New Roman"/>
                        <a:ea typeface="Times New Roman"/>
                      </a:endParaRPr>
                    </a:p>
                    <a:p>
                      <a:pPr algn="just">
                        <a:spcAft>
                          <a:spcPts val="0"/>
                        </a:spcAft>
                      </a:pPr>
                      <a:r>
                        <a:rPr lang="es-CO" sz="1000" dirty="0">
                          <a:latin typeface="Arial"/>
                          <a:ea typeface="Times New Roman"/>
                        </a:rPr>
                        <a:t>2201 - Consideraciones de planificación</a:t>
                      </a:r>
                      <a:endParaRPr lang="es-CO" sz="1200" dirty="0">
                        <a:latin typeface="Times New Roman"/>
                        <a:ea typeface="Times New Roman"/>
                      </a:endParaRPr>
                    </a:p>
                    <a:p>
                      <a:pPr algn="just">
                        <a:spcAft>
                          <a:spcPts val="0"/>
                        </a:spcAft>
                      </a:pPr>
                      <a:r>
                        <a:rPr lang="es-CO" sz="1000" dirty="0">
                          <a:latin typeface="Arial"/>
                          <a:ea typeface="Times New Roman"/>
                        </a:rPr>
                        <a:t>2210 - Objetivos de compromiso</a:t>
                      </a:r>
                      <a:endParaRPr lang="es-CO" sz="1200" dirty="0">
                        <a:latin typeface="Times New Roman"/>
                        <a:ea typeface="Times New Roman"/>
                      </a:endParaRPr>
                    </a:p>
                    <a:p>
                      <a:pPr algn="just">
                        <a:spcAft>
                          <a:spcPts val="0"/>
                        </a:spcAft>
                      </a:pPr>
                      <a:r>
                        <a:rPr lang="es-CO" sz="1000" dirty="0">
                          <a:latin typeface="Arial"/>
                          <a:ea typeface="Times New Roman"/>
                        </a:rPr>
                        <a:t>2220 - Ámbito de compromiso</a:t>
                      </a:r>
                      <a:endParaRPr lang="es-CO" sz="1200" dirty="0">
                        <a:latin typeface="Times New Roman"/>
                        <a:ea typeface="Times New Roman"/>
                      </a:endParaRPr>
                    </a:p>
                    <a:p>
                      <a:pPr algn="just">
                        <a:spcAft>
                          <a:spcPts val="0"/>
                        </a:spcAft>
                      </a:pPr>
                      <a:r>
                        <a:rPr lang="es-CO" sz="1000" dirty="0">
                          <a:latin typeface="Arial"/>
                          <a:ea typeface="Times New Roman"/>
                        </a:rPr>
                        <a:t>2230 - Asignación de recursos de compromiso</a:t>
                      </a:r>
                      <a:endParaRPr lang="es-CO" sz="1200" dirty="0">
                        <a:latin typeface="Times New Roman"/>
                        <a:ea typeface="Times New Roman"/>
                      </a:endParaRPr>
                    </a:p>
                    <a:p>
                      <a:pPr algn="just">
                        <a:spcAft>
                          <a:spcPts val="0"/>
                        </a:spcAft>
                      </a:pPr>
                      <a:r>
                        <a:rPr lang="es-CO" sz="1000" dirty="0">
                          <a:latin typeface="Arial"/>
                          <a:ea typeface="Times New Roman"/>
                        </a:rPr>
                        <a:t>2240 - Programa de trabajo de compromiso</a:t>
                      </a:r>
                      <a:endParaRPr lang="es-CO" sz="1200" dirty="0">
                        <a:latin typeface="Times New Roman"/>
                        <a:ea typeface="Times New Roman"/>
                      </a:endParaRPr>
                    </a:p>
                    <a:p>
                      <a:pPr algn="just">
                        <a:spcAft>
                          <a:spcPts val="0"/>
                        </a:spcAft>
                      </a:pPr>
                      <a:r>
                        <a:rPr lang="es-CO" sz="1000" dirty="0">
                          <a:latin typeface="Arial"/>
                          <a:ea typeface="Times New Roman"/>
                        </a:rPr>
                        <a:t>2300 - Realizando el compromiso</a:t>
                      </a:r>
                      <a:endParaRPr lang="es-CO" sz="1200" dirty="0">
                        <a:latin typeface="Times New Roman"/>
                        <a:ea typeface="Times New Roman"/>
                      </a:endParaRPr>
                    </a:p>
                    <a:p>
                      <a:pPr algn="just">
                        <a:spcAft>
                          <a:spcPts val="0"/>
                        </a:spcAft>
                      </a:pPr>
                      <a:r>
                        <a:rPr lang="es-CO" sz="1000" dirty="0">
                          <a:latin typeface="Arial"/>
                          <a:ea typeface="Times New Roman"/>
                        </a:rPr>
                        <a:t>2310 - Información de identificación</a:t>
                      </a:r>
                      <a:endParaRPr lang="es-CO" sz="1200" dirty="0">
                        <a:latin typeface="Times New Roman"/>
                        <a:ea typeface="Times New Roman"/>
                      </a:endParaRPr>
                    </a:p>
                    <a:p>
                      <a:pPr algn="just">
                        <a:spcAft>
                          <a:spcPts val="0"/>
                        </a:spcAft>
                      </a:pPr>
                      <a:r>
                        <a:rPr lang="es-CO" sz="1000" dirty="0">
                          <a:latin typeface="Arial"/>
                          <a:ea typeface="Times New Roman"/>
                        </a:rPr>
                        <a:t>2320 - Análisis y Evaluación</a:t>
                      </a:r>
                      <a:endParaRPr lang="es-CO" sz="1200" dirty="0">
                        <a:latin typeface="Times New Roman"/>
                        <a:ea typeface="Times New Roman"/>
                      </a:endParaRPr>
                    </a:p>
                    <a:p>
                      <a:pPr algn="just">
                        <a:spcAft>
                          <a:spcPts val="0"/>
                        </a:spcAft>
                      </a:pPr>
                      <a:r>
                        <a:rPr lang="es-CO" sz="1000" dirty="0">
                          <a:latin typeface="Arial"/>
                          <a:ea typeface="Times New Roman"/>
                        </a:rPr>
                        <a:t>2330 - Documentando Información</a:t>
                      </a:r>
                      <a:endParaRPr lang="es-CO" sz="1200" dirty="0">
                        <a:latin typeface="Times New Roman"/>
                        <a:ea typeface="Times New Roman"/>
                      </a:endParaRPr>
                    </a:p>
                    <a:p>
                      <a:pPr algn="just">
                        <a:spcAft>
                          <a:spcPts val="0"/>
                        </a:spcAft>
                      </a:pPr>
                      <a:r>
                        <a:rPr lang="es-CO" sz="1000" dirty="0">
                          <a:latin typeface="Arial"/>
                          <a:ea typeface="Times New Roman"/>
                        </a:rPr>
                        <a:t>2340 - Supervisión de Compromiso</a:t>
                      </a:r>
                      <a:endParaRPr lang="es-CO" sz="1200" dirty="0">
                        <a:latin typeface="Times New Roman"/>
                        <a:ea typeface="Times New Roman"/>
                      </a:endParaRPr>
                    </a:p>
                    <a:p>
                      <a:pPr algn="just">
                        <a:spcAft>
                          <a:spcPts val="0"/>
                        </a:spcAft>
                      </a:pPr>
                      <a:r>
                        <a:rPr lang="es-CO" sz="1000" dirty="0">
                          <a:latin typeface="Arial"/>
                          <a:ea typeface="Times New Roman"/>
                        </a:rPr>
                        <a:t>2400 - Comunicando Resultados</a:t>
                      </a:r>
                      <a:endParaRPr lang="es-CO" sz="1200" dirty="0">
                        <a:latin typeface="Times New Roman"/>
                        <a:ea typeface="Times New Roman"/>
                      </a:endParaRPr>
                    </a:p>
                    <a:p>
                      <a:pPr algn="just">
                        <a:spcAft>
                          <a:spcPts val="0"/>
                        </a:spcAft>
                      </a:pPr>
                      <a:r>
                        <a:rPr lang="es-CO" sz="1000" dirty="0">
                          <a:latin typeface="Arial"/>
                          <a:ea typeface="Times New Roman"/>
                        </a:rPr>
                        <a:t>2410 - Criterios para la comunicación</a:t>
                      </a:r>
                      <a:endParaRPr lang="es-CO" sz="1200" dirty="0">
                        <a:latin typeface="Times New Roman"/>
                        <a:ea typeface="Times New Roman"/>
                      </a:endParaRPr>
                    </a:p>
                    <a:p>
                      <a:pPr algn="just">
                        <a:spcAft>
                          <a:spcPts val="0"/>
                        </a:spcAft>
                      </a:pPr>
                      <a:r>
                        <a:rPr lang="es-CO" sz="1000" dirty="0">
                          <a:latin typeface="Arial"/>
                          <a:ea typeface="Times New Roman"/>
                        </a:rPr>
                        <a:t>2420 - Calidad de las Comunicaciones.</a:t>
                      </a:r>
                      <a:endParaRPr lang="es-CO" sz="1200" dirty="0">
                        <a:latin typeface="Times New Roman"/>
                        <a:ea typeface="Times New Roman"/>
                      </a:endParaRPr>
                    </a:p>
                    <a:p>
                      <a:pPr algn="just">
                        <a:spcAft>
                          <a:spcPts val="0"/>
                        </a:spcAft>
                      </a:pPr>
                      <a:r>
                        <a:rPr lang="es-CO" sz="1000" dirty="0">
                          <a:latin typeface="Arial"/>
                          <a:ea typeface="Times New Roman"/>
                        </a:rPr>
                        <a:t>2421 - Errores y omisiones</a:t>
                      </a:r>
                      <a:endParaRPr lang="es-CO" sz="1200" dirty="0">
                        <a:latin typeface="Times New Roman"/>
                        <a:ea typeface="Times New Roman"/>
                      </a:endParaRPr>
                    </a:p>
                    <a:p>
                      <a:pPr algn="just">
                        <a:spcAft>
                          <a:spcPts val="0"/>
                        </a:spcAft>
                      </a:pPr>
                      <a:r>
                        <a:rPr lang="es-CO" sz="1000" dirty="0">
                          <a:latin typeface="Arial"/>
                          <a:ea typeface="Times New Roman"/>
                        </a:rPr>
                        <a:t>2430 - Uso de "Realizado de conformidad con los estándares internacionales para la práctica profesional de la auditoría interna"</a:t>
                      </a:r>
                      <a:endParaRPr lang="es-CO" sz="1200" dirty="0">
                        <a:latin typeface="Times New Roman"/>
                        <a:ea typeface="Times New Roman"/>
                      </a:endParaRPr>
                    </a:p>
                    <a:p>
                      <a:pPr algn="just">
                        <a:spcAft>
                          <a:spcPts val="0"/>
                        </a:spcAft>
                      </a:pPr>
                      <a:r>
                        <a:rPr lang="es-CO" sz="1000" dirty="0">
                          <a:latin typeface="Arial"/>
                          <a:ea typeface="Times New Roman"/>
                        </a:rPr>
                        <a:t>2431 - Divulgación de compromiso de no conformidad</a:t>
                      </a:r>
                      <a:endParaRPr lang="es-CO" sz="1200" dirty="0">
                        <a:latin typeface="Times New Roman"/>
                        <a:ea typeface="Times New Roman"/>
                      </a:endParaRPr>
                    </a:p>
                    <a:p>
                      <a:pPr algn="just">
                        <a:spcAft>
                          <a:spcPts val="0"/>
                        </a:spcAft>
                      </a:pPr>
                      <a:r>
                        <a:rPr lang="es-CO" sz="1000" dirty="0">
                          <a:latin typeface="Arial"/>
                          <a:ea typeface="Times New Roman"/>
                        </a:rPr>
                        <a:t>2440 - Difundiendo Resultados</a:t>
                      </a:r>
                      <a:endParaRPr lang="es-CO" sz="1200" dirty="0">
                        <a:latin typeface="Times New Roman"/>
                        <a:ea typeface="Times New Roman"/>
                      </a:endParaRPr>
                    </a:p>
                    <a:p>
                      <a:pPr algn="just">
                        <a:spcAft>
                          <a:spcPts val="0"/>
                        </a:spcAft>
                      </a:pPr>
                      <a:r>
                        <a:rPr lang="es-CO" sz="1000" dirty="0">
                          <a:latin typeface="Arial"/>
                          <a:ea typeface="Times New Roman"/>
                        </a:rPr>
                        <a:t>2450 - Opiniones en general</a:t>
                      </a:r>
                      <a:endParaRPr lang="es-CO" sz="1200" dirty="0">
                        <a:latin typeface="Times New Roman"/>
                        <a:ea typeface="Times New Roman"/>
                      </a:endParaRPr>
                    </a:p>
                    <a:p>
                      <a:pPr algn="just">
                        <a:spcAft>
                          <a:spcPts val="0"/>
                        </a:spcAft>
                      </a:pPr>
                      <a:r>
                        <a:rPr lang="es-CO" sz="1000" dirty="0">
                          <a:latin typeface="Arial"/>
                          <a:ea typeface="Times New Roman"/>
                        </a:rPr>
                        <a:t>2500 - Monitoreo del progreso</a:t>
                      </a:r>
                      <a:endParaRPr lang="es-CO" sz="1200" dirty="0">
                        <a:latin typeface="Times New Roman"/>
                        <a:ea typeface="Times New Roman"/>
                      </a:endParaRPr>
                    </a:p>
                    <a:p>
                      <a:pPr algn="just">
                        <a:spcAft>
                          <a:spcPts val="0"/>
                        </a:spcAft>
                      </a:pPr>
                      <a:r>
                        <a:rPr lang="es-CO" sz="1000" dirty="0">
                          <a:latin typeface="Arial"/>
                          <a:ea typeface="Times New Roman"/>
                        </a:rPr>
                        <a:t>2600 - Comunicando la Aceptación de Riesgos</a:t>
                      </a:r>
                      <a:endParaRPr lang="es-CO" sz="1200" dirty="0">
                        <a:latin typeface="Times New Roman"/>
                        <a:ea typeface="Times New Roman"/>
                      </a:endParaRPr>
                    </a:p>
                  </a:txBody>
                  <a:tcPr marL="14668" marR="14668" marT="14668" marB="1466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80082" y="1007906"/>
            <a:ext cx="11479681"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CO" sz="2000" dirty="0" smtClean="0">
                <a:solidFill>
                  <a:srgbClr val="C00000"/>
                </a:solidFill>
              </a:rPr>
              <a:t>MARCO INTERNACIONAL PARA LA PRÁCTICA PROFESIONAL DE AUDITORÍA INTERNA (MIPP) (ENERO DE 2017)</a:t>
            </a:r>
            <a:endParaRPr lang="es-ES" sz="2000" b="1" cap="none" spc="0" dirty="0">
              <a:ln w="11430"/>
              <a:solidFill>
                <a:srgbClr val="C00000"/>
              </a:solidFill>
              <a:effectLst>
                <a:outerShdw blurRad="50800" dist="39000" dir="5460000" algn="tl">
                  <a:srgbClr val="000000">
                    <a:alpha val="38000"/>
                  </a:srgbClr>
                </a:outerShdw>
              </a:effectLst>
            </a:endParaRPr>
          </a:p>
        </p:txBody>
      </p:sp>
      <p:graphicFrame>
        <p:nvGraphicFramePr>
          <p:cNvPr id="5" name="4 Tabla"/>
          <p:cNvGraphicFramePr>
            <a:graphicFrameLocks noGrp="1"/>
          </p:cNvGraphicFramePr>
          <p:nvPr>
            <p:extLst>
              <p:ext uri="{D42A27DB-BD31-4B8C-83A1-F6EECF244321}">
                <p14:modId xmlns:p14="http://schemas.microsoft.com/office/powerpoint/2010/main" val="3793294346"/>
              </p:ext>
            </p:extLst>
          </p:nvPr>
        </p:nvGraphicFramePr>
        <p:xfrm>
          <a:off x="356260" y="1472376"/>
          <a:ext cx="10972800" cy="5087872"/>
        </p:xfrm>
        <a:graphic>
          <a:graphicData uri="http://schemas.openxmlformats.org/drawingml/2006/table">
            <a:tbl>
              <a:tblPr/>
              <a:tblGrid>
                <a:gridCol w="3182481"/>
                <a:gridCol w="7790319"/>
              </a:tblGrid>
              <a:tr h="129914">
                <a:tc gridSpan="2">
                  <a:txBody>
                    <a:bodyPr/>
                    <a:lstStyle/>
                    <a:p>
                      <a:pPr algn="ctr">
                        <a:spcAft>
                          <a:spcPts val="0"/>
                        </a:spcAft>
                      </a:pPr>
                      <a:r>
                        <a:rPr lang="es-CO" sz="1000" b="1" dirty="0">
                          <a:latin typeface="Arial" panose="020B0604020202020204" pitchFamily="34" charset="0"/>
                          <a:ea typeface="Times New Roman"/>
                          <a:cs typeface="Arial" panose="020B0604020202020204" pitchFamily="34" charset="0"/>
                        </a:rPr>
                        <a:t>Normas internacionales para la práctica profesional de auditoría interna</a:t>
                      </a:r>
                      <a:endParaRPr lang="es-CO" sz="1200" dirty="0">
                        <a:latin typeface="Arial" panose="020B0604020202020204" pitchFamily="34" charset="0"/>
                        <a:ea typeface="Times New Roman"/>
                        <a:cs typeface="Arial" panose="020B0604020202020204" pitchFamily="34" charset="0"/>
                      </a:endParaRPr>
                    </a:p>
                  </a:txBody>
                  <a:tcPr marL="14668" marR="14668" marT="14668" marB="1466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CO"/>
                    </a:p>
                  </a:txBody>
                  <a:tcPr/>
                </a:tc>
              </a:tr>
              <a:tr h="3348426">
                <a:tc>
                  <a:txBody>
                    <a:bodyPr/>
                    <a:lstStyle/>
                    <a:p>
                      <a:pPr algn="ctr">
                        <a:spcAft>
                          <a:spcPts val="0"/>
                        </a:spcAft>
                      </a:pPr>
                      <a:r>
                        <a:rPr lang="es-CO" sz="2000" b="1" dirty="0" smtClean="0">
                          <a:latin typeface="Arial" panose="020B0604020202020204" pitchFamily="34" charset="0"/>
                          <a:ea typeface="Times New Roman"/>
                          <a:cs typeface="Arial" panose="020B0604020202020204" pitchFamily="34" charset="0"/>
                        </a:rPr>
                        <a:t>Guías Recomendadas</a:t>
                      </a:r>
                      <a:endParaRPr lang="es-CO" sz="1200" b="0" dirty="0" smtClean="0">
                        <a:latin typeface="Arial" panose="020B0604020202020204" pitchFamily="34" charset="0"/>
                        <a:ea typeface="Times New Roman"/>
                        <a:cs typeface="Arial" panose="020B0604020202020204" pitchFamily="34" charset="0"/>
                      </a:endParaRPr>
                    </a:p>
                    <a:p>
                      <a:pPr algn="ctr">
                        <a:spcAft>
                          <a:spcPts val="0"/>
                        </a:spcAft>
                      </a:pPr>
                      <a:endParaRPr lang="es-CO" sz="1200" b="0" dirty="0" smtClean="0">
                        <a:latin typeface="Arial" panose="020B0604020202020204" pitchFamily="34" charset="0"/>
                        <a:ea typeface="Times New Roman"/>
                        <a:cs typeface="Arial" panose="020B0604020202020204" pitchFamily="34" charset="0"/>
                      </a:endParaRPr>
                    </a:p>
                    <a:p>
                      <a:pPr algn="ctr">
                        <a:spcAft>
                          <a:spcPts val="0"/>
                        </a:spcAft>
                      </a:pPr>
                      <a:r>
                        <a:rPr lang="es-CO" sz="1200" b="0" dirty="0" smtClean="0">
                          <a:latin typeface="Arial" panose="020B0604020202020204" pitchFamily="34" charset="0"/>
                          <a:ea typeface="Times New Roman"/>
                          <a:cs typeface="Arial" panose="020B0604020202020204" pitchFamily="34" charset="0"/>
                        </a:rPr>
                        <a:t>L</a:t>
                      </a:r>
                      <a:r>
                        <a:rPr lang="es-CO" sz="1000" dirty="0" smtClean="0">
                          <a:latin typeface="Arial" panose="020B0604020202020204" pitchFamily="34" charset="0"/>
                          <a:ea typeface="Times New Roman"/>
                          <a:cs typeface="Arial" panose="020B0604020202020204" pitchFamily="34" charset="0"/>
                        </a:rPr>
                        <a:t>a guías recomendadas estás respaldadas por el IIA a través de un proceso de aprobación formal. Describe las prácticas para la implementación efectiva de los Principios Básicos, la Definición de Auditoría Interna, el Código de Ética y los Estándares del IIA</a:t>
                      </a:r>
                      <a:endParaRPr lang="es-CO" sz="1200" b="1" dirty="0">
                        <a:latin typeface="Arial" panose="020B0604020202020204" pitchFamily="34" charset="0"/>
                        <a:ea typeface="Times New Roman"/>
                        <a:cs typeface="Arial" panose="020B0604020202020204" pitchFamily="34" charset="0"/>
                      </a:endParaRPr>
                    </a:p>
                  </a:txBody>
                  <a:tcPr marL="14668" marR="14668" marT="14668" marB="1466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s-CO" sz="1400" b="1" dirty="0" smtClean="0">
                          <a:latin typeface="Arial" panose="020B0604020202020204" pitchFamily="34" charset="0"/>
                          <a:ea typeface="Times New Roman"/>
                          <a:cs typeface="Arial" panose="020B0604020202020204" pitchFamily="34" charset="0"/>
                        </a:rPr>
                        <a:t>Guía de Implementación</a:t>
                      </a:r>
                    </a:p>
                    <a:p>
                      <a:pPr algn="just">
                        <a:spcAft>
                          <a:spcPts val="0"/>
                        </a:spcAft>
                      </a:pPr>
                      <a:endParaRPr lang="es-CO" sz="1400" b="0" dirty="0" smtClean="0">
                        <a:latin typeface="Arial" panose="020B0604020202020204" pitchFamily="34" charset="0"/>
                        <a:ea typeface="Times New Roman"/>
                        <a:cs typeface="Arial" panose="020B0604020202020204" pitchFamily="34" charset="0"/>
                      </a:endParaRPr>
                    </a:p>
                    <a:p>
                      <a:pPr algn="just">
                        <a:spcAft>
                          <a:spcPts val="0"/>
                        </a:spcAft>
                      </a:pPr>
                      <a:r>
                        <a:rPr lang="es-CO" sz="1400" b="0" dirty="0" smtClean="0">
                          <a:latin typeface="Arial" panose="020B0604020202020204" pitchFamily="34" charset="0"/>
                          <a:ea typeface="Times New Roman"/>
                          <a:cs typeface="Arial" panose="020B0604020202020204" pitchFamily="34" charset="0"/>
                        </a:rPr>
                        <a:t>Las guías de implementación ayudan a los auditores internos a aplicar los Estándares. Abordan colectivamente el enfoque, las metodologías y la consideración de la auditoría interna, pero no detallan los procesos o procedimientos. Ayuda a los auditores internos en la aplicación de las Normas.</a:t>
                      </a:r>
                    </a:p>
                    <a:p>
                      <a:pPr algn="just">
                        <a:spcAft>
                          <a:spcPts val="0"/>
                        </a:spcAft>
                      </a:pPr>
                      <a:endParaRPr lang="es-CO" sz="1400" b="0" dirty="0" smtClean="0">
                        <a:latin typeface="Arial" panose="020B0604020202020204" pitchFamily="34" charset="0"/>
                        <a:ea typeface="Times New Roman"/>
                        <a:cs typeface="Arial" panose="020B0604020202020204" pitchFamily="34" charset="0"/>
                      </a:endParaRPr>
                    </a:p>
                    <a:p>
                      <a:pPr algn="just">
                        <a:spcAft>
                          <a:spcPts val="0"/>
                        </a:spcAft>
                      </a:pPr>
                      <a:r>
                        <a:rPr lang="es-CO" sz="1400" b="0" dirty="0" smtClean="0">
                          <a:latin typeface="Arial" panose="020B0604020202020204" pitchFamily="34" charset="0"/>
                          <a:ea typeface="Times New Roman"/>
                          <a:cs typeface="Arial" panose="020B0604020202020204" pitchFamily="34" charset="0"/>
                        </a:rPr>
                        <a:t>Las guías recomendadas (IG) se han incorporado para asistir al auditor interno en la implementación y logro del cumplimiento de las normas. Cada IG corresponde a una norma de atributo o de desempeño. En total son 52 nuevas Guías de Implementación.</a:t>
                      </a:r>
                    </a:p>
                    <a:p>
                      <a:pPr algn="just">
                        <a:spcAft>
                          <a:spcPts val="0"/>
                        </a:spcAft>
                      </a:pPr>
                      <a:endParaRPr lang="es-CO" sz="1400" b="0" dirty="0" smtClean="0">
                        <a:latin typeface="Arial" panose="020B0604020202020204" pitchFamily="34" charset="0"/>
                        <a:ea typeface="Times New Roman"/>
                        <a:cs typeface="Arial" panose="020B0604020202020204" pitchFamily="34" charset="0"/>
                      </a:endParaRPr>
                    </a:p>
                    <a:p>
                      <a:pPr algn="just">
                        <a:spcAft>
                          <a:spcPts val="0"/>
                        </a:spcAft>
                      </a:pPr>
                      <a:r>
                        <a:rPr lang="es-CO" sz="1400" b="1" dirty="0" smtClean="0">
                          <a:latin typeface="Arial" panose="020B0604020202020204" pitchFamily="34" charset="0"/>
                          <a:ea typeface="Times New Roman"/>
                          <a:cs typeface="Arial" panose="020B0604020202020204" pitchFamily="34" charset="0"/>
                        </a:rPr>
                        <a:t>Guías Complementarias</a:t>
                      </a:r>
                    </a:p>
                    <a:p>
                      <a:pPr algn="just">
                        <a:spcAft>
                          <a:spcPts val="0"/>
                        </a:spcAft>
                      </a:pPr>
                      <a:endParaRPr lang="es-CO" sz="1400" b="0" dirty="0" smtClean="0">
                        <a:latin typeface="Arial" panose="020B0604020202020204" pitchFamily="34" charset="0"/>
                        <a:ea typeface="Times New Roman"/>
                        <a:cs typeface="Arial" panose="020B0604020202020204" pitchFamily="34" charset="0"/>
                      </a:endParaRPr>
                    </a:p>
                    <a:p>
                      <a:pPr algn="just">
                        <a:spcAft>
                          <a:spcPts val="0"/>
                        </a:spcAft>
                      </a:pPr>
                      <a:r>
                        <a:rPr lang="es-CO" sz="1400" b="0" dirty="0" smtClean="0">
                          <a:latin typeface="Arial" panose="020B0604020202020204" pitchFamily="34" charset="0"/>
                          <a:ea typeface="Times New Roman"/>
                          <a:cs typeface="Arial" panose="020B0604020202020204" pitchFamily="34" charset="0"/>
                        </a:rPr>
                        <a:t>La guía complementaria proporciona una guía detallada para la realización de actividades de auditoría interna. Estas incluyen áreas temáticas, problemas específicos del sector, así como procesos y procedimientos, herramientas y técnicas, programas, enfoque paso a paso y ejemplos de entregables. Proporcionan procesos y procedimientos detallados para profesionales de auditoría interna.</a:t>
                      </a:r>
                    </a:p>
                    <a:p>
                      <a:pPr algn="just">
                        <a:spcAft>
                          <a:spcPts val="0"/>
                        </a:spcAft>
                      </a:pPr>
                      <a:endParaRPr lang="es-CO" sz="1400" b="0" dirty="0" smtClean="0">
                        <a:latin typeface="Arial" panose="020B0604020202020204" pitchFamily="34" charset="0"/>
                        <a:ea typeface="Times New Roman"/>
                        <a:cs typeface="Arial" panose="020B0604020202020204" pitchFamily="34" charset="0"/>
                      </a:endParaRPr>
                    </a:p>
                    <a:p>
                      <a:pPr algn="just">
                        <a:spcAft>
                          <a:spcPts val="0"/>
                        </a:spcAft>
                      </a:pPr>
                      <a:r>
                        <a:rPr lang="es-CO" sz="1400" b="0" dirty="0" smtClean="0">
                          <a:latin typeface="Arial" panose="020B0604020202020204" pitchFamily="34" charset="0"/>
                          <a:ea typeface="Times New Roman"/>
                          <a:cs typeface="Arial" panose="020B0604020202020204" pitchFamily="34" charset="0"/>
                        </a:rPr>
                        <a:t>Todas las Guías Prácticas, Guías Globales de Auditoría de Tecnologías (GTAGs), y las Guías para la Evaluación del Riesgo en TI (GAIT) se convierten automáticamente en parte de las Guías Complementarias recomendadas.</a:t>
                      </a:r>
                    </a:p>
                    <a:p>
                      <a:pPr algn="just">
                        <a:spcAft>
                          <a:spcPts val="0"/>
                        </a:spcAft>
                      </a:pPr>
                      <a:endParaRPr lang="es-CO" sz="1200" dirty="0">
                        <a:latin typeface="Arial" panose="020B0604020202020204" pitchFamily="34" charset="0"/>
                        <a:ea typeface="Times New Roman"/>
                        <a:cs typeface="Arial" panose="020B0604020202020204" pitchFamily="34" charset="0"/>
                      </a:endParaRPr>
                    </a:p>
                  </a:txBody>
                  <a:tcPr marL="14668" marR="14668" marT="14668" marB="1466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3025948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1007906"/>
            <a:ext cx="12192000" cy="40011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CO" sz="2000" dirty="0" smtClean="0">
                <a:solidFill>
                  <a:srgbClr val="C00000"/>
                </a:solidFill>
              </a:rPr>
              <a:t>GUÍA TÉCNICA COLOMBIANA GTC-ISO 19011:2018 DIRECTRICES PARA LA AUDITORÍA DE LOS SISTEMAS DE GESTIÓN</a:t>
            </a:r>
          </a:p>
        </p:txBody>
      </p:sp>
      <p:sp>
        <p:nvSpPr>
          <p:cNvPr id="4" name="3 Rectángulo"/>
          <p:cNvSpPr/>
          <p:nvPr/>
        </p:nvSpPr>
        <p:spPr>
          <a:xfrm>
            <a:off x="134318" y="2288755"/>
            <a:ext cx="6080166" cy="1754326"/>
          </a:xfrm>
          <a:prstGeom prst="rect">
            <a:avLst/>
          </a:prstGeom>
          <a:blipFill dpi="0" rotWithShape="1">
            <a:blip r:embed="rId2" cstate="print"/>
            <a:srcRect/>
            <a:tile tx="0" ty="0" sx="100000" sy="100000" flip="none" algn="tl"/>
          </a:blipFill>
          <a:scene3d>
            <a:camera prst="orthographicFront"/>
            <a:lightRig rig="threePt" dir="t"/>
          </a:scene3d>
          <a:sp3d>
            <a:bevelT w="152400" h="50800" prst="softRound"/>
          </a:sp3d>
        </p:spPr>
        <p:txBody>
          <a:bodyPr wrap="square">
            <a:spAutoFit/>
          </a:bodyPr>
          <a:lstStyle/>
          <a:p>
            <a:r>
              <a:rPr lang="es-CO" b="1" dirty="0" smtClean="0"/>
              <a:t>La GTC-ISO 19011, de octubre de 2018, proporciona las directrices para la auditoría de los sistemas de gestión, cualquiera que sea, incluye los </a:t>
            </a:r>
            <a:r>
              <a:rPr lang="es-CO" b="1" u="sng" dirty="0" smtClean="0">
                <a:solidFill>
                  <a:srgbClr val="FF0000"/>
                </a:solidFill>
              </a:rPr>
              <a:t>principios</a:t>
            </a:r>
            <a:r>
              <a:rPr lang="es-CO" b="1" dirty="0" smtClean="0"/>
              <a:t> de la auditoría, la gestión de un programa de auditoría y la realización de las auditorías, así como la orientación de cómo evaluar las competencias de los auditores internos.</a:t>
            </a:r>
            <a:endParaRPr lang="es-CO" b="1" dirty="0"/>
          </a:p>
        </p:txBody>
      </p:sp>
      <p:sp>
        <p:nvSpPr>
          <p:cNvPr id="5" name="4 Rectángulo"/>
          <p:cNvSpPr/>
          <p:nvPr/>
        </p:nvSpPr>
        <p:spPr>
          <a:xfrm>
            <a:off x="49694" y="4414653"/>
            <a:ext cx="3653764" cy="2246769"/>
          </a:xfrm>
          <a:prstGeom prst="rect">
            <a:avLst/>
          </a:prstGeom>
          <a:solidFill>
            <a:schemeClr val="accent4">
              <a:lumMod val="40000"/>
              <a:lumOff val="60000"/>
            </a:schemeClr>
          </a:solidFill>
          <a:scene3d>
            <a:camera prst="orthographicFront"/>
            <a:lightRig rig="threePt" dir="t"/>
          </a:scene3d>
          <a:sp3d>
            <a:bevelT w="114300" prst="artDeco"/>
          </a:sp3d>
        </p:spPr>
        <p:txBody>
          <a:bodyPr wrap="square">
            <a:spAutoFit/>
          </a:bodyPr>
          <a:lstStyle/>
          <a:p>
            <a:r>
              <a:rPr lang="es-CO" sz="2000" dirty="0" smtClean="0"/>
              <a:t>Auditoría: </a:t>
            </a:r>
            <a:r>
              <a:rPr lang="es-CO" sz="2000" b="1" dirty="0" smtClean="0"/>
              <a:t>Proceso sistemático, independiente y documentado para obtener evidencias objetivas y evaluarlas de manera objetiva con el fin de determinar el grado en que se cumplen los criterios de auditoría</a:t>
            </a:r>
            <a:endParaRPr lang="es-CO" sz="2000" b="1" dirty="0"/>
          </a:p>
        </p:txBody>
      </p:sp>
      <p:pic>
        <p:nvPicPr>
          <p:cNvPr id="6" name="Imagen 5"/>
          <p:cNvPicPr>
            <a:picLocks noChangeAspect="1"/>
          </p:cNvPicPr>
          <p:nvPr/>
        </p:nvPicPr>
        <p:blipFill rotWithShape="1">
          <a:blip r:embed="rId3"/>
          <a:srcRect r="7340" b="23849"/>
          <a:stretch/>
        </p:blipFill>
        <p:spPr>
          <a:xfrm>
            <a:off x="129836" y="1408016"/>
            <a:ext cx="3168949" cy="786544"/>
          </a:xfrm>
          <a:prstGeom prst="rect">
            <a:avLst/>
          </a:prstGeom>
        </p:spPr>
      </p:pic>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2444" y="4682393"/>
            <a:ext cx="3132000" cy="1772843"/>
          </a:xfrm>
          <a:prstGeom prst="rect">
            <a:avLst/>
          </a:prstGeom>
        </p:spPr>
      </p:pic>
      <p:sp>
        <p:nvSpPr>
          <p:cNvPr id="11" name="Rectángulo 10"/>
          <p:cNvSpPr/>
          <p:nvPr/>
        </p:nvSpPr>
        <p:spPr>
          <a:xfrm>
            <a:off x="7637929" y="1596257"/>
            <a:ext cx="4148119" cy="4893647"/>
          </a:xfrm>
          <a:prstGeom prst="rect">
            <a:avLst/>
          </a:prstGeom>
          <a:solidFill>
            <a:schemeClr val="accent1">
              <a:lumMod val="20000"/>
              <a:lumOff val="80000"/>
            </a:schemeClr>
          </a:solidFill>
          <a:scene3d>
            <a:camera prst="orthographicFront"/>
            <a:lightRig rig="threePt" dir="t"/>
          </a:scene3d>
          <a:sp3d>
            <a:bevelT prst="angle"/>
          </a:sp3d>
        </p:spPr>
        <p:txBody>
          <a:bodyPr wrap="square">
            <a:spAutoFit/>
          </a:bodyPr>
          <a:lstStyle/>
          <a:p>
            <a:pPr lvl="2" algn="just" fontAlgn="base">
              <a:spcBef>
                <a:spcPct val="0"/>
              </a:spcBef>
              <a:spcAft>
                <a:spcPct val="0"/>
              </a:spcAft>
            </a:pPr>
            <a:r>
              <a:rPr lang="es-CO" sz="1300" b="1" dirty="0">
                <a:solidFill>
                  <a:srgbClr val="C00000"/>
                </a:solidFill>
                <a:latin typeface="Arial" pitchFamily="34" charset="0"/>
                <a:ea typeface="Times New Roman" pitchFamily="18" charset="0"/>
                <a:cs typeface="Arial" pitchFamily="34" charset="0"/>
              </a:rPr>
              <a:t>Principios de la GTC-ISO </a:t>
            </a:r>
            <a:r>
              <a:rPr lang="es-CO" sz="1300" b="1" dirty="0" smtClean="0">
                <a:solidFill>
                  <a:srgbClr val="C00000"/>
                </a:solidFill>
                <a:latin typeface="Arial" pitchFamily="34" charset="0"/>
                <a:ea typeface="Times New Roman" pitchFamily="18" charset="0"/>
                <a:cs typeface="Arial" pitchFamily="34" charset="0"/>
              </a:rPr>
              <a:t>19011:2018</a:t>
            </a:r>
            <a:endParaRPr lang="es-CO" sz="1300" b="1" dirty="0">
              <a:solidFill>
                <a:srgbClr val="C00000"/>
              </a:solidFill>
              <a:latin typeface="Arial" pitchFamily="34" charset="0"/>
              <a:ea typeface="Times New Roman" pitchFamily="18" charset="0"/>
              <a:cs typeface="Arial" pitchFamily="34" charset="0"/>
            </a:endParaRPr>
          </a:p>
          <a:p>
            <a:pPr lvl="2" algn="just" fontAlgn="base">
              <a:spcBef>
                <a:spcPct val="0"/>
              </a:spcBef>
              <a:spcAft>
                <a:spcPct val="0"/>
              </a:spcAft>
            </a:pPr>
            <a:endParaRPr lang="es-MX" sz="1300" b="1" dirty="0">
              <a:latin typeface="Arial" pitchFamily="34" charset="0"/>
              <a:ea typeface="Times New Roman" pitchFamily="18" charset="0"/>
              <a:cs typeface="Times New Roman" pitchFamily="18" charset="0"/>
            </a:endParaRPr>
          </a:p>
          <a:p>
            <a:pPr lvl="0" algn="just" eaLnBrk="0" fontAlgn="base" hangingPunct="0">
              <a:spcBef>
                <a:spcPct val="0"/>
              </a:spcBef>
              <a:spcAft>
                <a:spcPct val="0"/>
              </a:spcAft>
              <a:buFontTx/>
              <a:buChar char="•"/>
            </a:pPr>
            <a:r>
              <a:rPr lang="es-CO" altLang="ja-JP" sz="1300" b="1" dirty="0">
                <a:latin typeface="Arial" pitchFamily="34" charset="0"/>
                <a:ea typeface="Calibri" pitchFamily="34" charset="0"/>
                <a:cs typeface="Arial" pitchFamily="34" charset="0"/>
              </a:rPr>
              <a:t>Integridad: el fundamento de la profesionalidad</a:t>
            </a:r>
          </a:p>
          <a:p>
            <a:pPr lvl="0" algn="just" eaLnBrk="0" fontAlgn="base" hangingPunct="0">
              <a:spcBef>
                <a:spcPct val="0"/>
              </a:spcBef>
              <a:spcAft>
                <a:spcPct val="0"/>
              </a:spcAft>
              <a:buFontTx/>
              <a:buChar char="•"/>
            </a:pPr>
            <a:endParaRPr lang="en-US" altLang="ja-JP" sz="1300" b="1" dirty="0">
              <a:latin typeface="Times New Roman" pitchFamily="18" charset="0"/>
              <a:ea typeface="Calibri" pitchFamily="34" charset="0"/>
              <a:cs typeface="Times New Roman" pitchFamily="18" charset="0"/>
            </a:endParaRPr>
          </a:p>
          <a:p>
            <a:pPr lvl="0" algn="just" eaLnBrk="0" fontAlgn="base" hangingPunct="0">
              <a:spcBef>
                <a:spcPct val="0"/>
              </a:spcBef>
              <a:spcAft>
                <a:spcPct val="0"/>
              </a:spcAft>
              <a:buFontTx/>
              <a:buChar char="•"/>
            </a:pPr>
            <a:r>
              <a:rPr lang="es-CO" altLang="ja-JP" sz="1300" b="1" dirty="0">
                <a:latin typeface="Arial" pitchFamily="34" charset="0"/>
                <a:ea typeface="Calibri" pitchFamily="34" charset="0"/>
                <a:cs typeface="Arial" pitchFamily="34" charset="0"/>
              </a:rPr>
              <a:t>Presentación imparcial: la obligación de informar con veracidad y exactitud</a:t>
            </a:r>
          </a:p>
          <a:p>
            <a:pPr lvl="0" algn="just" eaLnBrk="0" fontAlgn="base" hangingPunct="0">
              <a:spcBef>
                <a:spcPct val="0"/>
              </a:spcBef>
              <a:spcAft>
                <a:spcPct val="0"/>
              </a:spcAft>
              <a:buFontTx/>
              <a:buChar char="•"/>
            </a:pPr>
            <a:endParaRPr lang="en-US" altLang="ja-JP" sz="1300" b="1" dirty="0">
              <a:latin typeface="Times New Roman" pitchFamily="18" charset="0"/>
              <a:ea typeface="Calibri" pitchFamily="34" charset="0"/>
              <a:cs typeface="Times New Roman" pitchFamily="18" charset="0"/>
            </a:endParaRPr>
          </a:p>
          <a:p>
            <a:pPr lvl="0" algn="just" eaLnBrk="0" fontAlgn="base" hangingPunct="0">
              <a:spcBef>
                <a:spcPct val="0"/>
              </a:spcBef>
              <a:spcAft>
                <a:spcPct val="0"/>
              </a:spcAft>
              <a:buFontTx/>
              <a:buChar char="•"/>
            </a:pPr>
            <a:r>
              <a:rPr lang="es-CO" altLang="ja-JP" sz="1300" b="1" dirty="0">
                <a:latin typeface="Arial" pitchFamily="34" charset="0"/>
                <a:ea typeface="Calibri" pitchFamily="34" charset="0"/>
                <a:cs typeface="Arial" pitchFamily="34" charset="0"/>
              </a:rPr>
              <a:t>Debido cuidado profesional: la aplicación de diligencia y juicio al auditar</a:t>
            </a:r>
          </a:p>
          <a:p>
            <a:pPr lvl="0" algn="just" eaLnBrk="0" fontAlgn="base" hangingPunct="0">
              <a:spcBef>
                <a:spcPct val="0"/>
              </a:spcBef>
              <a:spcAft>
                <a:spcPct val="0"/>
              </a:spcAft>
              <a:buFontTx/>
              <a:buChar char="•"/>
            </a:pPr>
            <a:endParaRPr lang="en-US" altLang="ja-JP" sz="1300" b="1" dirty="0">
              <a:latin typeface="Times New Roman" pitchFamily="18" charset="0"/>
              <a:ea typeface="Calibri" pitchFamily="34" charset="0"/>
              <a:cs typeface="Times New Roman" pitchFamily="18" charset="0"/>
            </a:endParaRPr>
          </a:p>
          <a:p>
            <a:pPr lvl="0" algn="just" eaLnBrk="0" fontAlgn="base" hangingPunct="0">
              <a:spcBef>
                <a:spcPct val="0"/>
              </a:spcBef>
              <a:spcAft>
                <a:spcPct val="0"/>
              </a:spcAft>
              <a:buFontTx/>
              <a:buChar char="•"/>
            </a:pPr>
            <a:r>
              <a:rPr lang="es-CO" altLang="ja-JP" sz="1300" b="1" dirty="0">
                <a:latin typeface="Arial" pitchFamily="34" charset="0"/>
                <a:ea typeface="Calibri" pitchFamily="34" charset="0"/>
                <a:cs typeface="Arial" pitchFamily="34" charset="0"/>
              </a:rPr>
              <a:t>Confidencialidad: seguridad de la información</a:t>
            </a:r>
          </a:p>
          <a:p>
            <a:pPr lvl="0" algn="just" eaLnBrk="0" fontAlgn="base" hangingPunct="0">
              <a:spcBef>
                <a:spcPct val="0"/>
              </a:spcBef>
              <a:spcAft>
                <a:spcPct val="0"/>
              </a:spcAft>
              <a:buFontTx/>
              <a:buChar char="•"/>
            </a:pPr>
            <a:endParaRPr lang="en-US" altLang="ja-JP" sz="1300" b="1" dirty="0">
              <a:latin typeface="Times New Roman" pitchFamily="18" charset="0"/>
              <a:ea typeface="Calibri" pitchFamily="34" charset="0"/>
              <a:cs typeface="Times New Roman" pitchFamily="18" charset="0"/>
            </a:endParaRPr>
          </a:p>
          <a:p>
            <a:pPr lvl="0" algn="just" eaLnBrk="0" fontAlgn="base" hangingPunct="0">
              <a:spcBef>
                <a:spcPct val="0"/>
              </a:spcBef>
              <a:spcAft>
                <a:spcPct val="0"/>
              </a:spcAft>
              <a:buFontTx/>
              <a:buChar char="•"/>
            </a:pPr>
            <a:r>
              <a:rPr lang="es-CO" altLang="ja-JP" sz="1300" b="1" dirty="0">
                <a:latin typeface="Arial" pitchFamily="34" charset="0"/>
                <a:ea typeface="Calibri" pitchFamily="34" charset="0"/>
                <a:cs typeface="Arial" pitchFamily="34" charset="0"/>
              </a:rPr>
              <a:t>Independencia: la base para la imparcialidad de la auditoría y la objetividad de las conclusiones de la auditoría</a:t>
            </a:r>
          </a:p>
          <a:p>
            <a:pPr lvl="0" algn="just" eaLnBrk="0" fontAlgn="base" hangingPunct="0">
              <a:spcBef>
                <a:spcPct val="0"/>
              </a:spcBef>
              <a:spcAft>
                <a:spcPct val="0"/>
              </a:spcAft>
              <a:buFontTx/>
              <a:buChar char="•"/>
            </a:pPr>
            <a:endParaRPr lang="en-US" altLang="ja-JP" sz="1300" b="1" dirty="0">
              <a:latin typeface="Times New Roman" pitchFamily="18" charset="0"/>
              <a:ea typeface="Calibri" pitchFamily="34" charset="0"/>
              <a:cs typeface="Times New Roman" pitchFamily="18" charset="0"/>
            </a:endParaRPr>
          </a:p>
          <a:p>
            <a:pPr lvl="0" algn="just" eaLnBrk="0" fontAlgn="base" hangingPunct="0">
              <a:spcBef>
                <a:spcPct val="0"/>
              </a:spcBef>
              <a:spcAft>
                <a:spcPct val="0"/>
              </a:spcAft>
              <a:buFontTx/>
              <a:buChar char="•"/>
            </a:pPr>
            <a:r>
              <a:rPr lang="es-CO" altLang="ja-JP" sz="1300" b="1" dirty="0">
                <a:latin typeface="Arial" pitchFamily="34" charset="0"/>
                <a:ea typeface="Calibri" pitchFamily="34" charset="0"/>
                <a:cs typeface="Arial" pitchFamily="34" charset="0"/>
              </a:rPr>
              <a:t>Enfoque basado en evidencia: el método racional para alcanzar conclusiones de auditoría fiables y reproducibles en un proceso de auditoría sistemático</a:t>
            </a:r>
          </a:p>
          <a:p>
            <a:pPr lvl="0" algn="just" eaLnBrk="0" fontAlgn="base" hangingPunct="0">
              <a:spcBef>
                <a:spcPct val="0"/>
              </a:spcBef>
              <a:spcAft>
                <a:spcPct val="0"/>
              </a:spcAft>
            </a:pPr>
            <a:endParaRPr lang="en-US" altLang="ja-JP" sz="1300" b="1" dirty="0">
              <a:latin typeface="Times New Roman" pitchFamily="18" charset="0"/>
              <a:ea typeface="Calibri" pitchFamily="34" charset="0"/>
              <a:cs typeface="Times New Roman" pitchFamily="18" charset="0"/>
            </a:endParaRPr>
          </a:p>
          <a:p>
            <a:pPr lvl="0" algn="just" eaLnBrk="0" fontAlgn="base" hangingPunct="0">
              <a:spcBef>
                <a:spcPct val="0"/>
              </a:spcBef>
              <a:spcAft>
                <a:spcPct val="0"/>
              </a:spcAft>
              <a:buFontTx/>
              <a:buChar char="•"/>
            </a:pPr>
            <a:r>
              <a:rPr lang="es-CO" altLang="ja-JP" sz="1300" b="1" dirty="0">
                <a:latin typeface="Arial" pitchFamily="34" charset="0"/>
                <a:ea typeface="Calibri" pitchFamily="34" charset="0"/>
                <a:cs typeface="Arial" pitchFamily="34" charset="0"/>
              </a:rPr>
              <a:t>Enfoque basado en riesgos: un enfoque de auditoría que considera riesgos y las oportunidades</a:t>
            </a:r>
            <a:endParaRPr lang="es-419"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par>
                                <p:cTn id="15" presetID="16" presetClass="entr" presetSubtype="21"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par>
                          <p:cTn id="18" fill="hold">
                            <p:stCondLst>
                              <p:cond delay="1000"/>
                            </p:stCondLst>
                            <p:childTnLst>
                              <p:par>
                                <p:cTn id="19" presetID="16" presetClass="entr" presetSubtype="21"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907357"/>
            <a:ext cx="12192000" cy="1325563"/>
          </a:xfrm>
        </p:spPr>
        <p:txBody>
          <a:bodyPr/>
          <a:lstStyle/>
          <a:p>
            <a:pPr algn="ctr"/>
            <a:r>
              <a:rPr lang="es-CO" sz="5400" dirty="0" smtClean="0"/>
              <a:t>ADECUACIÓN DE LA INSTITUCIONALIDAD</a:t>
            </a:r>
            <a:endParaRPr lang="es-419" sz="5400" dirty="0"/>
          </a:p>
        </p:txBody>
      </p:sp>
    </p:spTree>
    <p:extLst>
      <p:ext uri="{BB962C8B-B14F-4D97-AF65-F5344CB8AC3E}">
        <p14:creationId xmlns:p14="http://schemas.microsoft.com/office/powerpoint/2010/main" val="7586990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201881" y="1714920"/>
            <a:ext cx="6127668" cy="3416320"/>
          </a:xfrm>
          <a:prstGeom prst="rect">
            <a:avLst/>
          </a:prstGeom>
          <a:no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effectLst/>
                <a:latin typeface="Arial" pitchFamily="34" charset="0"/>
                <a:ea typeface="Times New Roman" pitchFamily="18" charset="0"/>
                <a:cs typeface="Arial" pitchFamily="34" charset="0"/>
              </a:rPr>
              <a:t>ARTÍCULO 1°. -</a:t>
            </a:r>
            <a:r>
              <a:rPr kumimoji="0" lang="es-ES" sz="1200" b="0" i="0" u="none" strike="noStrike" cap="none" normalizeH="0" baseline="0" dirty="0" smtClean="0">
                <a:ln>
                  <a:noFill/>
                </a:ln>
                <a:effectLst/>
                <a:latin typeface="Arial" pitchFamily="34" charset="0"/>
                <a:ea typeface="Times New Roman" pitchFamily="18" charset="0"/>
                <a:cs typeface="Arial" pitchFamily="34" charset="0"/>
              </a:rPr>
              <a:t> Conformar el </a:t>
            </a:r>
            <a:r>
              <a:rPr kumimoji="0" lang="es-ES" sz="1200" b="1" i="0" u="sng" strike="noStrike" cap="none" normalizeH="0" baseline="0" dirty="0" smtClean="0">
                <a:ln>
                  <a:noFill/>
                </a:ln>
                <a:effectLst/>
                <a:latin typeface="Arial" pitchFamily="34" charset="0"/>
                <a:ea typeface="Times New Roman" pitchFamily="18" charset="0"/>
                <a:cs typeface="Arial" pitchFamily="34" charset="0"/>
              </a:rPr>
              <a:t>Comité Institucional de Coordinación de Control Interno de la Rama Judicial</a:t>
            </a:r>
            <a:r>
              <a:rPr kumimoji="0" lang="es-ES" sz="1200" b="0" i="0" u="none" strike="noStrike" cap="none" normalizeH="0" baseline="0" dirty="0" smtClean="0">
                <a:ln>
                  <a:noFill/>
                </a:ln>
                <a:effectLst/>
                <a:latin typeface="Arial" pitchFamily="34" charset="0"/>
                <a:ea typeface="Times New Roman" pitchFamily="18" charset="0"/>
                <a:cs typeface="Arial" pitchFamily="34" charset="0"/>
              </a:rPr>
              <a:t>; el cual, atendiendo lo dispuesto en el artículo 2.2.21.1.5 del Decreto 1083 de 2015, adicionado por el artículo 4 del decreto 648 de 2017, estará integrado por los siguientes servidores judiciales: </a:t>
            </a:r>
            <a:endParaRPr kumimoji="0" lang="es-CO" sz="8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200" b="0" i="0" u="none" strike="noStrike" cap="none" normalizeH="0" baseline="0" dirty="0" smtClean="0">
                <a:ln>
                  <a:noFill/>
                </a:ln>
                <a:effectLst/>
                <a:latin typeface="Arial" pitchFamily="34" charset="0"/>
                <a:ea typeface="Times New Roman" pitchFamily="18" charset="0"/>
                <a:cs typeface="Arial" pitchFamily="34" charset="0"/>
              </a:rPr>
              <a:t>El </a:t>
            </a:r>
            <a:r>
              <a:rPr kumimoji="0" lang="es-ES" sz="1200" b="1" i="0" u="sng" strike="noStrike" cap="none" normalizeH="0" baseline="0" dirty="0" smtClean="0">
                <a:ln>
                  <a:noFill/>
                </a:ln>
                <a:effectLst/>
                <a:latin typeface="Arial" pitchFamily="34" charset="0"/>
                <a:ea typeface="Times New Roman" pitchFamily="18" charset="0"/>
                <a:cs typeface="Arial" pitchFamily="34" charset="0"/>
              </a:rPr>
              <a:t>Magistrado del Consejo Superior de la Judicatura </a:t>
            </a:r>
            <a:r>
              <a:rPr kumimoji="0" lang="es-ES" sz="1200" b="0" i="0" u="none" strike="noStrike" cap="none" normalizeH="0" baseline="0" dirty="0" smtClean="0">
                <a:ln>
                  <a:noFill/>
                </a:ln>
                <a:effectLst/>
                <a:latin typeface="Arial" pitchFamily="34" charset="0"/>
                <a:ea typeface="Times New Roman" pitchFamily="18" charset="0"/>
                <a:cs typeface="Arial" pitchFamily="34" charset="0"/>
              </a:rPr>
              <a:t>que, como representante de la Alta Dirección, tenga bajo su responsabilidad los asuntos relacionados con el Sistema Integrado de Gestión y Control de la Calidad y el Medio Ambiente (SIGCMA) y el Modelo Estándar de Control Interno (MECI), quien lo presidirá.</a:t>
            </a:r>
            <a:endParaRPr kumimoji="0" lang="es-CO" sz="8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200" b="0" i="0" u="none" strike="noStrike" cap="none" normalizeH="0" baseline="0" dirty="0" smtClean="0">
                <a:ln>
                  <a:noFill/>
                </a:ln>
                <a:effectLst/>
                <a:latin typeface="Arial" pitchFamily="34" charset="0"/>
                <a:ea typeface="Times New Roman" pitchFamily="18" charset="0"/>
                <a:cs typeface="Arial" pitchFamily="34" charset="0"/>
              </a:rPr>
              <a:t>El </a:t>
            </a:r>
            <a:r>
              <a:rPr kumimoji="0" lang="es-ES" sz="1200" b="1" i="0" u="sng" strike="noStrike" cap="none" normalizeH="0" baseline="0" dirty="0" smtClean="0">
                <a:ln>
                  <a:noFill/>
                </a:ln>
                <a:effectLst/>
                <a:latin typeface="Arial" pitchFamily="34" charset="0"/>
                <a:ea typeface="Times New Roman" pitchFamily="18" charset="0"/>
                <a:cs typeface="Arial" pitchFamily="34" charset="0"/>
              </a:rPr>
              <a:t>Director Ejecutivo de Administración Judicial</a:t>
            </a:r>
            <a:r>
              <a:rPr kumimoji="0" lang="es-ES" sz="1200" b="0" i="0" u="none" strike="noStrike" cap="none" normalizeH="0" baseline="0" dirty="0" smtClean="0">
                <a:ln>
                  <a:noFill/>
                </a:ln>
                <a:effectLst/>
                <a:latin typeface="Arial" pitchFamily="34" charset="0"/>
                <a:ea typeface="Times New Roman" pitchFamily="18" charset="0"/>
                <a:cs typeface="Arial" pitchFamily="34" charset="0"/>
              </a:rPr>
              <a:t>.</a:t>
            </a:r>
            <a:endParaRPr kumimoji="0" lang="es-CO" sz="8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200" b="0" i="0" u="none" strike="noStrike" cap="none" normalizeH="0" baseline="0" dirty="0" smtClean="0">
                <a:ln>
                  <a:noFill/>
                </a:ln>
                <a:effectLst/>
                <a:latin typeface="Arial" pitchFamily="34" charset="0"/>
                <a:ea typeface="Times New Roman" pitchFamily="18" charset="0"/>
                <a:cs typeface="Arial" pitchFamily="34" charset="0"/>
              </a:rPr>
              <a:t>El </a:t>
            </a:r>
            <a:r>
              <a:rPr kumimoji="0" lang="es-ES" sz="1200" b="1" i="0" u="sng" strike="noStrike" cap="none" normalizeH="0" baseline="0" dirty="0" smtClean="0">
                <a:ln>
                  <a:noFill/>
                </a:ln>
                <a:effectLst/>
                <a:latin typeface="Arial" pitchFamily="34" charset="0"/>
                <a:ea typeface="Times New Roman" pitchFamily="18" charset="0"/>
                <a:cs typeface="Arial" pitchFamily="34" charset="0"/>
              </a:rPr>
              <a:t>Director de la Unidad de Desarrollo y Análisis Estadístico</a:t>
            </a:r>
            <a:r>
              <a:rPr kumimoji="0" lang="es-ES" sz="1200" i="0" strike="noStrike" cap="none" normalizeH="0" baseline="0" dirty="0" smtClean="0">
                <a:ln>
                  <a:noFill/>
                </a:ln>
                <a:effectLst/>
                <a:latin typeface="Arial" pitchFamily="34" charset="0"/>
                <a:ea typeface="Times New Roman" pitchFamily="18" charset="0"/>
                <a:cs typeface="Arial" pitchFamily="34" charset="0"/>
              </a:rPr>
              <a:t> </a:t>
            </a:r>
            <a:r>
              <a:rPr kumimoji="0" lang="es-ES" sz="1200" b="0" i="0" u="none" strike="noStrike" cap="none" normalizeH="0" baseline="0" dirty="0" smtClean="0">
                <a:ln>
                  <a:noFill/>
                </a:ln>
                <a:effectLst/>
                <a:latin typeface="Arial" pitchFamily="34" charset="0"/>
                <a:ea typeface="Times New Roman" pitchFamily="18" charset="0"/>
                <a:cs typeface="Arial" pitchFamily="34" charset="0"/>
              </a:rPr>
              <a:t>del Consejo Superior de la Judicatura.</a:t>
            </a:r>
            <a:endParaRPr kumimoji="0" lang="es-CO" sz="8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200" b="0" i="0" u="none" strike="noStrike" cap="none" normalizeH="0" baseline="0" dirty="0" smtClean="0">
                <a:ln>
                  <a:noFill/>
                </a:ln>
                <a:effectLst/>
                <a:latin typeface="Arial" pitchFamily="34" charset="0"/>
                <a:ea typeface="Times New Roman" pitchFamily="18" charset="0"/>
                <a:cs typeface="Arial" pitchFamily="34" charset="0"/>
              </a:rPr>
              <a:t>El </a:t>
            </a:r>
            <a:r>
              <a:rPr kumimoji="0" lang="es-ES" sz="1200" b="1" i="0" u="sng" strike="noStrike" cap="none" normalizeH="0" baseline="0" dirty="0" smtClean="0">
                <a:ln>
                  <a:noFill/>
                </a:ln>
                <a:effectLst/>
                <a:latin typeface="Arial" pitchFamily="34" charset="0"/>
                <a:ea typeface="Times New Roman" pitchFamily="18" charset="0"/>
                <a:cs typeface="Arial" pitchFamily="34" charset="0"/>
              </a:rPr>
              <a:t>Director de la Unidad de Planeación </a:t>
            </a:r>
            <a:r>
              <a:rPr kumimoji="0" lang="es-ES" sz="1200" b="0" i="0" u="none" strike="noStrike" cap="none" normalizeH="0" baseline="0" dirty="0" smtClean="0">
                <a:ln>
                  <a:noFill/>
                </a:ln>
                <a:effectLst/>
                <a:latin typeface="Arial" pitchFamily="34" charset="0"/>
                <a:ea typeface="Times New Roman" pitchFamily="18" charset="0"/>
                <a:cs typeface="Arial" pitchFamily="34" charset="0"/>
              </a:rPr>
              <a:t>de la Dirección Ejecutiva de Administración Judicial.</a:t>
            </a:r>
            <a:endParaRPr kumimoji="0" lang="es-CO" sz="8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200" b="0" i="0" u="none" strike="noStrike" cap="none" normalizeH="0" baseline="0" dirty="0" smtClean="0">
                <a:ln>
                  <a:noFill/>
                </a:ln>
                <a:effectLst/>
                <a:latin typeface="Arial" pitchFamily="34" charset="0"/>
                <a:ea typeface="Times New Roman" pitchFamily="18" charset="0"/>
                <a:cs typeface="Arial" pitchFamily="34" charset="0"/>
              </a:rPr>
              <a:t>El </a:t>
            </a:r>
            <a:r>
              <a:rPr kumimoji="0" lang="es-ES" sz="1200" b="1" i="0" u="sng" strike="noStrike" cap="none" normalizeH="0" baseline="0" dirty="0" smtClean="0">
                <a:ln>
                  <a:noFill/>
                </a:ln>
                <a:effectLst/>
                <a:latin typeface="Arial" pitchFamily="34" charset="0"/>
                <a:ea typeface="Times New Roman" pitchFamily="18" charset="0"/>
                <a:cs typeface="Arial" pitchFamily="34" charset="0"/>
              </a:rPr>
              <a:t>servidor judicial que haga las veces de Coordinador Nacional del </a:t>
            </a:r>
            <a:r>
              <a:rPr kumimoji="0" lang="es-ES" sz="1200" b="0" i="0" u="none" strike="noStrike" cap="none" normalizeH="0" baseline="0" dirty="0" smtClean="0">
                <a:ln>
                  <a:noFill/>
                </a:ln>
                <a:effectLst/>
                <a:latin typeface="Arial" pitchFamily="34" charset="0"/>
                <a:ea typeface="Times New Roman" pitchFamily="18" charset="0"/>
                <a:cs typeface="Arial" pitchFamily="34" charset="0"/>
              </a:rPr>
              <a:t>Sistema Integrado de Gestión y Control de la Calidad y el Medio Ambiente (</a:t>
            </a:r>
            <a:r>
              <a:rPr kumimoji="0" lang="es-ES" sz="1200" b="1" i="0" u="sng" strike="noStrike" cap="none" normalizeH="0" baseline="0" dirty="0" smtClean="0">
                <a:ln>
                  <a:noFill/>
                </a:ln>
                <a:effectLst/>
                <a:latin typeface="Arial" pitchFamily="34" charset="0"/>
                <a:ea typeface="Times New Roman" pitchFamily="18" charset="0"/>
                <a:cs typeface="Arial" pitchFamily="34" charset="0"/>
              </a:rPr>
              <a:t>SIGCMA</a:t>
            </a:r>
            <a:r>
              <a:rPr kumimoji="0" lang="es-ES" sz="1200" b="0" i="0" u="none" strike="noStrike" cap="none" normalizeH="0" baseline="0" dirty="0" smtClean="0">
                <a:ln>
                  <a:noFill/>
                </a:ln>
                <a:effectLst/>
                <a:latin typeface="Arial" pitchFamily="34" charset="0"/>
                <a:ea typeface="Times New Roman" pitchFamily="18" charset="0"/>
                <a:cs typeface="Arial" pitchFamily="34" charset="0"/>
              </a:rPr>
              <a:t>) y del Modelo Estándar de Control Interno (MECI).</a:t>
            </a:r>
            <a:endParaRPr kumimoji="0" lang="es-CO" sz="8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200" b="0" i="0" u="none" strike="noStrike" cap="none" normalizeH="0" baseline="0" dirty="0" smtClean="0">
                <a:ln>
                  <a:noFill/>
                </a:ln>
                <a:effectLst/>
                <a:latin typeface="Arial" pitchFamily="34" charset="0"/>
                <a:ea typeface="Times New Roman" pitchFamily="18" charset="0"/>
                <a:cs typeface="Arial" pitchFamily="34" charset="0"/>
              </a:rPr>
              <a:t>El </a:t>
            </a:r>
            <a:r>
              <a:rPr kumimoji="0" lang="es-ES" sz="1200" b="1" i="0" u="sng" strike="noStrike" cap="none" normalizeH="0" baseline="0" dirty="0" smtClean="0">
                <a:ln>
                  <a:noFill/>
                </a:ln>
                <a:effectLst/>
                <a:latin typeface="Arial" pitchFamily="34" charset="0"/>
                <a:ea typeface="Times New Roman" pitchFamily="18" charset="0"/>
                <a:cs typeface="Arial" pitchFamily="34" charset="0"/>
              </a:rPr>
              <a:t>Director de la Unidad de Auditoría</a:t>
            </a:r>
            <a:r>
              <a:rPr kumimoji="0" lang="es-ES" sz="1200" b="0" i="0" u="none" strike="noStrike" cap="none" normalizeH="0" baseline="0" dirty="0" smtClean="0">
                <a:ln>
                  <a:noFill/>
                </a:ln>
                <a:effectLst/>
                <a:latin typeface="Arial" pitchFamily="34" charset="0"/>
                <a:ea typeface="Times New Roman" pitchFamily="18" charset="0"/>
                <a:cs typeface="Arial" pitchFamily="34" charset="0"/>
              </a:rPr>
              <a:t>, quien participará con voz, pero sin voto en el mismo y ejercerá la Secretaría Técnica.</a:t>
            </a:r>
            <a:endParaRPr kumimoji="0" lang="es-ES" b="0" i="0" u="none" strike="noStrike" cap="none" normalizeH="0" baseline="0" dirty="0" smtClean="0">
              <a:ln>
                <a:noFill/>
              </a:ln>
              <a:effectLst/>
              <a:latin typeface="Arial" pitchFamily="34" charset="0"/>
              <a:cs typeface="Arial" pitchFamily="34" charset="0"/>
            </a:endParaRPr>
          </a:p>
        </p:txBody>
      </p:sp>
      <p:sp>
        <p:nvSpPr>
          <p:cNvPr id="4" name="3 Rectángulo"/>
          <p:cNvSpPr/>
          <p:nvPr/>
        </p:nvSpPr>
        <p:spPr>
          <a:xfrm>
            <a:off x="0" y="1007906"/>
            <a:ext cx="12192000" cy="40011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CO" sz="2000" dirty="0" smtClean="0">
                <a:solidFill>
                  <a:srgbClr val="C00000"/>
                </a:solidFill>
              </a:rPr>
              <a:t>ACTO ADMINISTRATIVO DE INTEGRACIÓN DE COMITÉ Y SUBCOMITÉS</a:t>
            </a:r>
          </a:p>
        </p:txBody>
      </p:sp>
      <p:sp>
        <p:nvSpPr>
          <p:cNvPr id="23554" name="Rectangle 2"/>
          <p:cNvSpPr>
            <a:spLocks noChangeArrowheads="1"/>
          </p:cNvSpPr>
          <p:nvPr/>
        </p:nvSpPr>
        <p:spPr bwMode="auto">
          <a:xfrm>
            <a:off x="201881" y="5413623"/>
            <a:ext cx="5973288" cy="1384995"/>
          </a:xfrm>
          <a:prstGeom prst="rect">
            <a:avLst/>
          </a:prstGeom>
          <a:no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effectLst/>
                <a:latin typeface="Arial" pitchFamily="34" charset="0"/>
                <a:ea typeface="Times New Roman" pitchFamily="18" charset="0"/>
                <a:cs typeface="Arial" pitchFamily="34" charset="0"/>
              </a:rPr>
              <a:t>ARTÍCULO 2</a:t>
            </a:r>
            <a:r>
              <a:rPr kumimoji="0" lang="es-ES" sz="1400" b="0" i="0" u="none" strike="noStrike" cap="none" normalizeH="0" baseline="0" dirty="0" smtClean="0">
                <a:ln>
                  <a:noFill/>
                </a:ln>
                <a:effectLst/>
                <a:latin typeface="Arial" pitchFamily="34" charset="0"/>
                <a:ea typeface="Times New Roman" pitchFamily="18" charset="0"/>
                <a:cs typeface="Arial" pitchFamily="34" charset="0"/>
              </a:rPr>
              <a:t>°. - Naturaleza del Comité Institucional de Coordinación de Control Interno. El Comité Institucional de Coordinación de Control Interno es un </a:t>
            </a:r>
            <a:r>
              <a:rPr kumimoji="0" lang="es-ES" sz="1400" b="1" i="0" u="sng" strike="noStrike" cap="none" normalizeH="0" baseline="0" dirty="0" smtClean="0">
                <a:ln>
                  <a:noFill/>
                </a:ln>
                <a:effectLst/>
                <a:latin typeface="Arial" pitchFamily="34" charset="0"/>
                <a:ea typeface="Times New Roman" pitchFamily="18" charset="0"/>
                <a:cs typeface="Arial" pitchFamily="34" charset="0"/>
              </a:rPr>
              <a:t>órgano de asesoría y decisión en los asuntos de control interno</a:t>
            </a:r>
            <a:r>
              <a:rPr kumimoji="0" lang="es-ES" sz="1400" b="0" i="0" u="none" strike="noStrike" cap="none" normalizeH="0" baseline="0" dirty="0" smtClean="0">
                <a:ln>
                  <a:noFill/>
                </a:ln>
                <a:effectLst/>
                <a:latin typeface="Arial" pitchFamily="34" charset="0"/>
                <a:ea typeface="Times New Roman" pitchFamily="18" charset="0"/>
                <a:cs typeface="Arial" pitchFamily="34" charset="0"/>
              </a:rPr>
              <a:t> de la Rama Judicial. En su rol de responsable y facilitador, hace parte de las instancias de articulación para el funcionamiento armónico del Sistema Institucional de Control Interno.</a:t>
            </a:r>
            <a:endParaRPr kumimoji="0" lang="es-ES" sz="2000" b="0" i="0" u="none" strike="noStrike" cap="none" normalizeH="0" baseline="0" dirty="0" smtClean="0">
              <a:ln>
                <a:noFill/>
              </a:ln>
              <a:effectLst/>
              <a:latin typeface="Arial" pitchFamily="34" charset="0"/>
              <a:cs typeface="Arial" pitchFamily="34" charset="0"/>
            </a:endParaRPr>
          </a:p>
        </p:txBody>
      </p:sp>
      <p:sp>
        <p:nvSpPr>
          <p:cNvPr id="23555" name="Rectangle 3"/>
          <p:cNvSpPr>
            <a:spLocks noChangeArrowheads="1"/>
          </p:cNvSpPr>
          <p:nvPr/>
        </p:nvSpPr>
        <p:spPr bwMode="auto">
          <a:xfrm>
            <a:off x="6472056" y="1713740"/>
            <a:ext cx="5589319" cy="4893647"/>
          </a:xfrm>
          <a:prstGeom prst="rect">
            <a:avLst/>
          </a:prstGeom>
          <a:no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effectLst/>
                <a:latin typeface="Arial" pitchFamily="34" charset="0"/>
                <a:ea typeface="Times New Roman" pitchFamily="18" charset="0"/>
                <a:cs typeface="Arial" pitchFamily="34" charset="0"/>
              </a:rPr>
              <a:t>ARTÍCULO 3</a:t>
            </a:r>
            <a:r>
              <a:rPr kumimoji="0" lang="es-ES" sz="1200" b="0" i="0" u="none" strike="noStrike" cap="none" normalizeH="0" baseline="0" dirty="0" smtClean="0">
                <a:ln>
                  <a:noFill/>
                </a:ln>
                <a:effectLst/>
                <a:latin typeface="Arial" pitchFamily="34" charset="0"/>
                <a:ea typeface="Times New Roman" pitchFamily="18" charset="0"/>
                <a:cs typeface="Arial" pitchFamily="34" charset="0"/>
              </a:rPr>
              <a:t>°. - </a:t>
            </a:r>
            <a:r>
              <a:rPr kumimoji="0" lang="es-ES" sz="1200" b="1" i="0" u="sng" strike="noStrike" cap="none" normalizeH="0" baseline="0" dirty="0" smtClean="0">
                <a:ln>
                  <a:noFill/>
                </a:ln>
                <a:effectLst/>
                <a:latin typeface="Arial" pitchFamily="34" charset="0"/>
                <a:ea typeface="Times New Roman" pitchFamily="18" charset="0"/>
                <a:cs typeface="Arial" pitchFamily="34" charset="0"/>
              </a:rPr>
              <a:t>Funciones</a:t>
            </a:r>
            <a:r>
              <a:rPr kumimoji="0" lang="es-ES" sz="1200" b="0" i="0" u="none" strike="noStrike" cap="none" normalizeH="0" baseline="0" dirty="0" smtClean="0">
                <a:ln>
                  <a:noFill/>
                </a:ln>
                <a:effectLst/>
                <a:latin typeface="Arial" pitchFamily="34" charset="0"/>
                <a:ea typeface="Times New Roman" pitchFamily="18" charset="0"/>
                <a:cs typeface="Arial" pitchFamily="34" charset="0"/>
              </a:rPr>
              <a:t>. De conformidad con lo dispuesto en el artículo el artículo 2.2.21.1.6 del Decreto 1083 de 2015, adicionado por el artículo 4 del decreto 648 de 2017, son funciones del Comité Institucional de Coordinación de Control Interno de la Rama Judicial:</a:t>
            </a:r>
            <a:endParaRPr kumimoji="0" lang="es-CO" sz="8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200" b="1" i="0" u="sng" strike="noStrike" cap="none" normalizeH="0" baseline="0" dirty="0" smtClean="0">
                <a:ln>
                  <a:noFill/>
                </a:ln>
                <a:effectLst/>
                <a:latin typeface="Arial" pitchFamily="34" charset="0"/>
                <a:ea typeface="Times New Roman" pitchFamily="18" charset="0"/>
                <a:cs typeface="Arial" pitchFamily="34" charset="0"/>
              </a:rPr>
              <a:t>Evaluar el estado del Sistema de Control Interno</a:t>
            </a:r>
            <a:r>
              <a:rPr kumimoji="0" lang="es-ES" sz="1200" i="0" strike="noStrike" cap="none" normalizeH="0" dirty="0" smtClean="0">
                <a:ln>
                  <a:noFill/>
                </a:ln>
                <a:effectLst/>
                <a:latin typeface="Arial" pitchFamily="34" charset="0"/>
                <a:ea typeface="Times New Roman" pitchFamily="18" charset="0"/>
                <a:cs typeface="Arial" pitchFamily="34" charset="0"/>
              </a:rPr>
              <a:t> </a:t>
            </a:r>
            <a:r>
              <a:rPr kumimoji="0" lang="es-ES" sz="1200" b="0" i="0" u="none" strike="noStrike" cap="none" normalizeH="0" baseline="0" dirty="0" smtClean="0">
                <a:ln>
                  <a:noFill/>
                </a:ln>
                <a:effectLst/>
                <a:latin typeface="Arial" pitchFamily="34" charset="0"/>
                <a:ea typeface="Times New Roman" pitchFamily="18" charset="0"/>
                <a:cs typeface="Arial" pitchFamily="34" charset="0"/>
              </a:rPr>
              <a:t>de acuerdo con las características propias de la entidad y aprobar las modificaciones, actualizaciones y acciones de fortalecimiento del sistema a partir de la normatividad vigente, los informes presentados por el Director de la Unidad de Auditoría, organismos de control y las recomendaciones del equipo MECI.</a:t>
            </a:r>
            <a:endParaRPr kumimoji="0" lang="es-CO" sz="8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200" b="1" i="0" u="sng" strike="noStrike" cap="none" normalizeH="0" baseline="0" dirty="0" smtClean="0">
                <a:ln>
                  <a:noFill/>
                </a:ln>
                <a:effectLst/>
                <a:latin typeface="Arial" pitchFamily="34" charset="0"/>
                <a:ea typeface="Times New Roman" pitchFamily="18" charset="0"/>
                <a:cs typeface="Arial" pitchFamily="34" charset="0"/>
              </a:rPr>
              <a:t>Aprobar el Plan Anual de Auditoría</a:t>
            </a:r>
            <a:r>
              <a:rPr kumimoji="0" lang="es-ES" sz="1200" i="0" strike="noStrike" cap="none" normalizeH="0" baseline="0" dirty="0" smtClean="0">
                <a:ln>
                  <a:noFill/>
                </a:ln>
                <a:effectLst/>
                <a:latin typeface="Arial" pitchFamily="34" charset="0"/>
                <a:ea typeface="Times New Roman" pitchFamily="18" charset="0"/>
                <a:cs typeface="Arial" pitchFamily="34" charset="0"/>
              </a:rPr>
              <a:t> </a:t>
            </a:r>
            <a:r>
              <a:rPr kumimoji="0" lang="es-ES" sz="1200" b="0" i="0" u="none" strike="noStrike" cap="none" normalizeH="0" baseline="0" dirty="0" smtClean="0">
                <a:ln>
                  <a:noFill/>
                </a:ln>
                <a:effectLst/>
                <a:latin typeface="Arial" pitchFamily="34" charset="0"/>
                <a:ea typeface="Times New Roman" pitchFamily="18" charset="0"/>
                <a:cs typeface="Arial" pitchFamily="34" charset="0"/>
              </a:rPr>
              <a:t>de la entidad presentado por el Director de la Unidad de Auditoría, hacer sugerencias y seguimiento a las recomendaciones producto de la ejecución del plan de acuerdo con lo dispuesto en el Estatuto de Auditoría, basado en la priorización de los temas críticos según la gestión de riesgos de la administración.</a:t>
            </a:r>
            <a:endParaRPr kumimoji="0" lang="es-CO" sz="8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200" b="1" i="0" u="sng" strike="noStrike" cap="none" normalizeH="0" baseline="0" dirty="0" smtClean="0">
                <a:ln>
                  <a:noFill/>
                </a:ln>
                <a:effectLst/>
                <a:latin typeface="Arial" pitchFamily="34" charset="0"/>
                <a:ea typeface="Times New Roman" pitchFamily="18" charset="0"/>
                <a:cs typeface="Arial" pitchFamily="34" charset="0"/>
              </a:rPr>
              <a:t>Aprobar el Estatuto de Auditoría Interna y el Código de Ética</a:t>
            </a:r>
            <a:r>
              <a:rPr kumimoji="0" lang="es-ES" sz="1200" b="1" i="0" strike="noStrike" cap="none" normalizeH="0" baseline="0" dirty="0" smtClean="0">
                <a:ln>
                  <a:noFill/>
                </a:ln>
                <a:effectLst/>
                <a:latin typeface="Arial" pitchFamily="34" charset="0"/>
                <a:ea typeface="Times New Roman" pitchFamily="18" charset="0"/>
                <a:cs typeface="Arial" pitchFamily="34" charset="0"/>
              </a:rPr>
              <a:t> </a:t>
            </a:r>
            <a:r>
              <a:rPr kumimoji="0" lang="es-ES" sz="1200" b="0" i="0" u="none" strike="noStrike" cap="none" normalizeH="0" baseline="0" dirty="0" smtClean="0">
                <a:ln>
                  <a:noFill/>
                </a:ln>
                <a:effectLst/>
                <a:latin typeface="Arial" pitchFamily="34" charset="0"/>
                <a:ea typeface="Times New Roman" pitchFamily="18" charset="0"/>
                <a:cs typeface="Arial" pitchFamily="34" charset="0"/>
              </a:rPr>
              <a:t>del Auditor, así como verificar su cumplimiento.</a:t>
            </a:r>
            <a:endParaRPr kumimoji="0" lang="es-CO" sz="8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200" b="1" i="0" u="sng" strike="noStrike" cap="none" normalizeH="0" baseline="0" dirty="0" smtClean="0">
                <a:ln>
                  <a:noFill/>
                </a:ln>
                <a:effectLst/>
                <a:latin typeface="Arial" pitchFamily="34" charset="0"/>
                <a:ea typeface="Times New Roman" pitchFamily="18" charset="0"/>
                <a:cs typeface="Arial" pitchFamily="34" charset="0"/>
              </a:rPr>
              <a:t>Revisar la información contenida en los estados financieros </a:t>
            </a:r>
            <a:r>
              <a:rPr kumimoji="0" lang="es-ES" sz="1200" b="0" i="0" u="none" strike="noStrike" cap="none" normalizeH="0" baseline="0" dirty="0" smtClean="0">
                <a:ln>
                  <a:noFill/>
                </a:ln>
                <a:effectLst/>
                <a:latin typeface="Arial" pitchFamily="34" charset="0"/>
                <a:ea typeface="Times New Roman" pitchFamily="18" charset="0"/>
                <a:cs typeface="Arial" pitchFamily="34" charset="0"/>
              </a:rPr>
              <a:t>de la entidad y hacer las recomendaciones a que haya lugar.</a:t>
            </a:r>
            <a:endParaRPr kumimoji="0" lang="es-CO" sz="8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200" b="1" i="0" u="sng" strike="noStrike" cap="none" normalizeH="0" baseline="0" dirty="0" smtClean="0">
                <a:ln>
                  <a:noFill/>
                </a:ln>
                <a:effectLst/>
                <a:latin typeface="Arial" pitchFamily="34" charset="0"/>
                <a:ea typeface="Times New Roman" pitchFamily="18" charset="0"/>
                <a:cs typeface="Arial" pitchFamily="34" charset="0"/>
              </a:rPr>
              <a:t>Servir de instancia para resolver las diferencias</a:t>
            </a:r>
            <a:r>
              <a:rPr kumimoji="0" lang="es-ES" sz="1200" i="0" strike="noStrike" cap="none" normalizeH="0" baseline="0" dirty="0" smtClean="0">
                <a:ln>
                  <a:noFill/>
                </a:ln>
                <a:effectLst/>
                <a:latin typeface="Arial" pitchFamily="34" charset="0"/>
                <a:ea typeface="Times New Roman" pitchFamily="18" charset="0"/>
                <a:cs typeface="Arial" pitchFamily="34" charset="0"/>
              </a:rPr>
              <a:t> </a:t>
            </a:r>
            <a:r>
              <a:rPr kumimoji="0" lang="es-ES" sz="1200" b="0" i="0" u="none" strike="noStrike" cap="none" normalizeH="0" baseline="0" dirty="0" smtClean="0">
                <a:ln>
                  <a:noFill/>
                </a:ln>
                <a:effectLst/>
                <a:latin typeface="Arial" pitchFamily="34" charset="0"/>
                <a:ea typeface="Times New Roman" pitchFamily="18" charset="0"/>
                <a:cs typeface="Arial" pitchFamily="34" charset="0"/>
              </a:rPr>
              <a:t>que surjan en desarrollo del ejercicio de auditoría interna.</a:t>
            </a:r>
            <a:endParaRPr kumimoji="0" lang="es-CO" sz="8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200" b="1" i="0" u="sng" strike="noStrike" cap="none" normalizeH="0" baseline="0" dirty="0" smtClean="0">
                <a:ln>
                  <a:noFill/>
                </a:ln>
                <a:effectLst/>
                <a:latin typeface="Arial" pitchFamily="34" charset="0"/>
                <a:ea typeface="Times New Roman" pitchFamily="18" charset="0"/>
                <a:cs typeface="Arial" pitchFamily="34" charset="0"/>
              </a:rPr>
              <a:t>Conocer y resolver los conflictos de interés</a:t>
            </a:r>
            <a:r>
              <a:rPr kumimoji="0" lang="es-ES" sz="1200" b="1" i="0" strike="noStrike" cap="none" normalizeH="0" baseline="0" dirty="0" smtClean="0">
                <a:ln>
                  <a:noFill/>
                </a:ln>
                <a:effectLst/>
                <a:latin typeface="Arial" pitchFamily="34" charset="0"/>
                <a:ea typeface="Times New Roman" pitchFamily="18" charset="0"/>
                <a:cs typeface="Arial" pitchFamily="34" charset="0"/>
              </a:rPr>
              <a:t> </a:t>
            </a:r>
            <a:r>
              <a:rPr kumimoji="0" lang="es-ES" sz="1200" b="0" i="0" u="none" strike="noStrike" cap="none" normalizeH="0" baseline="0" dirty="0" smtClean="0">
                <a:ln>
                  <a:noFill/>
                </a:ln>
                <a:effectLst/>
                <a:latin typeface="Arial" pitchFamily="34" charset="0"/>
                <a:ea typeface="Times New Roman" pitchFamily="18" charset="0"/>
                <a:cs typeface="Arial" pitchFamily="34" charset="0"/>
              </a:rPr>
              <a:t>que afecten la independencia de la auditoría.</a:t>
            </a:r>
            <a:endParaRPr kumimoji="0" lang="es-CO" sz="8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200" b="1" i="0" u="sng" strike="noStrike" cap="none" normalizeH="0" baseline="0" dirty="0" smtClean="0">
                <a:ln>
                  <a:noFill/>
                </a:ln>
                <a:effectLst/>
                <a:latin typeface="Arial" pitchFamily="34" charset="0"/>
                <a:ea typeface="Times New Roman" pitchFamily="18" charset="0"/>
                <a:cs typeface="Arial" pitchFamily="34" charset="0"/>
              </a:rPr>
              <a:t>Someter a aprobación del representante legal la política de administración del riesgo</a:t>
            </a:r>
            <a:r>
              <a:rPr kumimoji="0" lang="es-ES" sz="1200" b="1" i="0" strike="noStrike" cap="none" normalizeH="0" baseline="0" dirty="0" smtClean="0">
                <a:ln>
                  <a:noFill/>
                </a:ln>
                <a:effectLst/>
                <a:latin typeface="Arial" pitchFamily="34" charset="0"/>
                <a:ea typeface="Times New Roman" pitchFamily="18" charset="0"/>
                <a:cs typeface="Arial" pitchFamily="34" charset="0"/>
              </a:rPr>
              <a:t> </a:t>
            </a:r>
            <a:r>
              <a:rPr kumimoji="0" lang="es-ES" sz="1200" b="0" i="0" u="none" strike="noStrike" cap="none" normalizeH="0" baseline="0" dirty="0" smtClean="0">
                <a:ln>
                  <a:noFill/>
                </a:ln>
                <a:effectLst/>
                <a:latin typeface="Arial" pitchFamily="34" charset="0"/>
                <a:ea typeface="Times New Roman" pitchFamily="18" charset="0"/>
                <a:cs typeface="Arial" pitchFamily="34" charset="0"/>
              </a:rPr>
              <a:t>y hacer seguimiento, en especial a la prevención y detección de fraude y mala conducta.</a:t>
            </a:r>
            <a:endParaRPr kumimoji="0" lang="es-CO" sz="8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200" b="0" i="0" u="none" strike="noStrike" cap="none" normalizeH="0" baseline="0" dirty="0" smtClean="0">
                <a:ln>
                  <a:noFill/>
                </a:ln>
                <a:effectLst/>
                <a:latin typeface="Arial" pitchFamily="34" charset="0"/>
                <a:ea typeface="Times New Roman" pitchFamily="18" charset="0"/>
                <a:cs typeface="Arial" pitchFamily="34" charset="0"/>
              </a:rPr>
              <a:t>Las demás asignadas por el Consejo Superior de la Judicatura.</a:t>
            </a:r>
            <a:endParaRPr kumimoji="0" lang="es-ES" sz="1800" b="0" i="0" u="none" strike="noStrike" cap="none" normalizeH="0" baseline="0" dirty="0" smtClean="0">
              <a:ln>
                <a:noFill/>
              </a:ln>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dirty="0"/>
          </a:p>
        </p:txBody>
      </p:sp>
      <p:sp>
        <p:nvSpPr>
          <p:cNvPr id="23553" name="Rectangle 1"/>
          <p:cNvSpPr>
            <a:spLocks noChangeArrowheads="1"/>
          </p:cNvSpPr>
          <p:nvPr/>
        </p:nvSpPr>
        <p:spPr bwMode="auto">
          <a:xfrm>
            <a:off x="201881" y="1575048"/>
            <a:ext cx="4132613" cy="5047536"/>
          </a:xfrm>
          <a:prstGeom prst="rect">
            <a:avLst/>
          </a:prstGeom>
          <a:no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r>
              <a:rPr lang="es-ES" sz="1400" b="1" dirty="0" smtClean="0"/>
              <a:t>ARTÍCULO 6°</a:t>
            </a:r>
            <a:r>
              <a:rPr lang="es-ES" sz="1400" dirty="0" smtClean="0"/>
              <a:t>. - De los </a:t>
            </a:r>
            <a:r>
              <a:rPr lang="es-ES" sz="1400" b="1" u="sng" dirty="0" smtClean="0"/>
              <a:t>Subcomités Seccionales de Coordinación del Sistema de Control Interno</a:t>
            </a:r>
            <a:r>
              <a:rPr lang="es-ES" sz="1400" dirty="0" smtClean="0"/>
              <a:t>. En cada uno de los Consejos Seccionales de la Judicatura, habrá un Subcomité Seccional de Coordinación del Sistema de Control Interno, conformado por:</a:t>
            </a:r>
            <a:endParaRPr lang="es-CO" sz="1400" dirty="0" smtClean="0"/>
          </a:p>
          <a:p>
            <a:r>
              <a:rPr lang="es-ES" sz="1400" dirty="0" smtClean="0"/>
              <a:t> </a:t>
            </a:r>
            <a:endParaRPr lang="es-CO" sz="1400" dirty="0" smtClean="0"/>
          </a:p>
          <a:p>
            <a:pPr lvl="0"/>
            <a:r>
              <a:rPr lang="es-ES" sz="1400" dirty="0" smtClean="0"/>
              <a:t>El </a:t>
            </a:r>
            <a:r>
              <a:rPr lang="es-ES" sz="1400" b="1" u="sng" dirty="0" smtClean="0"/>
              <a:t>Magistrado del Consejo Seccional </a:t>
            </a:r>
            <a:r>
              <a:rPr lang="es-ES" sz="1400" dirty="0" smtClean="0"/>
              <a:t>de la Judicatura que, por distribución temática, tenga bajo su responsabilidad los asuntos relacionados con el Sistema Integrado de Gestión y Control de la Calidad y el Medio Ambiente (SIGCMA) y el Modelo Estándar de Control Interno (MECI), quien lo presidirá.</a:t>
            </a:r>
            <a:endParaRPr lang="es-CO" sz="1400" dirty="0" smtClean="0"/>
          </a:p>
          <a:p>
            <a:r>
              <a:rPr lang="es-ES" sz="1400" dirty="0" smtClean="0"/>
              <a:t> </a:t>
            </a:r>
            <a:endParaRPr lang="es-CO" sz="1400" dirty="0" smtClean="0"/>
          </a:p>
          <a:p>
            <a:pPr lvl="0"/>
            <a:r>
              <a:rPr lang="es-ES" sz="1400" dirty="0" smtClean="0"/>
              <a:t>El </a:t>
            </a:r>
            <a:r>
              <a:rPr lang="es-ES" sz="1400" b="1" u="sng" dirty="0" smtClean="0"/>
              <a:t>Director Seccional de Administración Judicial</a:t>
            </a:r>
            <a:r>
              <a:rPr lang="es-ES" sz="1400" dirty="0" smtClean="0"/>
              <a:t>.</a:t>
            </a:r>
            <a:endParaRPr lang="es-CO" sz="1400" dirty="0" smtClean="0"/>
          </a:p>
          <a:p>
            <a:r>
              <a:rPr lang="es-ES" sz="1400" dirty="0" smtClean="0"/>
              <a:t> </a:t>
            </a:r>
            <a:endParaRPr lang="es-CO" sz="1400" dirty="0" smtClean="0"/>
          </a:p>
          <a:p>
            <a:r>
              <a:rPr lang="es-ES" sz="1400" dirty="0"/>
              <a:t>El </a:t>
            </a:r>
            <a:r>
              <a:rPr lang="es-ES" sz="1400" b="1" u="sng" dirty="0"/>
              <a:t>servidor judicial que haga las veces de Coordinador Seccional del </a:t>
            </a:r>
            <a:r>
              <a:rPr lang="es-ES" sz="1400" dirty="0"/>
              <a:t>Sistema Integrado de Gestión y Control de la Calidad y el Medio Ambiente (</a:t>
            </a:r>
            <a:r>
              <a:rPr lang="es-ES" sz="1400" b="1" u="sng" dirty="0"/>
              <a:t>SIGCMA</a:t>
            </a:r>
            <a:r>
              <a:rPr lang="es-ES" sz="1400" dirty="0"/>
              <a:t>) y del Modelo Estándar de Control Interno (MECI). </a:t>
            </a:r>
            <a:endParaRPr lang="es-CO" sz="1400" dirty="0"/>
          </a:p>
          <a:p>
            <a:pPr lvl="0"/>
            <a:endParaRPr lang="es-ES" sz="1400" dirty="0"/>
          </a:p>
          <a:p>
            <a:pPr lvl="0"/>
            <a:r>
              <a:rPr lang="es-ES" sz="1400" dirty="0" smtClean="0"/>
              <a:t>El </a:t>
            </a:r>
            <a:r>
              <a:rPr lang="es-ES" sz="1400" b="1" u="sng" dirty="0" smtClean="0"/>
              <a:t>Profesional de la Oficina Seccional de Auditoría </a:t>
            </a:r>
            <a:r>
              <a:rPr lang="es-ES" sz="1400" dirty="0" smtClean="0"/>
              <a:t>con mayor grado, quien será su Secretario Técnico, con voz, pero sin voto.</a:t>
            </a:r>
            <a:endParaRPr lang="es-CO" sz="1400" dirty="0" smtClean="0"/>
          </a:p>
        </p:txBody>
      </p:sp>
      <p:sp>
        <p:nvSpPr>
          <p:cNvPr id="23555" name="Rectangle 3"/>
          <p:cNvSpPr>
            <a:spLocks noChangeArrowheads="1"/>
          </p:cNvSpPr>
          <p:nvPr/>
        </p:nvSpPr>
        <p:spPr bwMode="auto">
          <a:xfrm>
            <a:off x="4738255" y="1657850"/>
            <a:ext cx="7453745" cy="4708981"/>
          </a:xfrm>
          <a:prstGeom prst="rect">
            <a:avLst/>
          </a:prstGeom>
          <a:no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r>
              <a:rPr lang="es-ES" sz="1200" b="1" dirty="0" smtClean="0"/>
              <a:t>ARTÍCULO 7°</a:t>
            </a:r>
            <a:r>
              <a:rPr lang="es-ES" sz="1200" dirty="0" smtClean="0"/>
              <a:t>. - </a:t>
            </a:r>
            <a:r>
              <a:rPr lang="es-ES" sz="1200" b="1" u="sng" dirty="0" smtClean="0"/>
              <a:t>Funciones</a:t>
            </a:r>
            <a:r>
              <a:rPr lang="es-ES" sz="1200" dirty="0" smtClean="0"/>
              <a:t> de los Subcomités Seccionales de Coordinación del Sistema de Control Interno. Corresponde a los Subcomités Seccionales de Coordinación del Sistema de Control Interno, el ejercicio de las siguientes funciones, en su correspondiente Distrito Judicial:</a:t>
            </a:r>
            <a:endParaRPr lang="es-CO" sz="1200" dirty="0" smtClean="0"/>
          </a:p>
          <a:p>
            <a:r>
              <a:rPr lang="es-ES" sz="1200" dirty="0" smtClean="0"/>
              <a:t> </a:t>
            </a:r>
            <a:endParaRPr lang="es-CO" sz="1200" dirty="0" smtClean="0"/>
          </a:p>
          <a:p>
            <a:pPr lvl="0"/>
            <a:r>
              <a:rPr lang="es-ES" sz="1200" b="1" u="sng" dirty="0" smtClean="0"/>
              <a:t>Recomendar al Comité </a:t>
            </a:r>
            <a:r>
              <a:rPr lang="es-ES" sz="1200" dirty="0" smtClean="0"/>
              <a:t>Institucional de Coordinación de Control Interno, </a:t>
            </a:r>
            <a:r>
              <a:rPr lang="es-ES" sz="1200" b="1" u="sng" dirty="0" smtClean="0"/>
              <a:t>pautas para el mejoramiento </a:t>
            </a:r>
            <a:r>
              <a:rPr lang="es-ES" sz="1200" dirty="0" smtClean="0"/>
              <a:t>continuo del Sistema de Control Interno.</a:t>
            </a:r>
            <a:endParaRPr lang="es-CO" sz="1200" dirty="0" smtClean="0"/>
          </a:p>
          <a:p>
            <a:r>
              <a:rPr lang="es-ES" sz="1200" dirty="0" smtClean="0"/>
              <a:t> </a:t>
            </a:r>
            <a:endParaRPr lang="es-CO" sz="1200" dirty="0" smtClean="0"/>
          </a:p>
          <a:p>
            <a:pPr lvl="0"/>
            <a:r>
              <a:rPr lang="es-ES" sz="1200" b="1" u="sng" dirty="0" smtClean="0"/>
              <a:t>Realizar el seguimiento al avance y cumplimiento de los Planes de Mejoramiento suscritos por la Dirección Seccional </a:t>
            </a:r>
            <a:r>
              <a:rPr lang="es-ES" sz="1200" dirty="0" smtClean="0"/>
              <a:t>de Administración Judicial, con la Unidad de Auditoría o entes externos de control.</a:t>
            </a:r>
            <a:endParaRPr lang="es-CO" sz="1200" dirty="0" smtClean="0"/>
          </a:p>
          <a:p>
            <a:r>
              <a:rPr lang="es-ES" sz="1200" dirty="0" smtClean="0"/>
              <a:t> </a:t>
            </a:r>
            <a:endParaRPr lang="es-CO" sz="1200" dirty="0" smtClean="0"/>
          </a:p>
          <a:p>
            <a:pPr lvl="0"/>
            <a:r>
              <a:rPr lang="es-ES" sz="1200" b="1" u="sng" dirty="0" smtClean="0"/>
              <a:t>Efectuar recomendaciones al Comité Institucional </a:t>
            </a:r>
            <a:r>
              <a:rPr lang="es-ES" sz="1200" dirty="0" smtClean="0"/>
              <a:t>de Coordinación de Control Interno de la Rama Judicial </a:t>
            </a:r>
            <a:r>
              <a:rPr lang="es-ES" sz="1200" b="1" u="sng" dirty="0" smtClean="0"/>
              <a:t>en relación con el funcionamiento y optimización de los sistemas</a:t>
            </a:r>
            <a:r>
              <a:rPr lang="es-ES" sz="1200" dirty="0" smtClean="0"/>
              <a:t>, así como para la utilización de indicadores de gestión.</a:t>
            </a:r>
            <a:endParaRPr lang="es-CO" sz="1200" dirty="0" smtClean="0"/>
          </a:p>
          <a:p>
            <a:r>
              <a:rPr lang="es-ES" sz="1200" dirty="0" smtClean="0"/>
              <a:t> </a:t>
            </a:r>
            <a:endParaRPr lang="es-CO" sz="1200" dirty="0" smtClean="0"/>
          </a:p>
          <a:p>
            <a:pPr lvl="0"/>
            <a:r>
              <a:rPr lang="es-ES" sz="1200" b="1" u="sng" dirty="0" smtClean="0"/>
              <a:t>Revisar el estado de ejecución de los objetivos, políticas, planes, metas y funciones que corresponden a cada una de las dependencias</a:t>
            </a:r>
            <a:r>
              <a:rPr lang="es-ES" sz="1200" dirty="0" smtClean="0"/>
              <a:t>, dentro de la jurisdicción del respectivo Consejo Seccional de la Judicatura.</a:t>
            </a:r>
            <a:endParaRPr lang="es-CO" sz="1200" dirty="0" smtClean="0"/>
          </a:p>
          <a:p>
            <a:r>
              <a:rPr lang="es-ES" sz="1200" dirty="0" smtClean="0"/>
              <a:t> </a:t>
            </a:r>
            <a:endParaRPr lang="es-CO" sz="1200" dirty="0" smtClean="0"/>
          </a:p>
          <a:p>
            <a:pPr lvl="0"/>
            <a:r>
              <a:rPr lang="es-ES" sz="1200" b="1" u="sng" dirty="0" smtClean="0"/>
              <a:t>Estudiar y revisar la evaluación al cumplimiento de los planes</a:t>
            </a:r>
            <a:r>
              <a:rPr lang="es-ES" sz="1200" dirty="0" smtClean="0"/>
              <a:t>, sistemas de control y seguridad interna y los resultados obtenidos.</a:t>
            </a:r>
            <a:endParaRPr lang="es-CO" sz="1200" dirty="0" smtClean="0"/>
          </a:p>
          <a:p>
            <a:r>
              <a:rPr lang="es-ES" sz="1200" dirty="0" smtClean="0"/>
              <a:t> </a:t>
            </a:r>
            <a:endParaRPr lang="es-CO" sz="1200" dirty="0" smtClean="0"/>
          </a:p>
          <a:p>
            <a:pPr lvl="0"/>
            <a:r>
              <a:rPr lang="es-ES" sz="1200" b="1" u="sng" dirty="0" smtClean="0"/>
              <a:t>Coordinar con el Comité Seccional del Sistema Integrado d</a:t>
            </a:r>
            <a:r>
              <a:rPr lang="es-ES" sz="1200" dirty="0" smtClean="0"/>
              <a:t>e Gestión y Control de la Calidad y el Medio Ambiente (SIGCMA), el mejor cumplimiento de sus funciones y actividades.</a:t>
            </a:r>
            <a:endParaRPr lang="es-CO" sz="1200" dirty="0" smtClean="0"/>
          </a:p>
          <a:p>
            <a:r>
              <a:rPr lang="es-ES" sz="1200" dirty="0" smtClean="0"/>
              <a:t> </a:t>
            </a:r>
            <a:endParaRPr lang="es-CO" sz="1200" dirty="0" smtClean="0"/>
          </a:p>
          <a:p>
            <a:pPr lvl="0"/>
            <a:r>
              <a:rPr lang="es-ES" sz="1200" dirty="0" smtClean="0"/>
              <a:t>Las demás que le sean asignadas por el Comité Institucional de Coordinación de Control Interno y Presidente del Subcomité Seccional.</a:t>
            </a:r>
            <a:endParaRPr lang="es-CO" sz="1200" dirty="0"/>
          </a:p>
        </p:txBody>
      </p:sp>
      <p:sp>
        <p:nvSpPr>
          <p:cNvPr id="6" name="3 Rectángulo"/>
          <p:cNvSpPr/>
          <p:nvPr/>
        </p:nvSpPr>
        <p:spPr>
          <a:xfrm>
            <a:off x="0" y="1007906"/>
            <a:ext cx="12192000" cy="40011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CO" sz="2000" dirty="0" smtClean="0">
                <a:solidFill>
                  <a:srgbClr val="C00000"/>
                </a:solidFill>
              </a:rPr>
              <a:t>ACTO ADMINISTRATIVO DE INTEGRACIÓN DE COMITÉ Y SUBCOMITÉS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1007906"/>
            <a:ext cx="12192000" cy="40011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CO" sz="2000" dirty="0" smtClean="0">
                <a:solidFill>
                  <a:srgbClr val="C00000"/>
                </a:solidFill>
              </a:rPr>
              <a:t>ADOPCIÓN CÓDIGO DE ÉTICA Y ESTATUTO DE AUDITORÍA DE LA RAMA JUDICIAL</a:t>
            </a:r>
          </a:p>
        </p:txBody>
      </p:sp>
      <p:sp>
        <p:nvSpPr>
          <p:cNvPr id="6" name="Rectangle 1"/>
          <p:cNvSpPr>
            <a:spLocks noChangeArrowheads="1"/>
          </p:cNvSpPr>
          <p:nvPr/>
        </p:nvSpPr>
        <p:spPr bwMode="auto">
          <a:xfrm>
            <a:off x="199901" y="1541035"/>
            <a:ext cx="5619008" cy="5262979"/>
          </a:xfrm>
          <a:prstGeom prst="rect">
            <a:avLst/>
          </a:prstGeom>
          <a:no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r>
              <a:rPr lang="es-ES" sz="1600" dirty="0" smtClean="0"/>
              <a:t>La </a:t>
            </a:r>
            <a:r>
              <a:rPr lang="es-ES" sz="1600" b="1" dirty="0" smtClean="0"/>
              <a:t>Norma Internacional 1000 </a:t>
            </a:r>
            <a:r>
              <a:rPr lang="es-ES" sz="1600" dirty="0" smtClean="0"/>
              <a:t>- Propósito, Autoridad y responsabilidad del MIPP, establece que “</a:t>
            </a:r>
            <a:r>
              <a:rPr lang="es-ES" sz="1600" b="1" u="sng" dirty="0" smtClean="0">
                <a:solidFill>
                  <a:srgbClr val="009900"/>
                </a:solidFill>
              </a:rPr>
              <a:t>El propósito, la autoridad y la responsabilidad de la actividad de auditoría interna deben estar formalmente definidos en un estatuto</a:t>
            </a:r>
            <a:r>
              <a:rPr lang="es-ES" sz="1600" dirty="0" smtClean="0"/>
              <a:t>, en conformidad con la Misión de Auditoría Interna y los elementos de cumplimiento obligatorio del Marco Internacional para la Práctica Profesional de la Auditoría Interna (los </a:t>
            </a:r>
            <a:r>
              <a:rPr lang="es-ES" sz="1600" b="1" dirty="0" smtClean="0">
                <a:solidFill>
                  <a:srgbClr val="6312F6"/>
                </a:solidFill>
              </a:rPr>
              <a:t>Principios Fundamentales para la Práctica Profesional de la Auditoría Interna, el Código de Ética, las Normas y la definición de auditoría interna</a:t>
            </a:r>
            <a:r>
              <a:rPr lang="es-ES" sz="1600" dirty="0" smtClean="0"/>
              <a:t>). El director ejecutivo de auditoría debe revisar, periódicamente, el estatuto de auditoría interna y presentarlo a la alta dirección y al Consejo para su aprobación”.</a:t>
            </a:r>
            <a:endParaRPr lang="es-CO" sz="1600" dirty="0" smtClean="0"/>
          </a:p>
          <a:p>
            <a:r>
              <a:rPr lang="es-ES" sz="1600" dirty="0" smtClean="0"/>
              <a:t> </a:t>
            </a:r>
            <a:endParaRPr lang="es-CO" sz="1600" dirty="0" smtClean="0"/>
          </a:p>
          <a:p>
            <a:r>
              <a:rPr lang="es-ES" sz="1600" dirty="0" smtClean="0"/>
              <a:t>El MIPP precisa que “El </a:t>
            </a:r>
            <a:r>
              <a:rPr lang="es-ES" sz="1600" b="1" dirty="0" smtClean="0"/>
              <a:t>Estatuto de la actividad de auditoría interna</a:t>
            </a:r>
            <a:r>
              <a:rPr lang="es-ES" sz="1600" b="1" dirty="0" smtClean="0">
                <a:solidFill>
                  <a:srgbClr val="FF0000"/>
                </a:solidFill>
              </a:rPr>
              <a:t> es un documento formal escrito que define el propósito, autoridad y responsabilidad de la actividad de auditoría interna</a:t>
            </a:r>
            <a:r>
              <a:rPr lang="es-ES" sz="1600" dirty="0" smtClean="0"/>
              <a:t>. El Estatuto </a:t>
            </a:r>
            <a:r>
              <a:rPr lang="es-ES" sz="1600" b="1" dirty="0" smtClean="0">
                <a:solidFill>
                  <a:srgbClr val="0070C0"/>
                </a:solidFill>
              </a:rPr>
              <a:t>establece la posición de la actividad de auditoría interna dentro de la organización, autoriza el acceso a los registros, al personal y a los bienes pertinentes para la ejecución de los trabajos</a:t>
            </a:r>
            <a:r>
              <a:rPr lang="es-ES" sz="1600" dirty="0" smtClean="0"/>
              <a:t>, y define el ámbito de actuación de las actividades de auditoría interna”.</a:t>
            </a:r>
            <a:endParaRPr lang="es-CO" sz="1600" dirty="0"/>
          </a:p>
        </p:txBody>
      </p:sp>
      <p:sp>
        <p:nvSpPr>
          <p:cNvPr id="24577" name="Rectangle 1"/>
          <p:cNvSpPr>
            <a:spLocks noChangeArrowheads="1"/>
          </p:cNvSpPr>
          <p:nvPr/>
        </p:nvSpPr>
        <p:spPr bwMode="auto">
          <a:xfrm>
            <a:off x="7243947" y="1745986"/>
            <a:ext cx="4049485" cy="4247317"/>
          </a:xfrm>
          <a:prstGeom prst="rect">
            <a:avLst/>
          </a:prstGeom>
          <a:no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s-ES" dirty="0" smtClean="0">
                <a:latin typeface="Arial" pitchFamily="34" charset="0"/>
                <a:ea typeface="Times New Roman" pitchFamily="18" charset="0"/>
                <a:cs typeface="Arial" pitchFamily="34" charset="0"/>
              </a:rPr>
              <a:t>E</a:t>
            </a:r>
            <a:r>
              <a:rPr kumimoji="0" lang="es-E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 MIPP estipula que el “Código de Ética es una serie de </a:t>
            </a:r>
            <a:r>
              <a:rPr kumimoji="0" lang="es-ES" b="1" i="0" u="sng" strike="noStrike" cap="none" normalizeH="0" baseline="0" dirty="0" smtClean="0">
                <a:ln>
                  <a:noFill/>
                </a:ln>
                <a:solidFill>
                  <a:srgbClr val="FF0000"/>
                </a:solidFill>
                <a:effectLst/>
                <a:latin typeface="Arial" pitchFamily="34" charset="0"/>
                <a:ea typeface="Times New Roman" pitchFamily="18" charset="0"/>
                <a:cs typeface="Arial" pitchFamily="34" charset="0"/>
              </a:rPr>
              <a:t>principios</a:t>
            </a:r>
            <a:r>
              <a:rPr kumimoji="0" lang="es-E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significativos para la profesión y el ejercicio de la auditoría interna, y de </a:t>
            </a:r>
            <a:r>
              <a:rPr kumimoji="0" lang="es-ES"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reglas de conducta </a:t>
            </a:r>
            <a:r>
              <a:rPr kumimoji="0" lang="es-E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que describen el comportamiento que se espera de los auditores internos.</a:t>
            </a:r>
          </a:p>
          <a:p>
            <a:pPr marL="0" marR="0" lvl="0" indent="0" algn="just" defTabSz="914400" rtl="0" eaLnBrk="1" fontAlgn="base" latinLnBrk="0" hangingPunct="1">
              <a:lnSpc>
                <a:spcPct val="100000"/>
              </a:lnSpc>
              <a:spcBef>
                <a:spcPct val="0"/>
              </a:spcBef>
              <a:spcAft>
                <a:spcPct val="0"/>
              </a:spcAft>
              <a:buClrTx/>
              <a:buSzTx/>
              <a:buFontTx/>
              <a:buNone/>
              <a:tabLst/>
            </a:pPr>
            <a:endParaRPr lang="es-ES" dirty="0" smtClean="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El Código de Ética se aplica tanto a las personas como a las entidades que suministran servicios de auditoría interna. El propósito del Código de Ética es </a:t>
            </a:r>
            <a:r>
              <a:rPr kumimoji="0" lang="es-ES" b="1" i="0" strike="noStrike" cap="none" normalizeH="0" baseline="0" dirty="0" smtClean="0">
                <a:ln>
                  <a:noFill/>
                </a:ln>
                <a:solidFill>
                  <a:srgbClr val="009900"/>
                </a:solidFill>
                <a:effectLst/>
                <a:latin typeface="Arial" pitchFamily="34" charset="0"/>
                <a:ea typeface="Times New Roman" pitchFamily="18" charset="0"/>
                <a:cs typeface="Arial" pitchFamily="34" charset="0"/>
              </a:rPr>
              <a:t>promover una cultura ética en la profesión global de auditoría interna</a:t>
            </a:r>
            <a:r>
              <a:rPr kumimoji="0" lang="es-ES" b="0" i="0"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s-ES" sz="2800" b="0" i="0"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597867"/>
            <a:ext cx="10515600" cy="1325563"/>
          </a:xfrm>
        </p:spPr>
        <p:txBody>
          <a:bodyPr/>
          <a:lstStyle/>
          <a:p>
            <a:pPr algn="ctr"/>
            <a:r>
              <a:rPr lang="es-CO" sz="6000" dirty="0" smtClean="0"/>
              <a:t>CARACTERIZACIÓN PROCESO Y DISEÑO DE PROCEDIMIENTOS</a:t>
            </a:r>
            <a:endParaRPr lang="es-419" sz="6000" dirty="0"/>
          </a:p>
        </p:txBody>
      </p:sp>
    </p:spTree>
    <p:extLst>
      <p:ext uri="{BB962C8B-B14F-4D97-AF65-F5344CB8AC3E}">
        <p14:creationId xmlns:p14="http://schemas.microsoft.com/office/powerpoint/2010/main" val="8308810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1080645" y="1542548"/>
            <a:ext cx="9060881"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Se caracteriza el proceso “</a:t>
            </a:r>
            <a:r>
              <a:rPr kumimoji="0" lang="es-CO"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GESTIÓN DE CONTROL INTERNO Y AUDITORÍA</a:t>
            </a:r>
            <a:r>
              <a:rPr kumimoji="0" lang="es-CO"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para reemplazar la versión anterior del proceso “C-AAI-01 Auditoría Interna”.</a:t>
            </a:r>
          </a:p>
          <a:p>
            <a:pPr marL="0" marR="0" lvl="0" indent="0" algn="just" defTabSz="914400" rtl="0" eaLnBrk="1" fontAlgn="base" latinLnBrk="0" hangingPunct="1">
              <a:lnSpc>
                <a:spcPct val="100000"/>
              </a:lnSpc>
              <a:spcBef>
                <a:spcPct val="0"/>
              </a:spcBef>
              <a:spcAft>
                <a:spcPct val="0"/>
              </a:spcAft>
              <a:buClrTx/>
              <a:buSzTx/>
              <a:buFontTx/>
              <a:buNone/>
              <a:tabLst/>
            </a:pPr>
            <a:endParaRPr lang="es-CO" dirty="0" smtClean="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lang="es-CO" dirty="0" smtClean="0">
                <a:latin typeface="Arial" pitchFamily="34" charset="0"/>
                <a:ea typeface="Times New Roman" pitchFamily="18" charset="0"/>
                <a:cs typeface="Arial" pitchFamily="34" charset="0"/>
              </a:rPr>
              <a:t>S</a:t>
            </a:r>
            <a:r>
              <a:rPr kumimoji="0" lang="es-CO"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 tuvo en cuenta las nuevas disposiciones legales y normativas, en particular los nuevos roles de la Unidad de Auditoría, la cual se dedica, no solo a la actividad de auditoría, sino en todo lo que tiene que ver con el control interno, por lo que se incluyen las mejores prácticas internacionales en materia de sistemas de gestión (ISO 9001:2015), control interno (Marco COSO 2013) y auditoría interna (MIPP 2017 e ISO 19011:2018).</a:t>
            </a:r>
            <a:endParaRPr kumimoji="0" lang="es-CO"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26626" name="Rectangle 2"/>
          <p:cNvSpPr>
            <a:spLocks noChangeArrowheads="1"/>
          </p:cNvSpPr>
          <p:nvPr/>
        </p:nvSpPr>
        <p:spPr bwMode="auto">
          <a:xfrm>
            <a:off x="1128156" y="4416998"/>
            <a:ext cx="9809018" cy="22159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Para desarrollar el proceso se diseñaron tres procedimientos:</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CO"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CO"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Procedimiento para la realización de auditoría interna de gestión</a:t>
            </a:r>
            <a:endParaRPr kumimoji="0" lang="es-CO"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CO"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Procedimiento para la realización de auditoría especial</a:t>
            </a:r>
            <a:endParaRPr kumimoji="0" lang="es-CO"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CO"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Procedimiento para la formulación y seguimiento de planes de mejoramiento </a:t>
            </a:r>
            <a:endParaRPr kumimoji="0" lang="es-CO" sz="4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4 Rectángulo"/>
          <p:cNvSpPr/>
          <p:nvPr/>
        </p:nvSpPr>
        <p:spPr>
          <a:xfrm>
            <a:off x="0" y="1007906"/>
            <a:ext cx="12192000" cy="40011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CO" sz="2000" dirty="0" smtClean="0">
                <a:solidFill>
                  <a:srgbClr val="C00000"/>
                </a:solidFill>
              </a:rPr>
              <a:t>CARACTERIZACIÓN DE PROCESO Y DISEÑO DE PROCEDIMIENTOS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261248" y="1804081"/>
            <a:ext cx="4833267" cy="4247317"/>
          </a:xfrm>
          <a:prstGeom prst="rect">
            <a:avLst/>
          </a:prstGeom>
          <a:no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lvl="0" algn="ctr"/>
            <a:r>
              <a:rPr lang="es-ES" b="1" dirty="0" smtClean="0"/>
              <a:t>OBJETIVO DEL PROCESO</a:t>
            </a:r>
            <a:endParaRPr lang="es-CO" dirty="0" smtClean="0"/>
          </a:p>
          <a:p>
            <a:r>
              <a:rPr lang="es-ES" b="1" dirty="0" smtClean="0"/>
              <a:t> </a:t>
            </a:r>
            <a:endParaRPr lang="es-CO" dirty="0" smtClean="0"/>
          </a:p>
          <a:p>
            <a:pPr algn="just"/>
            <a:r>
              <a:rPr lang="es-ES" dirty="0" smtClean="0"/>
              <a:t>Realizar actividades de verificación de la existencia, nivel de desarrollo y grado de efectividad del Sistema Institucional de Control Interno; de auditoría interna; de asesoría permanente; de formulación de recomendaciones con alcance preventivo, y de evaluación de la gestión del riesgo, brindando aseguramiento razonable independiente y objetivo, como tercera línea de defensa, que permitan al Consejo Superior de la Judicatura y a la Rama Judicial en general, la toma de decisiones oportunas frente al quehacer institucional y la mejora continua</a:t>
            </a:r>
            <a:endParaRPr kumimoji="0" lang="es-CO"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4 Rectángulo"/>
          <p:cNvSpPr/>
          <p:nvPr/>
        </p:nvSpPr>
        <p:spPr>
          <a:xfrm>
            <a:off x="0" y="1007906"/>
            <a:ext cx="12192000" cy="40011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CO" sz="2000" dirty="0" smtClean="0">
                <a:solidFill>
                  <a:srgbClr val="C00000"/>
                </a:solidFill>
              </a:rPr>
              <a:t>CARACTERIZACIÓN PROCESO GESTIÓN DE CONTROL INTERNO Y AUDITORÍA</a:t>
            </a:r>
          </a:p>
        </p:txBody>
      </p:sp>
      <p:sp>
        <p:nvSpPr>
          <p:cNvPr id="27649" name="Rectangle 1"/>
          <p:cNvSpPr>
            <a:spLocks noChangeArrowheads="1"/>
          </p:cNvSpPr>
          <p:nvPr/>
        </p:nvSpPr>
        <p:spPr bwMode="auto">
          <a:xfrm>
            <a:off x="5878286" y="1691787"/>
            <a:ext cx="5973288" cy="4555093"/>
          </a:xfrm>
          <a:prstGeom prst="rect">
            <a:avLst/>
          </a:prstGeom>
          <a:no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kumimoji="0" lang="es-ES"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MARCO NORMATIVO</a:t>
            </a:r>
          </a:p>
          <a:p>
            <a:pPr marL="0" marR="0" lvl="0" indent="0" algn="just" defTabSz="914400" rtl="0" eaLnBrk="1" fontAlgn="base" latinLnBrk="0" hangingPunct="1">
              <a:lnSpc>
                <a:spcPct val="100000"/>
              </a:lnSpc>
              <a:spcBef>
                <a:spcPct val="0"/>
              </a:spcBef>
              <a:spcAft>
                <a:spcPct val="0"/>
              </a:spcAft>
              <a:buClrTx/>
              <a:buSzTx/>
              <a:tabLst/>
            </a:pPr>
            <a:endParaRPr kumimoji="0" lang="es-CO"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Artículos 209 y 269 de la Constitución Política</a:t>
            </a:r>
            <a:endParaRPr kumimoji="0" lang="es-CO"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Leyes 87 de 1993, 270 de 1996, 1474 de 2011 y 1712 de 2014</a:t>
            </a:r>
            <a:endParaRPr kumimoji="0" lang="es-CO"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Decretos 1083 de 2015 y 648 y 1499 de 2017</a:t>
            </a:r>
            <a:endParaRPr kumimoji="0" lang="es-CO"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Resolución Orgánica 7350 de 2013 de la Contraloría General de la República</a:t>
            </a:r>
            <a:endParaRPr kumimoji="0" lang="es-CO"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Control Interno - Marco Integrado 2013 (COSO)</a:t>
            </a:r>
            <a:endParaRPr kumimoji="0" lang="es-CO"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Marco Internacional para la Práctica Profesional de la Auditoría Interna (MIPP) 2017</a:t>
            </a:r>
            <a:endParaRPr kumimoji="0" lang="es-CO"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Marco Técnico Normativo de las Normas de Aseguramiento de la Información (Decreto 302 de 2015)</a:t>
            </a:r>
            <a:endParaRPr kumimoji="0" lang="es-CO"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Normas Internacionales de Auditoría (NIA) (Auditoría de Estados Financieros) </a:t>
            </a:r>
            <a:endParaRPr kumimoji="0" lang="es-CO"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Normas de Auditoría Generalmente Aceptadas (NAGA, Ley 43 de 1990)</a:t>
            </a:r>
            <a:endParaRPr kumimoji="0" lang="es-CO"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Guía Rol de las Unidades de Control Interno Auditoría Interna o quien haga sus veces (octubre de 2017)</a:t>
            </a:r>
            <a:endParaRPr kumimoji="0" lang="es-CO"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Código de Integridad del Servicio Público Colombiano (DAFP, enero de 2018)</a:t>
            </a:r>
            <a:endParaRPr kumimoji="0" lang="es-CO"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Guía de Auditoría para Entidades Públicas (Versión 3, mayo de 2018)</a:t>
            </a:r>
            <a:endParaRPr kumimoji="0" lang="es-CO"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Marco General del Sistema de Gestión MIPG (Versión 2, julio de 2018)</a:t>
            </a:r>
            <a:endParaRPr kumimoji="0" lang="es-CO"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Manual Operativo del Sistema de Gestión MIPG (Versión 2, agosto de 2018)</a:t>
            </a:r>
            <a:endParaRPr kumimoji="0" lang="es-CO"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Guía para la Administración de los Riesgos de Gestión, Corrupción y Seguridad Digital y el Diseño de Controles en Entidades Públicas (Versión 1, agosto de 2018)</a:t>
            </a:r>
            <a:endParaRPr kumimoji="0" lang="es-CO"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Código de Ética del Auditor Interno de la Rama Judicial</a:t>
            </a:r>
            <a:endParaRPr kumimoji="0" lang="es-CO"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Estatuto de Auditoría de la Rama Judicial</a:t>
            </a:r>
            <a:endParaRPr kumimoji="0" lang="es-CO"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Guía Técnica Colombiana GTC-ISO 19011</a:t>
            </a:r>
            <a:endParaRPr kumimoji="0" lang="es-CO"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Demás normatividad aplicable, así como aquellas que las modifiquen o sustituyan</a:t>
            </a:r>
            <a:endParaRPr kumimoji="0" lang="es-E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090237"/>
            <a:ext cx="10515600" cy="1934600"/>
          </a:xfrm>
        </p:spPr>
        <p:txBody>
          <a:bodyPr/>
          <a:lstStyle/>
          <a:p>
            <a:pPr algn="ctr"/>
            <a:r>
              <a:rPr lang="es-CO" sz="6600" dirty="0" smtClean="0"/>
              <a:t>ANTECEDENTES</a:t>
            </a:r>
            <a:endParaRPr lang="es-419" sz="6600" dirty="0"/>
          </a:p>
        </p:txBody>
      </p:sp>
    </p:spTree>
    <p:extLst>
      <p:ext uri="{BB962C8B-B14F-4D97-AF65-F5344CB8AC3E}">
        <p14:creationId xmlns:p14="http://schemas.microsoft.com/office/powerpoint/2010/main" val="31535195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912906"/>
            <a:ext cx="12192000" cy="40011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CO" sz="2000" dirty="0" smtClean="0">
                <a:solidFill>
                  <a:srgbClr val="C00000"/>
                </a:solidFill>
              </a:rPr>
              <a:t>ACTIVIDADES PROCESO GESTIÓN DE CONTROL INTERNO Y AUDITORÍA</a:t>
            </a:r>
          </a:p>
        </p:txBody>
      </p:sp>
      <p:graphicFrame>
        <p:nvGraphicFramePr>
          <p:cNvPr id="9" name="8 Tabla"/>
          <p:cNvGraphicFramePr>
            <a:graphicFrameLocks noGrp="1"/>
          </p:cNvGraphicFramePr>
          <p:nvPr/>
        </p:nvGraphicFramePr>
        <p:xfrm>
          <a:off x="11876" y="1242165"/>
          <a:ext cx="12124704" cy="5615834"/>
        </p:xfrm>
        <a:graphic>
          <a:graphicData uri="http://schemas.openxmlformats.org/drawingml/2006/table">
            <a:tbl>
              <a:tblPr/>
              <a:tblGrid>
                <a:gridCol w="578679"/>
                <a:gridCol w="4123949"/>
                <a:gridCol w="5118265"/>
                <a:gridCol w="2303811"/>
              </a:tblGrid>
              <a:tr h="206528">
                <a:tc>
                  <a:txBody>
                    <a:bodyPr/>
                    <a:lstStyle/>
                    <a:p>
                      <a:pPr algn="ctr">
                        <a:spcAft>
                          <a:spcPts val="0"/>
                        </a:spcAft>
                      </a:pPr>
                      <a:r>
                        <a:rPr lang="es-CO" sz="1300" b="1" dirty="0">
                          <a:latin typeface="Arial"/>
                          <a:ea typeface="Calibri"/>
                          <a:cs typeface="Times New Roman"/>
                        </a:rPr>
                        <a:t>PHVA</a:t>
                      </a:r>
                      <a:endParaRPr lang="es-CO" sz="1300" dirty="0">
                        <a:latin typeface="Calibri"/>
                        <a:ea typeface="Calibri"/>
                        <a:cs typeface="Times New Roman"/>
                      </a:endParaRPr>
                    </a:p>
                  </a:txBody>
                  <a:tcPr marL="1396" marR="1396" marT="1396" marB="13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CO" sz="1300" b="1" dirty="0">
                          <a:latin typeface="Arial"/>
                          <a:ea typeface="Calibri"/>
                          <a:cs typeface="Times New Roman"/>
                        </a:rPr>
                        <a:t>ACTIVIDAD</a:t>
                      </a:r>
                      <a:endParaRPr lang="es-CO" sz="1300" dirty="0">
                        <a:latin typeface="Calibri"/>
                        <a:ea typeface="Calibri"/>
                        <a:cs typeface="Times New Roman"/>
                      </a:endParaRPr>
                    </a:p>
                  </a:txBody>
                  <a:tcPr marL="1396" marR="1396" marT="1396" marB="13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CO" sz="1300" b="1" dirty="0">
                          <a:solidFill>
                            <a:srgbClr val="000000"/>
                          </a:solidFill>
                          <a:latin typeface="Arial"/>
                          <a:ea typeface="Calibri"/>
                          <a:cs typeface="Times New Roman"/>
                        </a:rPr>
                        <a:t>PRODUCTO</a:t>
                      </a:r>
                      <a:endParaRPr lang="es-CO" sz="1300" dirty="0">
                        <a:latin typeface="Calibri"/>
                        <a:ea typeface="Calibri"/>
                        <a:cs typeface="Times New Roman"/>
                      </a:endParaRPr>
                    </a:p>
                  </a:txBody>
                  <a:tcPr marL="1396" marR="1396" marT="1396" marB="13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CO" sz="1300" b="1" dirty="0">
                          <a:latin typeface="Arial"/>
                          <a:ea typeface="Calibri"/>
                          <a:cs typeface="Times New Roman"/>
                        </a:rPr>
                        <a:t>RESPONSABLE</a:t>
                      </a:r>
                      <a:endParaRPr lang="es-CO" sz="1300" dirty="0">
                        <a:latin typeface="Calibri"/>
                        <a:ea typeface="Calibri"/>
                        <a:cs typeface="Times New Roman"/>
                      </a:endParaRPr>
                    </a:p>
                  </a:txBody>
                  <a:tcPr marL="1396" marR="1396" marT="1396" marB="13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34138">
                <a:tc rowSpan="2">
                  <a:txBody>
                    <a:bodyPr/>
                    <a:lstStyle/>
                    <a:p>
                      <a:pPr algn="ctr">
                        <a:spcAft>
                          <a:spcPts val="0"/>
                        </a:spcAft>
                      </a:pPr>
                      <a:r>
                        <a:rPr lang="es-CO" sz="1300" b="1" dirty="0">
                          <a:latin typeface="Arial"/>
                          <a:ea typeface="Calibri"/>
                          <a:cs typeface="Times New Roman"/>
                        </a:rPr>
                        <a:t>P</a:t>
                      </a:r>
                      <a:endParaRPr lang="es-CO" sz="1300" dirty="0">
                        <a:latin typeface="Calibri"/>
                        <a:ea typeface="Calibri"/>
                        <a:cs typeface="Times New Roman"/>
                      </a:endParaRPr>
                    </a:p>
                  </a:txBody>
                  <a:tcPr marL="1396" marR="1396" marT="1396" marB="13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s-CO" sz="1300" dirty="0">
                          <a:latin typeface="Arial"/>
                          <a:ea typeface="Calibri"/>
                          <a:cs typeface="Times New Roman"/>
                        </a:rPr>
                        <a:t>Elaborar el Programa Anual de Auditoría</a:t>
                      </a:r>
                      <a:endParaRPr lang="es-CO" sz="1300" dirty="0">
                        <a:latin typeface="Calibri"/>
                        <a:ea typeface="Calibri"/>
                        <a:cs typeface="Times New Roman"/>
                      </a:endParaRPr>
                    </a:p>
                  </a:txBody>
                  <a:tcPr marL="1396" marR="1396" marT="1396" marB="13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CO" sz="1300" dirty="0">
                          <a:latin typeface="Arial"/>
                          <a:ea typeface="Calibri"/>
                          <a:cs typeface="Times New Roman"/>
                        </a:rPr>
                        <a:t>Programa Anual de Auditoría</a:t>
                      </a:r>
                      <a:endParaRPr lang="es-CO" sz="1300" dirty="0">
                        <a:latin typeface="Calibri"/>
                        <a:ea typeface="Calibri"/>
                        <a:cs typeface="Times New Roman"/>
                      </a:endParaRPr>
                    </a:p>
                  </a:txBody>
                  <a:tcPr marL="1396" marR="1396" marT="1396" marB="13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CO" sz="1300" dirty="0">
                          <a:latin typeface="Arial"/>
                          <a:ea typeface="Calibri"/>
                          <a:cs typeface="Times New Roman"/>
                        </a:rPr>
                        <a:t>Director Unidad de Auditoría </a:t>
                      </a:r>
                      <a:endParaRPr lang="es-CO" sz="1300" dirty="0">
                        <a:latin typeface="Calibri"/>
                        <a:ea typeface="Calibri"/>
                        <a:cs typeface="Times New Roman"/>
                      </a:endParaRPr>
                    </a:p>
                  </a:txBody>
                  <a:tcPr marL="1396" marR="1396" marT="1396" marB="13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22708">
                <a:tc vMerge="1">
                  <a:txBody>
                    <a:bodyPr/>
                    <a:lstStyle/>
                    <a:p>
                      <a:endParaRPr lang="es-CO"/>
                    </a:p>
                  </a:txBody>
                  <a:tcPr/>
                </a:tc>
                <a:tc>
                  <a:txBody>
                    <a:bodyPr/>
                    <a:lstStyle/>
                    <a:p>
                      <a:pPr>
                        <a:spcAft>
                          <a:spcPts val="0"/>
                        </a:spcAft>
                      </a:pPr>
                      <a:r>
                        <a:rPr lang="es-CO" sz="1300" dirty="0">
                          <a:latin typeface="Arial"/>
                          <a:ea typeface="Calibri"/>
                          <a:cs typeface="Times New Roman"/>
                        </a:rPr>
                        <a:t>Comunicar el Programa Anual de Auditoría</a:t>
                      </a:r>
                      <a:endParaRPr lang="es-CO" sz="1300" dirty="0">
                        <a:latin typeface="Calibri"/>
                        <a:ea typeface="Calibri"/>
                        <a:cs typeface="Times New Roman"/>
                      </a:endParaRPr>
                    </a:p>
                  </a:txBody>
                  <a:tcPr marL="1396" marR="1396" marT="1396" marB="13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CO" sz="1300" dirty="0">
                          <a:latin typeface="Arial"/>
                          <a:ea typeface="Calibri"/>
                          <a:cs typeface="Times New Roman"/>
                        </a:rPr>
                        <a:t>Programa Anual de Auditoría aprobado</a:t>
                      </a:r>
                      <a:endParaRPr lang="es-CO" sz="1300" dirty="0">
                        <a:latin typeface="Calibri"/>
                        <a:ea typeface="Calibri"/>
                        <a:cs typeface="Times New Roman"/>
                      </a:endParaRPr>
                    </a:p>
                  </a:txBody>
                  <a:tcPr marL="1396" marR="1396" marT="1396" marB="13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CO" sz="1300" dirty="0">
                          <a:latin typeface="Arial"/>
                          <a:ea typeface="Calibri"/>
                          <a:cs typeface="Times New Roman"/>
                        </a:rPr>
                        <a:t>Director Unidad de Auditoría</a:t>
                      </a:r>
                      <a:endParaRPr lang="es-CO" sz="1300" dirty="0">
                        <a:latin typeface="Calibri"/>
                        <a:ea typeface="Calibri"/>
                        <a:cs typeface="Times New Roman"/>
                      </a:endParaRPr>
                    </a:p>
                  </a:txBody>
                  <a:tcPr marL="1396" marR="1396" marT="1396" marB="13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10390">
                <a:tc rowSpan="9">
                  <a:txBody>
                    <a:bodyPr/>
                    <a:lstStyle/>
                    <a:p>
                      <a:pPr algn="ctr">
                        <a:spcAft>
                          <a:spcPts val="0"/>
                        </a:spcAft>
                      </a:pPr>
                      <a:r>
                        <a:rPr lang="es-CO" sz="1300" b="1" dirty="0">
                          <a:latin typeface="Arial"/>
                          <a:ea typeface="Calibri"/>
                          <a:cs typeface="Times New Roman"/>
                        </a:rPr>
                        <a:t>H</a:t>
                      </a:r>
                      <a:endParaRPr lang="es-CO" sz="1300" dirty="0">
                        <a:latin typeface="Calibri"/>
                        <a:ea typeface="Calibri"/>
                        <a:cs typeface="Times New Roman"/>
                      </a:endParaRPr>
                    </a:p>
                  </a:txBody>
                  <a:tcPr marL="1396" marR="1396" marT="1396" marB="13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s-CO" sz="1300" dirty="0">
                          <a:latin typeface="Arial"/>
                          <a:ea typeface="Calibri"/>
                          <a:cs typeface="Times New Roman"/>
                        </a:rPr>
                        <a:t>Implementar el Programa Anual de Auditoría</a:t>
                      </a:r>
                      <a:endParaRPr lang="es-CO" sz="1300" dirty="0">
                        <a:latin typeface="Calibri"/>
                        <a:ea typeface="Calibri"/>
                        <a:cs typeface="Times New Roman"/>
                      </a:endParaRPr>
                    </a:p>
                  </a:txBody>
                  <a:tcPr marL="1396" marR="1396" marT="1396" marB="13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CO" sz="1300" dirty="0">
                          <a:solidFill>
                            <a:srgbClr val="000000"/>
                          </a:solidFill>
                          <a:latin typeface="Arial"/>
                          <a:ea typeface="Calibri"/>
                          <a:cs typeface="Times New Roman"/>
                        </a:rPr>
                        <a:t>Planes de auditoría</a:t>
                      </a:r>
                      <a:endParaRPr lang="es-CO" sz="1300" dirty="0">
                        <a:latin typeface="Calibri"/>
                        <a:ea typeface="Calibri"/>
                        <a:cs typeface="Times New Roman"/>
                      </a:endParaRPr>
                    </a:p>
                    <a:p>
                      <a:pPr algn="ctr">
                        <a:spcAft>
                          <a:spcPts val="0"/>
                        </a:spcAft>
                      </a:pPr>
                      <a:r>
                        <a:rPr lang="es-CO" sz="1300" dirty="0">
                          <a:solidFill>
                            <a:srgbClr val="000000"/>
                          </a:solidFill>
                          <a:latin typeface="Arial"/>
                          <a:ea typeface="Calibri"/>
                          <a:cs typeface="Times New Roman"/>
                        </a:rPr>
                        <a:t>Información documentada sobre asignación de tareas</a:t>
                      </a:r>
                      <a:endParaRPr lang="es-CO" sz="1300" dirty="0">
                        <a:latin typeface="Calibri"/>
                        <a:ea typeface="Calibri"/>
                        <a:cs typeface="Times New Roman"/>
                      </a:endParaRPr>
                    </a:p>
                  </a:txBody>
                  <a:tcPr marL="1396" marR="1396" marT="1396" marB="13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CO" sz="1300" dirty="0">
                          <a:latin typeface="Arial"/>
                          <a:ea typeface="Calibri"/>
                          <a:cs typeface="Times New Roman"/>
                        </a:rPr>
                        <a:t>Director Unidad de Auditoría</a:t>
                      </a:r>
                      <a:endParaRPr lang="es-CO" sz="1300" dirty="0">
                        <a:latin typeface="Calibri"/>
                        <a:ea typeface="Calibri"/>
                        <a:cs typeface="Times New Roman"/>
                      </a:endParaRPr>
                    </a:p>
                  </a:txBody>
                  <a:tcPr marL="1396" marR="1396" marT="1396" marB="13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6528">
                <a:tc vMerge="1">
                  <a:txBody>
                    <a:bodyPr/>
                    <a:lstStyle/>
                    <a:p>
                      <a:endParaRPr lang="es-CO"/>
                    </a:p>
                  </a:txBody>
                  <a:tcPr/>
                </a:tc>
                <a:tc>
                  <a:txBody>
                    <a:bodyPr/>
                    <a:lstStyle/>
                    <a:p>
                      <a:pPr>
                        <a:spcAft>
                          <a:spcPts val="0"/>
                        </a:spcAft>
                      </a:pPr>
                      <a:r>
                        <a:rPr lang="es-CO" sz="1300" dirty="0">
                          <a:latin typeface="Arial"/>
                          <a:ea typeface="Calibri"/>
                          <a:cs typeface="Times New Roman"/>
                        </a:rPr>
                        <a:t>Ejecutar las auditorías programadas</a:t>
                      </a:r>
                      <a:endParaRPr lang="es-CO" sz="1300" dirty="0">
                        <a:latin typeface="Calibri"/>
                        <a:ea typeface="Calibri"/>
                        <a:cs typeface="Times New Roman"/>
                      </a:endParaRPr>
                    </a:p>
                  </a:txBody>
                  <a:tcPr marL="1396" marR="1396" marT="1396" marB="13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CO" sz="1300" dirty="0">
                          <a:solidFill>
                            <a:srgbClr val="000000"/>
                          </a:solidFill>
                          <a:latin typeface="Arial"/>
                          <a:ea typeface="Calibri"/>
                          <a:cs typeface="Times New Roman"/>
                        </a:rPr>
                        <a:t>Informes de Auditoría</a:t>
                      </a:r>
                      <a:endParaRPr lang="es-CO" sz="1300" dirty="0">
                        <a:latin typeface="Calibri"/>
                        <a:ea typeface="Calibri"/>
                        <a:cs typeface="Times New Roman"/>
                      </a:endParaRPr>
                    </a:p>
                  </a:txBody>
                  <a:tcPr marL="1396" marR="1396" marT="1396" marB="13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CO" sz="1300" dirty="0">
                          <a:latin typeface="Arial"/>
                          <a:ea typeface="Calibri"/>
                          <a:cs typeface="Times New Roman"/>
                        </a:rPr>
                        <a:t>Equipos Auditores</a:t>
                      </a:r>
                      <a:endParaRPr lang="es-CO" sz="1300" dirty="0">
                        <a:latin typeface="Calibri"/>
                        <a:ea typeface="Calibri"/>
                        <a:cs typeface="Times New Roman"/>
                      </a:endParaRPr>
                    </a:p>
                  </a:txBody>
                  <a:tcPr marL="1396" marR="1396" marT="1396" marB="13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22708">
                <a:tc vMerge="1">
                  <a:txBody>
                    <a:bodyPr/>
                    <a:lstStyle/>
                    <a:p>
                      <a:endParaRPr lang="es-CO"/>
                    </a:p>
                  </a:txBody>
                  <a:tcPr/>
                </a:tc>
                <a:tc>
                  <a:txBody>
                    <a:bodyPr/>
                    <a:lstStyle/>
                    <a:p>
                      <a:pPr>
                        <a:spcAft>
                          <a:spcPts val="0"/>
                        </a:spcAft>
                      </a:pPr>
                      <a:r>
                        <a:rPr lang="es-CO" sz="1300" dirty="0">
                          <a:latin typeface="Arial"/>
                          <a:ea typeface="Calibri"/>
                          <a:cs typeface="Times New Roman"/>
                        </a:rPr>
                        <a:t>Elaborar informes</a:t>
                      </a:r>
                      <a:endParaRPr lang="es-CO" sz="1300" dirty="0">
                        <a:latin typeface="Calibri"/>
                        <a:ea typeface="Calibri"/>
                        <a:cs typeface="Times New Roman"/>
                      </a:endParaRPr>
                    </a:p>
                  </a:txBody>
                  <a:tcPr marL="1396" marR="1396" marT="1396" marB="13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CO" sz="1300" dirty="0">
                          <a:solidFill>
                            <a:srgbClr val="000000"/>
                          </a:solidFill>
                          <a:latin typeface="Arial"/>
                          <a:ea typeface="Calibri"/>
                          <a:cs typeface="Times New Roman"/>
                        </a:rPr>
                        <a:t>Informes</a:t>
                      </a:r>
                      <a:endParaRPr lang="es-CO" sz="1300" dirty="0">
                        <a:latin typeface="Calibri"/>
                        <a:ea typeface="Calibri"/>
                        <a:cs typeface="Times New Roman"/>
                      </a:endParaRPr>
                    </a:p>
                  </a:txBody>
                  <a:tcPr marL="1396" marR="1396" marT="1396" marB="13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CO" sz="1300" dirty="0">
                          <a:latin typeface="Arial"/>
                          <a:ea typeface="Calibri"/>
                          <a:cs typeface="Times New Roman"/>
                        </a:rPr>
                        <a:t>Director Unidad de Auditoría</a:t>
                      </a:r>
                      <a:endParaRPr lang="es-CO" sz="1300" dirty="0">
                        <a:latin typeface="Calibri"/>
                        <a:ea typeface="Calibri"/>
                        <a:cs typeface="Times New Roman"/>
                      </a:endParaRPr>
                    </a:p>
                  </a:txBody>
                  <a:tcPr marL="1396" marR="1396" marT="1396" marB="13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22708">
                <a:tc vMerge="1">
                  <a:txBody>
                    <a:bodyPr/>
                    <a:lstStyle/>
                    <a:p>
                      <a:endParaRPr lang="es-CO"/>
                    </a:p>
                  </a:txBody>
                  <a:tcPr/>
                </a:tc>
                <a:tc>
                  <a:txBody>
                    <a:bodyPr/>
                    <a:lstStyle/>
                    <a:p>
                      <a:pPr>
                        <a:spcAft>
                          <a:spcPts val="0"/>
                        </a:spcAft>
                      </a:pPr>
                      <a:r>
                        <a:rPr lang="es-CO" sz="1300" dirty="0">
                          <a:latin typeface="Arial"/>
                          <a:ea typeface="Calibri"/>
                          <a:cs typeface="Times New Roman"/>
                        </a:rPr>
                        <a:t>Hacer seguimiento a los planes de mejoramiento</a:t>
                      </a:r>
                      <a:endParaRPr lang="es-CO" sz="1300" dirty="0">
                        <a:latin typeface="Calibri"/>
                        <a:ea typeface="Calibri"/>
                        <a:cs typeface="Times New Roman"/>
                      </a:endParaRPr>
                    </a:p>
                  </a:txBody>
                  <a:tcPr marL="1396" marR="1396" marT="1396" marB="13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CO" sz="1300" dirty="0">
                          <a:solidFill>
                            <a:srgbClr val="000000"/>
                          </a:solidFill>
                          <a:latin typeface="Arial"/>
                          <a:ea typeface="Calibri"/>
                          <a:cs typeface="Times New Roman"/>
                        </a:rPr>
                        <a:t>Informe de Seguimiento</a:t>
                      </a:r>
                      <a:endParaRPr lang="es-CO" sz="1300" dirty="0">
                        <a:latin typeface="Calibri"/>
                        <a:ea typeface="Calibri"/>
                        <a:cs typeface="Times New Roman"/>
                      </a:endParaRPr>
                    </a:p>
                  </a:txBody>
                  <a:tcPr marL="1396" marR="1396" marT="1396" marB="13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CO" sz="1300" dirty="0">
                          <a:latin typeface="Arial"/>
                          <a:ea typeface="Calibri"/>
                          <a:cs typeface="Times New Roman"/>
                        </a:rPr>
                        <a:t>Director Unidad de Auditoría</a:t>
                      </a:r>
                      <a:endParaRPr lang="es-CO" sz="1300" dirty="0">
                        <a:latin typeface="Calibri"/>
                        <a:ea typeface="Calibri"/>
                        <a:cs typeface="Times New Roman"/>
                      </a:endParaRPr>
                    </a:p>
                  </a:txBody>
                  <a:tcPr marL="1396" marR="1396" marT="1396" marB="13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22708">
                <a:tc vMerge="1">
                  <a:txBody>
                    <a:bodyPr/>
                    <a:lstStyle/>
                    <a:p>
                      <a:endParaRPr lang="es-CO"/>
                    </a:p>
                  </a:txBody>
                  <a:tcPr/>
                </a:tc>
                <a:tc>
                  <a:txBody>
                    <a:bodyPr/>
                    <a:lstStyle/>
                    <a:p>
                      <a:pPr>
                        <a:spcAft>
                          <a:spcPts val="0"/>
                        </a:spcAft>
                      </a:pPr>
                      <a:r>
                        <a:rPr lang="es-CO" sz="1300" dirty="0">
                          <a:latin typeface="Arial"/>
                          <a:ea typeface="Calibri"/>
                          <a:cs typeface="Times New Roman"/>
                        </a:rPr>
                        <a:t>Informar y recomendar</a:t>
                      </a:r>
                      <a:endParaRPr lang="es-CO" sz="1300" dirty="0">
                        <a:latin typeface="Calibri"/>
                        <a:ea typeface="Calibri"/>
                        <a:cs typeface="Times New Roman"/>
                      </a:endParaRPr>
                    </a:p>
                  </a:txBody>
                  <a:tcPr marL="1396" marR="1396" marT="1396" marB="13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CO" sz="1300" dirty="0">
                          <a:solidFill>
                            <a:srgbClr val="000000"/>
                          </a:solidFill>
                          <a:latin typeface="Arial"/>
                          <a:ea typeface="Calibri"/>
                          <a:cs typeface="Times New Roman"/>
                        </a:rPr>
                        <a:t>Información y comunicaciones documentadas</a:t>
                      </a:r>
                      <a:endParaRPr lang="es-CO" sz="1300" dirty="0">
                        <a:latin typeface="Calibri"/>
                        <a:ea typeface="Calibri"/>
                        <a:cs typeface="Times New Roman"/>
                      </a:endParaRPr>
                    </a:p>
                  </a:txBody>
                  <a:tcPr marL="1396" marR="1396" marT="1396" marB="13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CO" sz="1300" dirty="0">
                          <a:latin typeface="Arial"/>
                          <a:ea typeface="Calibri"/>
                          <a:cs typeface="Times New Roman"/>
                        </a:rPr>
                        <a:t>Director Unidad de Auditoría</a:t>
                      </a:r>
                      <a:endParaRPr lang="es-CO" sz="1300" dirty="0">
                        <a:latin typeface="Calibri"/>
                        <a:ea typeface="Calibri"/>
                        <a:cs typeface="Times New Roman"/>
                      </a:endParaRPr>
                    </a:p>
                  </a:txBody>
                  <a:tcPr marL="1396" marR="1396" marT="1396" marB="13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22708">
                <a:tc vMerge="1">
                  <a:txBody>
                    <a:bodyPr/>
                    <a:lstStyle/>
                    <a:p>
                      <a:endParaRPr lang="es-CO"/>
                    </a:p>
                  </a:txBody>
                  <a:tcPr/>
                </a:tc>
                <a:tc>
                  <a:txBody>
                    <a:bodyPr/>
                    <a:lstStyle/>
                    <a:p>
                      <a:pPr>
                        <a:spcAft>
                          <a:spcPts val="0"/>
                        </a:spcAft>
                      </a:pPr>
                      <a:r>
                        <a:rPr lang="es-CO" sz="1300" dirty="0">
                          <a:latin typeface="Arial"/>
                          <a:ea typeface="Calibri"/>
                          <a:cs typeface="Times New Roman"/>
                        </a:rPr>
                        <a:t>Fomentar cultura del control</a:t>
                      </a:r>
                      <a:endParaRPr lang="es-CO" sz="1300" dirty="0">
                        <a:latin typeface="Calibri"/>
                        <a:ea typeface="Calibri"/>
                        <a:cs typeface="Times New Roman"/>
                      </a:endParaRPr>
                    </a:p>
                  </a:txBody>
                  <a:tcPr marL="1396" marR="1396" marT="1396" marB="13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CO" sz="1300" dirty="0">
                          <a:solidFill>
                            <a:srgbClr val="000000"/>
                          </a:solidFill>
                          <a:latin typeface="Arial"/>
                          <a:ea typeface="Calibri"/>
                          <a:cs typeface="Times New Roman"/>
                        </a:rPr>
                        <a:t>Información documentada de actividades</a:t>
                      </a:r>
                      <a:endParaRPr lang="es-CO" sz="1300" dirty="0">
                        <a:latin typeface="Calibri"/>
                        <a:ea typeface="Calibri"/>
                        <a:cs typeface="Times New Roman"/>
                      </a:endParaRPr>
                    </a:p>
                  </a:txBody>
                  <a:tcPr marL="1396" marR="1396" marT="1396" marB="13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CO" sz="1300" dirty="0">
                          <a:latin typeface="Arial"/>
                          <a:ea typeface="Calibri"/>
                          <a:cs typeface="Times New Roman"/>
                        </a:rPr>
                        <a:t>Director Unidad de Auditoría</a:t>
                      </a:r>
                      <a:endParaRPr lang="es-CO" sz="1300" dirty="0">
                        <a:latin typeface="Calibri"/>
                        <a:ea typeface="Calibri"/>
                        <a:cs typeface="Times New Roman"/>
                      </a:endParaRPr>
                    </a:p>
                  </a:txBody>
                  <a:tcPr marL="1396" marR="1396" marT="1396" marB="13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10390">
                <a:tc vMerge="1">
                  <a:txBody>
                    <a:bodyPr/>
                    <a:lstStyle/>
                    <a:p>
                      <a:endParaRPr lang="es-CO"/>
                    </a:p>
                  </a:txBody>
                  <a:tcPr/>
                </a:tc>
                <a:tc>
                  <a:txBody>
                    <a:bodyPr/>
                    <a:lstStyle/>
                    <a:p>
                      <a:pPr>
                        <a:spcAft>
                          <a:spcPts val="0"/>
                        </a:spcAft>
                      </a:pPr>
                      <a:r>
                        <a:rPr lang="es-CO" sz="1300" dirty="0">
                          <a:latin typeface="Arial"/>
                          <a:ea typeface="Calibri"/>
                          <a:cs typeface="Times New Roman"/>
                        </a:rPr>
                        <a:t>Asistir a comités</a:t>
                      </a:r>
                      <a:endParaRPr lang="es-CO" sz="1300" dirty="0">
                        <a:latin typeface="Calibri"/>
                        <a:ea typeface="Calibri"/>
                        <a:cs typeface="Times New Roman"/>
                      </a:endParaRPr>
                    </a:p>
                  </a:txBody>
                  <a:tcPr marL="1396" marR="1396" marT="1396" marB="13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CO" sz="1300" dirty="0">
                          <a:solidFill>
                            <a:srgbClr val="000000"/>
                          </a:solidFill>
                          <a:latin typeface="Arial"/>
                          <a:ea typeface="Calibri"/>
                          <a:cs typeface="Times New Roman"/>
                        </a:rPr>
                        <a:t>Información documentada de asistencia a reuniones de comités</a:t>
                      </a:r>
                      <a:endParaRPr lang="es-CO" sz="1300" dirty="0">
                        <a:latin typeface="Calibri"/>
                        <a:ea typeface="Calibri"/>
                        <a:cs typeface="Times New Roman"/>
                      </a:endParaRPr>
                    </a:p>
                    <a:p>
                      <a:pPr algn="ctr">
                        <a:spcAft>
                          <a:spcPts val="0"/>
                        </a:spcAft>
                      </a:pPr>
                      <a:r>
                        <a:rPr lang="es-CO" sz="1300" dirty="0">
                          <a:solidFill>
                            <a:srgbClr val="000000"/>
                          </a:solidFill>
                          <a:latin typeface="Arial"/>
                          <a:ea typeface="Calibri"/>
                          <a:cs typeface="Times New Roman"/>
                        </a:rPr>
                        <a:t>(actas)</a:t>
                      </a:r>
                      <a:endParaRPr lang="es-CO" sz="1300" dirty="0">
                        <a:latin typeface="Calibri"/>
                        <a:ea typeface="Calibri"/>
                        <a:cs typeface="Times New Roman"/>
                      </a:endParaRPr>
                    </a:p>
                  </a:txBody>
                  <a:tcPr marL="1396" marR="1396" marT="1396" marB="13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CO" sz="1300" dirty="0">
                          <a:latin typeface="Arial"/>
                          <a:ea typeface="Calibri"/>
                          <a:cs typeface="Times New Roman"/>
                        </a:rPr>
                        <a:t>Director Unidad de Auditoría</a:t>
                      </a:r>
                      <a:endParaRPr lang="es-CO" sz="1300" dirty="0">
                        <a:latin typeface="Calibri"/>
                        <a:ea typeface="Calibri"/>
                        <a:cs typeface="Times New Roman"/>
                      </a:endParaRPr>
                    </a:p>
                  </a:txBody>
                  <a:tcPr marL="1396" marR="1396" marT="1396" marB="13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22708">
                <a:tc vMerge="1">
                  <a:txBody>
                    <a:bodyPr/>
                    <a:lstStyle/>
                    <a:p>
                      <a:endParaRPr lang="es-CO"/>
                    </a:p>
                  </a:txBody>
                  <a:tcPr/>
                </a:tc>
                <a:tc>
                  <a:txBody>
                    <a:bodyPr/>
                    <a:lstStyle/>
                    <a:p>
                      <a:pPr>
                        <a:spcAft>
                          <a:spcPts val="0"/>
                        </a:spcAft>
                      </a:pPr>
                      <a:r>
                        <a:rPr lang="es-CO" sz="1300" dirty="0">
                          <a:latin typeface="Arial"/>
                          <a:ea typeface="Calibri"/>
                          <a:cs typeface="Times New Roman"/>
                        </a:rPr>
                        <a:t>Prestar asesoría</a:t>
                      </a:r>
                      <a:endParaRPr lang="es-CO" sz="1300" dirty="0">
                        <a:latin typeface="Calibri"/>
                        <a:ea typeface="Calibri"/>
                        <a:cs typeface="Times New Roman"/>
                      </a:endParaRPr>
                    </a:p>
                  </a:txBody>
                  <a:tcPr marL="1396" marR="1396" marT="1396" marB="13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CO" sz="1300" dirty="0">
                          <a:solidFill>
                            <a:srgbClr val="000000"/>
                          </a:solidFill>
                          <a:latin typeface="Arial"/>
                          <a:ea typeface="Calibri"/>
                          <a:cs typeface="Times New Roman"/>
                        </a:rPr>
                        <a:t>Información documentada de actividades</a:t>
                      </a:r>
                      <a:endParaRPr lang="es-CO" sz="1300" dirty="0">
                        <a:latin typeface="Calibri"/>
                        <a:ea typeface="Calibri"/>
                        <a:cs typeface="Times New Roman"/>
                      </a:endParaRPr>
                    </a:p>
                  </a:txBody>
                  <a:tcPr marL="1396" marR="1396" marT="1396" marB="13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CO" sz="1300" dirty="0">
                          <a:latin typeface="Arial"/>
                          <a:ea typeface="Calibri"/>
                          <a:cs typeface="Times New Roman"/>
                        </a:rPr>
                        <a:t>Director Unidad de Auditoría</a:t>
                      </a:r>
                      <a:endParaRPr lang="es-CO" sz="1300" dirty="0">
                        <a:latin typeface="Calibri"/>
                        <a:ea typeface="Calibri"/>
                        <a:cs typeface="Times New Roman"/>
                      </a:endParaRPr>
                    </a:p>
                  </a:txBody>
                  <a:tcPr marL="1396" marR="1396" marT="1396" marB="13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22708">
                <a:tc vMerge="1">
                  <a:txBody>
                    <a:bodyPr/>
                    <a:lstStyle/>
                    <a:p>
                      <a:endParaRPr lang="es-CO"/>
                    </a:p>
                  </a:txBody>
                  <a:tcPr/>
                </a:tc>
                <a:tc>
                  <a:txBody>
                    <a:bodyPr/>
                    <a:lstStyle/>
                    <a:p>
                      <a:pPr>
                        <a:spcAft>
                          <a:spcPts val="0"/>
                        </a:spcAft>
                      </a:pPr>
                      <a:r>
                        <a:rPr lang="es-CO" sz="1300" dirty="0">
                          <a:latin typeface="Arial"/>
                          <a:ea typeface="Calibri"/>
                          <a:cs typeface="Times New Roman"/>
                        </a:rPr>
                        <a:t>Coordinar con entes externos de control</a:t>
                      </a:r>
                      <a:endParaRPr lang="es-CO" sz="1300" dirty="0">
                        <a:latin typeface="Calibri"/>
                        <a:ea typeface="Calibri"/>
                        <a:cs typeface="Times New Roman"/>
                      </a:endParaRPr>
                    </a:p>
                  </a:txBody>
                  <a:tcPr marL="1396" marR="1396" marT="1396" marB="13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CO" sz="1300" dirty="0">
                          <a:solidFill>
                            <a:srgbClr val="000000"/>
                          </a:solidFill>
                          <a:latin typeface="Arial"/>
                          <a:ea typeface="Calibri"/>
                          <a:cs typeface="Times New Roman"/>
                        </a:rPr>
                        <a:t>Información documentada de actividades</a:t>
                      </a:r>
                      <a:endParaRPr lang="es-CO" sz="1300" dirty="0">
                        <a:latin typeface="Calibri"/>
                        <a:ea typeface="Calibri"/>
                        <a:cs typeface="Times New Roman"/>
                      </a:endParaRPr>
                    </a:p>
                  </a:txBody>
                  <a:tcPr marL="1396" marR="1396" marT="1396" marB="13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CO" sz="1300" dirty="0">
                          <a:latin typeface="Arial"/>
                          <a:ea typeface="Calibri"/>
                          <a:cs typeface="Times New Roman"/>
                        </a:rPr>
                        <a:t>Director Unidad de Auditoría</a:t>
                      </a:r>
                      <a:endParaRPr lang="es-CO" sz="1300" dirty="0">
                        <a:latin typeface="Calibri"/>
                        <a:ea typeface="Calibri"/>
                        <a:cs typeface="Times New Roman"/>
                      </a:endParaRPr>
                    </a:p>
                  </a:txBody>
                  <a:tcPr marL="1396" marR="1396" marT="1396" marB="13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10390">
                <a:tc rowSpan="2">
                  <a:txBody>
                    <a:bodyPr/>
                    <a:lstStyle/>
                    <a:p>
                      <a:pPr algn="ctr">
                        <a:spcAft>
                          <a:spcPts val="0"/>
                        </a:spcAft>
                      </a:pPr>
                      <a:r>
                        <a:rPr lang="es-CO" sz="1300" b="1" dirty="0">
                          <a:latin typeface="Arial"/>
                          <a:ea typeface="Calibri"/>
                          <a:cs typeface="Times New Roman"/>
                        </a:rPr>
                        <a:t>V</a:t>
                      </a:r>
                      <a:endParaRPr lang="es-CO" sz="1300" dirty="0">
                        <a:latin typeface="Calibri"/>
                        <a:ea typeface="Calibri"/>
                        <a:cs typeface="Times New Roman"/>
                      </a:endParaRPr>
                    </a:p>
                  </a:txBody>
                  <a:tcPr marL="1396" marR="1396" marT="1396" marB="13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s-CO" sz="1300" dirty="0">
                          <a:latin typeface="Arial"/>
                          <a:ea typeface="Times New Roman"/>
                          <a:cs typeface="Times New Roman"/>
                        </a:rPr>
                        <a:t>Verificar el cumplimiento del Programa Anual de Auditoría</a:t>
                      </a:r>
                      <a:endParaRPr lang="es-CO" sz="1300" dirty="0">
                        <a:latin typeface="Calibri"/>
                        <a:ea typeface="Calibri"/>
                        <a:cs typeface="Times New Roman"/>
                      </a:endParaRPr>
                    </a:p>
                  </a:txBody>
                  <a:tcPr marL="1396" marR="1396" marT="1396" marB="13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CO" sz="1300" dirty="0">
                          <a:latin typeface="Arial"/>
                          <a:ea typeface="Times New Roman"/>
                          <a:cs typeface="Times New Roman"/>
                        </a:rPr>
                        <a:t>Información documentada sobre el seguimiento</a:t>
                      </a:r>
                      <a:endParaRPr lang="es-CO" sz="1300" dirty="0">
                        <a:latin typeface="Calibri"/>
                        <a:ea typeface="Calibri"/>
                        <a:cs typeface="Times New Roman"/>
                      </a:endParaRPr>
                    </a:p>
                  </a:txBody>
                  <a:tcPr marL="1396" marR="1396" marT="1396" marB="13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CO" sz="1300" dirty="0">
                          <a:latin typeface="Arial"/>
                          <a:ea typeface="Calibri"/>
                          <a:cs typeface="Times New Roman"/>
                        </a:rPr>
                        <a:t>Director Unidad de Auditoría</a:t>
                      </a:r>
                      <a:endParaRPr lang="es-CO" sz="1300" dirty="0">
                        <a:latin typeface="Calibri"/>
                        <a:ea typeface="Calibri"/>
                        <a:cs typeface="Times New Roman"/>
                      </a:endParaRPr>
                    </a:p>
                  </a:txBody>
                  <a:tcPr marL="1396" marR="1396" marT="1396" marB="13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10390">
                <a:tc vMerge="1">
                  <a:txBody>
                    <a:bodyPr/>
                    <a:lstStyle/>
                    <a:p>
                      <a:endParaRPr lang="es-CO"/>
                    </a:p>
                  </a:txBody>
                  <a:tcPr/>
                </a:tc>
                <a:tc>
                  <a:txBody>
                    <a:bodyPr/>
                    <a:lstStyle/>
                    <a:p>
                      <a:pPr>
                        <a:spcAft>
                          <a:spcPts val="0"/>
                        </a:spcAft>
                      </a:pPr>
                      <a:r>
                        <a:rPr lang="es-CO" sz="1300" dirty="0">
                          <a:latin typeface="Arial"/>
                          <a:ea typeface="Times New Roman"/>
                          <a:cs typeface="Times New Roman"/>
                        </a:rPr>
                        <a:t>Evaluar a los auditores </a:t>
                      </a:r>
                      <a:endParaRPr lang="es-CO" sz="1300" dirty="0">
                        <a:latin typeface="Calibri"/>
                        <a:ea typeface="Calibri"/>
                        <a:cs typeface="Times New Roman"/>
                      </a:endParaRPr>
                    </a:p>
                  </a:txBody>
                  <a:tcPr marL="1396" marR="1396" marT="1396" marB="13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CO" sz="1300" dirty="0">
                          <a:latin typeface="Arial"/>
                          <a:ea typeface="Times New Roman"/>
                          <a:cs typeface="Times New Roman"/>
                        </a:rPr>
                        <a:t>Información documentada sobre evaluación de competencias del personal de la Unidad de Auditoría</a:t>
                      </a:r>
                      <a:endParaRPr lang="es-CO" sz="1300" dirty="0">
                        <a:latin typeface="Calibri"/>
                        <a:ea typeface="Calibri"/>
                        <a:cs typeface="Times New Roman"/>
                      </a:endParaRPr>
                    </a:p>
                  </a:txBody>
                  <a:tcPr marL="1396" marR="1396" marT="1396" marB="13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CO" sz="1300" dirty="0">
                          <a:latin typeface="Arial"/>
                          <a:ea typeface="Calibri"/>
                          <a:cs typeface="Times New Roman"/>
                        </a:rPr>
                        <a:t>Director Unidad de Auditoría</a:t>
                      </a:r>
                      <a:endParaRPr lang="es-CO" sz="1300" dirty="0">
                        <a:latin typeface="Calibri"/>
                        <a:ea typeface="Calibri"/>
                        <a:cs typeface="Times New Roman"/>
                      </a:endParaRPr>
                    </a:p>
                  </a:txBody>
                  <a:tcPr marL="1396" marR="1396" marT="1396" marB="13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22708">
                <a:tc rowSpan="3">
                  <a:txBody>
                    <a:bodyPr/>
                    <a:lstStyle/>
                    <a:p>
                      <a:pPr algn="ctr">
                        <a:spcAft>
                          <a:spcPts val="0"/>
                        </a:spcAft>
                      </a:pPr>
                      <a:r>
                        <a:rPr lang="es-CO" sz="1300" b="1" dirty="0">
                          <a:latin typeface="Arial"/>
                          <a:ea typeface="Calibri"/>
                          <a:cs typeface="Times New Roman"/>
                        </a:rPr>
                        <a:t>A</a:t>
                      </a:r>
                      <a:endParaRPr lang="es-CO" sz="1300" dirty="0">
                        <a:latin typeface="Calibri"/>
                        <a:ea typeface="Calibri"/>
                        <a:cs typeface="Times New Roman"/>
                      </a:endParaRPr>
                    </a:p>
                  </a:txBody>
                  <a:tcPr marL="1396" marR="1396" marT="1396" marB="13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s-CO" sz="1300" dirty="0">
                          <a:latin typeface="Arial"/>
                          <a:ea typeface="Times New Roman"/>
                          <a:cs typeface="Times New Roman"/>
                        </a:rPr>
                        <a:t>Ajustar el Programa Anual de Auditoría</a:t>
                      </a:r>
                      <a:endParaRPr lang="es-CO" sz="1300" dirty="0">
                        <a:latin typeface="Calibri"/>
                        <a:ea typeface="Calibri"/>
                        <a:cs typeface="Times New Roman"/>
                      </a:endParaRPr>
                    </a:p>
                  </a:txBody>
                  <a:tcPr marL="1396" marR="1396" marT="1396" marB="13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CO" sz="1300" dirty="0">
                          <a:latin typeface="Arial"/>
                          <a:ea typeface="Times New Roman"/>
                          <a:cs typeface="Times New Roman"/>
                        </a:rPr>
                        <a:t>Programa Anual de Auditoría ajustado</a:t>
                      </a:r>
                      <a:endParaRPr lang="es-CO" sz="1300" dirty="0">
                        <a:latin typeface="Calibri"/>
                        <a:ea typeface="Calibri"/>
                        <a:cs typeface="Times New Roman"/>
                      </a:endParaRPr>
                    </a:p>
                  </a:txBody>
                  <a:tcPr marL="1396" marR="1396" marT="1396" marB="13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CO" sz="1300" dirty="0">
                          <a:latin typeface="Arial"/>
                          <a:ea typeface="Calibri"/>
                          <a:cs typeface="Times New Roman"/>
                        </a:rPr>
                        <a:t>Director Unidad de Auditoría</a:t>
                      </a:r>
                      <a:endParaRPr lang="es-CO" sz="1300" dirty="0">
                        <a:latin typeface="Calibri"/>
                        <a:ea typeface="Calibri"/>
                        <a:cs typeface="Times New Roman"/>
                      </a:endParaRPr>
                    </a:p>
                  </a:txBody>
                  <a:tcPr marL="1396" marR="1396" marT="1396" marB="13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22708">
                <a:tc vMerge="1">
                  <a:txBody>
                    <a:bodyPr/>
                    <a:lstStyle/>
                    <a:p>
                      <a:endParaRPr lang="es-CO"/>
                    </a:p>
                  </a:txBody>
                  <a:tcPr/>
                </a:tc>
                <a:tc>
                  <a:txBody>
                    <a:bodyPr/>
                    <a:lstStyle/>
                    <a:p>
                      <a:pPr>
                        <a:spcAft>
                          <a:spcPts val="0"/>
                        </a:spcAft>
                      </a:pPr>
                      <a:r>
                        <a:rPr lang="es-CO" sz="1300" dirty="0">
                          <a:latin typeface="Arial"/>
                          <a:ea typeface="Times New Roman"/>
                          <a:cs typeface="Times New Roman"/>
                        </a:rPr>
                        <a:t>Mantener y mejorar competencias</a:t>
                      </a:r>
                      <a:endParaRPr lang="es-CO" sz="1300" dirty="0">
                        <a:latin typeface="Calibri"/>
                        <a:ea typeface="Calibri"/>
                        <a:cs typeface="Times New Roman"/>
                      </a:endParaRPr>
                    </a:p>
                  </a:txBody>
                  <a:tcPr marL="1396" marR="1396" marT="1396" marB="13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CO" sz="1300" dirty="0">
                          <a:latin typeface="Arial"/>
                          <a:ea typeface="Times New Roman"/>
                          <a:cs typeface="Times New Roman"/>
                        </a:rPr>
                        <a:t>Información documentada sobre actividades de capacitación</a:t>
                      </a:r>
                      <a:endParaRPr lang="es-CO" sz="1300" dirty="0">
                        <a:latin typeface="Calibri"/>
                        <a:ea typeface="Calibri"/>
                        <a:cs typeface="Times New Roman"/>
                      </a:endParaRPr>
                    </a:p>
                  </a:txBody>
                  <a:tcPr marL="1396" marR="1396" marT="1396" marB="13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CO" sz="1300" dirty="0">
                          <a:latin typeface="Arial"/>
                          <a:ea typeface="Calibri"/>
                          <a:cs typeface="Times New Roman"/>
                        </a:rPr>
                        <a:t>Director Unidad de Auditoría</a:t>
                      </a:r>
                      <a:endParaRPr lang="es-CO" sz="1300" dirty="0">
                        <a:latin typeface="Calibri"/>
                        <a:ea typeface="Calibri"/>
                        <a:cs typeface="Times New Roman"/>
                      </a:endParaRPr>
                    </a:p>
                  </a:txBody>
                  <a:tcPr marL="1396" marR="1396" marT="1396" marB="13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22708">
                <a:tc vMerge="1">
                  <a:txBody>
                    <a:bodyPr/>
                    <a:lstStyle/>
                    <a:p>
                      <a:endParaRPr lang="es-CO"/>
                    </a:p>
                  </a:txBody>
                  <a:tcPr/>
                </a:tc>
                <a:tc>
                  <a:txBody>
                    <a:bodyPr/>
                    <a:lstStyle/>
                    <a:p>
                      <a:pPr>
                        <a:spcAft>
                          <a:spcPts val="0"/>
                        </a:spcAft>
                      </a:pPr>
                      <a:r>
                        <a:rPr lang="es-CO" sz="1300" dirty="0">
                          <a:latin typeface="Arial"/>
                          <a:ea typeface="Times New Roman"/>
                          <a:cs typeface="Times New Roman"/>
                        </a:rPr>
                        <a:t>Mejorar el proceso</a:t>
                      </a:r>
                      <a:endParaRPr lang="es-CO" sz="1300" dirty="0">
                        <a:latin typeface="Calibri"/>
                        <a:ea typeface="Calibri"/>
                        <a:cs typeface="Times New Roman"/>
                      </a:endParaRPr>
                    </a:p>
                  </a:txBody>
                  <a:tcPr marL="1396" marR="1396" marT="1396" marB="13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CO" sz="1300" dirty="0">
                          <a:latin typeface="Arial"/>
                          <a:ea typeface="Times New Roman"/>
                          <a:cs typeface="Times New Roman"/>
                        </a:rPr>
                        <a:t>Información documentada sobre acciones de mejora implementadas</a:t>
                      </a:r>
                      <a:endParaRPr lang="es-CO" sz="1300" dirty="0">
                        <a:latin typeface="Calibri"/>
                        <a:ea typeface="Calibri"/>
                        <a:cs typeface="Times New Roman"/>
                      </a:endParaRPr>
                    </a:p>
                  </a:txBody>
                  <a:tcPr marL="1396" marR="1396" marT="1396" marB="13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CO" sz="1300" dirty="0">
                          <a:latin typeface="Arial"/>
                          <a:ea typeface="Calibri"/>
                          <a:cs typeface="Times New Roman"/>
                        </a:rPr>
                        <a:t>Director Unidad de Auditoría</a:t>
                      </a:r>
                      <a:endParaRPr lang="es-CO" sz="1300" dirty="0">
                        <a:latin typeface="Calibri"/>
                        <a:ea typeface="Calibri"/>
                        <a:cs typeface="Times New Roman"/>
                      </a:endParaRPr>
                    </a:p>
                  </a:txBody>
                  <a:tcPr marL="1396" marR="1396" marT="1396" marB="13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261248" y="1296250"/>
            <a:ext cx="4833267" cy="5262979"/>
          </a:xfrm>
          <a:prstGeom prst="rect">
            <a:avLst/>
          </a:prstGeom>
          <a:no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lvl="0" algn="ctr"/>
            <a:r>
              <a:rPr lang="es-ES" b="1" dirty="0" smtClean="0"/>
              <a:t>OBJETIVO DEL PROCEDIMIENTO</a:t>
            </a:r>
            <a:endParaRPr lang="es-CO" dirty="0" smtClean="0"/>
          </a:p>
          <a:p>
            <a:r>
              <a:rPr lang="es-ES" b="1" dirty="0" smtClean="0"/>
              <a:t> </a:t>
            </a:r>
            <a:endParaRPr lang="es-CO" dirty="0" smtClean="0"/>
          </a:p>
          <a:p>
            <a:pPr algn="just"/>
            <a:r>
              <a:rPr lang="es-ES" dirty="0" smtClean="0"/>
              <a:t>Establecer las pautas generales para desarrollar las fases de planeación, ejecución e informe de las auditorías internas de gestión a los procesos y procedimientos del Consejo Superior de la Judicatura y de la Dirección Ejecutiva de Administración Judicial; tanto en el nivel central, como seccional, ejecutados por dependencias, administrativas y despachos judiciales; de forma sistemática, independiente, documentada y objetiva, con el fin de verificar el cumplimiento de las leyes, la normatividad vigente y los criterios de auditoría, para agregar valor y mejorar las operaciones, procesos y servicios de la Rama Judicial.</a:t>
            </a:r>
            <a:endParaRPr lang="es-CO" dirty="0" smtClean="0"/>
          </a:p>
          <a:p>
            <a:r>
              <a:rPr lang="es-ES" sz="1200" dirty="0" smtClean="0"/>
              <a:t>Nivel Central: Órganos cuyas actuaciones tienen alcance en todo el país. (Manual de Calidad SIGCMA, p. 22)</a:t>
            </a:r>
            <a:endParaRPr lang="es-CO" sz="1200" dirty="0" smtClean="0"/>
          </a:p>
          <a:p>
            <a:r>
              <a:rPr lang="es-ES" sz="1200" dirty="0" smtClean="0"/>
              <a:t>Nivel Seccional: Órganos cuyas actuaciones tienen alcance exclusivo en el o los Distritos Judiciales asignados. (Manual de Calidad SIGCMA, p. 22)</a:t>
            </a:r>
            <a:endParaRPr lang="es-CO" sz="1200" dirty="0"/>
          </a:p>
        </p:txBody>
      </p:sp>
      <p:sp>
        <p:nvSpPr>
          <p:cNvPr id="27649" name="Rectangle 1"/>
          <p:cNvSpPr>
            <a:spLocks noChangeArrowheads="1"/>
          </p:cNvSpPr>
          <p:nvPr/>
        </p:nvSpPr>
        <p:spPr bwMode="auto">
          <a:xfrm>
            <a:off x="5878286" y="1691787"/>
            <a:ext cx="5973288" cy="4555093"/>
          </a:xfrm>
          <a:prstGeom prst="rect">
            <a:avLst/>
          </a:prstGeom>
          <a:no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kumimoji="0" lang="es-ES"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MARCO NORMATIVO</a:t>
            </a:r>
          </a:p>
          <a:p>
            <a:pPr marL="0" marR="0" lvl="0" indent="0" algn="just" defTabSz="914400" rtl="0" eaLnBrk="1" fontAlgn="base" latinLnBrk="0" hangingPunct="1">
              <a:lnSpc>
                <a:spcPct val="100000"/>
              </a:lnSpc>
              <a:spcBef>
                <a:spcPct val="0"/>
              </a:spcBef>
              <a:spcAft>
                <a:spcPct val="0"/>
              </a:spcAft>
              <a:buClrTx/>
              <a:buSzTx/>
              <a:tabLst/>
            </a:pPr>
            <a:endParaRPr kumimoji="0" lang="es-CO"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Artículos 209 y 269 de la Constitución Política</a:t>
            </a:r>
            <a:endParaRPr kumimoji="0" lang="es-CO"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Leyes 87 de 1993, 270 de 1996, 1474 de 2011 y 1712 de 2014</a:t>
            </a:r>
            <a:endParaRPr kumimoji="0" lang="es-CO"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Decretos 1083 de 2015 y 648 y 1499 de 2017</a:t>
            </a:r>
            <a:endParaRPr kumimoji="0" lang="es-CO"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Resolución Orgánica 7350 de 2013 de la Contraloría General de la República</a:t>
            </a:r>
            <a:endParaRPr kumimoji="0" lang="es-CO"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Control Interno - Marco Integrado 2013 (COSO)</a:t>
            </a:r>
            <a:endParaRPr kumimoji="0" lang="es-CO"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Marco Internacional para la Práctica Profesional de la Auditoría Interna (MIPP) 2017</a:t>
            </a:r>
            <a:endParaRPr kumimoji="0" lang="es-CO"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Marco Técnico Normativo de las Normas de Aseguramiento de la Información (Decreto 302 de 2015)</a:t>
            </a:r>
            <a:endParaRPr kumimoji="0" lang="es-CO"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Normas Internacionales de Auditoría (NIA) (Auditoría de Estados Financieros) </a:t>
            </a:r>
            <a:endParaRPr kumimoji="0" lang="es-CO"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Normas de Auditoría Generalmente Aceptadas (NAGA, Ley 43 de 1990)</a:t>
            </a:r>
            <a:endParaRPr kumimoji="0" lang="es-CO"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Guía Rol de las Unidades de Control Interno Auditoría Interna o quien haga sus veces (octubre de 2017)</a:t>
            </a:r>
            <a:endParaRPr kumimoji="0" lang="es-CO"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Código de Integridad del Servicio Público Colombiano (DAFP, enero de 2018)</a:t>
            </a:r>
            <a:endParaRPr kumimoji="0" lang="es-CO"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Guía de Auditoría para Entidades Públicas (Versión 3, mayo de 2018)</a:t>
            </a:r>
            <a:endParaRPr kumimoji="0" lang="es-CO"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Marco General del Sistema de Gestión MIPG (Versión 2, julio de 2018)</a:t>
            </a:r>
            <a:endParaRPr kumimoji="0" lang="es-CO"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Manual Operativo del Sistema de Gestión MIPG (Versión 2, agosto de 2018)</a:t>
            </a:r>
            <a:endParaRPr kumimoji="0" lang="es-CO"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Guía para la Administración de los Riesgos de Gestión, Corrupción y Seguridad Digital y el Diseño de Controles en Entidades Públicas (Versión 1, agosto de 2018)</a:t>
            </a:r>
            <a:endParaRPr kumimoji="0" lang="es-CO"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Código de Ética del Auditor Interno de la Rama Judicial</a:t>
            </a:r>
            <a:endParaRPr kumimoji="0" lang="es-CO"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Estatuto de Auditoría de la Rama Judicial</a:t>
            </a:r>
            <a:endParaRPr kumimoji="0" lang="es-CO"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Guía Técnica Colombiana GTC-ISO 19011</a:t>
            </a:r>
            <a:endParaRPr kumimoji="0" lang="es-CO"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Demás normatividad aplicable, así como aquellas que las modifiquen o sustituyan</a:t>
            </a:r>
            <a:endParaRPr kumimoji="0" lang="es-E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5 Rectángulo"/>
          <p:cNvSpPr/>
          <p:nvPr/>
        </p:nvSpPr>
        <p:spPr>
          <a:xfrm>
            <a:off x="0" y="912906"/>
            <a:ext cx="12192000" cy="40011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CO" sz="2000" dirty="0" smtClean="0">
                <a:solidFill>
                  <a:srgbClr val="C00000"/>
                </a:solidFill>
              </a:rPr>
              <a:t>PROCEDIMIENTO AUDITORÍA INTERNA DE GESTIÓN</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912906"/>
            <a:ext cx="12192000" cy="40011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CO" sz="2000" dirty="0" smtClean="0">
                <a:solidFill>
                  <a:srgbClr val="C00000"/>
                </a:solidFill>
              </a:rPr>
              <a:t>ACTIVIDADES PROCEDIMIENTO AUDITORÍA INTERNA DE GESTIÓN</a:t>
            </a:r>
          </a:p>
        </p:txBody>
      </p:sp>
      <p:graphicFrame>
        <p:nvGraphicFramePr>
          <p:cNvPr id="4" name="3 Tabla"/>
          <p:cNvGraphicFramePr>
            <a:graphicFrameLocks noGrp="1"/>
          </p:cNvGraphicFramePr>
          <p:nvPr/>
        </p:nvGraphicFramePr>
        <p:xfrm>
          <a:off x="296873" y="1294409"/>
          <a:ext cx="11174687" cy="5636054"/>
        </p:xfrm>
        <a:graphic>
          <a:graphicData uri="http://schemas.openxmlformats.org/drawingml/2006/table">
            <a:tbl>
              <a:tblPr/>
              <a:tblGrid>
                <a:gridCol w="424472"/>
                <a:gridCol w="2800886"/>
                <a:gridCol w="6039128"/>
                <a:gridCol w="1910201"/>
              </a:tblGrid>
              <a:tr h="315786">
                <a:tc>
                  <a:txBody>
                    <a:bodyPr/>
                    <a:lstStyle/>
                    <a:p>
                      <a:pPr algn="ctr">
                        <a:spcAft>
                          <a:spcPts val="0"/>
                        </a:spcAft>
                      </a:pPr>
                      <a:r>
                        <a:rPr lang="es-CO" sz="1000" b="1" dirty="0">
                          <a:latin typeface="Arial"/>
                          <a:ea typeface="Calibri"/>
                          <a:cs typeface="Times New Roman"/>
                        </a:rPr>
                        <a:t>PHVA</a:t>
                      </a:r>
                      <a:endParaRPr lang="es-CO" sz="1000" dirty="0">
                        <a:latin typeface="Calibri"/>
                        <a:ea typeface="Calibri"/>
                        <a:cs typeface="Times New Roman"/>
                      </a:endParaRPr>
                    </a:p>
                  </a:txBody>
                  <a:tcPr marL="10290" marR="10290" marT="10290" marB="10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00" b="1" dirty="0">
                          <a:latin typeface="Arial"/>
                          <a:ea typeface="Calibri"/>
                          <a:cs typeface="Times New Roman"/>
                        </a:rPr>
                        <a:t>ACTIVIDAD</a:t>
                      </a:r>
                      <a:endParaRPr lang="es-CO" sz="1000" dirty="0">
                        <a:latin typeface="Calibri"/>
                        <a:ea typeface="Calibri"/>
                        <a:cs typeface="Times New Roman"/>
                      </a:endParaRPr>
                    </a:p>
                  </a:txBody>
                  <a:tcPr marL="10290" marR="10290" marT="10290" marB="10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00" b="1" dirty="0">
                          <a:solidFill>
                            <a:srgbClr val="000000"/>
                          </a:solidFill>
                          <a:latin typeface="Arial"/>
                          <a:ea typeface="Calibri"/>
                          <a:cs typeface="Times New Roman"/>
                        </a:rPr>
                        <a:t>PRODUCTO</a:t>
                      </a:r>
                      <a:endParaRPr lang="es-CO" sz="1000" dirty="0">
                        <a:latin typeface="Calibri"/>
                        <a:ea typeface="Calibri"/>
                        <a:cs typeface="Times New Roman"/>
                      </a:endParaRPr>
                    </a:p>
                  </a:txBody>
                  <a:tcPr marL="10290" marR="10290" marT="10290" marB="10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00" b="1" dirty="0">
                          <a:latin typeface="Arial"/>
                          <a:ea typeface="Calibri"/>
                          <a:cs typeface="Times New Roman"/>
                        </a:rPr>
                        <a:t>RESPONSABLE</a:t>
                      </a:r>
                      <a:endParaRPr lang="es-CO" sz="1000" dirty="0">
                        <a:latin typeface="Calibri"/>
                        <a:ea typeface="Calibri"/>
                        <a:cs typeface="Times New Roman"/>
                      </a:endParaRPr>
                    </a:p>
                  </a:txBody>
                  <a:tcPr marL="10290" marR="10290" marT="10290" marB="10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291">
                <a:tc rowSpan="4">
                  <a:txBody>
                    <a:bodyPr/>
                    <a:lstStyle/>
                    <a:p>
                      <a:pPr algn="ctr">
                        <a:spcAft>
                          <a:spcPts val="0"/>
                        </a:spcAft>
                      </a:pPr>
                      <a:r>
                        <a:rPr lang="es-CO" sz="1000" b="1" dirty="0">
                          <a:latin typeface="Arial"/>
                          <a:ea typeface="Calibri"/>
                          <a:cs typeface="Times New Roman"/>
                        </a:rPr>
                        <a:t>P</a:t>
                      </a:r>
                      <a:endParaRPr lang="es-CO" sz="1000" dirty="0">
                        <a:latin typeface="Calibri"/>
                        <a:ea typeface="Calibri"/>
                        <a:cs typeface="Times New Roman"/>
                      </a:endParaRPr>
                    </a:p>
                  </a:txBody>
                  <a:tcPr marL="10290" marR="10290" marT="10290" marB="10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CO" sz="1000" dirty="0">
                          <a:latin typeface="Arial"/>
                          <a:ea typeface="Calibri"/>
                          <a:cs typeface="Times New Roman"/>
                        </a:rPr>
                        <a:t>Confirmar equipo auditor designado</a:t>
                      </a:r>
                      <a:endParaRPr lang="es-CO" sz="1000" dirty="0">
                        <a:latin typeface="Calibri"/>
                        <a:ea typeface="Calibri"/>
                        <a:cs typeface="Times New Roman"/>
                      </a:endParaRPr>
                    </a:p>
                  </a:txBody>
                  <a:tcPr marL="10290" marR="10290" marT="10290" marB="10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00" dirty="0">
                          <a:solidFill>
                            <a:srgbClr val="000000"/>
                          </a:solidFill>
                          <a:latin typeface="Arial"/>
                          <a:ea typeface="Calibri"/>
                          <a:cs typeface="Times New Roman"/>
                        </a:rPr>
                        <a:t>Información y comunicaciones documentadas sobre designación de auditores</a:t>
                      </a:r>
                      <a:endParaRPr lang="es-CO" sz="1000" dirty="0">
                        <a:latin typeface="Calibri"/>
                        <a:ea typeface="Calibri"/>
                        <a:cs typeface="Times New Roman"/>
                      </a:endParaRPr>
                    </a:p>
                  </a:txBody>
                  <a:tcPr marL="10290" marR="10290" marT="10290" marB="10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00" dirty="0">
                          <a:latin typeface="Arial"/>
                          <a:ea typeface="Calibri"/>
                          <a:cs typeface="Times New Roman"/>
                        </a:rPr>
                        <a:t>Director Unidad de Auditoría </a:t>
                      </a:r>
                      <a:endParaRPr lang="es-CO" sz="1000" dirty="0">
                        <a:latin typeface="Calibri"/>
                        <a:ea typeface="Calibri"/>
                        <a:cs typeface="Times New Roman"/>
                      </a:endParaRPr>
                    </a:p>
                  </a:txBody>
                  <a:tcPr marL="10290" marR="10290" marT="10290" marB="10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292">
                <a:tc vMerge="1">
                  <a:txBody>
                    <a:bodyPr/>
                    <a:lstStyle/>
                    <a:p>
                      <a:endParaRPr lang="es-CO"/>
                    </a:p>
                  </a:txBody>
                  <a:tcPr/>
                </a:tc>
                <a:tc>
                  <a:txBody>
                    <a:bodyPr/>
                    <a:lstStyle/>
                    <a:p>
                      <a:pPr>
                        <a:spcAft>
                          <a:spcPts val="0"/>
                        </a:spcAft>
                      </a:pPr>
                      <a:r>
                        <a:rPr lang="es-CO" sz="1000" dirty="0">
                          <a:latin typeface="Arial"/>
                          <a:ea typeface="Calibri"/>
                          <a:cs typeface="Times New Roman"/>
                        </a:rPr>
                        <a:t>Establecer contacto con el auditado</a:t>
                      </a:r>
                      <a:endParaRPr lang="es-CO" sz="1000" dirty="0">
                        <a:latin typeface="Calibri"/>
                        <a:ea typeface="Calibri"/>
                        <a:cs typeface="Times New Roman"/>
                      </a:endParaRPr>
                    </a:p>
                  </a:txBody>
                  <a:tcPr marL="10290" marR="10290" marT="10290" marB="10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00" dirty="0">
                          <a:solidFill>
                            <a:srgbClr val="000000"/>
                          </a:solidFill>
                          <a:latin typeface="Arial"/>
                          <a:ea typeface="Calibri"/>
                          <a:cs typeface="Times New Roman"/>
                        </a:rPr>
                        <a:t>Información y comunicaciones documentadas sobre inicio de la auditoría</a:t>
                      </a:r>
                      <a:endParaRPr lang="es-CO" sz="1000" dirty="0">
                        <a:latin typeface="Calibri"/>
                        <a:ea typeface="Calibri"/>
                        <a:cs typeface="Times New Roman"/>
                      </a:endParaRPr>
                    </a:p>
                    <a:p>
                      <a:pPr algn="ctr">
                        <a:spcAft>
                          <a:spcPts val="0"/>
                        </a:spcAft>
                      </a:pPr>
                      <a:r>
                        <a:rPr lang="es-CO" sz="1000" dirty="0">
                          <a:solidFill>
                            <a:srgbClr val="000000"/>
                          </a:solidFill>
                          <a:latin typeface="Arial"/>
                          <a:ea typeface="Calibri"/>
                          <a:cs typeface="Times New Roman"/>
                        </a:rPr>
                        <a:t>Carta de Representación</a:t>
                      </a:r>
                      <a:endParaRPr lang="es-CO" sz="1000" dirty="0">
                        <a:latin typeface="Calibri"/>
                        <a:ea typeface="Calibri"/>
                        <a:cs typeface="Times New Roman"/>
                      </a:endParaRPr>
                    </a:p>
                  </a:txBody>
                  <a:tcPr marL="10290" marR="10290" marT="10290" marB="10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00" dirty="0">
                          <a:latin typeface="Arial"/>
                          <a:ea typeface="Calibri"/>
                          <a:cs typeface="Times New Roman"/>
                        </a:rPr>
                        <a:t>Director Unidad de Auditoría</a:t>
                      </a:r>
                      <a:endParaRPr lang="es-CO" sz="1000" dirty="0">
                        <a:latin typeface="Calibri"/>
                        <a:ea typeface="Calibri"/>
                        <a:cs typeface="Times New Roman"/>
                      </a:endParaRPr>
                    </a:p>
                    <a:p>
                      <a:pPr algn="ctr">
                        <a:spcAft>
                          <a:spcPts val="0"/>
                        </a:spcAft>
                      </a:pPr>
                      <a:r>
                        <a:rPr lang="es-CO" sz="1000" dirty="0">
                          <a:latin typeface="Arial"/>
                          <a:ea typeface="Calibri"/>
                          <a:cs typeface="Times New Roman"/>
                        </a:rPr>
                        <a:t>Líder de Auditoría</a:t>
                      </a:r>
                      <a:endParaRPr lang="es-CO" sz="1000" dirty="0">
                        <a:latin typeface="Calibri"/>
                        <a:ea typeface="Calibri"/>
                        <a:cs typeface="Times New Roman"/>
                      </a:endParaRPr>
                    </a:p>
                  </a:txBody>
                  <a:tcPr marL="10290" marR="10290" marT="10290" marB="10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292">
                <a:tc vMerge="1">
                  <a:txBody>
                    <a:bodyPr/>
                    <a:lstStyle/>
                    <a:p>
                      <a:endParaRPr lang="es-CO"/>
                    </a:p>
                  </a:txBody>
                  <a:tcPr/>
                </a:tc>
                <a:tc>
                  <a:txBody>
                    <a:bodyPr/>
                    <a:lstStyle/>
                    <a:p>
                      <a:pPr>
                        <a:spcAft>
                          <a:spcPts val="0"/>
                        </a:spcAft>
                      </a:pPr>
                      <a:r>
                        <a:rPr lang="es-CO" sz="1000" dirty="0">
                          <a:latin typeface="Arial"/>
                          <a:ea typeface="Calibri"/>
                          <a:cs typeface="Times New Roman"/>
                        </a:rPr>
                        <a:t>Preparar actividades de auditoría</a:t>
                      </a:r>
                      <a:endParaRPr lang="es-CO" sz="1000" dirty="0">
                        <a:latin typeface="Calibri"/>
                        <a:ea typeface="Calibri"/>
                        <a:cs typeface="Times New Roman"/>
                      </a:endParaRPr>
                    </a:p>
                  </a:txBody>
                  <a:tcPr marL="10290" marR="10290" marT="10290" marB="10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00" dirty="0">
                          <a:solidFill>
                            <a:srgbClr val="000000"/>
                          </a:solidFill>
                          <a:latin typeface="Arial"/>
                          <a:ea typeface="Calibri"/>
                          <a:cs typeface="Times New Roman"/>
                        </a:rPr>
                        <a:t>Información documentada sobre el conocimiento del proceso o dependencia a auditar</a:t>
                      </a:r>
                      <a:endParaRPr lang="es-CO" sz="1000" dirty="0">
                        <a:latin typeface="Calibri"/>
                        <a:ea typeface="Calibri"/>
                        <a:cs typeface="Times New Roman"/>
                      </a:endParaRPr>
                    </a:p>
                  </a:txBody>
                  <a:tcPr marL="10290" marR="10290" marT="10290" marB="10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00" dirty="0">
                          <a:latin typeface="Arial"/>
                          <a:ea typeface="Calibri"/>
                          <a:cs typeface="Times New Roman"/>
                        </a:rPr>
                        <a:t>Líder de Auditoría</a:t>
                      </a:r>
                      <a:endParaRPr lang="es-CO" sz="1000" dirty="0">
                        <a:latin typeface="Calibri"/>
                        <a:ea typeface="Calibri"/>
                        <a:cs typeface="Times New Roman"/>
                      </a:endParaRPr>
                    </a:p>
                    <a:p>
                      <a:pPr algn="ctr">
                        <a:spcAft>
                          <a:spcPts val="0"/>
                        </a:spcAft>
                      </a:pPr>
                      <a:r>
                        <a:rPr lang="es-CO" sz="1000" dirty="0">
                          <a:latin typeface="Arial"/>
                          <a:ea typeface="Calibri"/>
                          <a:cs typeface="Times New Roman"/>
                        </a:rPr>
                        <a:t>Equipo Auditor</a:t>
                      </a:r>
                      <a:endParaRPr lang="es-CO" sz="1000" dirty="0">
                        <a:latin typeface="Calibri"/>
                        <a:ea typeface="Calibri"/>
                        <a:cs typeface="Times New Roman"/>
                      </a:endParaRPr>
                    </a:p>
                  </a:txBody>
                  <a:tcPr marL="10290" marR="10290" marT="10290" marB="10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0762">
                <a:tc vMerge="1">
                  <a:txBody>
                    <a:bodyPr/>
                    <a:lstStyle/>
                    <a:p>
                      <a:endParaRPr lang="es-CO"/>
                    </a:p>
                  </a:txBody>
                  <a:tcPr/>
                </a:tc>
                <a:tc>
                  <a:txBody>
                    <a:bodyPr/>
                    <a:lstStyle/>
                    <a:p>
                      <a:pPr>
                        <a:spcAft>
                          <a:spcPts val="0"/>
                        </a:spcAft>
                      </a:pPr>
                      <a:r>
                        <a:rPr lang="es-CO" sz="1000" dirty="0">
                          <a:latin typeface="Arial"/>
                          <a:ea typeface="Calibri"/>
                          <a:cs typeface="Times New Roman"/>
                        </a:rPr>
                        <a:t>Planear la auditoría</a:t>
                      </a:r>
                      <a:endParaRPr lang="es-CO" sz="1000" dirty="0">
                        <a:latin typeface="Calibri"/>
                        <a:ea typeface="Calibri"/>
                        <a:cs typeface="Times New Roman"/>
                      </a:endParaRPr>
                    </a:p>
                  </a:txBody>
                  <a:tcPr marL="10290" marR="10290" marT="10290" marB="10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00" dirty="0">
                          <a:solidFill>
                            <a:srgbClr val="000000"/>
                          </a:solidFill>
                          <a:latin typeface="Arial"/>
                          <a:ea typeface="Calibri"/>
                          <a:cs typeface="Times New Roman"/>
                        </a:rPr>
                        <a:t>Plan de Auditoría</a:t>
                      </a:r>
                      <a:endParaRPr lang="es-CO" sz="1000" dirty="0">
                        <a:latin typeface="Calibri"/>
                        <a:ea typeface="Calibri"/>
                        <a:cs typeface="Times New Roman"/>
                      </a:endParaRPr>
                    </a:p>
                  </a:txBody>
                  <a:tcPr marL="10290" marR="10290" marT="10290" marB="10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00" dirty="0">
                          <a:latin typeface="Arial"/>
                          <a:ea typeface="Calibri"/>
                          <a:cs typeface="Times New Roman"/>
                        </a:rPr>
                        <a:t>Director Unidad de Auditoría</a:t>
                      </a:r>
                      <a:endParaRPr lang="es-CO" sz="1000" dirty="0">
                        <a:latin typeface="Calibri"/>
                        <a:ea typeface="Calibri"/>
                        <a:cs typeface="Times New Roman"/>
                      </a:endParaRPr>
                    </a:p>
                    <a:p>
                      <a:pPr algn="ctr">
                        <a:spcAft>
                          <a:spcPts val="0"/>
                        </a:spcAft>
                      </a:pPr>
                      <a:r>
                        <a:rPr lang="es-CO" sz="1000" dirty="0">
                          <a:latin typeface="Arial"/>
                          <a:ea typeface="Calibri"/>
                          <a:cs typeface="Times New Roman"/>
                        </a:rPr>
                        <a:t>Líder de Auditoría</a:t>
                      </a:r>
                      <a:endParaRPr lang="es-CO" sz="1000" dirty="0">
                        <a:latin typeface="Calibri"/>
                        <a:ea typeface="Calibri"/>
                        <a:cs typeface="Times New Roman"/>
                      </a:endParaRPr>
                    </a:p>
                    <a:p>
                      <a:pPr algn="ctr">
                        <a:spcAft>
                          <a:spcPts val="0"/>
                        </a:spcAft>
                      </a:pPr>
                      <a:r>
                        <a:rPr lang="es-CO" sz="1000" dirty="0">
                          <a:latin typeface="Arial"/>
                          <a:ea typeface="Calibri"/>
                          <a:cs typeface="Times New Roman"/>
                        </a:rPr>
                        <a:t>Equipo Auditor</a:t>
                      </a:r>
                      <a:endParaRPr lang="es-CO" sz="1000" dirty="0">
                        <a:latin typeface="Calibri"/>
                        <a:ea typeface="Calibri"/>
                        <a:cs typeface="Times New Roman"/>
                      </a:endParaRPr>
                    </a:p>
                  </a:txBody>
                  <a:tcPr marL="10290" marR="10290" marT="10290" marB="10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292">
                <a:tc rowSpan="9">
                  <a:txBody>
                    <a:bodyPr/>
                    <a:lstStyle/>
                    <a:p>
                      <a:pPr algn="ctr">
                        <a:spcAft>
                          <a:spcPts val="0"/>
                        </a:spcAft>
                      </a:pPr>
                      <a:r>
                        <a:rPr lang="es-CO" sz="1000" b="1" dirty="0">
                          <a:latin typeface="Arial"/>
                          <a:ea typeface="Calibri"/>
                          <a:cs typeface="Times New Roman"/>
                        </a:rPr>
                        <a:t>H</a:t>
                      </a:r>
                      <a:endParaRPr lang="es-CO" sz="1000" dirty="0">
                        <a:latin typeface="Calibri"/>
                        <a:ea typeface="Calibri"/>
                        <a:cs typeface="Times New Roman"/>
                      </a:endParaRPr>
                    </a:p>
                  </a:txBody>
                  <a:tcPr marL="10290" marR="10290" marT="10290" marB="10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CO" sz="1000" dirty="0">
                          <a:latin typeface="Arial"/>
                          <a:ea typeface="Calibri"/>
                          <a:cs typeface="Times New Roman"/>
                        </a:rPr>
                        <a:t>Realizar reunión de apertura</a:t>
                      </a:r>
                      <a:endParaRPr lang="es-CO" sz="1000" dirty="0">
                        <a:latin typeface="Calibri"/>
                        <a:ea typeface="Calibri"/>
                        <a:cs typeface="Times New Roman"/>
                      </a:endParaRPr>
                    </a:p>
                  </a:txBody>
                  <a:tcPr marL="10290" marR="10290" marT="10290" marB="10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00" dirty="0">
                          <a:solidFill>
                            <a:srgbClr val="000000"/>
                          </a:solidFill>
                          <a:latin typeface="Arial"/>
                          <a:ea typeface="Calibri"/>
                          <a:cs typeface="Times New Roman"/>
                        </a:rPr>
                        <a:t>Acta de Reunión de Apertura</a:t>
                      </a:r>
                      <a:endParaRPr lang="es-CO" sz="1000" dirty="0">
                        <a:latin typeface="Calibri"/>
                        <a:ea typeface="Calibri"/>
                        <a:cs typeface="Times New Roman"/>
                      </a:endParaRPr>
                    </a:p>
                  </a:txBody>
                  <a:tcPr marL="10290" marR="10290" marT="10290" marB="10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00" dirty="0">
                          <a:latin typeface="Arial"/>
                          <a:ea typeface="Calibri"/>
                          <a:cs typeface="Times New Roman"/>
                        </a:rPr>
                        <a:t>Líder de Auditoría</a:t>
                      </a:r>
                      <a:endParaRPr lang="es-CO" sz="1000" dirty="0">
                        <a:latin typeface="Calibri"/>
                        <a:ea typeface="Calibri"/>
                        <a:cs typeface="Times New Roman"/>
                      </a:endParaRPr>
                    </a:p>
                    <a:p>
                      <a:pPr algn="ctr">
                        <a:spcAft>
                          <a:spcPts val="0"/>
                        </a:spcAft>
                      </a:pPr>
                      <a:r>
                        <a:rPr lang="es-CO" sz="1000" dirty="0">
                          <a:latin typeface="Arial"/>
                          <a:ea typeface="Calibri"/>
                          <a:cs typeface="Times New Roman"/>
                        </a:rPr>
                        <a:t>Equipo Auditor</a:t>
                      </a:r>
                      <a:endParaRPr lang="es-CO" sz="1000" dirty="0">
                        <a:latin typeface="Calibri"/>
                        <a:ea typeface="Calibri"/>
                        <a:cs typeface="Times New Roman"/>
                      </a:endParaRPr>
                    </a:p>
                  </a:txBody>
                  <a:tcPr marL="10290" marR="10290" marT="10290" marB="10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821">
                <a:tc vMerge="1">
                  <a:txBody>
                    <a:bodyPr/>
                    <a:lstStyle/>
                    <a:p>
                      <a:endParaRPr lang="es-CO"/>
                    </a:p>
                  </a:txBody>
                  <a:tcPr/>
                </a:tc>
                <a:tc>
                  <a:txBody>
                    <a:bodyPr/>
                    <a:lstStyle/>
                    <a:p>
                      <a:pPr>
                        <a:spcAft>
                          <a:spcPts val="0"/>
                        </a:spcAft>
                      </a:pPr>
                      <a:r>
                        <a:rPr lang="es-CO" sz="1000" dirty="0">
                          <a:latin typeface="Arial"/>
                          <a:ea typeface="Calibri"/>
                          <a:cs typeface="Times New Roman"/>
                        </a:rPr>
                        <a:t>Solicitar información</a:t>
                      </a:r>
                      <a:endParaRPr lang="es-CO" sz="1000" dirty="0">
                        <a:latin typeface="Calibri"/>
                        <a:ea typeface="Calibri"/>
                        <a:cs typeface="Times New Roman"/>
                      </a:endParaRPr>
                    </a:p>
                  </a:txBody>
                  <a:tcPr marL="10290" marR="10290" marT="10290" marB="10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00" dirty="0">
                          <a:solidFill>
                            <a:srgbClr val="000000"/>
                          </a:solidFill>
                          <a:latin typeface="Arial"/>
                          <a:ea typeface="Calibri"/>
                          <a:cs typeface="Times New Roman"/>
                        </a:rPr>
                        <a:t>Información documentada en papeles de trabajo</a:t>
                      </a:r>
                      <a:endParaRPr lang="es-CO" sz="1000" dirty="0">
                        <a:latin typeface="Calibri"/>
                        <a:ea typeface="Calibri"/>
                        <a:cs typeface="Times New Roman"/>
                      </a:endParaRPr>
                    </a:p>
                  </a:txBody>
                  <a:tcPr marL="10290" marR="10290" marT="10290" marB="10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00" dirty="0">
                          <a:latin typeface="Arial"/>
                          <a:ea typeface="Calibri"/>
                          <a:cs typeface="Times New Roman"/>
                        </a:rPr>
                        <a:t>Líder de Auditoría</a:t>
                      </a:r>
                      <a:endParaRPr lang="es-CO" sz="1000" dirty="0">
                        <a:latin typeface="Calibri"/>
                        <a:ea typeface="Calibri"/>
                        <a:cs typeface="Times New Roman"/>
                      </a:endParaRPr>
                    </a:p>
                  </a:txBody>
                  <a:tcPr marL="10290" marR="10290" marT="10290" marB="10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292">
                <a:tc vMerge="1">
                  <a:txBody>
                    <a:bodyPr/>
                    <a:lstStyle/>
                    <a:p>
                      <a:endParaRPr lang="es-CO"/>
                    </a:p>
                  </a:txBody>
                  <a:tcPr/>
                </a:tc>
                <a:tc>
                  <a:txBody>
                    <a:bodyPr/>
                    <a:lstStyle/>
                    <a:p>
                      <a:pPr>
                        <a:spcAft>
                          <a:spcPts val="0"/>
                        </a:spcAft>
                      </a:pPr>
                      <a:r>
                        <a:rPr lang="es-CO" sz="1000" dirty="0">
                          <a:latin typeface="Arial"/>
                          <a:ea typeface="Calibri"/>
                          <a:cs typeface="Times New Roman"/>
                        </a:rPr>
                        <a:t>Determinar la muestra de auditoría</a:t>
                      </a:r>
                      <a:endParaRPr lang="es-CO" sz="1000" dirty="0">
                        <a:latin typeface="Calibri"/>
                        <a:ea typeface="Calibri"/>
                        <a:cs typeface="Times New Roman"/>
                      </a:endParaRPr>
                    </a:p>
                  </a:txBody>
                  <a:tcPr marL="10290" marR="10290" marT="10290" marB="10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00" dirty="0">
                          <a:solidFill>
                            <a:srgbClr val="000000"/>
                          </a:solidFill>
                          <a:latin typeface="Arial"/>
                          <a:ea typeface="Calibri"/>
                          <a:cs typeface="Times New Roman"/>
                        </a:rPr>
                        <a:t>Información documentada en papeles de trabajo</a:t>
                      </a:r>
                      <a:endParaRPr lang="es-CO" sz="1000" dirty="0">
                        <a:latin typeface="Calibri"/>
                        <a:ea typeface="Calibri"/>
                        <a:cs typeface="Times New Roman"/>
                      </a:endParaRPr>
                    </a:p>
                  </a:txBody>
                  <a:tcPr marL="10290" marR="10290" marT="10290" marB="10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00" dirty="0">
                          <a:latin typeface="Arial"/>
                          <a:ea typeface="Calibri"/>
                          <a:cs typeface="Times New Roman"/>
                        </a:rPr>
                        <a:t>Líder de Auditoría</a:t>
                      </a:r>
                      <a:endParaRPr lang="es-CO" sz="1000" dirty="0">
                        <a:latin typeface="Calibri"/>
                        <a:ea typeface="Calibri"/>
                        <a:cs typeface="Times New Roman"/>
                      </a:endParaRPr>
                    </a:p>
                    <a:p>
                      <a:pPr algn="ctr">
                        <a:spcAft>
                          <a:spcPts val="0"/>
                        </a:spcAft>
                      </a:pPr>
                      <a:r>
                        <a:rPr lang="es-CO" sz="1000" dirty="0">
                          <a:latin typeface="Arial"/>
                          <a:ea typeface="Calibri"/>
                          <a:cs typeface="Times New Roman"/>
                        </a:rPr>
                        <a:t>Equipo Auditor</a:t>
                      </a:r>
                      <a:endParaRPr lang="es-CO" sz="1000" dirty="0">
                        <a:latin typeface="Calibri"/>
                        <a:ea typeface="Calibri"/>
                        <a:cs typeface="Times New Roman"/>
                      </a:endParaRPr>
                    </a:p>
                  </a:txBody>
                  <a:tcPr marL="10290" marR="10290" marT="10290" marB="10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292">
                <a:tc vMerge="1">
                  <a:txBody>
                    <a:bodyPr/>
                    <a:lstStyle/>
                    <a:p>
                      <a:endParaRPr lang="es-CO"/>
                    </a:p>
                  </a:txBody>
                  <a:tcPr/>
                </a:tc>
                <a:tc>
                  <a:txBody>
                    <a:bodyPr/>
                    <a:lstStyle/>
                    <a:p>
                      <a:pPr>
                        <a:spcAft>
                          <a:spcPts val="0"/>
                        </a:spcAft>
                      </a:pPr>
                      <a:r>
                        <a:rPr lang="es-CO" sz="1000" dirty="0">
                          <a:latin typeface="Arial"/>
                          <a:ea typeface="Calibri"/>
                          <a:cs typeface="Times New Roman"/>
                        </a:rPr>
                        <a:t>Practicar pruebas de auditoría</a:t>
                      </a:r>
                      <a:endParaRPr lang="es-CO" sz="1000" dirty="0">
                        <a:latin typeface="Calibri"/>
                        <a:ea typeface="Calibri"/>
                        <a:cs typeface="Times New Roman"/>
                      </a:endParaRPr>
                    </a:p>
                  </a:txBody>
                  <a:tcPr marL="10290" marR="10290" marT="10290" marB="10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00" dirty="0">
                          <a:solidFill>
                            <a:srgbClr val="000000"/>
                          </a:solidFill>
                          <a:latin typeface="Arial"/>
                          <a:ea typeface="Calibri"/>
                          <a:cs typeface="Times New Roman"/>
                        </a:rPr>
                        <a:t>Información documentada de las pruebas de auditoría practicadas</a:t>
                      </a:r>
                      <a:endParaRPr lang="es-CO" sz="1000" dirty="0">
                        <a:latin typeface="Calibri"/>
                        <a:ea typeface="Calibri"/>
                        <a:cs typeface="Times New Roman"/>
                      </a:endParaRPr>
                    </a:p>
                  </a:txBody>
                  <a:tcPr marL="10290" marR="10290" marT="10290" marB="10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00" dirty="0">
                          <a:latin typeface="Arial"/>
                          <a:ea typeface="Calibri"/>
                          <a:cs typeface="Times New Roman"/>
                        </a:rPr>
                        <a:t>Líder de Auditoría</a:t>
                      </a:r>
                      <a:endParaRPr lang="es-CO" sz="1000" dirty="0">
                        <a:latin typeface="Calibri"/>
                        <a:ea typeface="Calibri"/>
                        <a:cs typeface="Times New Roman"/>
                      </a:endParaRPr>
                    </a:p>
                    <a:p>
                      <a:pPr algn="ctr">
                        <a:spcAft>
                          <a:spcPts val="0"/>
                        </a:spcAft>
                      </a:pPr>
                      <a:r>
                        <a:rPr lang="es-CO" sz="1000" dirty="0">
                          <a:latin typeface="Arial"/>
                          <a:ea typeface="Calibri"/>
                          <a:cs typeface="Times New Roman"/>
                        </a:rPr>
                        <a:t>Equipo Auditor</a:t>
                      </a:r>
                      <a:endParaRPr lang="es-CO" sz="1000" dirty="0">
                        <a:latin typeface="Calibri"/>
                        <a:ea typeface="Calibri"/>
                        <a:cs typeface="Times New Roman"/>
                      </a:endParaRPr>
                    </a:p>
                  </a:txBody>
                  <a:tcPr marL="10290" marR="10290" marT="10290" marB="10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292">
                <a:tc vMerge="1">
                  <a:txBody>
                    <a:bodyPr/>
                    <a:lstStyle/>
                    <a:p>
                      <a:endParaRPr lang="es-CO"/>
                    </a:p>
                  </a:txBody>
                  <a:tcPr/>
                </a:tc>
                <a:tc>
                  <a:txBody>
                    <a:bodyPr/>
                    <a:lstStyle/>
                    <a:p>
                      <a:pPr>
                        <a:spcAft>
                          <a:spcPts val="0"/>
                        </a:spcAft>
                      </a:pPr>
                      <a:r>
                        <a:rPr lang="es-CO" sz="1000" dirty="0">
                          <a:latin typeface="Arial"/>
                          <a:ea typeface="Calibri"/>
                          <a:cs typeface="Times New Roman"/>
                        </a:rPr>
                        <a:t>Generar hallazgos de auditoría</a:t>
                      </a:r>
                      <a:endParaRPr lang="es-CO" sz="1000" dirty="0">
                        <a:latin typeface="Calibri"/>
                        <a:ea typeface="Calibri"/>
                        <a:cs typeface="Times New Roman"/>
                      </a:endParaRPr>
                    </a:p>
                  </a:txBody>
                  <a:tcPr marL="10290" marR="10290" marT="10290" marB="10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00" dirty="0">
                          <a:solidFill>
                            <a:srgbClr val="000000"/>
                          </a:solidFill>
                          <a:latin typeface="Arial"/>
                          <a:ea typeface="Calibri"/>
                          <a:cs typeface="Times New Roman"/>
                        </a:rPr>
                        <a:t>Hallazgos documentados</a:t>
                      </a:r>
                      <a:endParaRPr lang="es-CO" sz="1000" dirty="0">
                        <a:latin typeface="Calibri"/>
                        <a:ea typeface="Calibri"/>
                        <a:cs typeface="Times New Roman"/>
                      </a:endParaRPr>
                    </a:p>
                  </a:txBody>
                  <a:tcPr marL="10290" marR="10290" marT="10290" marB="10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00" dirty="0">
                          <a:latin typeface="Arial"/>
                          <a:ea typeface="Calibri"/>
                          <a:cs typeface="Times New Roman"/>
                        </a:rPr>
                        <a:t>Líder de Auditoría</a:t>
                      </a:r>
                      <a:endParaRPr lang="es-CO" sz="1000" dirty="0">
                        <a:latin typeface="Calibri"/>
                        <a:ea typeface="Calibri"/>
                        <a:cs typeface="Times New Roman"/>
                      </a:endParaRPr>
                    </a:p>
                    <a:p>
                      <a:pPr algn="ctr">
                        <a:spcAft>
                          <a:spcPts val="0"/>
                        </a:spcAft>
                      </a:pPr>
                      <a:r>
                        <a:rPr lang="es-CO" sz="1000" dirty="0">
                          <a:latin typeface="Arial"/>
                          <a:ea typeface="Calibri"/>
                          <a:cs typeface="Times New Roman"/>
                        </a:rPr>
                        <a:t>Equipo Auditor</a:t>
                      </a:r>
                      <a:endParaRPr lang="es-CO" sz="1000" dirty="0">
                        <a:latin typeface="Calibri"/>
                        <a:ea typeface="Calibri"/>
                        <a:cs typeface="Times New Roman"/>
                      </a:endParaRPr>
                    </a:p>
                  </a:txBody>
                  <a:tcPr marL="10290" marR="10290" marT="10290" marB="10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292">
                <a:tc vMerge="1">
                  <a:txBody>
                    <a:bodyPr/>
                    <a:lstStyle/>
                    <a:p>
                      <a:endParaRPr lang="es-CO"/>
                    </a:p>
                  </a:txBody>
                  <a:tcPr/>
                </a:tc>
                <a:tc>
                  <a:txBody>
                    <a:bodyPr/>
                    <a:lstStyle/>
                    <a:p>
                      <a:pPr>
                        <a:spcAft>
                          <a:spcPts val="0"/>
                        </a:spcAft>
                      </a:pPr>
                      <a:r>
                        <a:rPr lang="es-CO" sz="1000" dirty="0">
                          <a:latin typeface="Arial"/>
                          <a:ea typeface="Calibri"/>
                          <a:cs typeface="Times New Roman"/>
                        </a:rPr>
                        <a:t>Realizar reunión de cierre</a:t>
                      </a:r>
                      <a:endParaRPr lang="es-CO" sz="1000" dirty="0">
                        <a:latin typeface="Calibri"/>
                        <a:ea typeface="Calibri"/>
                        <a:cs typeface="Times New Roman"/>
                      </a:endParaRPr>
                    </a:p>
                  </a:txBody>
                  <a:tcPr marL="10290" marR="10290" marT="10290" marB="10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00" dirty="0">
                          <a:solidFill>
                            <a:srgbClr val="000000"/>
                          </a:solidFill>
                          <a:latin typeface="Arial"/>
                          <a:ea typeface="Calibri"/>
                          <a:cs typeface="Times New Roman"/>
                        </a:rPr>
                        <a:t>Acta de Reunión de Cierre</a:t>
                      </a:r>
                      <a:endParaRPr lang="es-CO" sz="1000" dirty="0">
                        <a:latin typeface="Calibri"/>
                        <a:ea typeface="Calibri"/>
                        <a:cs typeface="Times New Roman"/>
                      </a:endParaRPr>
                    </a:p>
                  </a:txBody>
                  <a:tcPr marL="10290" marR="10290" marT="10290" marB="10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00" dirty="0">
                          <a:latin typeface="Arial"/>
                          <a:ea typeface="Calibri"/>
                          <a:cs typeface="Times New Roman"/>
                        </a:rPr>
                        <a:t>Líder de Auditoría</a:t>
                      </a:r>
                      <a:endParaRPr lang="es-CO" sz="1000" dirty="0">
                        <a:latin typeface="Calibri"/>
                        <a:ea typeface="Calibri"/>
                        <a:cs typeface="Times New Roman"/>
                      </a:endParaRPr>
                    </a:p>
                    <a:p>
                      <a:pPr algn="ctr">
                        <a:spcAft>
                          <a:spcPts val="0"/>
                        </a:spcAft>
                      </a:pPr>
                      <a:r>
                        <a:rPr lang="es-CO" sz="1000" dirty="0">
                          <a:latin typeface="Arial"/>
                          <a:ea typeface="Calibri"/>
                          <a:cs typeface="Times New Roman"/>
                        </a:rPr>
                        <a:t>Equipo Auditor</a:t>
                      </a:r>
                      <a:endParaRPr lang="es-CO" sz="1000" dirty="0">
                        <a:latin typeface="Calibri"/>
                        <a:ea typeface="Calibri"/>
                        <a:cs typeface="Times New Roman"/>
                      </a:endParaRPr>
                    </a:p>
                  </a:txBody>
                  <a:tcPr marL="10290" marR="10290" marT="10290" marB="10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292">
                <a:tc vMerge="1">
                  <a:txBody>
                    <a:bodyPr/>
                    <a:lstStyle/>
                    <a:p>
                      <a:endParaRPr lang="es-CO"/>
                    </a:p>
                  </a:txBody>
                  <a:tcPr/>
                </a:tc>
                <a:tc>
                  <a:txBody>
                    <a:bodyPr/>
                    <a:lstStyle/>
                    <a:p>
                      <a:pPr>
                        <a:spcAft>
                          <a:spcPts val="0"/>
                        </a:spcAft>
                      </a:pPr>
                      <a:r>
                        <a:rPr lang="es-CO" sz="1000" dirty="0">
                          <a:latin typeface="Arial"/>
                          <a:ea typeface="Calibri"/>
                          <a:cs typeface="Times New Roman"/>
                        </a:rPr>
                        <a:t>Elaborar informe de auditoría</a:t>
                      </a:r>
                      <a:endParaRPr lang="es-CO" sz="1000" dirty="0">
                        <a:latin typeface="Calibri"/>
                        <a:ea typeface="Calibri"/>
                        <a:cs typeface="Times New Roman"/>
                      </a:endParaRPr>
                    </a:p>
                  </a:txBody>
                  <a:tcPr marL="10290" marR="10290" marT="10290" marB="10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00" dirty="0">
                          <a:solidFill>
                            <a:srgbClr val="000000"/>
                          </a:solidFill>
                          <a:latin typeface="Arial"/>
                          <a:ea typeface="Calibri"/>
                          <a:cs typeface="Times New Roman"/>
                        </a:rPr>
                        <a:t>Informe Preliminar de Auditoría</a:t>
                      </a:r>
                      <a:endParaRPr lang="es-CO" sz="1000" dirty="0">
                        <a:latin typeface="Calibri"/>
                        <a:ea typeface="Calibri"/>
                        <a:cs typeface="Times New Roman"/>
                      </a:endParaRPr>
                    </a:p>
                  </a:txBody>
                  <a:tcPr marL="10290" marR="10290" marT="10290" marB="10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00" dirty="0">
                          <a:latin typeface="Arial"/>
                          <a:ea typeface="Calibri"/>
                          <a:cs typeface="Times New Roman"/>
                        </a:rPr>
                        <a:t>Líder de Auditoría</a:t>
                      </a:r>
                      <a:endParaRPr lang="es-CO" sz="1000" dirty="0">
                        <a:latin typeface="Calibri"/>
                        <a:ea typeface="Calibri"/>
                        <a:cs typeface="Times New Roman"/>
                      </a:endParaRPr>
                    </a:p>
                    <a:p>
                      <a:pPr algn="ctr">
                        <a:spcAft>
                          <a:spcPts val="0"/>
                        </a:spcAft>
                      </a:pPr>
                      <a:r>
                        <a:rPr lang="es-CO" sz="1000" dirty="0">
                          <a:latin typeface="Arial"/>
                          <a:ea typeface="Calibri"/>
                          <a:cs typeface="Times New Roman"/>
                        </a:rPr>
                        <a:t>Equipo Auditor</a:t>
                      </a:r>
                      <a:endParaRPr lang="es-CO" sz="1000" dirty="0">
                        <a:latin typeface="Calibri"/>
                        <a:ea typeface="Calibri"/>
                        <a:cs typeface="Times New Roman"/>
                      </a:endParaRPr>
                    </a:p>
                  </a:txBody>
                  <a:tcPr marL="10290" marR="10290" marT="10290" marB="10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292">
                <a:tc vMerge="1">
                  <a:txBody>
                    <a:bodyPr/>
                    <a:lstStyle/>
                    <a:p>
                      <a:pPr algn="ctr">
                        <a:spcAft>
                          <a:spcPts val="0"/>
                        </a:spcAft>
                      </a:pPr>
                      <a:endParaRPr lang="es-CO" sz="1000" dirty="0">
                        <a:latin typeface="Calibri"/>
                        <a:ea typeface="Calibri"/>
                        <a:cs typeface="Times New Roman"/>
                      </a:endParaRPr>
                    </a:p>
                  </a:txBody>
                  <a:tcPr marL="10290" marR="10290" marT="10290" marB="10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CO" sz="1000" dirty="0">
                          <a:latin typeface="Arial"/>
                          <a:ea typeface="Calibri"/>
                          <a:cs typeface="Times New Roman"/>
                        </a:rPr>
                        <a:t>Distribuir informe de auditoría</a:t>
                      </a:r>
                      <a:endParaRPr lang="es-CO" sz="1000" dirty="0">
                        <a:latin typeface="Calibri"/>
                        <a:ea typeface="Calibri"/>
                        <a:cs typeface="Times New Roman"/>
                      </a:endParaRPr>
                    </a:p>
                  </a:txBody>
                  <a:tcPr marL="10290" marR="10290" marT="10290" marB="10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00" dirty="0">
                          <a:solidFill>
                            <a:srgbClr val="000000"/>
                          </a:solidFill>
                          <a:latin typeface="Arial"/>
                          <a:ea typeface="Calibri"/>
                          <a:cs typeface="Times New Roman"/>
                        </a:rPr>
                        <a:t>Informe Definitivo de Auditoría</a:t>
                      </a:r>
                      <a:endParaRPr lang="es-CO" sz="1000" dirty="0">
                        <a:latin typeface="Calibri"/>
                        <a:ea typeface="Calibri"/>
                        <a:cs typeface="Times New Roman"/>
                      </a:endParaRPr>
                    </a:p>
                    <a:p>
                      <a:pPr algn="ctr">
                        <a:spcAft>
                          <a:spcPts val="0"/>
                        </a:spcAft>
                      </a:pPr>
                      <a:r>
                        <a:rPr lang="es-CO" sz="1000" dirty="0">
                          <a:solidFill>
                            <a:srgbClr val="000000"/>
                          </a:solidFill>
                          <a:latin typeface="Arial"/>
                          <a:ea typeface="Calibri"/>
                          <a:cs typeface="Times New Roman"/>
                        </a:rPr>
                        <a:t>Oficio de Entrega</a:t>
                      </a:r>
                      <a:endParaRPr lang="es-CO" sz="1000" dirty="0">
                        <a:latin typeface="Calibri"/>
                        <a:ea typeface="Calibri"/>
                        <a:cs typeface="Times New Roman"/>
                      </a:endParaRPr>
                    </a:p>
                  </a:txBody>
                  <a:tcPr marL="10290" marR="10290" marT="10290" marB="10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00" dirty="0">
                          <a:latin typeface="Arial"/>
                          <a:ea typeface="Calibri"/>
                          <a:cs typeface="Times New Roman"/>
                        </a:rPr>
                        <a:t>Director Unidad de Auditoría</a:t>
                      </a:r>
                      <a:endParaRPr lang="es-CO" sz="1000" dirty="0">
                        <a:latin typeface="Calibri"/>
                        <a:ea typeface="Calibri"/>
                        <a:cs typeface="Times New Roman"/>
                      </a:endParaRPr>
                    </a:p>
                    <a:p>
                      <a:pPr algn="ctr">
                        <a:spcAft>
                          <a:spcPts val="0"/>
                        </a:spcAft>
                      </a:pPr>
                      <a:r>
                        <a:rPr lang="es-CO" sz="1000" dirty="0">
                          <a:latin typeface="Arial"/>
                          <a:ea typeface="Calibri"/>
                          <a:cs typeface="Times New Roman"/>
                        </a:rPr>
                        <a:t>Líder de Auditoría</a:t>
                      </a:r>
                      <a:endParaRPr lang="es-CO" sz="1000" dirty="0">
                        <a:latin typeface="Calibri"/>
                        <a:ea typeface="Calibri"/>
                        <a:cs typeface="Times New Roman"/>
                      </a:endParaRPr>
                    </a:p>
                  </a:txBody>
                  <a:tcPr marL="10290" marR="10290" marT="10290" marB="10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821">
                <a:tc vMerge="1">
                  <a:txBody>
                    <a:bodyPr/>
                    <a:lstStyle/>
                    <a:p>
                      <a:pPr algn="ctr">
                        <a:spcAft>
                          <a:spcPts val="0"/>
                        </a:spcAft>
                      </a:pPr>
                      <a:endParaRPr lang="es-CO" sz="1000" dirty="0">
                        <a:latin typeface="Calibri"/>
                        <a:ea typeface="Calibri"/>
                        <a:cs typeface="Times New Roman"/>
                      </a:endParaRPr>
                    </a:p>
                  </a:txBody>
                  <a:tcPr marL="10290" marR="10290" marT="10290" marB="10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CO" sz="1000" dirty="0">
                          <a:latin typeface="Arial"/>
                          <a:ea typeface="Calibri"/>
                          <a:cs typeface="Times New Roman"/>
                        </a:rPr>
                        <a:t>Finalizar la auditoría</a:t>
                      </a:r>
                      <a:endParaRPr lang="es-CO" sz="1000" dirty="0">
                        <a:latin typeface="Calibri"/>
                        <a:ea typeface="Calibri"/>
                        <a:cs typeface="Times New Roman"/>
                      </a:endParaRPr>
                    </a:p>
                  </a:txBody>
                  <a:tcPr marL="10290" marR="10290" marT="10290" marB="10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00" dirty="0">
                          <a:solidFill>
                            <a:srgbClr val="000000"/>
                          </a:solidFill>
                          <a:latin typeface="Arial"/>
                          <a:ea typeface="Calibri"/>
                          <a:cs typeface="Times New Roman"/>
                        </a:rPr>
                        <a:t>Información documentada de la auditoría</a:t>
                      </a:r>
                      <a:endParaRPr lang="es-CO" sz="1000" dirty="0">
                        <a:latin typeface="Calibri"/>
                        <a:ea typeface="Calibri"/>
                        <a:cs typeface="Times New Roman"/>
                      </a:endParaRPr>
                    </a:p>
                  </a:txBody>
                  <a:tcPr marL="10290" marR="10290" marT="10290" marB="10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00" dirty="0">
                          <a:latin typeface="Arial"/>
                          <a:ea typeface="Calibri"/>
                          <a:cs typeface="Times New Roman"/>
                        </a:rPr>
                        <a:t>Líder de Auditoría</a:t>
                      </a:r>
                      <a:endParaRPr lang="es-CO" sz="1000" dirty="0">
                        <a:latin typeface="Calibri"/>
                        <a:ea typeface="Calibri"/>
                        <a:cs typeface="Times New Roman"/>
                      </a:endParaRPr>
                    </a:p>
                  </a:txBody>
                  <a:tcPr marL="10290" marR="10290" marT="10290" marB="10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786">
                <a:tc rowSpan="2">
                  <a:txBody>
                    <a:bodyPr/>
                    <a:lstStyle/>
                    <a:p>
                      <a:pPr algn="ctr">
                        <a:spcAft>
                          <a:spcPts val="0"/>
                        </a:spcAft>
                      </a:pPr>
                      <a:r>
                        <a:rPr lang="es-CO" sz="1000" b="1" dirty="0">
                          <a:latin typeface="Arial"/>
                          <a:ea typeface="Calibri"/>
                          <a:cs typeface="Times New Roman"/>
                        </a:rPr>
                        <a:t>V</a:t>
                      </a:r>
                      <a:endParaRPr lang="es-CO" sz="1000" dirty="0">
                        <a:latin typeface="Calibri"/>
                        <a:ea typeface="Calibri"/>
                        <a:cs typeface="Times New Roman"/>
                      </a:endParaRPr>
                    </a:p>
                  </a:txBody>
                  <a:tcPr marL="10290" marR="10290" marT="10290" marB="10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CO" sz="1000" dirty="0">
                          <a:latin typeface="Arial"/>
                          <a:ea typeface="Times New Roman"/>
                          <a:cs typeface="Times New Roman"/>
                        </a:rPr>
                        <a:t>Verificar el cumplimiento del Plan de Auditoría</a:t>
                      </a:r>
                      <a:endParaRPr lang="es-CO" sz="1000" dirty="0">
                        <a:latin typeface="Calibri"/>
                        <a:ea typeface="Calibri"/>
                        <a:cs typeface="Times New Roman"/>
                      </a:endParaRPr>
                    </a:p>
                  </a:txBody>
                  <a:tcPr marL="10290" marR="10290" marT="10290" marB="10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00" dirty="0">
                          <a:latin typeface="Arial"/>
                          <a:ea typeface="Times New Roman"/>
                          <a:cs typeface="Times New Roman"/>
                        </a:rPr>
                        <a:t>Información documentada sobre el seguimiento</a:t>
                      </a:r>
                      <a:endParaRPr lang="es-CO" sz="1000" dirty="0">
                        <a:latin typeface="Calibri"/>
                        <a:ea typeface="Calibri"/>
                        <a:cs typeface="Times New Roman"/>
                      </a:endParaRPr>
                    </a:p>
                  </a:txBody>
                  <a:tcPr marL="10290" marR="10290" marT="10290" marB="10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00" dirty="0">
                          <a:latin typeface="Arial"/>
                          <a:ea typeface="Calibri"/>
                          <a:cs typeface="Times New Roman"/>
                        </a:rPr>
                        <a:t>Director Unidad de Auditoría</a:t>
                      </a:r>
                      <a:endParaRPr lang="es-CO" sz="1000" dirty="0">
                        <a:latin typeface="Calibri"/>
                        <a:ea typeface="Calibri"/>
                        <a:cs typeface="Times New Roman"/>
                      </a:endParaRPr>
                    </a:p>
                  </a:txBody>
                  <a:tcPr marL="10290" marR="10290" marT="10290" marB="10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291">
                <a:tc vMerge="1">
                  <a:txBody>
                    <a:bodyPr/>
                    <a:lstStyle/>
                    <a:p>
                      <a:endParaRPr lang="es-CO"/>
                    </a:p>
                  </a:txBody>
                  <a:tcPr/>
                </a:tc>
                <a:tc>
                  <a:txBody>
                    <a:bodyPr/>
                    <a:lstStyle/>
                    <a:p>
                      <a:pPr>
                        <a:spcAft>
                          <a:spcPts val="0"/>
                        </a:spcAft>
                      </a:pPr>
                      <a:r>
                        <a:rPr lang="es-CO" sz="1000" dirty="0">
                          <a:latin typeface="Arial"/>
                          <a:ea typeface="Times New Roman"/>
                          <a:cs typeface="Times New Roman"/>
                        </a:rPr>
                        <a:t>Evaluar a los auditores </a:t>
                      </a:r>
                      <a:endParaRPr lang="es-CO" sz="1000" dirty="0">
                        <a:latin typeface="Calibri"/>
                        <a:ea typeface="Calibri"/>
                        <a:cs typeface="Times New Roman"/>
                      </a:endParaRPr>
                    </a:p>
                  </a:txBody>
                  <a:tcPr marL="10290" marR="10290" marT="10290" marB="10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00" dirty="0">
                          <a:latin typeface="Arial"/>
                          <a:ea typeface="Times New Roman"/>
                          <a:cs typeface="Times New Roman"/>
                        </a:rPr>
                        <a:t>Información documentada sobre evaluación de competencias del personal de la Unidad de Auditoría</a:t>
                      </a:r>
                      <a:endParaRPr lang="es-CO" sz="1000" dirty="0">
                        <a:latin typeface="Calibri"/>
                        <a:ea typeface="Calibri"/>
                        <a:cs typeface="Times New Roman"/>
                      </a:endParaRPr>
                    </a:p>
                  </a:txBody>
                  <a:tcPr marL="10290" marR="10290" marT="10290" marB="10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00" dirty="0">
                          <a:latin typeface="Arial"/>
                          <a:ea typeface="Calibri"/>
                          <a:cs typeface="Times New Roman"/>
                        </a:rPr>
                        <a:t>Director Unidad de Auditoría</a:t>
                      </a:r>
                      <a:endParaRPr lang="es-CO" sz="1000" dirty="0">
                        <a:latin typeface="Calibri"/>
                        <a:ea typeface="Calibri"/>
                        <a:cs typeface="Times New Roman"/>
                      </a:endParaRPr>
                    </a:p>
                  </a:txBody>
                  <a:tcPr marL="10290" marR="10290" marT="10290" marB="10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292">
                <a:tc rowSpan="3">
                  <a:txBody>
                    <a:bodyPr/>
                    <a:lstStyle/>
                    <a:p>
                      <a:pPr algn="ctr">
                        <a:spcAft>
                          <a:spcPts val="0"/>
                        </a:spcAft>
                      </a:pPr>
                      <a:r>
                        <a:rPr lang="es-CO" sz="1000" b="1" dirty="0">
                          <a:latin typeface="Arial"/>
                          <a:ea typeface="Calibri"/>
                          <a:cs typeface="Times New Roman"/>
                        </a:rPr>
                        <a:t>A</a:t>
                      </a:r>
                      <a:endParaRPr lang="es-CO" sz="1000" dirty="0">
                        <a:latin typeface="Calibri"/>
                        <a:ea typeface="Calibri"/>
                        <a:cs typeface="Times New Roman"/>
                      </a:endParaRPr>
                    </a:p>
                  </a:txBody>
                  <a:tcPr marL="10290" marR="10290" marT="10290" marB="10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CO" sz="1000" dirty="0">
                          <a:latin typeface="Arial"/>
                          <a:ea typeface="Times New Roman"/>
                          <a:cs typeface="Times New Roman"/>
                        </a:rPr>
                        <a:t>Ajustar el Plan de Auditoría</a:t>
                      </a:r>
                      <a:endParaRPr lang="es-CO" sz="1000" dirty="0">
                        <a:latin typeface="Calibri"/>
                        <a:ea typeface="Calibri"/>
                        <a:cs typeface="Times New Roman"/>
                      </a:endParaRPr>
                    </a:p>
                  </a:txBody>
                  <a:tcPr marL="10290" marR="10290" marT="10290" marB="10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00" dirty="0">
                          <a:latin typeface="Arial"/>
                          <a:ea typeface="Times New Roman"/>
                          <a:cs typeface="Times New Roman"/>
                        </a:rPr>
                        <a:t>Plan de Auditoría ajustado</a:t>
                      </a:r>
                      <a:endParaRPr lang="es-CO" sz="1000" dirty="0">
                        <a:latin typeface="Calibri"/>
                        <a:ea typeface="Calibri"/>
                        <a:cs typeface="Times New Roman"/>
                      </a:endParaRPr>
                    </a:p>
                  </a:txBody>
                  <a:tcPr marL="10290" marR="10290" marT="10290" marB="10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00" dirty="0">
                          <a:latin typeface="Arial"/>
                          <a:ea typeface="Calibri"/>
                          <a:cs typeface="Times New Roman"/>
                        </a:rPr>
                        <a:t>Director Unidad de Auditoría</a:t>
                      </a:r>
                      <a:endParaRPr lang="es-CO" sz="1000" dirty="0">
                        <a:latin typeface="Calibri"/>
                        <a:ea typeface="Calibri"/>
                        <a:cs typeface="Times New Roman"/>
                      </a:endParaRPr>
                    </a:p>
                    <a:p>
                      <a:pPr algn="ctr">
                        <a:spcAft>
                          <a:spcPts val="0"/>
                        </a:spcAft>
                      </a:pPr>
                      <a:r>
                        <a:rPr lang="es-CO" sz="1000" dirty="0">
                          <a:latin typeface="Arial"/>
                          <a:ea typeface="Calibri"/>
                          <a:cs typeface="Times New Roman"/>
                        </a:rPr>
                        <a:t>Líder de Auditoría</a:t>
                      </a:r>
                      <a:endParaRPr lang="es-CO" sz="1000" dirty="0">
                        <a:latin typeface="Calibri"/>
                        <a:ea typeface="Calibri"/>
                        <a:cs typeface="Times New Roman"/>
                      </a:endParaRPr>
                    </a:p>
                  </a:txBody>
                  <a:tcPr marL="10290" marR="10290" marT="10290" marB="10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821">
                <a:tc vMerge="1">
                  <a:txBody>
                    <a:bodyPr/>
                    <a:lstStyle/>
                    <a:p>
                      <a:endParaRPr lang="es-CO"/>
                    </a:p>
                  </a:txBody>
                  <a:tcPr/>
                </a:tc>
                <a:tc>
                  <a:txBody>
                    <a:bodyPr/>
                    <a:lstStyle/>
                    <a:p>
                      <a:pPr>
                        <a:spcAft>
                          <a:spcPts val="0"/>
                        </a:spcAft>
                      </a:pPr>
                      <a:r>
                        <a:rPr lang="es-CO" sz="1000" dirty="0">
                          <a:latin typeface="Arial"/>
                          <a:ea typeface="Times New Roman"/>
                          <a:cs typeface="Times New Roman"/>
                        </a:rPr>
                        <a:t>Mantener y mejorar competencias</a:t>
                      </a:r>
                      <a:endParaRPr lang="es-CO" sz="1000" dirty="0">
                        <a:latin typeface="Calibri"/>
                        <a:ea typeface="Calibri"/>
                        <a:cs typeface="Times New Roman"/>
                      </a:endParaRPr>
                    </a:p>
                  </a:txBody>
                  <a:tcPr marL="10290" marR="10290" marT="10290" marB="10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00" dirty="0">
                          <a:latin typeface="Arial"/>
                          <a:ea typeface="Times New Roman"/>
                          <a:cs typeface="Times New Roman"/>
                        </a:rPr>
                        <a:t>Información documentada sobre actividades de capacitación</a:t>
                      </a:r>
                      <a:endParaRPr lang="es-CO" sz="1000" dirty="0">
                        <a:latin typeface="Calibri"/>
                        <a:ea typeface="Calibri"/>
                        <a:cs typeface="Times New Roman"/>
                      </a:endParaRPr>
                    </a:p>
                  </a:txBody>
                  <a:tcPr marL="10290" marR="10290" marT="10290" marB="10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00" dirty="0">
                          <a:latin typeface="Arial"/>
                          <a:ea typeface="Calibri"/>
                          <a:cs typeface="Times New Roman"/>
                        </a:rPr>
                        <a:t>Auditores</a:t>
                      </a:r>
                      <a:endParaRPr lang="es-CO" sz="1000" dirty="0">
                        <a:latin typeface="Calibri"/>
                        <a:ea typeface="Calibri"/>
                        <a:cs typeface="Times New Roman"/>
                      </a:endParaRPr>
                    </a:p>
                  </a:txBody>
                  <a:tcPr marL="10290" marR="10290" marT="10290" marB="10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292">
                <a:tc vMerge="1">
                  <a:txBody>
                    <a:bodyPr/>
                    <a:lstStyle/>
                    <a:p>
                      <a:endParaRPr lang="es-CO"/>
                    </a:p>
                  </a:txBody>
                  <a:tcPr/>
                </a:tc>
                <a:tc>
                  <a:txBody>
                    <a:bodyPr/>
                    <a:lstStyle/>
                    <a:p>
                      <a:pPr>
                        <a:spcAft>
                          <a:spcPts val="0"/>
                        </a:spcAft>
                      </a:pPr>
                      <a:r>
                        <a:rPr lang="es-CO" sz="1000" dirty="0">
                          <a:latin typeface="Arial"/>
                          <a:ea typeface="Times New Roman"/>
                          <a:cs typeface="Times New Roman"/>
                        </a:rPr>
                        <a:t>Mejorar el proceso</a:t>
                      </a:r>
                      <a:endParaRPr lang="es-CO" sz="1000" dirty="0">
                        <a:latin typeface="Calibri"/>
                        <a:ea typeface="Calibri"/>
                        <a:cs typeface="Times New Roman"/>
                      </a:endParaRPr>
                    </a:p>
                  </a:txBody>
                  <a:tcPr marL="10290" marR="10290" marT="10290" marB="10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00" dirty="0">
                          <a:latin typeface="Arial"/>
                          <a:ea typeface="Times New Roman"/>
                          <a:cs typeface="Times New Roman"/>
                        </a:rPr>
                        <a:t>Información documentada sobre acciones de mejora implementadas</a:t>
                      </a:r>
                      <a:endParaRPr lang="es-CO" sz="1000" dirty="0">
                        <a:latin typeface="Calibri"/>
                        <a:ea typeface="Calibri"/>
                        <a:cs typeface="Times New Roman"/>
                      </a:endParaRPr>
                    </a:p>
                  </a:txBody>
                  <a:tcPr marL="10290" marR="10290" marT="10290" marB="10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00" dirty="0">
                          <a:latin typeface="Arial"/>
                          <a:ea typeface="Calibri"/>
                          <a:cs typeface="Times New Roman"/>
                        </a:rPr>
                        <a:t>Director Unidad de Auditoría</a:t>
                      </a:r>
                      <a:endParaRPr lang="es-CO" sz="1000" dirty="0">
                        <a:latin typeface="Calibri"/>
                        <a:ea typeface="Calibri"/>
                        <a:cs typeface="Times New Roman"/>
                      </a:endParaRPr>
                    </a:p>
                    <a:p>
                      <a:pPr algn="ctr">
                        <a:spcAft>
                          <a:spcPts val="0"/>
                        </a:spcAft>
                      </a:pPr>
                      <a:r>
                        <a:rPr lang="es-CO" sz="1000" dirty="0">
                          <a:latin typeface="Arial"/>
                          <a:ea typeface="Calibri"/>
                          <a:cs typeface="Times New Roman"/>
                        </a:rPr>
                        <a:t>Equipos Auditores</a:t>
                      </a:r>
                      <a:endParaRPr lang="es-CO" sz="1000" dirty="0">
                        <a:latin typeface="Calibri"/>
                        <a:ea typeface="Calibri"/>
                        <a:cs typeface="Times New Roman"/>
                      </a:endParaRPr>
                    </a:p>
                  </a:txBody>
                  <a:tcPr marL="10290" marR="10290" marT="10290" marB="10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0" y="1237602"/>
            <a:ext cx="6056416" cy="5632311"/>
          </a:xfrm>
          <a:prstGeom prst="rect">
            <a:avLst/>
          </a:prstGeom>
          <a:no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lvl="0" algn="ctr"/>
            <a:r>
              <a:rPr lang="es-ES" b="1" dirty="0" smtClean="0"/>
              <a:t>OBJETIVO DEL PROCEDIMIENTO</a:t>
            </a:r>
            <a:endParaRPr lang="es-CO" dirty="0" smtClean="0"/>
          </a:p>
          <a:p>
            <a:r>
              <a:rPr lang="es-ES" b="1" dirty="0" smtClean="0"/>
              <a:t> </a:t>
            </a:r>
            <a:endParaRPr lang="es-CO" dirty="0" smtClean="0"/>
          </a:p>
          <a:p>
            <a:r>
              <a:rPr lang="es-ES" dirty="0" smtClean="0"/>
              <a:t>Establecer las pautas generales para desarrollar las fases de planeación, ejecución e informe de las auditorías especiales que se adelanten para atender solicitudes particulares y concretas, que se hagan sobre los procesos y procedimientos del Consejo Superior de la Judicatura y de la Dirección Ejecutiva de Administración Judicial; tanto en el nivel central, como seccional, ejecutados por dependencias, administrativas y despachos judiciales, o sobre actuaciones de estas; de forma sistemática, independiente, documentada y objetiva, con el fin de verificar el cumplimiento de las leyes, la normatividad vigente y los criterios de auditoría, para agregar valor y mejorar las operaciones, procesos y servicios de la Rama Judicial.</a:t>
            </a:r>
            <a:endParaRPr lang="es-CO" dirty="0" smtClean="0"/>
          </a:p>
          <a:p>
            <a:r>
              <a:rPr lang="es-ES" dirty="0" smtClean="0"/>
              <a:t> </a:t>
            </a:r>
            <a:endParaRPr lang="es-CO" dirty="0" smtClean="0"/>
          </a:p>
          <a:p>
            <a:r>
              <a:rPr lang="es-ES" sz="1200" dirty="0" smtClean="0"/>
              <a:t>Nota. Una auditoría especial usualmente comprende el examen de componentes específicos de un proceso o procedimiento, plan, programa, proyecto, dependencia administrativa o despacho judicial responsable, o actuaciones concretas, las cuales pueden incluir investigaciones especiales que se pueden originar por solicitud del Consejo Superior de la Judicatura, de la Fiscalía General de la Nación, de los organismos de control, peticiones, denuncias o solicitudes ciudadanas, cualquier parte interesada o de oficio.</a:t>
            </a:r>
            <a:endParaRPr lang="es-CO" sz="1200" dirty="0" smtClean="0"/>
          </a:p>
        </p:txBody>
      </p:sp>
      <p:sp>
        <p:nvSpPr>
          <p:cNvPr id="27649" name="Rectangle 1"/>
          <p:cNvSpPr>
            <a:spLocks noChangeArrowheads="1"/>
          </p:cNvSpPr>
          <p:nvPr/>
        </p:nvSpPr>
        <p:spPr bwMode="auto">
          <a:xfrm>
            <a:off x="6390204" y="1399399"/>
            <a:ext cx="5747652" cy="5139869"/>
          </a:xfrm>
          <a:prstGeom prst="rect">
            <a:avLst/>
          </a:prstGeom>
          <a:no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kumimoji="0" lang="es-ES"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MARCO NORMATIVO</a:t>
            </a:r>
          </a:p>
          <a:p>
            <a:pPr marL="0" marR="0" lvl="0" indent="0" algn="just" defTabSz="914400" rtl="0" eaLnBrk="1" fontAlgn="base" latinLnBrk="0" hangingPunct="1">
              <a:lnSpc>
                <a:spcPct val="100000"/>
              </a:lnSpc>
              <a:spcBef>
                <a:spcPct val="0"/>
              </a:spcBef>
              <a:spcAft>
                <a:spcPct val="0"/>
              </a:spcAft>
              <a:buClrTx/>
              <a:buSzTx/>
              <a:tabLst/>
            </a:pPr>
            <a:endParaRPr kumimoji="0" lang="es-CO"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Artículos 209 y 269 de la Constitución Política</a:t>
            </a:r>
            <a:endParaRPr kumimoji="0" lang="es-CO"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Leyes 87 de 1993, 270 de 1996, 1474 de 2011 y 1712 de 2014</a:t>
            </a:r>
            <a:endParaRPr kumimoji="0" lang="es-CO"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Decretos 1083 de 2015 y 648 y 1499 de 2017</a:t>
            </a:r>
            <a:endParaRPr kumimoji="0" lang="es-CO"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Resolución Orgánica 7350 de 2013 de la Contraloría General de la República</a:t>
            </a:r>
            <a:endParaRPr kumimoji="0" lang="es-CO"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Control Interno - Marco Integrado 2013 (COSO)</a:t>
            </a:r>
            <a:endParaRPr kumimoji="0" lang="es-CO"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Marco Internacional para la Práctica Profesional de la Auditoría Interna (MIPP) 2017</a:t>
            </a:r>
            <a:endParaRPr kumimoji="0" lang="es-CO"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Marco Técnico Normativo de las Normas de Aseguramiento de la Información (Decreto 302 de 2015)</a:t>
            </a:r>
            <a:endParaRPr kumimoji="0" lang="es-CO"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Normas Internacionales de Auditoría (NIA) (Auditoría de Estados Financieros) </a:t>
            </a:r>
            <a:endParaRPr kumimoji="0" lang="es-CO"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Normas de Auditoría Generalmente Aceptadas (NAGA, Ley 43 de 1990)</a:t>
            </a:r>
            <a:endParaRPr kumimoji="0" lang="es-CO"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Guía Rol de las Unidades de Control Interno Auditoría Interna o quien haga sus veces (octubre de 2017)</a:t>
            </a:r>
            <a:endParaRPr kumimoji="0" lang="es-CO"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Código de Integridad del Servicio Público Colombiano (DAFP, enero de 2018)</a:t>
            </a:r>
            <a:endParaRPr kumimoji="0" lang="es-CO"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Guía de Auditoría para Entidades Públicas (Versión 3, mayo de 2018)</a:t>
            </a:r>
            <a:endParaRPr kumimoji="0" lang="es-CO"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Marco General del Sistema de Gestión MIPG (Versión 2, julio de 2018)</a:t>
            </a:r>
            <a:endParaRPr kumimoji="0" lang="es-CO"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Manual Operativo del Sistema de Gestión MIPG (Versión 2, agosto de 2018)</a:t>
            </a:r>
            <a:endParaRPr kumimoji="0" lang="es-CO"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Guía para la Administración de los Riesgos de Gestión, Corrupción y Seguridad Digital y el Diseño de Controles en Entidades Públicas (Versión 1, agosto de 2018)</a:t>
            </a:r>
            <a:endParaRPr kumimoji="0" lang="es-CO"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Código de Ética del Auditor Interno de la Rama Judicial</a:t>
            </a:r>
            <a:endParaRPr kumimoji="0" lang="es-CO"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Estatuto de Auditoría de la Rama Judicial</a:t>
            </a:r>
            <a:endParaRPr kumimoji="0" lang="es-CO"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Guía Técnica Colombiana GTC-ISO 19011</a:t>
            </a:r>
            <a:endParaRPr kumimoji="0" lang="es-CO"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Demás normatividad aplicable, así como aquellas que las modifiquen o sustituyan</a:t>
            </a:r>
            <a:endParaRPr kumimoji="0" lang="es-E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5 Rectángulo"/>
          <p:cNvSpPr/>
          <p:nvPr/>
        </p:nvSpPr>
        <p:spPr>
          <a:xfrm>
            <a:off x="0" y="912906"/>
            <a:ext cx="12192000" cy="40011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CO" sz="2000" dirty="0" smtClean="0">
                <a:solidFill>
                  <a:srgbClr val="C00000"/>
                </a:solidFill>
              </a:rPr>
              <a:t>PROCEDIMIENTO AUDITORÍA ESPECIAL</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912906"/>
            <a:ext cx="12192000" cy="40011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CO" sz="2000" dirty="0" smtClean="0">
                <a:solidFill>
                  <a:srgbClr val="C00000"/>
                </a:solidFill>
              </a:rPr>
              <a:t>ACTIVIDADES PROCEDIMIENTO AUDITORÍA ESPECIAL</a:t>
            </a:r>
          </a:p>
        </p:txBody>
      </p:sp>
      <p:graphicFrame>
        <p:nvGraphicFramePr>
          <p:cNvPr id="6" name="5 Tabla"/>
          <p:cNvGraphicFramePr>
            <a:graphicFrameLocks noGrp="1"/>
          </p:cNvGraphicFramePr>
          <p:nvPr/>
        </p:nvGraphicFramePr>
        <p:xfrm>
          <a:off x="83125" y="1261209"/>
          <a:ext cx="11934701" cy="5667526"/>
        </p:xfrm>
        <a:graphic>
          <a:graphicData uri="http://schemas.openxmlformats.org/drawingml/2006/table">
            <a:tbl>
              <a:tblPr/>
              <a:tblGrid>
                <a:gridCol w="465348"/>
                <a:gridCol w="3079478"/>
                <a:gridCol w="6630681"/>
                <a:gridCol w="1759194"/>
              </a:tblGrid>
              <a:tr h="156285">
                <a:tc>
                  <a:txBody>
                    <a:bodyPr/>
                    <a:lstStyle/>
                    <a:p>
                      <a:pPr algn="ctr">
                        <a:spcAft>
                          <a:spcPts val="0"/>
                        </a:spcAft>
                      </a:pPr>
                      <a:r>
                        <a:rPr lang="es-CO" sz="1000" b="1" dirty="0">
                          <a:latin typeface="Arial"/>
                          <a:ea typeface="Calibri"/>
                          <a:cs typeface="Times New Roman"/>
                        </a:rPr>
                        <a:t>PHVA</a:t>
                      </a:r>
                      <a:endParaRPr lang="es-CO" sz="1000" dirty="0">
                        <a:latin typeface="Calibri"/>
                        <a:ea typeface="Calibri"/>
                        <a:cs typeface="Times New Roman"/>
                      </a:endParaRPr>
                    </a:p>
                  </a:txBody>
                  <a:tcPr marL="8164" marR="8164" marT="8164" marB="816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00" b="1" dirty="0">
                          <a:latin typeface="Arial"/>
                          <a:ea typeface="Calibri"/>
                          <a:cs typeface="Times New Roman"/>
                        </a:rPr>
                        <a:t>ACTIVIDAD</a:t>
                      </a:r>
                      <a:endParaRPr lang="es-CO" sz="1000" dirty="0">
                        <a:latin typeface="Calibri"/>
                        <a:ea typeface="Calibri"/>
                        <a:cs typeface="Times New Roman"/>
                      </a:endParaRPr>
                    </a:p>
                  </a:txBody>
                  <a:tcPr marL="8164" marR="8164" marT="8164" marB="816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00" b="1" dirty="0">
                          <a:solidFill>
                            <a:srgbClr val="000000"/>
                          </a:solidFill>
                          <a:latin typeface="Arial"/>
                          <a:ea typeface="Calibri"/>
                          <a:cs typeface="Times New Roman"/>
                        </a:rPr>
                        <a:t>PRODUCTO</a:t>
                      </a:r>
                      <a:endParaRPr lang="es-CO" sz="1000" dirty="0">
                        <a:latin typeface="Calibri"/>
                        <a:ea typeface="Calibri"/>
                        <a:cs typeface="Times New Roman"/>
                      </a:endParaRPr>
                    </a:p>
                  </a:txBody>
                  <a:tcPr marL="8164" marR="8164" marT="8164" marB="816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00" b="1" dirty="0">
                          <a:latin typeface="Arial"/>
                          <a:ea typeface="Calibri"/>
                          <a:cs typeface="Times New Roman"/>
                        </a:rPr>
                        <a:t>RESPONSABLE</a:t>
                      </a:r>
                      <a:endParaRPr lang="es-CO" sz="1000" dirty="0">
                        <a:latin typeface="Calibri"/>
                        <a:ea typeface="Calibri"/>
                        <a:cs typeface="Times New Roman"/>
                      </a:endParaRPr>
                    </a:p>
                  </a:txBody>
                  <a:tcPr marL="8164" marR="8164" marT="8164" marB="816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6242">
                <a:tc rowSpan="4">
                  <a:txBody>
                    <a:bodyPr/>
                    <a:lstStyle/>
                    <a:p>
                      <a:pPr algn="ctr">
                        <a:spcAft>
                          <a:spcPts val="0"/>
                        </a:spcAft>
                      </a:pPr>
                      <a:r>
                        <a:rPr lang="es-CO" sz="1000" b="1" dirty="0">
                          <a:latin typeface="Arial"/>
                          <a:ea typeface="Calibri"/>
                          <a:cs typeface="Times New Roman"/>
                        </a:rPr>
                        <a:t>P</a:t>
                      </a:r>
                      <a:endParaRPr lang="es-CO" sz="1000" dirty="0">
                        <a:latin typeface="Calibri"/>
                        <a:ea typeface="Calibri"/>
                        <a:cs typeface="Times New Roman"/>
                      </a:endParaRPr>
                    </a:p>
                  </a:txBody>
                  <a:tcPr marL="8164" marR="8164" marT="8164" marB="816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CO" sz="1000" dirty="0">
                          <a:latin typeface="Arial"/>
                          <a:ea typeface="Calibri"/>
                          <a:cs typeface="Times New Roman"/>
                        </a:rPr>
                        <a:t>Decidir solicitud</a:t>
                      </a:r>
                      <a:endParaRPr lang="es-CO" sz="1000" dirty="0">
                        <a:latin typeface="Calibri"/>
                        <a:ea typeface="Calibri"/>
                        <a:cs typeface="Times New Roman"/>
                      </a:endParaRPr>
                    </a:p>
                  </a:txBody>
                  <a:tcPr marL="8164" marR="8164" marT="8164" marB="816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00" dirty="0">
                          <a:latin typeface="Arial"/>
                          <a:ea typeface="Calibri"/>
                          <a:cs typeface="Times New Roman"/>
                        </a:rPr>
                        <a:t>Plan Anual de Auditoría ajustado</a:t>
                      </a:r>
                      <a:endParaRPr lang="es-CO" sz="1000" dirty="0">
                        <a:latin typeface="Calibri"/>
                        <a:ea typeface="Calibri"/>
                        <a:cs typeface="Times New Roman"/>
                      </a:endParaRPr>
                    </a:p>
                    <a:p>
                      <a:pPr algn="ctr">
                        <a:spcAft>
                          <a:spcPts val="0"/>
                        </a:spcAft>
                      </a:pPr>
                      <a:r>
                        <a:rPr lang="es-CO" sz="1000" dirty="0">
                          <a:solidFill>
                            <a:srgbClr val="000000"/>
                          </a:solidFill>
                          <a:latin typeface="Arial"/>
                          <a:ea typeface="Calibri"/>
                          <a:cs typeface="Times New Roman"/>
                        </a:rPr>
                        <a:t>Información y comunicaciones documentadas sobre designación de auditores</a:t>
                      </a:r>
                      <a:endParaRPr lang="es-CO" sz="1000" dirty="0">
                        <a:latin typeface="Calibri"/>
                        <a:ea typeface="Calibri"/>
                        <a:cs typeface="Times New Roman"/>
                      </a:endParaRPr>
                    </a:p>
                  </a:txBody>
                  <a:tcPr marL="8164" marR="8164" marT="8164" marB="816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00" dirty="0">
                          <a:latin typeface="Arial"/>
                          <a:ea typeface="Calibri"/>
                          <a:cs typeface="Times New Roman"/>
                        </a:rPr>
                        <a:t>Director Unidad de Auditoría </a:t>
                      </a:r>
                      <a:endParaRPr lang="es-CO" sz="1000" dirty="0">
                        <a:latin typeface="Calibri"/>
                        <a:ea typeface="Calibri"/>
                        <a:cs typeface="Times New Roman"/>
                      </a:endParaRPr>
                    </a:p>
                  </a:txBody>
                  <a:tcPr marL="8164" marR="8164" marT="8164" marB="816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6221">
                <a:tc vMerge="1">
                  <a:txBody>
                    <a:bodyPr/>
                    <a:lstStyle/>
                    <a:p>
                      <a:endParaRPr lang="es-CO"/>
                    </a:p>
                  </a:txBody>
                  <a:tcPr/>
                </a:tc>
                <a:tc>
                  <a:txBody>
                    <a:bodyPr/>
                    <a:lstStyle/>
                    <a:p>
                      <a:pPr>
                        <a:spcAft>
                          <a:spcPts val="0"/>
                        </a:spcAft>
                      </a:pPr>
                      <a:r>
                        <a:rPr lang="es-CO" sz="1000" dirty="0">
                          <a:latin typeface="Arial"/>
                          <a:ea typeface="Calibri"/>
                          <a:cs typeface="Times New Roman"/>
                        </a:rPr>
                        <a:t>Establecer contacto con el auditado</a:t>
                      </a:r>
                      <a:endParaRPr lang="es-CO" sz="1000" dirty="0">
                        <a:latin typeface="Calibri"/>
                        <a:ea typeface="Calibri"/>
                        <a:cs typeface="Times New Roman"/>
                      </a:endParaRPr>
                    </a:p>
                  </a:txBody>
                  <a:tcPr marL="8164" marR="8164" marT="8164" marB="816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00" dirty="0">
                          <a:solidFill>
                            <a:srgbClr val="000000"/>
                          </a:solidFill>
                          <a:latin typeface="Arial"/>
                          <a:ea typeface="Calibri"/>
                          <a:cs typeface="Times New Roman"/>
                        </a:rPr>
                        <a:t>Información y comunicaciones documentadas sobre inicio de la auditoría</a:t>
                      </a:r>
                      <a:endParaRPr lang="es-CO" sz="1000" dirty="0">
                        <a:latin typeface="Calibri"/>
                        <a:ea typeface="Calibri"/>
                        <a:cs typeface="Times New Roman"/>
                      </a:endParaRPr>
                    </a:p>
                    <a:p>
                      <a:pPr algn="ctr">
                        <a:spcAft>
                          <a:spcPts val="0"/>
                        </a:spcAft>
                      </a:pPr>
                      <a:r>
                        <a:rPr lang="es-CO" sz="1000" dirty="0">
                          <a:solidFill>
                            <a:srgbClr val="000000"/>
                          </a:solidFill>
                          <a:latin typeface="Arial"/>
                          <a:ea typeface="Calibri"/>
                          <a:cs typeface="Times New Roman"/>
                        </a:rPr>
                        <a:t>Carta de Representación</a:t>
                      </a:r>
                      <a:endParaRPr lang="es-CO" sz="1000" dirty="0">
                        <a:latin typeface="Calibri"/>
                        <a:ea typeface="Calibri"/>
                        <a:cs typeface="Times New Roman"/>
                      </a:endParaRPr>
                    </a:p>
                  </a:txBody>
                  <a:tcPr marL="8164" marR="8164" marT="8164" marB="816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00" dirty="0">
                          <a:latin typeface="Arial"/>
                          <a:ea typeface="Calibri"/>
                          <a:cs typeface="Times New Roman"/>
                        </a:rPr>
                        <a:t>Director Unidad de Auditoría</a:t>
                      </a:r>
                      <a:endParaRPr lang="es-CO" sz="1000" dirty="0">
                        <a:latin typeface="Calibri"/>
                        <a:ea typeface="Calibri"/>
                        <a:cs typeface="Times New Roman"/>
                      </a:endParaRPr>
                    </a:p>
                    <a:p>
                      <a:pPr algn="ctr">
                        <a:spcAft>
                          <a:spcPts val="0"/>
                        </a:spcAft>
                      </a:pPr>
                      <a:r>
                        <a:rPr lang="es-CO" sz="1000" dirty="0">
                          <a:latin typeface="Arial"/>
                          <a:ea typeface="Calibri"/>
                          <a:cs typeface="Times New Roman"/>
                        </a:rPr>
                        <a:t>Líder de Auditoría</a:t>
                      </a:r>
                      <a:endParaRPr lang="es-CO" sz="1000" dirty="0">
                        <a:latin typeface="Calibri"/>
                        <a:ea typeface="Calibri"/>
                        <a:cs typeface="Times New Roman"/>
                      </a:endParaRPr>
                    </a:p>
                  </a:txBody>
                  <a:tcPr marL="8164" marR="8164" marT="8164" marB="816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6242">
                <a:tc vMerge="1">
                  <a:txBody>
                    <a:bodyPr/>
                    <a:lstStyle/>
                    <a:p>
                      <a:endParaRPr lang="es-CO"/>
                    </a:p>
                  </a:txBody>
                  <a:tcPr/>
                </a:tc>
                <a:tc>
                  <a:txBody>
                    <a:bodyPr/>
                    <a:lstStyle/>
                    <a:p>
                      <a:pPr>
                        <a:spcAft>
                          <a:spcPts val="0"/>
                        </a:spcAft>
                      </a:pPr>
                      <a:r>
                        <a:rPr lang="es-CO" sz="1000" dirty="0">
                          <a:latin typeface="Arial"/>
                          <a:ea typeface="Calibri"/>
                          <a:cs typeface="Times New Roman"/>
                        </a:rPr>
                        <a:t>Preparar actividades de auditoría</a:t>
                      </a:r>
                      <a:endParaRPr lang="es-CO" sz="1000" dirty="0">
                        <a:latin typeface="Calibri"/>
                        <a:ea typeface="Calibri"/>
                        <a:cs typeface="Times New Roman"/>
                      </a:endParaRPr>
                    </a:p>
                  </a:txBody>
                  <a:tcPr marL="8164" marR="8164" marT="8164" marB="816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00" dirty="0">
                          <a:solidFill>
                            <a:srgbClr val="000000"/>
                          </a:solidFill>
                          <a:latin typeface="Arial"/>
                          <a:ea typeface="Calibri"/>
                          <a:cs typeface="Times New Roman"/>
                        </a:rPr>
                        <a:t>Información documentada sobre el conocimiento del proceso o dependencia a auditar</a:t>
                      </a:r>
                      <a:endParaRPr lang="es-CO" sz="1000" dirty="0">
                        <a:latin typeface="Calibri"/>
                        <a:ea typeface="Calibri"/>
                        <a:cs typeface="Times New Roman"/>
                      </a:endParaRPr>
                    </a:p>
                  </a:txBody>
                  <a:tcPr marL="8164" marR="8164" marT="8164" marB="816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00" dirty="0">
                          <a:latin typeface="Arial"/>
                          <a:ea typeface="Calibri"/>
                          <a:cs typeface="Times New Roman"/>
                        </a:rPr>
                        <a:t>Líder de Auditoría</a:t>
                      </a:r>
                      <a:endParaRPr lang="es-CO" sz="1000" dirty="0">
                        <a:latin typeface="Calibri"/>
                        <a:ea typeface="Calibri"/>
                        <a:cs typeface="Times New Roman"/>
                      </a:endParaRPr>
                    </a:p>
                    <a:p>
                      <a:pPr algn="ctr">
                        <a:spcAft>
                          <a:spcPts val="0"/>
                        </a:spcAft>
                      </a:pPr>
                      <a:r>
                        <a:rPr lang="es-CO" sz="1000" dirty="0">
                          <a:latin typeface="Arial"/>
                          <a:ea typeface="Calibri"/>
                          <a:cs typeface="Times New Roman"/>
                        </a:rPr>
                        <a:t>Equipo Auditor</a:t>
                      </a:r>
                      <a:endParaRPr lang="es-CO" sz="1000" dirty="0">
                        <a:latin typeface="Calibri"/>
                        <a:ea typeface="Calibri"/>
                        <a:cs typeface="Times New Roman"/>
                      </a:endParaRPr>
                    </a:p>
                  </a:txBody>
                  <a:tcPr marL="8164" marR="8164" marT="8164" marB="816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6178">
                <a:tc vMerge="1">
                  <a:txBody>
                    <a:bodyPr/>
                    <a:lstStyle/>
                    <a:p>
                      <a:endParaRPr lang="es-CO"/>
                    </a:p>
                  </a:txBody>
                  <a:tcPr/>
                </a:tc>
                <a:tc>
                  <a:txBody>
                    <a:bodyPr/>
                    <a:lstStyle/>
                    <a:p>
                      <a:pPr>
                        <a:spcAft>
                          <a:spcPts val="0"/>
                        </a:spcAft>
                      </a:pPr>
                      <a:r>
                        <a:rPr lang="es-CO" sz="1000" dirty="0">
                          <a:latin typeface="Arial"/>
                          <a:ea typeface="Calibri"/>
                          <a:cs typeface="Times New Roman"/>
                        </a:rPr>
                        <a:t>Planear la auditoría</a:t>
                      </a:r>
                      <a:endParaRPr lang="es-CO" sz="1000" dirty="0">
                        <a:latin typeface="Calibri"/>
                        <a:ea typeface="Calibri"/>
                        <a:cs typeface="Times New Roman"/>
                      </a:endParaRPr>
                    </a:p>
                  </a:txBody>
                  <a:tcPr marL="8164" marR="8164" marT="8164" marB="816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00" dirty="0">
                          <a:solidFill>
                            <a:srgbClr val="000000"/>
                          </a:solidFill>
                          <a:latin typeface="Arial"/>
                          <a:ea typeface="Calibri"/>
                          <a:cs typeface="Times New Roman"/>
                        </a:rPr>
                        <a:t>Plan de Auditoría</a:t>
                      </a:r>
                      <a:endParaRPr lang="es-CO" sz="1000" dirty="0">
                        <a:latin typeface="Calibri"/>
                        <a:ea typeface="Calibri"/>
                        <a:cs typeface="Times New Roman"/>
                      </a:endParaRPr>
                    </a:p>
                  </a:txBody>
                  <a:tcPr marL="8164" marR="8164" marT="8164" marB="816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00" dirty="0">
                          <a:latin typeface="Arial"/>
                          <a:ea typeface="Calibri"/>
                          <a:cs typeface="Times New Roman"/>
                        </a:rPr>
                        <a:t>Director Unidad de Auditoría</a:t>
                      </a:r>
                      <a:endParaRPr lang="es-CO" sz="1000" dirty="0">
                        <a:latin typeface="Calibri"/>
                        <a:ea typeface="Calibri"/>
                        <a:cs typeface="Times New Roman"/>
                      </a:endParaRPr>
                    </a:p>
                    <a:p>
                      <a:pPr algn="ctr">
                        <a:spcAft>
                          <a:spcPts val="0"/>
                        </a:spcAft>
                      </a:pPr>
                      <a:r>
                        <a:rPr lang="es-CO" sz="1000" dirty="0">
                          <a:latin typeface="Arial"/>
                          <a:ea typeface="Calibri"/>
                          <a:cs typeface="Times New Roman"/>
                        </a:rPr>
                        <a:t>Líder de Auditoría</a:t>
                      </a:r>
                      <a:endParaRPr lang="es-CO" sz="1000" dirty="0">
                        <a:latin typeface="Calibri"/>
                        <a:ea typeface="Calibri"/>
                        <a:cs typeface="Times New Roman"/>
                      </a:endParaRPr>
                    </a:p>
                    <a:p>
                      <a:pPr algn="ctr">
                        <a:spcAft>
                          <a:spcPts val="0"/>
                        </a:spcAft>
                      </a:pPr>
                      <a:r>
                        <a:rPr lang="es-CO" sz="1000" dirty="0">
                          <a:latin typeface="Arial"/>
                          <a:ea typeface="Calibri"/>
                          <a:cs typeface="Times New Roman"/>
                        </a:rPr>
                        <a:t>Equipo Auditor</a:t>
                      </a:r>
                      <a:endParaRPr lang="es-CO" sz="1000" dirty="0">
                        <a:latin typeface="Calibri"/>
                        <a:ea typeface="Calibri"/>
                        <a:cs typeface="Times New Roman"/>
                      </a:endParaRPr>
                    </a:p>
                  </a:txBody>
                  <a:tcPr marL="8164" marR="8164" marT="8164" marB="816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6242">
                <a:tc rowSpan="9">
                  <a:txBody>
                    <a:bodyPr/>
                    <a:lstStyle/>
                    <a:p>
                      <a:pPr algn="ctr">
                        <a:spcAft>
                          <a:spcPts val="0"/>
                        </a:spcAft>
                      </a:pPr>
                      <a:r>
                        <a:rPr lang="es-CO" sz="1000" b="1" dirty="0">
                          <a:latin typeface="Arial"/>
                          <a:ea typeface="Calibri"/>
                          <a:cs typeface="Times New Roman"/>
                        </a:rPr>
                        <a:t>H</a:t>
                      </a:r>
                      <a:endParaRPr lang="es-CO" sz="1000" dirty="0">
                        <a:latin typeface="Calibri"/>
                        <a:ea typeface="Calibri"/>
                        <a:cs typeface="Times New Roman"/>
                      </a:endParaRPr>
                    </a:p>
                  </a:txBody>
                  <a:tcPr marL="8164" marR="8164" marT="8164" marB="816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CO" sz="1000" dirty="0">
                          <a:latin typeface="Arial"/>
                          <a:ea typeface="Calibri"/>
                          <a:cs typeface="Times New Roman"/>
                        </a:rPr>
                        <a:t>Realizar reunión de apertura</a:t>
                      </a:r>
                      <a:endParaRPr lang="es-CO" sz="1000" dirty="0">
                        <a:latin typeface="Calibri"/>
                        <a:ea typeface="Calibri"/>
                        <a:cs typeface="Times New Roman"/>
                      </a:endParaRPr>
                    </a:p>
                  </a:txBody>
                  <a:tcPr marL="8164" marR="8164" marT="8164" marB="816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00" dirty="0">
                          <a:solidFill>
                            <a:srgbClr val="000000"/>
                          </a:solidFill>
                          <a:latin typeface="Arial"/>
                          <a:ea typeface="Calibri"/>
                          <a:cs typeface="Times New Roman"/>
                        </a:rPr>
                        <a:t>Acta de Reunión de Apertura</a:t>
                      </a:r>
                      <a:endParaRPr lang="es-CO" sz="1000" dirty="0">
                        <a:latin typeface="Calibri"/>
                        <a:ea typeface="Calibri"/>
                        <a:cs typeface="Times New Roman"/>
                      </a:endParaRPr>
                    </a:p>
                  </a:txBody>
                  <a:tcPr marL="8164" marR="8164" marT="8164" marB="816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00" dirty="0">
                          <a:latin typeface="Arial"/>
                          <a:ea typeface="Calibri"/>
                          <a:cs typeface="Times New Roman"/>
                        </a:rPr>
                        <a:t>Líder de Auditoría</a:t>
                      </a:r>
                      <a:endParaRPr lang="es-CO" sz="1000" dirty="0">
                        <a:latin typeface="Calibri"/>
                        <a:ea typeface="Calibri"/>
                        <a:cs typeface="Times New Roman"/>
                      </a:endParaRPr>
                    </a:p>
                    <a:p>
                      <a:pPr algn="ctr">
                        <a:spcAft>
                          <a:spcPts val="0"/>
                        </a:spcAft>
                      </a:pPr>
                      <a:r>
                        <a:rPr lang="es-CO" sz="1000" dirty="0">
                          <a:latin typeface="Arial"/>
                          <a:ea typeface="Calibri"/>
                          <a:cs typeface="Times New Roman"/>
                        </a:rPr>
                        <a:t>Equipo Auditor</a:t>
                      </a:r>
                      <a:endParaRPr lang="es-CO" sz="1000" dirty="0">
                        <a:latin typeface="Calibri"/>
                        <a:ea typeface="Calibri"/>
                        <a:cs typeface="Times New Roman"/>
                      </a:endParaRPr>
                    </a:p>
                  </a:txBody>
                  <a:tcPr marL="8164" marR="8164" marT="8164" marB="816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285">
                <a:tc vMerge="1">
                  <a:txBody>
                    <a:bodyPr/>
                    <a:lstStyle/>
                    <a:p>
                      <a:endParaRPr lang="es-CO"/>
                    </a:p>
                  </a:txBody>
                  <a:tcPr/>
                </a:tc>
                <a:tc>
                  <a:txBody>
                    <a:bodyPr/>
                    <a:lstStyle/>
                    <a:p>
                      <a:pPr>
                        <a:spcAft>
                          <a:spcPts val="0"/>
                        </a:spcAft>
                      </a:pPr>
                      <a:r>
                        <a:rPr lang="es-CO" sz="1000" dirty="0">
                          <a:latin typeface="Arial"/>
                          <a:ea typeface="Calibri"/>
                          <a:cs typeface="Times New Roman"/>
                        </a:rPr>
                        <a:t>Solicitar información</a:t>
                      </a:r>
                      <a:endParaRPr lang="es-CO" sz="1000" dirty="0">
                        <a:latin typeface="Calibri"/>
                        <a:ea typeface="Calibri"/>
                        <a:cs typeface="Times New Roman"/>
                      </a:endParaRPr>
                    </a:p>
                  </a:txBody>
                  <a:tcPr marL="8164" marR="8164" marT="8164" marB="816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00" dirty="0">
                          <a:solidFill>
                            <a:srgbClr val="000000"/>
                          </a:solidFill>
                          <a:latin typeface="Arial"/>
                          <a:ea typeface="Calibri"/>
                          <a:cs typeface="Times New Roman"/>
                        </a:rPr>
                        <a:t>Información documentada en papeles de trabajo</a:t>
                      </a:r>
                      <a:endParaRPr lang="es-CO" sz="1000" dirty="0">
                        <a:latin typeface="Calibri"/>
                        <a:ea typeface="Calibri"/>
                        <a:cs typeface="Times New Roman"/>
                      </a:endParaRPr>
                    </a:p>
                  </a:txBody>
                  <a:tcPr marL="8164" marR="8164" marT="8164" marB="816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00" dirty="0">
                          <a:latin typeface="Arial"/>
                          <a:ea typeface="Calibri"/>
                          <a:cs typeface="Times New Roman"/>
                        </a:rPr>
                        <a:t>Líder de Auditoría</a:t>
                      </a:r>
                      <a:endParaRPr lang="es-CO" sz="1000" dirty="0">
                        <a:latin typeface="Calibri"/>
                        <a:ea typeface="Calibri"/>
                        <a:cs typeface="Times New Roman"/>
                      </a:endParaRPr>
                    </a:p>
                  </a:txBody>
                  <a:tcPr marL="8164" marR="8164" marT="8164" marB="816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6242">
                <a:tc vMerge="1">
                  <a:txBody>
                    <a:bodyPr/>
                    <a:lstStyle/>
                    <a:p>
                      <a:endParaRPr lang="es-CO"/>
                    </a:p>
                  </a:txBody>
                  <a:tcPr/>
                </a:tc>
                <a:tc>
                  <a:txBody>
                    <a:bodyPr/>
                    <a:lstStyle/>
                    <a:p>
                      <a:pPr>
                        <a:spcAft>
                          <a:spcPts val="0"/>
                        </a:spcAft>
                      </a:pPr>
                      <a:r>
                        <a:rPr lang="es-CO" sz="1000" dirty="0">
                          <a:latin typeface="Arial"/>
                          <a:ea typeface="Calibri"/>
                          <a:cs typeface="Times New Roman"/>
                        </a:rPr>
                        <a:t>Determinar la muestra de auditoría</a:t>
                      </a:r>
                      <a:endParaRPr lang="es-CO" sz="1000" dirty="0">
                        <a:latin typeface="Calibri"/>
                        <a:ea typeface="Calibri"/>
                        <a:cs typeface="Times New Roman"/>
                      </a:endParaRPr>
                    </a:p>
                  </a:txBody>
                  <a:tcPr marL="8164" marR="8164" marT="8164" marB="816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00" dirty="0">
                          <a:solidFill>
                            <a:srgbClr val="000000"/>
                          </a:solidFill>
                          <a:latin typeface="Arial"/>
                          <a:ea typeface="Calibri"/>
                          <a:cs typeface="Times New Roman"/>
                        </a:rPr>
                        <a:t>Información documentada en papeles de trabajo</a:t>
                      </a:r>
                      <a:endParaRPr lang="es-CO" sz="1000" dirty="0">
                        <a:latin typeface="Calibri"/>
                        <a:ea typeface="Calibri"/>
                        <a:cs typeface="Times New Roman"/>
                      </a:endParaRPr>
                    </a:p>
                  </a:txBody>
                  <a:tcPr marL="8164" marR="8164" marT="8164" marB="816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00" dirty="0">
                          <a:latin typeface="Arial"/>
                          <a:ea typeface="Calibri"/>
                          <a:cs typeface="Times New Roman"/>
                        </a:rPr>
                        <a:t>Líder de Auditoría</a:t>
                      </a:r>
                      <a:endParaRPr lang="es-CO" sz="1000" dirty="0">
                        <a:latin typeface="Calibri"/>
                        <a:ea typeface="Calibri"/>
                        <a:cs typeface="Times New Roman"/>
                      </a:endParaRPr>
                    </a:p>
                    <a:p>
                      <a:pPr algn="ctr">
                        <a:spcAft>
                          <a:spcPts val="0"/>
                        </a:spcAft>
                      </a:pPr>
                      <a:r>
                        <a:rPr lang="es-CO" sz="1000" dirty="0">
                          <a:latin typeface="Arial"/>
                          <a:ea typeface="Calibri"/>
                          <a:cs typeface="Times New Roman"/>
                        </a:rPr>
                        <a:t>Equipo Auditor</a:t>
                      </a:r>
                      <a:endParaRPr lang="es-CO" sz="1000" dirty="0">
                        <a:latin typeface="Calibri"/>
                        <a:ea typeface="Calibri"/>
                        <a:cs typeface="Times New Roman"/>
                      </a:endParaRPr>
                    </a:p>
                  </a:txBody>
                  <a:tcPr marL="8164" marR="8164" marT="8164" marB="816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6242">
                <a:tc vMerge="1">
                  <a:txBody>
                    <a:bodyPr/>
                    <a:lstStyle/>
                    <a:p>
                      <a:endParaRPr lang="es-CO"/>
                    </a:p>
                  </a:txBody>
                  <a:tcPr/>
                </a:tc>
                <a:tc>
                  <a:txBody>
                    <a:bodyPr/>
                    <a:lstStyle/>
                    <a:p>
                      <a:pPr>
                        <a:spcAft>
                          <a:spcPts val="0"/>
                        </a:spcAft>
                      </a:pPr>
                      <a:r>
                        <a:rPr lang="es-CO" sz="1000" dirty="0">
                          <a:latin typeface="Arial"/>
                          <a:ea typeface="Calibri"/>
                          <a:cs typeface="Times New Roman"/>
                        </a:rPr>
                        <a:t>Practicar pruebas de auditoría</a:t>
                      </a:r>
                      <a:endParaRPr lang="es-CO" sz="1000" dirty="0">
                        <a:latin typeface="Calibri"/>
                        <a:ea typeface="Calibri"/>
                        <a:cs typeface="Times New Roman"/>
                      </a:endParaRPr>
                    </a:p>
                  </a:txBody>
                  <a:tcPr marL="8164" marR="8164" marT="8164" marB="816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00" dirty="0">
                          <a:solidFill>
                            <a:srgbClr val="000000"/>
                          </a:solidFill>
                          <a:latin typeface="Arial"/>
                          <a:ea typeface="Calibri"/>
                          <a:cs typeface="Times New Roman"/>
                        </a:rPr>
                        <a:t>Información documentada de las pruebas de auditoría practicadas</a:t>
                      </a:r>
                      <a:endParaRPr lang="es-CO" sz="1000" dirty="0">
                        <a:latin typeface="Calibri"/>
                        <a:ea typeface="Calibri"/>
                        <a:cs typeface="Times New Roman"/>
                      </a:endParaRPr>
                    </a:p>
                  </a:txBody>
                  <a:tcPr marL="8164" marR="8164" marT="8164" marB="816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00" dirty="0">
                          <a:latin typeface="Arial"/>
                          <a:ea typeface="Calibri"/>
                          <a:cs typeface="Times New Roman"/>
                        </a:rPr>
                        <a:t>Líder de Auditoría</a:t>
                      </a:r>
                      <a:endParaRPr lang="es-CO" sz="1000" dirty="0">
                        <a:latin typeface="Calibri"/>
                        <a:ea typeface="Calibri"/>
                        <a:cs typeface="Times New Roman"/>
                      </a:endParaRPr>
                    </a:p>
                    <a:p>
                      <a:pPr algn="ctr">
                        <a:spcAft>
                          <a:spcPts val="0"/>
                        </a:spcAft>
                      </a:pPr>
                      <a:r>
                        <a:rPr lang="es-CO" sz="1000" dirty="0">
                          <a:latin typeface="Arial"/>
                          <a:ea typeface="Calibri"/>
                          <a:cs typeface="Times New Roman"/>
                        </a:rPr>
                        <a:t>Equipo Auditor</a:t>
                      </a:r>
                      <a:endParaRPr lang="es-CO" sz="1000" dirty="0">
                        <a:latin typeface="Calibri"/>
                        <a:ea typeface="Calibri"/>
                        <a:cs typeface="Times New Roman"/>
                      </a:endParaRPr>
                    </a:p>
                  </a:txBody>
                  <a:tcPr marL="8164" marR="8164" marT="8164" marB="816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6242">
                <a:tc vMerge="1">
                  <a:txBody>
                    <a:bodyPr/>
                    <a:lstStyle/>
                    <a:p>
                      <a:endParaRPr lang="es-CO"/>
                    </a:p>
                  </a:txBody>
                  <a:tcPr/>
                </a:tc>
                <a:tc>
                  <a:txBody>
                    <a:bodyPr/>
                    <a:lstStyle/>
                    <a:p>
                      <a:pPr>
                        <a:spcAft>
                          <a:spcPts val="0"/>
                        </a:spcAft>
                      </a:pPr>
                      <a:r>
                        <a:rPr lang="es-CO" sz="1000" dirty="0">
                          <a:latin typeface="Arial"/>
                          <a:ea typeface="Calibri"/>
                          <a:cs typeface="Times New Roman"/>
                        </a:rPr>
                        <a:t>Generar hallazgos de auditoría</a:t>
                      </a:r>
                      <a:endParaRPr lang="es-CO" sz="1000" dirty="0">
                        <a:latin typeface="Calibri"/>
                        <a:ea typeface="Calibri"/>
                        <a:cs typeface="Times New Roman"/>
                      </a:endParaRPr>
                    </a:p>
                  </a:txBody>
                  <a:tcPr marL="8164" marR="8164" marT="8164" marB="816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00" dirty="0">
                          <a:solidFill>
                            <a:srgbClr val="000000"/>
                          </a:solidFill>
                          <a:latin typeface="Arial"/>
                          <a:ea typeface="Calibri"/>
                          <a:cs typeface="Times New Roman"/>
                        </a:rPr>
                        <a:t>Hallazgos documentados</a:t>
                      </a:r>
                      <a:endParaRPr lang="es-CO" sz="1000" dirty="0">
                        <a:latin typeface="Calibri"/>
                        <a:ea typeface="Calibri"/>
                        <a:cs typeface="Times New Roman"/>
                      </a:endParaRPr>
                    </a:p>
                  </a:txBody>
                  <a:tcPr marL="8164" marR="8164" marT="8164" marB="816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00" dirty="0">
                          <a:latin typeface="Arial"/>
                          <a:ea typeface="Calibri"/>
                          <a:cs typeface="Times New Roman"/>
                        </a:rPr>
                        <a:t>Líder de Auditoría</a:t>
                      </a:r>
                      <a:endParaRPr lang="es-CO" sz="1000" dirty="0">
                        <a:latin typeface="Calibri"/>
                        <a:ea typeface="Calibri"/>
                        <a:cs typeface="Times New Roman"/>
                      </a:endParaRPr>
                    </a:p>
                    <a:p>
                      <a:pPr algn="ctr">
                        <a:spcAft>
                          <a:spcPts val="0"/>
                        </a:spcAft>
                      </a:pPr>
                      <a:r>
                        <a:rPr lang="es-CO" sz="1000" dirty="0">
                          <a:latin typeface="Arial"/>
                          <a:ea typeface="Calibri"/>
                          <a:cs typeface="Times New Roman"/>
                        </a:rPr>
                        <a:t>Equipo Auditor</a:t>
                      </a:r>
                      <a:endParaRPr lang="es-CO" sz="1000" dirty="0">
                        <a:latin typeface="Calibri"/>
                        <a:ea typeface="Calibri"/>
                        <a:cs typeface="Times New Roman"/>
                      </a:endParaRPr>
                    </a:p>
                  </a:txBody>
                  <a:tcPr marL="8164" marR="8164" marT="8164" marB="816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6242">
                <a:tc vMerge="1">
                  <a:txBody>
                    <a:bodyPr/>
                    <a:lstStyle/>
                    <a:p>
                      <a:endParaRPr lang="es-CO"/>
                    </a:p>
                  </a:txBody>
                  <a:tcPr/>
                </a:tc>
                <a:tc>
                  <a:txBody>
                    <a:bodyPr/>
                    <a:lstStyle/>
                    <a:p>
                      <a:pPr>
                        <a:spcAft>
                          <a:spcPts val="0"/>
                        </a:spcAft>
                      </a:pPr>
                      <a:r>
                        <a:rPr lang="es-CO" sz="1000" dirty="0">
                          <a:latin typeface="Arial"/>
                          <a:ea typeface="Calibri"/>
                          <a:cs typeface="Times New Roman"/>
                        </a:rPr>
                        <a:t>Realizar reunión de cierre</a:t>
                      </a:r>
                      <a:endParaRPr lang="es-CO" sz="1000" dirty="0">
                        <a:latin typeface="Calibri"/>
                        <a:ea typeface="Calibri"/>
                        <a:cs typeface="Times New Roman"/>
                      </a:endParaRPr>
                    </a:p>
                  </a:txBody>
                  <a:tcPr marL="8164" marR="8164" marT="8164" marB="816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00" dirty="0">
                          <a:solidFill>
                            <a:srgbClr val="000000"/>
                          </a:solidFill>
                          <a:latin typeface="Arial"/>
                          <a:ea typeface="Calibri"/>
                          <a:cs typeface="Times New Roman"/>
                        </a:rPr>
                        <a:t>Acta de Reunión de Cierre</a:t>
                      </a:r>
                      <a:endParaRPr lang="es-CO" sz="1000" dirty="0">
                        <a:latin typeface="Calibri"/>
                        <a:ea typeface="Calibri"/>
                        <a:cs typeface="Times New Roman"/>
                      </a:endParaRPr>
                    </a:p>
                  </a:txBody>
                  <a:tcPr marL="8164" marR="8164" marT="8164" marB="816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00" dirty="0">
                          <a:latin typeface="Arial"/>
                          <a:ea typeface="Calibri"/>
                          <a:cs typeface="Times New Roman"/>
                        </a:rPr>
                        <a:t>Líder de Auditoría</a:t>
                      </a:r>
                      <a:endParaRPr lang="es-CO" sz="1000" dirty="0">
                        <a:latin typeface="Calibri"/>
                        <a:ea typeface="Calibri"/>
                        <a:cs typeface="Times New Roman"/>
                      </a:endParaRPr>
                    </a:p>
                    <a:p>
                      <a:pPr algn="ctr">
                        <a:spcAft>
                          <a:spcPts val="0"/>
                        </a:spcAft>
                      </a:pPr>
                      <a:r>
                        <a:rPr lang="es-CO" sz="1000" dirty="0">
                          <a:latin typeface="Arial"/>
                          <a:ea typeface="Calibri"/>
                          <a:cs typeface="Times New Roman"/>
                        </a:rPr>
                        <a:t>Equipo Auditor</a:t>
                      </a:r>
                      <a:endParaRPr lang="es-CO" sz="1000" dirty="0">
                        <a:latin typeface="Calibri"/>
                        <a:ea typeface="Calibri"/>
                        <a:cs typeface="Times New Roman"/>
                      </a:endParaRPr>
                    </a:p>
                  </a:txBody>
                  <a:tcPr marL="8164" marR="8164" marT="8164" marB="816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6242">
                <a:tc vMerge="1">
                  <a:txBody>
                    <a:bodyPr/>
                    <a:lstStyle/>
                    <a:p>
                      <a:endParaRPr lang="es-CO"/>
                    </a:p>
                  </a:txBody>
                  <a:tcPr/>
                </a:tc>
                <a:tc>
                  <a:txBody>
                    <a:bodyPr/>
                    <a:lstStyle/>
                    <a:p>
                      <a:pPr>
                        <a:spcAft>
                          <a:spcPts val="0"/>
                        </a:spcAft>
                      </a:pPr>
                      <a:r>
                        <a:rPr lang="es-CO" sz="1000" dirty="0">
                          <a:latin typeface="Arial"/>
                          <a:ea typeface="Calibri"/>
                          <a:cs typeface="Times New Roman"/>
                        </a:rPr>
                        <a:t>Elaborar el informe de auditoría</a:t>
                      </a:r>
                      <a:endParaRPr lang="es-CO" sz="1000" dirty="0">
                        <a:latin typeface="Calibri"/>
                        <a:ea typeface="Calibri"/>
                        <a:cs typeface="Times New Roman"/>
                      </a:endParaRPr>
                    </a:p>
                  </a:txBody>
                  <a:tcPr marL="8164" marR="8164" marT="8164" marB="816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00" dirty="0">
                          <a:solidFill>
                            <a:srgbClr val="000000"/>
                          </a:solidFill>
                          <a:latin typeface="Arial"/>
                          <a:ea typeface="Calibri"/>
                          <a:cs typeface="Times New Roman"/>
                        </a:rPr>
                        <a:t>Informe Preliminar de Auditoría</a:t>
                      </a:r>
                      <a:endParaRPr lang="es-CO" sz="1000" dirty="0">
                        <a:latin typeface="Calibri"/>
                        <a:ea typeface="Calibri"/>
                        <a:cs typeface="Times New Roman"/>
                      </a:endParaRPr>
                    </a:p>
                  </a:txBody>
                  <a:tcPr marL="8164" marR="8164" marT="8164" marB="816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00" dirty="0">
                          <a:latin typeface="Arial"/>
                          <a:ea typeface="Calibri"/>
                          <a:cs typeface="Times New Roman"/>
                        </a:rPr>
                        <a:t>Líder de Auditoría</a:t>
                      </a:r>
                      <a:endParaRPr lang="es-CO" sz="1000" dirty="0">
                        <a:latin typeface="Calibri"/>
                        <a:ea typeface="Calibri"/>
                        <a:cs typeface="Times New Roman"/>
                      </a:endParaRPr>
                    </a:p>
                    <a:p>
                      <a:pPr algn="ctr">
                        <a:spcAft>
                          <a:spcPts val="0"/>
                        </a:spcAft>
                      </a:pPr>
                      <a:r>
                        <a:rPr lang="es-CO" sz="1000" dirty="0">
                          <a:latin typeface="Arial"/>
                          <a:ea typeface="Calibri"/>
                          <a:cs typeface="Times New Roman"/>
                        </a:rPr>
                        <a:t>Equipo Auditor</a:t>
                      </a:r>
                      <a:endParaRPr lang="es-CO" sz="1000" dirty="0">
                        <a:latin typeface="Calibri"/>
                        <a:ea typeface="Calibri"/>
                        <a:cs typeface="Times New Roman"/>
                      </a:endParaRPr>
                    </a:p>
                  </a:txBody>
                  <a:tcPr marL="8164" marR="8164" marT="8164" marB="816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6221">
                <a:tc vMerge="1">
                  <a:txBody>
                    <a:bodyPr/>
                    <a:lstStyle/>
                    <a:p>
                      <a:endParaRPr lang="es-CO"/>
                    </a:p>
                  </a:txBody>
                  <a:tcPr/>
                </a:tc>
                <a:tc>
                  <a:txBody>
                    <a:bodyPr/>
                    <a:lstStyle/>
                    <a:p>
                      <a:pPr>
                        <a:spcAft>
                          <a:spcPts val="0"/>
                        </a:spcAft>
                      </a:pPr>
                      <a:r>
                        <a:rPr lang="es-CO" sz="1000" dirty="0">
                          <a:latin typeface="Arial"/>
                          <a:ea typeface="Calibri"/>
                          <a:cs typeface="Times New Roman"/>
                        </a:rPr>
                        <a:t>Distribuir informe de auditoría</a:t>
                      </a:r>
                      <a:endParaRPr lang="es-CO" sz="1000" dirty="0">
                        <a:latin typeface="Calibri"/>
                        <a:ea typeface="Calibri"/>
                        <a:cs typeface="Times New Roman"/>
                      </a:endParaRPr>
                    </a:p>
                  </a:txBody>
                  <a:tcPr marL="8164" marR="8164" marT="8164" marB="816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00" dirty="0">
                          <a:solidFill>
                            <a:srgbClr val="000000"/>
                          </a:solidFill>
                          <a:latin typeface="Arial"/>
                          <a:ea typeface="Calibri"/>
                          <a:cs typeface="Times New Roman"/>
                        </a:rPr>
                        <a:t>Informe Definitivo de Auditoría</a:t>
                      </a:r>
                      <a:endParaRPr lang="es-CO" sz="1000" dirty="0">
                        <a:latin typeface="Calibri"/>
                        <a:ea typeface="Calibri"/>
                        <a:cs typeface="Times New Roman"/>
                      </a:endParaRPr>
                    </a:p>
                    <a:p>
                      <a:pPr algn="ctr">
                        <a:spcAft>
                          <a:spcPts val="0"/>
                        </a:spcAft>
                      </a:pPr>
                      <a:r>
                        <a:rPr lang="es-CO" sz="1000" dirty="0">
                          <a:solidFill>
                            <a:srgbClr val="000000"/>
                          </a:solidFill>
                          <a:latin typeface="Arial"/>
                          <a:ea typeface="Calibri"/>
                          <a:cs typeface="Times New Roman"/>
                        </a:rPr>
                        <a:t>Oficio de Entrega</a:t>
                      </a:r>
                      <a:endParaRPr lang="es-CO" sz="1000" dirty="0">
                        <a:latin typeface="Calibri"/>
                        <a:ea typeface="Calibri"/>
                        <a:cs typeface="Times New Roman"/>
                      </a:endParaRPr>
                    </a:p>
                  </a:txBody>
                  <a:tcPr marL="8164" marR="8164" marT="8164" marB="816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00" dirty="0">
                          <a:latin typeface="Arial"/>
                          <a:ea typeface="Calibri"/>
                          <a:cs typeface="Times New Roman"/>
                        </a:rPr>
                        <a:t>Director Unidad de Auditoría</a:t>
                      </a:r>
                      <a:endParaRPr lang="es-CO" sz="1000" dirty="0">
                        <a:latin typeface="Calibri"/>
                        <a:ea typeface="Calibri"/>
                        <a:cs typeface="Times New Roman"/>
                      </a:endParaRPr>
                    </a:p>
                    <a:p>
                      <a:pPr algn="ctr">
                        <a:spcAft>
                          <a:spcPts val="0"/>
                        </a:spcAft>
                      </a:pPr>
                      <a:r>
                        <a:rPr lang="es-CO" sz="1000" dirty="0">
                          <a:latin typeface="Arial"/>
                          <a:ea typeface="Calibri"/>
                          <a:cs typeface="Times New Roman"/>
                        </a:rPr>
                        <a:t>Líder de Auditoría</a:t>
                      </a:r>
                      <a:endParaRPr lang="es-CO" sz="1000" dirty="0">
                        <a:latin typeface="Calibri"/>
                        <a:ea typeface="Calibri"/>
                        <a:cs typeface="Times New Roman"/>
                      </a:endParaRPr>
                    </a:p>
                  </a:txBody>
                  <a:tcPr marL="8164" marR="8164" marT="8164" marB="816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285">
                <a:tc vMerge="1">
                  <a:txBody>
                    <a:bodyPr/>
                    <a:lstStyle/>
                    <a:p>
                      <a:endParaRPr lang="es-CO"/>
                    </a:p>
                  </a:txBody>
                  <a:tcPr/>
                </a:tc>
                <a:tc>
                  <a:txBody>
                    <a:bodyPr/>
                    <a:lstStyle/>
                    <a:p>
                      <a:pPr>
                        <a:spcAft>
                          <a:spcPts val="0"/>
                        </a:spcAft>
                      </a:pPr>
                      <a:r>
                        <a:rPr lang="es-CO" sz="1000" dirty="0">
                          <a:latin typeface="Arial"/>
                          <a:ea typeface="Calibri"/>
                          <a:cs typeface="Times New Roman"/>
                        </a:rPr>
                        <a:t>Finalizar la auditoría</a:t>
                      </a:r>
                      <a:endParaRPr lang="es-CO" sz="1000" dirty="0">
                        <a:latin typeface="Calibri"/>
                        <a:ea typeface="Calibri"/>
                        <a:cs typeface="Times New Roman"/>
                      </a:endParaRPr>
                    </a:p>
                  </a:txBody>
                  <a:tcPr marL="8164" marR="8164" marT="8164" marB="816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00" dirty="0">
                          <a:solidFill>
                            <a:srgbClr val="000000"/>
                          </a:solidFill>
                          <a:latin typeface="Arial"/>
                          <a:ea typeface="Calibri"/>
                          <a:cs typeface="Times New Roman"/>
                        </a:rPr>
                        <a:t>Información documentada de la auditoría</a:t>
                      </a:r>
                      <a:endParaRPr lang="es-CO" sz="1000" dirty="0">
                        <a:latin typeface="Calibri"/>
                        <a:ea typeface="Calibri"/>
                        <a:cs typeface="Times New Roman"/>
                      </a:endParaRPr>
                    </a:p>
                  </a:txBody>
                  <a:tcPr marL="8164" marR="8164" marT="8164" marB="816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00" dirty="0">
                          <a:latin typeface="Arial"/>
                          <a:ea typeface="Calibri"/>
                          <a:cs typeface="Times New Roman"/>
                        </a:rPr>
                        <a:t>Líder de Auditoría</a:t>
                      </a:r>
                      <a:endParaRPr lang="es-CO" sz="1000" dirty="0">
                        <a:latin typeface="Calibri"/>
                        <a:ea typeface="Calibri"/>
                        <a:cs typeface="Times New Roman"/>
                      </a:endParaRPr>
                    </a:p>
                  </a:txBody>
                  <a:tcPr marL="8164" marR="8164" marT="8164" marB="816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264">
                <a:tc rowSpan="2">
                  <a:txBody>
                    <a:bodyPr/>
                    <a:lstStyle/>
                    <a:p>
                      <a:pPr algn="ctr">
                        <a:spcAft>
                          <a:spcPts val="0"/>
                        </a:spcAft>
                      </a:pPr>
                      <a:r>
                        <a:rPr lang="es-CO" sz="1000" b="1" dirty="0">
                          <a:latin typeface="Arial"/>
                          <a:ea typeface="Calibri"/>
                          <a:cs typeface="Times New Roman"/>
                        </a:rPr>
                        <a:t>V</a:t>
                      </a:r>
                      <a:endParaRPr lang="es-CO" sz="1000" dirty="0">
                        <a:latin typeface="Calibri"/>
                        <a:ea typeface="Calibri"/>
                        <a:cs typeface="Times New Roman"/>
                      </a:endParaRPr>
                    </a:p>
                  </a:txBody>
                  <a:tcPr marL="8164" marR="8164" marT="8164" marB="816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CO" sz="1000" dirty="0">
                          <a:latin typeface="Arial"/>
                          <a:ea typeface="Times New Roman"/>
                          <a:cs typeface="Times New Roman"/>
                        </a:rPr>
                        <a:t>Verificar el cumplimiento del Plan de Auditoría</a:t>
                      </a:r>
                      <a:endParaRPr lang="es-CO" sz="1000" dirty="0">
                        <a:latin typeface="Calibri"/>
                        <a:ea typeface="Calibri"/>
                        <a:cs typeface="Times New Roman"/>
                      </a:endParaRPr>
                    </a:p>
                  </a:txBody>
                  <a:tcPr marL="8164" marR="8164" marT="8164" marB="816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00" dirty="0">
                          <a:latin typeface="Arial"/>
                          <a:ea typeface="Times New Roman"/>
                          <a:cs typeface="Times New Roman"/>
                        </a:rPr>
                        <a:t>Información documentada sobre el seguimiento</a:t>
                      </a:r>
                      <a:endParaRPr lang="es-CO" sz="1000" dirty="0">
                        <a:latin typeface="Calibri"/>
                        <a:ea typeface="Calibri"/>
                        <a:cs typeface="Times New Roman"/>
                      </a:endParaRPr>
                    </a:p>
                  </a:txBody>
                  <a:tcPr marL="8164" marR="8164" marT="8164" marB="816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00" dirty="0">
                          <a:latin typeface="Arial"/>
                          <a:ea typeface="Calibri"/>
                          <a:cs typeface="Times New Roman"/>
                        </a:rPr>
                        <a:t>Director Unidad de Auditoría</a:t>
                      </a:r>
                      <a:endParaRPr lang="es-CO" sz="1000" dirty="0">
                        <a:latin typeface="Calibri"/>
                        <a:ea typeface="Calibri"/>
                        <a:cs typeface="Times New Roman"/>
                      </a:endParaRPr>
                    </a:p>
                  </a:txBody>
                  <a:tcPr marL="8164" marR="8164" marT="8164" marB="816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264">
                <a:tc vMerge="1">
                  <a:txBody>
                    <a:bodyPr/>
                    <a:lstStyle/>
                    <a:p>
                      <a:endParaRPr lang="es-CO"/>
                    </a:p>
                  </a:txBody>
                  <a:tcPr/>
                </a:tc>
                <a:tc>
                  <a:txBody>
                    <a:bodyPr/>
                    <a:lstStyle/>
                    <a:p>
                      <a:pPr>
                        <a:spcAft>
                          <a:spcPts val="0"/>
                        </a:spcAft>
                      </a:pPr>
                      <a:r>
                        <a:rPr lang="es-CO" sz="1000" dirty="0">
                          <a:latin typeface="Arial"/>
                          <a:ea typeface="Times New Roman"/>
                          <a:cs typeface="Times New Roman"/>
                        </a:rPr>
                        <a:t>Evaluar a los auditores </a:t>
                      </a:r>
                      <a:endParaRPr lang="es-CO" sz="1000" dirty="0">
                        <a:latin typeface="Calibri"/>
                        <a:ea typeface="Calibri"/>
                        <a:cs typeface="Times New Roman"/>
                      </a:endParaRPr>
                    </a:p>
                  </a:txBody>
                  <a:tcPr marL="8164" marR="8164" marT="8164" marB="816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00" dirty="0">
                          <a:latin typeface="Arial"/>
                          <a:ea typeface="Times New Roman"/>
                          <a:cs typeface="Times New Roman"/>
                        </a:rPr>
                        <a:t>Información documentada sobre evaluación de competencias del personal de la Unidad de Auditoría</a:t>
                      </a:r>
                      <a:endParaRPr lang="es-CO" sz="1000" dirty="0">
                        <a:latin typeface="Calibri"/>
                        <a:ea typeface="Calibri"/>
                        <a:cs typeface="Times New Roman"/>
                      </a:endParaRPr>
                    </a:p>
                  </a:txBody>
                  <a:tcPr marL="8164" marR="8164" marT="8164" marB="816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00" dirty="0">
                          <a:latin typeface="Arial"/>
                          <a:ea typeface="Calibri"/>
                          <a:cs typeface="Times New Roman"/>
                        </a:rPr>
                        <a:t>Director Unidad de Auditoría</a:t>
                      </a:r>
                      <a:endParaRPr lang="es-CO" sz="1000" dirty="0">
                        <a:latin typeface="Calibri"/>
                        <a:ea typeface="Calibri"/>
                        <a:cs typeface="Times New Roman"/>
                      </a:endParaRPr>
                    </a:p>
                  </a:txBody>
                  <a:tcPr marL="8164" marR="8164" marT="8164" marB="816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6221">
                <a:tc rowSpan="3">
                  <a:txBody>
                    <a:bodyPr/>
                    <a:lstStyle/>
                    <a:p>
                      <a:pPr algn="ctr">
                        <a:spcAft>
                          <a:spcPts val="0"/>
                        </a:spcAft>
                      </a:pPr>
                      <a:r>
                        <a:rPr lang="es-CO" sz="1000" b="1" dirty="0">
                          <a:latin typeface="Arial"/>
                          <a:ea typeface="Calibri"/>
                          <a:cs typeface="Times New Roman"/>
                        </a:rPr>
                        <a:t>A</a:t>
                      </a:r>
                      <a:endParaRPr lang="es-CO" sz="1000" dirty="0">
                        <a:latin typeface="Calibri"/>
                        <a:ea typeface="Calibri"/>
                        <a:cs typeface="Times New Roman"/>
                      </a:endParaRPr>
                    </a:p>
                  </a:txBody>
                  <a:tcPr marL="8164" marR="8164" marT="8164" marB="816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CO" sz="1000" dirty="0">
                          <a:latin typeface="Arial"/>
                          <a:ea typeface="Times New Roman"/>
                          <a:cs typeface="Times New Roman"/>
                        </a:rPr>
                        <a:t>Ajustar el Plan de Auditoría</a:t>
                      </a:r>
                      <a:endParaRPr lang="es-CO" sz="1000" dirty="0">
                        <a:latin typeface="Calibri"/>
                        <a:ea typeface="Calibri"/>
                        <a:cs typeface="Times New Roman"/>
                      </a:endParaRPr>
                    </a:p>
                  </a:txBody>
                  <a:tcPr marL="8164" marR="8164" marT="8164" marB="816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00" dirty="0">
                          <a:latin typeface="Arial"/>
                          <a:ea typeface="Times New Roman"/>
                          <a:cs typeface="Times New Roman"/>
                        </a:rPr>
                        <a:t>Plan de Auditoría ajustado</a:t>
                      </a:r>
                      <a:endParaRPr lang="es-CO" sz="1000" dirty="0">
                        <a:latin typeface="Calibri"/>
                        <a:ea typeface="Calibri"/>
                        <a:cs typeface="Times New Roman"/>
                      </a:endParaRPr>
                    </a:p>
                  </a:txBody>
                  <a:tcPr marL="8164" marR="8164" marT="8164" marB="816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00" dirty="0">
                          <a:latin typeface="Arial"/>
                          <a:ea typeface="Calibri"/>
                          <a:cs typeface="Times New Roman"/>
                        </a:rPr>
                        <a:t>Director Unidad de Auditoría</a:t>
                      </a:r>
                      <a:endParaRPr lang="es-CO" sz="1000" dirty="0">
                        <a:latin typeface="Calibri"/>
                        <a:ea typeface="Calibri"/>
                        <a:cs typeface="Times New Roman"/>
                      </a:endParaRPr>
                    </a:p>
                    <a:p>
                      <a:pPr algn="ctr">
                        <a:spcAft>
                          <a:spcPts val="0"/>
                        </a:spcAft>
                      </a:pPr>
                      <a:r>
                        <a:rPr lang="es-CO" sz="1000" dirty="0">
                          <a:latin typeface="Arial"/>
                          <a:ea typeface="Calibri"/>
                          <a:cs typeface="Times New Roman"/>
                        </a:rPr>
                        <a:t>Líder de Auditoría</a:t>
                      </a:r>
                      <a:endParaRPr lang="es-CO" sz="1000" dirty="0">
                        <a:latin typeface="Calibri"/>
                        <a:ea typeface="Calibri"/>
                        <a:cs typeface="Times New Roman"/>
                      </a:endParaRPr>
                    </a:p>
                  </a:txBody>
                  <a:tcPr marL="8164" marR="8164" marT="8164" marB="816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285">
                <a:tc vMerge="1">
                  <a:txBody>
                    <a:bodyPr/>
                    <a:lstStyle/>
                    <a:p>
                      <a:endParaRPr lang="es-CO"/>
                    </a:p>
                  </a:txBody>
                  <a:tcPr/>
                </a:tc>
                <a:tc>
                  <a:txBody>
                    <a:bodyPr/>
                    <a:lstStyle/>
                    <a:p>
                      <a:pPr>
                        <a:spcAft>
                          <a:spcPts val="0"/>
                        </a:spcAft>
                      </a:pPr>
                      <a:r>
                        <a:rPr lang="es-CO" sz="1000" dirty="0">
                          <a:latin typeface="Arial"/>
                          <a:ea typeface="Times New Roman"/>
                          <a:cs typeface="Times New Roman"/>
                        </a:rPr>
                        <a:t>Mantener y mejorar competencias</a:t>
                      </a:r>
                      <a:endParaRPr lang="es-CO" sz="1000" dirty="0">
                        <a:latin typeface="Calibri"/>
                        <a:ea typeface="Calibri"/>
                        <a:cs typeface="Times New Roman"/>
                      </a:endParaRPr>
                    </a:p>
                  </a:txBody>
                  <a:tcPr marL="8164" marR="8164" marT="8164" marB="816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00" dirty="0">
                          <a:latin typeface="Arial"/>
                          <a:ea typeface="Times New Roman"/>
                          <a:cs typeface="Times New Roman"/>
                        </a:rPr>
                        <a:t>Información documentada sobre actividades de capacitación</a:t>
                      </a:r>
                      <a:endParaRPr lang="es-CO" sz="1000" dirty="0">
                        <a:latin typeface="Calibri"/>
                        <a:ea typeface="Calibri"/>
                        <a:cs typeface="Times New Roman"/>
                      </a:endParaRPr>
                    </a:p>
                  </a:txBody>
                  <a:tcPr marL="8164" marR="8164" marT="8164" marB="816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00" dirty="0">
                          <a:latin typeface="Arial"/>
                          <a:ea typeface="Calibri"/>
                          <a:cs typeface="Times New Roman"/>
                        </a:rPr>
                        <a:t>Auditores</a:t>
                      </a:r>
                      <a:endParaRPr lang="es-CO" sz="1000" dirty="0">
                        <a:latin typeface="Calibri"/>
                        <a:ea typeface="Calibri"/>
                        <a:cs typeface="Times New Roman"/>
                      </a:endParaRPr>
                    </a:p>
                  </a:txBody>
                  <a:tcPr marL="8164" marR="8164" marT="8164" marB="816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6221">
                <a:tc vMerge="1">
                  <a:txBody>
                    <a:bodyPr/>
                    <a:lstStyle/>
                    <a:p>
                      <a:endParaRPr lang="es-CO"/>
                    </a:p>
                  </a:txBody>
                  <a:tcPr/>
                </a:tc>
                <a:tc>
                  <a:txBody>
                    <a:bodyPr/>
                    <a:lstStyle/>
                    <a:p>
                      <a:pPr>
                        <a:spcAft>
                          <a:spcPts val="0"/>
                        </a:spcAft>
                      </a:pPr>
                      <a:r>
                        <a:rPr lang="es-CO" sz="1000" dirty="0">
                          <a:latin typeface="Arial"/>
                          <a:ea typeface="Times New Roman"/>
                          <a:cs typeface="Times New Roman"/>
                        </a:rPr>
                        <a:t>Mejorar el proceso</a:t>
                      </a:r>
                      <a:endParaRPr lang="es-CO" sz="1000" dirty="0">
                        <a:latin typeface="Calibri"/>
                        <a:ea typeface="Calibri"/>
                        <a:cs typeface="Times New Roman"/>
                      </a:endParaRPr>
                    </a:p>
                  </a:txBody>
                  <a:tcPr marL="8164" marR="8164" marT="8164" marB="816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00" dirty="0">
                          <a:latin typeface="Arial"/>
                          <a:ea typeface="Times New Roman"/>
                          <a:cs typeface="Times New Roman"/>
                        </a:rPr>
                        <a:t>Información documentada sobre acciones de mejora implementadas</a:t>
                      </a:r>
                      <a:endParaRPr lang="es-CO" sz="1000" dirty="0">
                        <a:latin typeface="Calibri"/>
                        <a:ea typeface="Calibri"/>
                        <a:cs typeface="Times New Roman"/>
                      </a:endParaRPr>
                    </a:p>
                  </a:txBody>
                  <a:tcPr marL="8164" marR="8164" marT="8164" marB="816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00" dirty="0">
                          <a:latin typeface="Arial"/>
                          <a:ea typeface="Calibri"/>
                          <a:cs typeface="Times New Roman"/>
                        </a:rPr>
                        <a:t>Director Unidad de Auditoría</a:t>
                      </a:r>
                      <a:endParaRPr lang="es-CO" sz="1000" dirty="0">
                        <a:latin typeface="Calibri"/>
                        <a:ea typeface="Calibri"/>
                        <a:cs typeface="Times New Roman"/>
                      </a:endParaRPr>
                    </a:p>
                    <a:p>
                      <a:pPr algn="ctr">
                        <a:spcAft>
                          <a:spcPts val="0"/>
                        </a:spcAft>
                      </a:pPr>
                      <a:r>
                        <a:rPr lang="es-CO" sz="1000" dirty="0">
                          <a:latin typeface="Arial"/>
                          <a:ea typeface="Calibri"/>
                          <a:cs typeface="Times New Roman"/>
                        </a:rPr>
                        <a:t>Equipos Auditores</a:t>
                      </a:r>
                      <a:endParaRPr lang="es-CO" sz="1000" dirty="0">
                        <a:latin typeface="Calibri"/>
                        <a:ea typeface="Calibri"/>
                        <a:cs typeface="Times New Roman"/>
                      </a:endParaRPr>
                    </a:p>
                  </a:txBody>
                  <a:tcPr marL="8164" marR="8164" marT="8164" marB="816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35625" y="1309378"/>
            <a:ext cx="6056416" cy="5516895"/>
          </a:xfrm>
          <a:prstGeom prst="rect">
            <a:avLst/>
          </a:prstGeom>
          <a:no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lvl="0" algn="ctr"/>
            <a:r>
              <a:rPr lang="es-ES" b="1" dirty="0" smtClean="0"/>
              <a:t>OBJETIVO DEL PROCEDIMIENTO</a:t>
            </a:r>
            <a:endParaRPr lang="es-CO" dirty="0" smtClean="0"/>
          </a:p>
          <a:p>
            <a:r>
              <a:rPr lang="es-ES" b="1" dirty="0" smtClean="0"/>
              <a:t> </a:t>
            </a:r>
            <a:endParaRPr lang="es-CO" dirty="0" smtClean="0"/>
          </a:p>
          <a:p>
            <a:r>
              <a:rPr lang="es-ES" dirty="0" smtClean="0"/>
              <a:t>Establecer las pautas generales para acompañar a los líderes de procesos y directivos de dependencias u oficinas auditadas, en la formulación de los planes de mejoramiento producto de las auditorías internas de gestión y especiales, que realiza la Unidad de Auditoría, con el objeto de subsanar y corregir las desviaciones o no conformidades detectadas; hacer su seguimiento y al de los planes de mejoramiento suscritos con la Contraloría General de la República, evaluando el cumplimento y la efectividad de las acciones propuestas.</a:t>
            </a:r>
            <a:endParaRPr lang="es-CO" dirty="0" smtClean="0"/>
          </a:p>
          <a:p>
            <a:r>
              <a:rPr lang="es-ES" dirty="0" smtClean="0"/>
              <a:t> </a:t>
            </a:r>
            <a:endParaRPr lang="es-CO" dirty="0" smtClean="0"/>
          </a:p>
          <a:p>
            <a:r>
              <a:rPr lang="es-ES" sz="1050" dirty="0" smtClean="0"/>
              <a:t>Nota 1. El seguimiento a los planes de mejoramiento es el proceso que adelanta la Unidad de Auditoría, mediante el cual verifica el cumplimiento de los compromisos adquiridos por los auditados para adoptar medidas correctivas sobre las causas de los hallazgos formulados en el informe de auditoría interna, y el de la Contraloría General de la República, así como la evaluación de la efectividad de dichas medidas. El propósito de la auditoria de seguimiento es establecer e informar, si las observaciones y recomendaciones contenidas en los planes de mejoramiento han sido tenidas en cuenta e implementadas en su oportunidad y el efecto de esta en una mejor gestión de la Rama Judicial y en el cumplimiento de sus objetivos.</a:t>
            </a:r>
            <a:endParaRPr lang="es-CO" sz="1050" dirty="0" smtClean="0"/>
          </a:p>
          <a:p>
            <a:r>
              <a:rPr lang="es-ES" sz="1050" dirty="0" smtClean="0"/>
              <a:t> </a:t>
            </a:r>
            <a:endParaRPr lang="es-CO" sz="1050" dirty="0" smtClean="0"/>
          </a:p>
          <a:p>
            <a:r>
              <a:rPr lang="es-ES" sz="1050" dirty="0" smtClean="0"/>
              <a:t>Nota 2. Dependiendo de la complejidad de los resultados y del plan de mejoramiento, la Unidad de Auditoría establecerá el mecanismo de seguimiento, el cual puede ser: a) A través de visitas de seguimiento, con el fin de evaluar el avance y cumplimiento de las acciones correctivas, o b) Como auditoría de seguimiento programada en el Programa Anual de Auditoría, para evaluar el avance, cumplimiento y efectividad del plan de mejoramiento</a:t>
            </a:r>
            <a:endParaRPr lang="es-CO" sz="800" dirty="0" smtClean="0"/>
          </a:p>
        </p:txBody>
      </p:sp>
      <p:sp>
        <p:nvSpPr>
          <p:cNvPr id="27649" name="Rectangle 1"/>
          <p:cNvSpPr>
            <a:spLocks noChangeArrowheads="1"/>
          </p:cNvSpPr>
          <p:nvPr/>
        </p:nvSpPr>
        <p:spPr bwMode="auto">
          <a:xfrm>
            <a:off x="6305797" y="1399399"/>
            <a:ext cx="5747652" cy="5139869"/>
          </a:xfrm>
          <a:prstGeom prst="rect">
            <a:avLst/>
          </a:prstGeom>
          <a:no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kumimoji="0" lang="es-ES"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MARCO NORMATIVO</a:t>
            </a:r>
          </a:p>
          <a:p>
            <a:pPr marL="0" marR="0" lvl="0" indent="0" algn="just" defTabSz="914400" rtl="0" eaLnBrk="1" fontAlgn="base" latinLnBrk="0" hangingPunct="1">
              <a:lnSpc>
                <a:spcPct val="100000"/>
              </a:lnSpc>
              <a:spcBef>
                <a:spcPct val="0"/>
              </a:spcBef>
              <a:spcAft>
                <a:spcPct val="0"/>
              </a:spcAft>
              <a:buClrTx/>
              <a:buSzTx/>
              <a:tabLst/>
            </a:pPr>
            <a:endParaRPr kumimoji="0" lang="es-CO"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Artículos 209 y 269 de la Constitución Política</a:t>
            </a:r>
            <a:endParaRPr kumimoji="0" lang="es-CO"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Leyes 87 de 1993, 270 de 1996, 1474 de 2011 y 1712 de 2014</a:t>
            </a:r>
            <a:endParaRPr kumimoji="0" lang="es-CO"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Decretos 1083 de 2015 y 648 y 1499 de 2017</a:t>
            </a:r>
            <a:endParaRPr kumimoji="0" lang="es-CO"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Resolución Orgánica 7350 de 2013 de la Contraloría General de la República</a:t>
            </a:r>
            <a:endParaRPr kumimoji="0" lang="es-CO"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Control Interno - Marco Integrado 2013 (COSO)</a:t>
            </a:r>
            <a:endParaRPr kumimoji="0" lang="es-CO"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Marco Internacional para la Práctica Profesional de la Auditoría Interna (MIPP) 2017</a:t>
            </a:r>
            <a:endParaRPr kumimoji="0" lang="es-CO"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Marco Técnico Normativo de las Normas de Aseguramiento de la Información (Decreto 302 de 2015)</a:t>
            </a:r>
            <a:endParaRPr kumimoji="0" lang="es-CO"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Normas Internacionales de Auditoría (NIA) (Auditoría de Estados Financieros) </a:t>
            </a:r>
            <a:endParaRPr kumimoji="0" lang="es-CO"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Normas de Auditoría Generalmente Aceptadas (NAGA, Ley 43 de 1990)</a:t>
            </a:r>
            <a:endParaRPr kumimoji="0" lang="es-CO"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Guía Rol de las Unidades de Control Interno Auditoría Interna o quien haga sus veces (octubre de 2017)</a:t>
            </a:r>
            <a:endParaRPr kumimoji="0" lang="es-CO"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Código de Integridad del Servicio Público Colombiano (DAFP, enero de 2018)</a:t>
            </a:r>
            <a:endParaRPr kumimoji="0" lang="es-CO"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Guía de Auditoría para Entidades Públicas (Versión 3, mayo de 2018)</a:t>
            </a:r>
            <a:endParaRPr kumimoji="0" lang="es-CO"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Marco General del Sistema de Gestión MIPG (Versión 2, julio de 2018)</a:t>
            </a:r>
            <a:endParaRPr kumimoji="0" lang="es-CO"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Manual Operativo del Sistema de Gestión MIPG (Versión 2, agosto de 2018)</a:t>
            </a:r>
            <a:endParaRPr kumimoji="0" lang="es-CO"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Guía para la Administración de los Riesgos de Gestión, Corrupción y Seguridad Digital y el Diseño de Controles en Entidades Públicas (Versión 1, agosto de 2018)</a:t>
            </a:r>
            <a:endParaRPr kumimoji="0" lang="es-CO"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Código de Ética del Auditor Interno de la Rama Judicial</a:t>
            </a:r>
            <a:endParaRPr kumimoji="0" lang="es-CO"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Estatuto de Auditoría de la Rama Judicial</a:t>
            </a:r>
            <a:endParaRPr kumimoji="0" lang="es-CO"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Guía Técnica Colombiana GTC-ISO 19011</a:t>
            </a:r>
            <a:endParaRPr kumimoji="0" lang="es-CO"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Demás normatividad aplicable, así como aquellas que las modifiquen o sustituyan</a:t>
            </a:r>
            <a:endParaRPr kumimoji="0" lang="es-E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5 Rectángulo"/>
          <p:cNvSpPr/>
          <p:nvPr/>
        </p:nvSpPr>
        <p:spPr>
          <a:xfrm>
            <a:off x="0" y="912906"/>
            <a:ext cx="12192000" cy="40011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CO" sz="2000" dirty="0" smtClean="0">
                <a:solidFill>
                  <a:srgbClr val="C00000"/>
                </a:solidFill>
              </a:rPr>
              <a:t>PROCEDIMIENTO FORMULACIÓN Y SEGUIMIENTO A PLANES DE MEJORAMIENTO</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912906"/>
            <a:ext cx="12192000" cy="40011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CO" sz="2000" dirty="0" smtClean="0">
                <a:solidFill>
                  <a:srgbClr val="C00000"/>
                </a:solidFill>
              </a:rPr>
              <a:t>ACTIVIDADES PROCEDIMIENTO FORMULACIÓN Y SEGUIMIENTO A PLANES DE MEJORAMIENTO</a:t>
            </a:r>
          </a:p>
        </p:txBody>
      </p:sp>
      <p:graphicFrame>
        <p:nvGraphicFramePr>
          <p:cNvPr id="4" name="3 Tabla"/>
          <p:cNvGraphicFramePr>
            <a:graphicFrameLocks noGrp="1"/>
          </p:cNvGraphicFramePr>
          <p:nvPr/>
        </p:nvGraphicFramePr>
        <p:xfrm>
          <a:off x="47506" y="1277791"/>
          <a:ext cx="11954494" cy="5531053"/>
        </p:xfrm>
        <a:graphic>
          <a:graphicData uri="http://schemas.openxmlformats.org/drawingml/2006/table">
            <a:tbl>
              <a:tblPr/>
              <a:tblGrid>
                <a:gridCol w="430583"/>
                <a:gridCol w="3157005"/>
                <a:gridCol w="5878023"/>
                <a:gridCol w="2488883"/>
              </a:tblGrid>
              <a:tr h="120415">
                <a:tc>
                  <a:txBody>
                    <a:bodyPr/>
                    <a:lstStyle/>
                    <a:p>
                      <a:pPr algn="ctr">
                        <a:spcAft>
                          <a:spcPts val="0"/>
                        </a:spcAft>
                      </a:pPr>
                      <a:r>
                        <a:rPr lang="es-CO" sz="1100" b="1" dirty="0">
                          <a:latin typeface="Arial"/>
                          <a:ea typeface="Calibri"/>
                          <a:cs typeface="Times New Roman"/>
                        </a:rPr>
                        <a:t>PHVA</a:t>
                      </a:r>
                      <a:endParaRPr lang="es-CO" sz="1200" dirty="0">
                        <a:latin typeface="Calibri"/>
                        <a:ea typeface="Calibri"/>
                        <a:cs typeface="Times New Roman"/>
                      </a:endParaRPr>
                    </a:p>
                  </a:txBody>
                  <a:tcPr marL="11391" marR="11391" marT="11391" marB="113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b="1" dirty="0">
                          <a:latin typeface="Arial"/>
                          <a:ea typeface="Calibri"/>
                          <a:cs typeface="Times New Roman"/>
                        </a:rPr>
                        <a:t>ACTIVIDAD</a:t>
                      </a:r>
                      <a:endParaRPr lang="es-CO" sz="1200" dirty="0">
                        <a:latin typeface="Calibri"/>
                        <a:ea typeface="Calibri"/>
                        <a:cs typeface="Times New Roman"/>
                      </a:endParaRPr>
                    </a:p>
                  </a:txBody>
                  <a:tcPr marL="11391" marR="11391" marT="11391" marB="113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b="1" dirty="0">
                          <a:solidFill>
                            <a:srgbClr val="000000"/>
                          </a:solidFill>
                          <a:latin typeface="Arial"/>
                          <a:ea typeface="Calibri"/>
                          <a:cs typeface="Times New Roman"/>
                        </a:rPr>
                        <a:t>PRODUCTO</a:t>
                      </a:r>
                      <a:endParaRPr lang="es-CO" sz="1200" dirty="0">
                        <a:latin typeface="Calibri"/>
                        <a:ea typeface="Calibri"/>
                        <a:cs typeface="Times New Roman"/>
                      </a:endParaRPr>
                    </a:p>
                  </a:txBody>
                  <a:tcPr marL="11391" marR="11391" marT="11391" marB="113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b="1" dirty="0">
                          <a:latin typeface="Arial"/>
                          <a:ea typeface="Calibri"/>
                          <a:cs typeface="Times New Roman"/>
                        </a:rPr>
                        <a:t>RESPONSABLE</a:t>
                      </a:r>
                      <a:endParaRPr lang="es-CO" sz="1200" dirty="0">
                        <a:latin typeface="Calibri"/>
                        <a:ea typeface="Calibri"/>
                        <a:cs typeface="Times New Roman"/>
                      </a:endParaRPr>
                    </a:p>
                  </a:txBody>
                  <a:tcPr marL="11391" marR="11391" marT="11391" marB="113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8583">
                <a:tc rowSpan="4">
                  <a:txBody>
                    <a:bodyPr/>
                    <a:lstStyle/>
                    <a:p>
                      <a:pPr algn="ctr">
                        <a:spcAft>
                          <a:spcPts val="0"/>
                        </a:spcAft>
                      </a:pPr>
                      <a:r>
                        <a:rPr lang="es-CO" sz="1100" b="1" dirty="0">
                          <a:latin typeface="Arial"/>
                          <a:ea typeface="Calibri"/>
                          <a:cs typeface="Times New Roman"/>
                        </a:rPr>
                        <a:t>P</a:t>
                      </a:r>
                      <a:endParaRPr lang="es-CO" sz="1200" dirty="0">
                        <a:latin typeface="Calibri"/>
                        <a:ea typeface="Calibri"/>
                        <a:cs typeface="Times New Roman"/>
                      </a:endParaRPr>
                    </a:p>
                  </a:txBody>
                  <a:tcPr marL="11391" marR="11391" marT="11391" marB="113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CO" sz="1100" dirty="0">
                          <a:latin typeface="Arial"/>
                          <a:ea typeface="Calibri"/>
                          <a:cs typeface="Times New Roman"/>
                        </a:rPr>
                        <a:t>Formular plan de mejoramiento</a:t>
                      </a:r>
                      <a:endParaRPr lang="es-CO" sz="1200" dirty="0">
                        <a:latin typeface="Calibri"/>
                        <a:ea typeface="Calibri"/>
                        <a:cs typeface="Times New Roman"/>
                      </a:endParaRPr>
                    </a:p>
                  </a:txBody>
                  <a:tcPr marL="11391" marR="11391" marT="11391" marB="113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dirty="0">
                          <a:latin typeface="Arial"/>
                          <a:ea typeface="Calibri"/>
                          <a:cs typeface="Times New Roman"/>
                        </a:rPr>
                        <a:t>Plan de Mejoramiento</a:t>
                      </a:r>
                      <a:endParaRPr lang="es-CO" sz="1200" dirty="0">
                        <a:latin typeface="Calibri"/>
                        <a:ea typeface="Calibri"/>
                        <a:cs typeface="Times New Roman"/>
                      </a:endParaRPr>
                    </a:p>
                  </a:txBody>
                  <a:tcPr marL="11391" marR="11391" marT="11391" marB="113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dirty="0">
                          <a:latin typeface="Arial"/>
                          <a:ea typeface="Calibri"/>
                          <a:cs typeface="Times New Roman"/>
                        </a:rPr>
                        <a:t>Líder de proceso o Directivo de la dependencia administrativa o despacho judicial auditado</a:t>
                      </a:r>
                      <a:endParaRPr lang="es-CO" sz="1200" dirty="0">
                        <a:latin typeface="Calibri"/>
                        <a:ea typeface="Calibri"/>
                        <a:cs typeface="Times New Roman"/>
                      </a:endParaRPr>
                    </a:p>
                  </a:txBody>
                  <a:tcPr marL="11391" marR="11391" marT="11391" marB="113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8048">
                <a:tc vMerge="1">
                  <a:txBody>
                    <a:bodyPr/>
                    <a:lstStyle/>
                    <a:p>
                      <a:endParaRPr lang="es-CO"/>
                    </a:p>
                  </a:txBody>
                  <a:tcPr/>
                </a:tc>
                <a:tc>
                  <a:txBody>
                    <a:bodyPr/>
                    <a:lstStyle/>
                    <a:p>
                      <a:pPr>
                        <a:spcAft>
                          <a:spcPts val="0"/>
                        </a:spcAft>
                      </a:pPr>
                      <a:r>
                        <a:rPr lang="es-CO" sz="1100" dirty="0">
                          <a:latin typeface="Arial"/>
                          <a:ea typeface="Calibri"/>
                          <a:cs typeface="Times New Roman"/>
                        </a:rPr>
                        <a:t>Verificar la suscripción del plan de mejoramiento</a:t>
                      </a:r>
                      <a:endParaRPr lang="es-CO" sz="1200" dirty="0">
                        <a:latin typeface="Calibri"/>
                        <a:ea typeface="Calibri"/>
                        <a:cs typeface="Times New Roman"/>
                      </a:endParaRPr>
                    </a:p>
                  </a:txBody>
                  <a:tcPr marL="11391" marR="11391" marT="11391" marB="113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dirty="0">
                          <a:latin typeface="Arial"/>
                          <a:ea typeface="Calibri"/>
                          <a:cs typeface="Times New Roman"/>
                        </a:rPr>
                        <a:t>Plan de Mejoramiento</a:t>
                      </a:r>
                      <a:endParaRPr lang="es-CO" sz="1200" dirty="0">
                        <a:latin typeface="Calibri"/>
                        <a:ea typeface="Calibri"/>
                        <a:cs typeface="Times New Roman"/>
                      </a:endParaRPr>
                    </a:p>
                  </a:txBody>
                  <a:tcPr marL="11391" marR="11391" marT="11391" marB="113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dirty="0">
                          <a:latin typeface="Arial"/>
                          <a:ea typeface="Calibri"/>
                          <a:cs typeface="Times New Roman"/>
                        </a:rPr>
                        <a:t>Director Unidad de Auditoría </a:t>
                      </a:r>
                      <a:endParaRPr lang="es-CO" sz="1200" dirty="0">
                        <a:latin typeface="Calibri"/>
                        <a:ea typeface="Calibri"/>
                        <a:cs typeface="Times New Roman"/>
                      </a:endParaRPr>
                    </a:p>
                  </a:txBody>
                  <a:tcPr marL="11391" marR="11391" marT="11391" marB="113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3316">
                <a:tc vMerge="1">
                  <a:txBody>
                    <a:bodyPr/>
                    <a:lstStyle/>
                    <a:p>
                      <a:endParaRPr lang="es-CO"/>
                    </a:p>
                  </a:txBody>
                  <a:tcPr/>
                </a:tc>
                <a:tc>
                  <a:txBody>
                    <a:bodyPr/>
                    <a:lstStyle/>
                    <a:p>
                      <a:pPr>
                        <a:spcAft>
                          <a:spcPts val="0"/>
                        </a:spcAft>
                      </a:pPr>
                      <a:r>
                        <a:rPr lang="es-CO" sz="1100" dirty="0">
                          <a:latin typeface="Arial"/>
                          <a:ea typeface="Calibri"/>
                          <a:cs typeface="Times New Roman"/>
                        </a:rPr>
                        <a:t>Determinar la conformidad de las acciones de mejora</a:t>
                      </a:r>
                      <a:endParaRPr lang="es-CO" sz="1200" dirty="0">
                        <a:latin typeface="Calibri"/>
                        <a:ea typeface="Calibri"/>
                        <a:cs typeface="Times New Roman"/>
                      </a:endParaRPr>
                    </a:p>
                  </a:txBody>
                  <a:tcPr marL="11391" marR="11391" marT="11391" marB="113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dirty="0">
                          <a:solidFill>
                            <a:srgbClr val="000000"/>
                          </a:solidFill>
                          <a:latin typeface="Arial"/>
                          <a:ea typeface="Calibri"/>
                          <a:cs typeface="Times New Roman"/>
                        </a:rPr>
                        <a:t>Comunicación sobre no conformidad del plan de mejoramiento</a:t>
                      </a:r>
                      <a:endParaRPr lang="es-CO" sz="1200" dirty="0">
                        <a:latin typeface="Calibri"/>
                        <a:ea typeface="Calibri"/>
                        <a:cs typeface="Times New Roman"/>
                      </a:endParaRPr>
                    </a:p>
                  </a:txBody>
                  <a:tcPr marL="11391" marR="11391" marT="11391" marB="113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dirty="0">
                          <a:latin typeface="Arial"/>
                          <a:ea typeface="Calibri"/>
                          <a:cs typeface="Times New Roman"/>
                        </a:rPr>
                        <a:t>Director Unidad de Auditoría</a:t>
                      </a:r>
                      <a:endParaRPr lang="es-CO" sz="1200" dirty="0">
                        <a:latin typeface="Calibri"/>
                        <a:ea typeface="Calibri"/>
                        <a:cs typeface="Times New Roman"/>
                      </a:endParaRPr>
                    </a:p>
                    <a:p>
                      <a:pPr algn="ctr">
                        <a:spcAft>
                          <a:spcPts val="0"/>
                        </a:spcAft>
                      </a:pPr>
                      <a:r>
                        <a:rPr lang="es-CO" sz="1100" dirty="0">
                          <a:latin typeface="Arial"/>
                          <a:ea typeface="Calibri"/>
                          <a:cs typeface="Times New Roman"/>
                        </a:rPr>
                        <a:t>Líder de Auditoría</a:t>
                      </a:r>
                      <a:endParaRPr lang="es-CO" sz="1200" dirty="0">
                        <a:latin typeface="Calibri"/>
                        <a:ea typeface="Calibri"/>
                        <a:cs typeface="Times New Roman"/>
                      </a:endParaRPr>
                    </a:p>
                  </a:txBody>
                  <a:tcPr marL="11391" marR="11391" marT="11391" marB="113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8583">
                <a:tc vMerge="1">
                  <a:txBody>
                    <a:bodyPr/>
                    <a:lstStyle/>
                    <a:p>
                      <a:endParaRPr lang="es-CO"/>
                    </a:p>
                  </a:txBody>
                  <a:tcPr/>
                </a:tc>
                <a:tc>
                  <a:txBody>
                    <a:bodyPr/>
                    <a:lstStyle/>
                    <a:p>
                      <a:pPr>
                        <a:spcAft>
                          <a:spcPts val="0"/>
                        </a:spcAft>
                      </a:pPr>
                      <a:r>
                        <a:rPr lang="es-CO" sz="1100" dirty="0">
                          <a:latin typeface="Arial"/>
                          <a:ea typeface="Calibri"/>
                          <a:cs typeface="Times New Roman"/>
                        </a:rPr>
                        <a:t>Ajustar plan de mejoramiento</a:t>
                      </a:r>
                      <a:endParaRPr lang="es-CO" sz="1200" dirty="0">
                        <a:latin typeface="Calibri"/>
                        <a:ea typeface="Calibri"/>
                        <a:cs typeface="Times New Roman"/>
                      </a:endParaRPr>
                    </a:p>
                  </a:txBody>
                  <a:tcPr marL="11391" marR="11391" marT="11391" marB="113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dirty="0">
                          <a:latin typeface="Arial"/>
                          <a:ea typeface="Calibri"/>
                          <a:cs typeface="Times New Roman"/>
                        </a:rPr>
                        <a:t>Plan de Mejoramiento ajustado</a:t>
                      </a:r>
                      <a:endParaRPr lang="es-CO" sz="1200" dirty="0">
                        <a:latin typeface="Calibri"/>
                        <a:ea typeface="Calibri"/>
                        <a:cs typeface="Times New Roman"/>
                      </a:endParaRPr>
                    </a:p>
                  </a:txBody>
                  <a:tcPr marL="11391" marR="11391" marT="11391" marB="113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dirty="0">
                          <a:latin typeface="Arial"/>
                          <a:ea typeface="Calibri"/>
                          <a:cs typeface="Times New Roman"/>
                        </a:rPr>
                        <a:t>Líder de proceso o Directivo de la dependencia administrativa o despacho judicial auditado</a:t>
                      </a:r>
                      <a:endParaRPr lang="es-CO" sz="1200" dirty="0">
                        <a:latin typeface="Calibri"/>
                        <a:ea typeface="Calibri"/>
                        <a:cs typeface="Times New Roman"/>
                      </a:endParaRPr>
                    </a:p>
                  </a:txBody>
                  <a:tcPr marL="11391" marR="11391" marT="11391" marB="113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8583">
                <a:tc rowSpan="5">
                  <a:txBody>
                    <a:bodyPr/>
                    <a:lstStyle/>
                    <a:p>
                      <a:pPr algn="ctr">
                        <a:spcAft>
                          <a:spcPts val="0"/>
                        </a:spcAft>
                      </a:pPr>
                      <a:r>
                        <a:rPr lang="es-CO" sz="1100" b="1" dirty="0">
                          <a:latin typeface="Arial"/>
                          <a:ea typeface="Calibri"/>
                          <a:cs typeface="Times New Roman"/>
                        </a:rPr>
                        <a:t>H</a:t>
                      </a:r>
                      <a:endParaRPr lang="es-CO" sz="1200" dirty="0">
                        <a:latin typeface="Calibri"/>
                        <a:ea typeface="Calibri"/>
                        <a:cs typeface="Times New Roman"/>
                      </a:endParaRPr>
                    </a:p>
                  </a:txBody>
                  <a:tcPr marL="11391" marR="11391" marT="11391" marB="113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CO" sz="1100" dirty="0">
                          <a:latin typeface="Arial"/>
                          <a:ea typeface="Calibri"/>
                          <a:cs typeface="Times New Roman"/>
                        </a:rPr>
                        <a:t>Ejecutar plan de mejoramiento</a:t>
                      </a:r>
                      <a:endParaRPr lang="es-CO" sz="1200" dirty="0">
                        <a:latin typeface="Calibri"/>
                        <a:ea typeface="Calibri"/>
                        <a:cs typeface="Times New Roman"/>
                      </a:endParaRPr>
                    </a:p>
                  </a:txBody>
                  <a:tcPr marL="11391" marR="11391" marT="11391" marB="113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dirty="0">
                          <a:solidFill>
                            <a:srgbClr val="000000"/>
                          </a:solidFill>
                          <a:latin typeface="Arial"/>
                          <a:ea typeface="Calibri"/>
                          <a:cs typeface="Times New Roman"/>
                        </a:rPr>
                        <a:t>Información documentada sobre la implementación de acciones correctivas</a:t>
                      </a:r>
                      <a:endParaRPr lang="es-CO" sz="1200" dirty="0">
                        <a:latin typeface="Calibri"/>
                        <a:ea typeface="Calibri"/>
                        <a:cs typeface="Times New Roman"/>
                      </a:endParaRPr>
                    </a:p>
                  </a:txBody>
                  <a:tcPr marL="11391" marR="11391" marT="11391" marB="113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dirty="0">
                          <a:latin typeface="Arial"/>
                          <a:ea typeface="Calibri"/>
                          <a:cs typeface="Times New Roman"/>
                        </a:rPr>
                        <a:t>Líder de proceso o Directivo de la dependencia administrativa o despacho judicial auditado</a:t>
                      </a:r>
                      <a:endParaRPr lang="es-CO" sz="1200" dirty="0">
                        <a:latin typeface="Calibri"/>
                        <a:ea typeface="Calibri"/>
                        <a:cs typeface="Times New Roman"/>
                      </a:endParaRPr>
                    </a:p>
                  </a:txBody>
                  <a:tcPr marL="11391" marR="11391" marT="11391" marB="113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3316">
                <a:tc vMerge="1">
                  <a:txBody>
                    <a:bodyPr/>
                    <a:lstStyle/>
                    <a:p>
                      <a:endParaRPr lang="es-CO"/>
                    </a:p>
                  </a:txBody>
                  <a:tcPr/>
                </a:tc>
                <a:tc>
                  <a:txBody>
                    <a:bodyPr/>
                    <a:lstStyle/>
                    <a:p>
                      <a:pPr>
                        <a:spcAft>
                          <a:spcPts val="0"/>
                        </a:spcAft>
                      </a:pPr>
                      <a:r>
                        <a:rPr lang="es-CO" sz="1100" dirty="0">
                          <a:latin typeface="Arial"/>
                          <a:ea typeface="Calibri"/>
                          <a:cs typeface="Times New Roman"/>
                        </a:rPr>
                        <a:t>Realizar seguimiento al plan de mejoramiento</a:t>
                      </a:r>
                      <a:endParaRPr lang="es-CO" sz="1200" dirty="0">
                        <a:latin typeface="Calibri"/>
                        <a:ea typeface="Calibri"/>
                        <a:cs typeface="Times New Roman"/>
                      </a:endParaRPr>
                    </a:p>
                  </a:txBody>
                  <a:tcPr marL="11391" marR="11391" marT="11391" marB="113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dirty="0">
                          <a:solidFill>
                            <a:srgbClr val="000000"/>
                          </a:solidFill>
                          <a:latin typeface="Arial"/>
                          <a:ea typeface="Calibri"/>
                          <a:cs typeface="Times New Roman"/>
                        </a:rPr>
                        <a:t>Información documentada en hojas de trabajo sobre el seguimiento</a:t>
                      </a:r>
                      <a:endParaRPr lang="es-CO" sz="1200" dirty="0">
                        <a:latin typeface="Calibri"/>
                        <a:ea typeface="Calibri"/>
                        <a:cs typeface="Times New Roman"/>
                      </a:endParaRPr>
                    </a:p>
                    <a:p>
                      <a:pPr algn="ctr">
                        <a:spcAft>
                          <a:spcPts val="0"/>
                        </a:spcAft>
                      </a:pPr>
                      <a:r>
                        <a:rPr lang="es-CO" sz="1100" dirty="0">
                          <a:solidFill>
                            <a:srgbClr val="000000"/>
                          </a:solidFill>
                          <a:latin typeface="Arial"/>
                          <a:ea typeface="Calibri"/>
                          <a:cs typeface="Times New Roman"/>
                        </a:rPr>
                        <a:t>Formato de formulación y evaluación del plan de mejoramiento</a:t>
                      </a:r>
                      <a:endParaRPr lang="es-CO" sz="1200" dirty="0">
                        <a:latin typeface="Calibri"/>
                        <a:ea typeface="Calibri"/>
                        <a:cs typeface="Times New Roman"/>
                      </a:endParaRPr>
                    </a:p>
                  </a:txBody>
                  <a:tcPr marL="11391" marR="11391" marT="11391" marB="113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dirty="0">
                          <a:latin typeface="Arial"/>
                          <a:ea typeface="Calibri"/>
                          <a:cs typeface="Times New Roman"/>
                        </a:rPr>
                        <a:t>Auditor designado</a:t>
                      </a:r>
                      <a:endParaRPr lang="es-CO" sz="1200" dirty="0">
                        <a:latin typeface="Calibri"/>
                        <a:ea typeface="Calibri"/>
                        <a:cs typeface="Times New Roman"/>
                      </a:endParaRPr>
                    </a:p>
                  </a:txBody>
                  <a:tcPr marL="11391" marR="11391" marT="11391" marB="113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8048">
                <a:tc vMerge="1">
                  <a:txBody>
                    <a:bodyPr/>
                    <a:lstStyle/>
                    <a:p>
                      <a:endParaRPr lang="es-CO"/>
                    </a:p>
                  </a:txBody>
                  <a:tcPr/>
                </a:tc>
                <a:tc>
                  <a:txBody>
                    <a:bodyPr/>
                    <a:lstStyle/>
                    <a:p>
                      <a:pPr>
                        <a:spcAft>
                          <a:spcPts val="0"/>
                        </a:spcAft>
                      </a:pPr>
                      <a:r>
                        <a:rPr lang="es-CO" sz="1100" dirty="0">
                          <a:latin typeface="Arial"/>
                          <a:ea typeface="Calibri"/>
                          <a:cs typeface="Times New Roman"/>
                        </a:rPr>
                        <a:t>Elaborar informe de seguimiento</a:t>
                      </a:r>
                      <a:endParaRPr lang="es-CO" sz="1200" dirty="0">
                        <a:latin typeface="Calibri"/>
                        <a:ea typeface="Calibri"/>
                        <a:cs typeface="Times New Roman"/>
                      </a:endParaRPr>
                    </a:p>
                  </a:txBody>
                  <a:tcPr marL="11391" marR="11391" marT="11391" marB="113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dirty="0">
                          <a:solidFill>
                            <a:srgbClr val="000000"/>
                          </a:solidFill>
                          <a:latin typeface="Arial"/>
                          <a:ea typeface="Calibri"/>
                          <a:cs typeface="Times New Roman"/>
                        </a:rPr>
                        <a:t>Informe preliminar de seguimiento</a:t>
                      </a:r>
                      <a:endParaRPr lang="es-CO" sz="1200" dirty="0">
                        <a:latin typeface="Calibri"/>
                        <a:ea typeface="Calibri"/>
                        <a:cs typeface="Times New Roman"/>
                      </a:endParaRPr>
                    </a:p>
                  </a:txBody>
                  <a:tcPr marL="11391" marR="11391" marT="11391" marB="113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dirty="0">
                          <a:latin typeface="Arial"/>
                          <a:ea typeface="Calibri"/>
                          <a:cs typeface="Times New Roman"/>
                        </a:rPr>
                        <a:t>Auditor designado</a:t>
                      </a:r>
                      <a:endParaRPr lang="es-CO" sz="1200" dirty="0">
                        <a:latin typeface="Calibri"/>
                        <a:ea typeface="Calibri"/>
                        <a:cs typeface="Times New Roman"/>
                      </a:endParaRPr>
                    </a:p>
                  </a:txBody>
                  <a:tcPr marL="11391" marR="11391" marT="11391" marB="113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3316">
                <a:tc vMerge="1">
                  <a:txBody>
                    <a:bodyPr/>
                    <a:lstStyle/>
                    <a:p>
                      <a:endParaRPr lang="es-CO"/>
                    </a:p>
                  </a:txBody>
                  <a:tcPr/>
                </a:tc>
                <a:tc>
                  <a:txBody>
                    <a:bodyPr/>
                    <a:lstStyle/>
                    <a:p>
                      <a:pPr>
                        <a:spcAft>
                          <a:spcPts val="0"/>
                        </a:spcAft>
                      </a:pPr>
                      <a:r>
                        <a:rPr lang="es-CO" sz="1100" dirty="0">
                          <a:latin typeface="Arial"/>
                          <a:ea typeface="Calibri"/>
                          <a:cs typeface="Times New Roman"/>
                        </a:rPr>
                        <a:t>Distribuir informe de seguimiento</a:t>
                      </a:r>
                      <a:endParaRPr lang="es-CO" sz="1200" dirty="0">
                        <a:latin typeface="Calibri"/>
                        <a:ea typeface="Calibri"/>
                        <a:cs typeface="Times New Roman"/>
                      </a:endParaRPr>
                    </a:p>
                  </a:txBody>
                  <a:tcPr marL="11391" marR="11391" marT="11391" marB="113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dirty="0">
                          <a:solidFill>
                            <a:srgbClr val="000000"/>
                          </a:solidFill>
                          <a:latin typeface="Arial"/>
                          <a:ea typeface="Calibri"/>
                          <a:cs typeface="Times New Roman"/>
                        </a:rPr>
                        <a:t>Informe definitivo de </a:t>
                      </a:r>
                      <a:r>
                        <a:rPr lang="es-CO" sz="1100" dirty="0" smtClean="0">
                          <a:solidFill>
                            <a:srgbClr val="000000"/>
                          </a:solidFill>
                          <a:latin typeface="Arial"/>
                          <a:ea typeface="Calibri"/>
                          <a:cs typeface="Times New Roman"/>
                        </a:rPr>
                        <a:t>seguimiento</a:t>
                      </a:r>
                    </a:p>
                    <a:p>
                      <a:pPr algn="ctr">
                        <a:spcAft>
                          <a:spcPts val="0"/>
                        </a:spcAft>
                      </a:pPr>
                      <a:r>
                        <a:rPr lang="es-CO" sz="1100" dirty="0" smtClean="0">
                          <a:solidFill>
                            <a:srgbClr val="000000"/>
                          </a:solidFill>
                          <a:latin typeface="Arial"/>
                          <a:ea typeface="Calibri"/>
                          <a:cs typeface="Times New Roman"/>
                        </a:rPr>
                        <a:t>Oficio </a:t>
                      </a:r>
                      <a:r>
                        <a:rPr lang="es-CO" sz="1100" dirty="0">
                          <a:solidFill>
                            <a:srgbClr val="000000"/>
                          </a:solidFill>
                          <a:latin typeface="Arial"/>
                          <a:ea typeface="Calibri"/>
                          <a:cs typeface="Times New Roman"/>
                        </a:rPr>
                        <a:t>de Entrega</a:t>
                      </a:r>
                      <a:endParaRPr lang="es-CO" sz="1200" dirty="0">
                        <a:latin typeface="Calibri"/>
                        <a:ea typeface="Calibri"/>
                        <a:cs typeface="Times New Roman"/>
                      </a:endParaRPr>
                    </a:p>
                  </a:txBody>
                  <a:tcPr marL="11391" marR="11391" marT="11391" marB="113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dirty="0">
                          <a:latin typeface="Arial"/>
                          <a:ea typeface="Calibri"/>
                          <a:cs typeface="Times New Roman"/>
                        </a:rPr>
                        <a:t>Director Unidad de Auditoría</a:t>
                      </a:r>
                      <a:endParaRPr lang="es-CO" sz="1200" dirty="0">
                        <a:latin typeface="Calibri"/>
                        <a:ea typeface="Calibri"/>
                        <a:cs typeface="Times New Roman"/>
                      </a:endParaRPr>
                    </a:p>
                    <a:p>
                      <a:pPr algn="ctr">
                        <a:spcAft>
                          <a:spcPts val="0"/>
                        </a:spcAft>
                      </a:pPr>
                      <a:r>
                        <a:rPr lang="es-CO" sz="1100" dirty="0">
                          <a:latin typeface="Arial"/>
                          <a:ea typeface="Calibri"/>
                          <a:cs typeface="Times New Roman"/>
                        </a:rPr>
                        <a:t>Auditor designado</a:t>
                      </a:r>
                      <a:endParaRPr lang="es-CO" sz="1200" dirty="0">
                        <a:latin typeface="Calibri"/>
                        <a:ea typeface="Calibri"/>
                        <a:cs typeface="Times New Roman"/>
                      </a:endParaRPr>
                    </a:p>
                  </a:txBody>
                  <a:tcPr marL="11391" marR="11391" marT="11391" marB="113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8048">
                <a:tc vMerge="1">
                  <a:txBody>
                    <a:bodyPr/>
                    <a:lstStyle/>
                    <a:p>
                      <a:endParaRPr lang="es-CO"/>
                    </a:p>
                  </a:txBody>
                  <a:tcPr/>
                </a:tc>
                <a:tc>
                  <a:txBody>
                    <a:bodyPr/>
                    <a:lstStyle/>
                    <a:p>
                      <a:pPr>
                        <a:spcAft>
                          <a:spcPts val="0"/>
                        </a:spcAft>
                      </a:pPr>
                      <a:r>
                        <a:rPr lang="es-CO" sz="1100" dirty="0">
                          <a:latin typeface="Arial"/>
                          <a:ea typeface="Calibri"/>
                          <a:cs typeface="Times New Roman"/>
                        </a:rPr>
                        <a:t>Finalizar la auditoría</a:t>
                      </a:r>
                      <a:endParaRPr lang="es-CO" sz="1200" dirty="0">
                        <a:latin typeface="Calibri"/>
                        <a:ea typeface="Calibri"/>
                        <a:cs typeface="Times New Roman"/>
                      </a:endParaRPr>
                    </a:p>
                  </a:txBody>
                  <a:tcPr marL="11391" marR="11391" marT="11391" marB="113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dirty="0">
                          <a:solidFill>
                            <a:srgbClr val="000000"/>
                          </a:solidFill>
                          <a:latin typeface="Arial"/>
                          <a:ea typeface="Calibri"/>
                          <a:cs typeface="Times New Roman"/>
                        </a:rPr>
                        <a:t>Información documentada de la auditoría</a:t>
                      </a:r>
                      <a:endParaRPr lang="es-CO" sz="1200" dirty="0">
                        <a:latin typeface="Calibri"/>
                        <a:ea typeface="Calibri"/>
                        <a:cs typeface="Times New Roman"/>
                      </a:endParaRPr>
                    </a:p>
                  </a:txBody>
                  <a:tcPr marL="11391" marR="11391" marT="11391" marB="113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dirty="0">
                          <a:latin typeface="Arial"/>
                          <a:ea typeface="Calibri"/>
                          <a:cs typeface="Times New Roman"/>
                        </a:rPr>
                        <a:t>Auditor designado</a:t>
                      </a:r>
                      <a:endParaRPr lang="es-CO" sz="1200" dirty="0">
                        <a:latin typeface="Calibri"/>
                        <a:ea typeface="Calibri"/>
                        <a:cs typeface="Times New Roman"/>
                      </a:endParaRPr>
                    </a:p>
                  </a:txBody>
                  <a:tcPr marL="11391" marR="11391" marT="11391" marB="113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8048">
                <a:tc rowSpan="2">
                  <a:txBody>
                    <a:bodyPr/>
                    <a:lstStyle/>
                    <a:p>
                      <a:pPr algn="ctr">
                        <a:spcAft>
                          <a:spcPts val="0"/>
                        </a:spcAft>
                      </a:pPr>
                      <a:r>
                        <a:rPr lang="es-CO" sz="1100" b="1" dirty="0">
                          <a:latin typeface="Arial"/>
                          <a:ea typeface="Calibri"/>
                          <a:cs typeface="Times New Roman"/>
                        </a:rPr>
                        <a:t>V</a:t>
                      </a:r>
                      <a:endParaRPr lang="es-CO" sz="1200" dirty="0">
                        <a:latin typeface="Calibri"/>
                        <a:ea typeface="Calibri"/>
                        <a:cs typeface="Times New Roman"/>
                      </a:endParaRPr>
                    </a:p>
                  </a:txBody>
                  <a:tcPr marL="11391" marR="11391" marT="11391" marB="113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CO" sz="1100" dirty="0">
                          <a:latin typeface="Arial"/>
                          <a:ea typeface="Times New Roman"/>
                          <a:cs typeface="Times New Roman"/>
                        </a:rPr>
                        <a:t>Verificar el cumplimiento del seguimiento</a:t>
                      </a:r>
                      <a:endParaRPr lang="es-CO" sz="1200" dirty="0">
                        <a:latin typeface="Calibri"/>
                        <a:ea typeface="Calibri"/>
                        <a:cs typeface="Times New Roman"/>
                      </a:endParaRPr>
                    </a:p>
                  </a:txBody>
                  <a:tcPr marL="11391" marR="11391" marT="11391" marB="113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dirty="0">
                          <a:latin typeface="Arial"/>
                          <a:ea typeface="Times New Roman"/>
                          <a:cs typeface="Times New Roman"/>
                        </a:rPr>
                        <a:t>Información documentada sobre el seguimiento</a:t>
                      </a:r>
                      <a:endParaRPr lang="es-CO" sz="1200" dirty="0">
                        <a:latin typeface="Calibri"/>
                        <a:ea typeface="Calibri"/>
                        <a:cs typeface="Times New Roman"/>
                      </a:endParaRPr>
                    </a:p>
                  </a:txBody>
                  <a:tcPr marL="11391" marR="11391" marT="11391" marB="113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dirty="0">
                          <a:latin typeface="Arial"/>
                          <a:ea typeface="Calibri"/>
                          <a:cs typeface="Times New Roman"/>
                        </a:rPr>
                        <a:t>Director Unidad de Auditoría</a:t>
                      </a:r>
                      <a:endParaRPr lang="es-CO" sz="1200" dirty="0">
                        <a:latin typeface="Calibri"/>
                        <a:ea typeface="Calibri"/>
                        <a:cs typeface="Times New Roman"/>
                      </a:endParaRPr>
                    </a:p>
                  </a:txBody>
                  <a:tcPr marL="11391" marR="11391" marT="11391" marB="113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682">
                <a:tc vMerge="1">
                  <a:txBody>
                    <a:bodyPr/>
                    <a:lstStyle/>
                    <a:p>
                      <a:endParaRPr lang="es-CO"/>
                    </a:p>
                  </a:txBody>
                  <a:tcPr/>
                </a:tc>
                <a:tc>
                  <a:txBody>
                    <a:bodyPr/>
                    <a:lstStyle/>
                    <a:p>
                      <a:pPr>
                        <a:spcAft>
                          <a:spcPts val="0"/>
                        </a:spcAft>
                      </a:pPr>
                      <a:r>
                        <a:rPr lang="es-CO" sz="1100" dirty="0">
                          <a:latin typeface="Arial"/>
                          <a:ea typeface="Times New Roman"/>
                          <a:cs typeface="Times New Roman"/>
                        </a:rPr>
                        <a:t>Evaluar a los auditores </a:t>
                      </a:r>
                      <a:endParaRPr lang="es-CO" sz="1200" dirty="0">
                        <a:latin typeface="Calibri"/>
                        <a:ea typeface="Calibri"/>
                        <a:cs typeface="Times New Roman"/>
                      </a:endParaRPr>
                    </a:p>
                  </a:txBody>
                  <a:tcPr marL="11391" marR="11391" marT="11391" marB="113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dirty="0">
                          <a:latin typeface="Arial"/>
                          <a:ea typeface="Times New Roman"/>
                          <a:cs typeface="Times New Roman"/>
                        </a:rPr>
                        <a:t>Información documentada sobre evaluación de competencias del personal de la Unidad de Auditoría</a:t>
                      </a:r>
                      <a:endParaRPr lang="es-CO" sz="1200" dirty="0">
                        <a:latin typeface="Calibri"/>
                        <a:ea typeface="Calibri"/>
                        <a:cs typeface="Times New Roman"/>
                      </a:endParaRPr>
                    </a:p>
                  </a:txBody>
                  <a:tcPr marL="11391" marR="11391" marT="11391" marB="113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dirty="0">
                          <a:latin typeface="Arial"/>
                          <a:ea typeface="Calibri"/>
                          <a:cs typeface="Times New Roman"/>
                        </a:rPr>
                        <a:t>Director Unidad de Auditoría</a:t>
                      </a:r>
                      <a:endParaRPr lang="es-CO" sz="1200" dirty="0">
                        <a:latin typeface="Calibri"/>
                        <a:ea typeface="Calibri"/>
                        <a:cs typeface="Times New Roman"/>
                      </a:endParaRPr>
                    </a:p>
                  </a:txBody>
                  <a:tcPr marL="11391" marR="11391" marT="11391" marB="113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3316">
                <a:tc rowSpan="3">
                  <a:txBody>
                    <a:bodyPr/>
                    <a:lstStyle/>
                    <a:p>
                      <a:pPr algn="ctr">
                        <a:spcAft>
                          <a:spcPts val="0"/>
                        </a:spcAft>
                      </a:pPr>
                      <a:r>
                        <a:rPr lang="es-CO" sz="1100" b="1" dirty="0">
                          <a:latin typeface="Arial"/>
                          <a:ea typeface="Calibri"/>
                          <a:cs typeface="Times New Roman"/>
                        </a:rPr>
                        <a:t>A</a:t>
                      </a:r>
                      <a:endParaRPr lang="es-CO" sz="1200" dirty="0">
                        <a:latin typeface="Calibri"/>
                        <a:ea typeface="Calibri"/>
                        <a:cs typeface="Times New Roman"/>
                      </a:endParaRPr>
                    </a:p>
                  </a:txBody>
                  <a:tcPr marL="11391" marR="11391" marT="11391" marB="113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CO" sz="1100" dirty="0">
                          <a:latin typeface="Arial"/>
                          <a:ea typeface="Times New Roman"/>
                          <a:cs typeface="Times New Roman"/>
                        </a:rPr>
                        <a:t>Ajustar labores de seguimiento</a:t>
                      </a:r>
                      <a:endParaRPr lang="es-CO" sz="1200" dirty="0">
                        <a:latin typeface="Calibri"/>
                        <a:ea typeface="Calibri"/>
                        <a:cs typeface="Times New Roman"/>
                      </a:endParaRPr>
                    </a:p>
                  </a:txBody>
                  <a:tcPr marL="11391" marR="11391" marT="11391" marB="113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dirty="0">
                          <a:latin typeface="Arial"/>
                          <a:ea typeface="Times New Roman"/>
                          <a:cs typeface="Times New Roman"/>
                        </a:rPr>
                        <a:t>Labores de seguimiento ajustadas</a:t>
                      </a:r>
                      <a:endParaRPr lang="es-CO" sz="1200" dirty="0">
                        <a:latin typeface="Calibri"/>
                        <a:ea typeface="Calibri"/>
                        <a:cs typeface="Times New Roman"/>
                      </a:endParaRPr>
                    </a:p>
                  </a:txBody>
                  <a:tcPr marL="11391" marR="11391" marT="11391" marB="113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dirty="0">
                          <a:latin typeface="Arial"/>
                          <a:ea typeface="Calibri"/>
                          <a:cs typeface="Times New Roman"/>
                        </a:rPr>
                        <a:t>Director Unidad de Auditoría</a:t>
                      </a:r>
                      <a:endParaRPr lang="es-CO" sz="1200" dirty="0">
                        <a:latin typeface="Calibri"/>
                        <a:ea typeface="Calibri"/>
                        <a:cs typeface="Times New Roman"/>
                      </a:endParaRPr>
                    </a:p>
                    <a:p>
                      <a:pPr algn="ctr">
                        <a:spcAft>
                          <a:spcPts val="0"/>
                        </a:spcAft>
                      </a:pPr>
                      <a:r>
                        <a:rPr lang="es-CO" sz="1100" dirty="0">
                          <a:latin typeface="Arial"/>
                          <a:ea typeface="Calibri"/>
                          <a:cs typeface="Times New Roman"/>
                        </a:rPr>
                        <a:t>Auditor designado</a:t>
                      </a:r>
                      <a:endParaRPr lang="es-CO" sz="1200" dirty="0">
                        <a:latin typeface="Calibri"/>
                        <a:ea typeface="Calibri"/>
                        <a:cs typeface="Times New Roman"/>
                      </a:endParaRPr>
                    </a:p>
                  </a:txBody>
                  <a:tcPr marL="11391" marR="11391" marT="11391" marB="113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8048">
                <a:tc vMerge="1">
                  <a:txBody>
                    <a:bodyPr/>
                    <a:lstStyle/>
                    <a:p>
                      <a:endParaRPr lang="es-CO"/>
                    </a:p>
                  </a:txBody>
                  <a:tcPr/>
                </a:tc>
                <a:tc>
                  <a:txBody>
                    <a:bodyPr/>
                    <a:lstStyle/>
                    <a:p>
                      <a:pPr>
                        <a:spcAft>
                          <a:spcPts val="0"/>
                        </a:spcAft>
                      </a:pPr>
                      <a:r>
                        <a:rPr lang="es-CO" sz="1100" dirty="0">
                          <a:latin typeface="Arial"/>
                          <a:ea typeface="Times New Roman"/>
                          <a:cs typeface="Times New Roman"/>
                        </a:rPr>
                        <a:t>Mantener y mejorar competencias</a:t>
                      </a:r>
                      <a:endParaRPr lang="es-CO" sz="1200" dirty="0">
                        <a:latin typeface="Calibri"/>
                        <a:ea typeface="Calibri"/>
                        <a:cs typeface="Times New Roman"/>
                      </a:endParaRPr>
                    </a:p>
                  </a:txBody>
                  <a:tcPr marL="11391" marR="11391" marT="11391" marB="113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dirty="0">
                          <a:latin typeface="Arial"/>
                          <a:ea typeface="Times New Roman"/>
                          <a:cs typeface="Times New Roman"/>
                        </a:rPr>
                        <a:t>Información documentada sobre actividades de capacitación</a:t>
                      </a:r>
                      <a:endParaRPr lang="es-CO" sz="1200" dirty="0">
                        <a:latin typeface="Calibri"/>
                        <a:ea typeface="Calibri"/>
                        <a:cs typeface="Times New Roman"/>
                      </a:endParaRPr>
                    </a:p>
                  </a:txBody>
                  <a:tcPr marL="11391" marR="11391" marT="11391" marB="113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dirty="0">
                          <a:latin typeface="Arial"/>
                          <a:ea typeface="Calibri"/>
                          <a:cs typeface="Times New Roman"/>
                        </a:rPr>
                        <a:t>Auditores</a:t>
                      </a:r>
                      <a:endParaRPr lang="es-CO" sz="1200" dirty="0">
                        <a:latin typeface="Calibri"/>
                        <a:ea typeface="Calibri"/>
                        <a:cs typeface="Times New Roman"/>
                      </a:endParaRPr>
                    </a:p>
                  </a:txBody>
                  <a:tcPr marL="11391" marR="11391" marT="11391" marB="113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3316">
                <a:tc vMerge="1">
                  <a:txBody>
                    <a:bodyPr/>
                    <a:lstStyle/>
                    <a:p>
                      <a:endParaRPr lang="es-CO"/>
                    </a:p>
                  </a:txBody>
                  <a:tcPr/>
                </a:tc>
                <a:tc>
                  <a:txBody>
                    <a:bodyPr/>
                    <a:lstStyle/>
                    <a:p>
                      <a:pPr>
                        <a:spcAft>
                          <a:spcPts val="0"/>
                        </a:spcAft>
                      </a:pPr>
                      <a:r>
                        <a:rPr lang="es-CO" sz="1100" dirty="0">
                          <a:latin typeface="Arial"/>
                          <a:ea typeface="Times New Roman"/>
                          <a:cs typeface="Times New Roman"/>
                        </a:rPr>
                        <a:t>Mejorar el proceso</a:t>
                      </a:r>
                      <a:endParaRPr lang="es-CO" sz="1200" dirty="0">
                        <a:latin typeface="Calibri"/>
                        <a:ea typeface="Calibri"/>
                        <a:cs typeface="Times New Roman"/>
                      </a:endParaRPr>
                    </a:p>
                  </a:txBody>
                  <a:tcPr marL="11391" marR="11391" marT="11391" marB="113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dirty="0">
                          <a:latin typeface="Arial"/>
                          <a:ea typeface="Times New Roman"/>
                          <a:cs typeface="Times New Roman"/>
                        </a:rPr>
                        <a:t>Información documentada sobre acciones de mejora implementadas</a:t>
                      </a:r>
                      <a:endParaRPr lang="es-CO" sz="1200" dirty="0">
                        <a:latin typeface="Calibri"/>
                        <a:ea typeface="Calibri"/>
                        <a:cs typeface="Times New Roman"/>
                      </a:endParaRPr>
                    </a:p>
                  </a:txBody>
                  <a:tcPr marL="11391" marR="11391" marT="11391" marB="113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dirty="0">
                          <a:latin typeface="Arial"/>
                          <a:ea typeface="Calibri"/>
                          <a:cs typeface="Times New Roman"/>
                        </a:rPr>
                        <a:t>Director Unidad de Auditoría</a:t>
                      </a:r>
                      <a:endParaRPr lang="es-CO" sz="1200" dirty="0">
                        <a:latin typeface="Calibri"/>
                        <a:ea typeface="Calibri"/>
                        <a:cs typeface="Times New Roman"/>
                      </a:endParaRPr>
                    </a:p>
                    <a:p>
                      <a:pPr algn="ctr">
                        <a:spcAft>
                          <a:spcPts val="0"/>
                        </a:spcAft>
                      </a:pPr>
                      <a:r>
                        <a:rPr lang="es-CO" sz="1100" dirty="0">
                          <a:latin typeface="Arial"/>
                          <a:ea typeface="Calibri"/>
                          <a:cs typeface="Times New Roman"/>
                        </a:rPr>
                        <a:t>Equipos Auditores</a:t>
                      </a:r>
                      <a:endParaRPr lang="es-CO" sz="1200" dirty="0">
                        <a:latin typeface="Calibri"/>
                        <a:ea typeface="Calibri"/>
                        <a:cs typeface="Times New Roman"/>
                      </a:endParaRPr>
                    </a:p>
                  </a:txBody>
                  <a:tcPr marL="11391" marR="11391" marT="11391" marB="113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838200" y="2583799"/>
            <a:ext cx="10515600" cy="1325563"/>
          </a:xfrm>
        </p:spPr>
        <p:txBody>
          <a:bodyPr/>
          <a:lstStyle/>
          <a:p>
            <a:pPr algn="ctr"/>
            <a:r>
              <a:rPr lang="es-CO" sz="7200" dirty="0" smtClean="0"/>
              <a:t>CONCEPTOS APLICABLES A LA AUDITORÍA INTERNA</a:t>
            </a:r>
            <a:endParaRPr lang="es-419" sz="7200" dirty="0"/>
          </a:p>
        </p:txBody>
      </p:sp>
    </p:spTree>
    <p:extLst>
      <p:ext uri="{BB962C8B-B14F-4D97-AF65-F5344CB8AC3E}">
        <p14:creationId xmlns:p14="http://schemas.microsoft.com/office/powerpoint/2010/main" val="29424839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8812" y="1559219"/>
            <a:ext cx="11848124" cy="1085507"/>
          </a:xfrm>
        </p:spPr>
        <p:txBody>
          <a:bodyPr/>
          <a:lstStyle/>
          <a:p>
            <a:pPr algn="l"/>
            <a:r>
              <a:rPr lang="es-CO" sz="2000" dirty="0" smtClean="0">
                <a:cs typeface="Arial" panose="020B0604020202020204" pitchFamily="34" charset="0"/>
              </a:rPr>
              <a:t>“</a:t>
            </a:r>
            <a:r>
              <a:rPr lang="es-419" sz="2000" dirty="0" smtClean="0">
                <a:cs typeface="Arial" panose="020B0604020202020204" pitchFamily="34" charset="0"/>
              </a:rPr>
              <a:t>El </a:t>
            </a:r>
            <a:r>
              <a:rPr lang="es-419" sz="2000" dirty="0">
                <a:cs typeface="Arial" panose="020B0604020202020204" pitchFamily="34" charset="0"/>
              </a:rPr>
              <a:t>control interno es un proceso llevado a cabo por el consejo de administración, la dirección y el resto del personal de una entidad, diseñado con el objeto de proporcionar un grado de seguridad razonable en cuanto a la consecución de objetivos relacionados con las operaciones, la información y el </a:t>
            </a:r>
            <a:r>
              <a:rPr lang="es-419" sz="2000" dirty="0" smtClean="0">
                <a:cs typeface="Arial" panose="020B0604020202020204" pitchFamily="34" charset="0"/>
              </a:rPr>
              <a:t>cumplimiento</a:t>
            </a:r>
            <a:r>
              <a:rPr lang="es-CO" sz="2000" dirty="0" smtClean="0">
                <a:cs typeface="Arial" panose="020B0604020202020204" pitchFamily="34" charset="0"/>
              </a:rPr>
              <a:t>”</a:t>
            </a:r>
            <a:r>
              <a:rPr lang="es-419" sz="1600" dirty="0" smtClean="0">
                <a:latin typeface="Arial" panose="020B0604020202020204" pitchFamily="34" charset="0"/>
                <a:cs typeface="Arial" panose="020B0604020202020204" pitchFamily="34" charset="0"/>
              </a:rPr>
              <a:t>.</a:t>
            </a:r>
            <a:r>
              <a:rPr lang="es-CO" dirty="0"/>
              <a:t/>
            </a:r>
            <a:br>
              <a:rPr lang="es-CO" dirty="0"/>
            </a:br>
            <a:r>
              <a:rPr lang="es-CO" b="0" dirty="0" smtClean="0"/>
              <a:t>(</a:t>
            </a:r>
            <a:r>
              <a:rPr lang="es-CO" b="0" dirty="0"/>
              <a:t>Control Interno – Marco Integrado • Mayo </a:t>
            </a:r>
            <a:r>
              <a:rPr lang="es-CO" b="0" dirty="0" smtClean="0"/>
              <a:t>2013)</a:t>
            </a:r>
            <a:endParaRPr lang="es-419" dirty="0"/>
          </a:p>
        </p:txBody>
      </p:sp>
      <p:graphicFrame>
        <p:nvGraphicFramePr>
          <p:cNvPr id="6" name="Diagrama 5"/>
          <p:cNvGraphicFramePr/>
          <p:nvPr>
            <p:extLst>
              <p:ext uri="{D42A27DB-BD31-4B8C-83A1-F6EECF244321}">
                <p14:modId xmlns:p14="http://schemas.microsoft.com/office/powerpoint/2010/main" val="2940501717"/>
              </p:ext>
            </p:extLst>
          </p:nvPr>
        </p:nvGraphicFramePr>
        <p:xfrm>
          <a:off x="309490" y="2799468"/>
          <a:ext cx="11510499" cy="35900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4 Rectángulo"/>
          <p:cNvSpPr/>
          <p:nvPr/>
        </p:nvSpPr>
        <p:spPr>
          <a:xfrm>
            <a:off x="0" y="912906"/>
            <a:ext cx="12192000" cy="40011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es-CO" sz="2000" dirty="0" smtClean="0">
                <a:solidFill>
                  <a:srgbClr val="C00000"/>
                </a:solidFill>
              </a:rPr>
              <a:t>CONTROL INTERNO</a:t>
            </a:r>
          </a:p>
        </p:txBody>
      </p:sp>
      <p:sp>
        <p:nvSpPr>
          <p:cNvPr id="3" name="Flecha derecha 2"/>
          <p:cNvSpPr/>
          <p:nvPr/>
        </p:nvSpPr>
        <p:spPr>
          <a:xfrm>
            <a:off x="7821637" y="3877062"/>
            <a:ext cx="548640" cy="143490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p>
        </p:txBody>
      </p:sp>
      <p:sp>
        <p:nvSpPr>
          <p:cNvPr id="4" name="Rectángulo 3"/>
          <p:cNvSpPr/>
          <p:nvPr/>
        </p:nvSpPr>
        <p:spPr>
          <a:xfrm>
            <a:off x="4642338" y="4445391"/>
            <a:ext cx="3179299" cy="10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p>
        </p:txBody>
      </p:sp>
    </p:spTree>
    <p:extLst>
      <p:ext uri="{BB962C8B-B14F-4D97-AF65-F5344CB8AC3E}">
        <p14:creationId xmlns:p14="http://schemas.microsoft.com/office/powerpoint/2010/main" val="7615772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4 Rectángulo"/>
          <p:cNvSpPr/>
          <p:nvPr/>
        </p:nvSpPr>
        <p:spPr>
          <a:xfrm>
            <a:off x="0" y="912906"/>
            <a:ext cx="12192000" cy="40011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es-CO" sz="2000" dirty="0" smtClean="0">
                <a:solidFill>
                  <a:srgbClr val="C00000"/>
                </a:solidFill>
              </a:rPr>
              <a:t>AUDITORÍA INTERNA</a:t>
            </a:r>
          </a:p>
        </p:txBody>
      </p:sp>
      <p:sp>
        <p:nvSpPr>
          <p:cNvPr id="11" name="Text Box 3"/>
          <p:cNvSpPr txBox="1">
            <a:spLocks noChangeArrowheads="1"/>
          </p:cNvSpPr>
          <p:nvPr/>
        </p:nvSpPr>
        <p:spPr bwMode="auto">
          <a:xfrm>
            <a:off x="138024" y="1538525"/>
            <a:ext cx="2141384" cy="1569660"/>
          </a:xfrm>
          <a:prstGeom prst="rect">
            <a:avLst/>
          </a:prstGeom>
          <a:solidFill>
            <a:schemeClr val="bg1">
              <a:lumMod val="85000"/>
            </a:schemeClr>
          </a:solidFill>
          <a:ln>
            <a:noFill/>
          </a:ln>
          <a:effectLst/>
        </p:spPr>
        <p:txBody>
          <a:bodyPr wrap="square">
            <a:spAutoFit/>
          </a:bodyPr>
          <a:lstStyle/>
          <a:p>
            <a:r>
              <a:rPr lang="es-CO" altLang="es-419" sz="2400" b="1" dirty="0"/>
              <a:t>Mecanismo que permite llevar a cabo el examen </a:t>
            </a:r>
            <a:r>
              <a:rPr lang="es-CO" altLang="es-419" sz="2400" b="1" dirty="0" smtClean="0"/>
              <a:t>a:</a:t>
            </a:r>
            <a:endParaRPr lang="es-CO" altLang="es-419" sz="2400" b="1" dirty="0"/>
          </a:p>
        </p:txBody>
      </p:sp>
      <p:sp>
        <p:nvSpPr>
          <p:cNvPr id="12" name="Text Box 4"/>
          <p:cNvSpPr txBox="1">
            <a:spLocks noChangeArrowheads="1"/>
          </p:cNvSpPr>
          <p:nvPr/>
        </p:nvSpPr>
        <p:spPr bwMode="auto">
          <a:xfrm>
            <a:off x="162134" y="4724400"/>
            <a:ext cx="2100021" cy="1015663"/>
          </a:xfrm>
          <a:prstGeom prst="rect">
            <a:avLst/>
          </a:prstGeom>
          <a:solidFill>
            <a:schemeClr val="bg1">
              <a:lumMod val="85000"/>
            </a:schemeClr>
          </a:solidFill>
          <a:ln>
            <a:noFill/>
          </a:ln>
          <a:effectLst/>
        </p:spPr>
        <p:txBody>
          <a:bodyPr wrap="square">
            <a:spAutoFit/>
          </a:bodyPr>
          <a:lstStyle>
            <a:defPPr>
              <a:defRPr lang="es-CO"/>
            </a:defPPr>
            <a:lvl1pPr algn="just">
              <a:defRPr sz="2000" b="1"/>
            </a:lvl1pPr>
          </a:lstStyle>
          <a:p>
            <a:pPr algn="l"/>
            <a:r>
              <a:rPr lang="es-CO" altLang="es-419" dirty="0" smtClean="0"/>
              <a:t>- SISTEMÁTICO</a:t>
            </a:r>
            <a:endParaRPr lang="es-CO" altLang="es-419" dirty="0"/>
          </a:p>
          <a:p>
            <a:pPr algn="l"/>
            <a:r>
              <a:rPr lang="es-CO" altLang="es-419" dirty="0" smtClean="0"/>
              <a:t>- OBJETIVO</a:t>
            </a:r>
            <a:endParaRPr lang="es-CO" altLang="es-419" dirty="0"/>
          </a:p>
          <a:p>
            <a:pPr algn="l"/>
            <a:r>
              <a:rPr lang="es-CO" altLang="es-419" dirty="0" smtClean="0"/>
              <a:t>- INDEPENDIENTE</a:t>
            </a:r>
            <a:endParaRPr lang="es-CO" altLang="es-419" dirty="0"/>
          </a:p>
        </p:txBody>
      </p:sp>
      <p:sp>
        <p:nvSpPr>
          <p:cNvPr id="13" name="Text Box 5"/>
          <p:cNvSpPr txBox="1">
            <a:spLocks noChangeArrowheads="1"/>
          </p:cNvSpPr>
          <p:nvPr/>
        </p:nvSpPr>
        <p:spPr bwMode="auto">
          <a:xfrm>
            <a:off x="2654986" y="3125788"/>
            <a:ext cx="2232025" cy="1311275"/>
          </a:xfrm>
          <a:prstGeom prst="rect">
            <a:avLst/>
          </a:prstGeom>
          <a:solidFill>
            <a:schemeClr val="bg1">
              <a:lumMod val="85000"/>
            </a:schemeClr>
          </a:solidFill>
          <a:ln>
            <a:noFill/>
          </a:ln>
          <a:effectLst/>
        </p:spPr>
        <p:txBody>
          <a:bodyPr wrap="square">
            <a:spAutoFit/>
          </a:bodyPr>
          <a:lstStyle>
            <a:defPPr>
              <a:defRPr lang="es-CO"/>
            </a:defPPr>
            <a:lvl1pPr algn="just">
              <a:defRPr sz="2000" b="1"/>
            </a:lvl1pPr>
          </a:lstStyle>
          <a:p>
            <a:r>
              <a:rPr lang="es-CO" altLang="es-419" dirty="0" smtClean="0"/>
              <a:t>- PROCESOS</a:t>
            </a:r>
            <a:endParaRPr lang="es-CO" altLang="es-419" dirty="0"/>
          </a:p>
          <a:p>
            <a:r>
              <a:rPr lang="es-CO" altLang="es-419" dirty="0" smtClean="0"/>
              <a:t>- ACTIVIDADES</a:t>
            </a:r>
            <a:endParaRPr lang="es-CO" altLang="es-419" dirty="0"/>
          </a:p>
          <a:p>
            <a:r>
              <a:rPr lang="es-CO" altLang="es-419" dirty="0" smtClean="0"/>
              <a:t>- OPERACIONES</a:t>
            </a:r>
            <a:endParaRPr lang="es-CO" altLang="es-419" dirty="0"/>
          </a:p>
          <a:p>
            <a:r>
              <a:rPr lang="es-CO" altLang="es-419" dirty="0" smtClean="0"/>
              <a:t>- RESULTADOS</a:t>
            </a:r>
            <a:endParaRPr lang="es-CO" altLang="es-419" dirty="0"/>
          </a:p>
        </p:txBody>
      </p:sp>
      <p:sp>
        <p:nvSpPr>
          <p:cNvPr id="14" name="Text Box 6"/>
          <p:cNvSpPr txBox="1">
            <a:spLocks noChangeArrowheads="1"/>
          </p:cNvSpPr>
          <p:nvPr/>
        </p:nvSpPr>
        <p:spPr bwMode="auto">
          <a:xfrm>
            <a:off x="5400615" y="1466009"/>
            <a:ext cx="6659113" cy="70788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s-CO" altLang="es-419" sz="2000" b="1" dirty="0"/>
              <a:t>Determinar si los recursos se han utilizado con </a:t>
            </a:r>
            <a:r>
              <a:rPr lang="es-CO" altLang="es-419" sz="2000" b="1" dirty="0" smtClean="0"/>
              <a:t>ECONOMÍA, </a:t>
            </a:r>
            <a:r>
              <a:rPr lang="es-CO" altLang="es-419" sz="2000" b="1" dirty="0"/>
              <a:t>EFICACIA, EFICIENCIA Y </a:t>
            </a:r>
            <a:r>
              <a:rPr lang="es-CO" altLang="es-419" sz="2000" b="1" dirty="0" smtClean="0"/>
              <a:t>TRANSPARENCIA</a:t>
            </a:r>
            <a:endParaRPr lang="es-CO" altLang="es-419" sz="2000" b="1" dirty="0"/>
          </a:p>
        </p:txBody>
      </p:sp>
      <p:sp>
        <p:nvSpPr>
          <p:cNvPr id="15" name="Text Box 7"/>
          <p:cNvSpPr txBox="1">
            <a:spLocks noChangeArrowheads="1"/>
          </p:cNvSpPr>
          <p:nvPr/>
        </p:nvSpPr>
        <p:spPr bwMode="auto">
          <a:xfrm>
            <a:off x="5400615" y="2325221"/>
            <a:ext cx="6659112" cy="70788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s-CO" altLang="es-419" sz="2000" b="1" dirty="0"/>
              <a:t>Si se han observado las normas internas y externas que les sean </a:t>
            </a:r>
            <a:r>
              <a:rPr lang="es-CO" altLang="es-419" sz="2000" b="1" dirty="0" smtClean="0"/>
              <a:t>aplicables</a:t>
            </a:r>
            <a:endParaRPr lang="es-CO" altLang="es-419" sz="2000" b="1" dirty="0"/>
          </a:p>
        </p:txBody>
      </p:sp>
      <p:sp>
        <p:nvSpPr>
          <p:cNvPr id="16" name="Text Box 8"/>
          <p:cNvSpPr txBox="1">
            <a:spLocks noChangeArrowheads="1"/>
          </p:cNvSpPr>
          <p:nvPr/>
        </p:nvSpPr>
        <p:spPr bwMode="auto">
          <a:xfrm>
            <a:off x="5400614" y="3275686"/>
            <a:ext cx="6659113" cy="10156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s-CO" altLang="es-419" sz="2000" b="1" dirty="0"/>
              <a:t>Si los mecanismos de comunicación pública son confiables, permiten revelar los aspectos mas importantes de la gestión y los resultados obtenidos </a:t>
            </a:r>
            <a:r>
              <a:rPr lang="es-CO" altLang="es-419" sz="2000" b="1" dirty="0" smtClean="0"/>
              <a:t>satisfacen a </a:t>
            </a:r>
            <a:r>
              <a:rPr lang="es-CO" altLang="es-419" sz="2000" b="1" dirty="0"/>
              <a:t>los grupos de </a:t>
            </a:r>
            <a:r>
              <a:rPr lang="es-CO" altLang="es-419" sz="2000" b="1" dirty="0" smtClean="0"/>
              <a:t>interés</a:t>
            </a:r>
            <a:endParaRPr lang="es-CO" altLang="es-419" sz="2000" b="1" dirty="0"/>
          </a:p>
        </p:txBody>
      </p:sp>
      <p:cxnSp>
        <p:nvCxnSpPr>
          <p:cNvPr id="21" name="AutoShape 13"/>
          <p:cNvCxnSpPr>
            <a:cxnSpLocks noChangeShapeType="1"/>
            <a:stCxn id="11" idx="3"/>
            <a:endCxn id="13" idx="1"/>
          </p:cNvCxnSpPr>
          <p:nvPr/>
        </p:nvCxnSpPr>
        <p:spPr bwMode="auto">
          <a:xfrm>
            <a:off x="2279408" y="2323355"/>
            <a:ext cx="375578" cy="1458071"/>
          </a:xfrm>
          <a:prstGeom prst="bentConnector3">
            <a:avLst>
              <a:gd name="adj1" fmla="val 50000"/>
            </a:avLst>
          </a:prstGeom>
          <a:noFill/>
          <a:ln w="28575">
            <a:solidFill>
              <a:schemeClr val="accent1">
                <a:lumMod val="50000"/>
              </a:schemeClr>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AutoShape 13"/>
          <p:cNvCxnSpPr>
            <a:cxnSpLocks noChangeShapeType="1"/>
            <a:stCxn id="11" idx="2"/>
            <a:endCxn id="12" idx="0"/>
          </p:cNvCxnSpPr>
          <p:nvPr/>
        </p:nvCxnSpPr>
        <p:spPr bwMode="auto">
          <a:xfrm rot="16200000" flipH="1">
            <a:off x="402323" y="3914577"/>
            <a:ext cx="1616215" cy="3429"/>
          </a:xfrm>
          <a:prstGeom prst="bentConnector3">
            <a:avLst>
              <a:gd name="adj1" fmla="val 50000"/>
            </a:avLst>
          </a:prstGeom>
          <a:noFill/>
          <a:ln w="28575">
            <a:solidFill>
              <a:schemeClr val="accent1">
                <a:lumMod val="50000"/>
              </a:schemeClr>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 name="Text Box 5"/>
          <p:cNvSpPr txBox="1">
            <a:spLocks noChangeArrowheads="1"/>
          </p:cNvSpPr>
          <p:nvPr/>
        </p:nvSpPr>
        <p:spPr bwMode="auto">
          <a:xfrm>
            <a:off x="5400613" y="4535250"/>
            <a:ext cx="6659113" cy="40011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s-CO" altLang="es-419" sz="2000" b="1" dirty="0">
                <a:solidFill>
                  <a:srgbClr val="FF3300"/>
                </a:solidFill>
              </a:rPr>
              <a:t>CUMPLIMIENTO DE LOS PRINCIPIOS DE LA GESTIÓN  </a:t>
            </a:r>
            <a:r>
              <a:rPr lang="es-CO" altLang="es-419" sz="2000" b="1" dirty="0" smtClean="0">
                <a:solidFill>
                  <a:srgbClr val="FF3300"/>
                </a:solidFill>
              </a:rPr>
              <a:t>PÚBLICA</a:t>
            </a:r>
            <a:endParaRPr lang="es-CO" altLang="es-419" sz="2000" b="1" dirty="0">
              <a:solidFill>
                <a:schemeClr val="accent2"/>
              </a:solidFill>
            </a:endParaRPr>
          </a:p>
        </p:txBody>
      </p:sp>
      <p:sp>
        <p:nvSpPr>
          <p:cNvPr id="44" name="Text Box 6"/>
          <p:cNvSpPr txBox="1">
            <a:spLocks noChangeArrowheads="1"/>
          </p:cNvSpPr>
          <p:nvPr/>
        </p:nvSpPr>
        <p:spPr bwMode="auto">
          <a:xfrm>
            <a:off x="5400613" y="5141228"/>
            <a:ext cx="6659113" cy="40011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s-CO" altLang="es-419" sz="2000" b="1" dirty="0">
                <a:solidFill>
                  <a:srgbClr val="FF3300"/>
                </a:solidFill>
              </a:rPr>
              <a:t>CUMPLIMIENTO DE LA </a:t>
            </a:r>
            <a:r>
              <a:rPr lang="es-CO" altLang="es-419" sz="2000" b="1" dirty="0" smtClean="0">
                <a:solidFill>
                  <a:srgbClr val="FF3300"/>
                </a:solidFill>
              </a:rPr>
              <a:t>NORMATIVIDAD</a:t>
            </a:r>
            <a:endParaRPr lang="es-CO" altLang="es-419" sz="2000" b="1" dirty="0">
              <a:solidFill>
                <a:srgbClr val="FF3300"/>
              </a:solidFill>
            </a:endParaRPr>
          </a:p>
        </p:txBody>
      </p:sp>
      <p:sp>
        <p:nvSpPr>
          <p:cNvPr id="45" name="Text Box 7"/>
          <p:cNvSpPr txBox="1">
            <a:spLocks noChangeArrowheads="1"/>
          </p:cNvSpPr>
          <p:nvPr/>
        </p:nvSpPr>
        <p:spPr bwMode="auto">
          <a:xfrm>
            <a:off x="5400615" y="5705127"/>
            <a:ext cx="6659112" cy="40011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s-CO" altLang="es-419" sz="2000" b="1" dirty="0">
                <a:solidFill>
                  <a:srgbClr val="FF3300"/>
                </a:solidFill>
              </a:rPr>
              <a:t>CONFIABILIDAD DE LA </a:t>
            </a:r>
            <a:r>
              <a:rPr lang="es-CO" altLang="es-419" sz="2000" b="1" dirty="0" smtClean="0">
                <a:solidFill>
                  <a:srgbClr val="FF3300"/>
                </a:solidFill>
              </a:rPr>
              <a:t>INFORMACIÓN</a:t>
            </a:r>
          </a:p>
        </p:txBody>
      </p:sp>
      <p:cxnSp>
        <p:nvCxnSpPr>
          <p:cNvPr id="50" name="AutoShape 13"/>
          <p:cNvCxnSpPr>
            <a:cxnSpLocks noChangeShapeType="1"/>
            <a:stCxn id="13" idx="3"/>
            <a:endCxn id="14" idx="1"/>
          </p:cNvCxnSpPr>
          <p:nvPr/>
        </p:nvCxnSpPr>
        <p:spPr bwMode="auto">
          <a:xfrm flipV="1">
            <a:off x="4887011" y="1819952"/>
            <a:ext cx="513604" cy="1961474"/>
          </a:xfrm>
          <a:prstGeom prst="bentConnector3">
            <a:avLst>
              <a:gd name="adj1" fmla="val 50000"/>
            </a:avLst>
          </a:prstGeom>
          <a:noFill/>
          <a:ln w="28575">
            <a:solidFill>
              <a:schemeClr val="accent1">
                <a:lumMod val="50000"/>
              </a:schemeClr>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AutoShape 13"/>
          <p:cNvCxnSpPr>
            <a:cxnSpLocks noChangeShapeType="1"/>
            <a:stCxn id="13" idx="3"/>
            <a:endCxn id="15" idx="1"/>
          </p:cNvCxnSpPr>
          <p:nvPr/>
        </p:nvCxnSpPr>
        <p:spPr bwMode="auto">
          <a:xfrm flipV="1">
            <a:off x="4887011" y="2679164"/>
            <a:ext cx="513604" cy="1102262"/>
          </a:xfrm>
          <a:prstGeom prst="bentConnector3">
            <a:avLst>
              <a:gd name="adj1" fmla="val 50000"/>
            </a:avLst>
          </a:prstGeom>
          <a:noFill/>
          <a:ln w="28575">
            <a:solidFill>
              <a:schemeClr val="accent1">
                <a:lumMod val="50000"/>
              </a:schemeClr>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AutoShape 13"/>
          <p:cNvCxnSpPr>
            <a:cxnSpLocks noChangeShapeType="1"/>
            <a:stCxn id="13" idx="3"/>
            <a:endCxn id="16" idx="1"/>
          </p:cNvCxnSpPr>
          <p:nvPr/>
        </p:nvCxnSpPr>
        <p:spPr bwMode="auto">
          <a:xfrm>
            <a:off x="4887011" y="3781426"/>
            <a:ext cx="513603" cy="2092"/>
          </a:xfrm>
          <a:prstGeom prst="bentConnector3">
            <a:avLst>
              <a:gd name="adj1" fmla="val 50000"/>
            </a:avLst>
          </a:prstGeom>
          <a:noFill/>
          <a:ln w="28575">
            <a:solidFill>
              <a:schemeClr val="accent1">
                <a:lumMod val="50000"/>
              </a:schemeClr>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AutoShape 13"/>
          <p:cNvCxnSpPr>
            <a:cxnSpLocks noChangeShapeType="1"/>
            <a:stCxn id="13" idx="3"/>
            <a:endCxn id="43" idx="1"/>
          </p:cNvCxnSpPr>
          <p:nvPr/>
        </p:nvCxnSpPr>
        <p:spPr bwMode="auto">
          <a:xfrm>
            <a:off x="4887011" y="3781426"/>
            <a:ext cx="513602" cy="953879"/>
          </a:xfrm>
          <a:prstGeom prst="bentConnector3">
            <a:avLst>
              <a:gd name="adj1" fmla="val 50000"/>
            </a:avLst>
          </a:prstGeom>
          <a:noFill/>
          <a:ln w="28575">
            <a:solidFill>
              <a:schemeClr val="accent1">
                <a:lumMod val="50000"/>
              </a:schemeClr>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AutoShape 13"/>
          <p:cNvCxnSpPr>
            <a:cxnSpLocks noChangeShapeType="1"/>
            <a:stCxn id="13" idx="3"/>
            <a:endCxn id="44" idx="1"/>
          </p:cNvCxnSpPr>
          <p:nvPr/>
        </p:nvCxnSpPr>
        <p:spPr bwMode="auto">
          <a:xfrm>
            <a:off x="4887011" y="3781426"/>
            <a:ext cx="513602" cy="1559857"/>
          </a:xfrm>
          <a:prstGeom prst="bentConnector3">
            <a:avLst>
              <a:gd name="adj1" fmla="val 50000"/>
            </a:avLst>
          </a:prstGeom>
          <a:noFill/>
          <a:ln w="28575">
            <a:solidFill>
              <a:schemeClr val="accent1">
                <a:lumMod val="50000"/>
              </a:schemeClr>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AutoShape 13"/>
          <p:cNvCxnSpPr>
            <a:cxnSpLocks noChangeShapeType="1"/>
            <a:stCxn id="13" idx="3"/>
            <a:endCxn id="45" idx="1"/>
          </p:cNvCxnSpPr>
          <p:nvPr/>
        </p:nvCxnSpPr>
        <p:spPr bwMode="auto">
          <a:xfrm>
            <a:off x="4887011" y="3781426"/>
            <a:ext cx="513604" cy="2123756"/>
          </a:xfrm>
          <a:prstGeom prst="bentConnector3">
            <a:avLst>
              <a:gd name="adj1" fmla="val 50000"/>
            </a:avLst>
          </a:prstGeom>
          <a:noFill/>
          <a:ln w="28575">
            <a:solidFill>
              <a:schemeClr val="accent1">
                <a:lumMod val="50000"/>
              </a:schemeClr>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Text Box 7"/>
          <p:cNvSpPr txBox="1">
            <a:spLocks noChangeArrowheads="1"/>
          </p:cNvSpPr>
          <p:nvPr/>
        </p:nvSpPr>
        <p:spPr bwMode="auto">
          <a:xfrm>
            <a:off x="5400613" y="6232258"/>
            <a:ext cx="6659112" cy="40011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s-CO" altLang="es-419" sz="2000" b="1" dirty="0" smtClean="0">
                <a:solidFill>
                  <a:srgbClr val="FF3300"/>
                </a:solidFill>
              </a:rPr>
              <a:t>CUMPLIMIENTO </a:t>
            </a:r>
            <a:r>
              <a:rPr lang="es-CO" altLang="es-419" sz="2000" b="1" dirty="0">
                <a:solidFill>
                  <a:srgbClr val="FF3300"/>
                </a:solidFill>
              </a:rPr>
              <a:t>DE </a:t>
            </a:r>
            <a:r>
              <a:rPr lang="es-CO" altLang="es-419" sz="2000" b="1" dirty="0" smtClean="0">
                <a:solidFill>
                  <a:srgbClr val="FF3300"/>
                </a:solidFill>
              </a:rPr>
              <a:t>OBJETIVOS</a:t>
            </a:r>
            <a:endParaRPr lang="es-CO" altLang="es-419" sz="2000" b="1" dirty="0">
              <a:solidFill>
                <a:schemeClr val="accent2"/>
              </a:solidFill>
            </a:endParaRPr>
          </a:p>
        </p:txBody>
      </p:sp>
      <p:cxnSp>
        <p:nvCxnSpPr>
          <p:cNvPr id="22" name="AutoShape 13"/>
          <p:cNvCxnSpPr>
            <a:cxnSpLocks noChangeShapeType="1"/>
            <a:stCxn id="13" idx="3"/>
            <a:endCxn id="20" idx="1"/>
          </p:cNvCxnSpPr>
          <p:nvPr/>
        </p:nvCxnSpPr>
        <p:spPr bwMode="auto">
          <a:xfrm>
            <a:off x="4887011" y="3781426"/>
            <a:ext cx="513602" cy="2650887"/>
          </a:xfrm>
          <a:prstGeom prst="bentConnector3">
            <a:avLst>
              <a:gd name="adj1" fmla="val 50000"/>
            </a:avLst>
          </a:prstGeom>
          <a:noFill/>
          <a:ln w="28575">
            <a:solidFill>
              <a:schemeClr val="accent1">
                <a:lumMod val="50000"/>
              </a:schemeClr>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6394475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42354" y="1010959"/>
            <a:ext cx="5383329" cy="790944"/>
          </a:xfrm>
          <a:solidFill>
            <a:schemeClr val="bg2">
              <a:lumMod val="90000"/>
            </a:schemeClr>
          </a:solidFill>
        </p:spPr>
        <p:txBody>
          <a:bodyPr/>
          <a:lstStyle/>
          <a:p>
            <a:pPr algn="ctr"/>
            <a:r>
              <a:rPr lang="es-CO" sz="2800" dirty="0" smtClean="0"/>
              <a:t>Artículo 133 de la Ley 1753 de 2015</a:t>
            </a:r>
            <a:br>
              <a:rPr lang="es-CO" sz="2800" dirty="0" smtClean="0"/>
            </a:br>
            <a:r>
              <a:rPr lang="es-CO" sz="2000" dirty="0" smtClean="0"/>
              <a:t>Plan Nacional de Desarrollo 2014-2018</a:t>
            </a:r>
            <a:endParaRPr lang="es-CO" sz="2800" dirty="0"/>
          </a:p>
        </p:txBody>
      </p:sp>
      <p:grpSp>
        <p:nvGrpSpPr>
          <p:cNvPr id="49" name="48 Grupo"/>
          <p:cNvGrpSpPr/>
          <p:nvPr/>
        </p:nvGrpSpPr>
        <p:grpSpPr>
          <a:xfrm>
            <a:off x="6277395" y="1238935"/>
            <a:ext cx="4581105" cy="2397743"/>
            <a:chOff x="6277395" y="1238935"/>
            <a:chExt cx="4581105" cy="2397743"/>
          </a:xfrm>
        </p:grpSpPr>
        <p:grpSp>
          <p:nvGrpSpPr>
            <p:cNvPr id="44" name="43 Grupo"/>
            <p:cNvGrpSpPr/>
            <p:nvPr/>
          </p:nvGrpSpPr>
          <p:grpSpPr>
            <a:xfrm>
              <a:off x="6277395" y="2181225"/>
              <a:ext cx="4331915" cy="1455453"/>
              <a:chOff x="6277395" y="2181225"/>
              <a:chExt cx="4331915" cy="1455453"/>
            </a:xfrm>
          </p:grpSpPr>
          <p:pic>
            <p:nvPicPr>
              <p:cNvPr id="3" name="Picture 1" descr="logo_mipg_FINAL_tell-02.png">
                <a:extLst>
                  <a:ext uri="{FF2B5EF4-FFF2-40B4-BE49-F238E27FC236}">
                    <a16:creationId xmlns="" xmlns:a16="http://schemas.microsoft.com/office/drawing/2014/main" id="{03C17C48-D86B-4BC0-A883-44A06770DFC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6211" t="34042" r="17654" b="34330"/>
              <a:stretch/>
            </p:blipFill>
            <p:spPr>
              <a:xfrm>
                <a:off x="6277395" y="2181225"/>
                <a:ext cx="4331915" cy="1162050"/>
              </a:xfrm>
              <a:prstGeom prst="rect">
                <a:avLst/>
              </a:prstGeom>
            </p:spPr>
          </p:pic>
          <p:sp>
            <p:nvSpPr>
              <p:cNvPr id="83" name="82 Rectángulo"/>
              <p:cNvSpPr/>
              <p:nvPr/>
            </p:nvSpPr>
            <p:spPr>
              <a:xfrm>
                <a:off x="6507733" y="3298124"/>
                <a:ext cx="3941191" cy="338554"/>
              </a:xfrm>
              <a:prstGeom prst="rect">
                <a:avLst/>
              </a:prstGeom>
            </p:spPr>
            <p:txBody>
              <a:bodyPr wrap="square">
                <a:spAutoFit/>
              </a:bodyPr>
              <a:lstStyle/>
              <a:p>
                <a:pPr algn="ctr"/>
                <a:r>
                  <a:rPr lang="es-CO" sz="1600" b="1" dirty="0" smtClean="0"/>
                  <a:t>Decreto 1499 de 2017</a:t>
                </a:r>
                <a:endParaRPr lang="es-CO" sz="1600" b="1" dirty="0"/>
              </a:p>
            </p:txBody>
          </p:sp>
        </p:grpSp>
        <p:sp>
          <p:nvSpPr>
            <p:cNvPr id="40" name="39 Rectángulo"/>
            <p:cNvSpPr/>
            <p:nvPr/>
          </p:nvSpPr>
          <p:spPr>
            <a:xfrm>
              <a:off x="9182100" y="1238935"/>
              <a:ext cx="1676400" cy="477054"/>
            </a:xfrm>
            <a:prstGeom prst="rect">
              <a:avLst/>
            </a:prstGeom>
          </p:spPr>
          <p:txBody>
            <a:bodyPr wrap="square">
              <a:spAutoFit/>
            </a:bodyPr>
            <a:lstStyle/>
            <a:p>
              <a:pPr algn="ctr">
                <a:lnSpc>
                  <a:spcPts val="1500"/>
                </a:lnSpc>
              </a:pPr>
              <a:r>
                <a:rPr lang="es-CO" sz="3200" b="1" dirty="0" smtClean="0">
                  <a:solidFill>
                    <a:schemeClr val="accent2">
                      <a:lumMod val="75000"/>
                    </a:schemeClr>
                  </a:solidFill>
                </a:rPr>
                <a:t>MIPG I</a:t>
              </a:r>
            </a:p>
            <a:p>
              <a:pPr algn="ctr">
                <a:lnSpc>
                  <a:spcPts val="1500"/>
                </a:lnSpc>
              </a:pPr>
              <a:r>
                <a:rPr lang="es-CO" sz="1200" b="1" dirty="0" smtClean="0"/>
                <a:t>Decreto 2482 de 2012</a:t>
              </a:r>
              <a:endParaRPr lang="es-CO" sz="1200" b="1" dirty="0"/>
            </a:p>
          </p:txBody>
        </p:sp>
        <p:cxnSp>
          <p:nvCxnSpPr>
            <p:cNvPr id="41" name="40 Conector angular"/>
            <p:cNvCxnSpPr>
              <a:endCxn id="3" idx="0"/>
            </p:cNvCxnSpPr>
            <p:nvPr/>
          </p:nvCxnSpPr>
          <p:spPr>
            <a:xfrm rot="10800000" flipV="1">
              <a:off x="8443353" y="1381125"/>
              <a:ext cx="862572" cy="800100"/>
            </a:xfrm>
            <a:prstGeom prst="bentConnector2">
              <a:avLst/>
            </a:prstGeom>
            <a:ln w="25400">
              <a:tailEnd type="triangle" w="lg" len="med"/>
            </a:ln>
          </p:spPr>
          <p:style>
            <a:lnRef idx="1">
              <a:schemeClr val="accent1"/>
            </a:lnRef>
            <a:fillRef idx="0">
              <a:schemeClr val="accent1"/>
            </a:fillRef>
            <a:effectRef idx="0">
              <a:schemeClr val="accent1"/>
            </a:effectRef>
            <a:fontRef idx="minor">
              <a:schemeClr val="tx1"/>
            </a:fontRef>
          </p:style>
        </p:cxnSp>
      </p:grpSp>
      <p:grpSp>
        <p:nvGrpSpPr>
          <p:cNvPr id="61" name="60 Grupo"/>
          <p:cNvGrpSpPr/>
          <p:nvPr/>
        </p:nvGrpSpPr>
        <p:grpSpPr>
          <a:xfrm>
            <a:off x="162874" y="3236215"/>
            <a:ext cx="11698090" cy="3499498"/>
            <a:chOff x="162874" y="3236215"/>
            <a:chExt cx="11698090" cy="3499498"/>
          </a:xfrm>
        </p:grpSpPr>
        <p:grpSp>
          <p:nvGrpSpPr>
            <p:cNvPr id="51" name="50 Grupo"/>
            <p:cNvGrpSpPr/>
            <p:nvPr/>
          </p:nvGrpSpPr>
          <p:grpSpPr>
            <a:xfrm>
              <a:off x="162874" y="3236215"/>
              <a:ext cx="11698090" cy="3499498"/>
              <a:chOff x="162874" y="3236215"/>
              <a:chExt cx="11698090" cy="3499498"/>
            </a:xfrm>
          </p:grpSpPr>
          <p:pic>
            <p:nvPicPr>
              <p:cNvPr id="1026" name="Picture 2"/>
              <p:cNvPicPr>
                <a:picLocks noChangeAspect="1" noChangeArrowheads="1"/>
              </p:cNvPicPr>
              <p:nvPr/>
            </p:nvPicPr>
            <p:blipFill>
              <a:blip r:embed="rId4" cstate="print"/>
              <a:srcRect/>
              <a:stretch>
                <a:fillRect/>
              </a:stretch>
            </p:blipFill>
            <p:spPr bwMode="auto">
              <a:xfrm>
                <a:off x="7394392" y="3927713"/>
                <a:ext cx="4466572" cy="2808000"/>
              </a:xfrm>
              <a:prstGeom prst="rect">
                <a:avLst/>
              </a:prstGeom>
              <a:noFill/>
              <a:ln w="9525">
                <a:noFill/>
                <a:miter lim="800000"/>
                <a:headEnd/>
                <a:tailEnd/>
              </a:ln>
            </p:spPr>
          </p:pic>
          <p:grpSp>
            <p:nvGrpSpPr>
              <p:cNvPr id="50" name="49 Grupo"/>
              <p:cNvGrpSpPr/>
              <p:nvPr/>
            </p:nvGrpSpPr>
            <p:grpSpPr>
              <a:xfrm>
                <a:off x="162874" y="3236215"/>
                <a:ext cx="7231518" cy="3423140"/>
                <a:chOff x="162874" y="3236215"/>
                <a:chExt cx="7231518" cy="3423140"/>
              </a:xfrm>
            </p:grpSpPr>
            <p:grpSp>
              <p:nvGrpSpPr>
                <p:cNvPr id="98" name="97 Grupo"/>
                <p:cNvGrpSpPr/>
                <p:nvPr/>
              </p:nvGrpSpPr>
              <p:grpSpPr>
                <a:xfrm>
                  <a:off x="162874" y="3358450"/>
                  <a:ext cx="1487908" cy="1323439"/>
                  <a:chOff x="682871" y="4204464"/>
                  <a:chExt cx="1487908" cy="1323439"/>
                </a:xfrm>
              </p:grpSpPr>
              <p:sp>
                <p:nvSpPr>
                  <p:cNvPr id="85" name="84 Rectángulo"/>
                  <p:cNvSpPr/>
                  <p:nvPr/>
                </p:nvSpPr>
                <p:spPr>
                  <a:xfrm>
                    <a:off x="682871" y="4204464"/>
                    <a:ext cx="1487908" cy="1323439"/>
                  </a:xfrm>
                  <a:prstGeom prst="rect">
                    <a:avLst/>
                  </a:prstGeom>
                  <a:ln w="25400">
                    <a:tailEnd type="triangle" w="lg" len="med"/>
                  </a:ln>
                </p:spPr>
                <p:style>
                  <a:lnRef idx="1">
                    <a:schemeClr val="accent1"/>
                  </a:lnRef>
                  <a:fillRef idx="0">
                    <a:schemeClr val="accent1"/>
                  </a:fillRef>
                  <a:effectRef idx="0">
                    <a:schemeClr val="accent1"/>
                  </a:effectRef>
                  <a:fontRef idx="minor">
                    <a:schemeClr val="tx1"/>
                  </a:fontRef>
                </p:style>
                <p:txBody>
                  <a:bodyPr wrap="none" lIns="91440" tIns="45720" rIns="91440" bIns="45720">
                    <a:spAutoFit/>
                  </a:bodyPr>
                  <a:lstStyle/>
                  <a:p>
                    <a:pPr algn="ctr"/>
                    <a:r>
                      <a:rPr lang="es-ES" sz="8000" b="1" cap="none" spc="0" dirty="0" smtClean="0">
                        <a:ln w="10541" cmpd="sng">
                          <a:solidFill>
                            <a:schemeClr val="accent1">
                              <a:shade val="88000"/>
                              <a:satMod val="110000"/>
                            </a:schemeClr>
                          </a:solidFill>
                          <a:prstDash val="solid"/>
                        </a:ln>
                        <a:solidFill>
                          <a:srgbClr val="0BB8DB"/>
                        </a:solidFill>
                        <a:effectLst/>
                      </a:rPr>
                      <a:t>SCI</a:t>
                    </a:r>
                    <a:endParaRPr lang="es-ES" sz="8000" b="1" cap="none" spc="0" dirty="0">
                      <a:ln w="10541" cmpd="sng">
                        <a:solidFill>
                          <a:schemeClr val="accent1">
                            <a:shade val="88000"/>
                            <a:satMod val="110000"/>
                          </a:schemeClr>
                        </a:solidFill>
                        <a:prstDash val="solid"/>
                      </a:ln>
                      <a:solidFill>
                        <a:srgbClr val="0BB8DB"/>
                      </a:solidFill>
                      <a:effectLst/>
                    </a:endParaRPr>
                  </a:p>
                </p:txBody>
              </p:sp>
              <p:sp>
                <p:nvSpPr>
                  <p:cNvPr id="86" name="85 Rectángulo"/>
                  <p:cNvSpPr/>
                  <p:nvPr/>
                </p:nvSpPr>
                <p:spPr>
                  <a:xfrm>
                    <a:off x="726113" y="5171724"/>
                    <a:ext cx="1434383" cy="338554"/>
                  </a:xfrm>
                  <a:prstGeom prst="rect">
                    <a:avLst/>
                  </a:prstGeom>
                  <a:ln w="25400">
                    <a:noFill/>
                    <a:tailEnd type="triangle" w="lg" len="med"/>
                  </a:ln>
                </p:spPr>
                <p:style>
                  <a:lnRef idx="1">
                    <a:schemeClr val="accent1"/>
                  </a:lnRef>
                  <a:fillRef idx="0">
                    <a:schemeClr val="accent1"/>
                  </a:fillRef>
                  <a:effectRef idx="0">
                    <a:schemeClr val="accent1"/>
                  </a:effectRef>
                  <a:fontRef idx="minor">
                    <a:schemeClr val="tx1"/>
                  </a:fontRef>
                </p:style>
                <p:txBody>
                  <a:bodyPr wrap="square">
                    <a:spAutoFit/>
                  </a:bodyPr>
                  <a:lstStyle/>
                  <a:p>
                    <a:r>
                      <a:rPr lang="es-CO" sz="1600" b="1" dirty="0" smtClean="0"/>
                      <a:t>Ley 87 de 1993</a:t>
                    </a:r>
                    <a:endParaRPr lang="es-CO" sz="1600" b="1" dirty="0"/>
                  </a:p>
                </p:txBody>
              </p:sp>
            </p:grpSp>
            <p:cxnSp>
              <p:nvCxnSpPr>
                <p:cNvPr id="113" name="112 Conector angular"/>
                <p:cNvCxnSpPr>
                  <a:stCxn id="17" idx="3"/>
                  <a:endCxn id="1026" idx="1"/>
                </p:cNvCxnSpPr>
                <p:nvPr/>
              </p:nvCxnSpPr>
              <p:spPr>
                <a:xfrm flipV="1">
                  <a:off x="3093650" y="5331713"/>
                  <a:ext cx="4300742" cy="610265"/>
                </a:xfrm>
                <a:prstGeom prst="bentConnector3">
                  <a:avLst>
                    <a:gd name="adj1" fmla="val 50000"/>
                  </a:avLst>
                </a:prstGeom>
                <a:ln w="25400">
                  <a:tailEnd type="triangle" w="lg" len="med"/>
                </a:ln>
              </p:spPr>
              <p:style>
                <a:lnRef idx="1">
                  <a:schemeClr val="accent1"/>
                </a:lnRef>
                <a:fillRef idx="0">
                  <a:schemeClr val="accent1"/>
                </a:fillRef>
                <a:effectRef idx="0">
                  <a:schemeClr val="accent1"/>
                </a:effectRef>
                <a:fontRef idx="minor">
                  <a:schemeClr val="tx1"/>
                </a:fontRef>
              </p:style>
            </p:cxnSp>
            <p:grpSp>
              <p:nvGrpSpPr>
                <p:cNvPr id="16" name="15 Grupo"/>
                <p:cNvGrpSpPr/>
                <p:nvPr/>
              </p:nvGrpSpPr>
              <p:grpSpPr>
                <a:xfrm>
                  <a:off x="710241" y="5280258"/>
                  <a:ext cx="2383409" cy="1379097"/>
                  <a:chOff x="235121" y="4204464"/>
                  <a:chExt cx="2383409" cy="1379097"/>
                </a:xfrm>
              </p:grpSpPr>
              <p:sp>
                <p:nvSpPr>
                  <p:cNvPr id="17" name="16 Rectángulo"/>
                  <p:cNvSpPr/>
                  <p:nvPr/>
                </p:nvSpPr>
                <p:spPr>
                  <a:xfrm>
                    <a:off x="235121" y="4204464"/>
                    <a:ext cx="2383409" cy="1323439"/>
                  </a:xfrm>
                  <a:prstGeom prst="rect">
                    <a:avLst/>
                  </a:prstGeom>
                  <a:ln w="25400">
                    <a:tailEnd type="triangle" w="lg" len="med"/>
                  </a:ln>
                </p:spPr>
                <p:style>
                  <a:lnRef idx="1">
                    <a:schemeClr val="accent1"/>
                  </a:lnRef>
                  <a:fillRef idx="0">
                    <a:schemeClr val="accent1"/>
                  </a:fillRef>
                  <a:effectRef idx="0">
                    <a:schemeClr val="accent1"/>
                  </a:effectRef>
                  <a:fontRef idx="minor">
                    <a:schemeClr val="tx1"/>
                  </a:fontRef>
                </p:style>
                <p:txBody>
                  <a:bodyPr wrap="square" lIns="91440" tIns="45720" rIns="91440" bIns="45720">
                    <a:spAutoFit/>
                  </a:bodyPr>
                  <a:lstStyle/>
                  <a:p>
                    <a:pPr algn="ctr"/>
                    <a:r>
                      <a:rPr lang="es-ES" sz="8000" b="1" cap="none" spc="0" dirty="0" smtClean="0">
                        <a:ln w="10541" cmpd="sng">
                          <a:solidFill>
                            <a:schemeClr val="accent1">
                              <a:shade val="88000"/>
                              <a:satMod val="110000"/>
                            </a:schemeClr>
                          </a:solidFill>
                          <a:prstDash val="solid"/>
                        </a:ln>
                        <a:solidFill>
                          <a:srgbClr val="0BB8DB"/>
                        </a:solidFill>
                        <a:effectLst/>
                      </a:rPr>
                      <a:t>MECI</a:t>
                    </a:r>
                  </a:p>
                </p:txBody>
              </p:sp>
              <p:sp>
                <p:nvSpPr>
                  <p:cNvPr id="18" name="17 Rectángulo"/>
                  <p:cNvSpPr/>
                  <p:nvPr/>
                </p:nvSpPr>
                <p:spPr>
                  <a:xfrm>
                    <a:off x="258305" y="5152674"/>
                    <a:ext cx="2305050" cy="430887"/>
                  </a:xfrm>
                  <a:prstGeom prst="rect">
                    <a:avLst/>
                  </a:prstGeom>
                  <a:ln w="25400">
                    <a:noFill/>
                    <a:tailEnd type="triangle" w="lg" len="med"/>
                  </a:ln>
                </p:spPr>
                <p:style>
                  <a:lnRef idx="1">
                    <a:schemeClr val="accent1"/>
                  </a:lnRef>
                  <a:fillRef idx="0">
                    <a:schemeClr val="accent1"/>
                  </a:fillRef>
                  <a:effectRef idx="0">
                    <a:schemeClr val="accent1"/>
                  </a:effectRef>
                  <a:fontRef idx="minor">
                    <a:schemeClr val="tx1"/>
                  </a:fontRef>
                </p:style>
                <p:txBody>
                  <a:bodyPr wrap="square">
                    <a:spAutoFit/>
                  </a:bodyPr>
                  <a:lstStyle/>
                  <a:p>
                    <a:pPr algn="ctr"/>
                    <a:r>
                      <a:rPr lang="pt-BR" sz="1100" b="1" dirty="0" smtClean="0"/>
                      <a:t>Decreto 1599 de 2005</a:t>
                    </a:r>
                  </a:p>
                  <a:p>
                    <a:pPr algn="ctr"/>
                    <a:r>
                      <a:rPr lang="pt-BR" sz="1100" b="1" dirty="0" smtClean="0"/>
                      <a:t>Decreto</a:t>
                    </a:r>
                    <a:r>
                      <a:rPr lang="es-CO" sz="1100" b="1" dirty="0" smtClean="0"/>
                      <a:t> 943 de 2014 </a:t>
                    </a:r>
                    <a:endParaRPr lang="es-CO" sz="1100" b="1" dirty="0"/>
                  </a:p>
                </p:txBody>
              </p:sp>
            </p:grpSp>
            <p:cxnSp>
              <p:nvCxnSpPr>
                <p:cNvPr id="23" name="22 Conector angular"/>
                <p:cNvCxnSpPr>
                  <a:stCxn id="85" idx="2"/>
                  <a:endCxn id="17" idx="0"/>
                </p:cNvCxnSpPr>
                <p:nvPr/>
              </p:nvCxnSpPr>
              <p:spPr>
                <a:xfrm rot="16200000" flipH="1">
                  <a:off x="1105203" y="4483514"/>
                  <a:ext cx="598369" cy="995118"/>
                </a:xfrm>
                <a:prstGeom prst="bentConnector3">
                  <a:avLst>
                    <a:gd name="adj1" fmla="val 50000"/>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29" name="28 Conector angular"/>
                <p:cNvCxnSpPr>
                  <a:stCxn id="80" idx="2"/>
                </p:cNvCxnSpPr>
                <p:nvPr/>
              </p:nvCxnSpPr>
              <p:spPr>
                <a:xfrm rot="16200000" flipH="1">
                  <a:off x="3555866" y="3674619"/>
                  <a:ext cx="2125494" cy="1248685"/>
                </a:xfrm>
                <a:prstGeom prst="bentConnector3">
                  <a:avLst>
                    <a:gd name="adj1" fmla="val 50000"/>
                  </a:avLst>
                </a:prstGeom>
                <a:ln w="25400">
                  <a:tailEnd type="none" w="lg" len="med"/>
                </a:ln>
              </p:spPr>
              <p:style>
                <a:lnRef idx="1">
                  <a:schemeClr val="accent1"/>
                </a:lnRef>
                <a:fillRef idx="0">
                  <a:schemeClr val="accent1"/>
                </a:fillRef>
                <a:effectRef idx="0">
                  <a:schemeClr val="accent1"/>
                </a:effectRef>
                <a:fontRef idx="minor">
                  <a:schemeClr val="tx1"/>
                </a:fontRef>
              </p:style>
            </p:cxnSp>
          </p:grpSp>
        </p:grpSp>
        <p:sp>
          <p:nvSpPr>
            <p:cNvPr id="45" name="44 Rectángulo"/>
            <p:cNvSpPr/>
            <p:nvPr/>
          </p:nvSpPr>
          <p:spPr>
            <a:xfrm>
              <a:off x="6143349" y="5758934"/>
              <a:ext cx="1016625" cy="400110"/>
            </a:xfrm>
            <a:prstGeom prst="rect">
              <a:avLst/>
            </a:prstGeom>
            <a:solidFill>
              <a:schemeClr val="accent4">
                <a:lumMod val="40000"/>
                <a:lumOff val="60000"/>
              </a:schemeClr>
            </a:solidFill>
          </p:spPr>
          <p:txBody>
            <a:bodyPr wrap="none">
              <a:spAutoFit/>
            </a:bodyPr>
            <a:lstStyle/>
            <a:p>
              <a:r>
                <a:rPr lang="es-CO" sz="2000" b="1" dirty="0" smtClean="0"/>
                <a:t>Articula</a:t>
              </a:r>
              <a:endParaRPr lang="es-CO" sz="2000" b="1" dirty="0"/>
            </a:p>
          </p:txBody>
        </p:sp>
      </p:grpSp>
      <p:sp>
        <p:nvSpPr>
          <p:cNvPr id="46" name="45 Rectángulo"/>
          <p:cNvSpPr/>
          <p:nvPr/>
        </p:nvSpPr>
        <p:spPr>
          <a:xfrm>
            <a:off x="6905349" y="1510784"/>
            <a:ext cx="1151213" cy="400110"/>
          </a:xfrm>
          <a:prstGeom prst="rect">
            <a:avLst/>
          </a:prstGeom>
          <a:solidFill>
            <a:schemeClr val="accent4">
              <a:lumMod val="40000"/>
              <a:lumOff val="60000"/>
            </a:schemeClr>
          </a:solidFill>
        </p:spPr>
        <p:txBody>
          <a:bodyPr wrap="none">
            <a:spAutoFit/>
          </a:bodyPr>
          <a:lstStyle/>
          <a:p>
            <a:r>
              <a:rPr lang="es-CO" sz="2000" b="1" dirty="0" smtClean="0"/>
              <a:t>Actualiza</a:t>
            </a:r>
          </a:p>
        </p:txBody>
      </p:sp>
      <p:grpSp>
        <p:nvGrpSpPr>
          <p:cNvPr id="52" name="51 Grupo"/>
          <p:cNvGrpSpPr/>
          <p:nvPr/>
        </p:nvGrpSpPr>
        <p:grpSpPr>
          <a:xfrm>
            <a:off x="333099" y="1801903"/>
            <a:ext cx="6077603" cy="1485145"/>
            <a:chOff x="333099" y="1801903"/>
            <a:chExt cx="6077603" cy="1485145"/>
          </a:xfrm>
        </p:grpSpPr>
        <p:grpSp>
          <p:nvGrpSpPr>
            <p:cNvPr id="48" name="47 Grupo"/>
            <p:cNvGrpSpPr/>
            <p:nvPr/>
          </p:nvGrpSpPr>
          <p:grpSpPr>
            <a:xfrm>
              <a:off x="1577840" y="1801903"/>
              <a:ext cx="4832862" cy="1485145"/>
              <a:chOff x="1577840" y="1801903"/>
              <a:chExt cx="4832862" cy="1485145"/>
            </a:xfrm>
          </p:grpSpPr>
          <p:grpSp>
            <p:nvGrpSpPr>
              <p:cNvPr id="93" name="92 Grupo"/>
              <p:cNvGrpSpPr/>
              <p:nvPr/>
            </p:nvGrpSpPr>
            <p:grpSpPr>
              <a:xfrm>
                <a:off x="1577840" y="2312885"/>
                <a:ext cx="4832862" cy="974163"/>
                <a:chOff x="1622665" y="2402535"/>
                <a:chExt cx="4832862" cy="974163"/>
              </a:xfrm>
            </p:grpSpPr>
            <p:sp>
              <p:nvSpPr>
                <p:cNvPr id="80" name="79 Rectángulo"/>
                <p:cNvSpPr/>
                <p:nvPr/>
              </p:nvSpPr>
              <p:spPr>
                <a:xfrm>
                  <a:off x="1622665" y="2402535"/>
                  <a:ext cx="4832862" cy="923330"/>
                </a:xfrm>
                <a:prstGeom prst="rect">
                  <a:avLst/>
                </a:prstGeom>
                <a:ln w="25400">
                  <a:tailEnd type="triangle" w="lg" len="med"/>
                </a:ln>
              </p:spPr>
              <p:style>
                <a:lnRef idx="1">
                  <a:schemeClr val="accent1"/>
                </a:lnRef>
                <a:fillRef idx="0">
                  <a:schemeClr val="accent1"/>
                </a:fillRef>
                <a:effectRef idx="0">
                  <a:schemeClr val="accent1"/>
                </a:effectRef>
                <a:fontRef idx="minor">
                  <a:schemeClr val="tx1"/>
                </a:fontRef>
              </p:style>
              <p:txBody>
                <a:bodyPr wrap="square" lIns="91440" tIns="45720" rIns="91440" bIns="45720">
                  <a:spAutoFit/>
                </a:bodyPr>
                <a:lstStyle/>
                <a:p>
                  <a:pPr algn="ctr"/>
                  <a:r>
                    <a:rPr lang="es-ES" sz="5400" b="1" cap="none" spc="0" dirty="0" smtClean="0">
                      <a:ln w="10541" cmpd="sng">
                        <a:solidFill>
                          <a:schemeClr val="accent1">
                            <a:shade val="88000"/>
                            <a:satMod val="110000"/>
                          </a:schemeClr>
                        </a:solidFill>
                        <a:prstDash val="solid"/>
                      </a:ln>
                      <a:solidFill>
                        <a:srgbClr val="FFFF00"/>
                      </a:solidFill>
                      <a:effectLst/>
                    </a:rPr>
                    <a:t>SISTEDA</a:t>
                  </a:r>
                  <a:r>
                    <a:rPr lang="es-E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r>
                    <a:rPr lang="es-ES" sz="5400" b="1" cap="none" spc="0" dirty="0" smtClean="0">
                      <a:ln w="10541" cmpd="sng">
                        <a:solidFill>
                          <a:schemeClr val="accent1">
                            <a:shade val="88000"/>
                            <a:satMod val="110000"/>
                          </a:schemeClr>
                        </a:solidFill>
                        <a:prstDash val="solid"/>
                      </a:ln>
                      <a:effectLst/>
                    </a:rPr>
                    <a:t>+</a:t>
                  </a:r>
                  <a:r>
                    <a:rPr lang="es-E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r>
                    <a:rPr lang="es-ES" sz="5400" b="1" cap="none" spc="0" dirty="0" smtClean="0">
                      <a:ln w="10541" cmpd="sng">
                        <a:solidFill>
                          <a:schemeClr val="accent1">
                            <a:shade val="88000"/>
                            <a:satMod val="110000"/>
                          </a:schemeClr>
                        </a:solidFill>
                        <a:prstDash val="solid"/>
                      </a:ln>
                      <a:solidFill>
                        <a:srgbClr val="FF0000"/>
                      </a:solidFill>
                      <a:effectLst/>
                    </a:rPr>
                    <a:t>SGC</a:t>
                  </a:r>
                  <a:r>
                    <a:rPr lang="es-E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r>
                    <a:rPr lang="es-ES" sz="5400" b="1" cap="none" spc="0" dirty="0" smtClean="0">
                      <a:ln w="10541" cmpd="sng">
                        <a:solidFill>
                          <a:schemeClr val="accent1">
                            <a:shade val="88000"/>
                            <a:satMod val="110000"/>
                          </a:schemeClr>
                        </a:solidFill>
                        <a:prstDash val="solid"/>
                      </a:ln>
                      <a:effectLst/>
                    </a:rPr>
                    <a:t>=</a:t>
                  </a:r>
                  <a:endParaRPr lang="es-CO" sz="5400" b="1" cap="none" spc="0" dirty="0">
                    <a:ln w="10541" cmpd="sng">
                      <a:solidFill>
                        <a:schemeClr val="accent1">
                          <a:shade val="88000"/>
                          <a:satMod val="110000"/>
                        </a:schemeClr>
                      </a:solidFill>
                      <a:prstDash val="solid"/>
                    </a:ln>
                    <a:effectLst/>
                  </a:endParaRPr>
                </a:p>
              </p:txBody>
            </p:sp>
            <p:sp>
              <p:nvSpPr>
                <p:cNvPr id="81" name="80 Rectángulo"/>
                <p:cNvSpPr/>
                <p:nvPr/>
              </p:nvSpPr>
              <p:spPr>
                <a:xfrm>
                  <a:off x="4503564" y="3038137"/>
                  <a:ext cx="1768561" cy="338554"/>
                </a:xfrm>
                <a:prstGeom prst="rect">
                  <a:avLst/>
                </a:prstGeom>
                <a:ln w="25400">
                  <a:noFill/>
                  <a:tailEnd type="triangle" w="lg" len="med"/>
                </a:ln>
              </p:spPr>
              <p:style>
                <a:lnRef idx="1">
                  <a:schemeClr val="accent1"/>
                </a:lnRef>
                <a:fillRef idx="0">
                  <a:schemeClr val="accent1"/>
                </a:fillRef>
                <a:effectRef idx="0">
                  <a:schemeClr val="accent1"/>
                </a:effectRef>
                <a:fontRef idx="minor">
                  <a:schemeClr val="tx1"/>
                </a:fontRef>
              </p:style>
              <p:txBody>
                <a:bodyPr wrap="square">
                  <a:spAutoFit/>
                </a:bodyPr>
                <a:lstStyle/>
                <a:p>
                  <a:r>
                    <a:rPr lang="es-CO" sz="1600" b="1" dirty="0" smtClean="0"/>
                    <a:t>Ley 872 de 2003 </a:t>
                  </a:r>
                </a:p>
              </p:txBody>
            </p:sp>
            <p:sp>
              <p:nvSpPr>
                <p:cNvPr id="82" name="81 Rectángulo"/>
                <p:cNvSpPr/>
                <p:nvPr/>
              </p:nvSpPr>
              <p:spPr>
                <a:xfrm>
                  <a:off x="2082647" y="3038144"/>
                  <a:ext cx="1715662" cy="338554"/>
                </a:xfrm>
                <a:prstGeom prst="rect">
                  <a:avLst/>
                </a:prstGeom>
                <a:ln w="25400">
                  <a:noFill/>
                  <a:tailEnd type="triangle" w="lg" len="med"/>
                </a:ln>
              </p:spPr>
              <p:style>
                <a:lnRef idx="1">
                  <a:schemeClr val="accent1"/>
                </a:lnRef>
                <a:fillRef idx="0">
                  <a:schemeClr val="accent1"/>
                </a:fillRef>
                <a:effectRef idx="0">
                  <a:schemeClr val="accent1"/>
                </a:effectRef>
                <a:fontRef idx="minor">
                  <a:schemeClr val="tx1"/>
                </a:fontRef>
              </p:style>
              <p:txBody>
                <a:bodyPr wrap="square">
                  <a:spAutoFit/>
                </a:bodyPr>
                <a:lstStyle/>
                <a:p>
                  <a:r>
                    <a:rPr lang="es-CO" sz="1600" b="1" dirty="0" smtClean="0"/>
                    <a:t>Ley 489 de 1998</a:t>
                  </a:r>
                </a:p>
              </p:txBody>
            </p:sp>
          </p:grpSp>
          <p:cxnSp>
            <p:nvCxnSpPr>
              <p:cNvPr id="90" name="89 Forma"/>
              <p:cNvCxnSpPr>
                <a:stCxn id="2" idx="2"/>
                <a:endCxn id="80" idx="0"/>
              </p:cNvCxnSpPr>
              <p:nvPr/>
            </p:nvCxnSpPr>
            <p:spPr>
              <a:xfrm rot="16200000" flipH="1">
                <a:off x="3358654" y="1677268"/>
                <a:ext cx="510982" cy="760252"/>
              </a:xfrm>
              <a:prstGeom prst="bentConnector3">
                <a:avLst>
                  <a:gd name="adj1" fmla="val 50000"/>
                </a:avLst>
              </a:prstGeom>
              <a:ln w="25400">
                <a:tailEnd type="triangle" w="lg" len="med"/>
              </a:ln>
            </p:spPr>
            <p:style>
              <a:lnRef idx="1">
                <a:schemeClr val="accent1"/>
              </a:lnRef>
              <a:fillRef idx="0">
                <a:schemeClr val="accent1"/>
              </a:fillRef>
              <a:effectRef idx="0">
                <a:schemeClr val="accent1"/>
              </a:effectRef>
              <a:fontRef idx="minor">
                <a:schemeClr val="tx1"/>
              </a:fontRef>
            </p:style>
          </p:cxnSp>
        </p:grpSp>
        <p:sp>
          <p:nvSpPr>
            <p:cNvPr id="47" name="46 Rectángulo"/>
            <p:cNvSpPr/>
            <p:nvPr/>
          </p:nvSpPr>
          <p:spPr>
            <a:xfrm>
              <a:off x="333099" y="2520434"/>
              <a:ext cx="938142" cy="400110"/>
            </a:xfrm>
            <a:prstGeom prst="rect">
              <a:avLst/>
            </a:prstGeom>
            <a:solidFill>
              <a:schemeClr val="accent4">
                <a:lumMod val="40000"/>
                <a:lumOff val="60000"/>
              </a:schemeClr>
            </a:solidFill>
          </p:spPr>
          <p:txBody>
            <a:bodyPr wrap="none">
              <a:spAutoFit/>
            </a:bodyPr>
            <a:lstStyle/>
            <a:p>
              <a:r>
                <a:rPr lang="es-CO" sz="2000" b="1" dirty="0" smtClean="0"/>
                <a:t>Integra</a:t>
              </a:r>
              <a:endParaRPr lang="es-CO" sz="2000" b="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0" presetClass="entr" presetSubtype="0" decel="100000" fill="hold" nodeType="click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strVal val="#ppt_w+.3"/>
                                          </p:val>
                                        </p:tav>
                                        <p:tav tm="100000">
                                          <p:val>
                                            <p:strVal val="#ppt_w"/>
                                          </p:val>
                                        </p:tav>
                                      </p:tavLst>
                                    </p:anim>
                                    <p:anim calcmode="lin" valueType="num">
                                      <p:cBhvr>
                                        <p:cTn id="12" dur="1000" fill="hold"/>
                                        <p:tgtEl>
                                          <p:spTgt spid="52"/>
                                        </p:tgtEl>
                                        <p:attrNameLst>
                                          <p:attrName>ppt_h</p:attrName>
                                        </p:attrNameLst>
                                      </p:cBhvr>
                                      <p:tavLst>
                                        <p:tav tm="0">
                                          <p:val>
                                            <p:strVal val="#ppt_h"/>
                                          </p:val>
                                        </p:tav>
                                        <p:tav tm="100000">
                                          <p:val>
                                            <p:strVal val="#ppt_h"/>
                                          </p:val>
                                        </p:tav>
                                      </p:tavLst>
                                    </p:anim>
                                    <p:animEffect transition="in" filter="fade">
                                      <p:cBhvr>
                                        <p:cTn id="13" dur="1000"/>
                                        <p:tgtEl>
                                          <p:spTgt spid="52"/>
                                        </p:tgtEl>
                                      </p:cBhvr>
                                    </p:animEffect>
                                  </p:childTnLst>
                                </p:cTn>
                              </p:par>
                            </p:childTnLst>
                          </p:cTn>
                        </p:par>
                      </p:childTnLst>
                    </p:cTn>
                  </p:par>
                  <p:par>
                    <p:cTn id="14" fill="hold">
                      <p:stCondLst>
                        <p:cond delay="indefinite"/>
                      </p:stCondLst>
                      <p:childTnLst>
                        <p:par>
                          <p:cTn id="15" fill="hold">
                            <p:stCondLst>
                              <p:cond delay="0"/>
                            </p:stCondLst>
                            <p:childTnLst>
                              <p:par>
                                <p:cTn id="16" presetID="50" presetClass="entr" presetSubtype="0" decel="100000" fill="hold" grpId="0" nodeType="clickEffect">
                                  <p:stCondLst>
                                    <p:cond delay="0"/>
                                  </p:stCondLst>
                                  <p:childTnLst>
                                    <p:set>
                                      <p:cBhvr>
                                        <p:cTn id="17" dur="1" fill="hold">
                                          <p:stCondLst>
                                            <p:cond delay="0"/>
                                          </p:stCondLst>
                                        </p:cTn>
                                        <p:tgtEl>
                                          <p:spTgt spid="46"/>
                                        </p:tgtEl>
                                        <p:attrNameLst>
                                          <p:attrName>style.visibility</p:attrName>
                                        </p:attrNameLst>
                                      </p:cBhvr>
                                      <p:to>
                                        <p:strVal val="visible"/>
                                      </p:to>
                                    </p:set>
                                    <p:anim calcmode="lin" valueType="num">
                                      <p:cBhvr>
                                        <p:cTn id="18" dur="1000" fill="hold"/>
                                        <p:tgtEl>
                                          <p:spTgt spid="46"/>
                                        </p:tgtEl>
                                        <p:attrNameLst>
                                          <p:attrName>ppt_w</p:attrName>
                                        </p:attrNameLst>
                                      </p:cBhvr>
                                      <p:tavLst>
                                        <p:tav tm="0">
                                          <p:val>
                                            <p:strVal val="#ppt_w+.3"/>
                                          </p:val>
                                        </p:tav>
                                        <p:tav tm="100000">
                                          <p:val>
                                            <p:strVal val="#ppt_w"/>
                                          </p:val>
                                        </p:tav>
                                      </p:tavLst>
                                    </p:anim>
                                    <p:anim calcmode="lin" valueType="num">
                                      <p:cBhvr>
                                        <p:cTn id="19" dur="1000" fill="hold"/>
                                        <p:tgtEl>
                                          <p:spTgt spid="46"/>
                                        </p:tgtEl>
                                        <p:attrNameLst>
                                          <p:attrName>ppt_h</p:attrName>
                                        </p:attrNameLst>
                                      </p:cBhvr>
                                      <p:tavLst>
                                        <p:tav tm="0">
                                          <p:val>
                                            <p:strVal val="#ppt_h"/>
                                          </p:val>
                                        </p:tav>
                                        <p:tav tm="100000">
                                          <p:val>
                                            <p:strVal val="#ppt_h"/>
                                          </p:val>
                                        </p:tav>
                                      </p:tavLst>
                                    </p:anim>
                                    <p:animEffect transition="in" filter="fade">
                                      <p:cBhvr>
                                        <p:cTn id="20" dur="1000"/>
                                        <p:tgtEl>
                                          <p:spTgt spid="46"/>
                                        </p:tgtEl>
                                      </p:cBhvr>
                                    </p:animEffect>
                                  </p:childTnLst>
                                </p:cTn>
                              </p:par>
                              <p:par>
                                <p:cTn id="21" presetID="50" presetClass="entr" presetSubtype="0" decel="100000" fill="hold" nodeType="withEffect">
                                  <p:stCondLst>
                                    <p:cond delay="0"/>
                                  </p:stCondLst>
                                  <p:childTnLst>
                                    <p:set>
                                      <p:cBhvr>
                                        <p:cTn id="22" dur="1" fill="hold">
                                          <p:stCondLst>
                                            <p:cond delay="0"/>
                                          </p:stCondLst>
                                        </p:cTn>
                                        <p:tgtEl>
                                          <p:spTgt spid="49"/>
                                        </p:tgtEl>
                                        <p:attrNameLst>
                                          <p:attrName>style.visibility</p:attrName>
                                        </p:attrNameLst>
                                      </p:cBhvr>
                                      <p:to>
                                        <p:strVal val="visible"/>
                                      </p:to>
                                    </p:set>
                                    <p:anim calcmode="lin" valueType="num">
                                      <p:cBhvr>
                                        <p:cTn id="23" dur="1000" fill="hold"/>
                                        <p:tgtEl>
                                          <p:spTgt spid="49"/>
                                        </p:tgtEl>
                                        <p:attrNameLst>
                                          <p:attrName>ppt_w</p:attrName>
                                        </p:attrNameLst>
                                      </p:cBhvr>
                                      <p:tavLst>
                                        <p:tav tm="0">
                                          <p:val>
                                            <p:strVal val="#ppt_w+.3"/>
                                          </p:val>
                                        </p:tav>
                                        <p:tav tm="100000">
                                          <p:val>
                                            <p:strVal val="#ppt_w"/>
                                          </p:val>
                                        </p:tav>
                                      </p:tavLst>
                                    </p:anim>
                                    <p:anim calcmode="lin" valueType="num">
                                      <p:cBhvr>
                                        <p:cTn id="24" dur="1000" fill="hold"/>
                                        <p:tgtEl>
                                          <p:spTgt spid="49"/>
                                        </p:tgtEl>
                                        <p:attrNameLst>
                                          <p:attrName>ppt_h</p:attrName>
                                        </p:attrNameLst>
                                      </p:cBhvr>
                                      <p:tavLst>
                                        <p:tav tm="0">
                                          <p:val>
                                            <p:strVal val="#ppt_h"/>
                                          </p:val>
                                        </p:tav>
                                        <p:tav tm="100000">
                                          <p:val>
                                            <p:strVal val="#ppt_h"/>
                                          </p:val>
                                        </p:tav>
                                      </p:tavLst>
                                    </p:anim>
                                    <p:animEffect transition="in" filter="fade">
                                      <p:cBhvr>
                                        <p:cTn id="25" dur="1000"/>
                                        <p:tgtEl>
                                          <p:spTgt spid="49"/>
                                        </p:tgtEl>
                                      </p:cBhvr>
                                    </p:animEffect>
                                  </p:childTnLst>
                                </p:cTn>
                              </p:par>
                            </p:childTnLst>
                          </p:cTn>
                        </p:par>
                      </p:childTnLst>
                    </p:cTn>
                  </p:par>
                  <p:par>
                    <p:cTn id="26" fill="hold">
                      <p:stCondLst>
                        <p:cond delay="indefinite"/>
                      </p:stCondLst>
                      <p:childTnLst>
                        <p:par>
                          <p:cTn id="27" fill="hold">
                            <p:stCondLst>
                              <p:cond delay="0"/>
                            </p:stCondLst>
                            <p:childTnLst>
                              <p:par>
                                <p:cTn id="28" presetID="50" presetClass="entr" presetSubtype="0" decel="100000" fill="hold" nodeType="clickEffect">
                                  <p:stCondLst>
                                    <p:cond delay="0"/>
                                  </p:stCondLst>
                                  <p:childTnLst>
                                    <p:set>
                                      <p:cBhvr>
                                        <p:cTn id="29" dur="1" fill="hold">
                                          <p:stCondLst>
                                            <p:cond delay="0"/>
                                          </p:stCondLst>
                                        </p:cTn>
                                        <p:tgtEl>
                                          <p:spTgt spid="61"/>
                                        </p:tgtEl>
                                        <p:attrNameLst>
                                          <p:attrName>style.visibility</p:attrName>
                                        </p:attrNameLst>
                                      </p:cBhvr>
                                      <p:to>
                                        <p:strVal val="visible"/>
                                      </p:to>
                                    </p:set>
                                    <p:anim calcmode="lin" valueType="num">
                                      <p:cBhvr>
                                        <p:cTn id="30" dur="1000" fill="hold"/>
                                        <p:tgtEl>
                                          <p:spTgt spid="61"/>
                                        </p:tgtEl>
                                        <p:attrNameLst>
                                          <p:attrName>ppt_w</p:attrName>
                                        </p:attrNameLst>
                                      </p:cBhvr>
                                      <p:tavLst>
                                        <p:tav tm="0">
                                          <p:val>
                                            <p:strVal val="#ppt_w+.3"/>
                                          </p:val>
                                        </p:tav>
                                        <p:tav tm="100000">
                                          <p:val>
                                            <p:strVal val="#ppt_w"/>
                                          </p:val>
                                        </p:tav>
                                      </p:tavLst>
                                    </p:anim>
                                    <p:anim calcmode="lin" valueType="num">
                                      <p:cBhvr>
                                        <p:cTn id="31" dur="1000" fill="hold"/>
                                        <p:tgtEl>
                                          <p:spTgt spid="61"/>
                                        </p:tgtEl>
                                        <p:attrNameLst>
                                          <p:attrName>ppt_h</p:attrName>
                                        </p:attrNameLst>
                                      </p:cBhvr>
                                      <p:tavLst>
                                        <p:tav tm="0">
                                          <p:val>
                                            <p:strVal val="#ppt_h"/>
                                          </p:val>
                                        </p:tav>
                                        <p:tav tm="100000">
                                          <p:val>
                                            <p:strVal val="#ppt_h"/>
                                          </p:val>
                                        </p:tav>
                                      </p:tavLst>
                                    </p:anim>
                                    <p:animEffect transition="in" filter="fade">
                                      <p:cBhvr>
                                        <p:cTn id="32"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4 Rectángulo"/>
          <p:cNvSpPr/>
          <p:nvPr/>
        </p:nvSpPr>
        <p:spPr>
          <a:xfrm>
            <a:off x="0" y="912906"/>
            <a:ext cx="12192000" cy="40011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es-CO" sz="2000" dirty="0" smtClean="0">
                <a:solidFill>
                  <a:srgbClr val="C00000"/>
                </a:solidFill>
              </a:rPr>
              <a:t>AUDITORÍA INTERNA</a:t>
            </a:r>
          </a:p>
        </p:txBody>
      </p:sp>
      <p:pic>
        <p:nvPicPr>
          <p:cNvPr id="4" name="Imagen 3"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407" y="1973648"/>
            <a:ext cx="10152000" cy="4594121"/>
          </a:xfrm>
          <a:prstGeom prst="rect">
            <a:avLst/>
          </a:prstGeom>
        </p:spPr>
      </p:pic>
      <p:sp>
        <p:nvSpPr>
          <p:cNvPr id="5" name="Rectángulo 4"/>
          <p:cNvSpPr/>
          <p:nvPr/>
        </p:nvSpPr>
        <p:spPr>
          <a:xfrm>
            <a:off x="2463887" y="1258611"/>
            <a:ext cx="2341538" cy="523220"/>
          </a:xfrm>
          <a:prstGeom prst="rect">
            <a:avLst/>
          </a:prstGeom>
        </p:spPr>
        <p:txBody>
          <a:bodyPr wrap="none">
            <a:spAutoFit/>
          </a:bodyPr>
          <a:lstStyle/>
          <a:p>
            <a:r>
              <a:rPr lang="es-419" sz="2800" b="1" dirty="0">
                <a:solidFill>
                  <a:srgbClr val="FF0000"/>
                </a:solidFill>
              </a:rPr>
              <a:t>Características</a:t>
            </a:r>
            <a:endParaRPr lang="es-419" sz="2800" dirty="0">
              <a:solidFill>
                <a:srgbClr val="FF0000"/>
              </a:solidFill>
            </a:endParaRPr>
          </a:p>
        </p:txBody>
      </p:sp>
    </p:spTree>
    <p:extLst>
      <p:ext uri="{BB962C8B-B14F-4D97-AF65-F5344CB8AC3E}">
        <p14:creationId xmlns:p14="http://schemas.microsoft.com/office/powerpoint/2010/main" val="19722315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rot="10800000" flipV="1">
            <a:off x="-2" y="2845961"/>
            <a:ext cx="1872083" cy="1631216"/>
          </a:xfrm>
          <a:prstGeom prst="rect">
            <a:avLst/>
          </a:prstGeom>
          <a:solidFill>
            <a:schemeClr val="bg1">
              <a:lumMod val="85000"/>
            </a:schemeClr>
          </a:solidFill>
          <a:ln>
            <a:noFill/>
          </a:ln>
          <a:effectLst/>
          <a:scene3d>
            <a:camera prst="orthographicFront"/>
            <a:lightRig rig="threePt" dir="t"/>
          </a:scene3d>
          <a:sp3d>
            <a:bevelT/>
          </a:sp3d>
        </p:spPr>
        <p:txBody>
          <a:bodyPr wrap="square">
            <a:spAutoFit/>
          </a:bodyPr>
          <a:lstStyle>
            <a:defPPr>
              <a:defRPr lang="es-CO"/>
            </a:defPPr>
            <a:lvl1pPr algn="just">
              <a:defRPr sz="2400" b="1"/>
            </a:lvl1pPr>
          </a:lstStyle>
          <a:p>
            <a:pPr algn="l"/>
            <a:r>
              <a:rPr lang="es-CO" altLang="es-419" sz="2000" dirty="0"/>
              <a:t>Aspectos básicos de Evaluación a la Administración Pública</a:t>
            </a:r>
          </a:p>
        </p:txBody>
      </p:sp>
      <p:sp>
        <p:nvSpPr>
          <p:cNvPr id="4" name="Text Box 3"/>
          <p:cNvSpPr txBox="1">
            <a:spLocks noChangeArrowheads="1"/>
          </p:cNvSpPr>
          <p:nvPr/>
        </p:nvSpPr>
        <p:spPr bwMode="auto">
          <a:xfrm>
            <a:off x="2540332" y="1345383"/>
            <a:ext cx="1573200" cy="522000"/>
          </a:xfrm>
          <a:prstGeom prst="rect">
            <a:avLst/>
          </a:prstGeom>
          <a:solidFill>
            <a:schemeClr val="bg1">
              <a:lumMod val="85000"/>
            </a:schemeClr>
          </a:solidFill>
          <a:ln>
            <a:noFill/>
          </a:ln>
          <a:effectLst/>
        </p:spPr>
        <p:txBody>
          <a:bodyPr wrap="square" anchor="ctr" anchorCtr="0">
            <a:spAutoFit/>
          </a:bodyPr>
          <a:lstStyle>
            <a:defPPr>
              <a:defRPr lang="es-CO"/>
            </a:defPPr>
            <a:lvl1pPr algn="just">
              <a:defRPr sz="2000" b="1"/>
            </a:lvl1pPr>
          </a:lstStyle>
          <a:p>
            <a:pPr algn="l"/>
            <a:r>
              <a:rPr lang="es-CO" altLang="es-419" sz="1400" dirty="0"/>
              <a:t>CUMPLIMIENTO</a:t>
            </a:r>
          </a:p>
        </p:txBody>
      </p:sp>
      <p:sp>
        <p:nvSpPr>
          <p:cNvPr id="5" name="Text Box 4"/>
          <p:cNvSpPr txBox="1">
            <a:spLocks noChangeArrowheads="1"/>
          </p:cNvSpPr>
          <p:nvPr/>
        </p:nvSpPr>
        <p:spPr bwMode="auto">
          <a:xfrm>
            <a:off x="2527545" y="2413967"/>
            <a:ext cx="1572841" cy="523220"/>
          </a:xfrm>
          <a:prstGeom prst="rect">
            <a:avLst/>
          </a:prstGeom>
          <a:solidFill>
            <a:schemeClr val="bg1">
              <a:lumMod val="85000"/>
            </a:schemeClr>
          </a:solidFill>
          <a:ln>
            <a:noFill/>
          </a:ln>
          <a:effectLst/>
        </p:spPr>
        <p:txBody>
          <a:bodyPr wrap="square" anchor="ctr" anchorCtr="0">
            <a:spAutoFit/>
          </a:bodyPr>
          <a:lstStyle>
            <a:defPPr>
              <a:defRPr lang="es-CO"/>
            </a:defPPr>
            <a:lvl1pPr algn="ctr">
              <a:defRPr sz="1400" b="1"/>
            </a:lvl1pPr>
          </a:lstStyle>
          <a:p>
            <a:pPr algn="l"/>
            <a:r>
              <a:rPr lang="es-CO" altLang="es-419" dirty="0"/>
              <a:t>SOPORTE ORGANIZACIONAL</a:t>
            </a:r>
          </a:p>
        </p:txBody>
      </p:sp>
      <p:sp>
        <p:nvSpPr>
          <p:cNvPr id="6" name="Text Box 5"/>
          <p:cNvSpPr txBox="1">
            <a:spLocks noChangeArrowheads="1"/>
          </p:cNvSpPr>
          <p:nvPr/>
        </p:nvSpPr>
        <p:spPr bwMode="auto">
          <a:xfrm>
            <a:off x="2527545" y="4097229"/>
            <a:ext cx="1573200" cy="522000"/>
          </a:xfrm>
          <a:prstGeom prst="rect">
            <a:avLst/>
          </a:prstGeom>
          <a:solidFill>
            <a:schemeClr val="bg1">
              <a:lumMod val="85000"/>
            </a:schemeClr>
          </a:solidFill>
          <a:ln>
            <a:noFill/>
          </a:ln>
          <a:effectLst/>
        </p:spPr>
        <p:txBody>
          <a:bodyPr wrap="square" anchor="ctr" anchorCtr="0">
            <a:spAutoFit/>
          </a:bodyPr>
          <a:lstStyle>
            <a:defPPr>
              <a:defRPr lang="es-CO"/>
            </a:defPPr>
            <a:lvl1pPr algn="ctr">
              <a:defRPr sz="1400" b="1"/>
            </a:lvl1pPr>
          </a:lstStyle>
          <a:p>
            <a:pPr algn="l"/>
            <a:r>
              <a:rPr lang="es-CO" altLang="es-419" dirty="0" smtClean="0"/>
              <a:t>GESTIÓN</a:t>
            </a:r>
            <a:endParaRPr lang="es-CO" altLang="es-419" dirty="0"/>
          </a:p>
        </p:txBody>
      </p:sp>
      <p:sp>
        <p:nvSpPr>
          <p:cNvPr id="7" name="Text Box 6"/>
          <p:cNvSpPr txBox="1">
            <a:spLocks noChangeArrowheads="1"/>
          </p:cNvSpPr>
          <p:nvPr/>
        </p:nvSpPr>
        <p:spPr bwMode="auto">
          <a:xfrm>
            <a:off x="2527545" y="5439183"/>
            <a:ext cx="1573200" cy="522000"/>
          </a:xfrm>
          <a:prstGeom prst="rect">
            <a:avLst/>
          </a:prstGeom>
          <a:solidFill>
            <a:schemeClr val="bg1">
              <a:lumMod val="85000"/>
            </a:schemeClr>
          </a:solidFill>
          <a:ln>
            <a:noFill/>
          </a:ln>
          <a:effectLst/>
        </p:spPr>
        <p:txBody>
          <a:bodyPr wrap="square" anchor="ctr" anchorCtr="0">
            <a:spAutoFit/>
          </a:bodyPr>
          <a:lstStyle>
            <a:defPPr>
              <a:defRPr lang="es-CO"/>
            </a:defPPr>
            <a:lvl1pPr algn="just">
              <a:defRPr sz="1400" b="1"/>
            </a:lvl1pPr>
          </a:lstStyle>
          <a:p>
            <a:pPr algn="l"/>
            <a:r>
              <a:rPr lang="es-CO" altLang="es-419" dirty="0"/>
              <a:t>RESULTADOS</a:t>
            </a:r>
          </a:p>
        </p:txBody>
      </p:sp>
      <p:sp>
        <p:nvSpPr>
          <p:cNvPr id="8" name="Text Box 7"/>
          <p:cNvSpPr txBox="1">
            <a:spLocks noChangeArrowheads="1"/>
          </p:cNvSpPr>
          <p:nvPr/>
        </p:nvSpPr>
        <p:spPr bwMode="auto">
          <a:xfrm>
            <a:off x="4556699" y="1346314"/>
            <a:ext cx="1656000" cy="523220"/>
          </a:xfrm>
          <a:prstGeom prst="rect">
            <a:avLst/>
          </a:prstGeom>
          <a:solidFill>
            <a:schemeClr val="bg1">
              <a:lumMod val="85000"/>
            </a:schemeClr>
          </a:solidFill>
          <a:ln>
            <a:noFill/>
          </a:ln>
          <a:effectLst/>
        </p:spPr>
        <p:txBody>
          <a:bodyPr wrap="square" anchor="ctr" anchorCtr="0">
            <a:spAutoFit/>
          </a:bodyPr>
          <a:lstStyle>
            <a:defPPr>
              <a:defRPr lang="es-CO"/>
            </a:defPPr>
            <a:lvl1pPr>
              <a:defRPr sz="1400" b="1"/>
            </a:lvl1pPr>
          </a:lstStyle>
          <a:p>
            <a:r>
              <a:rPr lang="es-CO" altLang="es-419" dirty="0"/>
              <a:t>AUDITORIA DE CUMPLIMIENTO</a:t>
            </a:r>
          </a:p>
        </p:txBody>
      </p:sp>
      <p:sp>
        <p:nvSpPr>
          <p:cNvPr id="9" name="Text Box 8"/>
          <p:cNvSpPr txBox="1">
            <a:spLocks noChangeArrowheads="1"/>
          </p:cNvSpPr>
          <p:nvPr/>
        </p:nvSpPr>
        <p:spPr bwMode="auto">
          <a:xfrm>
            <a:off x="4469615" y="4675503"/>
            <a:ext cx="1656000" cy="738664"/>
          </a:xfrm>
          <a:prstGeom prst="rect">
            <a:avLst/>
          </a:prstGeom>
          <a:solidFill>
            <a:schemeClr val="bg1">
              <a:lumMod val="85000"/>
            </a:schemeClr>
          </a:solidFill>
          <a:ln>
            <a:noFill/>
          </a:ln>
          <a:effectLst/>
        </p:spPr>
        <p:txBody>
          <a:bodyPr wrap="square" anchor="ctr" anchorCtr="0">
            <a:spAutoFit/>
          </a:bodyPr>
          <a:lstStyle>
            <a:defPPr>
              <a:defRPr lang="es-CO"/>
            </a:defPPr>
            <a:lvl1pPr>
              <a:defRPr sz="1400" b="1"/>
            </a:lvl1pPr>
          </a:lstStyle>
          <a:p>
            <a:r>
              <a:rPr lang="es-CO" altLang="es-419" dirty="0"/>
              <a:t>AUDITORIA DE GESTIÓN Y RESULTADOS</a:t>
            </a:r>
          </a:p>
        </p:txBody>
      </p:sp>
      <p:cxnSp>
        <p:nvCxnSpPr>
          <p:cNvPr id="14" name="AutoShape 13"/>
          <p:cNvCxnSpPr>
            <a:cxnSpLocks noChangeShapeType="1"/>
            <a:stCxn id="4" idx="3"/>
            <a:endCxn id="8" idx="1"/>
          </p:cNvCxnSpPr>
          <p:nvPr/>
        </p:nvCxnSpPr>
        <p:spPr bwMode="auto">
          <a:xfrm>
            <a:off x="4113532" y="1606383"/>
            <a:ext cx="443167" cy="1541"/>
          </a:xfrm>
          <a:prstGeom prst="straightConnector1">
            <a:avLst/>
          </a:prstGeom>
          <a:noFill/>
          <a:ln w="28575">
            <a:solidFill>
              <a:schemeClr val="accent1">
                <a:lumMod val="50000"/>
              </a:schemeClr>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AutoShape 14"/>
          <p:cNvCxnSpPr>
            <a:cxnSpLocks noChangeShapeType="1"/>
            <a:stCxn id="5" idx="3"/>
            <a:endCxn id="20" idx="1"/>
          </p:cNvCxnSpPr>
          <p:nvPr/>
        </p:nvCxnSpPr>
        <p:spPr bwMode="auto">
          <a:xfrm flipV="1">
            <a:off x="4100386" y="2675124"/>
            <a:ext cx="384877" cy="453"/>
          </a:xfrm>
          <a:prstGeom prst="straightConnector1">
            <a:avLst/>
          </a:prstGeom>
          <a:noFill/>
          <a:ln w="28575">
            <a:solidFill>
              <a:schemeClr val="accent1">
                <a:lumMod val="50000"/>
              </a:schemeClr>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AutoShape 15"/>
          <p:cNvCxnSpPr>
            <a:cxnSpLocks noChangeShapeType="1"/>
            <a:stCxn id="6" idx="3"/>
            <a:endCxn id="9" idx="1"/>
          </p:cNvCxnSpPr>
          <p:nvPr/>
        </p:nvCxnSpPr>
        <p:spPr bwMode="auto">
          <a:xfrm>
            <a:off x="4100745" y="4358229"/>
            <a:ext cx="368870" cy="686606"/>
          </a:xfrm>
          <a:prstGeom prst="straightConnector1">
            <a:avLst/>
          </a:prstGeom>
          <a:noFill/>
          <a:ln w="28575">
            <a:solidFill>
              <a:schemeClr val="accent1">
                <a:lumMod val="50000"/>
              </a:schemeClr>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AutoShape 16"/>
          <p:cNvCxnSpPr>
            <a:cxnSpLocks noChangeShapeType="1"/>
            <a:stCxn id="7" idx="3"/>
            <a:endCxn id="9" idx="1"/>
          </p:cNvCxnSpPr>
          <p:nvPr/>
        </p:nvCxnSpPr>
        <p:spPr bwMode="auto">
          <a:xfrm flipV="1">
            <a:off x="4100745" y="5044835"/>
            <a:ext cx="368870" cy="655348"/>
          </a:xfrm>
          <a:prstGeom prst="straightConnector1">
            <a:avLst/>
          </a:prstGeom>
          <a:noFill/>
          <a:ln w="28575">
            <a:solidFill>
              <a:schemeClr val="accent1">
                <a:lumMod val="50000"/>
              </a:schemeClr>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Rectangle 17"/>
          <p:cNvSpPr>
            <a:spLocks noChangeArrowheads="1"/>
          </p:cNvSpPr>
          <p:nvPr/>
        </p:nvSpPr>
        <p:spPr bwMode="auto">
          <a:xfrm>
            <a:off x="6446078" y="1300948"/>
            <a:ext cx="5307940" cy="615553"/>
          </a:xfrm>
          <a:prstGeom prst="rect">
            <a:avLst/>
          </a:prstGeom>
          <a:solidFill>
            <a:schemeClr val="accent4">
              <a:lumMod val="20000"/>
              <a:lumOff val="80000"/>
            </a:schemeClr>
          </a:solidFill>
          <a:ln w="9525">
            <a:solidFill>
              <a:schemeClr val="tx1"/>
            </a:solidFill>
            <a:miter lim="800000"/>
            <a:headEnd/>
            <a:tailEnd/>
          </a:ln>
          <a:effec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s-CO" altLang="es-419" sz="1600" dirty="0">
                <a:solidFill>
                  <a:srgbClr val="FF0000"/>
                </a:solidFill>
              </a:rPr>
              <a:t>Verifica </a:t>
            </a:r>
            <a:r>
              <a:rPr lang="es-CO" altLang="es-419" b="1" u="sng" dirty="0">
                <a:solidFill>
                  <a:srgbClr val="009900"/>
                </a:solidFill>
              </a:rPr>
              <a:t>adherencia a las normas</a:t>
            </a:r>
            <a:r>
              <a:rPr lang="es-CO" altLang="es-419" sz="1600" dirty="0">
                <a:solidFill>
                  <a:srgbClr val="FF0000"/>
                </a:solidFill>
              </a:rPr>
              <a:t> constitucionales, legales, reglamentarias y de autorregulación aplicables</a:t>
            </a:r>
            <a:endParaRPr lang="es-ES" altLang="es-419" sz="1600" dirty="0">
              <a:solidFill>
                <a:srgbClr val="FF0000"/>
              </a:solidFill>
            </a:endParaRPr>
          </a:p>
        </p:txBody>
      </p:sp>
      <p:sp>
        <p:nvSpPr>
          <p:cNvPr id="20" name="Text Box 19"/>
          <p:cNvSpPr txBox="1">
            <a:spLocks noChangeArrowheads="1"/>
          </p:cNvSpPr>
          <p:nvPr/>
        </p:nvSpPr>
        <p:spPr bwMode="auto">
          <a:xfrm>
            <a:off x="4485263" y="2413514"/>
            <a:ext cx="1655762" cy="523220"/>
          </a:xfrm>
          <a:prstGeom prst="rect">
            <a:avLst/>
          </a:prstGeom>
          <a:solidFill>
            <a:schemeClr val="bg1">
              <a:lumMod val="85000"/>
            </a:schemeClr>
          </a:solidFill>
          <a:ln>
            <a:noFill/>
          </a:ln>
          <a:effectLst/>
        </p:spPr>
        <p:txBody>
          <a:bodyPr wrap="square" anchor="ctr" anchorCtr="0">
            <a:spAutoFit/>
          </a:bodyPr>
          <a:lstStyle>
            <a:defPPr>
              <a:defRPr lang="es-CO"/>
            </a:defPPr>
            <a:lvl1pPr>
              <a:defRPr sz="1400" b="1"/>
            </a:lvl1pPr>
          </a:lstStyle>
          <a:p>
            <a:r>
              <a:rPr lang="es-CO" altLang="es-419" dirty="0"/>
              <a:t>AUDITORIA ORGANIZACIONAL</a:t>
            </a:r>
          </a:p>
        </p:txBody>
      </p:sp>
      <p:sp>
        <p:nvSpPr>
          <p:cNvPr id="21" name="Rectangle 20"/>
          <p:cNvSpPr>
            <a:spLocks noChangeArrowheads="1"/>
          </p:cNvSpPr>
          <p:nvPr/>
        </p:nvSpPr>
        <p:spPr bwMode="auto">
          <a:xfrm>
            <a:off x="6448924" y="2168459"/>
            <a:ext cx="5307940" cy="1015663"/>
          </a:xfrm>
          <a:prstGeom prst="rect">
            <a:avLst/>
          </a:prstGeom>
          <a:solidFill>
            <a:schemeClr val="accent4">
              <a:lumMod val="20000"/>
              <a:lumOff val="80000"/>
            </a:schemeClr>
          </a:solidFill>
          <a:ln w="9525">
            <a:solidFill>
              <a:schemeClr val="tx1"/>
            </a:solidFill>
            <a:miter lim="800000"/>
            <a:headEnd/>
            <a:tailEnd/>
          </a:ln>
          <a:effectLst/>
        </p:spPr>
        <p:txBody>
          <a:bodyPr wrap="square">
            <a:spAutoFit/>
          </a:bodyPr>
          <a:lstStyle/>
          <a:p>
            <a:pPr algn="just"/>
            <a:r>
              <a:rPr lang="es-ES" altLang="es-419" sz="1600" dirty="0">
                <a:solidFill>
                  <a:srgbClr val="FF0000"/>
                </a:solidFill>
                <a:latin typeface="Arial" panose="020B0604020202020204" pitchFamily="34" charset="0"/>
              </a:rPr>
              <a:t>Evalúa y monitorea el </a:t>
            </a:r>
            <a:r>
              <a:rPr lang="es-ES" altLang="es-419" sz="2000" b="1" u="sng" dirty="0">
                <a:solidFill>
                  <a:srgbClr val="009900"/>
                </a:solidFill>
                <a:latin typeface="Arial" panose="020B0604020202020204" pitchFamily="34" charset="0"/>
              </a:rPr>
              <a:t>desempeño de los sistemas gerenciales</a:t>
            </a:r>
            <a:r>
              <a:rPr lang="es-ES" altLang="es-419" sz="1600" dirty="0">
                <a:solidFill>
                  <a:srgbClr val="FF0000"/>
                </a:solidFill>
                <a:latin typeface="Arial" panose="020B0604020202020204" pitchFamily="34" charset="0"/>
              </a:rPr>
              <a:t> -  Evalúa el logro de los </a:t>
            </a:r>
            <a:r>
              <a:rPr lang="es-ES" altLang="es-419" sz="2000" b="1" u="sng" dirty="0">
                <a:solidFill>
                  <a:srgbClr val="009900"/>
                </a:solidFill>
                <a:latin typeface="Arial" panose="020B0604020202020204" pitchFamily="34" charset="0"/>
              </a:rPr>
              <a:t>objetivos </a:t>
            </a:r>
            <a:r>
              <a:rPr lang="es-ES" altLang="es-419" sz="2000" b="1" u="sng" dirty="0" smtClean="0">
                <a:solidFill>
                  <a:srgbClr val="009900"/>
                </a:solidFill>
                <a:latin typeface="Arial" panose="020B0604020202020204" pitchFamily="34" charset="0"/>
              </a:rPr>
              <a:t>misionales</a:t>
            </a:r>
            <a:endParaRPr lang="es-ES" altLang="es-419" b="1" u="sng" dirty="0">
              <a:solidFill>
                <a:srgbClr val="FF0000"/>
              </a:solidFill>
              <a:latin typeface="Arial" panose="020B0604020202020204" pitchFamily="34" charset="0"/>
            </a:endParaRPr>
          </a:p>
        </p:txBody>
      </p:sp>
      <p:sp>
        <p:nvSpPr>
          <p:cNvPr id="23" name="Rectangle 22"/>
          <p:cNvSpPr>
            <a:spLocks noChangeArrowheads="1"/>
          </p:cNvSpPr>
          <p:nvPr/>
        </p:nvSpPr>
        <p:spPr bwMode="auto">
          <a:xfrm>
            <a:off x="6448925" y="3297133"/>
            <a:ext cx="3793284" cy="3477875"/>
          </a:xfrm>
          <a:prstGeom prst="rect">
            <a:avLst/>
          </a:prstGeom>
          <a:solidFill>
            <a:schemeClr val="accent4">
              <a:lumMod val="20000"/>
              <a:lumOff val="80000"/>
            </a:schemeClr>
          </a:solidFill>
          <a:ln w="9525">
            <a:solidFill>
              <a:schemeClr val="tx1"/>
            </a:solidFill>
            <a:miter lim="800000"/>
            <a:headEnd/>
            <a:tailEnd/>
          </a:ln>
          <a:effec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s-CO" altLang="es-419" sz="1600" dirty="0">
                <a:solidFill>
                  <a:srgbClr val="FF0000"/>
                </a:solidFill>
              </a:rPr>
              <a:t>Evalúa las actividades relativas a la </a:t>
            </a:r>
            <a:r>
              <a:rPr lang="es-CO" altLang="es-419" sz="1600" dirty="0" smtClean="0">
                <a:solidFill>
                  <a:srgbClr val="FF0000"/>
                </a:solidFill>
              </a:rPr>
              <a:t>gestión de la entidad para </a:t>
            </a:r>
            <a:r>
              <a:rPr lang="es-CO" altLang="es-419" sz="1600" dirty="0">
                <a:solidFill>
                  <a:srgbClr val="FF0000"/>
                </a:solidFill>
              </a:rPr>
              <a:t>determinar</a:t>
            </a:r>
            <a:r>
              <a:rPr lang="es-CO" altLang="es-419" sz="1600" dirty="0" smtClean="0">
                <a:solidFill>
                  <a:srgbClr val="FF0000"/>
                </a:solidFill>
              </a:rPr>
              <a:t>:</a:t>
            </a:r>
          </a:p>
          <a:p>
            <a:pPr algn="just" eaLnBrk="1" hangingPunct="1"/>
            <a:endParaRPr lang="es-CO" altLang="es-419" sz="1600" dirty="0">
              <a:solidFill>
                <a:srgbClr val="FF0000"/>
              </a:solidFill>
            </a:endParaRPr>
          </a:p>
          <a:p>
            <a:pPr algn="just" eaLnBrk="1" hangingPunct="1">
              <a:buFontTx/>
              <a:buChar char="•"/>
            </a:pPr>
            <a:r>
              <a:rPr lang="es-CO" altLang="es-419" sz="1600" dirty="0">
                <a:solidFill>
                  <a:srgbClr val="FF3300"/>
                </a:solidFill>
              </a:rPr>
              <a:t>El </a:t>
            </a:r>
            <a:r>
              <a:rPr lang="es-CO" altLang="es-419" sz="2000" b="1" dirty="0"/>
              <a:t>grado de economía, eficiencia y eficaci</a:t>
            </a:r>
            <a:r>
              <a:rPr lang="es-CO" altLang="es-419" b="1" dirty="0"/>
              <a:t>a</a:t>
            </a:r>
            <a:r>
              <a:rPr lang="es-CO" altLang="es-419" sz="1600" dirty="0">
                <a:solidFill>
                  <a:schemeClr val="accent2"/>
                </a:solidFill>
              </a:rPr>
              <a:t> </a:t>
            </a:r>
            <a:r>
              <a:rPr lang="es-CO" altLang="es-419" sz="1600" dirty="0">
                <a:solidFill>
                  <a:srgbClr val="FF0000"/>
                </a:solidFill>
              </a:rPr>
              <a:t>en el manejo de los </a:t>
            </a:r>
            <a:r>
              <a:rPr lang="es-CO" altLang="es-419" sz="1600" dirty="0" smtClean="0">
                <a:solidFill>
                  <a:srgbClr val="FF0000"/>
                </a:solidFill>
              </a:rPr>
              <a:t>recursos y el logro de objetivos</a:t>
            </a:r>
          </a:p>
          <a:p>
            <a:pPr algn="just" eaLnBrk="1" hangingPunct="1">
              <a:buFontTx/>
              <a:buChar char="•"/>
            </a:pPr>
            <a:r>
              <a:rPr lang="es-CO" altLang="es-419" sz="1600" dirty="0" smtClean="0">
                <a:solidFill>
                  <a:srgbClr val="FF0000"/>
                </a:solidFill>
              </a:rPr>
              <a:t>La</a:t>
            </a:r>
            <a:r>
              <a:rPr lang="es-CO" altLang="es-419" sz="1600" dirty="0" smtClean="0">
                <a:solidFill>
                  <a:schemeClr val="accent2"/>
                </a:solidFill>
              </a:rPr>
              <a:t> </a:t>
            </a:r>
            <a:r>
              <a:rPr lang="es-CO" altLang="es-419" sz="2000" b="1" dirty="0"/>
              <a:t>creación y confiabilidad</a:t>
            </a:r>
            <a:r>
              <a:rPr lang="es-CO" altLang="es-419" b="1" dirty="0">
                <a:solidFill>
                  <a:schemeClr val="accent2"/>
                </a:solidFill>
              </a:rPr>
              <a:t> </a:t>
            </a:r>
            <a:r>
              <a:rPr lang="es-CO" altLang="es-419" sz="1600" dirty="0">
                <a:solidFill>
                  <a:srgbClr val="FF0000"/>
                </a:solidFill>
              </a:rPr>
              <a:t>de los sistemas de información y </a:t>
            </a:r>
            <a:r>
              <a:rPr lang="es-CO" altLang="es-419" sz="1600" dirty="0" smtClean="0">
                <a:solidFill>
                  <a:srgbClr val="FF0000"/>
                </a:solidFill>
              </a:rPr>
              <a:t>control</a:t>
            </a:r>
          </a:p>
          <a:p>
            <a:pPr algn="just" eaLnBrk="1" hangingPunct="1">
              <a:buFontTx/>
              <a:buChar char="•"/>
            </a:pPr>
            <a:r>
              <a:rPr lang="es-CO" altLang="es-419" sz="1600" dirty="0" smtClean="0">
                <a:solidFill>
                  <a:srgbClr val="FF0000"/>
                </a:solidFill>
              </a:rPr>
              <a:t>Si </a:t>
            </a:r>
            <a:r>
              <a:rPr lang="es-CO" altLang="es-419" sz="1600" dirty="0">
                <a:solidFill>
                  <a:srgbClr val="FF0000"/>
                </a:solidFill>
              </a:rPr>
              <a:t>los resultados obtenidos son los previamente </a:t>
            </a:r>
            <a:r>
              <a:rPr lang="es-CO" altLang="es-419" sz="1600" dirty="0" smtClean="0">
                <a:solidFill>
                  <a:srgbClr val="FF0000"/>
                </a:solidFill>
              </a:rPr>
              <a:t>establecidos (planes)</a:t>
            </a:r>
          </a:p>
          <a:p>
            <a:pPr algn="just" eaLnBrk="1" hangingPunct="1">
              <a:buFontTx/>
              <a:buChar char="•"/>
            </a:pPr>
            <a:r>
              <a:rPr lang="es-CO" altLang="es-419" sz="1600" dirty="0" smtClean="0">
                <a:solidFill>
                  <a:srgbClr val="FF0000"/>
                </a:solidFill>
              </a:rPr>
              <a:t>Si </a:t>
            </a:r>
            <a:r>
              <a:rPr lang="es-CO" altLang="es-419" sz="1600" dirty="0">
                <a:solidFill>
                  <a:srgbClr val="FF0000"/>
                </a:solidFill>
              </a:rPr>
              <a:t>la rendición de cuentas de sus actuaciones, se ha cumplido de acuerdo a la responsabilidad </a:t>
            </a:r>
            <a:r>
              <a:rPr lang="es-CO" altLang="es-419" sz="1600" dirty="0" smtClean="0">
                <a:solidFill>
                  <a:srgbClr val="FF0000"/>
                </a:solidFill>
              </a:rPr>
              <a:t>conferida</a:t>
            </a:r>
            <a:endParaRPr lang="es-CO" altLang="es-419" dirty="0">
              <a:solidFill>
                <a:srgbClr val="FF0000"/>
              </a:solidFill>
            </a:endParaRPr>
          </a:p>
        </p:txBody>
      </p:sp>
      <p:sp>
        <p:nvSpPr>
          <p:cNvPr id="25" name="Text Box 24"/>
          <p:cNvSpPr txBox="1">
            <a:spLocks noChangeArrowheads="1"/>
          </p:cNvSpPr>
          <p:nvPr/>
        </p:nvSpPr>
        <p:spPr bwMode="auto">
          <a:xfrm>
            <a:off x="10602572" y="3716338"/>
            <a:ext cx="14605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CO" altLang="es-419" sz="1200" b="1" dirty="0">
                <a:solidFill>
                  <a:schemeClr val="accent1">
                    <a:lumMod val="50000"/>
                  </a:schemeClr>
                </a:solidFill>
              </a:rPr>
              <a:t>AUDITORÍA A SISTEMAS DE INFORMACIÓN</a:t>
            </a:r>
          </a:p>
        </p:txBody>
      </p:sp>
      <p:sp>
        <p:nvSpPr>
          <p:cNvPr id="26" name="Text Box 25"/>
          <p:cNvSpPr txBox="1">
            <a:spLocks noChangeArrowheads="1"/>
          </p:cNvSpPr>
          <p:nvPr/>
        </p:nvSpPr>
        <p:spPr bwMode="auto">
          <a:xfrm>
            <a:off x="10717540" y="4652963"/>
            <a:ext cx="1244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s-CO"/>
            </a:defPPr>
            <a:lvl1pPr algn="ctr">
              <a:defRPr sz="1200" b="1">
                <a:solidFill>
                  <a:schemeClr val="accent1">
                    <a:lumMod val="50000"/>
                  </a:schemeClr>
                </a:solidFill>
                <a:latin typeface="Arial" panose="020B0604020202020204" pitchFamily="34" charset="0"/>
              </a:defRPr>
            </a:lvl1pPr>
            <a:lvl2pPr marL="742950" indent="-285750">
              <a:defRPr>
                <a:latin typeface="Arial" panose="020B0604020202020204" pitchFamily="34" charset="0"/>
              </a:defRPr>
            </a:lvl2pPr>
            <a:lvl3pPr marL="1143000" indent="-228600">
              <a:defRPr>
                <a:latin typeface="Arial" panose="020B0604020202020204" pitchFamily="34" charset="0"/>
              </a:defRPr>
            </a:lvl3pPr>
            <a:lvl4pPr marL="1600200" indent="-228600">
              <a:defRPr>
                <a:latin typeface="Arial" panose="020B0604020202020204" pitchFamily="34" charset="0"/>
              </a:defRPr>
            </a:lvl4pPr>
            <a:lvl5pPr marL="2057400" indent="-228600">
              <a:defRPr>
                <a:latin typeface="Arial" panose="020B0604020202020204" pitchFamily="34" charset="0"/>
              </a:defRPr>
            </a:lvl5pPr>
            <a:lvl6pPr marL="2514600" indent="-228600" eaLnBrk="0" fontAlgn="base" hangingPunct="0">
              <a:spcBef>
                <a:spcPct val="0"/>
              </a:spcBef>
              <a:spcAft>
                <a:spcPct val="0"/>
              </a:spcAft>
              <a:defRPr>
                <a:latin typeface="Arial" panose="020B0604020202020204" pitchFamily="34" charset="0"/>
              </a:defRPr>
            </a:lvl6pPr>
            <a:lvl7pPr marL="2971800" indent="-228600" eaLnBrk="0" fontAlgn="base" hangingPunct="0">
              <a:spcBef>
                <a:spcPct val="0"/>
              </a:spcBef>
              <a:spcAft>
                <a:spcPct val="0"/>
              </a:spcAft>
              <a:defRPr>
                <a:latin typeface="Arial" panose="020B0604020202020204" pitchFamily="34" charset="0"/>
              </a:defRPr>
            </a:lvl7pPr>
            <a:lvl8pPr marL="3429000" indent="-228600" eaLnBrk="0" fontAlgn="base" hangingPunct="0">
              <a:spcBef>
                <a:spcPct val="0"/>
              </a:spcBef>
              <a:spcAft>
                <a:spcPct val="0"/>
              </a:spcAft>
              <a:defRPr>
                <a:latin typeface="Arial" panose="020B0604020202020204" pitchFamily="34" charset="0"/>
              </a:defRPr>
            </a:lvl8pPr>
            <a:lvl9pPr marL="3886200" indent="-228600" eaLnBrk="0" fontAlgn="base" hangingPunct="0">
              <a:spcBef>
                <a:spcPct val="0"/>
              </a:spcBef>
              <a:spcAft>
                <a:spcPct val="0"/>
              </a:spcAft>
              <a:defRPr>
                <a:latin typeface="Arial" panose="020B0604020202020204" pitchFamily="34" charset="0"/>
              </a:defRPr>
            </a:lvl9pPr>
          </a:lstStyle>
          <a:p>
            <a:r>
              <a:rPr lang="es-CO" altLang="es-419" dirty="0"/>
              <a:t>AUDITORÍA FINANCIERA</a:t>
            </a:r>
          </a:p>
        </p:txBody>
      </p:sp>
      <p:sp>
        <p:nvSpPr>
          <p:cNvPr id="27" name="Text Box 26"/>
          <p:cNvSpPr txBox="1">
            <a:spLocks noChangeArrowheads="1"/>
          </p:cNvSpPr>
          <p:nvPr/>
        </p:nvSpPr>
        <p:spPr bwMode="auto">
          <a:xfrm>
            <a:off x="10706093" y="5419725"/>
            <a:ext cx="1244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s-CO"/>
            </a:defPPr>
            <a:lvl1pPr algn="ctr">
              <a:defRPr sz="1200" b="1">
                <a:solidFill>
                  <a:schemeClr val="accent1">
                    <a:lumMod val="50000"/>
                  </a:schemeClr>
                </a:solidFill>
                <a:latin typeface="Arial" panose="020B0604020202020204" pitchFamily="34" charset="0"/>
              </a:defRPr>
            </a:lvl1pPr>
            <a:lvl2pPr marL="742950" indent="-285750">
              <a:defRPr>
                <a:latin typeface="Arial" panose="020B0604020202020204" pitchFamily="34" charset="0"/>
              </a:defRPr>
            </a:lvl2pPr>
            <a:lvl3pPr marL="1143000" indent="-228600">
              <a:defRPr>
                <a:latin typeface="Arial" panose="020B0604020202020204" pitchFamily="34" charset="0"/>
              </a:defRPr>
            </a:lvl3pPr>
            <a:lvl4pPr marL="1600200" indent="-228600">
              <a:defRPr>
                <a:latin typeface="Arial" panose="020B0604020202020204" pitchFamily="34" charset="0"/>
              </a:defRPr>
            </a:lvl4pPr>
            <a:lvl5pPr marL="2057400" indent="-228600">
              <a:defRPr>
                <a:latin typeface="Arial" panose="020B0604020202020204" pitchFamily="34" charset="0"/>
              </a:defRPr>
            </a:lvl5pPr>
            <a:lvl6pPr marL="2514600" indent="-228600" eaLnBrk="0" fontAlgn="base" hangingPunct="0">
              <a:spcBef>
                <a:spcPct val="0"/>
              </a:spcBef>
              <a:spcAft>
                <a:spcPct val="0"/>
              </a:spcAft>
              <a:defRPr>
                <a:latin typeface="Arial" panose="020B0604020202020204" pitchFamily="34" charset="0"/>
              </a:defRPr>
            </a:lvl6pPr>
            <a:lvl7pPr marL="2971800" indent="-228600" eaLnBrk="0" fontAlgn="base" hangingPunct="0">
              <a:spcBef>
                <a:spcPct val="0"/>
              </a:spcBef>
              <a:spcAft>
                <a:spcPct val="0"/>
              </a:spcAft>
              <a:defRPr>
                <a:latin typeface="Arial" panose="020B0604020202020204" pitchFamily="34" charset="0"/>
              </a:defRPr>
            </a:lvl7pPr>
            <a:lvl8pPr marL="3429000" indent="-228600" eaLnBrk="0" fontAlgn="base" hangingPunct="0">
              <a:spcBef>
                <a:spcPct val="0"/>
              </a:spcBef>
              <a:spcAft>
                <a:spcPct val="0"/>
              </a:spcAft>
              <a:defRPr>
                <a:latin typeface="Arial" panose="020B0604020202020204" pitchFamily="34" charset="0"/>
              </a:defRPr>
            </a:lvl8pPr>
            <a:lvl9pPr marL="3886200" indent="-228600" eaLnBrk="0" fontAlgn="base" hangingPunct="0">
              <a:spcBef>
                <a:spcPct val="0"/>
              </a:spcBef>
              <a:spcAft>
                <a:spcPct val="0"/>
              </a:spcAft>
              <a:defRPr>
                <a:latin typeface="Arial" panose="020B0604020202020204" pitchFamily="34" charset="0"/>
              </a:defRPr>
            </a:lvl9pPr>
          </a:lstStyle>
          <a:p>
            <a:r>
              <a:rPr lang="es-CO" altLang="es-419" dirty="0"/>
              <a:t>AUDITORÍAS ESPECIALES</a:t>
            </a:r>
          </a:p>
        </p:txBody>
      </p:sp>
      <p:sp>
        <p:nvSpPr>
          <p:cNvPr id="28" name="Text Box 27"/>
          <p:cNvSpPr txBox="1">
            <a:spLocks noChangeArrowheads="1"/>
          </p:cNvSpPr>
          <p:nvPr/>
        </p:nvSpPr>
        <p:spPr bwMode="auto">
          <a:xfrm>
            <a:off x="10674009" y="6092825"/>
            <a:ext cx="1460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s-CO"/>
            </a:defPPr>
            <a:lvl1pPr algn="ctr">
              <a:defRPr sz="1200" b="1">
                <a:solidFill>
                  <a:schemeClr val="accent1">
                    <a:lumMod val="50000"/>
                  </a:schemeClr>
                </a:solidFill>
                <a:latin typeface="Arial" panose="020B0604020202020204" pitchFamily="34" charset="0"/>
              </a:defRPr>
            </a:lvl1pPr>
            <a:lvl2pPr marL="742950" indent="-285750">
              <a:defRPr>
                <a:latin typeface="Arial" panose="020B0604020202020204" pitchFamily="34" charset="0"/>
              </a:defRPr>
            </a:lvl2pPr>
            <a:lvl3pPr marL="1143000" indent="-228600">
              <a:defRPr>
                <a:latin typeface="Arial" panose="020B0604020202020204" pitchFamily="34" charset="0"/>
              </a:defRPr>
            </a:lvl3pPr>
            <a:lvl4pPr marL="1600200" indent="-228600">
              <a:defRPr>
                <a:latin typeface="Arial" panose="020B0604020202020204" pitchFamily="34" charset="0"/>
              </a:defRPr>
            </a:lvl4pPr>
            <a:lvl5pPr marL="2057400" indent="-228600">
              <a:defRPr>
                <a:latin typeface="Arial" panose="020B0604020202020204" pitchFamily="34" charset="0"/>
              </a:defRPr>
            </a:lvl5pPr>
            <a:lvl6pPr marL="2514600" indent="-228600" eaLnBrk="0" fontAlgn="base" hangingPunct="0">
              <a:spcBef>
                <a:spcPct val="0"/>
              </a:spcBef>
              <a:spcAft>
                <a:spcPct val="0"/>
              </a:spcAft>
              <a:defRPr>
                <a:latin typeface="Arial" panose="020B0604020202020204" pitchFamily="34" charset="0"/>
              </a:defRPr>
            </a:lvl6pPr>
            <a:lvl7pPr marL="2971800" indent="-228600" eaLnBrk="0" fontAlgn="base" hangingPunct="0">
              <a:spcBef>
                <a:spcPct val="0"/>
              </a:spcBef>
              <a:spcAft>
                <a:spcPct val="0"/>
              </a:spcAft>
              <a:defRPr>
                <a:latin typeface="Arial" panose="020B0604020202020204" pitchFamily="34" charset="0"/>
              </a:defRPr>
            </a:lvl7pPr>
            <a:lvl8pPr marL="3429000" indent="-228600" eaLnBrk="0" fontAlgn="base" hangingPunct="0">
              <a:spcBef>
                <a:spcPct val="0"/>
              </a:spcBef>
              <a:spcAft>
                <a:spcPct val="0"/>
              </a:spcAft>
              <a:defRPr>
                <a:latin typeface="Arial" panose="020B0604020202020204" pitchFamily="34" charset="0"/>
              </a:defRPr>
            </a:lvl8pPr>
            <a:lvl9pPr marL="3886200" indent="-228600" eaLnBrk="0" fontAlgn="base" hangingPunct="0">
              <a:spcBef>
                <a:spcPct val="0"/>
              </a:spcBef>
              <a:spcAft>
                <a:spcPct val="0"/>
              </a:spcAft>
              <a:defRPr>
                <a:latin typeface="Arial" panose="020B0604020202020204" pitchFamily="34" charset="0"/>
              </a:defRPr>
            </a:lvl9pPr>
          </a:lstStyle>
          <a:p>
            <a:r>
              <a:rPr lang="es-CO" altLang="es-419" dirty="0"/>
              <a:t>AUDITORÍAS DE SEGUIMIENTO</a:t>
            </a:r>
          </a:p>
        </p:txBody>
      </p:sp>
      <p:sp>
        <p:nvSpPr>
          <p:cNvPr id="29" name="AutoShape 28"/>
          <p:cNvSpPr>
            <a:spLocks/>
          </p:cNvSpPr>
          <p:nvPr/>
        </p:nvSpPr>
        <p:spPr bwMode="auto">
          <a:xfrm>
            <a:off x="10370305" y="3716337"/>
            <a:ext cx="448167" cy="2833687"/>
          </a:xfrm>
          <a:prstGeom prst="leftBrace">
            <a:avLst>
              <a:gd name="adj1" fmla="val 36794"/>
              <a:gd name="adj2" fmla="val 45471"/>
            </a:avLst>
          </a:prstGeom>
          <a:noFill/>
          <a:ln w="28575">
            <a:solidFill>
              <a:schemeClr val="accent1">
                <a:lumMod val="50000"/>
              </a:schemeClr>
            </a:solidFill>
            <a:miter lim="800000"/>
            <a:headEnd w="lg" len="me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419" altLang="es-419" dirty="0"/>
          </a:p>
        </p:txBody>
      </p:sp>
      <p:sp>
        <p:nvSpPr>
          <p:cNvPr id="34" name="4 Rectángulo"/>
          <p:cNvSpPr/>
          <p:nvPr/>
        </p:nvSpPr>
        <p:spPr>
          <a:xfrm>
            <a:off x="0" y="912906"/>
            <a:ext cx="12192000" cy="40011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es-CO" sz="2000" dirty="0" smtClean="0">
                <a:solidFill>
                  <a:srgbClr val="C00000"/>
                </a:solidFill>
              </a:rPr>
              <a:t>AUDITORÍA INTERNA</a:t>
            </a:r>
          </a:p>
        </p:txBody>
      </p:sp>
      <p:cxnSp>
        <p:nvCxnSpPr>
          <p:cNvPr id="88" name="AutoShape 15"/>
          <p:cNvCxnSpPr>
            <a:cxnSpLocks noChangeShapeType="1"/>
            <a:stCxn id="3" idx="1"/>
            <a:endCxn id="4" idx="1"/>
          </p:cNvCxnSpPr>
          <p:nvPr/>
        </p:nvCxnSpPr>
        <p:spPr bwMode="auto">
          <a:xfrm flipV="1">
            <a:off x="1872081" y="1606383"/>
            <a:ext cx="668251" cy="2055186"/>
          </a:xfrm>
          <a:prstGeom prst="straightConnector1">
            <a:avLst/>
          </a:prstGeom>
          <a:noFill/>
          <a:ln w="28575">
            <a:solidFill>
              <a:schemeClr val="accent1">
                <a:lumMod val="50000"/>
              </a:schemeClr>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AutoShape 15"/>
          <p:cNvCxnSpPr>
            <a:cxnSpLocks noChangeShapeType="1"/>
            <a:stCxn id="3" idx="1"/>
            <a:endCxn id="5" idx="1"/>
          </p:cNvCxnSpPr>
          <p:nvPr/>
        </p:nvCxnSpPr>
        <p:spPr bwMode="auto">
          <a:xfrm flipV="1">
            <a:off x="1872081" y="2675577"/>
            <a:ext cx="655464" cy="985992"/>
          </a:xfrm>
          <a:prstGeom prst="straightConnector1">
            <a:avLst/>
          </a:prstGeom>
          <a:noFill/>
          <a:ln w="28575">
            <a:solidFill>
              <a:schemeClr val="accent1">
                <a:lumMod val="50000"/>
              </a:schemeClr>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4" name="AutoShape 15"/>
          <p:cNvCxnSpPr>
            <a:cxnSpLocks noChangeShapeType="1"/>
            <a:stCxn id="3" idx="1"/>
            <a:endCxn id="6" idx="1"/>
          </p:cNvCxnSpPr>
          <p:nvPr/>
        </p:nvCxnSpPr>
        <p:spPr bwMode="auto">
          <a:xfrm>
            <a:off x="1872081" y="3661569"/>
            <a:ext cx="655464" cy="696660"/>
          </a:xfrm>
          <a:prstGeom prst="straightConnector1">
            <a:avLst/>
          </a:prstGeom>
          <a:noFill/>
          <a:ln w="28575">
            <a:solidFill>
              <a:schemeClr val="accent1">
                <a:lumMod val="50000"/>
              </a:schemeClr>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AutoShape 15"/>
          <p:cNvCxnSpPr>
            <a:cxnSpLocks noChangeShapeType="1"/>
            <a:stCxn id="3" idx="1"/>
            <a:endCxn id="7" idx="1"/>
          </p:cNvCxnSpPr>
          <p:nvPr/>
        </p:nvCxnSpPr>
        <p:spPr bwMode="auto">
          <a:xfrm>
            <a:off x="1872081" y="3661569"/>
            <a:ext cx="655464" cy="2038614"/>
          </a:xfrm>
          <a:prstGeom prst="straightConnector1">
            <a:avLst/>
          </a:prstGeom>
          <a:noFill/>
          <a:ln w="28575">
            <a:solidFill>
              <a:schemeClr val="accent1">
                <a:lumMod val="50000"/>
              </a:schemeClr>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AutoShape 13"/>
          <p:cNvCxnSpPr>
            <a:cxnSpLocks noChangeShapeType="1"/>
            <a:stCxn id="8" idx="3"/>
            <a:endCxn id="18" idx="1"/>
          </p:cNvCxnSpPr>
          <p:nvPr/>
        </p:nvCxnSpPr>
        <p:spPr bwMode="auto">
          <a:xfrm>
            <a:off x="6212699" y="1607924"/>
            <a:ext cx="233379" cy="801"/>
          </a:xfrm>
          <a:prstGeom prst="straightConnector1">
            <a:avLst/>
          </a:prstGeom>
          <a:noFill/>
          <a:ln w="28575">
            <a:solidFill>
              <a:schemeClr val="accent1">
                <a:lumMod val="50000"/>
              </a:schemeClr>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AutoShape 13"/>
          <p:cNvCxnSpPr>
            <a:cxnSpLocks noChangeShapeType="1"/>
            <a:stCxn id="20" idx="3"/>
            <a:endCxn id="21" idx="1"/>
          </p:cNvCxnSpPr>
          <p:nvPr/>
        </p:nvCxnSpPr>
        <p:spPr bwMode="auto">
          <a:xfrm>
            <a:off x="6141025" y="2675124"/>
            <a:ext cx="307899" cy="1167"/>
          </a:xfrm>
          <a:prstGeom prst="straightConnector1">
            <a:avLst/>
          </a:prstGeom>
          <a:noFill/>
          <a:ln w="28575">
            <a:solidFill>
              <a:schemeClr val="accent1">
                <a:lumMod val="50000"/>
              </a:schemeClr>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AutoShape 13"/>
          <p:cNvCxnSpPr>
            <a:cxnSpLocks noChangeShapeType="1"/>
            <a:stCxn id="9" idx="3"/>
            <a:endCxn id="23" idx="1"/>
          </p:cNvCxnSpPr>
          <p:nvPr/>
        </p:nvCxnSpPr>
        <p:spPr bwMode="auto">
          <a:xfrm flipV="1">
            <a:off x="6125615" y="5036071"/>
            <a:ext cx="323310" cy="8764"/>
          </a:xfrm>
          <a:prstGeom prst="straightConnector1">
            <a:avLst/>
          </a:prstGeom>
          <a:noFill/>
          <a:ln w="28575">
            <a:solidFill>
              <a:schemeClr val="accent1">
                <a:lumMod val="50000"/>
              </a:schemeClr>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3134101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4 Rectángulo"/>
          <p:cNvSpPr/>
          <p:nvPr/>
        </p:nvSpPr>
        <p:spPr>
          <a:xfrm>
            <a:off x="0" y="912906"/>
            <a:ext cx="12192000" cy="40011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es-CO" sz="2000" dirty="0" smtClean="0">
                <a:solidFill>
                  <a:srgbClr val="C00000"/>
                </a:solidFill>
              </a:rPr>
              <a:t>AUDITORÍA INTERNA</a:t>
            </a:r>
          </a:p>
        </p:txBody>
      </p:sp>
      <p:graphicFrame>
        <p:nvGraphicFramePr>
          <p:cNvPr id="9" name="Diagrama 8"/>
          <p:cNvGraphicFramePr/>
          <p:nvPr>
            <p:extLst>
              <p:ext uri="{D42A27DB-BD31-4B8C-83A1-F6EECF244321}">
                <p14:modId xmlns:p14="http://schemas.microsoft.com/office/powerpoint/2010/main" val="2372415569"/>
              </p:ext>
            </p:extLst>
          </p:nvPr>
        </p:nvGraphicFramePr>
        <p:xfrm>
          <a:off x="0" y="1553855"/>
          <a:ext cx="12192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94336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912906"/>
            <a:ext cx="12192000" cy="40011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CO" sz="2000" dirty="0" smtClean="0">
                <a:solidFill>
                  <a:srgbClr val="C00000"/>
                </a:solidFill>
              </a:rPr>
              <a:t>ETAPAS DE LA AUDITORÍA INTERNA</a:t>
            </a:r>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1909" y="989545"/>
            <a:ext cx="976834" cy="921315"/>
          </a:xfrm>
          <a:prstGeom prst="rect">
            <a:avLst/>
          </a:prstGeom>
          <a:scene3d>
            <a:camera prst="orthographicFront"/>
            <a:lightRig rig="threePt" dir="t"/>
          </a:scene3d>
          <a:sp3d>
            <a:bevelT w="152400" h="50800" prst="softRound"/>
          </a:sp3d>
        </p:spPr>
      </p:pic>
      <p:sp>
        <p:nvSpPr>
          <p:cNvPr id="9" name="Cheurón 8"/>
          <p:cNvSpPr/>
          <p:nvPr/>
        </p:nvSpPr>
        <p:spPr>
          <a:xfrm>
            <a:off x="2813537" y="1913206"/>
            <a:ext cx="3657602" cy="1800665"/>
          </a:xfrm>
          <a:prstGeom prst="chevron">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b="1" dirty="0" smtClean="0">
                <a:solidFill>
                  <a:schemeClr val="tx1"/>
                </a:solidFill>
              </a:rPr>
              <a:t>PLANEACIÓN DE LA AUDITORÍA</a:t>
            </a:r>
            <a:endParaRPr lang="es-419" sz="2400" b="1" dirty="0">
              <a:solidFill>
                <a:schemeClr val="tx1"/>
              </a:solidFill>
            </a:endParaRPr>
          </a:p>
        </p:txBody>
      </p:sp>
      <p:sp>
        <p:nvSpPr>
          <p:cNvPr id="10" name="Cheurón 9"/>
          <p:cNvSpPr/>
          <p:nvPr/>
        </p:nvSpPr>
        <p:spPr>
          <a:xfrm>
            <a:off x="7369" y="1913205"/>
            <a:ext cx="3657602" cy="1800665"/>
          </a:xfrm>
          <a:prstGeom prst="chevron">
            <a:avLst/>
          </a:prstGeom>
          <a:scene3d>
            <a:camera prst="orthographicFront"/>
            <a:lightRig rig="threePt" dir="t"/>
          </a:scene3d>
          <a:sp3d>
            <a:bevelT w="152400" h="50800" prst="softRound"/>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CO" sz="2000" b="1" dirty="0">
                <a:solidFill>
                  <a:schemeClr val="tx1"/>
                </a:solidFill>
              </a:rPr>
              <a:t>FORMULACIÓN PROGRAMA ANUAL DE AUDITORÍA</a:t>
            </a:r>
            <a:endParaRPr lang="es-419" sz="2000" b="1" dirty="0">
              <a:solidFill>
                <a:schemeClr val="tx1"/>
              </a:solidFill>
            </a:endParaRPr>
          </a:p>
        </p:txBody>
      </p:sp>
      <p:sp>
        <p:nvSpPr>
          <p:cNvPr id="11" name="Cheurón 10"/>
          <p:cNvSpPr/>
          <p:nvPr/>
        </p:nvSpPr>
        <p:spPr>
          <a:xfrm>
            <a:off x="5614321" y="1913204"/>
            <a:ext cx="3657602" cy="1800665"/>
          </a:xfrm>
          <a:prstGeom prst="chevron">
            <a:avLst/>
          </a:prstGeom>
          <a:solidFill>
            <a:schemeClr val="accent4"/>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b="1" dirty="0" smtClean="0">
                <a:solidFill>
                  <a:schemeClr val="tx1"/>
                </a:solidFill>
              </a:rPr>
              <a:t>EJECUCIÓN DE LA AUDITORÍA</a:t>
            </a:r>
            <a:endParaRPr lang="es-419" sz="2400" b="1" dirty="0">
              <a:solidFill>
                <a:schemeClr val="tx1"/>
              </a:solidFill>
            </a:endParaRPr>
          </a:p>
        </p:txBody>
      </p:sp>
      <p:sp>
        <p:nvSpPr>
          <p:cNvPr id="12" name="Cheurón 11"/>
          <p:cNvSpPr/>
          <p:nvPr/>
        </p:nvSpPr>
        <p:spPr>
          <a:xfrm>
            <a:off x="8411451" y="1910860"/>
            <a:ext cx="3657602" cy="1800665"/>
          </a:xfrm>
          <a:prstGeom prst="chevron">
            <a:avLst/>
          </a:prstGeom>
          <a:solidFill>
            <a:schemeClr val="accent2">
              <a:lumMod val="40000"/>
              <a:lumOff val="6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b="1" dirty="0" smtClean="0">
                <a:solidFill>
                  <a:schemeClr val="tx1"/>
                </a:solidFill>
              </a:rPr>
              <a:t>INFORME AUDITORÍA</a:t>
            </a:r>
            <a:endParaRPr lang="es-419" sz="2400" b="1" dirty="0">
              <a:solidFill>
                <a:schemeClr val="tx1"/>
              </a:solidFill>
            </a:endParaRPr>
          </a:p>
        </p:txBody>
      </p:sp>
      <p:sp>
        <p:nvSpPr>
          <p:cNvPr id="13" name="Rectángulo 12"/>
          <p:cNvSpPr/>
          <p:nvPr/>
        </p:nvSpPr>
        <p:spPr>
          <a:xfrm>
            <a:off x="7369" y="4073667"/>
            <a:ext cx="2806168" cy="2246769"/>
          </a:xfrm>
          <a:prstGeom prst="rect">
            <a:avLst/>
          </a:prstGeom>
          <a:scene3d>
            <a:camera prst="orthographicFront"/>
            <a:lightRig rig="threePt" dir="t"/>
          </a:scene3d>
          <a:sp3d>
            <a:bevelT w="152400" h="50800" prst="softRound"/>
          </a:sp3d>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s-419" sz="1600" b="1" dirty="0">
                <a:solidFill>
                  <a:schemeClr val="tx1"/>
                </a:solidFill>
              </a:rPr>
              <a:t>Alineación con la planeación estratégica de la</a:t>
            </a:r>
            <a:r>
              <a:rPr lang="es-CO" sz="1600" b="1" dirty="0">
                <a:solidFill>
                  <a:schemeClr val="tx1"/>
                </a:solidFill>
              </a:rPr>
              <a:t> </a:t>
            </a:r>
            <a:r>
              <a:rPr lang="es-419" sz="1600" b="1" dirty="0">
                <a:solidFill>
                  <a:schemeClr val="tx1"/>
                </a:solidFill>
              </a:rPr>
              <a:t>Entidad</a:t>
            </a:r>
            <a:r>
              <a:rPr lang="es-CO" sz="1600" b="1" dirty="0">
                <a:solidFill>
                  <a:schemeClr val="tx1"/>
                </a:solidFill>
              </a:rPr>
              <a:t> </a:t>
            </a:r>
            <a:r>
              <a:rPr lang="es-419" sz="1600" b="1" dirty="0">
                <a:solidFill>
                  <a:schemeClr val="tx1"/>
                </a:solidFill>
              </a:rPr>
              <a:t>Determinación del Universo de Auditoría</a:t>
            </a:r>
          </a:p>
          <a:p>
            <a:r>
              <a:rPr lang="es-419" sz="1600" b="1" dirty="0">
                <a:solidFill>
                  <a:schemeClr val="tx1"/>
                </a:solidFill>
              </a:rPr>
              <a:t>Formulación del Plan Anual de Auditoría</a:t>
            </a:r>
          </a:p>
        </p:txBody>
      </p:sp>
      <p:sp>
        <p:nvSpPr>
          <p:cNvPr id="14" name="Rectángulo 13"/>
          <p:cNvSpPr/>
          <p:nvPr/>
        </p:nvSpPr>
        <p:spPr>
          <a:xfrm>
            <a:off x="2855741" y="4073667"/>
            <a:ext cx="2806168" cy="2246769"/>
          </a:xfrm>
          <a:prstGeom prst="rect">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s-CO" b="1" dirty="0">
                <a:solidFill>
                  <a:schemeClr val="tx1"/>
                </a:solidFill>
              </a:rPr>
              <a:t>Objetivo y alcance de la auditoría</a:t>
            </a:r>
          </a:p>
          <a:p>
            <a:r>
              <a:rPr lang="es-CO" b="1" dirty="0">
                <a:solidFill>
                  <a:schemeClr val="tx1"/>
                </a:solidFill>
              </a:rPr>
              <a:t>Procedimientos y técnicas de auditoría</a:t>
            </a:r>
          </a:p>
          <a:p>
            <a:r>
              <a:rPr lang="es-CO" b="1" dirty="0">
                <a:solidFill>
                  <a:schemeClr val="tx1"/>
                </a:solidFill>
              </a:rPr>
              <a:t>Tiempo y asignación de </a:t>
            </a:r>
            <a:r>
              <a:rPr lang="es-CO" b="1" dirty="0" smtClean="0">
                <a:solidFill>
                  <a:schemeClr val="tx1"/>
                </a:solidFill>
              </a:rPr>
              <a:t>recursos</a:t>
            </a:r>
          </a:p>
          <a:p>
            <a:r>
              <a:rPr lang="es-CO" b="1" dirty="0" smtClean="0">
                <a:solidFill>
                  <a:schemeClr val="tx1"/>
                </a:solidFill>
              </a:rPr>
              <a:t>Contacto con el auditado</a:t>
            </a:r>
          </a:p>
          <a:p>
            <a:r>
              <a:rPr lang="es-CO" b="1" dirty="0" smtClean="0">
                <a:solidFill>
                  <a:schemeClr val="tx1"/>
                </a:solidFill>
              </a:rPr>
              <a:t>Carta de compromiso</a:t>
            </a:r>
            <a:endParaRPr lang="es-419" b="1" dirty="0">
              <a:solidFill>
                <a:schemeClr val="tx1"/>
              </a:solidFill>
            </a:endParaRPr>
          </a:p>
        </p:txBody>
      </p:sp>
      <p:sp>
        <p:nvSpPr>
          <p:cNvPr id="15" name="Rectángulo 14"/>
          <p:cNvSpPr/>
          <p:nvPr/>
        </p:nvSpPr>
        <p:spPr>
          <a:xfrm>
            <a:off x="5695072" y="4071325"/>
            <a:ext cx="2806168" cy="2246769"/>
          </a:xfrm>
          <a:prstGeom prst="rect">
            <a:avLst/>
          </a:prstGeom>
          <a:solidFill>
            <a:schemeClr val="accent4"/>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s-CO" sz="1600" b="1" dirty="0">
                <a:solidFill>
                  <a:schemeClr val="tx1"/>
                </a:solidFill>
              </a:rPr>
              <a:t>Reunión de </a:t>
            </a:r>
            <a:r>
              <a:rPr lang="es-CO" sz="1600" b="1" dirty="0" smtClean="0">
                <a:solidFill>
                  <a:schemeClr val="tx1"/>
                </a:solidFill>
              </a:rPr>
              <a:t>inicio (apertura)</a:t>
            </a:r>
            <a:endParaRPr lang="es-CO" sz="1600" b="1" dirty="0">
              <a:solidFill>
                <a:schemeClr val="tx1"/>
              </a:solidFill>
            </a:endParaRPr>
          </a:p>
          <a:p>
            <a:r>
              <a:rPr lang="es-CO" sz="1600" b="1" dirty="0">
                <a:solidFill>
                  <a:schemeClr val="tx1"/>
                </a:solidFill>
              </a:rPr>
              <a:t>Solicitud de información</a:t>
            </a:r>
          </a:p>
          <a:p>
            <a:r>
              <a:rPr lang="es-CO" sz="1600" b="1" dirty="0">
                <a:solidFill>
                  <a:schemeClr val="tx1"/>
                </a:solidFill>
              </a:rPr>
              <a:t>Determinación de la muestra de auditoría</a:t>
            </a:r>
          </a:p>
          <a:p>
            <a:r>
              <a:rPr lang="es-CO" sz="1600" b="1" dirty="0" smtClean="0">
                <a:solidFill>
                  <a:schemeClr val="tx1"/>
                </a:solidFill>
              </a:rPr>
              <a:t>Práctica de pruebas </a:t>
            </a:r>
            <a:r>
              <a:rPr lang="es-CO" sz="1600" b="1" dirty="0">
                <a:solidFill>
                  <a:schemeClr val="tx1"/>
                </a:solidFill>
              </a:rPr>
              <a:t>de auditoría</a:t>
            </a:r>
          </a:p>
          <a:p>
            <a:r>
              <a:rPr lang="es-CO" sz="1600" b="1" dirty="0" smtClean="0">
                <a:solidFill>
                  <a:schemeClr val="tx1"/>
                </a:solidFill>
              </a:rPr>
              <a:t>Determinación de hallazgos</a:t>
            </a:r>
            <a:endParaRPr lang="es-CO" sz="1600" b="1" dirty="0">
              <a:solidFill>
                <a:schemeClr val="tx1"/>
              </a:solidFill>
            </a:endParaRPr>
          </a:p>
          <a:p>
            <a:r>
              <a:rPr lang="es-CO" sz="1600" b="1" dirty="0">
                <a:solidFill>
                  <a:schemeClr val="tx1"/>
                </a:solidFill>
              </a:rPr>
              <a:t>Reunión de cierre</a:t>
            </a:r>
            <a:endParaRPr lang="es-419" sz="1600" b="1" dirty="0">
              <a:solidFill>
                <a:schemeClr val="tx1"/>
              </a:solidFill>
            </a:endParaRPr>
          </a:p>
        </p:txBody>
      </p:sp>
      <p:sp>
        <p:nvSpPr>
          <p:cNvPr id="16" name="Rectángulo 15"/>
          <p:cNvSpPr/>
          <p:nvPr/>
        </p:nvSpPr>
        <p:spPr>
          <a:xfrm>
            <a:off x="8534403" y="4071324"/>
            <a:ext cx="2806168" cy="2246769"/>
          </a:xfrm>
          <a:prstGeom prst="rect">
            <a:avLst/>
          </a:prstGeom>
          <a:solidFill>
            <a:schemeClr val="accent2">
              <a:lumMod val="40000"/>
              <a:lumOff val="6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s-419" sz="2000" b="1" dirty="0">
                <a:solidFill>
                  <a:schemeClr val="tx1"/>
                </a:solidFill>
              </a:rPr>
              <a:t>Informe </a:t>
            </a:r>
            <a:r>
              <a:rPr lang="es-CO" sz="2000" b="1" dirty="0" smtClean="0">
                <a:solidFill>
                  <a:schemeClr val="tx1"/>
                </a:solidFill>
              </a:rPr>
              <a:t>preliminar</a:t>
            </a:r>
            <a:r>
              <a:rPr lang="es-419" sz="2000" b="1" dirty="0" smtClean="0">
                <a:solidFill>
                  <a:schemeClr val="tx1"/>
                </a:solidFill>
              </a:rPr>
              <a:t> </a:t>
            </a:r>
            <a:endParaRPr lang="es-CO" sz="2000" b="1" dirty="0" smtClean="0">
              <a:solidFill>
                <a:schemeClr val="tx1"/>
              </a:solidFill>
            </a:endParaRPr>
          </a:p>
          <a:p>
            <a:r>
              <a:rPr lang="es-CO" sz="2000" b="1" dirty="0" smtClean="0">
                <a:solidFill>
                  <a:schemeClr val="tx1"/>
                </a:solidFill>
              </a:rPr>
              <a:t>Informe </a:t>
            </a:r>
            <a:r>
              <a:rPr lang="es-CO" sz="2000" b="1" dirty="0">
                <a:solidFill>
                  <a:schemeClr val="tx1"/>
                </a:solidFill>
              </a:rPr>
              <a:t>definitivo</a:t>
            </a:r>
            <a:endParaRPr lang="es-419" sz="2000" b="1" dirty="0">
              <a:solidFill>
                <a:schemeClr val="tx1"/>
              </a:solidFill>
            </a:endParaRPr>
          </a:p>
        </p:txBody>
      </p:sp>
    </p:spTree>
    <p:extLst>
      <p:ext uri="{BB962C8B-B14F-4D97-AF65-F5344CB8AC3E}">
        <p14:creationId xmlns:p14="http://schemas.microsoft.com/office/powerpoint/2010/main" val="18603982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912906"/>
            <a:ext cx="12192000" cy="40011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CO" sz="2000" dirty="0" smtClean="0">
                <a:solidFill>
                  <a:srgbClr val="C00000"/>
                </a:solidFill>
              </a:rPr>
              <a:t>PROGRAMA ANUAL DE AUDITORÍA</a:t>
            </a:r>
          </a:p>
        </p:txBody>
      </p:sp>
      <p:graphicFrame>
        <p:nvGraphicFramePr>
          <p:cNvPr id="2" name="Tabla 1"/>
          <p:cNvGraphicFramePr>
            <a:graphicFrameLocks noGrp="1"/>
          </p:cNvGraphicFramePr>
          <p:nvPr>
            <p:extLst>
              <p:ext uri="{D42A27DB-BD31-4B8C-83A1-F6EECF244321}">
                <p14:modId xmlns:p14="http://schemas.microsoft.com/office/powerpoint/2010/main" val="2077205545"/>
              </p:ext>
            </p:extLst>
          </p:nvPr>
        </p:nvGraphicFramePr>
        <p:xfrm>
          <a:off x="369978" y="3094892"/>
          <a:ext cx="3604201" cy="2943225"/>
        </p:xfrm>
        <a:graphic>
          <a:graphicData uri="http://schemas.openxmlformats.org/drawingml/2006/table">
            <a:tbl>
              <a:tblPr firstRow="1" firstCol="1" bandRow="1">
                <a:effectLst>
                  <a:innerShdw blurRad="63500" dist="50800" dir="16200000">
                    <a:prstClr val="black">
                      <a:alpha val="50000"/>
                    </a:prstClr>
                  </a:innerShdw>
                  <a:reflection blurRad="6350" stA="52000" endA="300" endPos="35000" dir="5400000" sy="-100000" algn="bl" rotWithShape="0"/>
                </a:effectLst>
                <a:tableStyleId>{5C22544A-7EE6-4342-B048-85BDC9FD1C3A}</a:tableStyleId>
              </a:tblPr>
              <a:tblGrid>
                <a:gridCol w="3604201"/>
              </a:tblGrid>
              <a:tr h="1742504">
                <a:tc>
                  <a:txBody>
                    <a:bodyPr/>
                    <a:lstStyle/>
                    <a:p>
                      <a:pPr algn="just">
                        <a:lnSpc>
                          <a:spcPct val="106000"/>
                        </a:lnSpc>
                        <a:spcAft>
                          <a:spcPts val="0"/>
                        </a:spcAft>
                      </a:pPr>
                      <a:r>
                        <a:rPr lang="es-ES" sz="1800" dirty="0">
                          <a:solidFill>
                            <a:schemeClr val="tx1"/>
                          </a:solidFill>
                          <a:effectLst/>
                        </a:rPr>
                        <a:t>Es el documento que contiene y describe el conjunto de una o más auditorias planificadas, así como el conjunto de actividades a realizar en el marco de los roles de la Unidad de Auditoría, a realizar durante el período de un año, que debe ser elaborado en concordancia con las políticas y disposiciones establecidas por el CSJ.</a:t>
                      </a:r>
                      <a:endParaRPr lang="es-419"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nchor="ctr">
                    <a:solidFill>
                      <a:schemeClr val="accent1">
                        <a:lumMod val="40000"/>
                        <a:lumOff val="60000"/>
                      </a:schemeClr>
                    </a:solidFill>
                  </a:tcPr>
                </a:tc>
              </a:tr>
            </a:tbl>
          </a:graphicData>
        </a:graphic>
      </p:graphicFrame>
      <p:sp>
        <p:nvSpPr>
          <p:cNvPr id="3" name="Rectángulo 2"/>
          <p:cNvSpPr/>
          <p:nvPr/>
        </p:nvSpPr>
        <p:spPr>
          <a:xfrm>
            <a:off x="7568418" y="4118507"/>
            <a:ext cx="4623582" cy="2677656"/>
          </a:xfrm>
          <a:prstGeom prst="rect">
            <a:avLst/>
          </a:prstGeom>
        </p:spPr>
        <p:txBody>
          <a:bodyPr wrap="square">
            <a:spAutoFit/>
          </a:bodyPr>
          <a:lstStyle/>
          <a:p>
            <a:r>
              <a:rPr lang="es-ES" sz="1200" b="1" dirty="0">
                <a:latin typeface="Arial" panose="020B0604020202020204" pitchFamily="34" charset="0"/>
                <a:ea typeface="Calibri" panose="020F0502020204030204" pitchFamily="34" charset="0"/>
              </a:rPr>
              <a:t>El programa anual se debe preparar basado en </a:t>
            </a:r>
            <a:r>
              <a:rPr lang="es-ES" sz="1200" b="1" dirty="0" smtClean="0">
                <a:latin typeface="Arial" panose="020B0604020202020204" pitchFamily="34" charset="0"/>
                <a:ea typeface="Calibri" panose="020F0502020204030204" pitchFamily="34" charset="0"/>
              </a:rPr>
              <a:t>riesgos.</a:t>
            </a:r>
          </a:p>
          <a:p>
            <a:endParaRPr lang="es-ES" sz="1200" b="1" dirty="0">
              <a:latin typeface="Arial" panose="020B0604020202020204" pitchFamily="34" charset="0"/>
              <a:ea typeface="Calibri" panose="020F0502020204030204" pitchFamily="34" charset="0"/>
            </a:endParaRPr>
          </a:p>
          <a:p>
            <a:r>
              <a:rPr lang="es-ES" sz="1200" b="1" dirty="0" smtClean="0">
                <a:latin typeface="Arial" panose="020B0604020202020204" pitchFamily="34" charset="0"/>
                <a:ea typeface="Calibri" panose="020F0502020204030204" pitchFamily="34" charset="0"/>
              </a:rPr>
              <a:t>Debe </a:t>
            </a:r>
            <a:r>
              <a:rPr lang="es-ES" sz="1200" b="1" dirty="0">
                <a:latin typeface="Arial" panose="020B0604020202020204" pitchFamily="34" charset="0"/>
                <a:ea typeface="Calibri" panose="020F0502020204030204" pitchFamily="34" charset="0"/>
              </a:rPr>
              <a:t>incluir las solicitudes del CSJ, del </a:t>
            </a:r>
            <a:r>
              <a:rPr lang="es-CO" sz="1200" b="1" dirty="0">
                <a:latin typeface="Arial" panose="020B0604020202020204" pitchFamily="34" charset="0"/>
                <a:ea typeface="Times New Roman" panose="02020603050405020304" pitchFamily="18" charset="0"/>
              </a:rPr>
              <a:t>CICCI</a:t>
            </a:r>
            <a:r>
              <a:rPr lang="es-ES" sz="1200" b="1" dirty="0">
                <a:latin typeface="Arial" panose="020B0604020202020204" pitchFamily="34" charset="0"/>
                <a:ea typeface="Calibri" panose="020F0502020204030204" pitchFamily="34" charset="0"/>
              </a:rPr>
              <a:t>, así como de otras partes interesadas, con el objeto de establecer prioridades para la actividad de auditoría </a:t>
            </a:r>
            <a:r>
              <a:rPr lang="es-ES" sz="1200" b="1" dirty="0" smtClean="0">
                <a:latin typeface="Arial" panose="020B0604020202020204" pitchFamily="34" charset="0"/>
                <a:ea typeface="Calibri" panose="020F0502020204030204" pitchFamily="34" charset="0"/>
              </a:rPr>
              <a:t>interna.</a:t>
            </a:r>
          </a:p>
          <a:p>
            <a:endParaRPr lang="es-ES" sz="1200" b="1" dirty="0">
              <a:latin typeface="Arial" panose="020B0604020202020204" pitchFamily="34" charset="0"/>
              <a:ea typeface="Calibri" panose="020F0502020204030204" pitchFamily="34" charset="0"/>
            </a:endParaRPr>
          </a:p>
          <a:p>
            <a:r>
              <a:rPr lang="es-ES" sz="1200" b="1" dirty="0" smtClean="0">
                <a:latin typeface="Arial" panose="020B0604020202020204" pitchFamily="34" charset="0"/>
                <a:ea typeface="Calibri" panose="020F0502020204030204" pitchFamily="34" charset="0"/>
              </a:rPr>
              <a:t>Debe </a:t>
            </a:r>
            <a:r>
              <a:rPr lang="es-ES" sz="1200" b="1" dirty="0">
                <a:latin typeface="Arial" panose="020B0604020202020204" pitchFamily="34" charset="0"/>
                <a:ea typeface="Calibri" panose="020F0502020204030204" pitchFamily="34" charset="0"/>
              </a:rPr>
              <a:t>ser consistente con los objetivos institucionales, siendo necesario asegurar que los recursos sean apropiados, suficientes y eficazmente asignados para </a:t>
            </a:r>
            <a:r>
              <a:rPr lang="es-ES" sz="1200" b="1" dirty="0" smtClean="0">
                <a:latin typeface="Arial" panose="020B0604020202020204" pitchFamily="34" charset="0"/>
                <a:ea typeface="Calibri" panose="020F0502020204030204" pitchFamily="34" charset="0"/>
              </a:rPr>
              <a:t>cumplirlo.</a:t>
            </a:r>
          </a:p>
          <a:p>
            <a:endParaRPr lang="es-ES" sz="1200" b="1" dirty="0" smtClean="0">
              <a:latin typeface="Arial" panose="020B0604020202020204" pitchFamily="34" charset="0"/>
              <a:ea typeface="Calibri" panose="020F0502020204030204" pitchFamily="34" charset="0"/>
            </a:endParaRPr>
          </a:p>
          <a:p>
            <a:r>
              <a:rPr lang="es-ES" sz="1200" b="1" dirty="0" smtClean="0">
                <a:latin typeface="Arial" panose="020B0604020202020204" pitchFamily="34" charset="0"/>
                <a:ea typeface="Calibri" panose="020F0502020204030204" pitchFamily="34" charset="0"/>
              </a:rPr>
              <a:t>Debe establecer </a:t>
            </a:r>
            <a:r>
              <a:rPr lang="es-ES" sz="1200" b="1" dirty="0">
                <a:latin typeface="Arial" panose="020B0604020202020204" pitchFamily="34" charset="0"/>
                <a:ea typeface="Calibri" panose="020F0502020204030204" pitchFamily="34" charset="0"/>
              </a:rPr>
              <a:t>roles y responsabilidades, las competencias de los responsables de gestionarlo, el alcance y los recursos necesarios.</a:t>
            </a:r>
            <a:endParaRPr lang="es-419" sz="1200" b="1" dirty="0"/>
          </a:p>
        </p:txBody>
      </p:sp>
      <p:pic>
        <p:nvPicPr>
          <p:cNvPr id="4" name="Imagen 3"/>
          <p:cNvPicPr>
            <a:picLocks noChangeAspect="1"/>
          </p:cNvPicPr>
          <p:nvPr/>
        </p:nvPicPr>
        <p:blipFill>
          <a:blip r:embed="rId2"/>
          <a:stretch>
            <a:fillRect/>
          </a:stretch>
        </p:blipFill>
        <p:spPr>
          <a:xfrm>
            <a:off x="7885111" y="1313016"/>
            <a:ext cx="3427069" cy="2570302"/>
          </a:xfrm>
          <a:prstGeom prst="rect">
            <a:avLst/>
          </a:prstGeom>
          <a:scene3d>
            <a:camera prst="orthographicFront"/>
            <a:lightRig rig="threePt" dir="t"/>
          </a:scene3d>
          <a:sp3d>
            <a:bevelT prst="angle"/>
          </a:sp3d>
        </p:spPr>
      </p:pic>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7645" y="3114516"/>
            <a:ext cx="2484000" cy="2342819"/>
          </a:xfrm>
          <a:prstGeom prst="rect">
            <a:avLst/>
          </a:prstGeom>
          <a:scene3d>
            <a:camera prst="orthographicFront"/>
            <a:lightRig rig="threePt" dir="t"/>
          </a:scene3d>
          <a:sp3d>
            <a:bevelT prst="angle"/>
          </a:sp3d>
        </p:spPr>
      </p:pic>
      <p:sp>
        <p:nvSpPr>
          <p:cNvPr id="6" name="Rectángulo 5"/>
          <p:cNvSpPr/>
          <p:nvPr/>
        </p:nvSpPr>
        <p:spPr>
          <a:xfrm>
            <a:off x="165941" y="1398109"/>
            <a:ext cx="6492648" cy="981423"/>
          </a:xfrm>
          <a:prstGeom prst="rect">
            <a:avLst/>
          </a:prstGeom>
        </p:spPr>
        <p:txBody>
          <a:bodyPr wrap="square">
            <a:spAutoFit/>
          </a:bodyPr>
          <a:lstStyle/>
          <a:p>
            <a:pPr>
              <a:lnSpc>
                <a:spcPct val="107000"/>
              </a:lnSpc>
              <a:spcAft>
                <a:spcPts val="800"/>
              </a:spcAft>
            </a:pPr>
            <a:r>
              <a:rPr lang="es-CO" b="1" dirty="0" smtClean="0">
                <a:latin typeface="Calibri" panose="020F0502020204030204" pitchFamily="34" charset="0"/>
                <a:ea typeface="Calibri" panose="020F0502020204030204" pitchFamily="34" charset="0"/>
                <a:cs typeface="Times New Roman" panose="02020603050405020304" pitchFamily="18" charset="0"/>
              </a:rPr>
              <a:t>“Acuerdos para </a:t>
            </a:r>
            <a:r>
              <a:rPr lang="es-CO" b="1" dirty="0">
                <a:latin typeface="Calibri" panose="020F0502020204030204" pitchFamily="34" charset="0"/>
                <a:ea typeface="Calibri" panose="020F0502020204030204" pitchFamily="34" charset="0"/>
                <a:cs typeface="Times New Roman" panose="02020603050405020304" pitchFamily="18" charset="0"/>
              </a:rPr>
              <a:t>un conjunto de una o más auditorías planificadas para un periodo de tiempo determinado y dirigidas hacia un propósito específico” GTC ISO 19011:2018  </a:t>
            </a:r>
            <a:endParaRPr lang="es-419"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56777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75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75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75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912906"/>
            <a:ext cx="12192000" cy="40011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CO" sz="2000" dirty="0" smtClean="0">
                <a:solidFill>
                  <a:srgbClr val="C00000"/>
                </a:solidFill>
              </a:rPr>
              <a:t>PROGRAMA ANUAL DE AUDITORÍA</a:t>
            </a:r>
          </a:p>
        </p:txBody>
      </p:sp>
      <p:pic>
        <p:nvPicPr>
          <p:cNvPr id="9" name="Imagen 8"/>
          <p:cNvPicPr>
            <a:picLocks noChangeAspect="1"/>
          </p:cNvPicPr>
          <p:nvPr/>
        </p:nvPicPr>
        <p:blipFill>
          <a:blip r:embed="rId2"/>
          <a:stretch>
            <a:fillRect/>
          </a:stretch>
        </p:blipFill>
        <p:spPr>
          <a:xfrm>
            <a:off x="7417708" y="2956955"/>
            <a:ext cx="4472146" cy="1713311"/>
          </a:xfrm>
          <a:prstGeom prst="rect">
            <a:avLst/>
          </a:prstGeom>
        </p:spPr>
      </p:pic>
      <p:sp>
        <p:nvSpPr>
          <p:cNvPr id="10" name="Rectángulo 9">
            <a:hlinkClick r:id="rId3" action="ppaction://hlinkfile"/>
          </p:cNvPr>
          <p:cNvSpPr/>
          <p:nvPr/>
        </p:nvSpPr>
        <p:spPr>
          <a:xfrm>
            <a:off x="8702219" y="6489906"/>
            <a:ext cx="2649571" cy="307777"/>
          </a:xfrm>
          <a:prstGeom prst="rect">
            <a:avLst/>
          </a:prstGeom>
          <a:solidFill>
            <a:schemeClr val="accent2"/>
          </a:solidFill>
          <a:scene3d>
            <a:camera prst="orthographicFront"/>
            <a:lightRig rig="threePt" dir="t"/>
          </a:scene3d>
          <a:sp3d>
            <a:bevelT/>
          </a:sp3d>
        </p:spPr>
        <p:txBody>
          <a:bodyPr wrap="none">
            <a:spAutoFit/>
          </a:bodyPr>
          <a:lstStyle/>
          <a:p>
            <a:r>
              <a:rPr lang="es-CO" sz="1400" b="1" dirty="0" smtClean="0">
                <a:latin typeface="Arial" panose="020B0604020202020204" pitchFamily="34" charset="0"/>
                <a:ea typeface="Calibri" panose="020F0502020204030204" pitchFamily="34" charset="0"/>
              </a:rPr>
              <a:t>Programa Anual de Auditoría</a:t>
            </a:r>
            <a:endParaRPr lang="es-419" sz="1400" dirty="0"/>
          </a:p>
        </p:txBody>
      </p:sp>
      <p:sp>
        <p:nvSpPr>
          <p:cNvPr id="12" name="Rectángulo 11"/>
          <p:cNvSpPr/>
          <p:nvPr/>
        </p:nvSpPr>
        <p:spPr>
          <a:xfrm>
            <a:off x="0" y="1313016"/>
            <a:ext cx="8965870" cy="369332"/>
          </a:xfrm>
          <a:prstGeom prst="rect">
            <a:avLst/>
          </a:prstGeom>
        </p:spPr>
        <p:txBody>
          <a:bodyPr wrap="square">
            <a:spAutoFit/>
          </a:bodyPr>
          <a:lstStyle/>
          <a:p>
            <a:r>
              <a:rPr lang="es-CO" b="1" dirty="0">
                <a:solidFill>
                  <a:srgbClr val="FF0000"/>
                </a:solidFill>
              </a:rPr>
              <a:t>NORMAS INTERNACIONALES PARA EL EJERCICIO </a:t>
            </a:r>
            <a:r>
              <a:rPr lang="es-CO" b="1" dirty="0" smtClean="0">
                <a:solidFill>
                  <a:srgbClr val="FF0000"/>
                </a:solidFill>
              </a:rPr>
              <a:t>PROFESIONAL DE </a:t>
            </a:r>
            <a:r>
              <a:rPr lang="es-CO" b="1" dirty="0">
                <a:solidFill>
                  <a:srgbClr val="FF0000"/>
                </a:solidFill>
              </a:rPr>
              <a:t>LA AUDITORÍA INTERNA</a:t>
            </a:r>
            <a:endParaRPr lang="es-419" b="1" dirty="0">
              <a:solidFill>
                <a:srgbClr val="FF0000"/>
              </a:solidFill>
            </a:endParaRPr>
          </a:p>
        </p:txBody>
      </p:sp>
      <p:pic>
        <p:nvPicPr>
          <p:cNvPr id="15" name="Imagen 14"/>
          <p:cNvPicPr>
            <a:picLocks noChangeAspect="1"/>
          </p:cNvPicPr>
          <p:nvPr/>
        </p:nvPicPr>
        <p:blipFill>
          <a:blip r:embed="rId4"/>
          <a:stretch>
            <a:fillRect/>
          </a:stretch>
        </p:blipFill>
        <p:spPr>
          <a:xfrm>
            <a:off x="7258051" y="5154862"/>
            <a:ext cx="4852476" cy="684000"/>
          </a:xfrm>
          <a:prstGeom prst="rect">
            <a:avLst/>
          </a:prstGeom>
        </p:spPr>
      </p:pic>
      <p:pic>
        <p:nvPicPr>
          <p:cNvPr id="16" name="Imagen 15"/>
          <p:cNvPicPr>
            <a:picLocks noChangeAspect="1"/>
          </p:cNvPicPr>
          <p:nvPr/>
        </p:nvPicPr>
        <p:blipFill>
          <a:blip r:embed="rId5"/>
          <a:stretch>
            <a:fillRect/>
          </a:stretch>
        </p:blipFill>
        <p:spPr>
          <a:xfrm>
            <a:off x="34639" y="1698634"/>
            <a:ext cx="7056000" cy="5073449"/>
          </a:xfrm>
          <a:prstGeom prst="rect">
            <a:avLst/>
          </a:prstGeom>
        </p:spPr>
      </p:pic>
    </p:spTree>
    <p:extLst>
      <p:ext uri="{BB962C8B-B14F-4D97-AF65-F5344CB8AC3E}">
        <p14:creationId xmlns:p14="http://schemas.microsoft.com/office/powerpoint/2010/main" val="426530381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a:srcRect l="8298" t="11409" r="3221"/>
          <a:stretch/>
        </p:blipFill>
        <p:spPr>
          <a:xfrm>
            <a:off x="8319247" y="1004046"/>
            <a:ext cx="2528047" cy="1527131"/>
          </a:xfrm>
          <a:prstGeom prst="rect">
            <a:avLst/>
          </a:prstGeom>
        </p:spPr>
      </p:pic>
      <p:sp>
        <p:nvSpPr>
          <p:cNvPr id="5" name="4 Rectángulo"/>
          <p:cNvSpPr/>
          <p:nvPr/>
        </p:nvSpPr>
        <p:spPr>
          <a:xfrm>
            <a:off x="0" y="912906"/>
            <a:ext cx="12192000" cy="40011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CO" sz="2000" dirty="0" smtClean="0">
                <a:solidFill>
                  <a:srgbClr val="C00000"/>
                </a:solidFill>
              </a:rPr>
              <a:t>PLAN DE AUDITORÍA</a:t>
            </a:r>
          </a:p>
        </p:txBody>
      </p:sp>
      <p:graphicFrame>
        <p:nvGraphicFramePr>
          <p:cNvPr id="2" name="Tabla 1"/>
          <p:cNvGraphicFramePr>
            <a:graphicFrameLocks noGrp="1"/>
          </p:cNvGraphicFramePr>
          <p:nvPr>
            <p:extLst>
              <p:ext uri="{D42A27DB-BD31-4B8C-83A1-F6EECF244321}">
                <p14:modId xmlns:p14="http://schemas.microsoft.com/office/powerpoint/2010/main" val="328108348"/>
              </p:ext>
            </p:extLst>
          </p:nvPr>
        </p:nvGraphicFramePr>
        <p:xfrm>
          <a:off x="141216" y="5235388"/>
          <a:ext cx="5974314" cy="1374885"/>
        </p:xfrm>
        <a:graphic>
          <a:graphicData uri="http://schemas.openxmlformats.org/drawingml/2006/table">
            <a:tbl>
              <a:tblPr firstRow="1" firstCol="1" bandRow="1">
                <a:effectLst>
                  <a:innerShdw blurRad="63500" dist="50800" dir="13500000">
                    <a:prstClr val="black">
                      <a:alpha val="50000"/>
                    </a:prstClr>
                  </a:innerShdw>
                </a:effectLst>
                <a:tableStyleId>{5C22544A-7EE6-4342-B048-85BDC9FD1C3A}</a:tableStyleId>
              </a:tblPr>
              <a:tblGrid>
                <a:gridCol w="5974314"/>
              </a:tblGrid>
              <a:tr h="1374885">
                <a:tc>
                  <a:txBody>
                    <a:bodyPr/>
                    <a:lstStyle/>
                    <a:p>
                      <a:pPr algn="just">
                        <a:lnSpc>
                          <a:spcPct val="106000"/>
                        </a:lnSpc>
                        <a:spcAft>
                          <a:spcPts val="0"/>
                        </a:spcAft>
                      </a:pPr>
                      <a:r>
                        <a:rPr lang="es-CO" sz="2000" dirty="0" smtClean="0">
                          <a:solidFill>
                            <a:schemeClr val="tx1"/>
                          </a:solidFill>
                          <a:effectLst/>
                        </a:rPr>
                        <a:t>El plan de auditoría es un enunciado, lógicamente ordenado y clasificado, de los procedimientos de auditoría que han de emplearse, el alcance que se les ha de dar y la forma en que se han de aplicar</a:t>
                      </a:r>
                      <a:endParaRPr lang="es-419"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nchor="ctr">
                    <a:solidFill>
                      <a:schemeClr val="accent1">
                        <a:lumMod val="40000"/>
                        <a:lumOff val="60000"/>
                      </a:schemeClr>
                    </a:solidFill>
                  </a:tcPr>
                </a:tc>
              </a:tr>
            </a:tbl>
          </a:graphicData>
        </a:graphic>
      </p:graphicFrame>
      <p:sp>
        <p:nvSpPr>
          <p:cNvPr id="3" name="Rectángulo 2"/>
          <p:cNvSpPr/>
          <p:nvPr/>
        </p:nvSpPr>
        <p:spPr>
          <a:xfrm>
            <a:off x="7557240" y="2102370"/>
            <a:ext cx="4589931" cy="4770537"/>
          </a:xfrm>
          <a:prstGeom prst="rect">
            <a:avLst/>
          </a:prstGeom>
          <a:gradFill>
            <a:gsLst>
              <a:gs pos="51000">
                <a:schemeClr val="accent1">
                  <a:lumMod val="20000"/>
                  <a:lumOff val="80000"/>
                  <a:alpha val="0"/>
                </a:schemeClr>
              </a:gs>
              <a:gs pos="51000">
                <a:schemeClr val="accent1">
                  <a:lumMod val="30000"/>
                  <a:lumOff val="70000"/>
                </a:schemeClr>
              </a:gs>
            </a:gsLst>
            <a:path path="circle">
              <a:fillToRect l="100000" t="100000"/>
            </a:path>
          </a:gradFill>
          <a:ln>
            <a:solidFill>
              <a:schemeClr val="tx1"/>
            </a:solidFill>
          </a:ln>
        </p:spPr>
        <p:txBody>
          <a:bodyPr wrap="square">
            <a:spAutoFit/>
          </a:bodyPr>
          <a:lstStyle/>
          <a:p>
            <a:r>
              <a:rPr lang="es-CO" sz="1600" b="1" dirty="0">
                <a:latin typeface="Arial" panose="020B0604020202020204" pitchFamily="34" charset="0"/>
                <a:ea typeface="Calibri" panose="020F0502020204030204" pitchFamily="34" charset="0"/>
              </a:rPr>
              <a:t>El plan de auditoría, que debe ser aprobado por el Director de la Unidad de Auditoría, debe hacer referencia, principalmente a: </a:t>
            </a:r>
            <a:endParaRPr lang="es-CO" sz="1600" b="1" dirty="0" smtClean="0">
              <a:latin typeface="Arial" panose="020B0604020202020204" pitchFamily="34" charset="0"/>
              <a:ea typeface="Calibri" panose="020F0502020204030204" pitchFamily="34" charset="0"/>
            </a:endParaRPr>
          </a:p>
          <a:p>
            <a:endParaRPr lang="es-CO" sz="1600" b="1" dirty="0">
              <a:latin typeface="Arial" panose="020B0604020202020204" pitchFamily="34" charset="0"/>
              <a:ea typeface="Calibri" panose="020F0502020204030204" pitchFamily="34" charset="0"/>
            </a:endParaRPr>
          </a:p>
          <a:p>
            <a:pPr marL="342900" indent="-342900">
              <a:buAutoNum type="arabicParenR"/>
            </a:pPr>
            <a:r>
              <a:rPr lang="es-CO" sz="1600" b="1" dirty="0" smtClean="0">
                <a:latin typeface="Arial" panose="020B0604020202020204" pitchFamily="34" charset="0"/>
                <a:ea typeface="Calibri" panose="020F0502020204030204" pitchFamily="34" charset="0"/>
              </a:rPr>
              <a:t>los </a:t>
            </a:r>
            <a:r>
              <a:rPr lang="es-CO" sz="1600" b="1" dirty="0">
                <a:latin typeface="Arial" panose="020B0604020202020204" pitchFamily="34" charset="0"/>
                <a:ea typeface="Calibri" panose="020F0502020204030204" pitchFamily="34" charset="0"/>
              </a:rPr>
              <a:t>objetivos de la auditoría, general y </a:t>
            </a:r>
            <a:r>
              <a:rPr lang="es-CO" sz="1600" b="1" dirty="0" smtClean="0">
                <a:latin typeface="Arial" panose="020B0604020202020204" pitchFamily="34" charset="0"/>
                <a:ea typeface="Calibri" panose="020F0502020204030204" pitchFamily="34" charset="0"/>
              </a:rPr>
              <a:t>específicos</a:t>
            </a:r>
          </a:p>
          <a:p>
            <a:pPr marL="342900" indent="-342900">
              <a:buAutoNum type="arabicParenR"/>
            </a:pPr>
            <a:r>
              <a:rPr lang="es-CO" sz="1600" b="1" dirty="0" smtClean="0">
                <a:latin typeface="Arial" panose="020B0604020202020204" pitchFamily="34" charset="0"/>
                <a:ea typeface="Calibri" panose="020F0502020204030204" pitchFamily="34" charset="0"/>
              </a:rPr>
              <a:t>el </a:t>
            </a:r>
            <a:r>
              <a:rPr lang="es-CO" sz="1600" b="1" dirty="0">
                <a:latin typeface="Arial" panose="020B0604020202020204" pitchFamily="34" charset="0"/>
                <a:ea typeface="Calibri" panose="020F0502020204030204" pitchFamily="34" charset="0"/>
              </a:rPr>
              <a:t>alcance de la auditoría, es decir, la indicación de los procesos, procedimientos, actividades áreas y período de tiempo cubierto por la </a:t>
            </a:r>
            <a:r>
              <a:rPr lang="es-CO" sz="1600" b="1" dirty="0" smtClean="0">
                <a:latin typeface="Arial" panose="020B0604020202020204" pitchFamily="34" charset="0"/>
                <a:ea typeface="Calibri" panose="020F0502020204030204" pitchFamily="34" charset="0"/>
              </a:rPr>
              <a:t>auditoría</a:t>
            </a:r>
          </a:p>
          <a:p>
            <a:pPr marL="342900" indent="-342900">
              <a:buAutoNum type="arabicParenR"/>
            </a:pPr>
            <a:r>
              <a:rPr lang="es-CO" sz="1600" b="1" dirty="0" smtClean="0">
                <a:latin typeface="Arial" panose="020B0604020202020204" pitchFamily="34" charset="0"/>
                <a:ea typeface="Calibri" panose="020F0502020204030204" pitchFamily="34" charset="0"/>
              </a:rPr>
              <a:t>las </a:t>
            </a:r>
            <a:r>
              <a:rPr lang="es-CO" sz="1600" b="1" dirty="0">
                <a:latin typeface="Arial" panose="020B0604020202020204" pitchFamily="34" charset="0"/>
                <a:ea typeface="Calibri" panose="020F0502020204030204" pitchFamily="34" charset="0"/>
              </a:rPr>
              <a:t>fuentes de criterio de auditoría o cualquier otra información documentada de </a:t>
            </a:r>
            <a:r>
              <a:rPr lang="es-CO" sz="1600" b="1" dirty="0" smtClean="0">
                <a:latin typeface="Arial" panose="020B0604020202020204" pitchFamily="34" charset="0"/>
                <a:ea typeface="Calibri" panose="020F0502020204030204" pitchFamily="34" charset="0"/>
              </a:rPr>
              <a:t>referencia</a:t>
            </a:r>
          </a:p>
          <a:p>
            <a:pPr marL="342900" indent="-342900">
              <a:buAutoNum type="arabicParenR"/>
            </a:pPr>
            <a:r>
              <a:rPr lang="es-CO" sz="1600" b="1" dirty="0" smtClean="0">
                <a:latin typeface="Arial" panose="020B0604020202020204" pitchFamily="34" charset="0"/>
                <a:ea typeface="Calibri" panose="020F0502020204030204" pitchFamily="34" charset="0"/>
              </a:rPr>
              <a:t>los </a:t>
            </a:r>
            <a:r>
              <a:rPr lang="es-CO" sz="1600" b="1" dirty="0">
                <a:latin typeface="Arial" panose="020B0604020202020204" pitchFamily="34" charset="0"/>
                <a:ea typeface="Calibri" panose="020F0502020204030204" pitchFamily="34" charset="0"/>
              </a:rPr>
              <a:t>procedimientos, métodos o técnicas de auditoría que se van a </a:t>
            </a:r>
            <a:r>
              <a:rPr lang="es-CO" sz="1600" b="1" dirty="0" smtClean="0">
                <a:latin typeface="Arial" panose="020B0604020202020204" pitchFamily="34" charset="0"/>
                <a:ea typeface="Calibri" panose="020F0502020204030204" pitchFamily="34" charset="0"/>
              </a:rPr>
              <a:t>utilizar</a:t>
            </a:r>
          </a:p>
          <a:p>
            <a:pPr marL="342900" indent="-342900">
              <a:buAutoNum type="arabicParenR"/>
            </a:pPr>
            <a:r>
              <a:rPr lang="es-CO" sz="1600" b="1" dirty="0" smtClean="0">
                <a:latin typeface="Arial" panose="020B0604020202020204" pitchFamily="34" charset="0"/>
                <a:ea typeface="Calibri" panose="020F0502020204030204" pitchFamily="34" charset="0"/>
              </a:rPr>
              <a:t>las </a:t>
            </a:r>
            <a:r>
              <a:rPr lang="es-CO" sz="1600" b="1" dirty="0">
                <a:latin typeface="Arial" panose="020B0604020202020204" pitchFamily="34" charset="0"/>
                <a:ea typeface="Calibri" panose="020F0502020204030204" pitchFamily="34" charset="0"/>
              </a:rPr>
              <a:t>funciones y responsabilidades de los miembros del equipo </a:t>
            </a:r>
            <a:r>
              <a:rPr lang="es-CO" sz="1600" b="1" dirty="0" smtClean="0">
                <a:latin typeface="Arial" panose="020B0604020202020204" pitchFamily="34" charset="0"/>
                <a:ea typeface="Calibri" panose="020F0502020204030204" pitchFamily="34" charset="0"/>
              </a:rPr>
              <a:t>auditor</a:t>
            </a:r>
          </a:p>
          <a:p>
            <a:pPr marL="342900" indent="-342900">
              <a:buAutoNum type="arabicParenR"/>
            </a:pPr>
            <a:r>
              <a:rPr lang="es-CO" sz="1600" b="1" dirty="0" smtClean="0">
                <a:latin typeface="Arial" panose="020B0604020202020204" pitchFamily="34" charset="0"/>
                <a:ea typeface="Calibri" panose="020F0502020204030204" pitchFamily="34" charset="0"/>
              </a:rPr>
              <a:t>recursos </a:t>
            </a:r>
            <a:r>
              <a:rPr lang="es-CO" sz="1600" b="1" dirty="0">
                <a:latin typeface="Arial" panose="020B0604020202020204" pitchFamily="34" charset="0"/>
                <a:ea typeface="Calibri" panose="020F0502020204030204" pitchFamily="34" charset="0"/>
              </a:rPr>
              <a:t>y </a:t>
            </a:r>
            <a:r>
              <a:rPr lang="es-CO" sz="1600" b="1" dirty="0" smtClean="0">
                <a:latin typeface="Arial" panose="020B0604020202020204" pitchFamily="34" charset="0"/>
                <a:ea typeface="Calibri" panose="020F0502020204030204" pitchFamily="34" charset="0"/>
              </a:rPr>
              <a:t>tiempo</a:t>
            </a:r>
            <a:endParaRPr lang="es-419" sz="1600" b="1" dirty="0"/>
          </a:p>
        </p:txBody>
      </p:sp>
      <p:pic>
        <p:nvPicPr>
          <p:cNvPr id="4" name="Imagen 3"/>
          <p:cNvPicPr>
            <a:picLocks noChangeAspect="1"/>
          </p:cNvPicPr>
          <p:nvPr/>
        </p:nvPicPr>
        <p:blipFill>
          <a:blip r:embed="rId3"/>
          <a:stretch>
            <a:fillRect/>
          </a:stretch>
        </p:blipFill>
        <p:spPr>
          <a:xfrm>
            <a:off x="6076470" y="3424280"/>
            <a:ext cx="39060" cy="9440"/>
          </a:xfrm>
          <a:prstGeom prst="rect">
            <a:avLst/>
          </a:prstGeom>
        </p:spPr>
      </p:pic>
      <p:sp>
        <p:nvSpPr>
          <p:cNvPr id="10" name="Rectángulo 9"/>
          <p:cNvSpPr/>
          <p:nvPr/>
        </p:nvSpPr>
        <p:spPr>
          <a:xfrm>
            <a:off x="1512325" y="3959895"/>
            <a:ext cx="4195482" cy="954107"/>
          </a:xfrm>
          <a:prstGeom prst="rect">
            <a:avLst/>
          </a:prstGeom>
          <a:blipFill>
            <a:blip r:embed="rId4"/>
            <a:tile tx="0" ty="0" sx="100000" sy="100000" flip="none" algn="tl"/>
          </a:blipFill>
          <a:scene3d>
            <a:camera prst="orthographicFront"/>
            <a:lightRig rig="threePt" dir="t"/>
          </a:scene3d>
          <a:sp3d>
            <a:bevelT w="101600" prst="riblet"/>
          </a:sp3d>
        </p:spPr>
        <p:txBody>
          <a:bodyPr wrap="square">
            <a:spAutoFit/>
          </a:bodyPr>
          <a:lstStyle/>
          <a:p>
            <a:r>
              <a:rPr lang="es-CO" sz="2000" b="1" dirty="0">
                <a:latin typeface="Calibri" panose="020F0502020204030204" pitchFamily="34" charset="0"/>
                <a:ea typeface="Calibri" panose="020F0502020204030204" pitchFamily="34" charset="0"/>
                <a:cs typeface="Times New Roman" panose="02020603050405020304" pitchFamily="18" charset="0"/>
              </a:rPr>
              <a:t>“Descripción de actividades y de los detalles acordados de una </a:t>
            </a:r>
            <a:r>
              <a:rPr lang="es-CO" sz="2000" b="1" dirty="0" smtClean="0">
                <a:latin typeface="Calibri" panose="020F0502020204030204" pitchFamily="34" charset="0"/>
                <a:ea typeface="Calibri" panose="020F0502020204030204" pitchFamily="34" charset="0"/>
                <a:cs typeface="Times New Roman" panose="02020603050405020304" pitchFamily="18" charset="0"/>
              </a:rPr>
              <a:t>auditoría”</a:t>
            </a:r>
          </a:p>
          <a:p>
            <a:pPr algn="ctr"/>
            <a:r>
              <a:rPr lang="es-CO" sz="1400" b="1" dirty="0" smtClean="0">
                <a:latin typeface="Calibri" panose="020F0502020204030204" pitchFamily="34" charset="0"/>
                <a:ea typeface="Calibri" panose="020F0502020204030204" pitchFamily="34" charset="0"/>
                <a:cs typeface="Times New Roman" panose="02020603050405020304" pitchFamily="18" charset="0"/>
              </a:rPr>
              <a:t>GTC </a:t>
            </a:r>
            <a:r>
              <a:rPr lang="es-CO" sz="1400" b="1" dirty="0">
                <a:latin typeface="Calibri" panose="020F0502020204030204" pitchFamily="34" charset="0"/>
                <a:ea typeface="Calibri" panose="020F0502020204030204" pitchFamily="34" charset="0"/>
                <a:cs typeface="Times New Roman" panose="02020603050405020304" pitchFamily="18" charset="0"/>
              </a:rPr>
              <a:t>ISO 19011:2018 </a:t>
            </a:r>
            <a:endParaRPr lang="es-419" sz="1400" b="1" dirty="0"/>
          </a:p>
        </p:txBody>
      </p:sp>
      <p:sp>
        <p:nvSpPr>
          <p:cNvPr id="11" name="Rectángulo 10"/>
          <p:cNvSpPr/>
          <p:nvPr/>
        </p:nvSpPr>
        <p:spPr>
          <a:xfrm>
            <a:off x="102156" y="1313016"/>
            <a:ext cx="7015820" cy="2246769"/>
          </a:xfrm>
          <a:prstGeom prst="rect">
            <a:avLst/>
          </a:prstGeom>
          <a:solidFill>
            <a:srgbClr val="FFFF00"/>
          </a:solidFill>
          <a:scene3d>
            <a:camera prst="orthographicFront"/>
            <a:lightRig rig="threePt" dir="t"/>
          </a:scene3d>
          <a:sp3d>
            <a:bevelT w="165100" prst="coolSlant"/>
          </a:sp3d>
        </p:spPr>
        <p:txBody>
          <a:bodyPr wrap="square">
            <a:spAutoFit/>
          </a:bodyPr>
          <a:lstStyle/>
          <a:p>
            <a:r>
              <a:rPr lang="es-CO" sz="1400" b="1" dirty="0" smtClean="0">
                <a:solidFill>
                  <a:srgbClr val="000000"/>
                </a:solidFill>
                <a:latin typeface="Verdana" panose="020B0604030504040204" pitchFamily="34" charset="0"/>
              </a:rPr>
              <a:t>Planeación </a:t>
            </a:r>
            <a:r>
              <a:rPr lang="es-CO" sz="1400" b="1" dirty="0">
                <a:solidFill>
                  <a:srgbClr val="000000"/>
                </a:solidFill>
                <a:latin typeface="Verdana" panose="020B0604030504040204" pitchFamily="34" charset="0"/>
              </a:rPr>
              <a:t>de la </a:t>
            </a:r>
            <a:r>
              <a:rPr lang="es-CO" sz="1400" b="1" dirty="0" smtClean="0">
                <a:solidFill>
                  <a:srgbClr val="000000"/>
                </a:solidFill>
                <a:latin typeface="Verdana" panose="020B0604030504040204" pitchFamily="34" charset="0"/>
              </a:rPr>
              <a:t>Auditoría: Fase </a:t>
            </a:r>
            <a:r>
              <a:rPr lang="es-CO" sz="1400" b="1" dirty="0">
                <a:solidFill>
                  <a:srgbClr val="000000"/>
                </a:solidFill>
                <a:latin typeface="Verdana" panose="020B0604030504040204" pitchFamily="34" charset="0"/>
              </a:rPr>
              <a:t>inicial del examen </a:t>
            </a:r>
            <a:r>
              <a:rPr lang="es-CO" sz="1400" b="1" dirty="0" smtClean="0">
                <a:solidFill>
                  <a:srgbClr val="000000"/>
                </a:solidFill>
                <a:latin typeface="Verdana" panose="020B0604030504040204" pitchFamily="34" charset="0"/>
              </a:rPr>
              <a:t>que consiste </a:t>
            </a:r>
            <a:r>
              <a:rPr lang="es-CO" sz="1400" b="1" dirty="0">
                <a:solidFill>
                  <a:srgbClr val="000000"/>
                </a:solidFill>
                <a:latin typeface="Verdana" panose="020B0604030504040204" pitchFamily="34" charset="0"/>
              </a:rPr>
              <a:t>en </a:t>
            </a:r>
            <a:r>
              <a:rPr lang="es-CO" sz="1400" b="1" dirty="0" smtClean="0">
                <a:solidFill>
                  <a:srgbClr val="000000"/>
                </a:solidFill>
                <a:latin typeface="Verdana" panose="020B0604030504040204" pitchFamily="34" charset="0"/>
              </a:rPr>
              <a:t>determinar </a:t>
            </a:r>
            <a:r>
              <a:rPr lang="es-CO" sz="1400" b="1" dirty="0">
                <a:solidFill>
                  <a:srgbClr val="000000"/>
                </a:solidFill>
                <a:latin typeface="Verdana" panose="020B0604030504040204" pitchFamily="34" charset="0"/>
              </a:rPr>
              <a:t>de manera </a:t>
            </a:r>
            <a:r>
              <a:rPr lang="es-CO" sz="1400" b="1" dirty="0" smtClean="0">
                <a:solidFill>
                  <a:srgbClr val="000000"/>
                </a:solidFill>
                <a:latin typeface="Verdana" panose="020B0604030504040204" pitchFamily="34" charset="0"/>
              </a:rPr>
              <a:t>anticipada:</a:t>
            </a:r>
          </a:p>
          <a:p>
            <a:endParaRPr lang="es-CO" sz="1400" b="1" dirty="0">
              <a:solidFill>
                <a:srgbClr val="000000"/>
              </a:solidFill>
              <a:latin typeface="Verdana" panose="020B0604030504040204" pitchFamily="34" charset="0"/>
            </a:endParaRPr>
          </a:p>
          <a:p>
            <a:pPr marL="285750" indent="-285750">
              <a:buFont typeface="Wingdings" panose="05000000000000000000" pitchFamily="2" charset="2"/>
              <a:buChar char="q"/>
            </a:pPr>
            <a:r>
              <a:rPr lang="es-CO" sz="1400" b="1" dirty="0" smtClean="0">
                <a:solidFill>
                  <a:srgbClr val="000000"/>
                </a:solidFill>
                <a:latin typeface="Verdana" panose="020B0604030504040204" pitchFamily="34" charset="0"/>
              </a:rPr>
              <a:t>Los </a:t>
            </a:r>
            <a:r>
              <a:rPr lang="es-CO" sz="1400" b="1" dirty="0">
                <a:solidFill>
                  <a:srgbClr val="000000"/>
                </a:solidFill>
                <a:latin typeface="Verdana" panose="020B0604030504040204" pitchFamily="34" charset="0"/>
              </a:rPr>
              <a:t>procedimientos que se van a </a:t>
            </a:r>
            <a:r>
              <a:rPr lang="es-CO" sz="1400" b="1" dirty="0" smtClean="0">
                <a:solidFill>
                  <a:srgbClr val="000000"/>
                </a:solidFill>
                <a:latin typeface="Verdana" panose="020B0604030504040204" pitchFamily="34" charset="0"/>
              </a:rPr>
              <a:t>utilizar</a:t>
            </a:r>
          </a:p>
          <a:p>
            <a:pPr marL="285750" indent="-285750">
              <a:buFont typeface="Wingdings" panose="05000000000000000000" pitchFamily="2" charset="2"/>
              <a:buChar char="q"/>
            </a:pPr>
            <a:r>
              <a:rPr lang="es-CO" sz="1400" b="1" dirty="0" smtClean="0">
                <a:solidFill>
                  <a:srgbClr val="000000"/>
                </a:solidFill>
                <a:latin typeface="Verdana" panose="020B0604030504040204" pitchFamily="34" charset="0"/>
              </a:rPr>
              <a:t>La </a:t>
            </a:r>
            <a:r>
              <a:rPr lang="es-CO" sz="1400" b="1" dirty="0">
                <a:solidFill>
                  <a:srgbClr val="000000"/>
                </a:solidFill>
                <a:latin typeface="Verdana" panose="020B0604030504040204" pitchFamily="34" charset="0"/>
              </a:rPr>
              <a:t>extensión de las pruebas que se van a </a:t>
            </a:r>
            <a:r>
              <a:rPr lang="es-CO" sz="1400" b="1" dirty="0" smtClean="0">
                <a:solidFill>
                  <a:srgbClr val="000000"/>
                </a:solidFill>
                <a:latin typeface="Verdana" panose="020B0604030504040204" pitchFamily="34" charset="0"/>
              </a:rPr>
              <a:t>aplicar</a:t>
            </a:r>
          </a:p>
          <a:p>
            <a:pPr marL="285750" indent="-285750">
              <a:buFont typeface="Wingdings" panose="05000000000000000000" pitchFamily="2" charset="2"/>
              <a:buChar char="q"/>
            </a:pPr>
            <a:r>
              <a:rPr lang="es-CO" sz="1400" b="1" dirty="0">
                <a:solidFill>
                  <a:srgbClr val="000000"/>
                </a:solidFill>
                <a:latin typeface="Verdana" panose="020B0604030504040204" pitchFamily="34" charset="0"/>
              </a:rPr>
              <a:t>L</a:t>
            </a:r>
            <a:r>
              <a:rPr lang="es-CO" sz="1400" b="1" dirty="0" smtClean="0">
                <a:solidFill>
                  <a:srgbClr val="000000"/>
                </a:solidFill>
                <a:latin typeface="Verdana" panose="020B0604030504040204" pitchFamily="34" charset="0"/>
              </a:rPr>
              <a:t>a </a:t>
            </a:r>
            <a:r>
              <a:rPr lang="es-CO" sz="1400" b="1" dirty="0">
                <a:solidFill>
                  <a:srgbClr val="000000"/>
                </a:solidFill>
                <a:latin typeface="Verdana" panose="020B0604030504040204" pitchFamily="34" charset="0"/>
              </a:rPr>
              <a:t>oportunidad de las </a:t>
            </a:r>
            <a:r>
              <a:rPr lang="es-CO" sz="1400" b="1" dirty="0" smtClean="0">
                <a:solidFill>
                  <a:srgbClr val="000000"/>
                </a:solidFill>
                <a:latin typeface="Verdana" panose="020B0604030504040204" pitchFamily="34" charset="0"/>
              </a:rPr>
              <a:t>mismas</a:t>
            </a:r>
          </a:p>
          <a:p>
            <a:pPr marL="285750" indent="-285750">
              <a:buFont typeface="Wingdings" panose="05000000000000000000" pitchFamily="2" charset="2"/>
              <a:buChar char="q"/>
            </a:pPr>
            <a:r>
              <a:rPr lang="es-CO" sz="1400" b="1" dirty="0" smtClean="0">
                <a:solidFill>
                  <a:srgbClr val="000000"/>
                </a:solidFill>
                <a:latin typeface="Verdana" panose="020B0604030504040204" pitchFamily="34" charset="0"/>
              </a:rPr>
              <a:t>Los </a:t>
            </a:r>
            <a:r>
              <a:rPr lang="es-CO" sz="1400" b="1" dirty="0">
                <a:solidFill>
                  <a:srgbClr val="000000"/>
                </a:solidFill>
                <a:latin typeface="Verdana" panose="020B0604030504040204" pitchFamily="34" charset="0"/>
              </a:rPr>
              <a:t>diferentes papeles de trabajo en los cuales se resumirán los </a:t>
            </a:r>
            <a:r>
              <a:rPr lang="es-CO" sz="1400" b="1" dirty="0" smtClean="0">
                <a:solidFill>
                  <a:srgbClr val="000000"/>
                </a:solidFill>
                <a:latin typeface="Verdana" panose="020B0604030504040204" pitchFamily="34" charset="0"/>
              </a:rPr>
              <a:t>resultados</a:t>
            </a:r>
          </a:p>
          <a:p>
            <a:pPr marL="285750" indent="-285750">
              <a:buFont typeface="Wingdings" panose="05000000000000000000" pitchFamily="2" charset="2"/>
              <a:buChar char="q"/>
            </a:pPr>
            <a:r>
              <a:rPr lang="es-CO" sz="1400" b="1" dirty="0" smtClean="0">
                <a:solidFill>
                  <a:srgbClr val="000000"/>
                </a:solidFill>
                <a:latin typeface="Verdana" panose="020B0604030504040204" pitchFamily="34" charset="0"/>
              </a:rPr>
              <a:t>Los </a:t>
            </a:r>
            <a:r>
              <a:rPr lang="es-CO" sz="1400" b="1" dirty="0">
                <a:solidFill>
                  <a:srgbClr val="000000"/>
                </a:solidFill>
                <a:latin typeface="Verdana" panose="020B0604030504040204" pitchFamily="34" charset="0"/>
              </a:rPr>
              <a:t>recursos tanto humanos como físicos que se deberán asignar para lograr los objetivos propuestos de la manera más </a:t>
            </a:r>
            <a:r>
              <a:rPr lang="es-CO" sz="1400" b="1" dirty="0" smtClean="0">
                <a:solidFill>
                  <a:srgbClr val="000000"/>
                </a:solidFill>
                <a:latin typeface="Verdana" panose="020B0604030504040204" pitchFamily="34" charset="0"/>
              </a:rPr>
              <a:t>eficiente</a:t>
            </a:r>
            <a:endParaRPr lang="es-419" sz="1400" b="1" dirty="0"/>
          </a:p>
        </p:txBody>
      </p:sp>
    </p:spTree>
    <p:extLst>
      <p:ext uri="{BB962C8B-B14F-4D97-AF65-F5344CB8AC3E}">
        <p14:creationId xmlns:p14="http://schemas.microsoft.com/office/powerpoint/2010/main" val="3823261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inVertical)">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heel(1)">
                                      <p:cBhvr>
                                        <p:cTn id="21" dur="20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down)">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912906"/>
            <a:ext cx="12192000" cy="40011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CO" sz="2000" dirty="0" smtClean="0">
                <a:solidFill>
                  <a:srgbClr val="C00000"/>
                </a:solidFill>
              </a:rPr>
              <a:t>PLAN DE AUDITORÍA</a:t>
            </a:r>
          </a:p>
        </p:txBody>
      </p:sp>
      <p:sp>
        <p:nvSpPr>
          <p:cNvPr id="9" name="Rectángulo 8">
            <a:hlinkClick r:id="rId2" action="ppaction://hlinkfile"/>
          </p:cNvPr>
          <p:cNvSpPr/>
          <p:nvPr/>
        </p:nvSpPr>
        <p:spPr>
          <a:xfrm>
            <a:off x="9171222" y="6519537"/>
            <a:ext cx="1649554" cy="307777"/>
          </a:xfrm>
          <a:prstGeom prst="rect">
            <a:avLst/>
          </a:prstGeom>
          <a:solidFill>
            <a:schemeClr val="accent2"/>
          </a:solidFill>
          <a:scene3d>
            <a:camera prst="orthographicFront"/>
            <a:lightRig rig="threePt" dir="t"/>
          </a:scene3d>
          <a:sp3d>
            <a:bevelT/>
          </a:sp3d>
        </p:spPr>
        <p:txBody>
          <a:bodyPr wrap="none">
            <a:spAutoFit/>
          </a:bodyPr>
          <a:lstStyle/>
          <a:p>
            <a:r>
              <a:rPr lang="es-CO" sz="1400" b="1" dirty="0" smtClean="0">
                <a:latin typeface="Arial" panose="020B0604020202020204" pitchFamily="34" charset="0"/>
                <a:ea typeface="Calibri" panose="020F0502020204030204" pitchFamily="34" charset="0"/>
              </a:rPr>
              <a:t>Plan de Auditoría</a:t>
            </a:r>
            <a:endParaRPr lang="es-419" sz="1400" dirty="0"/>
          </a:p>
        </p:txBody>
      </p:sp>
      <p:pic>
        <p:nvPicPr>
          <p:cNvPr id="4" name="Imagen 3"/>
          <p:cNvPicPr>
            <a:picLocks noChangeAspect="1"/>
          </p:cNvPicPr>
          <p:nvPr/>
        </p:nvPicPr>
        <p:blipFill>
          <a:blip r:embed="rId3"/>
          <a:stretch>
            <a:fillRect/>
          </a:stretch>
        </p:blipFill>
        <p:spPr>
          <a:xfrm>
            <a:off x="6076470" y="4504937"/>
            <a:ext cx="39060" cy="9440"/>
          </a:xfrm>
          <a:prstGeom prst="rect">
            <a:avLst/>
          </a:prstGeom>
        </p:spPr>
      </p:pic>
      <p:sp>
        <p:nvSpPr>
          <p:cNvPr id="10" name="Rectángulo 9"/>
          <p:cNvSpPr/>
          <p:nvPr/>
        </p:nvSpPr>
        <p:spPr>
          <a:xfrm>
            <a:off x="0" y="1313016"/>
            <a:ext cx="8965870" cy="369332"/>
          </a:xfrm>
          <a:prstGeom prst="rect">
            <a:avLst/>
          </a:prstGeom>
        </p:spPr>
        <p:txBody>
          <a:bodyPr wrap="square">
            <a:spAutoFit/>
          </a:bodyPr>
          <a:lstStyle/>
          <a:p>
            <a:r>
              <a:rPr lang="es-CO" b="1" dirty="0">
                <a:solidFill>
                  <a:srgbClr val="FF0000"/>
                </a:solidFill>
              </a:rPr>
              <a:t>NORMAS INTERNACIONALES PARA EL EJERCICIO </a:t>
            </a:r>
            <a:r>
              <a:rPr lang="es-CO" b="1" dirty="0" smtClean="0">
                <a:solidFill>
                  <a:srgbClr val="FF0000"/>
                </a:solidFill>
              </a:rPr>
              <a:t>PROFESIONAL DE </a:t>
            </a:r>
            <a:r>
              <a:rPr lang="es-CO" b="1" dirty="0">
                <a:solidFill>
                  <a:srgbClr val="FF0000"/>
                </a:solidFill>
              </a:rPr>
              <a:t>LA AUDITORÍA INTERNA</a:t>
            </a:r>
            <a:endParaRPr lang="es-419" b="1" dirty="0">
              <a:solidFill>
                <a:srgbClr val="FF0000"/>
              </a:solidFill>
            </a:endParaRPr>
          </a:p>
        </p:txBody>
      </p:sp>
      <p:pic>
        <p:nvPicPr>
          <p:cNvPr id="17" name="Imagen 16"/>
          <p:cNvPicPr>
            <a:picLocks noChangeAspect="1"/>
          </p:cNvPicPr>
          <p:nvPr/>
        </p:nvPicPr>
        <p:blipFill>
          <a:blip r:embed="rId4"/>
          <a:stretch>
            <a:fillRect/>
          </a:stretch>
        </p:blipFill>
        <p:spPr>
          <a:xfrm>
            <a:off x="88684" y="1694330"/>
            <a:ext cx="8514286" cy="923810"/>
          </a:xfrm>
          <a:prstGeom prst="rect">
            <a:avLst/>
          </a:prstGeom>
        </p:spPr>
      </p:pic>
      <p:pic>
        <p:nvPicPr>
          <p:cNvPr id="18" name="Imagen 17"/>
          <p:cNvPicPr>
            <a:picLocks noChangeAspect="1"/>
          </p:cNvPicPr>
          <p:nvPr/>
        </p:nvPicPr>
        <p:blipFill>
          <a:blip r:embed="rId5"/>
          <a:stretch>
            <a:fillRect/>
          </a:stretch>
        </p:blipFill>
        <p:spPr>
          <a:xfrm>
            <a:off x="88684" y="2808710"/>
            <a:ext cx="4032000" cy="465567"/>
          </a:xfrm>
          <a:prstGeom prst="rect">
            <a:avLst/>
          </a:prstGeom>
        </p:spPr>
      </p:pic>
      <p:pic>
        <p:nvPicPr>
          <p:cNvPr id="19" name="Imagen 18"/>
          <p:cNvPicPr>
            <a:picLocks noChangeAspect="1"/>
          </p:cNvPicPr>
          <p:nvPr/>
        </p:nvPicPr>
        <p:blipFill>
          <a:blip r:embed="rId6"/>
          <a:stretch>
            <a:fillRect/>
          </a:stretch>
        </p:blipFill>
        <p:spPr>
          <a:xfrm>
            <a:off x="88684" y="4292716"/>
            <a:ext cx="6156000" cy="387264"/>
          </a:xfrm>
          <a:prstGeom prst="rect">
            <a:avLst/>
          </a:prstGeom>
        </p:spPr>
      </p:pic>
      <p:pic>
        <p:nvPicPr>
          <p:cNvPr id="20" name="Imagen 19"/>
          <p:cNvPicPr>
            <a:picLocks noChangeAspect="1"/>
          </p:cNvPicPr>
          <p:nvPr/>
        </p:nvPicPr>
        <p:blipFill>
          <a:blip r:embed="rId7"/>
          <a:stretch>
            <a:fillRect/>
          </a:stretch>
        </p:blipFill>
        <p:spPr>
          <a:xfrm>
            <a:off x="88684" y="4911004"/>
            <a:ext cx="7308000" cy="827788"/>
          </a:xfrm>
          <a:prstGeom prst="rect">
            <a:avLst/>
          </a:prstGeom>
        </p:spPr>
      </p:pic>
      <p:pic>
        <p:nvPicPr>
          <p:cNvPr id="21" name="Imagen 20"/>
          <p:cNvPicPr>
            <a:picLocks noChangeAspect="1"/>
          </p:cNvPicPr>
          <p:nvPr/>
        </p:nvPicPr>
        <p:blipFill>
          <a:blip r:embed="rId8"/>
          <a:stretch>
            <a:fillRect/>
          </a:stretch>
        </p:blipFill>
        <p:spPr>
          <a:xfrm>
            <a:off x="88684" y="6070455"/>
            <a:ext cx="7272000" cy="604647"/>
          </a:xfrm>
          <a:prstGeom prst="rect">
            <a:avLst/>
          </a:prstGeom>
        </p:spPr>
      </p:pic>
      <p:pic>
        <p:nvPicPr>
          <p:cNvPr id="23" name="Imagen 22"/>
          <p:cNvPicPr>
            <a:picLocks noChangeAspect="1"/>
          </p:cNvPicPr>
          <p:nvPr/>
        </p:nvPicPr>
        <p:blipFill>
          <a:blip r:embed="rId9"/>
          <a:stretch>
            <a:fillRect/>
          </a:stretch>
        </p:blipFill>
        <p:spPr>
          <a:xfrm>
            <a:off x="4555350" y="2772914"/>
            <a:ext cx="6624000" cy="1187916"/>
          </a:xfrm>
          <a:prstGeom prst="rect">
            <a:avLst/>
          </a:prstGeom>
        </p:spPr>
      </p:pic>
      <p:pic>
        <p:nvPicPr>
          <p:cNvPr id="24" name="Imagen 23"/>
          <p:cNvPicPr>
            <a:picLocks noChangeAspect="1"/>
          </p:cNvPicPr>
          <p:nvPr/>
        </p:nvPicPr>
        <p:blipFill>
          <a:blip r:embed="rId10"/>
          <a:stretch>
            <a:fillRect/>
          </a:stretch>
        </p:blipFill>
        <p:spPr>
          <a:xfrm>
            <a:off x="7800000" y="4213428"/>
            <a:ext cx="4392000" cy="837968"/>
          </a:xfrm>
          <a:prstGeom prst="rect">
            <a:avLst/>
          </a:prstGeom>
        </p:spPr>
      </p:pic>
      <p:cxnSp>
        <p:nvCxnSpPr>
          <p:cNvPr id="25" name="AutoShape 13"/>
          <p:cNvCxnSpPr>
            <a:cxnSpLocks noChangeShapeType="1"/>
            <a:stCxn id="18" idx="3"/>
            <a:endCxn id="23" idx="1"/>
          </p:cNvCxnSpPr>
          <p:nvPr/>
        </p:nvCxnSpPr>
        <p:spPr bwMode="auto">
          <a:xfrm>
            <a:off x="4120684" y="3041494"/>
            <a:ext cx="434666" cy="325378"/>
          </a:xfrm>
          <a:prstGeom prst="bentConnector3">
            <a:avLst>
              <a:gd name="adj1" fmla="val 50000"/>
            </a:avLst>
          </a:prstGeom>
          <a:noFill/>
          <a:ln w="28575">
            <a:solidFill>
              <a:schemeClr val="accent1">
                <a:lumMod val="50000"/>
              </a:schemeClr>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AutoShape 13"/>
          <p:cNvCxnSpPr>
            <a:cxnSpLocks noChangeShapeType="1"/>
            <a:stCxn id="23" idx="3"/>
            <a:endCxn id="24" idx="1"/>
          </p:cNvCxnSpPr>
          <p:nvPr/>
        </p:nvCxnSpPr>
        <p:spPr bwMode="auto">
          <a:xfrm flipH="1">
            <a:off x="7800000" y="3366872"/>
            <a:ext cx="3379350" cy="1265540"/>
          </a:xfrm>
          <a:prstGeom prst="bentConnector5">
            <a:avLst>
              <a:gd name="adj1" fmla="val -6765"/>
              <a:gd name="adj2" fmla="val 56913"/>
              <a:gd name="adj3" fmla="val 106765"/>
            </a:avLst>
          </a:prstGeom>
          <a:noFill/>
          <a:ln w="28575">
            <a:solidFill>
              <a:schemeClr val="accent1">
                <a:lumMod val="50000"/>
              </a:schemeClr>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Rectángulo 34"/>
          <p:cNvSpPr/>
          <p:nvPr/>
        </p:nvSpPr>
        <p:spPr>
          <a:xfrm>
            <a:off x="8492781" y="5491157"/>
            <a:ext cx="3214310" cy="783869"/>
          </a:xfrm>
          <a:prstGeom prst="rect">
            <a:avLst/>
          </a:prstGeom>
        </p:spPr>
        <p:txBody>
          <a:bodyPr wrap="square">
            <a:spAutoFit/>
          </a:bodyPr>
          <a:lstStyle/>
          <a:p>
            <a:pPr>
              <a:lnSpc>
                <a:spcPct val="107000"/>
              </a:lnSpc>
              <a:spcAft>
                <a:spcPts val="800"/>
              </a:spcAft>
            </a:pPr>
            <a:r>
              <a:rPr lang="es-CO" sz="1400" b="1" dirty="0">
                <a:latin typeface="Calibri" panose="020F0502020204030204" pitchFamily="34" charset="0"/>
                <a:ea typeface="Calibri" panose="020F0502020204030204" pitchFamily="34" charset="0"/>
                <a:cs typeface="Times New Roman" panose="02020603050405020304" pitchFamily="18" charset="0"/>
              </a:rPr>
              <a:t>“Conjunto de requisitos usados como referencia frente a la cual se compara la evidencia objetiva” GTC ISO 19011:2018  </a:t>
            </a:r>
            <a:endParaRPr lang="es-419"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6" name="AutoShape 13"/>
          <p:cNvCxnSpPr>
            <a:cxnSpLocks noChangeShapeType="1"/>
            <a:stCxn id="24" idx="2"/>
            <a:endCxn id="35" idx="1"/>
          </p:cNvCxnSpPr>
          <p:nvPr/>
        </p:nvCxnSpPr>
        <p:spPr bwMode="auto">
          <a:xfrm rot="5400000">
            <a:off x="8828543" y="4715635"/>
            <a:ext cx="831696" cy="1503219"/>
          </a:xfrm>
          <a:prstGeom prst="bentConnector4">
            <a:avLst>
              <a:gd name="adj1" fmla="val 26438"/>
              <a:gd name="adj2" fmla="val 115207"/>
            </a:avLst>
          </a:prstGeom>
          <a:noFill/>
          <a:ln w="28575">
            <a:solidFill>
              <a:schemeClr val="accent1">
                <a:lumMod val="50000"/>
              </a:schemeClr>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68423032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912906"/>
            <a:ext cx="12192000" cy="40011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CO" sz="2000" dirty="0" smtClean="0">
                <a:solidFill>
                  <a:srgbClr val="C00000"/>
                </a:solidFill>
              </a:rPr>
              <a:t>TÉCNICAS DE AUDITORÍA</a:t>
            </a:r>
          </a:p>
        </p:txBody>
      </p:sp>
      <p:pic>
        <p:nvPicPr>
          <p:cNvPr id="4" name="Imagen 3"/>
          <p:cNvPicPr>
            <a:picLocks noChangeAspect="1"/>
          </p:cNvPicPr>
          <p:nvPr/>
        </p:nvPicPr>
        <p:blipFill>
          <a:blip r:embed="rId2"/>
          <a:stretch>
            <a:fillRect/>
          </a:stretch>
        </p:blipFill>
        <p:spPr>
          <a:xfrm>
            <a:off x="6076470" y="4504937"/>
            <a:ext cx="39060" cy="9440"/>
          </a:xfrm>
          <a:prstGeom prst="rect">
            <a:avLst/>
          </a:prstGeom>
        </p:spPr>
      </p:pic>
      <p:pic>
        <p:nvPicPr>
          <p:cNvPr id="3" name="Imagen 2"/>
          <p:cNvPicPr>
            <a:picLocks noChangeAspect="1"/>
          </p:cNvPicPr>
          <p:nvPr/>
        </p:nvPicPr>
        <p:blipFill>
          <a:blip r:embed="rId3"/>
          <a:stretch>
            <a:fillRect/>
          </a:stretch>
        </p:blipFill>
        <p:spPr>
          <a:xfrm>
            <a:off x="8245929" y="1153474"/>
            <a:ext cx="2180952" cy="1523810"/>
          </a:xfrm>
          <a:prstGeom prst="rect">
            <a:avLst/>
          </a:prstGeom>
        </p:spPr>
      </p:pic>
      <p:sp>
        <p:nvSpPr>
          <p:cNvPr id="6" name="Rectángulo 5"/>
          <p:cNvSpPr/>
          <p:nvPr/>
        </p:nvSpPr>
        <p:spPr>
          <a:xfrm>
            <a:off x="0" y="1567460"/>
            <a:ext cx="7010400" cy="1938992"/>
          </a:xfrm>
          <a:prstGeom prst="rect">
            <a:avLst/>
          </a:prstGeom>
        </p:spPr>
        <p:txBody>
          <a:bodyPr wrap="square">
            <a:spAutoFit/>
          </a:bodyPr>
          <a:lstStyle/>
          <a:p>
            <a:r>
              <a:rPr lang="es-419" sz="2000" b="1" dirty="0"/>
              <a:t>El examen de cualquier operación, actividad, área, rubro o transacción, requiere la aplicación de técnicas y la elaboración de papeles de trabajo. El auditor debe recurrir a su conocimiento y criterio profesionales en la aplicación de las mismas, dependiendo de las circunstancias y necesidades que se tengan para que éstas sean las más convenientes y efectivas</a:t>
            </a:r>
          </a:p>
        </p:txBody>
      </p:sp>
      <p:sp>
        <p:nvSpPr>
          <p:cNvPr id="7" name="Rectángulo 6"/>
          <p:cNvSpPr/>
          <p:nvPr/>
        </p:nvSpPr>
        <p:spPr>
          <a:xfrm>
            <a:off x="6022682" y="3924085"/>
            <a:ext cx="6096000" cy="1938992"/>
          </a:xfrm>
          <a:prstGeom prst="rect">
            <a:avLst/>
          </a:prstGeom>
          <a:solidFill>
            <a:schemeClr val="accent6">
              <a:lumMod val="20000"/>
              <a:lumOff val="80000"/>
            </a:schemeClr>
          </a:solidFill>
          <a:effectLst>
            <a:glow rad="228600">
              <a:schemeClr val="accent1">
                <a:satMod val="175000"/>
                <a:alpha val="40000"/>
              </a:schemeClr>
            </a:glow>
          </a:effectLst>
        </p:spPr>
        <p:txBody>
          <a:bodyPr>
            <a:spAutoFit/>
          </a:bodyPr>
          <a:lstStyle/>
          <a:p>
            <a:r>
              <a:rPr lang="es-CO" sz="2000" b="1" dirty="0"/>
              <a:t>Las técnicas de auditoría son métodos prácticos de investigación y prueba que utiliza el auditor para obtener la evidencia que fundamente sus opiniones, conclusiones y reportes.</a:t>
            </a:r>
          </a:p>
          <a:p>
            <a:r>
              <a:rPr lang="es-CO" sz="2000" b="1" dirty="0"/>
              <a:t>Las técnicas seleccionadas y aplicadas se convierten en procedimientos de </a:t>
            </a:r>
            <a:r>
              <a:rPr lang="es-CO" sz="2000" b="1" dirty="0" smtClean="0"/>
              <a:t>auditoría</a:t>
            </a:r>
            <a:endParaRPr lang="es-CO" sz="2000" b="1" dirty="0"/>
          </a:p>
        </p:txBody>
      </p:sp>
      <p:sp>
        <p:nvSpPr>
          <p:cNvPr id="8" name="Rectángulo 7"/>
          <p:cNvSpPr/>
          <p:nvPr/>
        </p:nvSpPr>
        <p:spPr>
          <a:xfrm>
            <a:off x="510987" y="4018387"/>
            <a:ext cx="3182471" cy="2369880"/>
          </a:xfrm>
          <a:prstGeom prst="rect">
            <a:avLst/>
          </a:prstGeom>
        </p:spPr>
        <p:txBody>
          <a:bodyPr wrap="square">
            <a:spAutoFit/>
          </a:bodyPr>
          <a:lstStyle/>
          <a:p>
            <a:r>
              <a:rPr lang="es-419" sz="2800" b="1" dirty="0"/>
              <a:t>Clases de Técnicas</a:t>
            </a:r>
            <a:endParaRPr lang="es-CO" sz="2800" b="1" dirty="0" smtClean="0"/>
          </a:p>
          <a:p>
            <a:pPr>
              <a:buFont typeface="Arial" panose="020B0604020202020204" pitchFamily="34" charset="0"/>
              <a:buChar char="•"/>
            </a:pPr>
            <a:r>
              <a:rPr lang="es-419" sz="2400" b="1" dirty="0" smtClean="0"/>
              <a:t>Ocular </a:t>
            </a:r>
            <a:endParaRPr lang="es-419" sz="2400" b="1" dirty="0"/>
          </a:p>
          <a:p>
            <a:pPr>
              <a:buFont typeface="Arial" panose="020B0604020202020204" pitchFamily="34" charset="0"/>
              <a:buChar char="•"/>
            </a:pPr>
            <a:r>
              <a:rPr lang="es-419" sz="2400" b="1" dirty="0"/>
              <a:t>Verbal </a:t>
            </a:r>
          </a:p>
          <a:p>
            <a:pPr>
              <a:buFont typeface="Arial" panose="020B0604020202020204" pitchFamily="34" charset="0"/>
              <a:buChar char="•"/>
            </a:pPr>
            <a:r>
              <a:rPr lang="es-419" sz="2400" b="1" dirty="0"/>
              <a:t>Escrita </a:t>
            </a:r>
          </a:p>
          <a:p>
            <a:pPr>
              <a:buFont typeface="Arial" panose="020B0604020202020204" pitchFamily="34" charset="0"/>
              <a:buChar char="•"/>
            </a:pPr>
            <a:r>
              <a:rPr lang="es-419" sz="2400" b="1" dirty="0"/>
              <a:t>Documental </a:t>
            </a:r>
          </a:p>
          <a:p>
            <a:pPr>
              <a:buFont typeface="Arial" panose="020B0604020202020204" pitchFamily="34" charset="0"/>
              <a:buChar char="•"/>
            </a:pPr>
            <a:r>
              <a:rPr lang="es-419" sz="2400" b="1" dirty="0"/>
              <a:t>Inspección </a:t>
            </a:r>
            <a:r>
              <a:rPr lang="es-419" sz="2400" b="1" dirty="0" smtClean="0"/>
              <a:t>Física</a:t>
            </a:r>
            <a:endParaRPr lang="es-419" sz="2400" b="1" dirty="0"/>
          </a:p>
        </p:txBody>
      </p:sp>
    </p:spTree>
    <p:extLst>
      <p:ext uri="{BB962C8B-B14F-4D97-AF65-F5344CB8AC3E}">
        <p14:creationId xmlns:p14="http://schemas.microsoft.com/office/powerpoint/2010/main" val="388961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912906"/>
            <a:ext cx="12192000" cy="40011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CO" sz="2000" dirty="0" smtClean="0">
                <a:solidFill>
                  <a:srgbClr val="C00000"/>
                </a:solidFill>
              </a:rPr>
              <a:t>TÉCNICAS DE AUDITORÍA</a:t>
            </a:r>
          </a:p>
        </p:txBody>
      </p:sp>
      <p:pic>
        <p:nvPicPr>
          <p:cNvPr id="4" name="Imagen 3"/>
          <p:cNvPicPr>
            <a:picLocks noChangeAspect="1"/>
          </p:cNvPicPr>
          <p:nvPr/>
        </p:nvPicPr>
        <p:blipFill>
          <a:blip r:embed="rId2"/>
          <a:stretch>
            <a:fillRect/>
          </a:stretch>
        </p:blipFill>
        <p:spPr>
          <a:xfrm>
            <a:off x="6076470" y="4504937"/>
            <a:ext cx="39060" cy="9440"/>
          </a:xfrm>
          <a:prstGeom prst="rect">
            <a:avLst/>
          </a:prstGeom>
        </p:spPr>
      </p:pic>
      <p:graphicFrame>
        <p:nvGraphicFramePr>
          <p:cNvPr id="9" name="Tabla 8"/>
          <p:cNvGraphicFramePr>
            <a:graphicFrameLocks noGrp="1"/>
          </p:cNvGraphicFramePr>
          <p:nvPr>
            <p:extLst>
              <p:ext uri="{D42A27DB-BD31-4B8C-83A1-F6EECF244321}">
                <p14:modId xmlns:p14="http://schemas.microsoft.com/office/powerpoint/2010/main" val="343548256"/>
              </p:ext>
            </p:extLst>
          </p:nvPr>
        </p:nvGraphicFramePr>
        <p:xfrm>
          <a:off x="0" y="1313016"/>
          <a:ext cx="12192000" cy="5301917"/>
        </p:xfrm>
        <a:graphic>
          <a:graphicData uri="http://schemas.openxmlformats.org/drawingml/2006/table">
            <a:tbl>
              <a:tblPr firstRow="1" firstCol="1" bandRow="1">
                <a:tableStyleId>{5C22544A-7EE6-4342-B048-85BDC9FD1C3A}</a:tableStyleId>
              </a:tblPr>
              <a:tblGrid>
                <a:gridCol w="1344706"/>
                <a:gridCol w="10847294"/>
              </a:tblGrid>
              <a:tr h="1161243">
                <a:tc>
                  <a:txBody>
                    <a:bodyPr/>
                    <a:lstStyle/>
                    <a:p>
                      <a:pPr>
                        <a:lnSpc>
                          <a:spcPct val="107000"/>
                        </a:lnSpc>
                        <a:spcAft>
                          <a:spcPts val="0"/>
                        </a:spcAft>
                      </a:pPr>
                      <a:r>
                        <a:rPr lang="es-419" sz="1800" dirty="0">
                          <a:effectLst/>
                        </a:rPr>
                        <a:t>Técnica Ocular</a:t>
                      </a:r>
                      <a:endParaRPr lang="es-419"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nchor="ctr"/>
                </a:tc>
                <a:tc>
                  <a:txBody>
                    <a:bodyPr/>
                    <a:lstStyle/>
                    <a:p>
                      <a:pPr marL="0" algn="just" defTabSz="685800" rtl="0" eaLnBrk="1" latinLnBrk="0" hangingPunct="1">
                        <a:lnSpc>
                          <a:spcPct val="107000"/>
                        </a:lnSpc>
                        <a:spcAft>
                          <a:spcPts val="0"/>
                        </a:spcAft>
                      </a:pPr>
                      <a:r>
                        <a:rPr lang="es-419" sz="1800" b="1" kern="1200" dirty="0">
                          <a:solidFill>
                            <a:schemeClr val="dk1"/>
                          </a:solidFill>
                          <a:effectLst/>
                          <a:latin typeface="+mn-lt"/>
                          <a:ea typeface="+mn-ea"/>
                          <a:cs typeface="+mn-cs"/>
                        </a:rPr>
                        <a:t>Consiste en visualizar en forma directa y paralela la manera como los responsables de la administración, desarrollan y documentan los procesos o procedimientos que la organización utiliza para ejecutar las actividades objeto de control.</a:t>
                      </a:r>
                      <a:r>
                        <a:rPr lang="es-CO" sz="1800" b="1" kern="1200" dirty="0">
                          <a:solidFill>
                            <a:schemeClr val="dk1"/>
                          </a:solidFill>
                          <a:effectLst/>
                          <a:latin typeface="+mn-lt"/>
                          <a:ea typeface="+mn-ea"/>
                          <a:cs typeface="+mn-cs"/>
                        </a:rPr>
                        <a:t> P</a:t>
                      </a:r>
                      <a:r>
                        <a:rPr lang="es-419" sz="1800" b="1" kern="1200" dirty="0">
                          <a:solidFill>
                            <a:schemeClr val="dk1"/>
                          </a:solidFill>
                          <a:effectLst/>
                          <a:latin typeface="+mn-lt"/>
                          <a:ea typeface="+mn-ea"/>
                          <a:cs typeface="+mn-cs"/>
                        </a:rPr>
                        <a:t>ermite al auditor estar en contacto permanente y de manera presencial con el día a día de la organización, para tener una percepción directa de su accionar</a:t>
                      </a:r>
                    </a:p>
                  </a:txBody>
                  <a:tcPr marL="17780" marR="17780" marT="17780" marB="17780" anchor="ctr">
                    <a:solidFill>
                      <a:srgbClr val="E8EEF8"/>
                    </a:solidFill>
                  </a:tcPr>
                </a:tc>
              </a:tr>
              <a:tr h="1415172">
                <a:tc>
                  <a:txBody>
                    <a:bodyPr/>
                    <a:lstStyle/>
                    <a:p>
                      <a:pPr>
                        <a:lnSpc>
                          <a:spcPct val="107000"/>
                        </a:lnSpc>
                        <a:spcAft>
                          <a:spcPts val="0"/>
                        </a:spcAft>
                      </a:pPr>
                      <a:r>
                        <a:rPr lang="es-419" sz="1800" dirty="0">
                          <a:effectLst/>
                        </a:rPr>
                        <a:t>Técnica Verbal</a:t>
                      </a:r>
                      <a:endParaRPr lang="es-419"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nchor="ctr"/>
                </a:tc>
                <a:tc>
                  <a:txBody>
                    <a:bodyPr/>
                    <a:lstStyle/>
                    <a:p>
                      <a:pPr algn="just">
                        <a:spcAft>
                          <a:spcPts val="0"/>
                        </a:spcAft>
                      </a:pPr>
                      <a:r>
                        <a:rPr lang="es-419" sz="1800" b="1" dirty="0">
                          <a:effectLst/>
                        </a:rPr>
                        <a:t>Permite obtener información mediante el dialogo con los integrantes de la organización o los de su entorno relevante, con el propósito de averiguar o indagar posibles debilidades de los procedimientos, prácticas de control interno y otras situaciones que el auditor considere importante en el desarrollo de su trabajo. Las evidencias que se obtengan a través de ésta técnica deben documentarse mediante papeles de trabajo preparados por el auditor</a:t>
                      </a:r>
                      <a:r>
                        <a:rPr lang="es-CO" sz="1800" b="1" dirty="0">
                          <a:effectLst/>
                        </a:rPr>
                        <a:t>,</a:t>
                      </a:r>
                      <a:r>
                        <a:rPr lang="es-419" sz="1800" b="1" dirty="0">
                          <a:effectLst/>
                        </a:rPr>
                        <a:t> debidamente soportados.</a:t>
                      </a:r>
                      <a:endParaRPr lang="es-419" sz="2400" b="1" dirty="0">
                        <a:effectLst/>
                        <a:latin typeface="Calibri" panose="020F0502020204030204" pitchFamily="34" charset="0"/>
                        <a:ea typeface="Times New Roman" panose="02020603050405020304" pitchFamily="18" charset="0"/>
                      </a:endParaRPr>
                    </a:p>
                  </a:txBody>
                  <a:tcPr marL="17780" marR="17780" marT="17780" marB="17780" anchor="ctr"/>
                </a:tc>
              </a:tr>
              <a:tr h="585429">
                <a:tc>
                  <a:txBody>
                    <a:bodyPr/>
                    <a:lstStyle/>
                    <a:p>
                      <a:pPr>
                        <a:lnSpc>
                          <a:spcPct val="107000"/>
                        </a:lnSpc>
                        <a:spcAft>
                          <a:spcPts val="0"/>
                        </a:spcAft>
                      </a:pPr>
                      <a:r>
                        <a:rPr lang="es-419" sz="1800" dirty="0">
                          <a:effectLst/>
                        </a:rPr>
                        <a:t>Técnica Escrita</a:t>
                      </a:r>
                      <a:endParaRPr lang="es-419"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nchor="ctr"/>
                </a:tc>
                <a:tc>
                  <a:txBody>
                    <a:bodyPr/>
                    <a:lstStyle/>
                    <a:p>
                      <a:pPr algn="just">
                        <a:spcAft>
                          <a:spcPts val="0"/>
                        </a:spcAft>
                      </a:pPr>
                      <a:r>
                        <a:rPr lang="es-419" sz="1800" b="1" dirty="0">
                          <a:effectLst/>
                        </a:rPr>
                        <a:t>Es la actividad de registrar o plasmar información que a juicio del auditor sea importante dentro de su trabajo. Esta técnica puede realizarse mediante las prácticas</a:t>
                      </a:r>
                      <a:r>
                        <a:rPr lang="es-CO" sz="1800" b="1" dirty="0">
                          <a:effectLst/>
                        </a:rPr>
                        <a:t> de </a:t>
                      </a:r>
                      <a:r>
                        <a:rPr lang="es-419" sz="1800" b="1" dirty="0">
                          <a:effectLst/>
                        </a:rPr>
                        <a:t>Análisis</a:t>
                      </a:r>
                      <a:r>
                        <a:rPr lang="es-CO" sz="1800" b="1" dirty="0">
                          <a:effectLst/>
                        </a:rPr>
                        <a:t> y </a:t>
                      </a:r>
                      <a:r>
                        <a:rPr lang="es-419" sz="1800" b="1" dirty="0">
                          <a:effectLst/>
                        </a:rPr>
                        <a:t>Conciliación</a:t>
                      </a:r>
                      <a:endParaRPr lang="es-419" sz="2400" b="1" dirty="0">
                        <a:effectLst/>
                        <a:latin typeface="Calibri" panose="020F0502020204030204" pitchFamily="34" charset="0"/>
                        <a:ea typeface="Times New Roman" panose="02020603050405020304" pitchFamily="18" charset="0"/>
                      </a:endParaRPr>
                    </a:p>
                  </a:txBody>
                  <a:tcPr marL="17780" marR="17780" marT="17780" marB="17780" anchor="ctr">
                    <a:solidFill>
                      <a:srgbClr val="E8EEF8"/>
                    </a:solidFill>
                  </a:tcPr>
                </a:tc>
              </a:tr>
              <a:tr h="906954">
                <a:tc>
                  <a:txBody>
                    <a:bodyPr/>
                    <a:lstStyle/>
                    <a:p>
                      <a:pPr>
                        <a:lnSpc>
                          <a:spcPct val="107000"/>
                        </a:lnSpc>
                        <a:spcAft>
                          <a:spcPts val="0"/>
                        </a:spcAft>
                      </a:pPr>
                      <a:r>
                        <a:rPr lang="es-419" sz="1800" dirty="0">
                          <a:effectLst/>
                        </a:rPr>
                        <a:t>Técnica Documental</a:t>
                      </a:r>
                      <a:endParaRPr lang="es-419"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nchor="ctr"/>
                </a:tc>
                <a:tc>
                  <a:txBody>
                    <a:bodyPr/>
                    <a:lstStyle/>
                    <a:p>
                      <a:pPr algn="just">
                        <a:lnSpc>
                          <a:spcPct val="107000"/>
                        </a:lnSpc>
                        <a:spcAft>
                          <a:spcPts val="0"/>
                        </a:spcAft>
                      </a:pPr>
                      <a:r>
                        <a:rPr lang="es-419" sz="1800" b="1" dirty="0">
                          <a:effectLst/>
                        </a:rPr>
                        <a:t>Consiste en obtener información escrita que permita soportar las afirmaciones, análisis o estudios realizados por los auditores. Esta técnica puede surtirse a través de: la comprobación, la computación, la revisión analítica y el estudio general</a:t>
                      </a:r>
                      <a:endParaRPr lang="es-419"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nchor="ctr"/>
                </a:tc>
              </a:tr>
              <a:tr h="1138592">
                <a:tc>
                  <a:txBody>
                    <a:bodyPr/>
                    <a:lstStyle/>
                    <a:p>
                      <a:pPr>
                        <a:lnSpc>
                          <a:spcPct val="107000"/>
                        </a:lnSpc>
                        <a:spcAft>
                          <a:spcPts val="0"/>
                        </a:spcAft>
                      </a:pPr>
                      <a:r>
                        <a:rPr lang="es-419" sz="1800" dirty="0">
                          <a:effectLst/>
                        </a:rPr>
                        <a:t>Técnica de Inspección Física</a:t>
                      </a:r>
                      <a:endParaRPr lang="es-419"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nchor="ctr"/>
                </a:tc>
                <a:tc>
                  <a:txBody>
                    <a:bodyPr/>
                    <a:lstStyle/>
                    <a:p>
                      <a:pPr algn="just">
                        <a:spcAft>
                          <a:spcPts val="0"/>
                        </a:spcAft>
                      </a:pPr>
                      <a:r>
                        <a:rPr lang="es-419" sz="1800" b="1" dirty="0">
                          <a:effectLst/>
                        </a:rPr>
                        <a:t>Es el examen tangible que se hace a planes, programas o proyectos, contratos, indicadores, registros, documentos o activos. La confiabilidad proporcionada por la inspección de documentos y registros depende de su naturaleza, fuente y la eficacia de los controles internos. Es el reconocimiento real sobre hechos o situaciones dadas en tiempo y espacio determinados.</a:t>
                      </a:r>
                      <a:endParaRPr lang="es-419" sz="2400" b="1" dirty="0">
                        <a:effectLst/>
                        <a:latin typeface="Calibri" panose="020F0502020204030204" pitchFamily="34" charset="0"/>
                        <a:ea typeface="Times New Roman" panose="02020603050405020304" pitchFamily="18" charset="0"/>
                      </a:endParaRPr>
                    </a:p>
                  </a:txBody>
                  <a:tcPr marL="17780" marR="17780" marT="17780" marB="17780" anchor="ctr">
                    <a:solidFill>
                      <a:srgbClr val="E8EEF8"/>
                    </a:solidFill>
                  </a:tcPr>
                </a:tc>
              </a:tr>
            </a:tbl>
          </a:graphicData>
        </a:graphic>
      </p:graphicFrame>
    </p:spTree>
    <p:extLst>
      <p:ext uri="{BB962C8B-B14F-4D97-AF65-F5344CB8AC3E}">
        <p14:creationId xmlns:p14="http://schemas.microsoft.com/office/powerpoint/2010/main" val="1261563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políticas-de-gestión.png"/>
          <p:cNvPicPr>
            <a:picLocks noChangeAspect="1"/>
          </p:cNvPicPr>
          <p:nvPr/>
        </p:nvPicPr>
        <p:blipFill>
          <a:blip r:embed="rId2" cstate="print"/>
          <a:srcRect l="5848" t="1741" r="3518" b="2371"/>
          <a:stretch>
            <a:fillRect/>
          </a:stretch>
        </p:blipFill>
        <p:spPr>
          <a:xfrm>
            <a:off x="6057900" y="1190625"/>
            <a:ext cx="6134100" cy="4867275"/>
          </a:xfrm>
          <a:prstGeom prst="rect">
            <a:avLst/>
          </a:prstGeom>
        </p:spPr>
      </p:pic>
      <p:grpSp>
        <p:nvGrpSpPr>
          <p:cNvPr id="11" name="10 Grupo"/>
          <p:cNvGrpSpPr/>
          <p:nvPr/>
        </p:nvGrpSpPr>
        <p:grpSpPr>
          <a:xfrm>
            <a:off x="276225" y="1376372"/>
            <a:ext cx="5057775" cy="4919654"/>
            <a:chOff x="276225" y="1414471"/>
            <a:chExt cx="5184000" cy="5090515"/>
          </a:xfrm>
        </p:grpSpPr>
        <p:grpSp>
          <p:nvGrpSpPr>
            <p:cNvPr id="10" name="9 Grupo"/>
            <p:cNvGrpSpPr/>
            <p:nvPr/>
          </p:nvGrpSpPr>
          <p:grpSpPr>
            <a:xfrm>
              <a:off x="276225" y="1414471"/>
              <a:ext cx="5184000" cy="5090515"/>
              <a:chOff x="390525" y="1185871"/>
              <a:chExt cx="5184000" cy="5090515"/>
            </a:xfrm>
          </p:grpSpPr>
          <p:pic>
            <p:nvPicPr>
              <p:cNvPr id="5" name="4 Imagen" descr="dimensiones-mipg.png"/>
              <p:cNvPicPr>
                <a:picLocks noChangeAspect="1"/>
              </p:cNvPicPr>
              <p:nvPr/>
            </p:nvPicPr>
            <p:blipFill>
              <a:blip r:embed="rId3" cstate="print"/>
              <a:stretch>
                <a:fillRect/>
              </a:stretch>
            </p:blipFill>
            <p:spPr>
              <a:xfrm>
                <a:off x="390525" y="1185871"/>
                <a:ext cx="5184000" cy="5090515"/>
              </a:xfrm>
              <a:prstGeom prst="rect">
                <a:avLst/>
              </a:prstGeom>
            </p:spPr>
          </p:pic>
          <p:sp>
            <p:nvSpPr>
              <p:cNvPr id="1026" name="Rectangle 2"/>
              <p:cNvSpPr>
                <a:spLocks noChangeArrowheads="1"/>
              </p:cNvSpPr>
              <p:nvPr/>
            </p:nvSpPr>
            <p:spPr bwMode="auto">
              <a:xfrm>
                <a:off x="457200" y="5986850"/>
                <a:ext cx="1200150" cy="2229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8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Fuente: ICFES</a:t>
                </a:r>
                <a:endParaRPr kumimoji="0" lang="es-CO" sz="110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7" name="6 Rectángulo"/>
            <p:cNvSpPr/>
            <p:nvPr/>
          </p:nvSpPr>
          <p:spPr>
            <a:xfrm>
              <a:off x="2619375" y="3267075"/>
              <a:ext cx="600075" cy="238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grpSp>
        <p:nvGrpSpPr>
          <p:cNvPr id="13" name="12 Grupo"/>
          <p:cNvGrpSpPr/>
          <p:nvPr/>
        </p:nvGrpSpPr>
        <p:grpSpPr>
          <a:xfrm>
            <a:off x="400049" y="1352552"/>
            <a:ext cx="7581902" cy="3981447"/>
            <a:chOff x="400049" y="1352552"/>
            <a:chExt cx="7581902" cy="3981447"/>
          </a:xfrm>
        </p:grpSpPr>
        <p:sp>
          <p:nvSpPr>
            <p:cNvPr id="4" name="3 Rectángulo"/>
            <p:cNvSpPr/>
            <p:nvPr/>
          </p:nvSpPr>
          <p:spPr>
            <a:xfrm>
              <a:off x="6038851" y="5057774"/>
              <a:ext cx="1943100" cy="276225"/>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2" name="11 Flecha derecha"/>
            <p:cNvSpPr/>
            <p:nvPr/>
          </p:nvSpPr>
          <p:spPr>
            <a:xfrm rot="1427813">
              <a:off x="400049" y="1352552"/>
              <a:ext cx="904875" cy="457200"/>
            </a:xfrm>
            <a:prstGeom prst="rightArrow">
              <a:avLst/>
            </a:prstGeom>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s-CO"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2000" fill="hold"/>
                                        <p:tgtEl>
                                          <p:spTgt spid="11"/>
                                        </p:tgtEl>
                                        <p:attrNameLst>
                                          <p:attrName>ppt_w</p:attrName>
                                        </p:attrNameLst>
                                      </p:cBhvr>
                                      <p:tavLst>
                                        <p:tav tm="0">
                                          <p:val>
                                            <p:fltVal val="0"/>
                                          </p:val>
                                        </p:tav>
                                        <p:tav tm="100000">
                                          <p:val>
                                            <p:strVal val="#ppt_w"/>
                                          </p:val>
                                        </p:tav>
                                      </p:tavLst>
                                    </p:anim>
                                    <p:anim calcmode="lin" valueType="num">
                                      <p:cBhvr>
                                        <p:cTn id="8" dur="2000" fill="hold"/>
                                        <p:tgtEl>
                                          <p:spTgt spid="11"/>
                                        </p:tgtEl>
                                        <p:attrNameLst>
                                          <p:attrName>ppt_h</p:attrName>
                                        </p:attrNameLst>
                                      </p:cBhvr>
                                      <p:tavLst>
                                        <p:tav tm="0">
                                          <p:val>
                                            <p:fltVal val="0"/>
                                          </p:val>
                                        </p:tav>
                                        <p:tav tm="100000">
                                          <p:val>
                                            <p:strVal val="#ppt_h"/>
                                          </p:val>
                                        </p:tav>
                                      </p:tavLst>
                                    </p:anim>
                                    <p:anim calcmode="lin" valueType="num">
                                      <p:cBhvr>
                                        <p:cTn id="9" dur="2000" fill="hold"/>
                                        <p:tgtEl>
                                          <p:spTgt spid="11"/>
                                        </p:tgtEl>
                                        <p:attrNameLst>
                                          <p:attrName>style.rotation</p:attrName>
                                        </p:attrNameLst>
                                      </p:cBhvr>
                                      <p:tavLst>
                                        <p:tav tm="0">
                                          <p:val>
                                            <p:fltVal val="360"/>
                                          </p:val>
                                        </p:tav>
                                        <p:tav tm="100000">
                                          <p:val>
                                            <p:fltVal val="0"/>
                                          </p:val>
                                        </p:tav>
                                      </p:tavLst>
                                    </p:anim>
                                    <p:animEffect transition="in" filter="fade">
                                      <p:cBhvr>
                                        <p:cTn id="10" dur="2000"/>
                                        <p:tgtEl>
                                          <p:spTgt spid="11"/>
                                        </p:tgtEl>
                                      </p:cBhvr>
                                    </p:animEffect>
                                  </p:childTnLst>
                                </p:cTn>
                              </p:par>
                            </p:childTnLst>
                          </p:cTn>
                        </p:par>
                        <p:par>
                          <p:cTn id="11" fill="hold">
                            <p:stCondLst>
                              <p:cond delay="2000"/>
                            </p:stCondLst>
                            <p:childTnLst>
                              <p:par>
                                <p:cTn id="12" presetID="20"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edge">
                                      <p:cBhvr>
                                        <p:cTn id="14" dur="2000"/>
                                        <p:tgtEl>
                                          <p:spTgt spid="3"/>
                                        </p:tgtEl>
                                      </p:cBhvr>
                                    </p:animEffect>
                                  </p:childTnLst>
                                </p:cTn>
                              </p:par>
                            </p:childTnLst>
                          </p:cTn>
                        </p:par>
                        <p:par>
                          <p:cTn id="15" fill="hold">
                            <p:stCondLst>
                              <p:cond delay="4000"/>
                            </p:stCondLst>
                            <p:childTnLst>
                              <p:par>
                                <p:cTn id="16" presetID="1" presetClass="entr" presetSubtype="0" fill="hold" nodeType="afterEffect">
                                  <p:stCondLst>
                                    <p:cond delay="500"/>
                                  </p:stCondLst>
                                  <p:childTnLst>
                                    <p:set>
                                      <p:cBhvr>
                                        <p:cTn id="17"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912906"/>
            <a:ext cx="12192000" cy="40011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CO" sz="2000" dirty="0" smtClean="0">
                <a:solidFill>
                  <a:srgbClr val="C00000"/>
                </a:solidFill>
              </a:rPr>
              <a:t>TÉCNICAS DE AUDITORÍA</a:t>
            </a:r>
          </a:p>
        </p:txBody>
      </p:sp>
      <p:pic>
        <p:nvPicPr>
          <p:cNvPr id="4" name="Imagen 3"/>
          <p:cNvPicPr>
            <a:picLocks noChangeAspect="1"/>
          </p:cNvPicPr>
          <p:nvPr/>
        </p:nvPicPr>
        <p:blipFill>
          <a:blip r:embed="rId2"/>
          <a:stretch>
            <a:fillRect/>
          </a:stretch>
        </p:blipFill>
        <p:spPr>
          <a:xfrm>
            <a:off x="6076470" y="4504937"/>
            <a:ext cx="39060" cy="9440"/>
          </a:xfrm>
          <a:prstGeom prst="rect">
            <a:avLst/>
          </a:prstGeom>
        </p:spPr>
      </p:pic>
      <p:sp>
        <p:nvSpPr>
          <p:cNvPr id="6" name="Rectángulo 5"/>
          <p:cNvSpPr/>
          <p:nvPr/>
        </p:nvSpPr>
        <p:spPr>
          <a:xfrm rot="16200000">
            <a:off x="-1424076" y="3205907"/>
            <a:ext cx="3371372" cy="523220"/>
          </a:xfrm>
          <a:prstGeom prst="rect">
            <a:avLst/>
          </a:prstGeom>
        </p:spPr>
        <p:txBody>
          <a:bodyPr wrap="none">
            <a:spAutoFit/>
          </a:bodyPr>
          <a:lstStyle/>
          <a:p>
            <a:r>
              <a:rPr lang="es-CO" sz="2800" b="1" dirty="0" smtClean="0">
                <a:solidFill>
                  <a:srgbClr val="FF0000"/>
                </a:solidFill>
              </a:rPr>
              <a:t>Ejemplos de técnicas</a:t>
            </a:r>
            <a:endParaRPr lang="es-419" sz="2800" dirty="0">
              <a:solidFill>
                <a:srgbClr val="FF0000"/>
              </a:solidFill>
            </a:endParaRPr>
          </a:p>
        </p:txBody>
      </p:sp>
      <p:pic>
        <p:nvPicPr>
          <p:cNvPr id="3" name="Imagen 2"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626" y="1209748"/>
            <a:ext cx="10475935" cy="5648252"/>
          </a:xfrm>
          <a:prstGeom prst="rect">
            <a:avLst/>
          </a:prstGeom>
        </p:spPr>
      </p:pic>
    </p:spTree>
    <p:extLst>
      <p:ext uri="{BB962C8B-B14F-4D97-AF65-F5344CB8AC3E}">
        <p14:creationId xmlns:p14="http://schemas.microsoft.com/office/powerpoint/2010/main" val="40954727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912906"/>
            <a:ext cx="12192000" cy="40011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CO" sz="2000" dirty="0" smtClean="0">
                <a:solidFill>
                  <a:srgbClr val="C00000"/>
                </a:solidFill>
              </a:rPr>
              <a:t>DETERMINACIÓN DE LA MUESTRA DE AUDITORÍA</a:t>
            </a:r>
          </a:p>
        </p:txBody>
      </p:sp>
      <p:sp>
        <p:nvSpPr>
          <p:cNvPr id="8" name="Rectángulo 7"/>
          <p:cNvSpPr/>
          <p:nvPr/>
        </p:nvSpPr>
        <p:spPr>
          <a:xfrm>
            <a:off x="0" y="1313016"/>
            <a:ext cx="12192000" cy="646331"/>
          </a:xfrm>
          <a:prstGeom prst="rect">
            <a:avLst/>
          </a:prstGeom>
          <a:solidFill>
            <a:schemeClr val="accent4"/>
          </a:solidFill>
        </p:spPr>
        <p:txBody>
          <a:bodyPr wrap="square">
            <a:spAutoFit/>
          </a:bodyPr>
          <a:lstStyle/>
          <a:p>
            <a:pPr algn="just"/>
            <a:r>
              <a:rPr lang="es-CO" sz="1200" b="1" dirty="0">
                <a:solidFill>
                  <a:srgbClr val="000000"/>
                </a:solidFill>
                <a:latin typeface="Flama Book"/>
              </a:rPr>
              <a:t>Cuando no es posible llevar a cabo una verificación total de las transacciones o hechos ocurridos en un proceso, se selecciona una muestra la cual debe ser representativa de acuerdo con la complejidad del proceso. “El muestreo de auditoría es la aplicación de un procedimiento de auditoría a menos del 100% de los elementos de una población con el objetivo de sacar conclusiones acerca de toda la población” </a:t>
            </a:r>
            <a:r>
              <a:rPr lang="es-CO" sz="1200" b="1" dirty="0" smtClean="0">
                <a:solidFill>
                  <a:srgbClr val="000000"/>
                </a:solidFill>
                <a:latin typeface="Flama Book"/>
              </a:rPr>
              <a:t>(IIA). </a:t>
            </a:r>
            <a:endParaRPr lang="es-419" sz="1200" b="1" dirty="0"/>
          </a:p>
        </p:txBody>
      </p:sp>
      <p:sp>
        <p:nvSpPr>
          <p:cNvPr id="17" name="Rectángulo 16"/>
          <p:cNvSpPr/>
          <p:nvPr/>
        </p:nvSpPr>
        <p:spPr>
          <a:xfrm>
            <a:off x="498719" y="2252464"/>
            <a:ext cx="1057835" cy="281159"/>
          </a:xfrm>
          <a:prstGeom prst="rect">
            <a:avLst/>
          </a:prstGeom>
          <a:solidFill>
            <a:schemeClr val="accent6">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CO" b="1" dirty="0" smtClean="0">
                <a:solidFill>
                  <a:schemeClr val="tx1"/>
                </a:solidFill>
              </a:rPr>
              <a:t>Muestra</a:t>
            </a:r>
            <a:endParaRPr lang="es-419" b="1" dirty="0">
              <a:solidFill>
                <a:schemeClr val="tx1"/>
              </a:solidFill>
            </a:endParaRPr>
          </a:p>
        </p:txBody>
      </p:sp>
      <p:sp>
        <p:nvSpPr>
          <p:cNvPr id="20" name="Rectángulo 19"/>
          <p:cNvSpPr/>
          <p:nvPr/>
        </p:nvSpPr>
        <p:spPr>
          <a:xfrm>
            <a:off x="2841808" y="2252464"/>
            <a:ext cx="1116000" cy="281159"/>
          </a:xfrm>
          <a:prstGeom prst="rect">
            <a:avLst/>
          </a:prstGeom>
          <a:solidFill>
            <a:schemeClr val="accent4">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CO" b="1" dirty="0" smtClean="0">
                <a:solidFill>
                  <a:schemeClr val="tx1"/>
                </a:solidFill>
              </a:rPr>
              <a:t>Población</a:t>
            </a:r>
            <a:endParaRPr lang="es-419" b="1" dirty="0">
              <a:solidFill>
                <a:schemeClr val="tx1"/>
              </a:solidFill>
            </a:endParaRPr>
          </a:p>
        </p:txBody>
      </p:sp>
      <p:sp>
        <p:nvSpPr>
          <p:cNvPr id="18" name="Rectángulo 17"/>
          <p:cNvSpPr/>
          <p:nvPr/>
        </p:nvSpPr>
        <p:spPr>
          <a:xfrm>
            <a:off x="-22520" y="2629633"/>
            <a:ext cx="2088000" cy="2031325"/>
          </a:xfrm>
          <a:prstGeom prst="rect">
            <a:avLst/>
          </a:prstGeom>
          <a:solidFill>
            <a:schemeClr val="accent6">
              <a:lumMod val="20000"/>
              <a:lumOff val="80000"/>
            </a:schemeClr>
          </a:solidFill>
        </p:spPr>
        <p:txBody>
          <a:bodyPr wrap="square">
            <a:spAutoFit/>
          </a:bodyPr>
          <a:lstStyle/>
          <a:p>
            <a:r>
              <a:rPr lang="es-419" b="1" dirty="0">
                <a:latin typeface="Arial" panose="020B0604020202020204" pitchFamily="34" charset="0"/>
              </a:rPr>
              <a:t>Una muestra </a:t>
            </a:r>
            <a:r>
              <a:rPr lang="es-419" b="1" dirty="0" smtClean="0">
                <a:latin typeface="Arial" panose="020B0604020202020204" pitchFamily="34" charset="0"/>
              </a:rPr>
              <a:t>estadística</a:t>
            </a:r>
            <a:r>
              <a:rPr lang="es-CO" b="1" dirty="0" smtClean="0">
                <a:latin typeface="Arial" panose="020B0604020202020204" pitchFamily="34" charset="0"/>
              </a:rPr>
              <a:t> </a:t>
            </a:r>
            <a:r>
              <a:rPr lang="es-419" b="1" dirty="0" smtClean="0">
                <a:latin typeface="Arial" panose="020B0604020202020204" pitchFamily="34" charset="0"/>
              </a:rPr>
              <a:t>(o</a:t>
            </a:r>
            <a:r>
              <a:rPr lang="es-CO" b="1" dirty="0" smtClean="0">
                <a:latin typeface="Arial" panose="020B0604020202020204" pitchFamily="34" charset="0"/>
              </a:rPr>
              <a:t> </a:t>
            </a:r>
            <a:r>
              <a:rPr lang="es-419" b="1" dirty="0" smtClean="0">
                <a:latin typeface="Arial" panose="020B0604020202020204" pitchFamily="34" charset="0"/>
              </a:rPr>
              <a:t>una </a:t>
            </a:r>
            <a:r>
              <a:rPr lang="es-419" b="1" dirty="0">
                <a:latin typeface="Arial" panose="020B0604020202020204" pitchFamily="34" charset="0"/>
              </a:rPr>
              <a:t>muestra) es </a:t>
            </a:r>
            <a:r>
              <a:rPr lang="es-419" b="1" dirty="0" smtClean="0">
                <a:latin typeface="Arial" panose="020B0604020202020204" pitchFamily="34" charset="0"/>
              </a:rPr>
              <a:t>un</a:t>
            </a:r>
            <a:r>
              <a:rPr lang="es-CO" b="1" dirty="0" smtClean="0">
                <a:latin typeface="Arial" panose="020B0604020202020204" pitchFamily="34" charset="0"/>
              </a:rPr>
              <a:t> </a:t>
            </a:r>
            <a:r>
              <a:rPr lang="es-419" b="1" dirty="0" smtClean="0">
                <a:latin typeface="Arial" panose="020B0604020202020204" pitchFamily="34" charset="0"/>
              </a:rPr>
              <a:t>subconjunto </a:t>
            </a:r>
            <a:r>
              <a:rPr lang="es-419" b="1" dirty="0">
                <a:latin typeface="Arial" panose="020B0604020202020204" pitchFamily="34" charset="0"/>
              </a:rPr>
              <a:t>de elementos</a:t>
            </a:r>
          </a:p>
          <a:p>
            <a:r>
              <a:rPr lang="es-419" b="1" dirty="0">
                <a:latin typeface="Arial" panose="020B0604020202020204" pitchFamily="34" charset="0"/>
              </a:rPr>
              <a:t>de la </a:t>
            </a:r>
            <a:r>
              <a:rPr lang="es-419" b="1" dirty="0" smtClean="0">
                <a:latin typeface="Arial" panose="020B0604020202020204" pitchFamily="34" charset="0"/>
              </a:rPr>
              <a:t>población</a:t>
            </a:r>
            <a:r>
              <a:rPr lang="es-CO" b="1" dirty="0" smtClean="0">
                <a:latin typeface="Arial" panose="020B0604020202020204" pitchFamily="34" charset="0"/>
              </a:rPr>
              <a:t> </a:t>
            </a:r>
            <a:r>
              <a:rPr lang="es-419" b="1" dirty="0" smtClean="0">
                <a:latin typeface="Arial" panose="020B0604020202020204" pitchFamily="34" charset="0"/>
              </a:rPr>
              <a:t>estadística</a:t>
            </a:r>
            <a:endParaRPr lang="es-419" b="1" dirty="0"/>
          </a:p>
        </p:txBody>
      </p:sp>
      <p:sp>
        <p:nvSpPr>
          <p:cNvPr id="26" name="Rectángulo 25"/>
          <p:cNvSpPr/>
          <p:nvPr/>
        </p:nvSpPr>
        <p:spPr>
          <a:xfrm>
            <a:off x="2139415" y="2691337"/>
            <a:ext cx="2503307" cy="2031325"/>
          </a:xfrm>
          <a:prstGeom prst="rect">
            <a:avLst/>
          </a:prstGeom>
          <a:solidFill>
            <a:schemeClr val="accent4">
              <a:lumMod val="20000"/>
              <a:lumOff val="80000"/>
            </a:schemeClr>
          </a:solidFill>
        </p:spPr>
        <p:txBody>
          <a:bodyPr wrap="square">
            <a:spAutoFit/>
          </a:bodyPr>
          <a:lstStyle/>
          <a:p>
            <a:r>
              <a:rPr lang="es-CO" b="1" dirty="0"/>
              <a:t>Es la colección </a:t>
            </a:r>
            <a:r>
              <a:rPr lang="es-CO" b="1" dirty="0" smtClean="0"/>
              <a:t>de datos que corresponde</a:t>
            </a:r>
            <a:endParaRPr lang="es-CO" b="1" dirty="0"/>
          </a:p>
          <a:p>
            <a:r>
              <a:rPr lang="es-CO" b="1" dirty="0"/>
              <a:t>a las </a:t>
            </a:r>
            <a:r>
              <a:rPr lang="es-CO" b="1" dirty="0" smtClean="0"/>
              <a:t>características de </a:t>
            </a:r>
            <a:r>
              <a:rPr lang="es-CO" b="1" dirty="0"/>
              <a:t>la totalidad </a:t>
            </a:r>
            <a:r>
              <a:rPr lang="es-CO" b="1" dirty="0" smtClean="0"/>
              <a:t>de individuos</a:t>
            </a:r>
            <a:r>
              <a:rPr lang="es-CO" b="1" dirty="0"/>
              <a:t>, </a:t>
            </a:r>
            <a:r>
              <a:rPr lang="es-CO" b="1" dirty="0" smtClean="0"/>
              <a:t>objetos, cosas </a:t>
            </a:r>
            <a:r>
              <a:rPr lang="es-CO" b="1" dirty="0"/>
              <a:t>o valores </a:t>
            </a:r>
            <a:r>
              <a:rPr lang="es-CO" b="1" dirty="0" smtClean="0"/>
              <a:t>en un </a:t>
            </a:r>
            <a:r>
              <a:rPr lang="es-419" b="1" dirty="0" smtClean="0"/>
              <a:t>proceso </a:t>
            </a:r>
            <a:r>
              <a:rPr lang="es-419" b="1" dirty="0"/>
              <a:t>de investigación</a:t>
            </a:r>
          </a:p>
        </p:txBody>
      </p:sp>
      <p:pic>
        <p:nvPicPr>
          <p:cNvPr id="30" name="Imagen 29"/>
          <p:cNvPicPr>
            <a:picLocks noChangeAspect="1"/>
          </p:cNvPicPr>
          <p:nvPr/>
        </p:nvPicPr>
        <p:blipFill>
          <a:blip r:embed="rId2"/>
          <a:stretch>
            <a:fillRect/>
          </a:stretch>
        </p:blipFill>
        <p:spPr>
          <a:xfrm>
            <a:off x="322722" y="4832704"/>
            <a:ext cx="4320000" cy="2011337"/>
          </a:xfrm>
          <a:prstGeom prst="rect">
            <a:avLst/>
          </a:prstGeom>
        </p:spPr>
      </p:pic>
      <p:pic>
        <p:nvPicPr>
          <p:cNvPr id="1030" name="Imagen 1029"/>
          <p:cNvPicPr>
            <a:picLocks noChangeAspect="1"/>
          </p:cNvPicPr>
          <p:nvPr/>
        </p:nvPicPr>
        <p:blipFill>
          <a:blip r:embed="rId3"/>
          <a:stretch>
            <a:fillRect/>
          </a:stretch>
        </p:blipFill>
        <p:spPr>
          <a:xfrm>
            <a:off x="5293840" y="4832704"/>
            <a:ext cx="2895238" cy="1914286"/>
          </a:xfrm>
          <a:prstGeom prst="rect">
            <a:avLst/>
          </a:prstGeom>
        </p:spPr>
      </p:pic>
      <p:sp>
        <p:nvSpPr>
          <p:cNvPr id="39" name="Rectángulo 38"/>
          <p:cNvSpPr/>
          <p:nvPr/>
        </p:nvSpPr>
        <p:spPr>
          <a:xfrm>
            <a:off x="5432612" y="2179477"/>
            <a:ext cx="2374649" cy="509935"/>
          </a:xfrm>
          <a:prstGeom prst="rect">
            <a:avLst/>
          </a:prstGeom>
          <a:solidFill>
            <a:schemeClr val="tx2">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CO" b="1" dirty="0" smtClean="0">
                <a:solidFill>
                  <a:schemeClr val="tx1"/>
                </a:solidFill>
              </a:rPr>
              <a:t>Tamaño de la Muestra</a:t>
            </a:r>
            <a:endParaRPr lang="es-419" b="1" dirty="0">
              <a:solidFill>
                <a:schemeClr val="tx1"/>
              </a:solidFill>
            </a:endParaRPr>
          </a:p>
        </p:txBody>
      </p:sp>
      <p:sp>
        <p:nvSpPr>
          <p:cNvPr id="40" name="Rectángulo 39"/>
          <p:cNvSpPr/>
          <p:nvPr/>
        </p:nvSpPr>
        <p:spPr>
          <a:xfrm>
            <a:off x="5109881" y="2825808"/>
            <a:ext cx="3079197" cy="1754326"/>
          </a:xfrm>
          <a:prstGeom prst="rect">
            <a:avLst/>
          </a:prstGeom>
          <a:solidFill>
            <a:schemeClr val="tx2">
              <a:lumMod val="20000"/>
              <a:lumOff val="80000"/>
            </a:schemeClr>
          </a:solidFill>
        </p:spPr>
        <p:txBody>
          <a:bodyPr wrap="square">
            <a:spAutoFit/>
          </a:bodyPr>
          <a:lstStyle/>
          <a:p>
            <a:r>
              <a:rPr lang="es-CO" b="1" dirty="0"/>
              <a:t>Es el número de sujetos </a:t>
            </a:r>
            <a:r>
              <a:rPr lang="es-CO" b="1" dirty="0" smtClean="0"/>
              <a:t>que componen la </a:t>
            </a:r>
            <a:r>
              <a:rPr lang="es-CO" b="1" dirty="0"/>
              <a:t>muestra extraída de una </a:t>
            </a:r>
            <a:r>
              <a:rPr lang="es-CO" b="1" dirty="0" smtClean="0"/>
              <a:t>población, necesarios </a:t>
            </a:r>
            <a:r>
              <a:rPr lang="es-CO" b="1" dirty="0"/>
              <a:t>para que los datos </a:t>
            </a:r>
            <a:r>
              <a:rPr lang="es-CO" b="1" dirty="0" smtClean="0"/>
              <a:t>obtenidos sean </a:t>
            </a:r>
            <a:r>
              <a:rPr lang="es-CO" b="1" dirty="0"/>
              <a:t>representativos de </a:t>
            </a:r>
            <a:r>
              <a:rPr lang="es-CO" b="1" dirty="0" smtClean="0"/>
              <a:t>la población</a:t>
            </a:r>
            <a:endParaRPr lang="es-419" b="1" dirty="0"/>
          </a:p>
        </p:txBody>
      </p:sp>
      <p:sp>
        <p:nvSpPr>
          <p:cNvPr id="1031" name="Rectángulo 1030"/>
          <p:cNvSpPr/>
          <p:nvPr/>
        </p:nvSpPr>
        <p:spPr>
          <a:xfrm>
            <a:off x="9160569" y="2895238"/>
            <a:ext cx="2237279" cy="369332"/>
          </a:xfrm>
          <a:prstGeom prst="rect">
            <a:avLst/>
          </a:prstGeom>
          <a:solidFill>
            <a:schemeClr val="bg1">
              <a:lumMod val="85000"/>
            </a:schemeClr>
          </a:solidFill>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419" b="1" dirty="0">
                <a:solidFill>
                  <a:schemeClr val="tx1"/>
                </a:solidFill>
              </a:rPr>
              <a:t>Muestreo estadístico </a:t>
            </a:r>
          </a:p>
        </p:txBody>
      </p:sp>
      <p:sp>
        <p:nvSpPr>
          <p:cNvPr id="1032" name="Rectángulo 1031"/>
          <p:cNvSpPr/>
          <p:nvPr/>
        </p:nvSpPr>
        <p:spPr>
          <a:xfrm>
            <a:off x="9317126" y="3370730"/>
            <a:ext cx="1960025" cy="1200329"/>
          </a:xfrm>
          <a:prstGeom prst="rect">
            <a:avLst/>
          </a:prstGeom>
          <a:solidFill>
            <a:schemeClr val="bg1">
              <a:lumMod val="85000"/>
            </a:schemeClr>
          </a:solidFill>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s-419" b="1" dirty="0">
                <a:solidFill>
                  <a:schemeClr val="tx1"/>
                </a:solidFill>
              </a:rPr>
              <a:t>Aleatorio Simple</a:t>
            </a:r>
            <a:endParaRPr lang="es-CO" b="1" dirty="0">
              <a:solidFill>
                <a:schemeClr val="tx1"/>
              </a:solidFill>
            </a:endParaRPr>
          </a:p>
          <a:p>
            <a:r>
              <a:rPr lang="es-419" b="1" dirty="0">
                <a:solidFill>
                  <a:schemeClr val="tx1"/>
                </a:solidFill>
              </a:rPr>
              <a:t>Sistemático</a:t>
            </a:r>
            <a:endParaRPr lang="es-CO" b="1" dirty="0">
              <a:solidFill>
                <a:schemeClr val="tx1"/>
              </a:solidFill>
            </a:endParaRPr>
          </a:p>
          <a:p>
            <a:r>
              <a:rPr lang="es-419" b="1" dirty="0">
                <a:solidFill>
                  <a:schemeClr val="tx1"/>
                </a:solidFill>
              </a:rPr>
              <a:t>Estratificado</a:t>
            </a:r>
            <a:endParaRPr lang="es-CO" b="1" dirty="0">
              <a:solidFill>
                <a:schemeClr val="tx1"/>
              </a:solidFill>
            </a:endParaRPr>
          </a:p>
          <a:p>
            <a:r>
              <a:rPr lang="es-419" b="1" dirty="0">
                <a:solidFill>
                  <a:schemeClr val="tx1"/>
                </a:solidFill>
              </a:rPr>
              <a:t>Por Conglomerado</a:t>
            </a:r>
          </a:p>
        </p:txBody>
      </p:sp>
      <p:sp>
        <p:nvSpPr>
          <p:cNvPr id="1033" name="Rectángulo 1032"/>
          <p:cNvSpPr/>
          <p:nvPr/>
        </p:nvSpPr>
        <p:spPr>
          <a:xfrm>
            <a:off x="9112608" y="4951283"/>
            <a:ext cx="2537040" cy="369332"/>
          </a:xfrm>
          <a:prstGeom prst="rect">
            <a:avLst/>
          </a:prstGeom>
          <a:solidFill>
            <a:schemeClr val="bg1">
              <a:lumMod val="85000"/>
            </a:schemeClr>
          </a:solidFill>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419" b="1" dirty="0">
                <a:solidFill>
                  <a:schemeClr val="tx1"/>
                </a:solidFill>
              </a:rPr>
              <a:t>Muestreo no estadístico </a:t>
            </a:r>
          </a:p>
        </p:txBody>
      </p:sp>
      <p:sp>
        <p:nvSpPr>
          <p:cNvPr id="1034" name="Rectángulo 1033"/>
          <p:cNvSpPr/>
          <p:nvPr/>
        </p:nvSpPr>
        <p:spPr>
          <a:xfrm>
            <a:off x="9463820" y="5491392"/>
            <a:ext cx="1834669" cy="923330"/>
          </a:xfrm>
          <a:prstGeom prst="rect">
            <a:avLst/>
          </a:prstGeom>
          <a:solidFill>
            <a:schemeClr val="bg1">
              <a:lumMod val="85000"/>
            </a:schemeClr>
          </a:solidFill>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s-419" b="1" dirty="0">
                <a:solidFill>
                  <a:schemeClr val="tx1"/>
                </a:solidFill>
              </a:rPr>
              <a:t>Por Juicio</a:t>
            </a:r>
            <a:endParaRPr lang="es-CO" b="1" dirty="0">
              <a:solidFill>
                <a:schemeClr val="tx1"/>
              </a:solidFill>
            </a:endParaRPr>
          </a:p>
          <a:p>
            <a:r>
              <a:rPr lang="es-419" b="1" dirty="0">
                <a:solidFill>
                  <a:schemeClr val="tx1"/>
                </a:solidFill>
              </a:rPr>
              <a:t>Por Conveniencia</a:t>
            </a:r>
            <a:endParaRPr lang="es-CO" b="1" dirty="0">
              <a:solidFill>
                <a:schemeClr val="tx1"/>
              </a:solidFill>
            </a:endParaRPr>
          </a:p>
          <a:p>
            <a:r>
              <a:rPr lang="es-419" b="1" dirty="0">
                <a:solidFill>
                  <a:schemeClr val="tx1"/>
                </a:solidFill>
              </a:rPr>
              <a:t>Voluntario</a:t>
            </a:r>
          </a:p>
        </p:txBody>
      </p:sp>
      <p:sp>
        <p:nvSpPr>
          <p:cNvPr id="1035" name="Rectángulo 1034"/>
          <p:cNvSpPr/>
          <p:nvPr/>
        </p:nvSpPr>
        <p:spPr>
          <a:xfrm>
            <a:off x="8794375" y="2393043"/>
            <a:ext cx="3173506" cy="4353947"/>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s-CO" sz="2000" b="1" dirty="0" smtClean="0">
                <a:solidFill>
                  <a:schemeClr val="tx1"/>
                </a:solidFill>
              </a:rPr>
              <a:t>Tipos y formas de muestreo</a:t>
            </a:r>
            <a:endParaRPr lang="es-419" sz="2000" b="1" dirty="0">
              <a:solidFill>
                <a:schemeClr val="tx1"/>
              </a:solidFill>
            </a:endParaRPr>
          </a:p>
        </p:txBody>
      </p:sp>
    </p:spTree>
    <p:extLst>
      <p:ext uri="{BB962C8B-B14F-4D97-AF65-F5344CB8AC3E}">
        <p14:creationId xmlns:p14="http://schemas.microsoft.com/office/powerpoint/2010/main" val="87192660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912906"/>
            <a:ext cx="12192000" cy="40011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CO" sz="2000" dirty="0" smtClean="0">
                <a:solidFill>
                  <a:srgbClr val="C00000"/>
                </a:solidFill>
              </a:rPr>
              <a:t>PAPELES DE TRABAJO</a:t>
            </a:r>
          </a:p>
        </p:txBody>
      </p:sp>
      <p:graphicFrame>
        <p:nvGraphicFramePr>
          <p:cNvPr id="2" name="Tabla 1"/>
          <p:cNvGraphicFramePr>
            <a:graphicFrameLocks noGrp="1"/>
          </p:cNvGraphicFramePr>
          <p:nvPr>
            <p:extLst>
              <p:ext uri="{D42A27DB-BD31-4B8C-83A1-F6EECF244321}">
                <p14:modId xmlns:p14="http://schemas.microsoft.com/office/powerpoint/2010/main" val="1607404408"/>
              </p:ext>
            </p:extLst>
          </p:nvPr>
        </p:nvGraphicFramePr>
        <p:xfrm>
          <a:off x="117973" y="1313016"/>
          <a:ext cx="5081530" cy="2878455"/>
        </p:xfrm>
        <a:graphic>
          <a:graphicData uri="http://schemas.openxmlformats.org/drawingml/2006/table">
            <a:tbl>
              <a:tblPr firstRow="1" firstCol="1" bandRow="1">
                <a:tableStyleId>{5C22544A-7EE6-4342-B048-85BDC9FD1C3A}</a:tableStyleId>
              </a:tblPr>
              <a:tblGrid>
                <a:gridCol w="5081530"/>
              </a:tblGrid>
              <a:tr h="2201365">
                <a:tc>
                  <a:txBody>
                    <a:bodyPr/>
                    <a:lstStyle/>
                    <a:p>
                      <a:pPr algn="just">
                        <a:lnSpc>
                          <a:spcPct val="106000"/>
                        </a:lnSpc>
                        <a:spcAft>
                          <a:spcPts val="0"/>
                        </a:spcAft>
                      </a:pPr>
                      <a:r>
                        <a:rPr lang="es-ES" sz="1600" b="1" kern="1200" dirty="0" smtClean="0">
                          <a:solidFill>
                            <a:schemeClr val="tx1"/>
                          </a:solidFill>
                          <a:effectLst/>
                          <a:latin typeface="+mn-lt"/>
                          <a:ea typeface="+mn-ea"/>
                          <a:cs typeface="+mn-cs"/>
                        </a:rPr>
                        <a:t>Son los documentos elaborados por el auditor u obtenidos por él durante el transcurso de cada una de las fases de la auditoría.</a:t>
                      </a:r>
                    </a:p>
                    <a:p>
                      <a:pPr algn="just">
                        <a:lnSpc>
                          <a:spcPct val="106000"/>
                        </a:lnSpc>
                        <a:spcAft>
                          <a:spcPts val="0"/>
                        </a:spcAft>
                      </a:pPr>
                      <a:endParaRPr lang="es-ES" sz="1600" b="1" kern="1200" dirty="0" smtClean="0">
                        <a:solidFill>
                          <a:schemeClr val="tx1"/>
                        </a:solidFill>
                        <a:effectLst/>
                        <a:latin typeface="+mn-lt"/>
                        <a:ea typeface="+mn-ea"/>
                        <a:cs typeface="+mn-cs"/>
                      </a:endParaRPr>
                    </a:p>
                    <a:p>
                      <a:pPr algn="just">
                        <a:lnSpc>
                          <a:spcPct val="106000"/>
                        </a:lnSpc>
                        <a:spcAft>
                          <a:spcPts val="0"/>
                        </a:spcAft>
                      </a:pPr>
                      <a:r>
                        <a:rPr lang="es-ES" sz="1600" b="1" kern="1200" dirty="0" smtClean="0">
                          <a:solidFill>
                            <a:schemeClr val="tx1"/>
                          </a:solidFill>
                          <a:effectLst/>
                          <a:latin typeface="+mn-lt"/>
                          <a:ea typeface="+mn-ea"/>
                          <a:cs typeface="+mn-cs"/>
                        </a:rPr>
                        <a:t>Son la evidencia de los análisis, comprobaciones, verificaciones, interpretaciones en que se fundamenta el auditor para dar sus opiniones y juicios sobre el proceso examinado; facilitan los medios para la revisión que determinen la suficiencia y efectividad del trabajo realizado. Desde l</a:t>
                      </a:r>
                      <a:r>
                        <a:rPr lang="es-CO" sz="1600" b="1" kern="1200" dirty="0" smtClean="0">
                          <a:solidFill>
                            <a:schemeClr val="tx1"/>
                          </a:solidFill>
                          <a:effectLst/>
                          <a:latin typeface="+mn-lt"/>
                          <a:ea typeface="+mn-ea"/>
                          <a:cs typeface="+mn-cs"/>
                        </a:rPr>
                        <a:t>a etapa de planeación hasta la emisión del informe de audito.</a:t>
                      </a:r>
                      <a:endParaRPr lang="es-419" sz="3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nchor="ctr">
                    <a:solidFill>
                      <a:schemeClr val="accent1">
                        <a:lumMod val="40000"/>
                        <a:lumOff val="60000"/>
                      </a:schemeClr>
                    </a:solidFill>
                  </a:tcPr>
                </a:tc>
              </a:tr>
            </a:tbl>
          </a:graphicData>
        </a:graphic>
      </p:graphicFrame>
      <p:pic>
        <p:nvPicPr>
          <p:cNvPr id="7" name="Imagen 6"/>
          <p:cNvPicPr>
            <a:picLocks noChangeAspect="1"/>
          </p:cNvPicPr>
          <p:nvPr/>
        </p:nvPicPr>
        <p:blipFill rotWithShape="1">
          <a:blip r:embed="rId2"/>
          <a:srcRect l="20614" t="32249" r="25266" b="12648"/>
          <a:stretch/>
        </p:blipFill>
        <p:spPr>
          <a:xfrm>
            <a:off x="5955824" y="1705100"/>
            <a:ext cx="2418018" cy="1848328"/>
          </a:xfrm>
          <a:prstGeom prst="rect">
            <a:avLst/>
          </a:prstGeom>
        </p:spPr>
      </p:pic>
      <p:pic>
        <p:nvPicPr>
          <p:cNvPr id="1028" name="Picture 4" descr="Resultado de imagen para EXCE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401" y="4436542"/>
            <a:ext cx="2613608" cy="2021737"/>
          </a:xfrm>
          <a:prstGeom prst="rect">
            <a:avLst/>
          </a:prstGeom>
          <a:noFill/>
          <a:extLst>
            <a:ext uri="{909E8E84-426E-40DD-AFC4-6F175D3DCCD1}">
              <a14:hiddenFill xmlns:a14="http://schemas.microsoft.com/office/drawing/2010/main">
                <a:solidFill>
                  <a:srgbClr val="FFFFFF"/>
                </a:solidFill>
              </a14:hiddenFill>
            </a:ext>
          </a:extLst>
        </p:spPr>
      </p:pic>
      <p:sp>
        <p:nvSpPr>
          <p:cNvPr id="13" name="Rectángulo 12"/>
          <p:cNvSpPr/>
          <p:nvPr/>
        </p:nvSpPr>
        <p:spPr>
          <a:xfrm>
            <a:off x="3256344" y="5106031"/>
            <a:ext cx="6096000" cy="120032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spAutoFit/>
          </a:bodyPr>
          <a:lstStyle/>
          <a:p>
            <a:r>
              <a:rPr lang="es-CO" sz="1400" b="1" dirty="0" smtClean="0">
                <a:latin typeface="Open Sans"/>
              </a:rPr>
              <a:t>En </a:t>
            </a:r>
            <a:r>
              <a:rPr lang="es-CO" sz="1400" b="1" dirty="0">
                <a:latin typeface="Open Sans"/>
              </a:rPr>
              <a:t>los papeles de trabajo el auditor muestra los métodos y procedimientos que ha seguido y las conclusiones que ha obtenido. Asimismo, dichos papeles contienen la base para su informe, la evidencia del alcance de su </a:t>
            </a:r>
            <a:r>
              <a:rPr lang="es-CO" sz="1600" b="1" dirty="0"/>
              <a:t>examen</a:t>
            </a:r>
            <a:r>
              <a:rPr lang="es-CO" sz="1400" b="1" dirty="0">
                <a:latin typeface="Open Sans"/>
              </a:rPr>
              <a:t> y la prueba de la responsabilidad profesional correspondiente.</a:t>
            </a:r>
            <a:endParaRPr lang="es-419" sz="1400" b="1" dirty="0"/>
          </a:p>
        </p:txBody>
      </p:sp>
      <p:sp>
        <p:nvSpPr>
          <p:cNvPr id="14" name="Rectángulo 13"/>
          <p:cNvSpPr/>
          <p:nvPr/>
        </p:nvSpPr>
        <p:spPr>
          <a:xfrm>
            <a:off x="9096719" y="1112961"/>
            <a:ext cx="3095281" cy="360098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r>
              <a:rPr lang="es-CO" sz="1200" b="1" dirty="0">
                <a:latin typeface="Open Sans"/>
              </a:rPr>
              <a:t>1 Contribuir a la planeación y realización de la auditoría</a:t>
            </a:r>
          </a:p>
          <a:p>
            <a:endParaRPr lang="es-CO" sz="1200" b="1" dirty="0">
              <a:latin typeface="Open Sans"/>
            </a:endParaRPr>
          </a:p>
          <a:p>
            <a:r>
              <a:rPr lang="es-CO" sz="1200" b="1" dirty="0">
                <a:latin typeface="Open Sans"/>
              </a:rPr>
              <a:t>2. Fuente para la redacción del </a:t>
            </a:r>
            <a:r>
              <a:rPr lang="es-CO" sz="1200" b="1" dirty="0" smtClean="0">
                <a:latin typeface="Open Sans"/>
              </a:rPr>
              <a:t>informe </a:t>
            </a:r>
            <a:r>
              <a:rPr lang="es-CO" sz="1200" b="1" dirty="0">
                <a:latin typeface="Open Sans"/>
              </a:rPr>
              <a:t>y la evidencia del trabajo realizado</a:t>
            </a:r>
          </a:p>
          <a:p>
            <a:endParaRPr lang="es-CO" sz="1200" b="1" dirty="0">
              <a:latin typeface="Open Sans"/>
            </a:endParaRPr>
          </a:p>
          <a:p>
            <a:r>
              <a:rPr lang="es-CO" sz="1200" b="1" dirty="0">
                <a:latin typeface="Open Sans"/>
              </a:rPr>
              <a:t>3. Soporte y respaldo de las observaciones, conclusiones y recomendaciones incluidas en el informe</a:t>
            </a:r>
          </a:p>
          <a:p>
            <a:endParaRPr lang="es-CO" sz="1200" b="1" dirty="0">
              <a:latin typeface="Open Sans"/>
            </a:endParaRPr>
          </a:p>
          <a:p>
            <a:r>
              <a:rPr lang="es-CO" sz="1200" b="1" dirty="0">
                <a:latin typeface="Open Sans"/>
              </a:rPr>
              <a:t>4. Facilitar la revisión y supervisión del trabajo de auditoría.</a:t>
            </a:r>
          </a:p>
          <a:p>
            <a:endParaRPr lang="es-CO" sz="1200" b="1" dirty="0">
              <a:latin typeface="Open Sans"/>
            </a:endParaRPr>
          </a:p>
          <a:p>
            <a:r>
              <a:rPr lang="es-CO" sz="1200" b="1" dirty="0">
                <a:latin typeface="Open Sans"/>
              </a:rPr>
              <a:t>5. Servir como antecedente para futuras auditorias, por significar una permanente fuente de consulta proporcionando datos específicos para planificar una nueva auditoría.</a:t>
            </a:r>
            <a:endParaRPr lang="es-419" sz="1200" b="1" dirty="0">
              <a:latin typeface="Open Sans"/>
            </a:endParaRPr>
          </a:p>
        </p:txBody>
      </p:sp>
      <p:sp>
        <p:nvSpPr>
          <p:cNvPr id="3" name="Rectángulo 2"/>
          <p:cNvSpPr/>
          <p:nvPr/>
        </p:nvSpPr>
        <p:spPr>
          <a:xfrm rot="16200000">
            <a:off x="7128714" y="2719106"/>
            <a:ext cx="3600986" cy="388696"/>
          </a:xfrm>
          <a:prstGeom prst="rect">
            <a:avLst/>
          </a:prstGeom>
          <a:solidFill>
            <a:schemeClr val="accent4"/>
          </a:solidFill>
        </p:spPr>
        <p:txBody>
          <a:bodyPr wrap="square">
            <a:spAutoFit/>
          </a:bodyPr>
          <a:lstStyle/>
          <a:p>
            <a:pPr algn="ctr">
              <a:lnSpc>
                <a:spcPct val="107000"/>
              </a:lnSpc>
              <a:spcAft>
                <a:spcPts val="800"/>
              </a:spcAft>
            </a:pPr>
            <a:r>
              <a:rPr lang="es-CO"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OBJETIVOS</a:t>
            </a:r>
            <a:endParaRPr lang="es-419"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1573618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912906"/>
            <a:ext cx="12192000" cy="40011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CO" sz="2000" dirty="0" smtClean="0">
                <a:solidFill>
                  <a:srgbClr val="C00000"/>
                </a:solidFill>
              </a:rPr>
              <a:t>EVIDENCIA DE AUDITORÍA</a:t>
            </a:r>
          </a:p>
        </p:txBody>
      </p:sp>
      <p:graphicFrame>
        <p:nvGraphicFramePr>
          <p:cNvPr id="2" name="Tabla 1"/>
          <p:cNvGraphicFramePr>
            <a:graphicFrameLocks noGrp="1"/>
          </p:cNvGraphicFramePr>
          <p:nvPr>
            <p:extLst>
              <p:ext uri="{D42A27DB-BD31-4B8C-83A1-F6EECF244321}">
                <p14:modId xmlns:p14="http://schemas.microsoft.com/office/powerpoint/2010/main" val="3621054798"/>
              </p:ext>
            </p:extLst>
          </p:nvPr>
        </p:nvGraphicFramePr>
        <p:xfrm>
          <a:off x="117973" y="1313016"/>
          <a:ext cx="5009839" cy="3201797"/>
        </p:xfrm>
        <a:graphic>
          <a:graphicData uri="http://schemas.openxmlformats.org/drawingml/2006/table">
            <a:tbl>
              <a:tblPr firstRow="1" firstCol="1" bandRow="1">
                <a:tableStyleId>{5C22544A-7EE6-4342-B048-85BDC9FD1C3A}</a:tableStyleId>
              </a:tblPr>
              <a:tblGrid>
                <a:gridCol w="5009839"/>
              </a:tblGrid>
              <a:tr h="2201365">
                <a:tc>
                  <a:txBody>
                    <a:bodyPr/>
                    <a:lstStyle/>
                    <a:p>
                      <a:pPr algn="just">
                        <a:lnSpc>
                          <a:spcPct val="106000"/>
                        </a:lnSpc>
                        <a:spcAft>
                          <a:spcPts val="0"/>
                        </a:spcAft>
                      </a:pPr>
                      <a:r>
                        <a:rPr lang="es-CO" sz="2400" b="1" u="sng" kern="1200" dirty="0" smtClean="0">
                          <a:solidFill>
                            <a:schemeClr val="tx1"/>
                          </a:solidFill>
                          <a:effectLst/>
                          <a:latin typeface="+mn-lt"/>
                          <a:ea typeface="+mn-ea"/>
                          <a:cs typeface="+mn-cs"/>
                        </a:rPr>
                        <a:t>Evidencia objetiva</a:t>
                      </a:r>
                    </a:p>
                    <a:p>
                      <a:pPr algn="just">
                        <a:lnSpc>
                          <a:spcPct val="106000"/>
                        </a:lnSpc>
                        <a:spcAft>
                          <a:spcPts val="0"/>
                        </a:spcAft>
                      </a:pPr>
                      <a:r>
                        <a:rPr lang="es-CO" sz="2000" b="1" kern="1200" dirty="0" smtClean="0">
                          <a:solidFill>
                            <a:schemeClr val="tx1"/>
                          </a:solidFill>
                          <a:effectLst/>
                          <a:latin typeface="+mn-lt"/>
                          <a:ea typeface="+mn-ea"/>
                          <a:cs typeface="+mn-cs"/>
                        </a:rPr>
                        <a:t>Datos que respaldan la existencia o veracidad de algo.</a:t>
                      </a:r>
                    </a:p>
                    <a:p>
                      <a:pPr algn="just">
                        <a:lnSpc>
                          <a:spcPct val="106000"/>
                        </a:lnSpc>
                        <a:spcAft>
                          <a:spcPts val="0"/>
                        </a:spcAft>
                      </a:pPr>
                      <a:endParaRPr lang="es-CO" sz="1600" b="1" kern="1200" dirty="0" smtClean="0">
                        <a:solidFill>
                          <a:schemeClr val="tx1"/>
                        </a:solidFill>
                        <a:effectLst/>
                        <a:latin typeface="+mn-lt"/>
                        <a:ea typeface="+mn-ea"/>
                        <a:cs typeface="+mn-cs"/>
                      </a:endParaRPr>
                    </a:p>
                    <a:p>
                      <a:pPr algn="just">
                        <a:lnSpc>
                          <a:spcPct val="106000"/>
                        </a:lnSpc>
                        <a:spcAft>
                          <a:spcPts val="0"/>
                        </a:spcAft>
                      </a:pPr>
                      <a:r>
                        <a:rPr lang="es-CO" sz="2400" b="1" u="sng" kern="1200" dirty="0" smtClean="0">
                          <a:solidFill>
                            <a:schemeClr val="tx1"/>
                          </a:solidFill>
                          <a:effectLst/>
                          <a:latin typeface="+mn-lt"/>
                          <a:ea typeface="+mn-ea"/>
                          <a:cs typeface="+mn-cs"/>
                        </a:rPr>
                        <a:t>Evidencia de la auditoría</a:t>
                      </a:r>
                    </a:p>
                    <a:p>
                      <a:pPr algn="just">
                        <a:lnSpc>
                          <a:spcPct val="106000"/>
                        </a:lnSpc>
                        <a:spcAft>
                          <a:spcPts val="0"/>
                        </a:spcAft>
                      </a:pPr>
                      <a:endParaRPr lang="es-CO" sz="1600" b="1" kern="1200" dirty="0" smtClean="0">
                        <a:solidFill>
                          <a:schemeClr val="tx1"/>
                        </a:solidFill>
                        <a:effectLst/>
                        <a:latin typeface="+mn-lt"/>
                        <a:ea typeface="+mn-ea"/>
                        <a:cs typeface="+mn-cs"/>
                      </a:endParaRPr>
                    </a:p>
                    <a:p>
                      <a:pPr algn="just">
                        <a:lnSpc>
                          <a:spcPct val="106000"/>
                        </a:lnSpc>
                        <a:spcAft>
                          <a:spcPts val="0"/>
                        </a:spcAft>
                      </a:pPr>
                      <a:r>
                        <a:rPr lang="es-CO" sz="2000" b="1" kern="1200" dirty="0" smtClean="0">
                          <a:solidFill>
                            <a:schemeClr val="tx1"/>
                          </a:solidFill>
                          <a:effectLst/>
                          <a:latin typeface="+mn-lt"/>
                          <a:ea typeface="+mn-ea"/>
                          <a:cs typeface="+mn-cs"/>
                        </a:rPr>
                        <a:t>Registros,</a:t>
                      </a:r>
                      <a:r>
                        <a:rPr lang="es-CO" sz="2000" b="1" kern="1200" baseline="0" dirty="0" smtClean="0">
                          <a:solidFill>
                            <a:schemeClr val="tx1"/>
                          </a:solidFill>
                          <a:effectLst/>
                          <a:latin typeface="+mn-lt"/>
                          <a:ea typeface="+mn-ea"/>
                          <a:cs typeface="+mn-cs"/>
                        </a:rPr>
                        <a:t> declaraciones, de hechos o cualquier otra información que es pertinente para los criterios de auditoría y que es verificable.</a:t>
                      </a:r>
                    </a:p>
                    <a:p>
                      <a:pPr algn="just">
                        <a:lnSpc>
                          <a:spcPct val="106000"/>
                        </a:lnSpc>
                        <a:spcAft>
                          <a:spcPts val="0"/>
                        </a:spcAft>
                      </a:pPr>
                      <a:r>
                        <a:rPr lang="es-CO" sz="1600" b="1" kern="1200" baseline="0" dirty="0" smtClean="0">
                          <a:solidFill>
                            <a:schemeClr val="tx1"/>
                          </a:solidFill>
                          <a:effectLst/>
                          <a:latin typeface="+mn-lt"/>
                          <a:ea typeface="+mn-ea"/>
                          <a:cs typeface="+mn-cs"/>
                        </a:rPr>
                        <a:t>GTC ISO 19011:2018</a:t>
                      </a:r>
                      <a:endParaRPr lang="es-CO" sz="1600" b="1" kern="1200" dirty="0" smtClean="0">
                        <a:solidFill>
                          <a:schemeClr val="tx1"/>
                        </a:solidFill>
                        <a:effectLst/>
                        <a:latin typeface="+mn-lt"/>
                        <a:ea typeface="+mn-ea"/>
                        <a:cs typeface="+mn-cs"/>
                      </a:endParaRPr>
                    </a:p>
                  </a:txBody>
                  <a:tcPr marL="17780" marR="17780" marT="17780" marB="17780" anchor="ctr">
                    <a:solidFill>
                      <a:schemeClr val="accent1">
                        <a:lumMod val="40000"/>
                        <a:lumOff val="60000"/>
                      </a:schemeClr>
                    </a:solidFill>
                  </a:tcPr>
                </a:tc>
              </a:tr>
            </a:tbl>
          </a:graphicData>
        </a:graphic>
      </p:graphicFrame>
      <p:sp>
        <p:nvSpPr>
          <p:cNvPr id="13" name="Rectángulo 12"/>
          <p:cNvSpPr/>
          <p:nvPr/>
        </p:nvSpPr>
        <p:spPr>
          <a:xfrm>
            <a:off x="0" y="4883150"/>
            <a:ext cx="4896000" cy="175432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scene3d>
            <a:camera prst="orthographicFront"/>
            <a:lightRig rig="threePt" dir="t"/>
          </a:scene3d>
          <a:sp3d>
            <a:bevelT prst="slope"/>
          </a:sp3d>
        </p:spPr>
        <p:txBody>
          <a:bodyPr wrap="square">
            <a:spAutoFit/>
          </a:bodyPr>
          <a:lstStyle/>
          <a:p>
            <a:r>
              <a:rPr lang="es-CO" b="1" u="sng" dirty="0"/>
              <a:t>Concepto NIA 500</a:t>
            </a:r>
            <a:r>
              <a:rPr lang="es-CO" b="1" dirty="0"/>
              <a:t>.- “Información utilizada por el auditor para alcanzar las conclusiones en las que basa su opinión. La evidencia de auditoría incluye tanto la información contenida en los registros contables de los que se obtienen los estados financieros, como </a:t>
            </a:r>
            <a:r>
              <a:rPr lang="es-CO" b="1" dirty="0" smtClean="0"/>
              <a:t>otra información</a:t>
            </a:r>
            <a:r>
              <a:rPr lang="es-CO" b="1" dirty="0"/>
              <a:t>.”</a:t>
            </a:r>
            <a:endParaRPr lang="es-419" b="1" dirty="0"/>
          </a:p>
        </p:txBody>
      </p:sp>
      <p:pic>
        <p:nvPicPr>
          <p:cNvPr id="3" name="Imagen 2"/>
          <p:cNvPicPr>
            <a:picLocks noChangeAspect="1"/>
          </p:cNvPicPr>
          <p:nvPr/>
        </p:nvPicPr>
        <p:blipFill>
          <a:blip r:embed="rId2"/>
          <a:stretch>
            <a:fillRect/>
          </a:stretch>
        </p:blipFill>
        <p:spPr>
          <a:xfrm>
            <a:off x="7450002" y="4634989"/>
            <a:ext cx="3204000" cy="2136000"/>
          </a:xfrm>
          <a:prstGeom prst="rect">
            <a:avLst/>
          </a:prstGeom>
        </p:spPr>
      </p:pic>
      <p:sp>
        <p:nvSpPr>
          <p:cNvPr id="4" name="Rectángulo 3"/>
          <p:cNvSpPr/>
          <p:nvPr/>
        </p:nvSpPr>
        <p:spPr>
          <a:xfrm>
            <a:off x="5593976" y="1059964"/>
            <a:ext cx="6131860" cy="341632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scene3d>
            <a:camera prst="orthographicFront"/>
            <a:lightRig rig="threePt" dir="t"/>
          </a:scene3d>
          <a:sp3d>
            <a:bevelT/>
          </a:sp3d>
        </p:spPr>
        <p:txBody>
          <a:bodyPr wrap="square">
            <a:spAutoFit/>
          </a:bodyPr>
          <a:lstStyle/>
          <a:p>
            <a:r>
              <a:rPr lang="es-CO" dirty="0"/>
              <a:t>Una evidencia se considera competente y suficiente si cumple las </a:t>
            </a:r>
            <a:r>
              <a:rPr lang="es-CO" dirty="0" smtClean="0"/>
              <a:t>siguientes características:</a:t>
            </a:r>
            <a:endParaRPr lang="es-CO" dirty="0"/>
          </a:p>
          <a:p>
            <a:endParaRPr lang="es-CO" dirty="0"/>
          </a:p>
          <a:p>
            <a:r>
              <a:rPr lang="es-CO" b="1" u="sng" dirty="0"/>
              <a:t>Relevante</a:t>
            </a:r>
            <a:r>
              <a:rPr lang="es-CO" dirty="0"/>
              <a:t> - Cuando ayuda al auditor a llegar a una conclusión respecto a los objetivos específicos de auditoría.</a:t>
            </a:r>
          </a:p>
          <a:p>
            <a:r>
              <a:rPr lang="es-CO" b="1" u="sng" dirty="0"/>
              <a:t>Autentica</a:t>
            </a:r>
            <a:r>
              <a:rPr lang="es-CO" dirty="0"/>
              <a:t> - Cuando es verdadera en todas sus características.</a:t>
            </a:r>
          </a:p>
          <a:p>
            <a:r>
              <a:rPr lang="es-CO" b="1" u="sng" dirty="0"/>
              <a:t>Verificable</a:t>
            </a:r>
            <a:r>
              <a:rPr lang="es-CO" dirty="0"/>
              <a:t> - Es el requisito de la evidencia que permite que dos o más auditores lleguen por separado a las mismas conclusiones, en iguales circunstancias.</a:t>
            </a:r>
          </a:p>
          <a:p>
            <a:r>
              <a:rPr lang="es-CO" b="1" u="sng" dirty="0"/>
              <a:t>Neutral</a:t>
            </a:r>
            <a:r>
              <a:rPr lang="es-CO" dirty="0"/>
              <a:t> - Es requisito que esté libre de prejuicios. Si el asunto bajo estudio es neutral, no debe haber sido diseñado para apoyar intereses especiales.</a:t>
            </a:r>
          </a:p>
        </p:txBody>
      </p:sp>
    </p:spTree>
    <p:extLst>
      <p:ext uri="{BB962C8B-B14F-4D97-AF65-F5344CB8AC3E}">
        <p14:creationId xmlns:p14="http://schemas.microsoft.com/office/powerpoint/2010/main" val="143743097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912906"/>
            <a:ext cx="12192000" cy="40011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CO" sz="2000" dirty="0" smtClean="0">
                <a:solidFill>
                  <a:srgbClr val="C00000"/>
                </a:solidFill>
              </a:rPr>
              <a:t>INFORME DE AUDITORÍA</a:t>
            </a:r>
          </a:p>
        </p:txBody>
      </p:sp>
      <p:sp>
        <p:nvSpPr>
          <p:cNvPr id="6" name="Rectángulo 5"/>
          <p:cNvSpPr/>
          <p:nvPr/>
        </p:nvSpPr>
        <p:spPr>
          <a:xfrm>
            <a:off x="-2" y="1348874"/>
            <a:ext cx="12192001" cy="830997"/>
          </a:xfrm>
          <a:prstGeom prst="rect">
            <a:avLst/>
          </a:prstGeom>
          <a:solidFill>
            <a:srgbClr val="00FF00"/>
          </a:solidFill>
          <a:scene3d>
            <a:camera prst="orthographicFront"/>
            <a:lightRig rig="threePt" dir="t"/>
          </a:scene3d>
          <a:sp3d>
            <a:bevelT w="165100" prst="coolSlant"/>
          </a:sp3d>
        </p:spPr>
        <p:txBody>
          <a:bodyPr wrap="square">
            <a:spAutoFit/>
          </a:bodyPr>
          <a:lstStyle/>
          <a:p>
            <a:pPr algn="just"/>
            <a:r>
              <a:rPr lang="es-ES" sz="1600" b="1" dirty="0" smtClean="0"/>
              <a:t>Es </a:t>
            </a:r>
            <a:r>
              <a:rPr lang="es-ES" sz="1600" b="1" dirty="0"/>
              <a:t>un documento que debe proporcionar un registro completo, preciso, conciso y claro de la auditoría, en el cual se da a conocer el trabajo del equipo auditor, donde se describen los objetivos, el alcance, las fuentes de criterio, los resultados de la auditoría, las conclusiones y recomendaciones</a:t>
            </a:r>
            <a:endParaRPr lang="es-419" sz="1600" b="1" dirty="0"/>
          </a:p>
        </p:txBody>
      </p:sp>
      <p:sp>
        <p:nvSpPr>
          <p:cNvPr id="2" name="Rectángulo 1"/>
          <p:cNvSpPr/>
          <p:nvPr/>
        </p:nvSpPr>
        <p:spPr>
          <a:xfrm>
            <a:off x="0" y="2555464"/>
            <a:ext cx="7924800" cy="3693319"/>
          </a:xfrm>
          <a:prstGeom prst="rect">
            <a:avLst/>
          </a:prstGeom>
          <a:blipFill>
            <a:blip r:embed="rId2"/>
            <a:tile tx="0" ty="0" sx="100000" sy="100000" flip="none" algn="tl"/>
          </a:blipFill>
        </p:spPr>
        <p:txBody>
          <a:bodyPr wrap="square">
            <a:spAutoFit/>
          </a:bodyPr>
          <a:lstStyle/>
          <a:p>
            <a:r>
              <a:rPr lang="es-ES" b="1" u="sng" dirty="0" smtClean="0">
                <a:latin typeface="Arial" panose="020B0604020202020204" pitchFamily="34" charset="0"/>
                <a:ea typeface="Calibri" panose="020F0502020204030204" pitchFamily="34" charset="0"/>
              </a:rPr>
              <a:t>Características del informe </a:t>
            </a:r>
            <a:r>
              <a:rPr lang="es-ES" b="1" u="sng" dirty="0">
                <a:latin typeface="Arial" panose="020B0604020202020204" pitchFamily="34" charset="0"/>
                <a:ea typeface="Calibri" panose="020F0502020204030204" pitchFamily="34" charset="0"/>
              </a:rPr>
              <a:t>de </a:t>
            </a:r>
            <a:r>
              <a:rPr lang="es-ES" b="1" u="sng" dirty="0" smtClean="0">
                <a:latin typeface="Arial" panose="020B0604020202020204" pitchFamily="34" charset="0"/>
                <a:ea typeface="Calibri" panose="020F0502020204030204" pitchFamily="34" charset="0"/>
              </a:rPr>
              <a:t>auditoría</a:t>
            </a:r>
            <a:endParaRPr lang="es-ES" dirty="0" smtClean="0">
              <a:latin typeface="Arial" panose="020B0604020202020204" pitchFamily="34" charset="0"/>
              <a:ea typeface="Calibri" panose="020F0502020204030204" pitchFamily="34" charset="0"/>
            </a:endParaRPr>
          </a:p>
          <a:p>
            <a:endParaRPr lang="es-ES" dirty="0">
              <a:latin typeface="Arial" panose="020B0604020202020204" pitchFamily="34" charset="0"/>
              <a:ea typeface="Calibri" panose="020F0502020204030204" pitchFamily="34" charset="0"/>
            </a:endParaRPr>
          </a:p>
          <a:p>
            <a:pPr marL="342900" indent="-342900">
              <a:buAutoNum type="arabicParenR"/>
            </a:pPr>
            <a:r>
              <a:rPr lang="es-ES" b="1" u="sng" dirty="0" smtClean="0">
                <a:latin typeface="Arial" panose="020B0604020202020204" pitchFamily="34" charset="0"/>
                <a:ea typeface="Calibri" panose="020F0502020204030204" pitchFamily="34" charset="0"/>
              </a:rPr>
              <a:t>Preciso</a:t>
            </a:r>
            <a:r>
              <a:rPr lang="es-ES" dirty="0">
                <a:latin typeface="Arial" panose="020B0604020202020204" pitchFamily="34" charset="0"/>
                <a:ea typeface="Calibri" panose="020F0502020204030204" pitchFamily="34" charset="0"/>
              </a:rPr>
              <a:t>, es decir, su redacción debe ser sencilla, clara, ordenada, coherente y en orden de </a:t>
            </a:r>
            <a:r>
              <a:rPr lang="es-ES" dirty="0" smtClean="0">
                <a:latin typeface="Arial" panose="020B0604020202020204" pitchFamily="34" charset="0"/>
                <a:ea typeface="Calibri" panose="020F0502020204030204" pitchFamily="34" charset="0"/>
              </a:rPr>
              <a:t>importancia.</a:t>
            </a:r>
          </a:p>
          <a:p>
            <a:pPr marL="342900" indent="-342900">
              <a:buAutoNum type="arabicParenR"/>
            </a:pPr>
            <a:r>
              <a:rPr lang="es-ES" b="1" u="sng" dirty="0" smtClean="0">
                <a:latin typeface="Arial" panose="020B0604020202020204" pitchFamily="34" charset="0"/>
                <a:ea typeface="Calibri" panose="020F0502020204030204" pitchFamily="34" charset="0"/>
              </a:rPr>
              <a:t>Conciso</a:t>
            </a:r>
            <a:r>
              <a:rPr lang="es-ES" dirty="0">
                <a:latin typeface="Arial" panose="020B0604020202020204" pitchFamily="34" charset="0"/>
                <a:ea typeface="Calibri" panose="020F0502020204030204" pitchFamily="34" charset="0"/>
              </a:rPr>
              <a:t>, buscando la forma de redactar los hallazgos sin dejar de decir lo que se tiene que decir sobre la condición o situación detectada; asimismo, se debe incluir los criterios de auditoría, la causa y el </a:t>
            </a:r>
            <a:r>
              <a:rPr lang="es-ES" dirty="0" smtClean="0">
                <a:latin typeface="Arial" panose="020B0604020202020204" pitchFamily="34" charset="0"/>
                <a:ea typeface="Calibri" panose="020F0502020204030204" pitchFamily="34" charset="0"/>
              </a:rPr>
              <a:t>efecto.</a:t>
            </a:r>
          </a:p>
          <a:p>
            <a:pPr marL="342900" indent="-342900">
              <a:buAutoNum type="arabicParenR"/>
            </a:pPr>
            <a:r>
              <a:rPr lang="es-ES" b="1" u="sng" dirty="0" smtClean="0">
                <a:latin typeface="Arial" panose="020B0604020202020204" pitchFamily="34" charset="0"/>
                <a:ea typeface="Calibri" panose="020F0502020204030204" pitchFamily="34" charset="0"/>
              </a:rPr>
              <a:t>Objetivo</a:t>
            </a:r>
            <a:r>
              <a:rPr lang="es-ES" dirty="0">
                <a:latin typeface="Arial" panose="020B0604020202020204" pitchFamily="34" charset="0"/>
                <a:ea typeface="Calibri" panose="020F0502020204030204" pitchFamily="34" charset="0"/>
              </a:rPr>
              <a:t>, significa que todos los hallazgos deben reflejar una situación real, manejada con criterios analíticos e </a:t>
            </a:r>
            <a:r>
              <a:rPr lang="es-ES" dirty="0" smtClean="0">
                <a:latin typeface="Arial" panose="020B0604020202020204" pitchFamily="34" charset="0"/>
                <a:ea typeface="Calibri" panose="020F0502020204030204" pitchFamily="34" charset="0"/>
              </a:rPr>
              <a:t>imparciales.</a:t>
            </a:r>
          </a:p>
          <a:p>
            <a:pPr marL="342900" indent="-342900">
              <a:buAutoNum type="arabicParenR"/>
            </a:pPr>
            <a:r>
              <a:rPr lang="es-ES" b="1" u="sng" dirty="0" smtClean="0">
                <a:latin typeface="Arial" panose="020B0604020202020204" pitchFamily="34" charset="0"/>
                <a:ea typeface="Calibri" panose="020F0502020204030204" pitchFamily="34" charset="0"/>
              </a:rPr>
              <a:t>Soportado</a:t>
            </a:r>
            <a:r>
              <a:rPr lang="es-ES" dirty="0">
                <a:latin typeface="Arial" panose="020B0604020202020204" pitchFamily="34" charset="0"/>
                <a:ea typeface="Calibri" panose="020F0502020204030204" pitchFamily="34" charset="0"/>
              </a:rPr>
              <a:t>, o sea que, las afirmaciones deben estar respaldadas con evidencia válida, suficiente y </a:t>
            </a:r>
            <a:r>
              <a:rPr lang="es-ES" dirty="0" smtClean="0">
                <a:latin typeface="Arial" panose="020B0604020202020204" pitchFamily="34" charset="0"/>
                <a:ea typeface="Calibri" panose="020F0502020204030204" pitchFamily="34" charset="0"/>
              </a:rPr>
              <a:t>pertinente.</a:t>
            </a:r>
          </a:p>
          <a:p>
            <a:pPr marL="342900" indent="-342900">
              <a:buAutoNum type="arabicParenR"/>
            </a:pPr>
            <a:r>
              <a:rPr lang="es-ES" b="1" u="sng" dirty="0" smtClean="0">
                <a:latin typeface="Arial" panose="020B0604020202020204" pitchFamily="34" charset="0"/>
                <a:ea typeface="Calibri" panose="020F0502020204030204" pitchFamily="34" charset="0"/>
              </a:rPr>
              <a:t>Oportuno</a:t>
            </a:r>
            <a:r>
              <a:rPr lang="es-ES" dirty="0">
                <a:latin typeface="Arial" panose="020B0604020202020204" pitchFamily="34" charset="0"/>
                <a:ea typeface="Calibri" panose="020F0502020204030204" pitchFamily="34" charset="0"/>
              </a:rPr>
              <a:t>, se deben cumplir los términos de elaboración, revisión, ajuste, aprobación, entrega y liberación.</a:t>
            </a:r>
            <a:endParaRPr lang="es-419" dirty="0"/>
          </a:p>
        </p:txBody>
      </p:sp>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3999" y="3046123"/>
            <a:ext cx="4068000" cy="2712000"/>
          </a:xfrm>
          <a:prstGeom prst="rect">
            <a:avLst/>
          </a:prstGeom>
        </p:spPr>
      </p:pic>
    </p:spTree>
    <p:extLst>
      <p:ext uri="{BB962C8B-B14F-4D97-AF65-F5344CB8AC3E}">
        <p14:creationId xmlns:p14="http://schemas.microsoft.com/office/powerpoint/2010/main" val="262809287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912906"/>
            <a:ext cx="12192000" cy="40011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CO" sz="2000" dirty="0" smtClean="0">
                <a:solidFill>
                  <a:srgbClr val="C00000"/>
                </a:solidFill>
              </a:rPr>
              <a:t>PLAN DE MEJORAMIENTO</a:t>
            </a:r>
          </a:p>
        </p:txBody>
      </p:sp>
      <p:sp>
        <p:nvSpPr>
          <p:cNvPr id="6" name="Rectángulo 5"/>
          <p:cNvSpPr/>
          <p:nvPr/>
        </p:nvSpPr>
        <p:spPr>
          <a:xfrm>
            <a:off x="-2" y="1348874"/>
            <a:ext cx="12192001" cy="1323439"/>
          </a:xfrm>
          <a:prstGeom prst="rect">
            <a:avLst/>
          </a:prstGeom>
          <a:solidFill>
            <a:srgbClr val="00FF00"/>
          </a:solidFill>
          <a:scene3d>
            <a:camera prst="orthographicFront"/>
            <a:lightRig rig="threePt" dir="t"/>
          </a:scene3d>
          <a:sp3d>
            <a:bevelT w="165100" prst="coolSlant"/>
          </a:sp3d>
        </p:spPr>
        <p:txBody>
          <a:bodyPr wrap="square">
            <a:spAutoFit/>
          </a:bodyPr>
          <a:lstStyle/>
          <a:p>
            <a:pPr algn="just"/>
            <a:r>
              <a:rPr lang="es-ES" sz="1600" b="1" dirty="0">
                <a:latin typeface="Arial" panose="020B0604020202020204" pitchFamily="34" charset="0"/>
                <a:ea typeface="Calibri" panose="020F0502020204030204" pitchFamily="34" charset="0"/>
              </a:rPr>
              <a:t>Es el instrumento que consolida el conjunto de acciones planeadas, organizadas, integradas y sistematizadas, que los auditados han decidido adelantar; tendientes a subsanar o corregir las deficiencias o hallazgos que hayan sido identificados e incluidos en el informe definitivo, en ejercicio de las auditorías internas de gestión o especiales, o los reportados por la CGR; para producir cambios en los resultados de su gestión y desarrollar la cultura de la mejora continua.</a:t>
            </a:r>
            <a:endParaRPr lang="es-419" sz="1600" b="1" dirty="0"/>
          </a:p>
        </p:txBody>
      </p:sp>
      <p:pic>
        <p:nvPicPr>
          <p:cNvPr id="7" name="Imagen 6"/>
          <p:cNvPicPr>
            <a:picLocks noChangeAspect="1"/>
          </p:cNvPicPr>
          <p:nvPr/>
        </p:nvPicPr>
        <p:blipFill rotWithShape="1">
          <a:blip r:embed="rId2"/>
          <a:srcRect l="49412"/>
          <a:stretch/>
        </p:blipFill>
        <p:spPr>
          <a:xfrm>
            <a:off x="197222" y="3982810"/>
            <a:ext cx="1835585" cy="1451411"/>
          </a:xfrm>
          <a:prstGeom prst="rect">
            <a:avLst/>
          </a:prstGeom>
        </p:spPr>
      </p:pic>
      <p:pic>
        <p:nvPicPr>
          <p:cNvPr id="4" name="Imagen 3"/>
          <p:cNvPicPr>
            <a:picLocks noChangeAspect="1"/>
          </p:cNvPicPr>
          <p:nvPr/>
        </p:nvPicPr>
        <p:blipFill>
          <a:blip r:embed="rId3"/>
          <a:stretch>
            <a:fillRect/>
          </a:stretch>
        </p:blipFill>
        <p:spPr>
          <a:xfrm>
            <a:off x="2935123" y="2909884"/>
            <a:ext cx="8266667" cy="3771429"/>
          </a:xfrm>
          <a:prstGeom prst="rect">
            <a:avLst/>
          </a:prstGeom>
        </p:spPr>
      </p:pic>
    </p:spTree>
    <p:extLst>
      <p:ext uri="{BB962C8B-B14F-4D97-AF65-F5344CB8AC3E}">
        <p14:creationId xmlns:p14="http://schemas.microsoft.com/office/powerpoint/2010/main" val="183422958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dirty="0"/>
          </a:p>
        </p:txBody>
      </p:sp>
      <p:sp>
        <p:nvSpPr>
          <p:cNvPr id="29698" name="Rectangle 2"/>
          <p:cNvSpPr>
            <a:spLocks noChangeArrowheads="1"/>
          </p:cNvSpPr>
          <p:nvPr/>
        </p:nvSpPr>
        <p:spPr bwMode="auto">
          <a:xfrm>
            <a:off x="1852551" y="1707887"/>
            <a:ext cx="8170223"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s-E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Código de Ética del Auditor Interno de la Rama Judicial</a:t>
            </a:r>
            <a:endParaRPr kumimoji="0" lang="es-CO"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Estatuto de Auditoría de la Rama Judicial</a:t>
            </a:r>
            <a:endParaRPr kumimoji="0" lang="es-CO"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Modelo Carta de Representación</a:t>
            </a:r>
            <a:endParaRPr kumimoji="0" lang="es-CO"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Modelo Plan de Auditoría (incluye anexo en Excel del cronograma)</a:t>
            </a:r>
            <a:endParaRPr kumimoji="0" lang="es-CO"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Modelo Acta de Reunión de Apertura</a:t>
            </a:r>
            <a:endParaRPr kumimoji="0" lang="es-CO"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Modelo Hoja de Entrevista</a:t>
            </a:r>
            <a:endParaRPr kumimoji="0" lang="es-CO"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Modelo Hoja de Trabajo</a:t>
            </a:r>
            <a:endParaRPr kumimoji="0" lang="es-CO"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Modelo Acta de Reunión de Cierre</a:t>
            </a:r>
            <a:endParaRPr kumimoji="0" lang="es-CO"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Modelo Informe de Auditoría</a:t>
            </a:r>
            <a:endParaRPr kumimoji="0" lang="es-CO"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Formato (en Excel) para la formulación y evaluación del plan de mejoramiento</a:t>
            </a:r>
            <a:endParaRPr kumimoji="0" lang="es-CO" sz="44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4 Rectángulo"/>
          <p:cNvSpPr/>
          <p:nvPr/>
        </p:nvSpPr>
        <p:spPr>
          <a:xfrm>
            <a:off x="0" y="912906"/>
            <a:ext cx="12192000" cy="40011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CO" sz="2000" dirty="0" smtClean="0">
                <a:solidFill>
                  <a:srgbClr val="C00000"/>
                </a:solidFill>
              </a:rPr>
              <a:t>DOCUMENTOS PROCEDIMIENTO AUDITORÍA INTERNA DE GESTIÓN</a:t>
            </a:r>
          </a:p>
        </p:txBody>
      </p:sp>
    </p:spTree>
    <p:extLst>
      <p:ext uri="{BB962C8B-B14F-4D97-AF65-F5344CB8AC3E}">
        <p14:creationId xmlns:p14="http://schemas.microsoft.com/office/powerpoint/2010/main" val="138950099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dirty="0"/>
          </a:p>
        </p:txBody>
      </p:sp>
      <p:sp>
        <p:nvSpPr>
          <p:cNvPr id="29698" name="Rectangle 2"/>
          <p:cNvSpPr>
            <a:spLocks noChangeArrowheads="1"/>
          </p:cNvSpPr>
          <p:nvPr/>
        </p:nvSpPr>
        <p:spPr bwMode="auto">
          <a:xfrm>
            <a:off x="1852551" y="1707887"/>
            <a:ext cx="8170223"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s-E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Código de Ética del Auditor Interno de la Rama Judicial</a:t>
            </a:r>
            <a:endParaRPr kumimoji="0" lang="es-CO"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Estatuto de Auditoría de la Rama Judicial</a:t>
            </a:r>
            <a:endParaRPr kumimoji="0" lang="es-CO"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Modelo Carta de Representación</a:t>
            </a:r>
            <a:endParaRPr kumimoji="0" lang="es-CO"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Modelo Plan de Auditoría (incluye anexo en Excel del cronograma)</a:t>
            </a:r>
            <a:endParaRPr kumimoji="0" lang="es-CO"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Modelo Acta de Reunión de Apertura</a:t>
            </a:r>
            <a:endParaRPr kumimoji="0" lang="es-CO"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Modelo Hoja de Entrevista</a:t>
            </a:r>
            <a:endParaRPr kumimoji="0" lang="es-CO"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Modelo Hoja de Trabajo</a:t>
            </a:r>
            <a:endParaRPr kumimoji="0" lang="es-CO"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Modelo Acta de Reunión de Cierre</a:t>
            </a:r>
            <a:endParaRPr kumimoji="0" lang="es-CO"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Modelo Informe de Auditoría</a:t>
            </a:r>
            <a:endParaRPr kumimoji="0" lang="es-CO"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Formato (en Excel) para la formulación y evaluación del plan de mejoramiento</a:t>
            </a:r>
            <a:endParaRPr kumimoji="0" lang="es-CO" sz="44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4 Rectángulo"/>
          <p:cNvSpPr/>
          <p:nvPr/>
        </p:nvSpPr>
        <p:spPr>
          <a:xfrm>
            <a:off x="0" y="912906"/>
            <a:ext cx="12192000" cy="40011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CO" sz="2000" dirty="0" smtClean="0">
                <a:solidFill>
                  <a:srgbClr val="C00000"/>
                </a:solidFill>
              </a:rPr>
              <a:t>DOCUMENTOS PROCEDIMIENTO AUDITORÍA ESPECIAL</a:t>
            </a:r>
          </a:p>
        </p:txBody>
      </p:sp>
    </p:spTree>
    <p:extLst>
      <p:ext uri="{BB962C8B-B14F-4D97-AF65-F5344CB8AC3E}">
        <p14:creationId xmlns:p14="http://schemas.microsoft.com/office/powerpoint/2010/main" val="109830108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852551" y="1892554"/>
            <a:ext cx="8170223"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s-ES" sz="2800" dirty="0" smtClean="0"/>
              <a:t>Código de Ética del Auditor Interno de la Rama Judicial</a:t>
            </a:r>
            <a:endParaRPr lang="es-CO" sz="2800" dirty="0" smtClean="0"/>
          </a:p>
          <a:p>
            <a:pPr lvl="0"/>
            <a:r>
              <a:rPr lang="es-ES" sz="2800" dirty="0" smtClean="0"/>
              <a:t>Estatuto de Auditoría de la Rama Judicial</a:t>
            </a:r>
            <a:endParaRPr lang="es-CO" sz="2800" dirty="0" smtClean="0"/>
          </a:p>
          <a:p>
            <a:pPr lvl="0"/>
            <a:r>
              <a:rPr lang="es-ES" sz="2800" dirty="0" smtClean="0"/>
              <a:t>Modelo Hoja de Entrevista</a:t>
            </a:r>
            <a:endParaRPr lang="es-CO" sz="2800" dirty="0" smtClean="0"/>
          </a:p>
          <a:p>
            <a:pPr lvl="0"/>
            <a:r>
              <a:rPr lang="es-ES" sz="2800" dirty="0" smtClean="0"/>
              <a:t>Modelo Hoja de Trabajo</a:t>
            </a:r>
            <a:endParaRPr lang="es-CO" sz="2800" dirty="0" smtClean="0"/>
          </a:p>
          <a:p>
            <a:pPr lvl="0"/>
            <a:r>
              <a:rPr lang="es-ES" sz="2800" dirty="0" smtClean="0"/>
              <a:t>Modelo Informe de Auditoría</a:t>
            </a:r>
            <a:endParaRPr lang="es-CO" sz="2800" dirty="0" smtClean="0"/>
          </a:p>
          <a:p>
            <a:pPr lvl="0"/>
            <a:r>
              <a:rPr lang="es-ES" sz="2800" dirty="0" smtClean="0"/>
              <a:t>Formato (en Excel) para la formulación y evaluación del plan de mejoramiento</a:t>
            </a:r>
            <a:endParaRPr lang="es-CO" sz="2800" dirty="0"/>
          </a:p>
        </p:txBody>
      </p:sp>
      <p:sp>
        <p:nvSpPr>
          <p:cNvPr id="5" name="4 Rectángulo"/>
          <p:cNvSpPr/>
          <p:nvPr/>
        </p:nvSpPr>
        <p:spPr>
          <a:xfrm>
            <a:off x="0" y="912906"/>
            <a:ext cx="12192000" cy="40011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CO" sz="2000" dirty="0" smtClean="0">
                <a:solidFill>
                  <a:srgbClr val="C00000"/>
                </a:solidFill>
              </a:rPr>
              <a:t>DOCUMENTOS PROCEDIMIENTO FORMULACIÓN Y SEGUIMIENTO A PLANES DE MEJORAMIENTO</a:t>
            </a:r>
          </a:p>
        </p:txBody>
      </p:sp>
    </p:spTree>
    <p:extLst>
      <p:ext uri="{BB962C8B-B14F-4D97-AF65-F5344CB8AC3E}">
        <p14:creationId xmlns:p14="http://schemas.microsoft.com/office/powerpoint/2010/main" val="23966541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9073" y="1057456"/>
            <a:ext cx="3752851" cy="1104719"/>
          </a:xfrm>
          <a:noFill/>
        </p:spPr>
        <p:txBody>
          <a:bodyPr/>
          <a:lstStyle/>
          <a:p>
            <a:pPr algn="ctr"/>
            <a:r>
              <a:rPr lang="es-CO" sz="8800" dirty="0" smtClean="0"/>
              <a:t>QUÉ ES</a:t>
            </a:r>
            <a:endParaRPr lang="es-CO" sz="8800" dirty="0"/>
          </a:p>
        </p:txBody>
      </p:sp>
      <p:sp>
        <p:nvSpPr>
          <p:cNvPr id="4" name="1 Título"/>
          <p:cNvSpPr txBox="1">
            <a:spLocks/>
          </p:cNvSpPr>
          <p:nvPr/>
        </p:nvSpPr>
        <p:spPr>
          <a:xfrm>
            <a:off x="5991224" y="952681"/>
            <a:ext cx="571501" cy="1104719"/>
          </a:xfrm>
          <a:prstGeom prst="rect">
            <a:avLst/>
          </a:prstGeom>
          <a:noFill/>
        </p:spPr>
        <p:txBody>
          <a:bodyPr/>
          <a:lstStyle/>
          <a:p>
            <a:pPr marL="0" marR="0" lvl="0" indent="0" algn="r" defTabSz="685800" fontAlgn="auto">
              <a:lnSpc>
                <a:spcPct val="90000"/>
              </a:lnSpc>
              <a:spcBef>
                <a:spcPct val="0"/>
              </a:spcBef>
              <a:spcAft>
                <a:spcPts val="0"/>
              </a:spcAft>
              <a:buClrTx/>
              <a:buSzTx/>
              <a:tabLst/>
              <a:defRPr/>
            </a:pPr>
            <a:r>
              <a:rPr lang="es-CO" sz="11500" b="1" dirty="0" smtClean="0">
                <a:latin typeface="+mj-lt"/>
                <a:ea typeface="+mj-ea"/>
                <a:cs typeface="+mj-cs"/>
              </a:rPr>
              <a:t>?</a:t>
            </a:r>
            <a:endParaRPr lang="es-CO" sz="11500" b="1" dirty="0">
              <a:latin typeface="+mj-lt"/>
              <a:ea typeface="+mj-ea"/>
              <a:cs typeface="+mj-cs"/>
            </a:endParaRPr>
          </a:p>
        </p:txBody>
      </p:sp>
      <p:pic>
        <p:nvPicPr>
          <p:cNvPr id="9" name="Picture 1" descr="logo_mipg_FINAL_tell-02.png">
            <a:extLst>
              <a:ext uri="{FF2B5EF4-FFF2-40B4-BE49-F238E27FC236}">
                <a16:creationId xmlns="" xmlns:a16="http://schemas.microsoft.com/office/drawing/2014/main" id="{03C17C48-D86B-4BC0-A883-44A06770DFC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9404" t="34042" r="48459" b="34330"/>
          <a:stretch/>
        </p:blipFill>
        <p:spPr>
          <a:xfrm>
            <a:off x="4010025" y="1057275"/>
            <a:ext cx="2105025" cy="1162050"/>
          </a:xfrm>
          <a:prstGeom prst="rect">
            <a:avLst/>
          </a:prstGeom>
          <a:noFill/>
        </p:spPr>
      </p:pic>
      <p:sp>
        <p:nvSpPr>
          <p:cNvPr id="17" name="16 Flecha derecha"/>
          <p:cNvSpPr/>
          <p:nvPr/>
        </p:nvSpPr>
        <p:spPr>
          <a:xfrm>
            <a:off x="657225" y="2305050"/>
            <a:ext cx="5953125" cy="32194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CO" sz="5400" b="1" dirty="0" smtClean="0">
                <a:solidFill>
                  <a:schemeClr val="tx1"/>
                </a:solidFill>
                <a:latin typeface="Arial Black" pitchFamily="34" charset="0"/>
              </a:rPr>
              <a:t>MEJORES PRÁCTICAS</a:t>
            </a:r>
          </a:p>
        </p:txBody>
      </p:sp>
      <p:sp>
        <p:nvSpPr>
          <p:cNvPr id="7" name="6 Rectángulo"/>
          <p:cNvSpPr/>
          <p:nvPr/>
        </p:nvSpPr>
        <p:spPr>
          <a:xfrm>
            <a:off x="352427" y="5286286"/>
            <a:ext cx="4314824" cy="1323439"/>
          </a:xfrm>
          <a:prstGeom prst="rect">
            <a:avLst/>
          </a:prstGeom>
          <a:solidFill>
            <a:srgbClr val="FFFF00"/>
          </a:solidFill>
        </p:spPr>
        <p:txBody>
          <a:bodyPr wrap="square">
            <a:spAutoFit/>
          </a:bodyPr>
          <a:lstStyle/>
          <a:p>
            <a:pPr algn="ctr"/>
            <a:r>
              <a:rPr lang="es-CO" b="1" dirty="0" smtClean="0"/>
              <a:t>Conjunto de acciones que han sido implementadas con éxito en varias organizaciones, siguiendo principios y procedimientos adecuados</a:t>
            </a:r>
          </a:p>
          <a:p>
            <a:pPr algn="ctr"/>
            <a:r>
              <a:rPr lang="es-CO" sz="800" b="1" dirty="0" smtClean="0">
                <a:hlinkClick r:id="rId3"/>
              </a:rPr>
              <a:t>https://www.mintic.gov.co/arquitecturati/630/w3-propertyvalue-8158.html#mejorespracticas</a:t>
            </a:r>
            <a:r>
              <a:rPr lang="es-CO" sz="800" b="1" dirty="0" smtClean="0"/>
              <a:t> </a:t>
            </a:r>
            <a:endParaRPr lang="es-CO" sz="800" b="1" dirty="0"/>
          </a:p>
        </p:txBody>
      </p:sp>
      <p:sp>
        <p:nvSpPr>
          <p:cNvPr id="8" name="7 Rectángulo"/>
          <p:cNvSpPr/>
          <p:nvPr/>
        </p:nvSpPr>
        <p:spPr>
          <a:xfrm>
            <a:off x="5486400" y="6243935"/>
            <a:ext cx="4867276" cy="430887"/>
          </a:xfrm>
          <a:prstGeom prst="rect">
            <a:avLst/>
          </a:prstGeom>
          <a:solidFill>
            <a:srgbClr val="FFFF00"/>
          </a:solidFill>
        </p:spPr>
        <p:txBody>
          <a:bodyPr wrap="square">
            <a:spAutoFit/>
          </a:bodyPr>
          <a:lstStyle/>
          <a:p>
            <a:pPr algn="ctr"/>
            <a:r>
              <a:rPr lang="es-CO" sz="1100" b="1" dirty="0" smtClean="0"/>
              <a:t>Compilación de las practicas que organizaciones reconocidas han implementado, y que les han dado resultados positivos, que tienen aplicación universal </a:t>
            </a:r>
          </a:p>
        </p:txBody>
      </p:sp>
      <p:pic>
        <p:nvPicPr>
          <p:cNvPr id="1027" name="Picture 3"/>
          <p:cNvPicPr>
            <a:picLocks noChangeAspect="1" noChangeArrowheads="1"/>
          </p:cNvPicPr>
          <p:nvPr/>
        </p:nvPicPr>
        <p:blipFill>
          <a:blip r:embed="rId4" cstate="print"/>
          <a:srcRect/>
          <a:stretch>
            <a:fillRect/>
          </a:stretch>
        </p:blipFill>
        <p:spPr bwMode="auto">
          <a:xfrm>
            <a:off x="7000875" y="1838337"/>
            <a:ext cx="4464000" cy="4176010"/>
          </a:xfrm>
          <a:prstGeom prst="rect">
            <a:avLst/>
          </a:prstGeom>
          <a:noFill/>
          <a:ln w="9525">
            <a:solidFill>
              <a:schemeClr val="accent1"/>
            </a:solidFill>
            <a:miter lim="800000"/>
            <a:headEnd/>
            <a:tailEnd/>
          </a:ln>
        </p:spPr>
      </p:pic>
      <p:sp>
        <p:nvSpPr>
          <p:cNvPr id="10" name="9 Rectángulo"/>
          <p:cNvSpPr/>
          <p:nvPr/>
        </p:nvSpPr>
        <p:spPr>
          <a:xfrm>
            <a:off x="7134225" y="5553075"/>
            <a:ext cx="1714500" cy="390525"/>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50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50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grpId="1"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ppt_x</p:attrName>
                                        </p:attrNameLst>
                                      </p:cBhvr>
                                      <p:tavLst>
                                        <p:tav tm="0">
                                          <p:val>
                                            <p:strVal val="#ppt_x-.2"/>
                                          </p:val>
                                        </p:tav>
                                        <p:tav tm="100000">
                                          <p:val>
                                            <p:strVal val="#ppt_x"/>
                                          </p:val>
                                        </p:tav>
                                      </p:tavLst>
                                    </p:anim>
                                    <p:anim calcmode="lin" valueType="num">
                                      <p:cBhvr>
                                        <p:cTn id="16"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17" dur="1000"/>
                                        <p:tgtEl>
                                          <p:spTgt spid="17"/>
                                        </p:tgtEl>
                                      </p:cBhvr>
                                    </p:animEffect>
                                  </p:childTnLst>
                                </p:cTn>
                              </p:par>
                            </p:childTnLst>
                          </p:cTn>
                        </p:par>
                        <p:par>
                          <p:cTn id="18" fill="hold">
                            <p:stCondLst>
                              <p:cond delay="1000"/>
                            </p:stCondLst>
                            <p:childTnLst>
                              <p:par>
                                <p:cTn id="19" presetID="29" presetClass="entr" presetSubtype="0" fill="hold" grpId="1"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ppt_x</p:attrName>
                                        </p:attrNameLst>
                                      </p:cBhvr>
                                      <p:tavLst>
                                        <p:tav tm="0">
                                          <p:val>
                                            <p:strVal val="#ppt_x-.2"/>
                                          </p:val>
                                        </p:tav>
                                        <p:tav tm="100000">
                                          <p:val>
                                            <p:strVal val="#ppt_x"/>
                                          </p:val>
                                        </p:tav>
                                      </p:tavLst>
                                    </p:anim>
                                    <p:anim calcmode="lin" valueType="num">
                                      <p:cBhvr>
                                        <p:cTn id="22"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3" dur="1000"/>
                                        <p:tgtEl>
                                          <p:spTgt spid="7"/>
                                        </p:tgtEl>
                                      </p:cBhvr>
                                    </p:animEffect>
                                  </p:childTnLst>
                                </p:cTn>
                              </p:par>
                              <p:par>
                                <p:cTn id="24" presetID="29"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1000" fill="hold"/>
                                        <p:tgtEl>
                                          <p:spTgt spid="8"/>
                                        </p:tgtEl>
                                        <p:attrNameLst>
                                          <p:attrName>ppt_x</p:attrName>
                                        </p:attrNameLst>
                                      </p:cBhvr>
                                      <p:tavLst>
                                        <p:tav tm="0">
                                          <p:val>
                                            <p:strVal val="#ppt_x-.2"/>
                                          </p:val>
                                        </p:tav>
                                        <p:tav tm="100000">
                                          <p:val>
                                            <p:strVal val="#ppt_x"/>
                                          </p:val>
                                        </p:tav>
                                      </p:tavLst>
                                    </p:anim>
                                    <p:anim calcmode="lin" valueType="num">
                                      <p:cBhvr>
                                        <p:cTn id="27"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8" dur="1000"/>
                                        <p:tgtEl>
                                          <p:spTgt spid="8"/>
                                        </p:tgtEl>
                                      </p:cBhvr>
                                    </p:animEffect>
                                  </p:childTnLst>
                                </p:cTn>
                              </p:par>
                              <p:par>
                                <p:cTn id="29" presetID="4" presetClass="entr" presetSubtype="32" fill="hold" nodeType="withEffect">
                                  <p:stCondLst>
                                    <p:cond delay="0"/>
                                  </p:stCondLst>
                                  <p:childTnLst>
                                    <p:set>
                                      <p:cBhvr>
                                        <p:cTn id="30" dur="1" fill="hold">
                                          <p:stCondLst>
                                            <p:cond delay="0"/>
                                          </p:stCondLst>
                                        </p:cTn>
                                        <p:tgtEl>
                                          <p:spTgt spid="1027"/>
                                        </p:tgtEl>
                                        <p:attrNameLst>
                                          <p:attrName>style.visibility</p:attrName>
                                        </p:attrNameLst>
                                      </p:cBhvr>
                                      <p:to>
                                        <p:strVal val="visible"/>
                                      </p:to>
                                    </p:set>
                                    <p:animEffect transition="in" filter="box(out)">
                                      <p:cBhvr>
                                        <p:cTn id="31" dur="500"/>
                                        <p:tgtEl>
                                          <p:spTgt spid="1027"/>
                                        </p:tgtEl>
                                      </p:cBhvr>
                                    </p:animEffect>
                                  </p:childTnLst>
                                </p:cTn>
                              </p:par>
                            </p:childTnLst>
                          </p:cTn>
                        </p:par>
                        <p:par>
                          <p:cTn id="32" fill="hold">
                            <p:stCondLst>
                              <p:cond delay="2000"/>
                            </p:stCondLst>
                            <p:childTnLst>
                              <p:par>
                                <p:cTn id="33" presetID="1" presetClass="entr" presetSubtype="0" fill="hold" grpId="0" nodeType="afterEffect">
                                  <p:stCondLst>
                                    <p:cond delay="50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7" grpId="1" animBg="1"/>
      <p:bldP spid="7" grpId="1" animBg="1"/>
      <p:bldP spid="8"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141400" y="843260"/>
            <a:ext cx="6499023"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ACTUALIZACIÓN MECI</a:t>
            </a:r>
            <a:endParaRPr lang="es-E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grpSp>
        <p:nvGrpSpPr>
          <p:cNvPr id="16" name="15 Grupo"/>
          <p:cNvGrpSpPr/>
          <p:nvPr/>
        </p:nvGrpSpPr>
        <p:grpSpPr>
          <a:xfrm>
            <a:off x="276225" y="2044713"/>
            <a:ext cx="11063700" cy="4680822"/>
            <a:chOff x="276225" y="1747838"/>
            <a:chExt cx="11063700" cy="4680822"/>
          </a:xfrm>
        </p:grpSpPr>
        <p:grpSp>
          <p:nvGrpSpPr>
            <p:cNvPr id="14" name="13 Grupo"/>
            <p:cNvGrpSpPr/>
            <p:nvPr/>
          </p:nvGrpSpPr>
          <p:grpSpPr>
            <a:xfrm>
              <a:off x="276225" y="1747838"/>
              <a:ext cx="5760000" cy="4671297"/>
              <a:chOff x="276225" y="1747838"/>
              <a:chExt cx="5760000" cy="4671297"/>
            </a:xfrm>
          </p:grpSpPr>
          <p:pic>
            <p:nvPicPr>
              <p:cNvPr id="10248" name="Picture 8"/>
              <p:cNvPicPr>
                <a:picLocks noChangeAspect="1" noChangeArrowheads="1"/>
              </p:cNvPicPr>
              <p:nvPr/>
            </p:nvPicPr>
            <p:blipFill>
              <a:blip r:embed="rId2" cstate="print"/>
              <a:srcRect/>
              <a:stretch>
                <a:fillRect/>
              </a:stretch>
            </p:blipFill>
            <p:spPr bwMode="auto">
              <a:xfrm>
                <a:off x="276225" y="1747838"/>
                <a:ext cx="5760000" cy="4376301"/>
              </a:xfrm>
              <a:prstGeom prst="rect">
                <a:avLst/>
              </a:prstGeom>
              <a:noFill/>
              <a:ln w="9525">
                <a:noFill/>
                <a:miter lim="800000"/>
                <a:headEnd/>
                <a:tailEnd/>
              </a:ln>
            </p:spPr>
          </p:pic>
          <p:sp>
            <p:nvSpPr>
              <p:cNvPr id="10249" name="Rectangle 9"/>
              <p:cNvSpPr>
                <a:spLocks noChangeArrowheads="1"/>
              </p:cNvSpPr>
              <p:nvPr/>
            </p:nvSpPr>
            <p:spPr bwMode="auto">
              <a:xfrm>
                <a:off x="2762249" y="6172914"/>
                <a:ext cx="523875"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2005</a:t>
                </a:r>
                <a:endParaRPr kumimoji="0" lang="es-CO" sz="1800" b="1"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15" name="14 Grupo"/>
            <p:cNvGrpSpPr/>
            <p:nvPr/>
          </p:nvGrpSpPr>
          <p:grpSpPr>
            <a:xfrm>
              <a:off x="7019925" y="1838339"/>
              <a:ext cx="4320000" cy="4590321"/>
              <a:chOff x="7019925" y="1838339"/>
              <a:chExt cx="4320000" cy="4590321"/>
            </a:xfrm>
          </p:grpSpPr>
          <p:pic>
            <p:nvPicPr>
              <p:cNvPr id="10247" name="Picture 7"/>
              <p:cNvPicPr>
                <a:picLocks noChangeAspect="1" noChangeArrowheads="1"/>
              </p:cNvPicPr>
              <p:nvPr/>
            </p:nvPicPr>
            <p:blipFill>
              <a:blip r:embed="rId3" cstate="print"/>
              <a:srcRect l="1910" t="1259" r="1562"/>
              <a:stretch>
                <a:fillRect/>
              </a:stretch>
            </p:blipFill>
            <p:spPr bwMode="auto">
              <a:xfrm>
                <a:off x="7019925" y="1838339"/>
                <a:ext cx="4320000" cy="4265605"/>
              </a:xfrm>
              <a:prstGeom prst="rect">
                <a:avLst/>
              </a:prstGeom>
              <a:noFill/>
              <a:ln w="9525">
                <a:noFill/>
                <a:miter lim="800000"/>
                <a:headEnd/>
                <a:tailEnd/>
              </a:ln>
            </p:spPr>
          </p:pic>
          <p:sp>
            <p:nvSpPr>
              <p:cNvPr id="12" name="Rectangle 9"/>
              <p:cNvSpPr>
                <a:spLocks noChangeArrowheads="1"/>
              </p:cNvSpPr>
              <p:nvPr/>
            </p:nvSpPr>
            <p:spPr bwMode="auto">
              <a:xfrm>
                <a:off x="8943974" y="6182439"/>
                <a:ext cx="523875"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2014</a:t>
                </a:r>
                <a:endParaRPr kumimoji="0" lang="es-CO" sz="1800" b="1" i="0" u="none" strike="noStrike" cap="none" normalizeH="0" baseline="0" dirty="0" smtClean="0">
                  <a:ln>
                    <a:noFill/>
                  </a:ln>
                  <a:solidFill>
                    <a:schemeClr val="tx1"/>
                  </a:solidFill>
                  <a:effectLst/>
                  <a:latin typeface="Arial" pitchFamily="34" charset="0"/>
                  <a:cs typeface="Arial" pitchFamily="34" charset="0"/>
                </a:endParaRPr>
              </a:p>
            </p:txBody>
          </p:sp>
        </p:grpSp>
        <p:sp>
          <p:nvSpPr>
            <p:cNvPr id="13" name="12 Flecha derecha"/>
            <p:cNvSpPr/>
            <p:nvPr/>
          </p:nvSpPr>
          <p:spPr>
            <a:xfrm>
              <a:off x="6181725" y="3895725"/>
              <a:ext cx="7920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o 9"/>
          <p:cNvGrpSpPr/>
          <p:nvPr/>
        </p:nvGrpSpPr>
        <p:grpSpPr>
          <a:xfrm>
            <a:off x="3462339" y="1034332"/>
            <a:ext cx="8239124" cy="5423550"/>
            <a:chOff x="3505201" y="1005825"/>
            <a:chExt cx="8239124" cy="5423550"/>
          </a:xfrm>
        </p:grpSpPr>
        <p:grpSp>
          <p:nvGrpSpPr>
            <p:cNvPr id="4" name="Grupo 3"/>
            <p:cNvGrpSpPr/>
            <p:nvPr/>
          </p:nvGrpSpPr>
          <p:grpSpPr>
            <a:xfrm>
              <a:off x="7487020" y="1005825"/>
              <a:ext cx="4257305" cy="5239755"/>
              <a:chOff x="7487020" y="1005825"/>
              <a:chExt cx="4257305" cy="5239755"/>
            </a:xfrm>
          </p:grpSpPr>
          <p:pic>
            <p:nvPicPr>
              <p:cNvPr id="9218" name="Picture 2"/>
              <p:cNvPicPr>
                <a:picLocks noChangeAspect="1" noChangeArrowheads="1"/>
              </p:cNvPicPr>
              <p:nvPr/>
            </p:nvPicPr>
            <p:blipFill>
              <a:blip r:embed="rId2" cstate="print"/>
              <a:srcRect l="10269" t="10521" r="4515"/>
              <a:stretch>
                <a:fillRect/>
              </a:stretch>
            </p:blipFill>
            <p:spPr bwMode="auto">
              <a:xfrm>
                <a:off x="7566025" y="2319337"/>
                <a:ext cx="4178300" cy="3926243"/>
              </a:xfrm>
              <a:prstGeom prst="rect">
                <a:avLst/>
              </a:prstGeom>
              <a:noFill/>
              <a:ln w="9525">
                <a:noFill/>
                <a:miter lim="800000"/>
                <a:headEnd/>
                <a:tailEnd/>
              </a:ln>
            </p:spPr>
          </p:pic>
          <p:sp>
            <p:nvSpPr>
              <p:cNvPr id="12" name="11 Rectángulo"/>
              <p:cNvSpPr/>
              <p:nvPr/>
            </p:nvSpPr>
            <p:spPr>
              <a:xfrm>
                <a:off x="7487020" y="1005825"/>
                <a:ext cx="4206343" cy="1169551"/>
              </a:xfrm>
              <a:prstGeom prst="rect">
                <a:avLst/>
              </a:prstGeom>
              <a:noFill/>
            </p:spPr>
            <p:txBody>
              <a:bodyPr wrap="none" lIns="91440" tIns="45720" rIns="91440" bIns="45720">
                <a:spAutoFit/>
              </a:bodyPr>
              <a:lstStyle/>
              <a:p>
                <a:pPr algn="ctr"/>
                <a:r>
                  <a:rPr lang="es-E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Modelo COSO</a:t>
                </a:r>
              </a:p>
              <a:p>
                <a:pPr algn="ctr"/>
                <a:r>
                  <a:rPr lang="es-ES" sz="1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Control Interno-Marco Integrado 2013</a:t>
                </a:r>
                <a:endParaRPr lang="es-ES" sz="1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grpSp>
        <p:cxnSp>
          <p:nvCxnSpPr>
            <p:cNvPr id="19" name="18 Conector angular"/>
            <p:cNvCxnSpPr/>
            <p:nvPr/>
          </p:nvCxnSpPr>
          <p:spPr>
            <a:xfrm rot="5400000" flipH="1" flipV="1">
              <a:off x="6296026" y="3543300"/>
              <a:ext cx="95250" cy="5676900"/>
            </a:xfrm>
            <a:prstGeom prst="bentConnector3">
              <a:avLst>
                <a:gd name="adj1" fmla="val -330000"/>
              </a:avLst>
            </a:prstGeom>
            <a:ln w="60325">
              <a:headEnd type="triangle" w="lg" len="med"/>
              <a:tailEnd type="triangle" w="lg" len="med"/>
            </a:ln>
          </p:spPr>
          <p:style>
            <a:lnRef idx="1">
              <a:schemeClr val="accent1"/>
            </a:lnRef>
            <a:fillRef idx="0">
              <a:schemeClr val="accent1"/>
            </a:fillRef>
            <a:effectRef idx="0">
              <a:schemeClr val="accent1"/>
            </a:effectRef>
            <a:fontRef idx="minor">
              <a:schemeClr val="tx1"/>
            </a:fontRef>
          </p:style>
        </p:cxnSp>
      </p:grpSp>
      <p:sp>
        <p:nvSpPr>
          <p:cNvPr id="8" name="7 Rectángulo"/>
          <p:cNvSpPr/>
          <p:nvPr/>
        </p:nvSpPr>
        <p:spPr>
          <a:xfrm>
            <a:off x="275287" y="909935"/>
            <a:ext cx="5934894"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MECI actualizado</a:t>
            </a:r>
            <a:endParaRPr lang="es-E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grpSp>
        <p:nvGrpSpPr>
          <p:cNvPr id="25" name="24 Grupo"/>
          <p:cNvGrpSpPr/>
          <p:nvPr/>
        </p:nvGrpSpPr>
        <p:grpSpPr>
          <a:xfrm>
            <a:off x="178130" y="1843385"/>
            <a:ext cx="6840000" cy="4534236"/>
            <a:chOff x="178130" y="1843385"/>
            <a:chExt cx="6840000" cy="4534236"/>
          </a:xfrm>
        </p:grpSpPr>
        <p:pic>
          <p:nvPicPr>
            <p:cNvPr id="12291" name="Picture 3"/>
            <p:cNvPicPr>
              <a:picLocks noChangeAspect="1" noChangeArrowheads="1"/>
            </p:cNvPicPr>
            <p:nvPr/>
          </p:nvPicPr>
          <p:blipFill>
            <a:blip r:embed="rId3" cstate="print"/>
            <a:srcRect/>
            <a:stretch>
              <a:fillRect/>
            </a:stretch>
          </p:blipFill>
          <p:spPr bwMode="auto">
            <a:xfrm>
              <a:off x="178130" y="2650487"/>
              <a:ext cx="6840000" cy="3727134"/>
            </a:xfrm>
            <a:prstGeom prst="rect">
              <a:avLst/>
            </a:prstGeom>
            <a:noFill/>
            <a:ln w="9525">
              <a:noFill/>
              <a:miter lim="800000"/>
              <a:headEnd/>
              <a:tailEnd/>
            </a:ln>
          </p:spPr>
        </p:pic>
        <p:sp>
          <p:nvSpPr>
            <p:cNvPr id="11" name="10 Rectángulo"/>
            <p:cNvSpPr/>
            <p:nvPr/>
          </p:nvSpPr>
          <p:spPr>
            <a:xfrm>
              <a:off x="1209494" y="1843385"/>
              <a:ext cx="4686668" cy="923330"/>
            </a:xfrm>
            <a:prstGeom prst="rect">
              <a:avLst/>
            </a:prstGeom>
            <a:noFill/>
          </p:spPr>
          <p:txBody>
            <a:bodyPr wrap="none" lIns="91440" tIns="45720" rIns="91440" bIns="45720">
              <a:spAutoFit/>
            </a:bodyPr>
            <a:lstStyle/>
            <a:p>
              <a:pPr algn="ctr"/>
              <a:r>
                <a:rPr lang="es-E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Función Pública</a:t>
              </a:r>
              <a:endParaRPr lang="es-E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grpSp>
      <p:grpSp>
        <p:nvGrpSpPr>
          <p:cNvPr id="5" name="Grupo 4"/>
          <p:cNvGrpSpPr/>
          <p:nvPr/>
        </p:nvGrpSpPr>
        <p:grpSpPr>
          <a:xfrm>
            <a:off x="7162801" y="2486025"/>
            <a:ext cx="4484048" cy="3996341"/>
            <a:chOff x="7162801" y="2486025"/>
            <a:chExt cx="4484048" cy="3996341"/>
          </a:xfrm>
        </p:grpSpPr>
        <p:sp>
          <p:nvSpPr>
            <p:cNvPr id="6" name="5 Rectángulo"/>
            <p:cNvSpPr/>
            <p:nvPr/>
          </p:nvSpPr>
          <p:spPr>
            <a:xfrm rot="19220156">
              <a:off x="7334251" y="2486025"/>
              <a:ext cx="1352550" cy="419100"/>
            </a:xfrm>
            <a:prstGeom prst="rect">
              <a:avLst/>
            </a:prstGeom>
            <a:solidFill>
              <a:srgbClr val="4472C4">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solidFill>
                    <a:schemeClr val="tx1"/>
                  </a:solidFill>
                </a:rPr>
                <a:t>OBJETIVOS</a:t>
              </a:r>
            </a:p>
          </p:txBody>
        </p:sp>
        <p:sp>
          <p:nvSpPr>
            <p:cNvPr id="7" name="6 Rectángulo"/>
            <p:cNvSpPr/>
            <p:nvPr/>
          </p:nvSpPr>
          <p:spPr>
            <a:xfrm rot="16200000">
              <a:off x="6096001" y="4591050"/>
              <a:ext cx="2552700" cy="419100"/>
            </a:xfrm>
            <a:prstGeom prst="rect">
              <a:avLst/>
            </a:prstGeom>
            <a:solidFill>
              <a:srgbClr val="4472C4">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solidFill>
                    <a:schemeClr val="tx1"/>
                  </a:solidFill>
                </a:rPr>
                <a:t>COMPONENTES</a:t>
              </a:r>
            </a:p>
          </p:txBody>
        </p:sp>
        <p:sp>
          <p:nvSpPr>
            <p:cNvPr id="9" name="8 Rectángulo"/>
            <p:cNvSpPr/>
            <p:nvPr/>
          </p:nvSpPr>
          <p:spPr>
            <a:xfrm rot="18728960">
              <a:off x="10687043" y="5522561"/>
              <a:ext cx="1500511" cy="419100"/>
            </a:xfrm>
            <a:prstGeom prst="rect">
              <a:avLst/>
            </a:prstGeom>
            <a:solidFill>
              <a:srgbClr val="4472C4">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solidFill>
                    <a:schemeClr val="tx1"/>
                  </a:solidFill>
                </a:rPr>
                <a:t>ESTRUCTURA</a:t>
              </a:r>
            </a:p>
          </p:txBody>
        </p:sp>
      </p:grpSp>
      <p:grpSp>
        <p:nvGrpSpPr>
          <p:cNvPr id="17" name="16 Grupo"/>
          <p:cNvGrpSpPr/>
          <p:nvPr/>
        </p:nvGrpSpPr>
        <p:grpSpPr>
          <a:xfrm>
            <a:off x="4052201" y="5510151"/>
            <a:ext cx="6063226" cy="800101"/>
            <a:chOff x="4004700" y="5581650"/>
            <a:chExt cx="6063226" cy="800101"/>
          </a:xfrm>
        </p:grpSpPr>
        <p:sp>
          <p:nvSpPr>
            <p:cNvPr id="14" name="13 Elipse"/>
            <p:cNvSpPr/>
            <p:nvPr/>
          </p:nvSpPr>
          <p:spPr>
            <a:xfrm>
              <a:off x="4004700" y="5581650"/>
              <a:ext cx="1476375" cy="762000"/>
            </a:xfrm>
            <a:prstGeom prst="ellipse">
              <a:avLst/>
            </a:prstGeom>
            <a:noFill/>
            <a:ln w="984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5" name="14 Elipse"/>
            <p:cNvSpPr/>
            <p:nvPr/>
          </p:nvSpPr>
          <p:spPr>
            <a:xfrm>
              <a:off x="8296276" y="5791201"/>
              <a:ext cx="1771650" cy="590550"/>
            </a:xfrm>
            <a:prstGeom prst="ellipse">
              <a:avLst/>
            </a:prstGeom>
            <a:noFill/>
            <a:ln w="984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20" presetClass="entr" presetSubtype="0" fill="hold" nodeType="after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edge">
                                      <p:cBhvr>
                                        <p:cTn id="10" dur="2000"/>
                                        <p:tgtEl>
                                          <p:spTgt spid="25"/>
                                        </p:tgtEl>
                                      </p:cBhvr>
                                    </p:animEffect>
                                  </p:childTnLst>
                                </p:cTn>
                              </p:par>
                            </p:childTnLst>
                          </p:cTn>
                        </p:par>
                        <p:par>
                          <p:cTn id="11" fill="hold">
                            <p:stCondLst>
                              <p:cond delay="2000"/>
                            </p:stCondLst>
                            <p:childTnLst>
                              <p:par>
                                <p:cTn id="12" presetID="22" presetClass="entr" presetSubtype="8"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childTnLst>
                          </p:cTn>
                        </p:par>
                        <p:par>
                          <p:cTn id="15" fill="hold">
                            <p:stCondLst>
                              <p:cond delay="2500"/>
                            </p:stCondLst>
                            <p:childTnLst>
                              <p:par>
                                <p:cTn id="16" presetID="1" presetClass="entr" presetSubtype="0" fill="hold" nodeType="afterEffect">
                                  <p:stCondLst>
                                    <p:cond delay="2000"/>
                                  </p:stCondLst>
                                  <p:childTnLst>
                                    <p:set>
                                      <p:cBhvr>
                                        <p:cTn id="17" dur="1" fill="hold">
                                          <p:stCondLst>
                                            <p:cond delay="1249"/>
                                          </p:stCondLst>
                                        </p:cTn>
                                        <p:tgtEl>
                                          <p:spTgt spid="17"/>
                                        </p:tgtEl>
                                        <p:attrNameLst>
                                          <p:attrName>style.visibility</p:attrName>
                                        </p:attrNameLst>
                                      </p:cBhvr>
                                      <p:to>
                                        <p:strVal val="visible"/>
                                      </p:to>
                                    </p:set>
                                  </p:childTnLst>
                                </p:cTn>
                              </p:par>
                            </p:childTnLst>
                          </p:cTn>
                        </p:par>
                        <p:par>
                          <p:cTn id="18" fill="hold">
                            <p:stCondLst>
                              <p:cond delay="5750"/>
                            </p:stCondLst>
                            <p:childTnLst>
                              <p:par>
                                <p:cTn id="19" presetID="1"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0" name="Picture 8"/>
          <p:cNvPicPr>
            <a:picLocks noChangeAspect="1" noChangeArrowheads="1"/>
          </p:cNvPicPr>
          <p:nvPr/>
        </p:nvPicPr>
        <p:blipFill>
          <a:blip r:embed="rId2" cstate="print"/>
          <a:srcRect l="6001" t="7296" r="5702" b="7077"/>
          <a:stretch>
            <a:fillRect/>
          </a:stretch>
        </p:blipFill>
        <p:spPr bwMode="auto">
          <a:xfrm>
            <a:off x="786357" y="955203"/>
            <a:ext cx="10800000" cy="5890922"/>
          </a:xfrm>
          <a:prstGeom prst="rect">
            <a:avLst/>
          </a:prstGeom>
          <a:noFill/>
          <a:ln w="9525">
            <a:noFill/>
            <a:miter lim="800000"/>
            <a:headEnd/>
            <a:tailEnd/>
          </a:ln>
        </p:spPr>
      </p:pic>
      <p:sp>
        <p:nvSpPr>
          <p:cNvPr id="12" name="11 Rectángulo"/>
          <p:cNvSpPr/>
          <p:nvPr/>
        </p:nvSpPr>
        <p:spPr>
          <a:xfrm>
            <a:off x="4916384" y="5553075"/>
            <a:ext cx="6602681" cy="930852"/>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Vidrio ahumado">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2076</TotalTime>
  <Words>7593</Words>
  <Application>Microsoft Office PowerPoint</Application>
  <PresentationFormat>Panorámica</PresentationFormat>
  <Paragraphs>869</Paragraphs>
  <Slides>58</Slides>
  <Notes>2</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58</vt:i4>
      </vt:variant>
    </vt:vector>
  </HeadingPairs>
  <TitlesOfParts>
    <vt:vector size="69" baseType="lpstr">
      <vt:lpstr>Arial</vt:lpstr>
      <vt:lpstr>Arial Black</vt:lpstr>
      <vt:lpstr>Calibri</vt:lpstr>
      <vt:lpstr>Calibri Light</vt:lpstr>
      <vt:lpstr>Flama Book</vt:lpstr>
      <vt:lpstr>inherit</vt:lpstr>
      <vt:lpstr>Open Sans</vt:lpstr>
      <vt:lpstr>Times New Roman</vt:lpstr>
      <vt:lpstr>Verdana</vt:lpstr>
      <vt:lpstr>Wingdings</vt:lpstr>
      <vt:lpstr>Tema de Office</vt:lpstr>
      <vt:lpstr>AUDITORÍA INTERNA</vt:lpstr>
      <vt:lpstr>1. Antecedentes 2. Normas Internacionales 3. GTC ISO 19011:2018 4. Adecuación de la Institucionalidad 5. Caracterización Proceso y Diseño Procedimientos 6. Conceptualización Auditoría </vt:lpstr>
      <vt:lpstr>ANTECEDENTES</vt:lpstr>
      <vt:lpstr>Artículo 133 de la Ley 1753 de 2015 Plan Nacional de Desarrollo 2014-2018</vt:lpstr>
      <vt:lpstr>Presentación de PowerPoint</vt:lpstr>
      <vt:lpstr>QUÉ ES</vt:lpstr>
      <vt:lpstr>Presentación de PowerPoint</vt:lpstr>
      <vt:lpstr>Presentación de PowerPoint</vt:lpstr>
      <vt:lpstr>Presentación de PowerPoint</vt:lpstr>
      <vt:lpstr>Presentación de PowerPoint</vt:lpstr>
      <vt:lpstr>Presentación de PowerPoint</vt:lpstr>
      <vt:lpstr>Roles de la Unidad de Auditoría Decreto 648 de 2017  (modificó  Decreto 1083 de 2015)</vt:lpstr>
      <vt:lpstr>ACTUALIZACIÓN UNIDAD DE AUDITORÍA AL NUEVO MARCO NORMATIVO</vt:lpstr>
      <vt:lpstr>Presentación de PowerPoint</vt:lpstr>
      <vt:lpstr>Marco Internacional para la Práctica Profesional de Auditoría Interna (MIPP), del Instituto de Auditores Internos (IIA) (enero de 2017)  Guía Técnica Colombiana GTC ISO 19011 Directrices para la auditoría de los sistemas de gestión  (octubre de 2018)</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ADECUACIÓN DE LA INSTITUCIONALIDAD</vt:lpstr>
      <vt:lpstr>Presentación de PowerPoint</vt:lpstr>
      <vt:lpstr>Presentación de PowerPoint</vt:lpstr>
      <vt:lpstr>Presentación de PowerPoint</vt:lpstr>
      <vt:lpstr>CARACTERIZACIÓN PROCESO Y DISEÑO DE PROCEDIMIENTOS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CONCEPTOS APLICABLES A LA AUDITORÍA INTERNA</vt:lpstr>
      <vt:lpstr>“El control interno es un proceso llevado a cabo por el consejo de administración, la dirección y el resto del personal de una entidad, diseñado con el objeto de proporcionar un grado de seguridad razonable en cuanto a la consecución de objetivos relacionados con las operaciones, la información y el cumplimiento”. (Control Interno – Marco Integrado • Mayo 2013)</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RJ</dc:creator>
  <cp:lastModifiedBy>sandra Paola Castillo Hernandez</cp:lastModifiedBy>
  <cp:revision>249</cp:revision>
  <dcterms:created xsi:type="dcterms:W3CDTF">2018-11-21T17:13:29Z</dcterms:created>
  <dcterms:modified xsi:type="dcterms:W3CDTF">2019-03-15T21:22:19Z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8d7dd68-c1dd-44d2-ba6c-4773849eac9b_Enabled">
    <vt:lpwstr>True</vt:lpwstr>
  </property>
  <property fmtid="{D5CDD505-2E9C-101B-9397-08002B2CF9AE}" pid="3" name="MSIP_Label_08d7dd68-c1dd-44d2-ba6c-4773849eac9b_SiteId">
    <vt:lpwstr>622cba98-80f8-41f3-8df5-8eb99901598b</vt:lpwstr>
  </property>
  <property fmtid="{D5CDD505-2E9C-101B-9397-08002B2CF9AE}" pid="4" name="MSIP_Label_08d7dd68-c1dd-44d2-ba6c-4773849eac9b_Owner">
    <vt:lpwstr>jgonzalto@ramajudicial.local</vt:lpwstr>
  </property>
  <property fmtid="{D5CDD505-2E9C-101B-9397-08002B2CF9AE}" pid="5" name="MSIP_Label_08d7dd68-c1dd-44d2-ba6c-4773849eac9b_SetDate">
    <vt:lpwstr>2018-11-21T21:45:16.2644798Z</vt:lpwstr>
  </property>
  <property fmtid="{D5CDD505-2E9C-101B-9397-08002B2CF9AE}" pid="6" name="MSIP_Label_08d7dd68-c1dd-44d2-ba6c-4773849eac9b_Name">
    <vt:lpwstr>Personal</vt:lpwstr>
  </property>
  <property fmtid="{D5CDD505-2E9C-101B-9397-08002B2CF9AE}" pid="7" name="MSIP_Label_08d7dd68-c1dd-44d2-ba6c-4773849eac9b_Application">
    <vt:lpwstr>Microsoft Azure Information Protection</vt:lpwstr>
  </property>
  <property fmtid="{D5CDD505-2E9C-101B-9397-08002B2CF9AE}" pid="8" name="MSIP_Label_08d7dd68-c1dd-44d2-ba6c-4773849eac9b_Extended_MSFT_Method">
    <vt:lpwstr>Automatic</vt:lpwstr>
  </property>
  <property fmtid="{D5CDD505-2E9C-101B-9397-08002B2CF9AE}" pid="9" name="Sensitivity">
    <vt:lpwstr>Personal</vt:lpwstr>
  </property>
</Properties>
</file>