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5"/>
  </p:notesMasterIdLst>
  <p:sldIdLst>
    <p:sldId id="430" r:id="rId2"/>
    <p:sldId id="420" r:id="rId3"/>
    <p:sldId id="428" r:id="rId4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45" userDrawn="1">
          <p15:clr>
            <a:srgbClr val="A4A3A4"/>
          </p15:clr>
        </p15:guide>
        <p15:guide id="2" pos="65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3174C5"/>
    <a:srgbClr val="194D5D"/>
    <a:srgbClr val="FBFE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85341" autoAdjust="0"/>
  </p:normalViewPr>
  <p:slideViewPr>
    <p:cSldViewPr>
      <p:cViewPr varScale="1">
        <p:scale>
          <a:sx n="86" d="100"/>
          <a:sy n="86" d="100"/>
        </p:scale>
        <p:origin x="696" y="67"/>
      </p:cViewPr>
      <p:guideLst>
        <p:guide orient="horz" pos="845"/>
        <p:guide pos="657"/>
      </p:guideLst>
    </p:cSldViewPr>
  </p:slideViewPr>
  <p:outlineViewPr>
    <p:cViewPr>
      <p:scale>
        <a:sx n="33" d="100"/>
        <a:sy n="33" d="100"/>
      </p:scale>
      <p:origin x="0" y="-40554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779802-7E2C-47D3-83BA-D318FE293392}" type="datetimeFigureOut">
              <a:rPr lang="es-CO" smtClean="0"/>
              <a:t>18/02/2020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444176-138A-4932-A9AE-096DB0A4F50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23218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444176-138A-4932-A9AE-096DB0A4F50D}" type="slidenum">
              <a:rPr lang="es-CO" smtClean="0"/>
              <a:t>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205221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444176-138A-4932-A9AE-096DB0A4F50D}" type="slidenum">
              <a:rPr lang="es-CO" smtClean="0"/>
              <a:t>3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487412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0867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9ECB230-568F-44B2-9352-358115F320B6}" type="datetimeFigureOut">
              <a:rPr lang="es-CO" smtClean="0"/>
              <a:pPr/>
              <a:t>18/02/2020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52E256-96E8-4890-8A4D-E0CC6264D88A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05402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9ECB230-568F-44B2-9352-358115F320B6}" type="datetimeFigureOut">
              <a:rPr lang="es-CO" smtClean="0"/>
              <a:pPr/>
              <a:t>18/02/2020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52E256-96E8-4890-8A4D-E0CC6264D88A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09906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9ECB230-568F-44B2-9352-358115F320B6}" type="datetimeFigureOut">
              <a:rPr lang="es-CO" smtClean="0"/>
              <a:pPr/>
              <a:t>18/02/2020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52E256-96E8-4890-8A4D-E0CC6264D88A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90966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9ECB230-568F-44B2-9352-358115F320B6}" type="datetimeFigureOut">
              <a:rPr lang="es-CO" smtClean="0"/>
              <a:pPr/>
              <a:t>18/02/2020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52E256-96E8-4890-8A4D-E0CC6264D88A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55762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9ECB230-568F-44B2-9352-358115F320B6}" type="datetimeFigureOut">
              <a:rPr lang="es-CO" smtClean="0"/>
              <a:pPr/>
              <a:t>18/02/2020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52E256-96E8-4890-8A4D-E0CC6264D88A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1872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9ECB230-568F-44B2-9352-358115F320B6}" type="datetimeFigureOut">
              <a:rPr lang="es-CO" smtClean="0"/>
              <a:pPr/>
              <a:t>18/02/2020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52E256-96E8-4890-8A4D-E0CC6264D88A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78244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9ECB230-568F-44B2-9352-358115F320B6}" type="datetimeFigureOut">
              <a:rPr lang="es-CO" smtClean="0"/>
              <a:pPr/>
              <a:t>18/02/2020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52E256-96E8-4890-8A4D-E0CC6264D88A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95184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9ECB230-568F-44B2-9352-358115F320B6}" type="datetimeFigureOut">
              <a:rPr lang="es-CO" smtClean="0"/>
              <a:pPr/>
              <a:t>18/02/2020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52E256-96E8-4890-8A4D-E0CC6264D88A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02932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9ECB230-568F-44B2-9352-358115F320B6}" type="datetimeFigureOut">
              <a:rPr lang="es-CO" smtClean="0"/>
              <a:pPr/>
              <a:t>18/02/2020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52E256-96E8-4890-8A4D-E0CC6264D88A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31567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9ECB230-568F-44B2-9352-358115F320B6}" type="datetimeFigureOut">
              <a:rPr lang="es-CO" smtClean="0"/>
              <a:pPr/>
              <a:t>18/02/2020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52E256-96E8-4890-8A4D-E0CC6264D88A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84841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 descr="fondo"/>
          <p:cNvPicPr/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51" t="44485" b="1"/>
          <a:stretch/>
        </p:blipFill>
        <p:spPr bwMode="auto">
          <a:xfrm>
            <a:off x="845840" y="0"/>
            <a:ext cx="8298161" cy="6885384"/>
          </a:xfrm>
          <a:prstGeom prst="rect">
            <a:avLst/>
          </a:prstGeom>
          <a:noFill/>
        </p:spPr>
      </p:pic>
      <p:sp>
        <p:nvSpPr>
          <p:cNvPr id="8" name="7 Rectángulo"/>
          <p:cNvSpPr/>
          <p:nvPr userDrawn="1"/>
        </p:nvSpPr>
        <p:spPr>
          <a:xfrm>
            <a:off x="0" y="0"/>
            <a:ext cx="84584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493693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6D2EEF-4293-476A-A2EF-AAF480504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28239"/>
            <a:ext cx="8229600" cy="1143000"/>
          </a:xfrm>
        </p:spPr>
        <p:txBody>
          <a:bodyPr/>
          <a:lstStyle/>
          <a:p>
            <a:r>
              <a:rPr lang="es-CO" sz="3600" b="1" dirty="0">
                <a:solidFill>
                  <a:schemeClr val="accent6"/>
                </a:solidFill>
              </a:rPr>
              <a:t>MAPA DE PROCESOS-PHVA</a:t>
            </a:r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3C5D00F8-4A7D-45C4-BF82-3D086785C4C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36575" t="21315" r="7939" b="5499"/>
          <a:stretch/>
        </p:blipFill>
        <p:spPr>
          <a:xfrm>
            <a:off x="1486000" y="1254310"/>
            <a:ext cx="7200800" cy="4319810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855BB3D5-EA39-4748-9A34-0DC40E424299}"/>
              </a:ext>
            </a:extLst>
          </p:cNvPr>
          <p:cNvSpPr/>
          <p:nvPr/>
        </p:nvSpPr>
        <p:spPr>
          <a:xfrm>
            <a:off x="3374153" y="5111473"/>
            <a:ext cx="45719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C5B2E081-B42A-45DC-AD2C-E61BE1D5874D}"/>
              </a:ext>
            </a:extLst>
          </p:cNvPr>
          <p:cNvSpPr/>
          <p:nvPr/>
        </p:nvSpPr>
        <p:spPr>
          <a:xfrm rot="16200000">
            <a:off x="2383729" y="5185225"/>
            <a:ext cx="648073" cy="303975"/>
          </a:xfrm>
          <a:prstGeom prst="rect">
            <a:avLst/>
          </a:prstGeom>
          <a:solidFill>
            <a:schemeClr val="bg1">
              <a:lumMod val="85000"/>
            </a:schemeClr>
          </a:solidFill>
          <a:ln w="222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800" b="1" dirty="0">
                <a:solidFill>
                  <a:srgbClr val="0070C0"/>
                </a:solidFill>
              </a:rPr>
              <a:t>E</a:t>
            </a:r>
            <a:r>
              <a:rPr lang="es-CO" sz="800" dirty="0">
                <a:solidFill>
                  <a:srgbClr val="0070C0"/>
                </a:solidFill>
              </a:rPr>
              <a:t>valuación y m</a:t>
            </a:r>
            <a:r>
              <a:rPr lang="es-CO" sz="1000" dirty="0">
                <a:solidFill>
                  <a:srgbClr val="0070C0"/>
                </a:solidFill>
              </a:rPr>
              <a:t>ejora </a:t>
            </a:r>
          </a:p>
        </p:txBody>
      </p:sp>
      <p:pic>
        <p:nvPicPr>
          <p:cNvPr id="8" name="Imagen 7" descr="Resultado de imagen para PHVA">
            <a:extLst>
              <a:ext uri="{FF2B5EF4-FFF2-40B4-BE49-F238E27FC236}">
                <a16:creationId xmlns:a16="http://schemas.microsoft.com/office/drawing/2014/main" id="{609029FC-A5CA-4310-B6AA-49639EBF3788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2636912"/>
            <a:ext cx="1865119" cy="1143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24778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FAE759-6577-45BC-8B65-55D6021B4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sz="2400" b="1" dirty="0">
                <a:solidFill>
                  <a:schemeClr val="accent1">
                    <a:lumMod val="75000"/>
                  </a:schemeClr>
                </a:solidFill>
                <a:latin typeface="Montserrat ExtraBold" panose="00000900000000000000" pitchFamily="50" charset="0"/>
              </a:rPr>
              <a:t>PLAN SECTORIAL DE DESARROLLO</a:t>
            </a:r>
            <a:br>
              <a:rPr lang="es-CO" sz="2400" b="1" dirty="0">
                <a:solidFill>
                  <a:schemeClr val="accent1">
                    <a:lumMod val="75000"/>
                  </a:schemeClr>
                </a:solidFill>
                <a:latin typeface="Montserrat ExtraBold" panose="00000900000000000000" pitchFamily="50" charset="0"/>
              </a:rPr>
            </a:br>
            <a:r>
              <a:rPr lang="es-CO" sz="2400" b="1" dirty="0">
                <a:solidFill>
                  <a:schemeClr val="accent1">
                    <a:lumMod val="75000"/>
                  </a:schemeClr>
                </a:solidFill>
                <a:latin typeface="Montserrat ExtraBold" panose="00000900000000000000" pitchFamily="50" charset="0"/>
              </a:rPr>
              <a:t>RAMA JUDICIAL 2019 – 2022</a:t>
            </a:r>
            <a:br>
              <a:rPr lang="es-CO" sz="2400" b="1" dirty="0">
                <a:solidFill>
                  <a:schemeClr val="accent1">
                    <a:lumMod val="75000"/>
                  </a:schemeClr>
                </a:solidFill>
                <a:latin typeface="Montserrat ExtraBold" panose="00000900000000000000" pitchFamily="50" charset="0"/>
              </a:rPr>
            </a:br>
            <a:r>
              <a:rPr lang="es-CO" sz="2400" b="1" dirty="0">
                <a:solidFill>
                  <a:schemeClr val="accent6"/>
                </a:solidFill>
                <a:latin typeface="Montserrat ExtraBold" panose="00000900000000000000" pitchFamily="50" charset="0"/>
              </a:rPr>
              <a:t>“JUSTICIA MODERNA CON TRANSPARENCIA Y EQUIDAD</a:t>
            </a:r>
            <a:r>
              <a:rPr lang="es-CO" sz="2800" b="1" dirty="0">
                <a:solidFill>
                  <a:schemeClr val="accent6"/>
                </a:solidFill>
                <a:latin typeface="Montserrat ExtraBold" panose="00000900000000000000" pitchFamily="50" charset="0"/>
              </a:rPr>
              <a:t>”</a:t>
            </a:r>
            <a:endParaRPr lang="es-CO" sz="2800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7E409D32-4851-4A70-9ED4-AC20A70A3BA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375" t="26200" r="27951" b="8000"/>
          <a:stretch/>
        </p:blipFill>
        <p:spPr>
          <a:xfrm>
            <a:off x="1763688" y="1628800"/>
            <a:ext cx="6048671" cy="4032448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003CB6AA-ACCC-4B98-A65D-6CFA11A2D374}"/>
              </a:ext>
            </a:extLst>
          </p:cNvPr>
          <p:cNvSpPr txBox="1"/>
          <p:nvPr/>
        </p:nvSpPr>
        <p:spPr>
          <a:xfrm>
            <a:off x="2555776" y="5733256"/>
            <a:ext cx="38105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/>
              <a:t>PILARES ESTRATÉGICOS  </a:t>
            </a:r>
            <a:endParaRPr lang="es-CO" sz="2800" b="1" dirty="0"/>
          </a:p>
        </p:txBody>
      </p:sp>
    </p:spTree>
    <p:extLst>
      <p:ext uri="{BB962C8B-B14F-4D97-AF65-F5344CB8AC3E}">
        <p14:creationId xmlns:p14="http://schemas.microsoft.com/office/powerpoint/2010/main" val="448087059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145F81-87D0-426A-A137-F445EBDB9C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320" y="76711"/>
            <a:ext cx="8229600" cy="1143000"/>
          </a:xfrm>
        </p:spPr>
        <p:txBody>
          <a:bodyPr/>
          <a:lstStyle/>
          <a:p>
            <a:r>
              <a:rPr lang="es-ES" sz="2800" b="1" dirty="0"/>
              <a:t>ARTICULACIÓN  Y COHERENCIA</a:t>
            </a:r>
            <a:endParaRPr lang="es-CO" sz="2800" b="1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6156B214-B912-48DB-AAD0-7839CD24D76D}"/>
              </a:ext>
            </a:extLst>
          </p:cNvPr>
          <p:cNvSpPr/>
          <p:nvPr/>
        </p:nvSpPr>
        <p:spPr>
          <a:xfrm>
            <a:off x="1283576" y="995188"/>
            <a:ext cx="1992280" cy="432048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tx1"/>
                </a:solidFill>
              </a:rPr>
              <a:t>4- CONTEXTO </a:t>
            </a:r>
            <a:endParaRPr lang="es-CO" b="1" dirty="0">
              <a:solidFill>
                <a:schemeClr val="tx1"/>
              </a:solidFill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3864AED5-1B04-4B23-93FA-FB0ED69B17D1}"/>
              </a:ext>
            </a:extLst>
          </p:cNvPr>
          <p:cNvSpPr/>
          <p:nvPr/>
        </p:nvSpPr>
        <p:spPr>
          <a:xfrm>
            <a:off x="1259633" y="2204863"/>
            <a:ext cx="2016224" cy="718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tx1"/>
                </a:solidFill>
              </a:rPr>
              <a:t>6- PLANIFICACIÓN </a:t>
            </a:r>
            <a:endParaRPr lang="es-CO" b="1" dirty="0">
              <a:solidFill>
                <a:schemeClr val="tx1"/>
              </a:solidFill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3A927E4-F609-4B3D-B11F-0A04DE2A31E1}"/>
              </a:ext>
            </a:extLst>
          </p:cNvPr>
          <p:cNvSpPr/>
          <p:nvPr/>
        </p:nvSpPr>
        <p:spPr>
          <a:xfrm>
            <a:off x="1221065" y="2924944"/>
            <a:ext cx="2054791" cy="153898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tx1"/>
                </a:solidFill>
              </a:rPr>
              <a:t>7- APOYO</a:t>
            </a:r>
            <a:endParaRPr lang="es-CO" b="1" dirty="0">
              <a:solidFill>
                <a:schemeClr val="tx1"/>
              </a:solidFill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700BE14C-A30B-459B-96C1-C0300D7BAFFD}"/>
              </a:ext>
            </a:extLst>
          </p:cNvPr>
          <p:cNvSpPr/>
          <p:nvPr/>
        </p:nvSpPr>
        <p:spPr>
          <a:xfrm>
            <a:off x="1259628" y="4473039"/>
            <a:ext cx="2016225" cy="78966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200" b="1" dirty="0">
                <a:solidFill>
                  <a:schemeClr val="tx1"/>
                </a:solidFill>
              </a:rPr>
              <a:t>8- FUNCIÓN JURISDICCIONAL Y ADMINISTRATIVA DE LA RAMA JUDICIAL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A475594E-4733-41A3-A8C9-7B14CF35D44C}"/>
              </a:ext>
            </a:extLst>
          </p:cNvPr>
          <p:cNvSpPr/>
          <p:nvPr/>
        </p:nvSpPr>
        <p:spPr>
          <a:xfrm>
            <a:off x="1259633" y="5271822"/>
            <a:ext cx="2021450" cy="78966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tx1"/>
                </a:solidFill>
              </a:rPr>
              <a:t>9- EVALUACIÓN DEL DESEMPEÑO</a:t>
            </a:r>
            <a:endParaRPr lang="es-CO" b="1" dirty="0">
              <a:solidFill>
                <a:schemeClr val="tx1"/>
              </a:solidFill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137E48B5-AC5F-4C7E-AC60-102259302750}"/>
              </a:ext>
            </a:extLst>
          </p:cNvPr>
          <p:cNvSpPr/>
          <p:nvPr/>
        </p:nvSpPr>
        <p:spPr>
          <a:xfrm>
            <a:off x="1259632" y="6061490"/>
            <a:ext cx="2010693" cy="7279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tx1"/>
                </a:solidFill>
              </a:rPr>
              <a:t>10- MEJORA </a:t>
            </a:r>
            <a:endParaRPr lang="es-CO" b="1" dirty="0">
              <a:solidFill>
                <a:schemeClr val="tx1"/>
              </a:solidFill>
            </a:endParaRPr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EAC61CD2-B429-465D-86E6-83F66CD2EB2B}"/>
              </a:ext>
            </a:extLst>
          </p:cNvPr>
          <p:cNvSpPr/>
          <p:nvPr/>
        </p:nvSpPr>
        <p:spPr>
          <a:xfrm rot="16200000">
            <a:off x="3304419" y="3721454"/>
            <a:ext cx="5718905" cy="48948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600" b="1" dirty="0">
                <a:solidFill>
                  <a:schemeClr val="tx1"/>
                </a:solidFill>
              </a:rPr>
              <a:t>6- P. E    CALIDAD DE LA JUSTICIA</a:t>
            </a:r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5B413473-708E-4A67-B5D3-65DCE8D8F3A6}"/>
              </a:ext>
            </a:extLst>
          </p:cNvPr>
          <p:cNvSpPr/>
          <p:nvPr/>
        </p:nvSpPr>
        <p:spPr>
          <a:xfrm>
            <a:off x="6741278" y="5628961"/>
            <a:ext cx="2151202" cy="43074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200" b="1" dirty="0">
                <a:solidFill>
                  <a:schemeClr val="tx1"/>
                </a:solidFill>
              </a:rPr>
              <a:t>DIMENSIÓN 7- CONTROL INTERNO 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1857C1B5-EFA2-454B-968B-B956A888A6B3}"/>
              </a:ext>
            </a:extLst>
          </p:cNvPr>
          <p:cNvSpPr/>
          <p:nvPr/>
        </p:nvSpPr>
        <p:spPr>
          <a:xfrm>
            <a:off x="6729646" y="1095429"/>
            <a:ext cx="2162834" cy="522444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endParaRPr lang="es-CO" sz="9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CO" sz="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DIMENSIÓN 2 MIPG:  DIRECCIONAMIENTO ESTRATÉGICO Y </a:t>
            </a:r>
            <a:r>
              <a:rPr lang="es-CO" sz="9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PLANEACIÓN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CO" sz="10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id="{E3D572A7-F76B-426E-B7D5-4EC797B8BD54}"/>
              </a:ext>
            </a:extLst>
          </p:cNvPr>
          <p:cNvSpPr/>
          <p:nvPr/>
        </p:nvSpPr>
        <p:spPr>
          <a:xfrm>
            <a:off x="6721536" y="2180974"/>
            <a:ext cx="2170944" cy="4291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CO" sz="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DIMENSIÓN 2 MIPG:  DIRECCIONAMIENTO ESTRATÉGICO </a:t>
            </a:r>
            <a:r>
              <a:rPr lang="es-CO" sz="9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 PLANEACIÓN</a:t>
            </a:r>
            <a:endParaRPr lang="es-CO" sz="9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2" name="Rectángulo 31">
            <a:extLst>
              <a:ext uri="{FF2B5EF4-FFF2-40B4-BE49-F238E27FC236}">
                <a16:creationId xmlns:a16="http://schemas.microsoft.com/office/drawing/2014/main" id="{921ABCA2-DF97-4D39-82A0-CD1F9943BD73}"/>
              </a:ext>
            </a:extLst>
          </p:cNvPr>
          <p:cNvSpPr/>
          <p:nvPr/>
        </p:nvSpPr>
        <p:spPr>
          <a:xfrm>
            <a:off x="6721536" y="2969735"/>
            <a:ext cx="2170944" cy="34751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CO" sz="105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DIMENSIÓN 1- TALENTO HUMANO</a:t>
            </a:r>
          </a:p>
        </p:txBody>
      </p:sp>
      <p:sp>
        <p:nvSpPr>
          <p:cNvPr id="34" name="Rectángulo 33">
            <a:extLst>
              <a:ext uri="{FF2B5EF4-FFF2-40B4-BE49-F238E27FC236}">
                <a16:creationId xmlns:a16="http://schemas.microsoft.com/office/drawing/2014/main" id="{7E2D413B-C4BB-46E5-90CE-6473F1C463F2}"/>
              </a:ext>
            </a:extLst>
          </p:cNvPr>
          <p:cNvSpPr/>
          <p:nvPr/>
        </p:nvSpPr>
        <p:spPr>
          <a:xfrm>
            <a:off x="6727573" y="3761677"/>
            <a:ext cx="2164907" cy="4267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000" b="1" dirty="0">
                <a:solidFill>
                  <a:schemeClr val="tx1"/>
                </a:solidFill>
              </a:rPr>
              <a:t>DIMENSIÓN 3- GESTIÓN CON VALORES PARA EL RESULTADO</a:t>
            </a:r>
          </a:p>
        </p:txBody>
      </p:sp>
      <p:sp>
        <p:nvSpPr>
          <p:cNvPr id="35" name="Rectángulo 34">
            <a:extLst>
              <a:ext uri="{FF2B5EF4-FFF2-40B4-BE49-F238E27FC236}">
                <a16:creationId xmlns:a16="http://schemas.microsoft.com/office/drawing/2014/main" id="{9C3B53BD-FA93-4D8B-9F87-558C37ED7A0F}"/>
              </a:ext>
            </a:extLst>
          </p:cNvPr>
          <p:cNvSpPr/>
          <p:nvPr/>
        </p:nvSpPr>
        <p:spPr>
          <a:xfrm>
            <a:off x="6721536" y="4188405"/>
            <a:ext cx="2170944" cy="35072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CO" sz="10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DIMENSIÓN 5- INFORMACIÓN Y COMUNICACIÓN</a:t>
            </a:r>
            <a:endParaRPr lang="es-CO" sz="1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Rectángulo 35">
            <a:extLst>
              <a:ext uri="{FF2B5EF4-FFF2-40B4-BE49-F238E27FC236}">
                <a16:creationId xmlns:a16="http://schemas.microsoft.com/office/drawing/2014/main" id="{089407D0-20A6-4600-A647-ECC0A702355B}"/>
              </a:ext>
            </a:extLst>
          </p:cNvPr>
          <p:cNvSpPr/>
          <p:nvPr/>
        </p:nvSpPr>
        <p:spPr>
          <a:xfrm>
            <a:off x="6721630" y="3317133"/>
            <a:ext cx="2170850" cy="4267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b="1" dirty="0">
                <a:solidFill>
                  <a:schemeClr val="tx1"/>
                </a:solidFill>
              </a:rPr>
              <a:t>DIMENSIÓN  6- GESTIÓN  DEL CONOCIMIENTO Y LA INNOVACIÓN </a:t>
            </a:r>
            <a:endParaRPr lang="es-CO" sz="1000" b="1" dirty="0">
              <a:solidFill>
                <a:schemeClr val="tx1"/>
              </a:solidFill>
            </a:endParaRPr>
          </a:p>
        </p:txBody>
      </p:sp>
      <p:sp>
        <p:nvSpPr>
          <p:cNvPr id="37" name="Rectángulo 36">
            <a:extLst>
              <a:ext uri="{FF2B5EF4-FFF2-40B4-BE49-F238E27FC236}">
                <a16:creationId xmlns:a16="http://schemas.microsoft.com/office/drawing/2014/main" id="{035D930D-A32B-47D8-A3FF-996F7D198EAB}"/>
              </a:ext>
            </a:extLst>
          </p:cNvPr>
          <p:cNvSpPr/>
          <p:nvPr/>
        </p:nvSpPr>
        <p:spPr>
          <a:xfrm>
            <a:off x="6721630" y="4539134"/>
            <a:ext cx="2170850" cy="75343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CO" sz="105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DIMENSIÓN 3 GESTIÓN CON  VALORES PARA EL RESULTADO</a:t>
            </a:r>
            <a:endParaRPr lang="es-CO" sz="105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8" name="Rectángulo 37">
            <a:extLst>
              <a:ext uri="{FF2B5EF4-FFF2-40B4-BE49-F238E27FC236}">
                <a16:creationId xmlns:a16="http://schemas.microsoft.com/office/drawing/2014/main" id="{C0697E6D-FE90-4F60-8820-C3ACD7D4CD31}"/>
              </a:ext>
            </a:extLst>
          </p:cNvPr>
          <p:cNvSpPr/>
          <p:nvPr/>
        </p:nvSpPr>
        <p:spPr>
          <a:xfrm>
            <a:off x="6747709" y="5239060"/>
            <a:ext cx="2144771" cy="43770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b="1" dirty="0">
                <a:solidFill>
                  <a:schemeClr val="tx1"/>
                </a:solidFill>
              </a:rPr>
              <a:t>DIMENSIÓN 4-EVALUACIÓN DE RESULTADOS </a:t>
            </a:r>
            <a:endParaRPr lang="es-CO" sz="1000" b="1" dirty="0">
              <a:solidFill>
                <a:schemeClr val="tx1"/>
              </a:solidFill>
            </a:endParaRPr>
          </a:p>
        </p:txBody>
      </p:sp>
      <p:sp>
        <p:nvSpPr>
          <p:cNvPr id="39" name="Rectángulo 38">
            <a:extLst>
              <a:ext uri="{FF2B5EF4-FFF2-40B4-BE49-F238E27FC236}">
                <a16:creationId xmlns:a16="http://schemas.microsoft.com/office/drawing/2014/main" id="{A5EC70CA-35F6-4D09-A998-D9D4D5EE1901}"/>
              </a:ext>
            </a:extLst>
          </p:cNvPr>
          <p:cNvSpPr/>
          <p:nvPr/>
        </p:nvSpPr>
        <p:spPr>
          <a:xfrm>
            <a:off x="1259633" y="683603"/>
            <a:ext cx="2016224" cy="348161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/>
              <a:t>NTC 6256: 2018</a:t>
            </a:r>
          </a:p>
        </p:txBody>
      </p:sp>
      <p:sp>
        <p:nvSpPr>
          <p:cNvPr id="42" name="Rectángulo 41">
            <a:extLst>
              <a:ext uri="{FF2B5EF4-FFF2-40B4-BE49-F238E27FC236}">
                <a16:creationId xmlns:a16="http://schemas.microsoft.com/office/drawing/2014/main" id="{73DFFD69-4F37-4EE2-942B-372A42E684F7}"/>
              </a:ext>
            </a:extLst>
          </p:cNvPr>
          <p:cNvSpPr/>
          <p:nvPr/>
        </p:nvSpPr>
        <p:spPr>
          <a:xfrm>
            <a:off x="3453933" y="677853"/>
            <a:ext cx="2954683" cy="348161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PLAN SECTORIAL</a:t>
            </a:r>
          </a:p>
        </p:txBody>
      </p:sp>
      <p:sp>
        <p:nvSpPr>
          <p:cNvPr id="43" name="Rectángulo 42">
            <a:extLst>
              <a:ext uri="{FF2B5EF4-FFF2-40B4-BE49-F238E27FC236}">
                <a16:creationId xmlns:a16="http://schemas.microsoft.com/office/drawing/2014/main" id="{B8D15A5D-5FC0-4047-9821-92DAA59B95AC}"/>
              </a:ext>
            </a:extLst>
          </p:cNvPr>
          <p:cNvSpPr/>
          <p:nvPr/>
        </p:nvSpPr>
        <p:spPr>
          <a:xfrm>
            <a:off x="6729646" y="764704"/>
            <a:ext cx="2162834" cy="348161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>
                <a:solidFill>
                  <a:schemeClr val="tx1"/>
                </a:solidFill>
              </a:rPr>
              <a:t>MIPG 2.0</a:t>
            </a:r>
          </a:p>
        </p:txBody>
      </p:sp>
      <p:sp>
        <p:nvSpPr>
          <p:cNvPr id="45" name="Rectángulo 44">
            <a:extLst>
              <a:ext uri="{FF2B5EF4-FFF2-40B4-BE49-F238E27FC236}">
                <a16:creationId xmlns:a16="http://schemas.microsoft.com/office/drawing/2014/main" id="{10E7580C-777C-474F-A292-09EFAE3366AB}"/>
              </a:ext>
            </a:extLst>
          </p:cNvPr>
          <p:cNvSpPr/>
          <p:nvPr/>
        </p:nvSpPr>
        <p:spPr>
          <a:xfrm>
            <a:off x="6758659" y="6059703"/>
            <a:ext cx="2133821" cy="43074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b="1" dirty="0">
                <a:solidFill>
                  <a:schemeClr val="tx1"/>
                </a:solidFill>
              </a:rPr>
              <a:t>DIMENSIÓN 4-EVALUACIÓN DE RESULTADOS </a:t>
            </a:r>
            <a:endParaRPr lang="es-CO" sz="1000" b="1" dirty="0">
              <a:solidFill>
                <a:schemeClr val="tx1"/>
              </a:solidFill>
            </a:endParaRPr>
          </a:p>
        </p:txBody>
      </p:sp>
      <p:sp>
        <p:nvSpPr>
          <p:cNvPr id="48" name="Rectángulo 47">
            <a:extLst>
              <a:ext uri="{FF2B5EF4-FFF2-40B4-BE49-F238E27FC236}">
                <a16:creationId xmlns:a16="http://schemas.microsoft.com/office/drawing/2014/main" id="{60E27DD6-577F-4746-BC14-4874AE2E8DD6}"/>
              </a:ext>
            </a:extLst>
          </p:cNvPr>
          <p:cNvSpPr/>
          <p:nvPr/>
        </p:nvSpPr>
        <p:spPr>
          <a:xfrm>
            <a:off x="6729646" y="1472495"/>
            <a:ext cx="2162834" cy="73236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endParaRPr lang="es-CO" sz="11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CO" sz="11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DIMENSIÓN 2 MIPG:  DIRECCIONAMIENTO ESTRATÉGICO Y PLANEACIÓN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CO" sz="11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49" name="Rectángulo 48">
            <a:extLst>
              <a:ext uri="{FF2B5EF4-FFF2-40B4-BE49-F238E27FC236}">
                <a16:creationId xmlns:a16="http://schemas.microsoft.com/office/drawing/2014/main" id="{5A6A40D7-6175-4058-9450-8DF7C5761F1F}"/>
              </a:ext>
            </a:extLst>
          </p:cNvPr>
          <p:cNvSpPr/>
          <p:nvPr/>
        </p:nvSpPr>
        <p:spPr>
          <a:xfrm>
            <a:off x="1259633" y="1412776"/>
            <a:ext cx="2016224" cy="77721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tx1"/>
                </a:solidFill>
              </a:rPr>
              <a:t>5- LIDERAZGO</a:t>
            </a:r>
            <a:endParaRPr lang="es-CO" b="1" dirty="0">
              <a:solidFill>
                <a:schemeClr val="tx1"/>
              </a:solidFill>
            </a:endParaRPr>
          </a:p>
        </p:txBody>
      </p:sp>
      <p:sp>
        <p:nvSpPr>
          <p:cNvPr id="50" name="Rectángulo 49">
            <a:extLst>
              <a:ext uri="{FF2B5EF4-FFF2-40B4-BE49-F238E27FC236}">
                <a16:creationId xmlns:a16="http://schemas.microsoft.com/office/drawing/2014/main" id="{46887A83-5719-44BC-8936-230C1DA84887}"/>
              </a:ext>
            </a:extLst>
          </p:cNvPr>
          <p:cNvSpPr/>
          <p:nvPr/>
        </p:nvSpPr>
        <p:spPr>
          <a:xfrm>
            <a:off x="6752979" y="6449601"/>
            <a:ext cx="2139501" cy="424363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200" b="1" dirty="0">
                <a:solidFill>
                  <a:schemeClr val="tx1"/>
                </a:solidFill>
              </a:rPr>
              <a:t>DIMENSIÓN 7- CONTROL INTERNO 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0C169414-F511-4F9B-AD79-D187E42C3EAF}"/>
              </a:ext>
            </a:extLst>
          </p:cNvPr>
          <p:cNvSpPr/>
          <p:nvPr/>
        </p:nvSpPr>
        <p:spPr>
          <a:xfrm>
            <a:off x="3453933" y="1106746"/>
            <a:ext cx="2237373" cy="299195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b="1" dirty="0">
                <a:solidFill>
                  <a:schemeClr val="tx1"/>
                </a:solidFill>
              </a:rPr>
              <a:t>PLANEACIÓN INSTITUCIONAL </a:t>
            </a:r>
            <a:endParaRPr lang="es-CO" sz="1000" b="1" dirty="0">
              <a:solidFill>
                <a:schemeClr val="tx1"/>
              </a:solidFill>
            </a:endParaRP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B7B23491-BEB7-4F4C-A16E-943BC99391DB}"/>
              </a:ext>
            </a:extLst>
          </p:cNvPr>
          <p:cNvSpPr/>
          <p:nvPr/>
        </p:nvSpPr>
        <p:spPr>
          <a:xfrm>
            <a:off x="3453933" y="1427884"/>
            <a:ext cx="2246815" cy="73483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000" b="1" dirty="0">
                <a:solidFill>
                  <a:schemeClr val="tx1"/>
                </a:solidFill>
              </a:rPr>
              <a:t>5-P E. JUSTICIA CERCANA AL CIUDADANO Y COMUNICACIÓN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AA9592BB-668F-425D-A4C7-95FE93C7615A}"/>
              </a:ext>
            </a:extLst>
          </p:cNvPr>
          <p:cNvSpPr/>
          <p:nvPr/>
        </p:nvSpPr>
        <p:spPr>
          <a:xfrm>
            <a:off x="3453933" y="2180974"/>
            <a:ext cx="2237371" cy="3588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900" b="1" dirty="0">
                <a:solidFill>
                  <a:schemeClr val="tx1"/>
                </a:solidFill>
              </a:rPr>
              <a:t>PLANEACIÒN INSTITUCIONAL </a:t>
            </a: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9E80086C-437D-454F-A335-66F51067A6D8}"/>
              </a:ext>
            </a:extLst>
          </p:cNvPr>
          <p:cNvSpPr/>
          <p:nvPr/>
        </p:nvSpPr>
        <p:spPr>
          <a:xfrm>
            <a:off x="3453933" y="2507677"/>
            <a:ext cx="2237372" cy="39837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900" b="1" dirty="0">
                <a:solidFill>
                  <a:schemeClr val="tx1"/>
                </a:solidFill>
              </a:rPr>
              <a:t>7- P.E  ANTICORRUPCIÓN Y TRANSPARENCIA </a:t>
            </a: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EC8072FF-3210-4BE5-BE39-6240475B32AB}"/>
              </a:ext>
            </a:extLst>
          </p:cNvPr>
          <p:cNvSpPr/>
          <p:nvPr/>
        </p:nvSpPr>
        <p:spPr>
          <a:xfrm>
            <a:off x="3453934" y="3306209"/>
            <a:ext cx="2237370" cy="42889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900" b="1" dirty="0">
                <a:solidFill>
                  <a:schemeClr val="tx1"/>
                </a:solidFill>
              </a:rPr>
              <a:t>2--- P.E.  MODERNIZACIÒN DE LA INFRAESTRUCTURA JUDICIAL Y SEGURIDAD </a:t>
            </a:r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2C3C8155-E12E-4ECE-9A47-FF5D52760370}"/>
              </a:ext>
            </a:extLst>
          </p:cNvPr>
          <p:cNvSpPr/>
          <p:nvPr/>
        </p:nvSpPr>
        <p:spPr>
          <a:xfrm>
            <a:off x="3464343" y="3747990"/>
            <a:ext cx="2237370" cy="43074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900" b="1" dirty="0">
                <a:solidFill>
                  <a:schemeClr val="tx1"/>
                </a:solidFill>
              </a:rPr>
              <a:t>1- - P.E.  MODERNIZACIÓN  TECNOLÓGICA Y TRANSFORMACIÓN DIGITAL </a:t>
            </a:r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3829AFB9-6B09-4495-B8F9-F239362B4B03}"/>
              </a:ext>
            </a:extLst>
          </p:cNvPr>
          <p:cNvSpPr/>
          <p:nvPr/>
        </p:nvSpPr>
        <p:spPr>
          <a:xfrm>
            <a:off x="3453934" y="2939932"/>
            <a:ext cx="2237370" cy="3662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900" b="1" dirty="0">
                <a:solidFill>
                  <a:schemeClr val="tx1"/>
                </a:solidFill>
              </a:rPr>
              <a:t>3- P.E.  CARRERA JUDICIAL DESARROLLO DEL TALENTO HUMANO Y GESTIÓN DEL COMOCIMIENTO  </a:t>
            </a:r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598A657C-0045-461F-982F-9A790BECDFB0}"/>
              </a:ext>
            </a:extLst>
          </p:cNvPr>
          <p:cNvSpPr/>
          <p:nvPr/>
        </p:nvSpPr>
        <p:spPr>
          <a:xfrm>
            <a:off x="3475959" y="4518764"/>
            <a:ext cx="2215344" cy="81648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000" b="1" dirty="0">
                <a:solidFill>
                  <a:schemeClr val="tx1"/>
                </a:solidFill>
              </a:rPr>
              <a:t>4- P. E.  TRANSFORMACIÓN DE LA ARQUITECTURA ORGANIZACIONAL </a:t>
            </a:r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80602041-D008-47DD-BD27-3A97ADBEA269}"/>
              </a:ext>
            </a:extLst>
          </p:cNvPr>
          <p:cNvSpPr/>
          <p:nvPr/>
        </p:nvSpPr>
        <p:spPr>
          <a:xfrm>
            <a:off x="3481657" y="5325473"/>
            <a:ext cx="2209646" cy="33092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100" b="1" dirty="0">
                <a:solidFill>
                  <a:schemeClr val="tx1"/>
                </a:solidFill>
              </a:rPr>
              <a:t>6-  P.E.  CALIDAD DE LA JUSTICIA</a:t>
            </a:r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4A691399-FF24-4FA0-8D3F-07636B8EE7F4}"/>
              </a:ext>
            </a:extLst>
          </p:cNvPr>
          <p:cNvSpPr/>
          <p:nvPr/>
        </p:nvSpPr>
        <p:spPr>
          <a:xfrm>
            <a:off x="3478207" y="5656396"/>
            <a:ext cx="2209646" cy="44683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900" b="1" dirty="0">
                <a:solidFill>
                  <a:schemeClr val="tx1"/>
                </a:solidFill>
              </a:rPr>
              <a:t>4- P.E. TRANSFORMACIÓN DE LA ARQUITECTURA ORGANIZACIONAL</a:t>
            </a:r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9178046E-9575-453E-97E9-617FFCCE6AEE}"/>
              </a:ext>
            </a:extLst>
          </p:cNvPr>
          <p:cNvSpPr/>
          <p:nvPr/>
        </p:nvSpPr>
        <p:spPr>
          <a:xfrm>
            <a:off x="3478207" y="6056554"/>
            <a:ext cx="2209646" cy="43074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900" b="1" dirty="0">
                <a:solidFill>
                  <a:schemeClr val="tx1"/>
                </a:solidFill>
              </a:rPr>
              <a:t>4- P.E  TRANSFORMACIÒN DE LA ARQUITECTURA ORGANIZACIONAL</a:t>
            </a:r>
          </a:p>
        </p:txBody>
      </p:sp>
      <p:sp>
        <p:nvSpPr>
          <p:cNvPr id="30" name="Rectángulo 29">
            <a:extLst>
              <a:ext uri="{FF2B5EF4-FFF2-40B4-BE49-F238E27FC236}">
                <a16:creationId xmlns:a16="http://schemas.microsoft.com/office/drawing/2014/main" id="{F0815CD5-8D4B-4785-8836-B7C0DFBA0E99}"/>
              </a:ext>
            </a:extLst>
          </p:cNvPr>
          <p:cNvSpPr/>
          <p:nvPr/>
        </p:nvSpPr>
        <p:spPr>
          <a:xfrm>
            <a:off x="3488404" y="6480285"/>
            <a:ext cx="2199449" cy="3453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900" b="1" dirty="0">
                <a:solidFill>
                  <a:schemeClr val="tx1"/>
                </a:solidFill>
              </a:rPr>
              <a:t>6- P.E CALIDAD DE LA JUSTICIA </a:t>
            </a:r>
          </a:p>
        </p:txBody>
      </p:sp>
      <p:sp>
        <p:nvSpPr>
          <p:cNvPr id="52" name="Rectángulo 51">
            <a:extLst>
              <a:ext uri="{FF2B5EF4-FFF2-40B4-BE49-F238E27FC236}">
                <a16:creationId xmlns:a16="http://schemas.microsoft.com/office/drawing/2014/main" id="{91C5D2AC-51BC-4F73-A3E9-B8EDD600A5E7}"/>
              </a:ext>
            </a:extLst>
          </p:cNvPr>
          <p:cNvSpPr/>
          <p:nvPr/>
        </p:nvSpPr>
        <p:spPr>
          <a:xfrm>
            <a:off x="3475959" y="4181449"/>
            <a:ext cx="2211894" cy="3329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900" b="1" dirty="0">
                <a:solidFill>
                  <a:schemeClr val="tx1"/>
                </a:solidFill>
              </a:rPr>
              <a:t>5-P E. JUSTICIA CERCANA AL CIUDADANO Y COMUNICACIÓN</a:t>
            </a:r>
          </a:p>
        </p:txBody>
      </p:sp>
      <p:sp>
        <p:nvSpPr>
          <p:cNvPr id="54" name="Flecha: a la derecha 53">
            <a:extLst>
              <a:ext uri="{FF2B5EF4-FFF2-40B4-BE49-F238E27FC236}">
                <a16:creationId xmlns:a16="http://schemas.microsoft.com/office/drawing/2014/main" id="{29245561-E7BD-4F00-A41E-D73F04819C46}"/>
              </a:ext>
            </a:extLst>
          </p:cNvPr>
          <p:cNvSpPr/>
          <p:nvPr/>
        </p:nvSpPr>
        <p:spPr>
          <a:xfrm>
            <a:off x="5731521" y="3599910"/>
            <a:ext cx="2238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5" name="Rectángulo 54">
            <a:extLst>
              <a:ext uri="{FF2B5EF4-FFF2-40B4-BE49-F238E27FC236}">
                <a16:creationId xmlns:a16="http://schemas.microsoft.com/office/drawing/2014/main" id="{6388163A-4ACF-4DE2-B0E7-406F7D03AD27}"/>
              </a:ext>
            </a:extLst>
          </p:cNvPr>
          <p:cNvSpPr/>
          <p:nvPr/>
        </p:nvSpPr>
        <p:spPr>
          <a:xfrm>
            <a:off x="6725591" y="2610105"/>
            <a:ext cx="2162834" cy="35886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000" b="1" dirty="0">
                <a:solidFill>
                  <a:schemeClr val="tx1"/>
                </a:solidFill>
              </a:rPr>
              <a:t>DIMENSIÓN 3- GESTIÓN CON VALORES PARA EL RESULTADO</a:t>
            </a:r>
          </a:p>
        </p:txBody>
      </p:sp>
    </p:spTree>
    <p:extLst>
      <p:ext uri="{BB962C8B-B14F-4D97-AF65-F5344CB8AC3E}">
        <p14:creationId xmlns:p14="http://schemas.microsoft.com/office/powerpoint/2010/main" val="38701916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6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8" grpId="0" animBg="1"/>
      <p:bldP spid="9" grpId="0" animBg="1"/>
      <p:bldP spid="10" grpId="0" animBg="1"/>
      <p:bldP spid="11" grpId="0" animBg="1"/>
      <p:bldP spid="24" grpId="0" animBg="1"/>
      <p:bldP spid="29" grpId="0" animBg="1"/>
      <p:bldP spid="4" grpId="0" animBg="1"/>
      <p:bldP spid="31" grpId="0" animBg="1"/>
      <p:bldP spid="32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2" grpId="0" animBg="1"/>
      <p:bldP spid="43" grpId="0" animBg="1"/>
      <p:bldP spid="45" grpId="0" animBg="1"/>
      <p:bldP spid="48" grpId="0" animBg="1"/>
      <p:bldP spid="49" grpId="0" animBg="1"/>
      <p:bldP spid="50" grpId="0" animBg="1"/>
      <p:bldP spid="12" grpId="0" animBg="1"/>
      <p:bldP spid="16" grpId="0" animBg="1"/>
      <p:bldP spid="17" grpId="0" animBg="1"/>
      <p:bldP spid="19" grpId="0" animBg="1"/>
      <p:bldP spid="21" grpId="0" animBg="1"/>
      <p:bldP spid="22" grpId="0" animBg="1"/>
      <p:bldP spid="23" grpId="0" animBg="1"/>
      <p:bldP spid="25" grpId="0" animBg="1"/>
      <p:bldP spid="26" grpId="0" animBg="1"/>
      <p:bldP spid="27" grpId="0" animBg="1"/>
      <p:bldP spid="28" grpId="0" animBg="1"/>
      <p:bldP spid="30" grpId="0" animBg="1"/>
      <p:bldP spid="52" grpId="0" animBg="1"/>
      <p:bldP spid="54" grpId="0" animBg="1"/>
      <p:bldP spid="55" grpId="0" animBg="1"/>
    </p:bldLst>
  </p:timing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9117</TotalTime>
  <Words>251</Words>
  <Application>Microsoft Office PowerPoint</Application>
  <PresentationFormat>Presentación en pantalla (4:3)</PresentationFormat>
  <Paragraphs>48</Paragraphs>
  <Slides>3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Montserrat ExtraBold</vt:lpstr>
      <vt:lpstr>1_Tema de Office</vt:lpstr>
      <vt:lpstr>MAPA DE PROCESOS-PHVA</vt:lpstr>
      <vt:lpstr>PLAN SECTORIAL DE DESARROLLO RAMA JUDICIAL 2019 – 2022 “JUSTICIA MODERNA CON TRANSPARENCIA Y EQUIDAD”</vt:lpstr>
      <vt:lpstr>ARTICULACIÓN  Y COHERENCIA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Cpq01</dc:creator>
  <cp:lastModifiedBy>Dora Marina Rojas</cp:lastModifiedBy>
  <cp:revision>316</cp:revision>
  <dcterms:created xsi:type="dcterms:W3CDTF">2012-11-20T17:02:50Z</dcterms:created>
  <dcterms:modified xsi:type="dcterms:W3CDTF">2020-02-18T10:56:26Z</dcterms:modified>
</cp:coreProperties>
</file>