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4"/>
  </p:notesMasterIdLst>
  <p:sldIdLst>
    <p:sldId id="425" r:id="rId2"/>
    <p:sldId id="426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a Rodríguez Estupiñan" initials="CRE" lastIdx="2" clrIdx="0">
    <p:extLst>
      <p:ext uri="{19B8F6BF-5375-455C-9EA6-DF929625EA0E}">
        <p15:presenceInfo xmlns:p15="http://schemas.microsoft.com/office/powerpoint/2012/main" userId="S-1-5-21-2293652570-1902107330-946877820-411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77" autoAdjust="0"/>
    <p:restoredTop sz="94386" autoAdjust="0"/>
  </p:normalViewPr>
  <p:slideViewPr>
    <p:cSldViewPr>
      <p:cViewPr varScale="1">
        <p:scale>
          <a:sx n="68" d="100"/>
          <a:sy n="68" d="100"/>
        </p:scale>
        <p:origin x="834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055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79802-7E2C-47D3-83BA-D318FE293392}" type="datetimeFigureOut">
              <a:rPr lang="es-CO" smtClean="0"/>
              <a:t>23/06/2021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444176-138A-4932-A9AE-096DB0A4F50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23218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444176-138A-4932-A9AE-096DB0A4F50D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63034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444176-138A-4932-A9AE-096DB0A4F50D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5301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086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23/06/2021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5402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23/06/2021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09906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23/06/2021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0966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23/06/2021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55762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23/06/2021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872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23/06/2021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8244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23/06/2021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5184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23/06/2021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2932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23/06/2021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1567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89ECB230-568F-44B2-9352-358115F320B6}" type="datetimeFigureOut">
              <a:rPr lang="es-CO" smtClean="0"/>
              <a:pPr/>
              <a:t>23/06/2021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4052E256-96E8-4890-8A4D-E0CC6264D88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4841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fondo"/>
          <p:cNvPicPr/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51" t="44485" b="1"/>
          <a:stretch/>
        </p:blipFill>
        <p:spPr bwMode="auto">
          <a:xfrm>
            <a:off x="1127787" y="0"/>
            <a:ext cx="11064215" cy="6885384"/>
          </a:xfrm>
          <a:prstGeom prst="rect">
            <a:avLst/>
          </a:prstGeom>
          <a:noFill/>
        </p:spPr>
      </p:pic>
      <p:sp>
        <p:nvSpPr>
          <p:cNvPr id="8" name="7 Rectángulo"/>
          <p:cNvSpPr/>
          <p:nvPr userDrawn="1"/>
        </p:nvSpPr>
        <p:spPr>
          <a:xfrm>
            <a:off x="0" y="0"/>
            <a:ext cx="1127787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800" dirty="0"/>
          </a:p>
        </p:txBody>
      </p:sp>
    </p:spTree>
    <p:extLst>
      <p:ext uri="{BB962C8B-B14F-4D97-AF65-F5344CB8AC3E}">
        <p14:creationId xmlns:p14="http://schemas.microsoft.com/office/powerpoint/2010/main" val="1493693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8339" y="364859"/>
            <a:ext cx="2674103" cy="86409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8926610" y="433494"/>
            <a:ext cx="2132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4BACC6">
                    <a:lumMod val="75000"/>
                  </a:srgbClr>
                </a:solidFill>
                <a:latin typeface="Calibri"/>
              </a:rPr>
              <a:t>SIGCMA</a:t>
            </a:r>
            <a:endParaRPr lang="es-CO" sz="3200" dirty="0">
              <a:solidFill>
                <a:srgbClr val="4BACC6">
                  <a:lumMod val="75000"/>
                </a:srgbClr>
              </a:solidFill>
              <a:latin typeface="Calibri"/>
            </a:endParaRPr>
          </a:p>
        </p:txBody>
      </p:sp>
      <p:grpSp>
        <p:nvGrpSpPr>
          <p:cNvPr id="7" name="Group 8"/>
          <p:cNvGrpSpPr>
            <a:grpSpLocks/>
          </p:cNvGrpSpPr>
          <p:nvPr/>
        </p:nvGrpSpPr>
        <p:grpSpPr bwMode="auto">
          <a:xfrm>
            <a:off x="6522674" y="1112623"/>
            <a:ext cx="4791140" cy="103188"/>
            <a:chOff x="2381" y="720"/>
            <a:chExt cx="3154" cy="65"/>
          </a:xfrm>
        </p:grpSpPr>
        <p:pic>
          <p:nvPicPr>
            <p:cNvPr id="9" name="6 Imagen" descr="palo ejrlb.pn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1" y="720"/>
              <a:ext cx="1417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7 Imagen" descr="palo ejrlb.png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0" y="720"/>
              <a:ext cx="335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ctángulo 1"/>
          <p:cNvSpPr/>
          <p:nvPr/>
        </p:nvSpPr>
        <p:spPr>
          <a:xfrm>
            <a:off x="7453454" y="983131"/>
            <a:ext cx="461363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400" b="1" i="1" dirty="0">
                <a:solidFill>
                  <a:prstClr val="black"/>
                </a:solidFill>
                <a:latin typeface="Palatino Linotype" panose="02040502050505030304" pitchFamily="18" charset="0"/>
              </a:rPr>
              <a:t>Coordinación Nacional </a:t>
            </a:r>
          </a:p>
        </p:txBody>
      </p:sp>
      <p:sp>
        <p:nvSpPr>
          <p:cNvPr id="44" name="Marcador de contenido 2"/>
          <p:cNvSpPr txBox="1">
            <a:spLocks/>
          </p:cNvSpPr>
          <p:nvPr/>
        </p:nvSpPr>
        <p:spPr>
          <a:xfrm>
            <a:off x="3431704" y="3933056"/>
            <a:ext cx="6120680" cy="36004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O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ES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5CA58BE-376E-4F19-8F82-1C97C66D96C7}"/>
              </a:ext>
            </a:extLst>
          </p:cNvPr>
          <p:cNvSpPr txBox="1">
            <a:spLocks/>
          </p:cNvSpPr>
          <p:nvPr/>
        </p:nvSpPr>
        <p:spPr>
          <a:xfrm>
            <a:off x="2279576" y="2133411"/>
            <a:ext cx="8424936" cy="9176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CO" sz="4500" b="1"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5E8FA7C5-E707-49A5-85F3-5D119C540E15}"/>
              </a:ext>
            </a:extLst>
          </p:cNvPr>
          <p:cNvSpPr txBox="1">
            <a:spLocks/>
          </p:cNvSpPr>
          <p:nvPr/>
        </p:nvSpPr>
        <p:spPr>
          <a:xfrm>
            <a:off x="2279576" y="3968611"/>
            <a:ext cx="8424936" cy="91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CO" b="1" dirty="0"/>
          </a:p>
        </p:txBody>
      </p:sp>
      <p:graphicFrame>
        <p:nvGraphicFramePr>
          <p:cNvPr id="16" name="Tabla 16">
            <a:extLst>
              <a:ext uri="{FF2B5EF4-FFF2-40B4-BE49-F238E27FC236}">
                <a16:creationId xmlns:a16="http://schemas.microsoft.com/office/drawing/2014/main" id="{5DFBA708-41E8-44FE-B8B8-32F696D96B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554620"/>
              </p:ext>
            </p:extLst>
          </p:nvPr>
        </p:nvGraphicFramePr>
        <p:xfrm>
          <a:off x="1127448" y="1215811"/>
          <a:ext cx="10957812" cy="5412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079">
                  <a:extLst>
                    <a:ext uri="{9D8B030D-6E8A-4147-A177-3AD203B41FA5}">
                      <a16:colId xmlns:a16="http://schemas.microsoft.com/office/drawing/2014/main" val="1389141643"/>
                    </a:ext>
                  </a:extLst>
                </a:gridCol>
                <a:gridCol w="4671733">
                  <a:extLst>
                    <a:ext uri="{9D8B030D-6E8A-4147-A177-3AD203B41FA5}">
                      <a16:colId xmlns:a16="http://schemas.microsoft.com/office/drawing/2014/main" val="959180251"/>
                    </a:ext>
                  </a:extLst>
                </a:gridCol>
              </a:tblGrid>
              <a:tr h="350557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ACTIVIDADES PROGRAMADAS SIGCMA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FECHAS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1215604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Publicación Programa de Auditorías Internas ajustado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 de Julio de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16586908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Publicación Formato y Modelo Informe de revisión por la Dirección y Modelo de Acta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 de Julio de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5330751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Taller de Auditores Internos (Auditorías Internas Ciclo 2021)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 de Julio de 2021</a:t>
                      </a:r>
                    </a:p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8:30 a.m. – 12:00 m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5146977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Publicación del Instrumento de Auditorias Internas: Herramienta Forms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de Julio de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32560994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Capacitación y verificación de condiciones para evaluación y certificación de Sellos de Bioseguridad: Huella de Confianza (Directores Seccionales de Administración Judicial, Coordinaciones Administrativas)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</a:t>
                      </a: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julio: 8:00- 10:30 a.m.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70294958"/>
                  </a:ext>
                </a:extLst>
              </a:tr>
              <a:tr h="35337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Diligenciamiento del Instrumento de Auditorias Internas: Herramienta Forms (todas las Dependencias Certificadas y las que se van a certificar en el 2021)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 12 al  28 de Julio de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18789697"/>
                  </a:ext>
                </a:extLst>
              </a:tr>
              <a:tr h="35337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Remisión  por parte de la Coordinación del SIGCMA a los Auditores del Instrumento Diligenciado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y 30 de Julio de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2008429"/>
                  </a:ext>
                </a:extLst>
              </a:tr>
              <a:tr h="23941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Plazo máximo de envío de Plan de Acción, Matriz de Riesgo, Informe de Revisión para la Alta Dirección y Acta de Aprobación modelo enviado por la Coordinación Nacional del SIGCMA.</a:t>
                      </a:r>
                    </a:p>
                    <a:p>
                      <a:pPr algn="l" fontAlgn="ctr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Julio 19 de 2021</a:t>
                      </a:r>
                    </a:p>
                    <a:p>
                      <a:pPr algn="ctr" fontAlgn="ctr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0473853"/>
                  </a:ext>
                </a:extLst>
              </a:tr>
              <a:tr h="353376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Publicación en el WEB Site de: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Acción, Matriz de Riesgo, Informe de Revisión para la Alta Dirección y Acta de Aprobación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Hasta el 27 de Julio de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5841992"/>
                  </a:ext>
                </a:extLst>
              </a:tr>
              <a:tr h="35337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Concertación  fechas de Auditoría Interna con el Auditor Líder (Verificación de requisitos)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Hasta el  27 de Julio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65903330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Preparación  para las auditorías Internas SIGCMA Dependencias Administrativas  8:00 am a 12:30 pm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DE JULIO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3200105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Preparación  para las auditorías Internas SIGCMA Dependencias Judiciales 2:30 pm a 5:00 pm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DE JULIO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1882252"/>
                  </a:ext>
                </a:extLst>
              </a:tr>
              <a:tr h="313662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Primer Ciclo de Auditoría Interna Remotas 2021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 AL 31 DE AGOSTO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92443202"/>
                  </a:ext>
                </a:extLst>
              </a:tr>
              <a:tr h="353376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Segundo Ciclo de Auditoría Interna Presencial 2021  para las sedes que presentaron no conformidades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 AL 10 DE SEPTIEMBRE 2021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84547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9883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8339" y="364859"/>
            <a:ext cx="2674103" cy="86409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8926610" y="433494"/>
            <a:ext cx="2132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4BACC6">
                    <a:lumMod val="75000"/>
                  </a:srgbClr>
                </a:solidFill>
                <a:latin typeface="Calibri"/>
              </a:rPr>
              <a:t>SIGCMA</a:t>
            </a:r>
            <a:endParaRPr lang="es-CO" sz="3200" dirty="0">
              <a:solidFill>
                <a:srgbClr val="4BACC6">
                  <a:lumMod val="75000"/>
                </a:srgbClr>
              </a:solidFill>
              <a:latin typeface="Calibri"/>
            </a:endParaRPr>
          </a:p>
        </p:txBody>
      </p:sp>
      <p:grpSp>
        <p:nvGrpSpPr>
          <p:cNvPr id="7" name="Group 8"/>
          <p:cNvGrpSpPr>
            <a:grpSpLocks/>
          </p:cNvGrpSpPr>
          <p:nvPr/>
        </p:nvGrpSpPr>
        <p:grpSpPr bwMode="auto">
          <a:xfrm>
            <a:off x="6522674" y="1112623"/>
            <a:ext cx="4791140" cy="103188"/>
            <a:chOff x="2381" y="720"/>
            <a:chExt cx="3154" cy="65"/>
          </a:xfrm>
        </p:grpSpPr>
        <p:pic>
          <p:nvPicPr>
            <p:cNvPr id="9" name="6 Imagen" descr="palo ejrlb.pn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1" y="720"/>
              <a:ext cx="1417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7 Imagen" descr="palo ejrlb.png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0" y="720"/>
              <a:ext cx="335" cy="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ctángulo 1"/>
          <p:cNvSpPr/>
          <p:nvPr/>
        </p:nvSpPr>
        <p:spPr>
          <a:xfrm>
            <a:off x="7453454" y="983131"/>
            <a:ext cx="461363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400" b="1" i="1" dirty="0">
                <a:solidFill>
                  <a:prstClr val="black"/>
                </a:solidFill>
                <a:latin typeface="Palatino Linotype" panose="02040502050505030304" pitchFamily="18" charset="0"/>
              </a:rPr>
              <a:t>Coordinación Nacional </a:t>
            </a:r>
          </a:p>
        </p:txBody>
      </p:sp>
      <p:sp>
        <p:nvSpPr>
          <p:cNvPr id="44" name="Marcador de contenido 2"/>
          <p:cNvSpPr txBox="1">
            <a:spLocks/>
          </p:cNvSpPr>
          <p:nvPr/>
        </p:nvSpPr>
        <p:spPr>
          <a:xfrm>
            <a:off x="3431704" y="3933056"/>
            <a:ext cx="6120680" cy="36004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O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ES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5CA58BE-376E-4F19-8F82-1C97C66D96C7}"/>
              </a:ext>
            </a:extLst>
          </p:cNvPr>
          <p:cNvSpPr txBox="1">
            <a:spLocks/>
          </p:cNvSpPr>
          <p:nvPr/>
        </p:nvSpPr>
        <p:spPr>
          <a:xfrm>
            <a:off x="2279576" y="2133411"/>
            <a:ext cx="8424936" cy="9176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CO" sz="4500" b="1"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5E8FA7C5-E707-49A5-85F3-5D119C540E15}"/>
              </a:ext>
            </a:extLst>
          </p:cNvPr>
          <p:cNvSpPr txBox="1">
            <a:spLocks/>
          </p:cNvSpPr>
          <p:nvPr/>
        </p:nvSpPr>
        <p:spPr>
          <a:xfrm>
            <a:off x="2279576" y="3968611"/>
            <a:ext cx="8424936" cy="91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CO" b="1" dirty="0"/>
          </a:p>
        </p:txBody>
      </p:sp>
      <p:graphicFrame>
        <p:nvGraphicFramePr>
          <p:cNvPr id="16" name="Tabla 16">
            <a:extLst>
              <a:ext uri="{FF2B5EF4-FFF2-40B4-BE49-F238E27FC236}">
                <a16:creationId xmlns:a16="http://schemas.microsoft.com/office/drawing/2014/main" id="{5DFBA708-41E8-44FE-B8B8-32F696D96B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201373"/>
              </p:ext>
            </p:extLst>
          </p:nvPr>
        </p:nvGraphicFramePr>
        <p:xfrm>
          <a:off x="1127448" y="1215811"/>
          <a:ext cx="10957812" cy="56410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079">
                  <a:extLst>
                    <a:ext uri="{9D8B030D-6E8A-4147-A177-3AD203B41FA5}">
                      <a16:colId xmlns:a16="http://schemas.microsoft.com/office/drawing/2014/main" val="1389141643"/>
                    </a:ext>
                  </a:extLst>
                </a:gridCol>
                <a:gridCol w="4671733">
                  <a:extLst>
                    <a:ext uri="{9D8B030D-6E8A-4147-A177-3AD203B41FA5}">
                      <a16:colId xmlns:a16="http://schemas.microsoft.com/office/drawing/2014/main" val="959180251"/>
                    </a:ext>
                  </a:extLst>
                </a:gridCol>
              </a:tblGrid>
              <a:tr h="350557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ACTIVIDADES PROGRAMADAS SIGCMA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FECHAS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1215604"/>
                  </a:ext>
                </a:extLst>
              </a:tr>
              <a:tr h="353376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Elaboración Informe de Auditorías Internas (Auditor Líder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Hasta el 03 de Septiembre de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65708190"/>
                  </a:ext>
                </a:extLst>
              </a:tr>
              <a:tr h="353376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Socialización Informe de Auditoría Interna (Auditor Líder)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Hasta el 10 de Septiembre de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98895939"/>
                  </a:ext>
                </a:extLst>
              </a:tr>
              <a:tr h="353376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Remisión de Informes de Auditoría con todos los documentos soportes a la Coordinación Nacional del SIGCMA (Auditor Líder – Auditor)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Hasta el 15 de Septiembre de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92547795"/>
                  </a:ext>
                </a:extLst>
              </a:tr>
              <a:tr h="353376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Publicación de los Informes de Auditoría Interna en el WEB Site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Hasta el 22 de Septiembre de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43661672"/>
                  </a:ext>
                </a:extLst>
              </a:tr>
              <a:tr h="353376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Preparación  para las auditorías Externas  del SIGCMA Dependencias Administrativas  8:00 am a 12:30 pm  y de 2:30 pm a 5:00 pm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 de DE SEPTIEMBRE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287892"/>
                  </a:ext>
                </a:extLst>
              </a:tr>
              <a:tr h="353376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Preparación  para las auditorías Externas SIGCMA Dependencias Judiciales  2:00 am a 5:00 pm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y 14  DE SEPTIEMBRE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22767680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Proceso de Planificación Auditorías Externas Ciclo 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al 17 de Septiembre de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76245939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Aprobación Planificación Auditorias Externas por parte del Ente Certificador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Hasta el 20- 21 de Septiembre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1386538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Socialización y Publicación Programa de Auditorías Externas Ciclo 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al 24 de Septiembre de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43798767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Auditorias Externas SIGCMA 2021: Acto de Instalación y apertura Ciclo Auditorías Externas Ciclo 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 DE OCTUBRE AL 29 DE OCTUBRE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40258348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Consolidación Informe  de Auditorías Externas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Hasta el 19 de Noviembre de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39175253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Presentación Informe Preliminar de Auditorías Consejo Directivo del Ente Certificador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Hasta el 26 de Noviembre de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57130651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Socialización Resultados de la Auditoría Externa Ciclo 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 de Diciembre de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3018173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Elaboración y Presentación de los Planes de Mejora al Ente Certificador para aprobación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Hasta el 15 de Diciembre de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07461682"/>
                  </a:ext>
                </a:extLst>
              </a:tr>
              <a:tr h="350557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Evento Nacional del SIGCMA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, 10 y 11  de  Diciembre de 2021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183112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8723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9099</TotalTime>
  <Words>598</Words>
  <Application>Microsoft Office PowerPoint</Application>
  <PresentationFormat>Panorámica</PresentationFormat>
  <Paragraphs>71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Palatino Linotype</vt:lpstr>
      <vt:lpstr>1_Tema de Office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Cpq01</dc:creator>
  <cp:lastModifiedBy>Sandra Castillo</cp:lastModifiedBy>
  <cp:revision>324</cp:revision>
  <dcterms:created xsi:type="dcterms:W3CDTF">2012-11-20T17:02:50Z</dcterms:created>
  <dcterms:modified xsi:type="dcterms:W3CDTF">2021-06-23T22:11:50Z</dcterms:modified>
</cp:coreProperties>
</file>