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33"/>
  </p:notesMasterIdLst>
  <p:sldIdLst>
    <p:sldId id="381" r:id="rId2"/>
    <p:sldId id="425" r:id="rId3"/>
    <p:sldId id="426" r:id="rId4"/>
    <p:sldId id="415" r:id="rId5"/>
    <p:sldId id="416" r:id="rId6"/>
    <p:sldId id="417" r:id="rId7"/>
    <p:sldId id="418" r:id="rId8"/>
    <p:sldId id="428" r:id="rId9"/>
    <p:sldId id="429" r:id="rId10"/>
    <p:sldId id="604" r:id="rId11"/>
    <p:sldId id="432" r:id="rId12"/>
    <p:sldId id="435" r:id="rId13"/>
    <p:sldId id="586" r:id="rId14"/>
    <p:sldId id="587" r:id="rId15"/>
    <p:sldId id="588" r:id="rId16"/>
    <p:sldId id="589" r:id="rId17"/>
    <p:sldId id="590" r:id="rId18"/>
    <p:sldId id="591" r:id="rId19"/>
    <p:sldId id="603" r:id="rId20"/>
    <p:sldId id="592" r:id="rId21"/>
    <p:sldId id="593" r:id="rId22"/>
    <p:sldId id="594" r:id="rId23"/>
    <p:sldId id="595" r:id="rId24"/>
    <p:sldId id="597" r:id="rId25"/>
    <p:sldId id="599" r:id="rId26"/>
    <p:sldId id="596" r:id="rId27"/>
    <p:sldId id="600" r:id="rId28"/>
    <p:sldId id="601" r:id="rId29"/>
    <p:sldId id="602" r:id="rId30"/>
    <p:sldId id="598" r:id="rId31"/>
    <p:sldId id="436" r:id="rId32"/>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WES. Espinosa Santamaria" initials="WWES" lastIdx="2" clrIdx="0">
    <p:extLst>
      <p:ext uri="{19B8F6BF-5375-455C-9EA6-DF929625EA0E}">
        <p15:presenceInfo xmlns:p15="http://schemas.microsoft.com/office/powerpoint/2012/main" userId="S-1-5-21-2255506183-343154469-1802859287-1401" providerId="AD"/>
      </p:ext>
    </p:extLst>
  </p:cmAuthor>
  <p:cmAuthor id="2" name="sandra Paola Castillo Hernandez" initials="sPCH" lastIdx="3" clrIdx="1">
    <p:extLst>
      <p:ext uri="{19B8F6BF-5375-455C-9EA6-DF929625EA0E}">
        <p15:presenceInfo xmlns:p15="http://schemas.microsoft.com/office/powerpoint/2012/main" userId="S-1-5-21-2255506183-343154469-1802859287-13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2" autoAdjust="0"/>
    <p:restoredTop sz="85341" autoAdjust="0"/>
  </p:normalViewPr>
  <p:slideViewPr>
    <p:cSldViewPr>
      <p:cViewPr varScale="1">
        <p:scale>
          <a:sx n="92" d="100"/>
          <a:sy n="92" d="100"/>
        </p:scale>
        <p:origin x="1140" y="72"/>
      </p:cViewPr>
      <p:guideLst>
        <p:guide orient="horz" pos="2160"/>
        <p:guide pos="2880"/>
      </p:guideLst>
    </p:cSldViewPr>
  </p:slideViewPr>
  <p:outlineViewPr>
    <p:cViewPr>
      <p:scale>
        <a:sx n="33" d="100"/>
        <a:sy n="33" d="100"/>
      </p:scale>
      <p:origin x="0" y="-40554"/>
    </p:cViewPr>
  </p:outlineViewPr>
  <p:notesTextViewPr>
    <p:cViewPr>
      <p:scale>
        <a:sx n="1" d="1"/>
        <a:sy n="1" d="1"/>
      </p:scale>
      <p:origin x="0" y="0"/>
    </p:cViewPr>
  </p:notesTextViewPr>
  <p:sorterViewPr>
    <p:cViewPr>
      <p:scale>
        <a:sx n="100" d="100"/>
        <a:sy n="100" d="100"/>
      </p:scale>
      <p:origin x="0" y="-522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E9C8C2-62F2-49C8-B39C-893D18E0F34B}"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s-ES"/>
        </a:p>
      </dgm:t>
    </dgm:pt>
    <dgm:pt modelId="{547A3D57-66C0-4580-A5E6-BF33B93F8438}">
      <dgm:prSet phldrT="[Texto]"/>
      <dgm:spPr/>
      <dgm:t>
        <a:bodyPr/>
        <a:lstStyle/>
        <a:p>
          <a:r>
            <a:rPr lang="es-CO" b="1" dirty="0"/>
            <a:t>Mejorar la efectividad de la Rama Judicial y disminuir la congestión.</a:t>
          </a:r>
          <a:endParaRPr lang="es-ES" dirty="0"/>
        </a:p>
      </dgm:t>
    </dgm:pt>
    <dgm:pt modelId="{A05A4103-4F91-4037-8E62-69DFA5FBE855}" type="parTrans" cxnId="{E49B0EDF-8E8E-42E4-9E0A-F3E5111754E8}">
      <dgm:prSet/>
      <dgm:spPr/>
      <dgm:t>
        <a:bodyPr/>
        <a:lstStyle/>
        <a:p>
          <a:endParaRPr lang="es-ES"/>
        </a:p>
      </dgm:t>
    </dgm:pt>
    <dgm:pt modelId="{48DB52D9-C1ED-4022-B83B-6AB2BBDCB6AB}" type="sibTrans" cxnId="{E49B0EDF-8E8E-42E4-9E0A-F3E5111754E8}">
      <dgm:prSet/>
      <dgm:spPr/>
      <dgm:t>
        <a:bodyPr/>
        <a:lstStyle/>
        <a:p>
          <a:endParaRPr lang="es-ES"/>
        </a:p>
      </dgm:t>
    </dgm:pt>
    <dgm:pt modelId="{15C51357-F413-4AB9-A195-5305CC36CE01}">
      <dgm:prSet phldrT="[Texto]"/>
      <dgm:spPr/>
      <dgm:t>
        <a:bodyPr/>
        <a:lstStyle/>
        <a:p>
          <a:r>
            <a:rPr lang="es-CO" b="1" dirty="0"/>
            <a:t>Fortalecer la transparencia y apertura de datos de la Rama Judicial.</a:t>
          </a:r>
          <a:endParaRPr lang="es-ES" dirty="0"/>
        </a:p>
      </dgm:t>
    </dgm:pt>
    <dgm:pt modelId="{42749B4B-53F0-47AB-8C84-806A2FCD9E3F}" type="parTrans" cxnId="{69E1C7D8-218A-42B7-84A2-FD5357E4BA0F}">
      <dgm:prSet/>
      <dgm:spPr/>
      <dgm:t>
        <a:bodyPr/>
        <a:lstStyle/>
        <a:p>
          <a:endParaRPr lang="es-ES"/>
        </a:p>
      </dgm:t>
    </dgm:pt>
    <dgm:pt modelId="{3487AD4C-D26D-4163-85F9-E1162364F409}" type="sibTrans" cxnId="{69E1C7D8-218A-42B7-84A2-FD5357E4BA0F}">
      <dgm:prSet/>
      <dgm:spPr/>
      <dgm:t>
        <a:bodyPr/>
        <a:lstStyle/>
        <a:p>
          <a:endParaRPr lang="es-ES"/>
        </a:p>
      </dgm:t>
    </dgm:pt>
    <dgm:pt modelId="{13D4D56B-B841-4781-BDA4-2B755C9AB9B0}">
      <dgm:prSet phldrT="[Texto]"/>
      <dgm:spPr/>
      <dgm:t>
        <a:bodyPr/>
        <a:lstStyle/>
        <a:p>
          <a:r>
            <a:rPr lang="es-CO" b="1" dirty="0"/>
            <a:t>Mejorar el acceso a la justicia.</a:t>
          </a:r>
          <a:endParaRPr lang="es-ES" dirty="0"/>
        </a:p>
      </dgm:t>
    </dgm:pt>
    <dgm:pt modelId="{9FF38E25-F0A8-4A67-9FB8-A6A0744C2304}" type="parTrans" cxnId="{2128356B-9424-4627-9325-4B7EB5837453}">
      <dgm:prSet/>
      <dgm:spPr/>
      <dgm:t>
        <a:bodyPr/>
        <a:lstStyle/>
        <a:p>
          <a:endParaRPr lang="es-ES"/>
        </a:p>
      </dgm:t>
    </dgm:pt>
    <dgm:pt modelId="{9730D310-39AB-4540-8EB6-CF245F58378D}" type="sibTrans" cxnId="{2128356B-9424-4627-9325-4B7EB5837453}">
      <dgm:prSet/>
      <dgm:spPr/>
      <dgm:t>
        <a:bodyPr/>
        <a:lstStyle/>
        <a:p>
          <a:endParaRPr lang="es-ES"/>
        </a:p>
      </dgm:t>
    </dgm:pt>
    <dgm:pt modelId="{50F27C1C-CB10-47F0-9A2F-2E952E7CA026}">
      <dgm:prSet phldrT="[Texto]"/>
      <dgm:spPr/>
      <dgm:t>
        <a:bodyPr/>
        <a:lstStyle/>
        <a:p>
          <a:r>
            <a:rPr lang="es-CO" b="1" dirty="0"/>
            <a:t>Fortalecer la autonomía e independencia judicial, administrativa y financiera de la Rama Judicial.</a:t>
          </a:r>
          <a:endParaRPr lang="es-ES" dirty="0"/>
        </a:p>
      </dgm:t>
    </dgm:pt>
    <dgm:pt modelId="{237813D5-26EF-497E-AF77-0961ABA65639}" type="parTrans" cxnId="{33475C7E-6C05-497B-B9E9-51739AF4CF95}">
      <dgm:prSet/>
      <dgm:spPr/>
      <dgm:t>
        <a:bodyPr/>
        <a:lstStyle/>
        <a:p>
          <a:endParaRPr lang="es-ES"/>
        </a:p>
      </dgm:t>
    </dgm:pt>
    <dgm:pt modelId="{E4069978-D6EE-44AF-9DF9-B404659504EA}" type="sibTrans" cxnId="{33475C7E-6C05-497B-B9E9-51739AF4CF95}">
      <dgm:prSet/>
      <dgm:spPr/>
      <dgm:t>
        <a:bodyPr/>
        <a:lstStyle/>
        <a:p>
          <a:endParaRPr lang="es-ES"/>
        </a:p>
      </dgm:t>
    </dgm:pt>
    <dgm:pt modelId="{0F835E73-7899-4267-96AB-9852662F8362}">
      <dgm:prSet phldrT="[Texto]"/>
      <dgm:spPr/>
      <dgm:t>
        <a:bodyPr/>
        <a:lstStyle/>
        <a:p>
          <a:r>
            <a:rPr lang="es-CO" b="1" dirty="0"/>
            <a:t>Atraer, desarrollar y mantener a los mejores servidores judiciales.</a:t>
          </a:r>
          <a:endParaRPr lang="es-ES" dirty="0"/>
        </a:p>
      </dgm:t>
    </dgm:pt>
    <dgm:pt modelId="{DC2E0CF3-B1C8-41BA-83CA-D91DA503E0B4}" type="parTrans" cxnId="{4C1F6517-893E-4CE3-A326-D9F1C31FEF7C}">
      <dgm:prSet/>
      <dgm:spPr/>
      <dgm:t>
        <a:bodyPr/>
        <a:lstStyle/>
        <a:p>
          <a:endParaRPr lang="es-ES"/>
        </a:p>
      </dgm:t>
    </dgm:pt>
    <dgm:pt modelId="{9473D08A-140D-463E-B6DC-53ADB4416F80}" type="sibTrans" cxnId="{4C1F6517-893E-4CE3-A326-D9F1C31FEF7C}">
      <dgm:prSet/>
      <dgm:spPr/>
      <dgm:t>
        <a:bodyPr/>
        <a:lstStyle/>
        <a:p>
          <a:endParaRPr lang="es-ES"/>
        </a:p>
      </dgm:t>
    </dgm:pt>
    <dgm:pt modelId="{564A1CE9-82AB-45A8-997A-FA307B470E5F}" type="pres">
      <dgm:prSet presAssocID="{12E9C8C2-62F2-49C8-B39C-893D18E0F34B}" presName="cycle" presStyleCnt="0">
        <dgm:presLayoutVars>
          <dgm:dir/>
          <dgm:resizeHandles val="exact"/>
        </dgm:presLayoutVars>
      </dgm:prSet>
      <dgm:spPr/>
      <dgm:t>
        <a:bodyPr/>
        <a:lstStyle/>
        <a:p>
          <a:endParaRPr lang="es-CO"/>
        </a:p>
      </dgm:t>
    </dgm:pt>
    <dgm:pt modelId="{6C0B053B-504B-405D-8D75-A60714DBE4A8}" type="pres">
      <dgm:prSet presAssocID="{547A3D57-66C0-4580-A5E6-BF33B93F8438}" presName="node" presStyleLbl="node1" presStyleIdx="0" presStyleCnt="5">
        <dgm:presLayoutVars>
          <dgm:bulletEnabled val="1"/>
        </dgm:presLayoutVars>
      </dgm:prSet>
      <dgm:spPr/>
      <dgm:t>
        <a:bodyPr/>
        <a:lstStyle/>
        <a:p>
          <a:endParaRPr lang="es-CO"/>
        </a:p>
      </dgm:t>
    </dgm:pt>
    <dgm:pt modelId="{902B2EF3-D2F4-48DB-96D5-A92508437160}" type="pres">
      <dgm:prSet presAssocID="{48DB52D9-C1ED-4022-B83B-6AB2BBDCB6AB}" presName="sibTrans" presStyleLbl="sibTrans2D1" presStyleIdx="0" presStyleCnt="5"/>
      <dgm:spPr/>
      <dgm:t>
        <a:bodyPr/>
        <a:lstStyle/>
        <a:p>
          <a:endParaRPr lang="es-CO"/>
        </a:p>
      </dgm:t>
    </dgm:pt>
    <dgm:pt modelId="{184DFB60-4110-4F0F-B522-9977EC9D1BB0}" type="pres">
      <dgm:prSet presAssocID="{48DB52D9-C1ED-4022-B83B-6AB2BBDCB6AB}" presName="connectorText" presStyleLbl="sibTrans2D1" presStyleIdx="0" presStyleCnt="5"/>
      <dgm:spPr/>
      <dgm:t>
        <a:bodyPr/>
        <a:lstStyle/>
        <a:p>
          <a:endParaRPr lang="es-CO"/>
        </a:p>
      </dgm:t>
    </dgm:pt>
    <dgm:pt modelId="{63C294CD-E5C5-4D07-910A-B3B7FF3DE8A8}" type="pres">
      <dgm:prSet presAssocID="{15C51357-F413-4AB9-A195-5305CC36CE01}" presName="node" presStyleLbl="node1" presStyleIdx="1" presStyleCnt="5">
        <dgm:presLayoutVars>
          <dgm:bulletEnabled val="1"/>
        </dgm:presLayoutVars>
      </dgm:prSet>
      <dgm:spPr/>
      <dgm:t>
        <a:bodyPr/>
        <a:lstStyle/>
        <a:p>
          <a:endParaRPr lang="es-CO"/>
        </a:p>
      </dgm:t>
    </dgm:pt>
    <dgm:pt modelId="{03CB9D14-5EAB-4C38-ACD5-69E509BE8BA1}" type="pres">
      <dgm:prSet presAssocID="{3487AD4C-D26D-4163-85F9-E1162364F409}" presName="sibTrans" presStyleLbl="sibTrans2D1" presStyleIdx="1" presStyleCnt="5"/>
      <dgm:spPr/>
      <dgm:t>
        <a:bodyPr/>
        <a:lstStyle/>
        <a:p>
          <a:endParaRPr lang="es-CO"/>
        </a:p>
      </dgm:t>
    </dgm:pt>
    <dgm:pt modelId="{DE5ADF18-3D58-4389-8F69-2C5D3A4A9A20}" type="pres">
      <dgm:prSet presAssocID="{3487AD4C-D26D-4163-85F9-E1162364F409}" presName="connectorText" presStyleLbl="sibTrans2D1" presStyleIdx="1" presStyleCnt="5"/>
      <dgm:spPr/>
      <dgm:t>
        <a:bodyPr/>
        <a:lstStyle/>
        <a:p>
          <a:endParaRPr lang="es-CO"/>
        </a:p>
      </dgm:t>
    </dgm:pt>
    <dgm:pt modelId="{C4C1ABA3-B3FC-4B95-B916-B8ED468EF9EC}" type="pres">
      <dgm:prSet presAssocID="{13D4D56B-B841-4781-BDA4-2B755C9AB9B0}" presName="node" presStyleLbl="node1" presStyleIdx="2" presStyleCnt="5">
        <dgm:presLayoutVars>
          <dgm:bulletEnabled val="1"/>
        </dgm:presLayoutVars>
      </dgm:prSet>
      <dgm:spPr/>
      <dgm:t>
        <a:bodyPr/>
        <a:lstStyle/>
        <a:p>
          <a:endParaRPr lang="es-CO"/>
        </a:p>
      </dgm:t>
    </dgm:pt>
    <dgm:pt modelId="{07D11112-0267-44F1-90EC-3112C299A7FC}" type="pres">
      <dgm:prSet presAssocID="{9730D310-39AB-4540-8EB6-CF245F58378D}" presName="sibTrans" presStyleLbl="sibTrans2D1" presStyleIdx="2" presStyleCnt="5"/>
      <dgm:spPr/>
      <dgm:t>
        <a:bodyPr/>
        <a:lstStyle/>
        <a:p>
          <a:endParaRPr lang="es-CO"/>
        </a:p>
      </dgm:t>
    </dgm:pt>
    <dgm:pt modelId="{17C411BE-A9DD-4A23-AD15-1295DD02D613}" type="pres">
      <dgm:prSet presAssocID="{9730D310-39AB-4540-8EB6-CF245F58378D}" presName="connectorText" presStyleLbl="sibTrans2D1" presStyleIdx="2" presStyleCnt="5"/>
      <dgm:spPr/>
      <dgm:t>
        <a:bodyPr/>
        <a:lstStyle/>
        <a:p>
          <a:endParaRPr lang="es-CO"/>
        </a:p>
      </dgm:t>
    </dgm:pt>
    <dgm:pt modelId="{2D528B8D-75F3-4DEC-82DA-DF9D6080A4CF}" type="pres">
      <dgm:prSet presAssocID="{50F27C1C-CB10-47F0-9A2F-2E952E7CA026}" presName="node" presStyleLbl="node1" presStyleIdx="3" presStyleCnt="5">
        <dgm:presLayoutVars>
          <dgm:bulletEnabled val="1"/>
        </dgm:presLayoutVars>
      </dgm:prSet>
      <dgm:spPr/>
      <dgm:t>
        <a:bodyPr/>
        <a:lstStyle/>
        <a:p>
          <a:endParaRPr lang="es-CO"/>
        </a:p>
      </dgm:t>
    </dgm:pt>
    <dgm:pt modelId="{4AD8ABE3-3448-44C0-8252-518E1F77815C}" type="pres">
      <dgm:prSet presAssocID="{E4069978-D6EE-44AF-9DF9-B404659504EA}" presName="sibTrans" presStyleLbl="sibTrans2D1" presStyleIdx="3" presStyleCnt="5"/>
      <dgm:spPr/>
      <dgm:t>
        <a:bodyPr/>
        <a:lstStyle/>
        <a:p>
          <a:endParaRPr lang="es-CO"/>
        </a:p>
      </dgm:t>
    </dgm:pt>
    <dgm:pt modelId="{E785AB11-AA97-4965-9CCA-B07408901BB4}" type="pres">
      <dgm:prSet presAssocID="{E4069978-D6EE-44AF-9DF9-B404659504EA}" presName="connectorText" presStyleLbl="sibTrans2D1" presStyleIdx="3" presStyleCnt="5"/>
      <dgm:spPr/>
      <dgm:t>
        <a:bodyPr/>
        <a:lstStyle/>
        <a:p>
          <a:endParaRPr lang="es-CO"/>
        </a:p>
      </dgm:t>
    </dgm:pt>
    <dgm:pt modelId="{FA9E266C-3443-4365-84E9-BBE0CD395746}" type="pres">
      <dgm:prSet presAssocID="{0F835E73-7899-4267-96AB-9852662F8362}" presName="node" presStyleLbl="node1" presStyleIdx="4" presStyleCnt="5">
        <dgm:presLayoutVars>
          <dgm:bulletEnabled val="1"/>
        </dgm:presLayoutVars>
      </dgm:prSet>
      <dgm:spPr/>
      <dgm:t>
        <a:bodyPr/>
        <a:lstStyle/>
        <a:p>
          <a:endParaRPr lang="es-CO"/>
        </a:p>
      </dgm:t>
    </dgm:pt>
    <dgm:pt modelId="{661790D5-74BB-4F03-B733-080036EAFF4C}" type="pres">
      <dgm:prSet presAssocID="{9473D08A-140D-463E-B6DC-53ADB4416F80}" presName="sibTrans" presStyleLbl="sibTrans2D1" presStyleIdx="4" presStyleCnt="5"/>
      <dgm:spPr/>
      <dgm:t>
        <a:bodyPr/>
        <a:lstStyle/>
        <a:p>
          <a:endParaRPr lang="es-CO"/>
        </a:p>
      </dgm:t>
    </dgm:pt>
    <dgm:pt modelId="{2042B579-7E1E-4644-8A0E-2D80446D2E07}" type="pres">
      <dgm:prSet presAssocID="{9473D08A-140D-463E-B6DC-53ADB4416F80}" presName="connectorText" presStyleLbl="sibTrans2D1" presStyleIdx="4" presStyleCnt="5"/>
      <dgm:spPr/>
      <dgm:t>
        <a:bodyPr/>
        <a:lstStyle/>
        <a:p>
          <a:endParaRPr lang="es-CO"/>
        </a:p>
      </dgm:t>
    </dgm:pt>
  </dgm:ptLst>
  <dgm:cxnLst>
    <dgm:cxn modelId="{4182B67A-9997-48A2-8978-1ED5F997166D}" type="presOf" srcId="{13D4D56B-B841-4781-BDA4-2B755C9AB9B0}" destId="{C4C1ABA3-B3FC-4B95-B916-B8ED468EF9EC}" srcOrd="0" destOrd="0" presId="urn:microsoft.com/office/officeart/2005/8/layout/cycle2"/>
    <dgm:cxn modelId="{3A7D1128-ED47-4AB4-B14A-8E8586FB2530}" type="presOf" srcId="{547A3D57-66C0-4580-A5E6-BF33B93F8438}" destId="{6C0B053B-504B-405D-8D75-A60714DBE4A8}" srcOrd="0" destOrd="0" presId="urn:microsoft.com/office/officeart/2005/8/layout/cycle2"/>
    <dgm:cxn modelId="{44053214-AD72-4EDC-B17A-574A4CD6AEA0}" type="presOf" srcId="{0F835E73-7899-4267-96AB-9852662F8362}" destId="{FA9E266C-3443-4365-84E9-BBE0CD395746}" srcOrd="0" destOrd="0" presId="urn:microsoft.com/office/officeart/2005/8/layout/cycle2"/>
    <dgm:cxn modelId="{C1DB9235-A5A1-4EAF-BC5F-2A3AE099FBB5}" type="presOf" srcId="{12E9C8C2-62F2-49C8-B39C-893D18E0F34B}" destId="{564A1CE9-82AB-45A8-997A-FA307B470E5F}" srcOrd="0" destOrd="0" presId="urn:microsoft.com/office/officeart/2005/8/layout/cycle2"/>
    <dgm:cxn modelId="{2128356B-9424-4627-9325-4B7EB5837453}" srcId="{12E9C8C2-62F2-49C8-B39C-893D18E0F34B}" destId="{13D4D56B-B841-4781-BDA4-2B755C9AB9B0}" srcOrd="2" destOrd="0" parTransId="{9FF38E25-F0A8-4A67-9FB8-A6A0744C2304}" sibTransId="{9730D310-39AB-4540-8EB6-CF245F58378D}"/>
    <dgm:cxn modelId="{8805EB09-A0ED-47E8-BD1B-67F4D5BBCACF}" type="presOf" srcId="{9473D08A-140D-463E-B6DC-53ADB4416F80}" destId="{2042B579-7E1E-4644-8A0E-2D80446D2E07}" srcOrd="1" destOrd="0" presId="urn:microsoft.com/office/officeart/2005/8/layout/cycle2"/>
    <dgm:cxn modelId="{B94A1BB4-3786-4B09-8466-DC5595981D31}" type="presOf" srcId="{E4069978-D6EE-44AF-9DF9-B404659504EA}" destId="{E785AB11-AA97-4965-9CCA-B07408901BB4}" srcOrd="1" destOrd="0" presId="urn:microsoft.com/office/officeart/2005/8/layout/cycle2"/>
    <dgm:cxn modelId="{4C1F6517-893E-4CE3-A326-D9F1C31FEF7C}" srcId="{12E9C8C2-62F2-49C8-B39C-893D18E0F34B}" destId="{0F835E73-7899-4267-96AB-9852662F8362}" srcOrd="4" destOrd="0" parTransId="{DC2E0CF3-B1C8-41BA-83CA-D91DA503E0B4}" sibTransId="{9473D08A-140D-463E-B6DC-53ADB4416F80}"/>
    <dgm:cxn modelId="{871BD6AF-773B-4FC0-90B3-4CC702EB7C56}" type="presOf" srcId="{9730D310-39AB-4540-8EB6-CF245F58378D}" destId="{07D11112-0267-44F1-90EC-3112C299A7FC}" srcOrd="0" destOrd="0" presId="urn:microsoft.com/office/officeart/2005/8/layout/cycle2"/>
    <dgm:cxn modelId="{8C811FDB-70FB-48E8-A121-21F21263B6B8}" type="presOf" srcId="{E4069978-D6EE-44AF-9DF9-B404659504EA}" destId="{4AD8ABE3-3448-44C0-8252-518E1F77815C}" srcOrd="0" destOrd="0" presId="urn:microsoft.com/office/officeart/2005/8/layout/cycle2"/>
    <dgm:cxn modelId="{82BD7026-E9A7-496B-8505-090CCB5CAFDD}" type="presOf" srcId="{9730D310-39AB-4540-8EB6-CF245F58378D}" destId="{17C411BE-A9DD-4A23-AD15-1295DD02D613}" srcOrd="1" destOrd="0" presId="urn:microsoft.com/office/officeart/2005/8/layout/cycle2"/>
    <dgm:cxn modelId="{6E384BC2-C38B-4C17-9F23-F2895A751157}" type="presOf" srcId="{50F27C1C-CB10-47F0-9A2F-2E952E7CA026}" destId="{2D528B8D-75F3-4DEC-82DA-DF9D6080A4CF}" srcOrd="0" destOrd="0" presId="urn:microsoft.com/office/officeart/2005/8/layout/cycle2"/>
    <dgm:cxn modelId="{2F1C852B-131F-410F-8166-5F137BBCB0FA}" type="presOf" srcId="{48DB52D9-C1ED-4022-B83B-6AB2BBDCB6AB}" destId="{902B2EF3-D2F4-48DB-96D5-A92508437160}" srcOrd="0" destOrd="0" presId="urn:microsoft.com/office/officeart/2005/8/layout/cycle2"/>
    <dgm:cxn modelId="{A39906C8-F489-47EA-A9E9-28EAA1583380}" type="presOf" srcId="{3487AD4C-D26D-4163-85F9-E1162364F409}" destId="{DE5ADF18-3D58-4389-8F69-2C5D3A4A9A20}" srcOrd="1" destOrd="0" presId="urn:microsoft.com/office/officeart/2005/8/layout/cycle2"/>
    <dgm:cxn modelId="{70BC15E9-F6B3-4422-9883-89EC21091E9E}" type="presOf" srcId="{48DB52D9-C1ED-4022-B83B-6AB2BBDCB6AB}" destId="{184DFB60-4110-4F0F-B522-9977EC9D1BB0}" srcOrd="1" destOrd="0" presId="urn:microsoft.com/office/officeart/2005/8/layout/cycle2"/>
    <dgm:cxn modelId="{E49B0EDF-8E8E-42E4-9E0A-F3E5111754E8}" srcId="{12E9C8C2-62F2-49C8-B39C-893D18E0F34B}" destId="{547A3D57-66C0-4580-A5E6-BF33B93F8438}" srcOrd="0" destOrd="0" parTransId="{A05A4103-4F91-4037-8E62-69DFA5FBE855}" sibTransId="{48DB52D9-C1ED-4022-B83B-6AB2BBDCB6AB}"/>
    <dgm:cxn modelId="{3B06F7D2-8C75-4C95-BDA0-885C1A7AAF36}" type="presOf" srcId="{15C51357-F413-4AB9-A195-5305CC36CE01}" destId="{63C294CD-E5C5-4D07-910A-B3B7FF3DE8A8}" srcOrd="0" destOrd="0" presId="urn:microsoft.com/office/officeart/2005/8/layout/cycle2"/>
    <dgm:cxn modelId="{33475C7E-6C05-497B-B9E9-51739AF4CF95}" srcId="{12E9C8C2-62F2-49C8-B39C-893D18E0F34B}" destId="{50F27C1C-CB10-47F0-9A2F-2E952E7CA026}" srcOrd="3" destOrd="0" parTransId="{237813D5-26EF-497E-AF77-0961ABA65639}" sibTransId="{E4069978-D6EE-44AF-9DF9-B404659504EA}"/>
    <dgm:cxn modelId="{D9DDEF19-BF41-4D00-ACB1-F33D8334C9E8}" type="presOf" srcId="{9473D08A-140D-463E-B6DC-53ADB4416F80}" destId="{661790D5-74BB-4F03-B733-080036EAFF4C}" srcOrd="0" destOrd="0" presId="urn:microsoft.com/office/officeart/2005/8/layout/cycle2"/>
    <dgm:cxn modelId="{69E1C7D8-218A-42B7-84A2-FD5357E4BA0F}" srcId="{12E9C8C2-62F2-49C8-B39C-893D18E0F34B}" destId="{15C51357-F413-4AB9-A195-5305CC36CE01}" srcOrd="1" destOrd="0" parTransId="{42749B4B-53F0-47AB-8C84-806A2FCD9E3F}" sibTransId="{3487AD4C-D26D-4163-85F9-E1162364F409}"/>
    <dgm:cxn modelId="{D6F3EDE5-1E38-402F-ADC1-4B418B0B3EED}" type="presOf" srcId="{3487AD4C-D26D-4163-85F9-E1162364F409}" destId="{03CB9D14-5EAB-4C38-ACD5-69E509BE8BA1}" srcOrd="0" destOrd="0" presId="urn:microsoft.com/office/officeart/2005/8/layout/cycle2"/>
    <dgm:cxn modelId="{7B64149A-6F62-4884-B4D8-57B596462F26}" type="presParOf" srcId="{564A1CE9-82AB-45A8-997A-FA307B470E5F}" destId="{6C0B053B-504B-405D-8D75-A60714DBE4A8}" srcOrd="0" destOrd="0" presId="urn:microsoft.com/office/officeart/2005/8/layout/cycle2"/>
    <dgm:cxn modelId="{2850D64B-6336-4147-BC20-112ABD238391}" type="presParOf" srcId="{564A1CE9-82AB-45A8-997A-FA307B470E5F}" destId="{902B2EF3-D2F4-48DB-96D5-A92508437160}" srcOrd="1" destOrd="0" presId="urn:microsoft.com/office/officeart/2005/8/layout/cycle2"/>
    <dgm:cxn modelId="{123B3C5C-A6A0-4286-A505-EC9FD05C0F08}" type="presParOf" srcId="{902B2EF3-D2F4-48DB-96D5-A92508437160}" destId="{184DFB60-4110-4F0F-B522-9977EC9D1BB0}" srcOrd="0" destOrd="0" presId="urn:microsoft.com/office/officeart/2005/8/layout/cycle2"/>
    <dgm:cxn modelId="{4FD4B5CE-EB5F-4D28-A388-E41CFCE3236E}" type="presParOf" srcId="{564A1CE9-82AB-45A8-997A-FA307B470E5F}" destId="{63C294CD-E5C5-4D07-910A-B3B7FF3DE8A8}" srcOrd="2" destOrd="0" presId="urn:microsoft.com/office/officeart/2005/8/layout/cycle2"/>
    <dgm:cxn modelId="{6EFEA690-50E1-4473-A339-BE21568FFBFF}" type="presParOf" srcId="{564A1CE9-82AB-45A8-997A-FA307B470E5F}" destId="{03CB9D14-5EAB-4C38-ACD5-69E509BE8BA1}" srcOrd="3" destOrd="0" presId="urn:microsoft.com/office/officeart/2005/8/layout/cycle2"/>
    <dgm:cxn modelId="{27FBD858-C03A-4F96-9CE8-58ECF193751A}" type="presParOf" srcId="{03CB9D14-5EAB-4C38-ACD5-69E509BE8BA1}" destId="{DE5ADF18-3D58-4389-8F69-2C5D3A4A9A20}" srcOrd="0" destOrd="0" presId="urn:microsoft.com/office/officeart/2005/8/layout/cycle2"/>
    <dgm:cxn modelId="{EF8339B6-8643-46EE-BCEF-2989840B7F5A}" type="presParOf" srcId="{564A1CE9-82AB-45A8-997A-FA307B470E5F}" destId="{C4C1ABA3-B3FC-4B95-B916-B8ED468EF9EC}" srcOrd="4" destOrd="0" presId="urn:microsoft.com/office/officeart/2005/8/layout/cycle2"/>
    <dgm:cxn modelId="{3C170AE0-3882-462A-9E63-B9C92B323604}" type="presParOf" srcId="{564A1CE9-82AB-45A8-997A-FA307B470E5F}" destId="{07D11112-0267-44F1-90EC-3112C299A7FC}" srcOrd="5" destOrd="0" presId="urn:microsoft.com/office/officeart/2005/8/layout/cycle2"/>
    <dgm:cxn modelId="{1ED8724B-7815-4C83-A490-395CD007CE1D}" type="presParOf" srcId="{07D11112-0267-44F1-90EC-3112C299A7FC}" destId="{17C411BE-A9DD-4A23-AD15-1295DD02D613}" srcOrd="0" destOrd="0" presId="urn:microsoft.com/office/officeart/2005/8/layout/cycle2"/>
    <dgm:cxn modelId="{1ACDE2C9-D925-45D4-A648-8F3DA8CC801E}" type="presParOf" srcId="{564A1CE9-82AB-45A8-997A-FA307B470E5F}" destId="{2D528B8D-75F3-4DEC-82DA-DF9D6080A4CF}" srcOrd="6" destOrd="0" presId="urn:microsoft.com/office/officeart/2005/8/layout/cycle2"/>
    <dgm:cxn modelId="{A1E9B8F2-A96E-47E0-8293-49214A3E9E3D}" type="presParOf" srcId="{564A1CE9-82AB-45A8-997A-FA307B470E5F}" destId="{4AD8ABE3-3448-44C0-8252-518E1F77815C}" srcOrd="7" destOrd="0" presId="urn:microsoft.com/office/officeart/2005/8/layout/cycle2"/>
    <dgm:cxn modelId="{B64350D6-4DE0-4762-8DF9-98C2ECA8B212}" type="presParOf" srcId="{4AD8ABE3-3448-44C0-8252-518E1F77815C}" destId="{E785AB11-AA97-4965-9CCA-B07408901BB4}" srcOrd="0" destOrd="0" presId="urn:microsoft.com/office/officeart/2005/8/layout/cycle2"/>
    <dgm:cxn modelId="{29B2940F-F1D8-4F6F-A4FB-8E51DC15BE14}" type="presParOf" srcId="{564A1CE9-82AB-45A8-997A-FA307B470E5F}" destId="{FA9E266C-3443-4365-84E9-BBE0CD395746}" srcOrd="8" destOrd="0" presId="urn:microsoft.com/office/officeart/2005/8/layout/cycle2"/>
    <dgm:cxn modelId="{1CE4600D-10DD-4F2D-BAF0-DBCF199ED422}" type="presParOf" srcId="{564A1CE9-82AB-45A8-997A-FA307B470E5F}" destId="{661790D5-74BB-4F03-B733-080036EAFF4C}" srcOrd="9" destOrd="0" presId="urn:microsoft.com/office/officeart/2005/8/layout/cycle2"/>
    <dgm:cxn modelId="{3511A14D-0656-4045-9173-C8A2A62EC9F0}" type="presParOf" srcId="{661790D5-74BB-4F03-B733-080036EAFF4C}" destId="{2042B579-7E1E-4644-8A0E-2D80446D2E07}"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0B053B-504B-405D-8D75-A60714DBE4A8}">
      <dsp:nvSpPr>
        <dsp:cNvPr id="0" name=""/>
        <dsp:cNvSpPr/>
      </dsp:nvSpPr>
      <dsp:spPr>
        <a:xfrm>
          <a:off x="3247056" y="1575"/>
          <a:ext cx="1503447" cy="1503447"/>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CO" sz="1000" b="1" kern="1200" dirty="0"/>
            <a:t>Mejorar la efectividad de la Rama Judicial y disminuir la congestión.</a:t>
          </a:r>
          <a:endParaRPr lang="es-ES" sz="1000" kern="1200" dirty="0"/>
        </a:p>
      </dsp:txBody>
      <dsp:txXfrm>
        <a:off x="3467231" y="221750"/>
        <a:ext cx="1063097" cy="1063097"/>
      </dsp:txXfrm>
    </dsp:sp>
    <dsp:sp modelId="{902B2EF3-D2F4-48DB-96D5-A92508437160}">
      <dsp:nvSpPr>
        <dsp:cNvPr id="0" name=""/>
        <dsp:cNvSpPr/>
      </dsp:nvSpPr>
      <dsp:spPr>
        <a:xfrm rot="2160000">
          <a:off x="4702752" y="1155889"/>
          <a:ext cx="398686" cy="50741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4714173" y="1222221"/>
        <a:ext cx="279080" cy="304447"/>
      </dsp:txXfrm>
    </dsp:sp>
    <dsp:sp modelId="{63C294CD-E5C5-4D07-910A-B3B7FF3DE8A8}">
      <dsp:nvSpPr>
        <dsp:cNvPr id="0" name=""/>
        <dsp:cNvSpPr/>
      </dsp:nvSpPr>
      <dsp:spPr>
        <a:xfrm>
          <a:off x="5071944" y="1327434"/>
          <a:ext cx="1503447" cy="150344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CO" sz="1000" b="1" kern="1200" dirty="0"/>
            <a:t>Fortalecer la transparencia y apertura de datos de la Rama Judicial.</a:t>
          </a:r>
          <a:endParaRPr lang="es-ES" sz="1000" kern="1200" dirty="0"/>
        </a:p>
      </dsp:txBody>
      <dsp:txXfrm>
        <a:off x="5292119" y="1547609"/>
        <a:ext cx="1063097" cy="1063097"/>
      </dsp:txXfrm>
    </dsp:sp>
    <dsp:sp modelId="{03CB9D14-5EAB-4C38-ACD5-69E509BE8BA1}">
      <dsp:nvSpPr>
        <dsp:cNvPr id="0" name=""/>
        <dsp:cNvSpPr/>
      </dsp:nvSpPr>
      <dsp:spPr>
        <a:xfrm rot="6480000">
          <a:off x="5279289" y="2887362"/>
          <a:ext cx="398686" cy="50741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rot="10800000">
        <a:off x="5357572" y="2931969"/>
        <a:ext cx="279080" cy="304447"/>
      </dsp:txXfrm>
    </dsp:sp>
    <dsp:sp modelId="{C4C1ABA3-B3FC-4B95-B916-B8ED468EF9EC}">
      <dsp:nvSpPr>
        <dsp:cNvPr id="0" name=""/>
        <dsp:cNvSpPr/>
      </dsp:nvSpPr>
      <dsp:spPr>
        <a:xfrm>
          <a:off x="4374898" y="3472718"/>
          <a:ext cx="1503447" cy="150344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CO" sz="1000" b="1" kern="1200" dirty="0"/>
            <a:t>Mejorar el acceso a la justicia.</a:t>
          </a:r>
          <a:endParaRPr lang="es-ES" sz="1000" kern="1200" dirty="0"/>
        </a:p>
      </dsp:txBody>
      <dsp:txXfrm>
        <a:off x="4595073" y="3692893"/>
        <a:ext cx="1063097" cy="1063097"/>
      </dsp:txXfrm>
    </dsp:sp>
    <dsp:sp modelId="{07D11112-0267-44F1-90EC-3112C299A7FC}">
      <dsp:nvSpPr>
        <dsp:cNvPr id="0" name=""/>
        <dsp:cNvSpPr/>
      </dsp:nvSpPr>
      <dsp:spPr>
        <a:xfrm rot="10800000">
          <a:off x="3810720" y="3970735"/>
          <a:ext cx="398686" cy="50741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rot="10800000">
        <a:off x="3930326" y="4072218"/>
        <a:ext cx="279080" cy="304447"/>
      </dsp:txXfrm>
    </dsp:sp>
    <dsp:sp modelId="{2D528B8D-75F3-4DEC-82DA-DF9D6080A4CF}">
      <dsp:nvSpPr>
        <dsp:cNvPr id="0" name=""/>
        <dsp:cNvSpPr/>
      </dsp:nvSpPr>
      <dsp:spPr>
        <a:xfrm>
          <a:off x="2119213" y="3472718"/>
          <a:ext cx="1503447" cy="150344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CO" sz="1000" b="1" kern="1200" dirty="0"/>
            <a:t>Fortalecer la autonomía e independencia judicial, administrativa y financiera de la Rama Judicial.</a:t>
          </a:r>
          <a:endParaRPr lang="es-ES" sz="1000" kern="1200" dirty="0"/>
        </a:p>
      </dsp:txBody>
      <dsp:txXfrm>
        <a:off x="2339388" y="3692893"/>
        <a:ext cx="1063097" cy="1063097"/>
      </dsp:txXfrm>
    </dsp:sp>
    <dsp:sp modelId="{4AD8ABE3-3448-44C0-8252-518E1F77815C}">
      <dsp:nvSpPr>
        <dsp:cNvPr id="0" name=""/>
        <dsp:cNvSpPr/>
      </dsp:nvSpPr>
      <dsp:spPr>
        <a:xfrm rot="15120000">
          <a:off x="2326558" y="2908824"/>
          <a:ext cx="398686" cy="50741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rot="10800000">
        <a:off x="2404841" y="3067183"/>
        <a:ext cx="279080" cy="304447"/>
      </dsp:txXfrm>
    </dsp:sp>
    <dsp:sp modelId="{FA9E266C-3443-4365-84E9-BBE0CD395746}">
      <dsp:nvSpPr>
        <dsp:cNvPr id="0" name=""/>
        <dsp:cNvSpPr/>
      </dsp:nvSpPr>
      <dsp:spPr>
        <a:xfrm>
          <a:off x="1422168" y="1327434"/>
          <a:ext cx="1503447" cy="150344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CO" sz="1000" b="1" kern="1200" dirty="0"/>
            <a:t>Atraer, desarrollar y mantener a los mejores servidores judiciales.</a:t>
          </a:r>
          <a:endParaRPr lang="es-ES" sz="1000" kern="1200" dirty="0"/>
        </a:p>
      </dsp:txBody>
      <dsp:txXfrm>
        <a:off x="1642343" y="1547609"/>
        <a:ext cx="1063097" cy="1063097"/>
      </dsp:txXfrm>
    </dsp:sp>
    <dsp:sp modelId="{661790D5-74BB-4F03-B733-080036EAFF4C}">
      <dsp:nvSpPr>
        <dsp:cNvPr id="0" name=""/>
        <dsp:cNvSpPr/>
      </dsp:nvSpPr>
      <dsp:spPr>
        <a:xfrm rot="19440000">
          <a:off x="2877864" y="1169154"/>
          <a:ext cx="398686" cy="507413"/>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2889285" y="1305788"/>
        <a:ext cx="279080" cy="30444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O"/>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779802-7E2C-47D3-83BA-D318FE293392}" type="datetimeFigureOut">
              <a:rPr lang="es-CO" smtClean="0"/>
              <a:t>18/02/2020</a:t>
            </a:fld>
            <a:endParaRPr lang="es-CO"/>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O"/>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444176-138A-4932-A9AE-096DB0A4F50D}" type="slidenum">
              <a:rPr lang="es-CO" smtClean="0"/>
              <a:t>‹Nº›</a:t>
            </a:fld>
            <a:endParaRPr lang="es-CO"/>
          </a:p>
        </p:txBody>
      </p:sp>
    </p:spTree>
    <p:extLst>
      <p:ext uri="{BB962C8B-B14F-4D97-AF65-F5344CB8AC3E}">
        <p14:creationId xmlns:p14="http://schemas.microsoft.com/office/powerpoint/2010/main" val="1723218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0867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18/02/2020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105402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18/02/2020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09906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18/02/2020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89096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endParaRPr lang="es-CO"/>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18/02/2020</a:t>
            </a:fld>
            <a:endParaRPr lang="es-CO"/>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55576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18/02/2020</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411872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endParaRPr lang="es-CO"/>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6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18/02/2020</a:t>
            </a:fld>
            <a:endParaRPr lang="es-CO"/>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9" name="8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978244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endParaRPr lang="es-CO"/>
          </a:p>
        </p:txBody>
      </p:sp>
      <p:sp>
        <p:nvSpPr>
          <p:cNvPr id="3" name="2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18/02/2020</a:t>
            </a:fld>
            <a:endParaRPr lang="es-CO"/>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5" name="4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149518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18/02/2020</a:t>
            </a:fld>
            <a:endParaRPr lang="es-CO"/>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4" name="3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20293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18/02/2020</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2131567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p>
            <a:fld id="{89ECB230-568F-44B2-9352-358115F320B6}" type="datetimeFigureOut">
              <a:rPr lang="es-CO" smtClean="0"/>
              <a:pPr/>
              <a:t>18/02/2020</a:t>
            </a:fld>
            <a:endParaRPr lang="es-CO"/>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p>
            <a:endParaRPr lang="es-CO"/>
          </a:p>
        </p:txBody>
      </p:sp>
      <p:sp>
        <p:nvSpPr>
          <p:cNvPr id="7" name="6 Marcador de número de diapositiva"/>
          <p:cNvSpPr>
            <a:spLocks noGrp="1"/>
          </p:cNvSpPr>
          <p:nvPr>
            <p:ph type="sldNum" sz="quarter" idx="12"/>
          </p:nvPr>
        </p:nvSpPr>
        <p:spPr>
          <a:xfrm>
            <a:off x="6553200" y="6356350"/>
            <a:ext cx="2133600" cy="365125"/>
          </a:xfrm>
          <a:prstGeom prst="rect">
            <a:avLst/>
          </a:prstGeom>
        </p:spPr>
        <p:txBody>
          <a:bodyPr/>
          <a:lstStyle/>
          <a:p>
            <a:fld id="{4052E256-96E8-4890-8A4D-E0CC6264D88A}" type="slidenum">
              <a:rPr lang="es-CO" smtClean="0"/>
              <a:pPr/>
              <a:t>‹Nº›</a:t>
            </a:fld>
            <a:endParaRPr lang="es-CO"/>
          </a:p>
        </p:txBody>
      </p:sp>
    </p:spTree>
    <p:extLst>
      <p:ext uri="{BB962C8B-B14F-4D97-AF65-F5344CB8AC3E}">
        <p14:creationId xmlns:p14="http://schemas.microsoft.com/office/powerpoint/2010/main" val="308484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6 Imagen" descr="fondo"/>
          <p:cNvPicPr/>
          <p:nvPr userDrawn="1"/>
        </p:nvPicPr>
        <p:blipFill rotWithShape="1">
          <a:blip r:embed="rId13">
            <a:extLst>
              <a:ext uri="{28A0092B-C50C-407E-A947-70E740481C1C}">
                <a14:useLocalDpi xmlns:a14="http://schemas.microsoft.com/office/drawing/2010/main" val="0"/>
              </a:ext>
            </a:extLst>
          </a:blip>
          <a:srcRect l="20651" t="44485" b="1"/>
          <a:stretch/>
        </p:blipFill>
        <p:spPr bwMode="auto">
          <a:xfrm>
            <a:off x="845840" y="0"/>
            <a:ext cx="8298161" cy="6885384"/>
          </a:xfrm>
          <a:prstGeom prst="rect">
            <a:avLst/>
          </a:prstGeom>
          <a:noFill/>
        </p:spPr>
      </p:pic>
      <p:sp>
        <p:nvSpPr>
          <p:cNvPr id="8" name="7 Rectángulo"/>
          <p:cNvSpPr/>
          <p:nvPr userDrawn="1"/>
        </p:nvSpPr>
        <p:spPr>
          <a:xfrm>
            <a:off x="0" y="0"/>
            <a:ext cx="845840" cy="6858000"/>
          </a:xfrm>
          <a:prstGeom prst="rect">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Tree>
    <p:extLst>
      <p:ext uri="{BB962C8B-B14F-4D97-AF65-F5344CB8AC3E}">
        <p14:creationId xmlns:p14="http://schemas.microsoft.com/office/powerpoint/2010/main" val="14936930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image" Target="../media/image4.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99592" y="2204864"/>
            <a:ext cx="3600400" cy="1454460"/>
          </a:xfrm>
        </p:spPr>
        <p:txBody>
          <a:bodyPr/>
          <a:lstStyle/>
          <a:p>
            <a:pPr marL="0" indent="0" algn="ctr">
              <a:buNone/>
            </a:pPr>
            <a:r>
              <a:rPr lang="es-ES" sz="4500" dirty="0">
                <a:latin typeface="Arial" panose="020B0604020202020204" pitchFamily="34" charset="0"/>
                <a:cs typeface="Arial" panose="020B0604020202020204" pitchFamily="34" charset="0"/>
              </a:rPr>
              <a:t>    </a:t>
            </a:r>
          </a:p>
        </p:txBody>
      </p:sp>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11" name="CuadroTexto 10"/>
          <p:cNvSpPr txBox="1"/>
          <p:nvPr/>
        </p:nvSpPr>
        <p:spPr>
          <a:xfrm>
            <a:off x="1468062" y="2689828"/>
            <a:ext cx="3757503" cy="1938992"/>
          </a:xfrm>
          <a:prstGeom prst="rect">
            <a:avLst/>
          </a:prstGeom>
          <a:noFill/>
        </p:spPr>
        <p:txBody>
          <a:bodyPr wrap="none" rtlCol="0">
            <a:spAutoFit/>
          </a:bodyPr>
          <a:lstStyle/>
          <a:p>
            <a:r>
              <a:rPr lang="es-CO" sz="2400" b="1" i="1" dirty="0"/>
              <a:t>No siempre podemos hacer </a:t>
            </a:r>
          </a:p>
          <a:p>
            <a:r>
              <a:rPr lang="es-CO" sz="2400" b="1" i="1" dirty="0"/>
              <a:t>grandes cosas, pero sí</a:t>
            </a:r>
          </a:p>
          <a:p>
            <a:r>
              <a:rPr lang="es-CO" sz="2400" b="1" i="1" dirty="0"/>
              <a:t>podemos hacer cosas</a:t>
            </a:r>
          </a:p>
          <a:p>
            <a:r>
              <a:rPr lang="es-CO" sz="2400" b="1" i="1" dirty="0"/>
              <a:t>pequeñas con gran amor.</a:t>
            </a:r>
          </a:p>
          <a:p>
            <a:endParaRPr lang="es-CO" sz="1200" dirty="0"/>
          </a:p>
          <a:p>
            <a:r>
              <a:rPr lang="es-CO" sz="1200" b="1" dirty="0"/>
              <a:t>Madre Teresa de Calcuta</a:t>
            </a:r>
          </a:p>
        </p:txBody>
      </p:sp>
      <p:sp>
        <p:nvSpPr>
          <p:cNvPr id="12" name="CuadroTexto 11"/>
          <p:cNvSpPr txBox="1"/>
          <p:nvPr/>
        </p:nvSpPr>
        <p:spPr>
          <a:xfrm>
            <a:off x="3419872" y="1522255"/>
            <a:ext cx="2667718" cy="461665"/>
          </a:xfrm>
          <a:prstGeom prst="rect">
            <a:avLst/>
          </a:prstGeom>
          <a:noFill/>
        </p:spPr>
        <p:txBody>
          <a:bodyPr wrap="none" rtlCol="0">
            <a:spAutoFit/>
          </a:bodyPr>
          <a:lstStyle/>
          <a:p>
            <a:r>
              <a:rPr lang="es-CO" sz="2400" b="1" dirty="0"/>
              <a:t>PLAN SIGCMA 2020</a:t>
            </a:r>
            <a:endParaRPr lang="en-US" sz="2400" b="1" dirty="0"/>
          </a:p>
        </p:txBody>
      </p:sp>
      <p:pic>
        <p:nvPicPr>
          <p:cNvPr id="13" name="Imagen 12"/>
          <p:cNvPicPr>
            <a:picLocks noChangeAspect="1"/>
          </p:cNvPicPr>
          <p:nvPr/>
        </p:nvPicPr>
        <p:blipFill>
          <a:blip r:embed="rId5"/>
          <a:stretch>
            <a:fillRect/>
          </a:stretch>
        </p:blipFill>
        <p:spPr>
          <a:xfrm>
            <a:off x="5069673" y="2263336"/>
            <a:ext cx="3720938" cy="3522928"/>
          </a:xfrm>
          <a:prstGeom prst="rect">
            <a:avLst/>
          </a:prstGeom>
        </p:spPr>
      </p:pic>
    </p:spTree>
    <p:extLst>
      <p:ext uri="{BB962C8B-B14F-4D97-AF65-F5344CB8AC3E}">
        <p14:creationId xmlns:p14="http://schemas.microsoft.com/office/powerpoint/2010/main" val="1046311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Rectángulo 2"/>
          <p:cNvSpPr/>
          <p:nvPr/>
        </p:nvSpPr>
        <p:spPr>
          <a:xfrm>
            <a:off x="2417253" y="1854458"/>
            <a:ext cx="5616624" cy="3139321"/>
          </a:xfrm>
          <a:prstGeom prst="rect">
            <a:avLst/>
          </a:prstGeom>
        </p:spPr>
        <p:txBody>
          <a:bodyPr wrap="square">
            <a:spAutoFit/>
          </a:bodyPr>
          <a:lstStyle/>
          <a:p>
            <a:pPr lvl="3" algn="just">
              <a:spcAft>
                <a:spcPts val="0"/>
              </a:spcAft>
            </a:pPr>
            <a:r>
              <a:rPr lang="es-CO"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rPr>
              <a:t>4. Objetivo General</a:t>
            </a:r>
            <a:endParaRPr lang="en-US" b="1" dirty="0">
              <a:solidFill>
                <a:schemeClr val="accent6">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algn="just" hangingPunct="0">
              <a:spcAft>
                <a:spcPts val="0"/>
              </a:spcAft>
              <a:tabLst>
                <a:tab pos="2610485" algn="l"/>
              </a:tabLst>
            </a:pPr>
            <a:r>
              <a:rPr lang="es-MX" dirty="0">
                <a:latin typeface="Arial" panose="020B0604020202020204" pitchFamily="34" charset="0"/>
                <a:ea typeface="Times New Roman" panose="02020603050405020304" pitchFamily="18" charset="0"/>
                <a:cs typeface="Arial" panose="020B0604020202020204" pitchFamily="34" charset="0"/>
              </a:rPr>
              <a:t> </a:t>
            </a:r>
            <a:endParaRPr lang="en-US" dirty="0">
              <a:latin typeface="Arial" panose="020B0604020202020204" pitchFamily="34" charset="0"/>
              <a:ea typeface="Times New Roman" panose="02020603050405020304" pitchFamily="18" charset="0"/>
              <a:cs typeface="Arial" panose="020B0604020202020204" pitchFamily="34" charset="0"/>
            </a:endParaRPr>
          </a:p>
          <a:p>
            <a:pPr algn="just" hangingPunct="0">
              <a:spcAft>
                <a:spcPts val="0"/>
              </a:spcAft>
              <a:tabLst>
                <a:tab pos="2610485" algn="l"/>
              </a:tabLst>
            </a:pPr>
            <a:r>
              <a:rPr lang="es-MX" dirty="0">
                <a:latin typeface="Arial" panose="020B0604020202020204" pitchFamily="34" charset="0"/>
                <a:ea typeface="Times New Roman" panose="02020603050405020304" pitchFamily="18" charset="0"/>
                <a:cs typeface="Arial" panose="020B0604020202020204" pitchFamily="34" charset="0"/>
              </a:rPr>
              <a:t>Aumentar el número de despachos que cumplan los requisitos y criterios de las normas técnicas de calidad y ambiental, por medio del mejoramiento continuo del Sistema Integrado de Gestión y Control de la Calidad y del Medio Ambiente - SIGCMA, para fortalecer y mejorar la calidad de la administración y el servicio de justicia, por medio de la armonización y coordinación de los esfuerzos de los distintos órganos que la integran.</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5823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934044938"/>
              </p:ext>
            </p:extLst>
          </p:nvPr>
        </p:nvGraphicFramePr>
        <p:xfrm>
          <a:off x="845840" y="1270605"/>
          <a:ext cx="8244408" cy="5029200"/>
        </p:xfrm>
        <a:graphic>
          <a:graphicData uri="http://schemas.openxmlformats.org/drawingml/2006/table">
            <a:tbl>
              <a:tblPr firstRow="1" bandRow="1">
                <a:tableStyleId>{5C22544A-7EE6-4342-B048-85BDC9FD1C3A}</a:tableStyleId>
              </a:tblPr>
              <a:tblGrid>
                <a:gridCol w="4122204">
                  <a:extLst>
                    <a:ext uri="{9D8B030D-6E8A-4147-A177-3AD203B41FA5}">
                      <a16:colId xmlns="" xmlns:a16="http://schemas.microsoft.com/office/drawing/2014/main" val="971522304"/>
                    </a:ext>
                  </a:extLst>
                </a:gridCol>
                <a:gridCol w="4122204">
                  <a:extLst>
                    <a:ext uri="{9D8B030D-6E8A-4147-A177-3AD203B41FA5}">
                      <a16:colId xmlns="" xmlns:a16="http://schemas.microsoft.com/office/drawing/2014/main" val="2014359487"/>
                    </a:ext>
                  </a:extLst>
                </a:gridCol>
              </a:tblGrid>
              <a:tr h="370840">
                <a:tc gridSpan="2">
                  <a:txBody>
                    <a:bodyPr/>
                    <a:lstStyle/>
                    <a:p>
                      <a:pPr marL="0" marR="0" lvl="3" indent="0" algn="ctr" defTabSz="914400" rtl="0" eaLnBrk="1" fontAlgn="auto" latinLnBrk="0" hangingPunct="1">
                        <a:lnSpc>
                          <a:spcPct val="100000"/>
                        </a:lnSpc>
                        <a:spcBef>
                          <a:spcPts val="0"/>
                        </a:spcBef>
                        <a:spcAft>
                          <a:spcPts val="0"/>
                        </a:spcAft>
                        <a:buClrTx/>
                        <a:buSzTx/>
                        <a:buFontTx/>
                        <a:buNone/>
                        <a:tabLst/>
                        <a:defRPr/>
                      </a:pPr>
                      <a:r>
                        <a:rPr lang="es-CO" sz="1800" b="1" kern="1200" dirty="0">
                          <a:solidFill>
                            <a:schemeClr val="accent6">
                              <a:lumMod val="75000"/>
                            </a:schemeClr>
                          </a:solidFill>
                          <a:effectLst/>
                          <a:latin typeface="+mn-lt"/>
                          <a:ea typeface="+mn-ea"/>
                          <a:cs typeface="+mn-cs"/>
                        </a:rPr>
                        <a:t>5.</a:t>
                      </a:r>
                      <a:r>
                        <a:rPr lang="es-CO" sz="1800" b="1" kern="1200" baseline="0" dirty="0">
                          <a:solidFill>
                            <a:schemeClr val="accent6">
                              <a:lumMod val="75000"/>
                            </a:schemeClr>
                          </a:solidFill>
                          <a:effectLst/>
                          <a:latin typeface="+mn-lt"/>
                          <a:ea typeface="+mn-ea"/>
                          <a:cs typeface="+mn-cs"/>
                        </a:rPr>
                        <a:t> </a:t>
                      </a:r>
                      <a:r>
                        <a:rPr lang="es-CO" sz="1800" b="1" kern="1200" dirty="0">
                          <a:solidFill>
                            <a:schemeClr val="accent6">
                              <a:lumMod val="75000"/>
                            </a:schemeClr>
                          </a:solidFill>
                          <a:effectLst/>
                          <a:latin typeface="+mn-lt"/>
                          <a:ea typeface="+mn-ea"/>
                          <a:cs typeface="+mn-cs"/>
                        </a:rPr>
                        <a:t>Objetivos Específicos</a:t>
                      </a:r>
                      <a:endParaRPr lang="en-US" sz="1800" b="1" kern="1200" dirty="0">
                        <a:solidFill>
                          <a:schemeClr val="accent6">
                            <a:lumMod val="75000"/>
                          </a:schemeClr>
                        </a:solidFill>
                        <a:effectLst/>
                        <a:latin typeface="+mn-lt"/>
                        <a:ea typeface="+mn-ea"/>
                        <a:cs typeface="+mn-cs"/>
                      </a:endParaRPr>
                    </a:p>
                    <a:p>
                      <a:pPr algn="ctr"/>
                      <a:endParaRPr lang="en-US" dirty="0"/>
                    </a:p>
                  </a:txBody>
                  <a:tcPr/>
                </a:tc>
                <a:tc hMerge="1">
                  <a:txBody>
                    <a:bodyPr/>
                    <a:lstStyle/>
                    <a:p>
                      <a:endParaRPr lang="en-US" dirty="0"/>
                    </a:p>
                  </a:txBody>
                  <a:tcPr/>
                </a:tc>
                <a:extLst>
                  <a:ext uri="{0D108BD9-81ED-4DB2-BD59-A6C34878D82A}">
                    <a16:rowId xmlns="" xmlns:a16="http://schemas.microsoft.com/office/drawing/2014/main" val="27366779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Garantizar el acceso a la Justicia, reconociendo al usuario como razón de ser de la misma. </a:t>
                      </a:r>
                      <a:endParaRPr lang="en-US" sz="1200" dirty="0">
                        <a:effectLst/>
                      </a:endParaRP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Mejorar continuamente el Sistema Integrado de Gestión y Control de la Calidad y del Medio Ambiente “SIGCMA”. </a:t>
                      </a:r>
                      <a:endParaRPr lang="en-US" sz="1200" dirty="0">
                        <a:effectLst/>
                      </a:endParaRPr>
                    </a:p>
                    <a:p>
                      <a:endParaRPr lang="en-US" sz="1200" dirty="0"/>
                    </a:p>
                  </a:txBody>
                  <a:tcPr/>
                </a:tc>
                <a:extLst>
                  <a:ext uri="{0D108BD9-81ED-4DB2-BD59-A6C34878D82A}">
                    <a16:rowId xmlns="" xmlns:a16="http://schemas.microsoft.com/office/drawing/2014/main" val="3268301591"/>
                  </a:ext>
                </a:extLst>
              </a:tr>
              <a:tr h="370840">
                <a:tc>
                  <a:txBody>
                    <a:bodyPr/>
                    <a:lstStyle/>
                    <a:p>
                      <a:r>
                        <a:rPr lang="es-ES" sz="1200" kern="1200" dirty="0">
                          <a:solidFill>
                            <a:schemeClr val="dk1"/>
                          </a:solidFill>
                          <a:effectLst/>
                          <a:latin typeface="+mn-lt"/>
                          <a:ea typeface="+mn-ea"/>
                          <a:cs typeface="+mn-cs"/>
                        </a:rPr>
                        <a:t>Avanzar hacia el enfoque sistémico integral de la Rama Judicial, por medio de la armonización y coordinación de los esfuerzos de los distintos órganos que la integran</a:t>
                      </a:r>
                      <a:endParaRPr lang="en-US" sz="1200" dirty="0"/>
                    </a:p>
                  </a:txBody>
                  <a:tcPr/>
                </a:tc>
                <a:tc>
                  <a:txBody>
                    <a:bodyPr/>
                    <a:lstStyle/>
                    <a:p>
                      <a:pPr lvl="0"/>
                      <a:r>
                        <a:rPr lang="es-ES" sz="1200" kern="1200" dirty="0">
                          <a:solidFill>
                            <a:schemeClr val="dk1"/>
                          </a:solidFill>
                          <a:effectLst/>
                          <a:latin typeface="+mn-lt"/>
                          <a:ea typeface="+mn-ea"/>
                          <a:cs typeface="+mn-cs"/>
                        </a:rPr>
                        <a:t>Fortalecer continuamente las competencias y el liderazgo del talento humano de la organización. </a:t>
                      </a:r>
                      <a:endParaRPr lang="en-US" sz="1200" dirty="0">
                        <a:effectLst/>
                      </a:endParaRPr>
                    </a:p>
                  </a:txBody>
                  <a:tcPr/>
                </a:tc>
                <a:extLst>
                  <a:ext uri="{0D108BD9-81ED-4DB2-BD59-A6C34878D82A}">
                    <a16:rowId xmlns="" xmlns:a16="http://schemas.microsoft.com/office/drawing/2014/main" val="250569512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Cumplir los requisitos de los usuarios de conformidad con la Constitución y la Ley.  </a:t>
                      </a:r>
                      <a:endParaRPr lang="en-US" sz="1200" dirty="0">
                        <a:effectLst/>
                      </a:endParaRP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Reconocer la importancia del talento humano y de la gestión del conocimiento en la Administración de Justicia. </a:t>
                      </a:r>
                      <a:endParaRPr lang="en-US" sz="1200" dirty="0">
                        <a:effectLst/>
                      </a:endParaRPr>
                    </a:p>
                    <a:p>
                      <a:endParaRPr lang="en-US" sz="1200" dirty="0"/>
                    </a:p>
                  </a:txBody>
                  <a:tcPr/>
                </a:tc>
                <a:extLst>
                  <a:ext uri="{0D108BD9-81ED-4DB2-BD59-A6C34878D82A}">
                    <a16:rowId xmlns="" xmlns:a16="http://schemas.microsoft.com/office/drawing/2014/main" val="25843732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Incrementar los niveles de satisfacción del usuario, estableciendo metas que respondan a las necesidades y expectativas de los usuarios internos y externos, a partir del fortalecimiento de las estrategias de planeación, gestión eficaz y eficiente de los procesos.  </a:t>
                      </a:r>
                      <a:endParaRPr lang="en-US" sz="1200" dirty="0">
                        <a:effectLst/>
                      </a:endParaRP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Aprovechar eficientemente los recursos naturales utilizados por la entidad, en especial el uso del papel, el agua y la energía, y gestionar de manera racional los residuos sólidos. </a:t>
                      </a:r>
                      <a:endParaRPr lang="en-US" sz="1200" dirty="0">
                        <a:effectLst/>
                      </a:endParaRPr>
                    </a:p>
                    <a:p>
                      <a:endParaRPr lang="en-US" sz="1200" dirty="0"/>
                    </a:p>
                  </a:txBody>
                  <a:tcPr/>
                </a:tc>
                <a:extLst>
                  <a:ext uri="{0D108BD9-81ED-4DB2-BD59-A6C34878D82A}">
                    <a16:rowId xmlns="" xmlns:a16="http://schemas.microsoft.com/office/drawing/2014/main" val="2129751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Fomentar la cultura organizacional de calidad, control y medio ambiente, orientada a la responsabilidad social y ética del servidor judicial. </a:t>
                      </a:r>
                      <a:endParaRPr lang="en-US" sz="1200" dirty="0">
                        <a:effectLst/>
                      </a:endParaRPr>
                    </a:p>
                    <a:p>
                      <a:endParaRPr lang="en-US"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Prevenir la contaminación ambiental potencial generada por las actividades administrativas y judiciales.  </a:t>
                      </a:r>
                      <a:endParaRPr lang="en-US" sz="1200" dirty="0">
                        <a:effectLst/>
                      </a:endParaRPr>
                    </a:p>
                    <a:p>
                      <a:endParaRPr lang="en-US" sz="1200" dirty="0"/>
                    </a:p>
                  </a:txBody>
                  <a:tcPr/>
                </a:tc>
                <a:extLst>
                  <a:ext uri="{0D108BD9-81ED-4DB2-BD59-A6C34878D82A}">
                    <a16:rowId xmlns="" xmlns:a16="http://schemas.microsoft.com/office/drawing/2014/main" val="394685681"/>
                  </a:ext>
                </a:extLst>
              </a:tr>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dk1"/>
                          </a:solidFill>
                          <a:effectLst/>
                          <a:latin typeface="+mn-lt"/>
                          <a:ea typeface="+mn-ea"/>
                          <a:cs typeface="+mn-cs"/>
                        </a:rPr>
                        <a:t>Garantizar el oportuno y eficaz cumplimiento de la legislación ambiental aplicable a las actividades administrativas y laborales.</a:t>
                      </a:r>
                      <a:endParaRPr lang="en-US" sz="1200" dirty="0">
                        <a:effectLst/>
                      </a:endParaRPr>
                    </a:p>
                    <a:p>
                      <a:pPr algn="ctr"/>
                      <a:endParaRPr lang="en-US" sz="1200" dirty="0"/>
                    </a:p>
                  </a:txBody>
                  <a:tcPr/>
                </a:tc>
                <a:tc hMerge="1">
                  <a:txBody>
                    <a:bodyPr/>
                    <a:lstStyle/>
                    <a:p>
                      <a:endParaRPr lang="en-US" sz="1000" dirty="0"/>
                    </a:p>
                  </a:txBody>
                  <a:tcPr/>
                </a:tc>
                <a:extLst>
                  <a:ext uri="{0D108BD9-81ED-4DB2-BD59-A6C34878D82A}">
                    <a16:rowId xmlns="" xmlns:a16="http://schemas.microsoft.com/office/drawing/2014/main" val="2018003191"/>
                  </a:ext>
                </a:extLst>
              </a:tr>
            </a:tbl>
          </a:graphicData>
        </a:graphic>
      </p:graphicFrame>
    </p:spTree>
    <p:extLst>
      <p:ext uri="{BB962C8B-B14F-4D97-AF65-F5344CB8AC3E}">
        <p14:creationId xmlns:p14="http://schemas.microsoft.com/office/powerpoint/2010/main" val="343057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1780226377"/>
              </p:ext>
            </p:extLst>
          </p:nvPr>
        </p:nvGraphicFramePr>
        <p:xfrm>
          <a:off x="827586" y="1437744"/>
          <a:ext cx="8316418" cy="5359307"/>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PSAA14-10160 y PSAA-</a:t>
                      </a:r>
                      <a:r>
                        <a:rPr lang="es-ES_tradnl" sz="1400" baseline="0" dirty="0"/>
                        <a:t> 1</a:t>
                      </a:r>
                      <a:r>
                        <a:rPr lang="es-ES_tradnl" sz="1400" dirty="0"/>
                        <a:t>0161.</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260165">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501733">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000" dirty="0"/>
                        <a:t>Elaborar el Manual de Calidad con base en las Estructuras</a:t>
                      </a:r>
                      <a:r>
                        <a:rPr lang="es-CO" sz="1000" baseline="0" dirty="0"/>
                        <a:t> de Alto Nivel, la  </a:t>
                      </a:r>
                      <a:r>
                        <a:rPr lang="es-ES_tradnl" sz="1000" dirty="0"/>
                        <a:t>NTC 6256 y GTC 286, norma</a:t>
                      </a:r>
                      <a:r>
                        <a:rPr lang="es-ES_tradnl" sz="1000" baseline="0" dirty="0"/>
                        <a:t> NTC ISO 14001</a:t>
                      </a:r>
                      <a:endParaRPr lang="es-E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a:txBody>
                    <a:bodyPr/>
                    <a:lstStyle/>
                    <a:p>
                      <a:r>
                        <a:rPr lang="es-CO" sz="1000" dirty="0"/>
                        <a:t>Profesional</a:t>
                      </a:r>
                      <a:r>
                        <a:rPr lang="es-CO" sz="1000" baseline="0" dirty="0"/>
                        <a:t> Universitario UDAE-SIGCMA</a:t>
                      </a:r>
                      <a:endParaRPr lang="en-US" sz="1000" dirty="0"/>
                    </a:p>
                  </a:txBody>
                  <a:tcPr/>
                </a:tc>
                <a:tc hMerge="1">
                  <a:txBody>
                    <a:bodyPr/>
                    <a:lstStyle/>
                    <a:p>
                      <a:endParaRPr lang="en-US"/>
                    </a:p>
                  </a:txBody>
                  <a:tcPr/>
                </a:tc>
                <a:extLst>
                  <a:ext uri="{0D108BD9-81ED-4DB2-BD59-A6C34878D82A}">
                    <a16:rowId xmlns="" xmlns:a16="http://schemas.microsoft.com/office/drawing/2014/main" val="4149173166"/>
                  </a:ext>
                </a:extLst>
              </a:tr>
              <a:tr h="576064">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000" dirty="0"/>
                        <a:t>Revisión</a:t>
                      </a:r>
                      <a:r>
                        <a:rPr lang="es-ES" sz="1000" baseline="0" dirty="0"/>
                        <a:t> del Proyecto de Manual de Calidad, socialización en los Comités del SIGCMA y presentación en el CSJ para aprobación.</a:t>
                      </a:r>
                      <a:endParaRPr lang="es-E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a:txBody>
                    <a:bodyPr/>
                    <a:lstStyle/>
                    <a:p>
                      <a:r>
                        <a:rPr lang="es-CO" sz="1000" dirty="0"/>
                        <a:t>Coordinador Nacional del SIGCMA.</a:t>
                      </a:r>
                      <a:endParaRPr lang="en-US" sz="1000" dirty="0"/>
                    </a:p>
                  </a:txBody>
                  <a:tcPr/>
                </a:tc>
                <a:tc hMerge="1">
                  <a:txBody>
                    <a:bodyPr/>
                    <a:lstStyle/>
                    <a:p>
                      <a:endParaRPr lang="en-US"/>
                    </a:p>
                  </a:txBody>
                  <a:tcPr/>
                </a:tc>
                <a:extLst>
                  <a:ext uri="{0D108BD9-81ED-4DB2-BD59-A6C34878D82A}">
                    <a16:rowId xmlns="" xmlns:a16="http://schemas.microsoft.com/office/drawing/2014/main" val="2990431561"/>
                  </a:ext>
                </a:extLst>
              </a:tr>
              <a:tr h="127423">
                <a:tc gridSpan="2">
                  <a:txBody>
                    <a:bodyPr/>
                    <a:lstStyle/>
                    <a:p>
                      <a:pPr algn="just"/>
                      <a:r>
                        <a:rPr lang="es-CO" sz="1000" dirty="0"/>
                        <a:t>Actualización de las</a:t>
                      </a:r>
                      <a:r>
                        <a:rPr lang="es-CO" sz="1000" baseline="0" dirty="0"/>
                        <a:t> caracterizaciones y procedimiento faltantes.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a:txBody>
                    <a:bodyPr/>
                    <a:lstStyle/>
                    <a:p>
                      <a:r>
                        <a:rPr lang="es-CO" sz="1000" dirty="0"/>
                        <a:t>Profesional</a:t>
                      </a:r>
                      <a:r>
                        <a:rPr lang="es-CO" sz="1000" baseline="0" dirty="0"/>
                        <a:t> de Enlace y Líder de Proceso.</a:t>
                      </a:r>
                      <a:endParaRPr lang="en-US" sz="1000" dirty="0"/>
                    </a:p>
                  </a:txBody>
                  <a:tcPr/>
                </a:tc>
                <a:tc h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1000" dirty="0"/>
                        <a:t>Revisión y ajustes de</a:t>
                      </a:r>
                      <a:r>
                        <a:rPr lang="es-CO" sz="1000" baseline="0" dirty="0"/>
                        <a:t> caracterizaciones y procedimientos y presentación en los Comités del SIGCMA para aprobación.</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000" dirty="0"/>
                        <a:t>Profesional</a:t>
                      </a:r>
                      <a:r>
                        <a:rPr lang="es-CO" sz="1000" baseline="0" dirty="0"/>
                        <a:t> de Enlace y Líder de Proceso + Coordinador Nacional del SIGCMA.</a:t>
                      </a:r>
                      <a:endParaRPr lang="en-US" sz="1000" dirty="0"/>
                    </a:p>
                  </a:txBody>
                  <a:tcPr/>
                </a:tc>
                <a:tc hMerge="1">
                  <a:txBody>
                    <a:bodyPr/>
                    <a:lstStyle/>
                    <a:p>
                      <a:endParaRPr lang="en-US"/>
                    </a:p>
                  </a:txBody>
                  <a:tcPr/>
                </a:tc>
                <a:extLst>
                  <a:ext uri="{0D108BD9-81ED-4DB2-BD59-A6C34878D82A}">
                    <a16:rowId xmlns="" xmlns:a16="http://schemas.microsoft.com/office/drawing/2014/main" val="505907219"/>
                  </a:ext>
                </a:extLst>
              </a:tr>
            </a:tbl>
          </a:graphicData>
        </a:graphic>
      </p:graphicFrame>
    </p:spTree>
    <p:extLst>
      <p:ext uri="{BB962C8B-B14F-4D97-AF65-F5344CB8AC3E}">
        <p14:creationId xmlns:p14="http://schemas.microsoft.com/office/powerpoint/2010/main" val="33843380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2787784154"/>
              </p:ext>
            </p:extLst>
          </p:nvPr>
        </p:nvGraphicFramePr>
        <p:xfrm>
          <a:off x="827586" y="1397000"/>
          <a:ext cx="8316420" cy="5383624"/>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728192">
                  <a:extLst>
                    <a:ext uri="{9D8B030D-6E8A-4147-A177-3AD203B41FA5}">
                      <a16:colId xmlns="" xmlns:a16="http://schemas.microsoft.com/office/drawing/2014/main" val="352399886"/>
                    </a:ext>
                  </a:extLst>
                </a:gridCol>
                <a:gridCol w="432048">
                  <a:extLst>
                    <a:ext uri="{9D8B030D-6E8A-4147-A177-3AD203B41FA5}">
                      <a16:colId xmlns="" xmlns:a16="http://schemas.microsoft.com/office/drawing/2014/main" val="1854212608"/>
                    </a:ext>
                  </a:extLst>
                </a:gridCol>
                <a:gridCol w="576068">
                  <a:extLst>
                    <a:ext uri="{9D8B030D-6E8A-4147-A177-3AD203B41FA5}">
                      <a16:colId xmlns="" xmlns:a16="http://schemas.microsoft.com/office/drawing/2014/main" val="4012080556"/>
                    </a:ext>
                  </a:extLst>
                </a:gridCol>
                <a:gridCol w="576061">
                  <a:extLst>
                    <a:ext uri="{9D8B030D-6E8A-4147-A177-3AD203B41FA5}">
                      <a16:colId xmlns="" xmlns:a16="http://schemas.microsoft.com/office/drawing/2014/main" val="3751192473"/>
                    </a:ext>
                  </a:extLst>
                </a:gridCol>
                <a:gridCol w="503722">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7">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7">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3">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4">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a:txBody>
                    <a:bodyPr/>
                    <a:lstStyle/>
                    <a:p>
                      <a:r>
                        <a:rPr lang="es-CO" b="1" dirty="0"/>
                        <a:t>3T</a:t>
                      </a:r>
                      <a:endParaRPr lang="en-US" b="1" dirty="0"/>
                    </a:p>
                  </a:txBody>
                  <a:tcPr>
                    <a:solidFill>
                      <a:schemeClr val="accent6"/>
                    </a:solidFill>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algn="just"/>
                      <a:r>
                        <a:rPr lang="es-CO" sz="1100" dirty="0"/>
                        <a:t>Coordinar</a:t>
                      </a:r>
                      <a:r>
                        <a:rPr lang="es-CO" sz="1100" baseline="0" dirty="0"/>
                        <a:t> la elaboración y ejecución del Plan de Mejoramiento de acuerdo con los hallazgos de auditorías internas 2019.</a:t>
                      </a:r>
                      <a:endParaRPr lang="en-US" sz="1100" dirty="0"/>
                    </a:p>
                  </a:txBody>
                  <a:tcPr/>
                </a:tc>
                <a:tc hMerge="1">
                  <a:txBody>
                    <a:bodyPr/>
                    <a:lstStyle/>
                    <a:p>
                      <a:endParaRPr lang="en-US"/>
                    </a:p>
                  </a:txBody>
                  <a:tcPr/>
                </a:tc>
                <a:tc>
                  <a:txBody>
                    <a:bodyPr/>
                    <a:lstStyle/>
                    <a:p>
                      <a:endParaRPr lang="en-US" sz="1200" dirty="0"/>
                    </a:p>
                  </a:txBody>
                  <a:tcPr>
                    <a:solidFill>
                      <a:schemeClr val="bg1">
                        <a:lumMod val="50000"/>
                      </a:schemeClr>
                    </a:solidFill>
                  </a:tcPr>
                </a:tc>
                <a:tc>
                  <a:txBody>
                    <a:bodyPr/>
                    <a:lstStyle/>
                    <a:p>
                      <a:endParaRPr lang="en-US" sz="1200" dirty="0"/>
                    </a:p>
                  </a:txBody>
                  <a:tcPr>
                    <a:solidFill>
                      <a:schemeClr val="bg1">
                        <a:lumMod val="50000"/>
                      </a:schemeClr>
                    </a:solidFill>
                  </a:tcPr>
                </a:tc>
                <a:tc>
                  <a:txBody>
                    <a:bodyPr/>
                    <a:lstStyle/>
                    <a:p>
                      <a:endParaRPr lang="en-US"/>
                    </a:p>
                  </a:txBody>
                  <a:tcPr/>
                </a:tc>
                <a:tc>
                  <a:txBody>
                    <a:bodyPr/>
                    <a:lstStyle/>
                    <a:p>
                      <a:endParaRPr lang="en-US" sz="1200" dirty="0"/>
                    </a:p>
                  </a:txBody>
                  <a:tcPr/>
                </a:tc>
                <a:tc rowSpan="4" gridSpan="2">
                  <a:txBody>
                    <a:bodyPr/>
                    <a:lstStyle/>
                    <a:p>
                      <a:endParaRPr lang="es-CO" sz="1200" dirty="0"/>
                    </a:p>
                    <a:p>
                      <a:endParaRPr lang="es-CO" sz="1200" dirty="0"/>
                    </a:p>
                    <a:p>
                      <a:endParaRPr lang="es-CO" sz="1200" dirty="0"/>
                    </a:p>
                    <a:p>
                      <a:r>
                        <a:rPr lang="es-CO" sz="1200" dirty="0"/>
                        <a:t>Coordinador</a:t>
                      </a:r>
                      <a:r>
                        <a:rPr lang="es-CO" sz="1200" baseline="0" dirty="0"/>
                        <a:t> Nacional del SIGCMA, Grupo SIGCMA, Líderes de Proceso y Profesionales de Enlace.</a:t>
                      </a:r>
                      <a:endParaRPr lang="en-US" sz="1200" dirty="0"/>
                    </a:p>
                  </a:txBody>
                  <a:tcPr/>
                </a:tc>
                <a:tc rowSpan="4" hMerge="1">
                  <a:txBody>
                    <a:bodyPr/>
                    <a:lstStyle/>
                    <a:p>
                      <a:endParaRPr lang="en-US"/>
                    </a:p>
                  </a:txBody>
                  <a:tcPr/>
                </a:tc>
                <a:extLst>
                  <a:ext uri="{0D108BD9-81ED-4DB2-BD59-A6C34878D82A}">
                    <a16:rowId xmlns="" xmlns:a16="http://schemas.microsoft.com/office/drawing/2014/main" val="4149173166"/>
                  </a:ext>
                </a:extLst>
              </a:tr>
              <a:tr h="478461">
                <a:tc gridSpan="2">
                  <a:txBody>
                    <a:bodyPr/>
                    <a:lstStyle/>
                    <a:p>
                      <a:pPr algn="just"/>
                      <a:r>
                        <a:rPr lang="es-CO" sz="1100" dirty="0"/>
                        <a:t>Verificación</a:t>
                      </a:r>
                      <a:r>
                        <a:rPr lang="es-CO" sz="1100" baseline="0" dirty="0"/>
                        <a:t> del cierre de los hallazgos con base en el Plan de Mejora de las auditorías internas 2019.</a:t>
                      </a:r>
                      <a:endParaRPr lang="en-US" sz="1100" dirty="0"/>
                    </a:p>
                  </a:txBody>
                  <a:tcPr/>
                </a:tc>
                <a:tc hMerge="1">
                  <a:txBody>
                    <a:bodyPr/>
                    <a:lstStyle/>
                    <a:p>
                      <a:endParaRPr lang="en-US"/>
                    </a:p>
                  </a:txBody>
                  <a:tcPr/>
                </a:tc>
                <a:tc>
                  <a:txBody>
                    <a:bodyPr/>
                    <a:lstStyle/>
                    <a:p>
                      <a:endParaRPr lang="en-US" sz="1200" dirty="0"/>
                    </a:p>
                  </a:txBody>
                  <a:tcPr/>
                </a:tc>
                <a:tc>
                  <a:txBody>
                    <a:bodyPr/>
                    <a:lstStyle/>
                    <a:p>
                      <a:endParaRPr lang="en-US" sz="1200" dirty="0"/>
                    </a:p>
                  </a:txBody>
                  <a:tcPr>
                    <a:solidFill>
                      <a:schemeClr val="bg1">
                        <a:lumMod val="50000"/>
                      </a:schemeClr>
                    </a:solidFill>
                  </a:tcPr>
                </a:tc>
                <a:tc>
                  <a:txBody>
                    <a:bodyPr/>
                    <a:lstStyle/>
                    <a:p>
                      <a:endParaRPr lang="en-US"/>
                    </a:p>
                  </a:txBody>
                  <a:tcPr/>
                </a:tc>
                <a:tc>
                  <a:txBody>
                    <a:bodyPr/>
                    <a:lstStyle/>
                    <a:p>
                      <a:endParaRPr lang="en-US" sz="1200" dirty="0"/>
                    </a:p>
                  </a:txBody>
                  <a:tcPr/>
                </a:tc>
                <a:tc gridSpan="2"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tc>
                <a:tc hMerge="1" v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1100" dirty="0"/>
                        <a:t>Coordinar</a:t>
                      </a:r>
                      <a:r>
                        <a:rPr lang="es-CO" sz="1100" baseline="0" dirty="0"/>
                        <a:t> la elaboración y ejecución del Plan de Mejoramiento de acuerdo con los hallazgos de auditorías externas 2019.</a:t>
                      </a:r>
                      <a:endParaRPr lang="en-US" sz="1100" dirty="0"/>
                    </a:p>
                  </a:txBody>
                  <a:tcPr/>
                </a:tc>
                <a:tc hMerge="1">
                  <a:txBody>
                    <a:bodyPr/>
                    <a:lstStyle/>
                    <a:p>
                      <a:endParaRPr lang="en-US"/>
                    </a:p>
                  </a:txBody>
                  <a:tcPr/>
                </a:tc>
                <a:tc>
                  <a:txBody>
                    <a:bodyPr/>
                    <a:lstStyle/>
                    <a:p>
                      <a:endParaRPr lang="en-US" sz="1200" dirty="0"/>
                    </a:p>
                  </a:txBody>
                  <a:tcPr>
                    <a:solidFill>
                      <a:schemeClr val="bg1">
                        <a:lumMod val="50000"/>
                      </a:schemeClr>
                    </a:solidFill>
                  </a:tcPr>
                </a:tc>
                <a:tc>
                  <a:txBody>
                    <a:bodyPr/>
                    <a:lstStyle/>
                    <a:p>
                      <a:endParaRPr lang="en-US" sz="1200" dirty="0"/>
                    </a:p>
                  </a:txBody>
                  <a:tcPr>
                    <a:solidFill>
                      <a:schemeClr val="bg1">
                        <a:lumMod val="50000"/>
                      </a:schemeClr>
                    </a:solidFill>
                  </a:tcPr>
                </a:tc>
                <a:tc>
                  <a:txBody>
                    <a:bodyPr/>
                    <a:lstStyle/>
                    <a:p>
                      <a:endParaRPr lang="en-US"/>
                    </a:p>
                  </a:txBody>
                  <a:tcPr/>
                </a:tc>
                <a:tc>
                  <a:txBody>
                    <a:bodyPr/>
                    <a:lstStyle/>
                    <a:p>
                      <a:endParaRPr lang="en-US" sz="1200" dirty="0"/>
                    </a:p>
                  </a:txBody>
                  <a:tcPr/>
                </a:tc>
                <a:tc gridSpan="2" vMerge="1">
                  <a:txBody>
                    <a:bodyPr/>
                    <a:lstStyle/>
                    <a:p>
                      <a:endParaRPr lang="en-US" sz="1200" dirty="0"/>
                    </a:p>
                  </a:txBody>
                  <a:tcPr/>
                </a:tc>
                <a:tc hMerge="1" vMerge="1">
                  <a:txBody>
                    <a:bodyPr/>
                    <a:lstStyle/>
                    <a:p>
                      <a:endParaRPr lang="en-US"/>
                    </a:p>
                  </a:txBody>
                  <a:tcPr/>
                </a:tc>
                <a:extLst>
                  <a:ext uri="{0D108BD9-81ED-4DB2-BD59-A6C34878D82A}">
                    <a16:rowId xmlns="" xmlns:a16="http://schemas.microsoft.com/office/drawing/2014/main" val="505907219"/>
                  </a:ext>
                </a:extLst>
              </a:tr>
              <a:tr h="127423">
                <a:tc gridSpan="2">
                  <a:txBody>
                    <a:bodyPr/>
                    <a:lstStyle/>
                    <a:p>
                      <a:pPr algn="just"/>
                      <a:r>
                        <a:rPr lang="es-CO" sz="1100" dirty="0"/>
                        <a:t>Verificación</a:t>
                      </a:r>
                      <a:r>
                        <a:rPr lang="es-CO" sz="1100" baseline="0" dirty="0"/>
                        <a:t> del cierre de los hallazgos con base en el Plan de Mejora de las auditorías externas 2019.</a:t>
                      </a:r>
                      <a:endParaRPr lang="en-US" sz="1100" dirty="0"/>
                    </a:p>
                  </a:txBody>
                  <a:tcPr/>
                </a:tc>
                <a:tc hMerge="1">
                  <a:txBody>
                    <a:bodyPr/>
                    <a:lstStyle/>
                    <a:p>
                      <a:endParaRPr lang="en-US"/>
                    </a:p>
                  </a:txBody>
                  <a:tcPr/>
                </a:tc>
                <a:tc>
                  <a:txBody>
                    <a:bodyPr/>
                    <a:lstStyle/>
                    <a:p>
                      <a:endParaRPr lang="en-US" sz="1200" dirty="0"/>
                    </a:p>
                  </a:txBody>
                  <a:tcPr/>
                </a:tc>
                <a:tc>
                  <a:txBody>
                    <a:bodyPr/>
                    <a:lstStyle/>
                    <a:p>
                      <a:endParaRPr lang="en-US" sz="1200" dirty="0"/>
                    </a:p>
                  </a:txBody>
                  <a:tcPr>
                    <a:solidFill>
                      <a:schemeClr val="bg1">
                        <a:lumMod val="50000"/>
                      </a:schemeClr>
                    </a:solidFill>
                  </a:tcPr>
                </a:tc>
                <a:tc>
                  <a:txBody>
                    <a:bodyPr/>
                    <a:lstStyle/>
                    <a:p>
                      <a:endParaRPr lang="en-US"/>
                    </a:p>
                  </a:txBody>
                  <a:tcPr/>
                </a:tc>
                <a:tc>
                  <a:txBody>
                    <a:bodyPr/>
                    <a:lstStyle/>
                    <a:p>
                      <a:endParaRPr lang="en-US" sz="1200" dirty="0"/>
                    </a:p>
                  </a:txBody>
                  <a:tcPr/>
                </a:tc>
                <a:tc gridSpan="2" vMerge="1">
                  <a:txBody>
                    <a:bodyPr/>
                    <a:lstStyle/>
                    <a:p>
                      <a:endParaRPr lang="en-US" sz="1200" dirty="0"/>
                    </a:p>
                  </a:txBody>
                  <a:tcPr/>
                </a:tc>
                <a:tc hMerge="1" vMerge="1">
                  <a:txBody>
                    <a:bodyPr/>
                    <a:lstStyle/>
                    <a:p>
                      <a:endParaRPr lang="en-US"/>
                    </a:p>
                  </a:txBody>
                  <a:tcPr/>
                </a:tc>
                <a:extLst>
                  <a:ext uri="{0D108BD9-81ED-4DB2-BD59-A6C34878D82A}">
                    <a16:rowId xmlns="" xmlns:a16="http://schemas.microsoft.com/office/drawing/2014/main" val="1879920728"/>
                  </a:ext>
                </a:extLst>
              </a:tr>
            </a:tbl>
          </a:graphicData>
        </a:graphic>
      </p:graphicFrame>
    </p:spTree>
    <p:extLst>
      <p:ext uri="{BB962C8B-B14F-4D97-AF65-F5344CB8AC3E}">
        <p14:creationId xmlns:p14="http://schemas.microsoft.com/office/powerpoint/2010/main" val="269876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2169862898"/>
              </p:ext>
            </p:extLst>
          </p:nvPr>
        </p:nvGraphicFramePr>
        <p:xfrm>
          <a:off x="827586" y="1397000"/>
          <a:ext cx="8316418" cy="5331883"/>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algn="just"/>
                      <a:r>
                        <a:rPr lang="es-CO" sz="1100" dirty="0"/>
                        <a:t>Elaboración de Caracterizaciones, Procesos y Procedimientos y Formatos del Proceso de Gestión Administrativa.</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tc>
                <a:tc hMerge="1">
                  <a:txBody>
                    <a:bodyPr/>
                    <a:lstStyle/>
                    <a:p>
                      <a:endParaRPr lang="en-US"/>
                    </a:p>
                  </a:txBody>
                  <a:tcPr/>
                </a:tc>
                <a:tc>
                  <a:txBody>
                    <a:bodyPr/>
                    <a:lstStyle/>
                    <a:p>
                      <a:endParaRPr lang="en-US" sz="1100" dirty="0"/>
                    </a:p>
                  </a:txBody>
                  <a:tcPr/>
                </a:tc>
                <a:tc rowSpan="2" gridSpan="2">
                  <a:txBody>
                    <a:bodyPr/>
                    <a:lstStyle/>
                    <a:p>
                      <a:endParaRPr lang="es-CO" sz="1100" dirty="0"/>
                    </a:p>
                    <a:p>
                      <a:r>
                        <a:rPr lang="es-CO" sz="1100" dirty="0"/>
                        <a:t>Unidad Administrativa: Líder y Profesional de Enlace.</a:t>
                      </a:r>
                      <a:endParaRPr lang="en-US" sz="1100" dirty="0"/>
                    </a:p>
                  </a:txBody>
                  <a:tcPr/>
                </a:tc>
                <a:tc rowSpan="2" hMerge="1">
                  <a:txBody>
                    <a:bodyPr/>
                    <a:lstStyle/>
                    <a:p>
                      <a:endParaRPr lang="en-US"/>
                    </a:p>
                  </a:txBody>
                  <a:tcPr/>
                </a:tc>
                <a:extLst>
                  <a:ext uri="{0D108BD9-81ED-4DB2-BD59-A6C34878D82A}">
                    <a16:rowId xmlns="" xmlns:a16="http://schemas.microsoft.com/office/drawing/2014/main" val="4149173166"/>
                  </a:ext>
                </a:extLst>
              </a:tr>
              <a:tr h="127423">
                <a:tc gridSpan="2">
                  <a:txBody>
                    <a:bodyPr/>
                    <a:lstStyle/>
                    <a:p>
                      <a:pPr algn="just"/>
                      <a:r>
                        <a:rPr lang="es-CO" sz="1100" dirty="0"/>
                        <a:t>Revisión,</a:t>
                      </a:r>
                      <a:r>
                        <a:rPr lang="es-CO" sz="1100" baseline="0" dirty="0"/>
                        <a:t> ajustes, socialización y aprobación en los Comités del SIGCMA.</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solidFill>
                      <a:schemeClr val="bg1">
                        <a:lumMod val="50000"/>
                      </a:schemeClr>
                    </a:solidFill>
                  </a:tcPr>
                </a:tc>
                <a:tc gridSpan="2">
                  <a:txBody>
                    <a:bodyPr/>
                    <a:lstStyle/>
                    <a:p>
                      <a:endParaRPr lang="en-US" sz="1100" dirty="0"/>
                    </a:p>
                  </a:txBody>
                  <a:tcPr/>
                </a:tc>
                <a:tc hMerge="1">
                  <a:txBody>
                    <a:bodyPr/>
                    <a:lstStyle/>
                    <a:p>
                      <a:endParaRPr lang="en-US"/>
                    </a:p>
                  </a:txBody>
                  <a:tcPr/>
                </a:tc>
                <a:tc>
                  <a:txBody>
                    <a:bodyPr/>
                    <a:lstStyle/>
                    <a:p>
                      <a:endParaRPr lang="en-US" sz="1100" dirty="0"/>
                    </a:p>
                  </a:txBody>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1100" dirty="0"/>
                        <a:t>Elaboración</a:t>
                      </a:r>
                      <a:r>
                        <a:rPr lang="es-CO" sz="1100" baseline="0" dirty="0"/>
                        <a:t> de la Ficha Técnica de Indicadores de todos los procesos.</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tc>
                <a:tc hMerge="1">
                  <a:txBody>
                    <a:bodyPr/>
                    <a:lstStyle/>
                    <a:p>
                      <a:endParaRPr lang="en-US"/>
                    </a:p>
                  </a:txBody>
                  <a:tcPr/>
                </a:tc>
                <a:tc>
                  <a:txBody>
                    <a:bodyPr/>
                    <a:lstStyle/>
                    <a:p>
                      <a:endParaRPr lang="en-US" sz="1100" dirty="0"/>
                    </a:p>
                  </a:txBody>
                  <a:tcPr/>
                </a:tc>
                <a:tc gridSpan="2">
                  <a:txBody>
                    <a:bodyPr/>
                    <a:lstStyle/>
                    <a:p>
                      <a:r>
                        <a:rPr lang="es-CO" sz="1100" dirty="0"/>
                        <a:t>Profesionales</a:t>
                      </a:r>
                      <a:r>
                        <a:rPr lang="es-CO" sz="1100" baseline="0" dirty="0"/>
                        <a:t> de Enlace – Líderes de Proceso.</a:t>
                      </a:r>
                      <a:endParaRPr lang="en-US" sz="1100" dirty="0"/>
                    </a:p>
                  </a:txBody>
                  <a:tcPr/>
                </a:tc>
                <a:tc hMerge="1">
                  <a:txBody>
                    <a:bodyPr/>
                    <a:lstStyle/>
                    <a:p>
                      <a:endParaRPr lang="en-US"/>
                    </a:p>
                  </a:txBody>
                  <a:tcPr/>
                </a:tc>
                <a:extLst>
                  <a:ext uri="{0D108BD9-81ED-4DB2-BD59-A6C34878D82A}">
                    <a16:rowId xmlns="" xmlns:a16="http://schemas.microsoft.com/office/drawing/2014/main" val="505907219"/>
                  </a:ext>
                </a:extLst>
              </a:tr>
              <a:tr h="127423">
                <a:tc gridSpan="2">
                  <a:txBody>
                    <a:bodyPr/>
                    <a:lstStyle/>
                    <a:p>
                      <a:pPr algn="just"/>
                      <a:r>
                        <a:rPr lang="es-CO" sz="1100" dirty="0"/>
                        <a:t>Revisión,</a:t>
                      </a:r>
                      <a:r>
                        <a:rPr lang="es-CO" sz="1100" baseline="0" dirty="0"/>
                        <a:t> socialización y aprobación de las fichas técnicas de indicadores de todos los procesos.</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tc>
                <a:tc hMerge="1">
                  <a:txBody>
                    <a:bodyPr/>
                    <a:lstStyle/>
                    <a:p>
                      <a:endParaRPr lang="en-US"/>
                    </a:p>
                  </a:txBody>
                  <a:tcPr/>
                </a:tc>
                <a:tc>
                  <a:txBody>
                    <a:bodyPr/>
                    <a:lstStyle/>
                    <a:p>
                      <a:endParaRPr lang="en-US" sz="1100" dirty="0"/>
                    </a:p>
                  </a:txBody>
                  <a:tcPr/>
                </a:tc>
                <a:tc gridSpan="2">
                  <a:txBody>
                    <a:bodyPr/>
                    <a:lstStyle/>
                    <a:p>
                      <a:r>
                        <a:rPr lang="es-CO" sz="1100" dirty="0"/>
                        <a:t>Coordinador</a:t>
                      </a:r>
                      <a:r>
                        <a:rPr lang="es-CO" sz="1100" baseline="0" dirty="0"/>
                        <a:t> Nacional del SIGCMA, Lideres de Procesos y Profesionales de Enlace.</a:t>
                      </a:r>
                      <a:endParaRPr lang="en-US" sz="1100" dirty="0"/>
                    </a:p>
                  </a:txBody>
                  <a:tcPr/>
                </a:tc>
                <a:tc hMerge="1">
                  <a:txBody>
                    <a:bodyPr/>
                    <a:lstStyle/>
                    <a:p>
                      <a:endParaRPr lang="en-US"/>
                    </a:p>
                  </a:txBody>
                  <a:tcPr/>
                </a:tc>
                <a:extLst>
                  <a:ext uri="{0D108BD9-81ED-4DB2-BD59-A6C34878D82A}">
                    <a16:rowId xmlns="" xmlns:a16="http://schemas.microsoft.com/office/drawing/2014/main" val="1879920728"/>
                  </a:ext>
                </a:extLst>
              </a:tr>
            </a:tbl>
          </a:graphicData>
        </a:graphic>
      </p:graphicFrame>
    </p:spTree>
    <p:extLst>
      <p:ext uri="{BB962C8B-B14F-4D97-AF65-F5344CB8AC3E}">
        <p14:creationId xmlns:p14="http://schemas.microsoft.com/office/powerpoint/2010/main" val="589105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948288337"/>
              </p:ext>
            </p:extLst>
          </p:nvPr>
        </p:nvGraphicFramePr>
        <p:xfrm>
          <a:off x="827586" y="1397000"/>
          <a:ext cx="8316418" cy="5423323"/>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algn="just"/>
                      <a:r>
                        <a:rPr lang="es-CO" sz="1000" dirty="0"/>
                        <a:t>Actualización</a:t>
                      </a:r>
                      <a:r>
                        <a:rPr lang="es-CO" sz="1000" baseline="0" dirty="0"/>
                        <a:t> de los Mapas de Riesgos de todos los procesos a la metodología 5x5: Metodología del DAFP</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rowSpan="3" gridSpan="2">
                  <a:txBody>
                    <a:bodyPr/>
                    <a:lstStyle/>
                    <a:p>
                      <a:endParaRPr lang="es-CO" sz="1000" dirty="0"/>
                    </a:p>
                    <a:p>
                      <a:endParaRPr lang="es-CO" sz="1000" dirty="0"/>
                    </a:p>
                    <a:p>
                      <a:endParaRPr lang="es-CO" sz="1000" dirty="0"/>
                    </a:p>
                    <a:p>
                      <a:r>
                        <a:rPr lang="es-CO" sz="1000" dirty="0"/>
                        <a:t>Profesionales de Enlace,</a:t>
                      </a:r>
                      <a:r>
                        <a:rPr lang="es-CO" sz="1000" baseline="0" dirty="0"/>
                        <a:t> Líderes de Proceso, </a:t>
                      </a:r>
                      <a:r>
                        <a:rPr lang="es-CO" sz="1000" dirty="0"/>
                        <a:t>Coordinación Nacional del SIGCMA.</a:t>
                      </a:r>
                      <a:endParaRPr lang="en-US" sz="1000" dirty="0"/>
                    </a:p>
                  </a:txBody>
                  <a:tcPr/>
                </a:tc>
                <a:tc rowSpan="3" hMerge="1">
                  <a:txBody>
                    <a:bodyPr/>
                    <a:lstStyle/>
                    <a:p>
                      <a:endParaRPr lang="en-US"/>
                    </a:p>
                  </a:txBody>
                  <a:tcPr/>
                </a:tc>
                <a:extLst>
                  <a:ext uri="{0D108BD9-81ED-4DB2-BD59-A6C34878D82A}">
                    <a16:rowId xmlns="" xmlns:a16="http://schemas.microsoft.com/office/drawing/2014/main" val="4149173166"/>
                  </a:ext>
                </a:extLst>
              </a:tr>
              <a:tr h="127423">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000" dirty="0"/>
                        <a:t>Revisión, socialización</a:t>
                      </a:r>
                      <a:r>
                        <a:rPr lang="es-CO" sz="1000" baseline="0" dirty="0"/>
                        <a:t> y aprobación de los Mapas de Riesgos de todos los procesos a la metodología 5x5: Metodología del DAFP</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vMerge="1">
                  <a:txBody>
                    <a:bodyPr/>
                    <a:lstStyle/>
                    <a:p>
                      <a:endParaRPr lang="en-US" sz="1200" dirty="0"/>
                    </a:p>
                  </a:txBody>
                  <a:tcPr/>
                </a:tc>
                <a:tc hMerge="1" v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1000" dirty="0"/>
                        <a:t>Revisión</a:t>
                      </a:r>
                      <a:r>
                        <a:rPr lang="es-CO" sz="1000" baseline="0" dirty="0"/>
                        <a:t> del WEB SITE del SIGCMA – Evaluación y ajustes.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vMerge="1">
                  <a:txBody>
                    <a:bodyPr/>
                    <a:lstStyle/>
                    <a:p>
                      <a:endParaRPr lang="en-US" sz="1200" dirty="0"/>
                    </a:p>
                  </a:txBody>
                  <a:tcPr/>
                </a:tc>
                <a:tc hMerge="1" vMerge="1">
                  <a:txBody>
                    <a:bodyPr/>
                    <a:lstStyle/>
                    <a:p>
                      <a:endParaRPr lang="en-US"/>
                    </a:p>
                  </a:txBody>
                  <a:tcPr/>
                </a:tc>
                <a:extLst>
                  <a:ext uri="{0D108BD9-81ED-4DB2-BD59-A6C34878D82A}">
                    <a16:rowId xmlns="" xmlns:a16="http://schemas.microsoft.com/office/drawing/2014/main" val="505907219"/>
                  </a:ext>
                </a:extLst>
              </a:tr>
              <a:tr h="127423">
                <a:tc gridSpan="2">
                  <a:txBody>
                    <a:bodyPr/>
                    <a:lstStyle/>
                    <a:p>
                      <a:pPr algn="just"/>
                      <a:r>
                        <a:rPr lang="es-CO" sz="1000" dirty="0"/>
                        <a:t>Actualización</a:t>
                      </a:r>
                      <a:r>
                        <a:rPr lang="es-CO" sz="1000" baseline="0" dirty="0"/>
                        <a:t> del WEB SITE</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rowSpan="2" gridSpan="2">
                  <a:txBody>
                    <a:bodyPr/>
                    <a:lstStyle/>
                    <a:p>
                      <a:endParaRPr lang="es-CO" sz="1000" dirty="0"/>
                    </a:p>
                    <a:p>
                      <a:r>
                        <a:rPr lang="es-CO" sz="1000" dirty="0"/>
                        <a:t>Coordinación Nacional del SIGCMA</a:t>
                      </a:r>
                      <a:endParaRPr lang="en-US" sz="1000" dirty="0"/>
                    </a:p>
                  </a:txBody>
                  <a:tcPr/>
                </a:tc>
                <a:tc rowSpan="2" hMerge="1">
                  <a:txBody>
                    <a:bodyPr/>
                    <a:lstStyle/>
                    <a:p>
                      <a:endParaRPr lang="en-US"/>
                    </a:p>
                  </a:txBody>
                  <a:tcPr/>
                </a:tc>
                <a:extLst>
                  <a:ext uri="{0D108BD9-81ED-4DB2-BD59-A6C34878D82A}">
                    <a16:rowId xmlns="" xmlns:a16="http://schemas.microsoft.com/office/drawing/2014/main" val="1879920728"/>
                  </a:ext>
                </a:extLst>
              </a:tr>
              <a:tr h="127423">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000" baseline="0" dirty="0"/>
                        <a:t>Subir todos los documentos aprobados al WEB SITE.</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964911738"/>
                  </a:ext>
                </a:extLst>
              </a:tr>
            </a:tbl>
          </a:graphicData>
        </a:graphic>
      </p:graphicFrame>
    </p:spTree>
    <p:extLst>
      <p:ext uri="{BB962C8B-B14F-4D97-AF65-F5344CB8AC3E}">
        <p14:creationId xmlns:p14="http://schemas.microsoft.com/office/powerpoint/2010/main" val="7946237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278906683"/>
              </p:ext>
            </p:extLst>
          </p:nvPr>
        </p:nvGraphicFramePr>
        <p:xfrm>
          <a:off x="827586" y="1397000"/>
          <a:ext cx="8316418" cy="5423323"/>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algn="just"/>
                      <a:r>
                        <a:rPr lang="es-CO" sz="1100" dirty="0"/>
                        <a:t>Revisión de actas de los Comités del SIGCMA a nivel nacional</a:t>
                      </a:r>
                      <a:r>
                        <a:rPr lang="es-CO" sz="1100" baseline="0" dirty="0"/>
                        <a:t> en lo Administrativo y Judicial.</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tc>
                <a:tc hMerge="1">
                  <a:txBody>
                    <a:bodyPr/>
                    <a:lstStyle/>
                    <a:p>
                      <a:endParaRPr lang="en-US"/>
                    </a:p>
                  </a:txBody>
                  <a:tcPr/>
                </a:tc>
                <a:tc>
                  <a:txBody>
                    <a:bodyPr/>
                    <a:lstStyle/>
                    <a:p>
                      <a:endParaRPr lang="en-US" sz="1100" dirty="0"/>
                    </a:p>
                  </a:txBody>
                  <a:tcPr/>
                </a:tc>
                <a:tc gridSpan="2">
                  <a:txBody>
                    <a:bodyPr/>
                    <a:lstStyle/>
                    <a:p>
                      <a:r>
                        <a:rPr lang="es-CO" sz="1100" dirty="0"/>
                        <a:t>Profesionales de Enlace, Lideres de Proceso, Coordinación</a:t>
                      </a:r>
                      <a:r>
                        <a:rPr lang="es-CO" sz="1100" baseline="0" dirty="0"/>
                        <a:t> Nacional del SIGCMA.</a:t>
                      </a:r>
                      <a:endParaRPr lang="en-US" sz="1100" dirty="0"/>
                    </a:p>
                  </a:txBody>
                  <a:tcPr/>
                </a:tc>
                <a:tc hMerge="1">
                  <a:txBody>
                    <a:bodyPr/>
                    <a:lstStyle/>
                    <a:p>
                      <a:endParaRPr lang="en-US"/>
                    </a:p>
                  </a:txBody>
                  <a:tcPr/>
                </a:tc>
                <a:extLst>
                  <a:ext uri="{0D108BD9-81ED-4DB2-BD59-A6C34878D82A}">
                    <a16:rowId xmlns="" xmlns:a16="http://schemas.microsoft.com/office/drawing/2014/main" val="4149173166"/>
                  </a:ext>
                </a:extLst>
              </a:tr>
              <a:tr h="127423">
                <a:tc gridSpan="2">
                  <a:txBody>
                    <a:bodyPr/>
                    <a:lstStyle/>
                    <a:p>
                      <a:pPr algn="just"/>
                      <a:r>
                        <a:rPr lang="es-CO" sz="1100" dirty="0"/>
                        <a:t>Elaboración del Plan Padrinos versión 2020/</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tc>
                <a:tc hMerge="1">
                  <a:txBody>
                    <a:bodyPr/>
                    <a:lstStyle/>
                    <a:p>
                      <a:endParaRPr lang="en-US"/>
                    </a:p>
                  </a:txBody>
                  <a:tcPr/>
                </a:tc>
                <a:tc>
                  <a:txBody>
                    <a:bodyPr/>
                    <a:lstStyle/>
                    <a:p>
                      <a:endParaRPr lang="en-US" sz="1100" dirty="0"/>
                    </a:p>
                  </a:txBody>
                  <a:tcPr/>
                </a:tc>
                <a:tc rowSpan="4" gridSpan="2">
                  <a:txBody>
                    <a:bodyPr/>
                    <a:lstStyle/>
                    <a:p>
                      <a:endParaRPr lang="es-CO" sz="1100" dirty="0"/>
                    </a:p>
                    <a:p>
                      <a:r>
                        <a:rPr lang="es-CO" sz="1100" dirty="0"/>
                        <a:t>Profesionales</a:t>
                      </a:r>
                      <a:r>
                        <a:rPr lang="es-CO" sz="1100" baseline="0" dirty="0"/>
                        <a:t> de Enlace, Profesionales  de </a:t>
                      </a:r>
                      <a:r>
                        <a:rPr lang="es-CO" sz="1100" baseline="0" dirty="0" err="1"/>
                        <a:t>Paloquemao</a:t>
                      </a:r>
                      <a:r>
                        <a:rPr lang="es-CO" sz="1100" baseline="0" dirty="0"/>
                        <a:t>, Juez Coordinadora de </a:t>
                      </a:r>
                      <a:r>
                        <a:rPr lang="es-CO" sz="1100" baseline="0" dirty="0" err="1"/>
                        <a:t>Paloquemao</a:t>
                      </a:r>
                      <a:r>
                        <a:rPr lang="es-CO" sz="1100" baseline="0" dirty="0"/>
                        <a:t>, Coordinador Nacional del SIGCMA.</a:t>
                      </a:r>
                      <a:endParaRPr lang="en-US" sz="1100" dirty="0"/>
                    </a:p>
                  </a:txBody>
                  <a:tcPr/>
                </a:tc>
                <a:tc rowSpan="4" h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1100" dirty="0"/>
                        <a:t>Ejecución del Plan Padrinos 2020/</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tc>
                <a:tc hMerge="1">
                  <a:txBody>
                    <a:bodyPr/>
                    <a:lstStyle/>
                    <a:p>
                      <a:endParaRPr lang="en-US"/>
                    </a:p>
                  </a:txBody>
                  <a:tcPr/>
                </a:tc>
                <a:tc>
                  <a:txBody>
                    <a:bodyPr/>
                    <a:lstStyle/>
                    <a:p>
                      <a:endParaRPr lang="en-US" sz="1100" dirty="0"/>
                    </a:p>
                  </a:txBody>
                  <a:tcPr/>
                </a:tc>
                <a:tc gridSpan="2" vMerge="1">
                  <a:txBody>
                    <a:bodyPr/>
                    <a:lstStyle/>
                    <a:p>
                      <a:endParaRPr lang="en-US" sz="1100" dirty="0"/>
                    </a:p>
                  </a:txBody>
                  <a:tcPr/>
                </a:tc>
                <a:tc hMerge="1" vMerge="1">
                  <a:txBody>
                    <a:bodyPr/>
                    <a:lstStyle/>
                    <a:p>
                      <a:endParaRPr lang="en-US"/>
                    </a:p>
                  </a:txBody>
                  <a:tcPr/>
                </a:tc>
                <a:extLst>
                  <a:ext uri="{0D108BD9-81ED-4DB2-BD59-A6C34878D82A}">
                    <a16:rowId xmlns="" xmlns:a16="http://schemas.microsoft.com/office/drawing/2014/main" val="505907219"/>
                  </a:ext>
                </a:extLst>
              </a:tr>
              <a:tr h="127423">
                <a:tc gridSpan="2">
                  <a:txBody>
                    <a:bodyPr/>
                    <a:lstStyle/>
                    <a:p>
                      <a:pPr algn="just"/>
                      <a:r>
                        <a:rPr lang="es-CO" sz="1100" dirty="0"/>
                        <a:t>Evaluación del Plan Padrinos 2020/</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tc>
                <a:tc gridSpan="2" vMerge="1">
                  <a:txBody>
                    <a:bodyPr/>
                    <a:lstStyle/>
                    <a:p>
                      <a:endParaRPr lang="en-US" sz="1100" dirty="0"/>
                    </a:p>
                  </a:txBody>
                  <a:tcPr/>
                </a:tc>
                <a:tc hMerge="1" vMerge="1">
                  <a:txBody>
                    <a:bodyPr/>
                    <a:lstStyle/>
                    <a:p>
                      <a:endParaRPr lang="en-US"/>
                    </a:p>
                  </a:txBody>
                  <a:tcPr/>
                </a:tc>
                <a:extLst>
                  <a:ext uri="{0D108BD9-81ED-4DB2-BD59-A6C34878D82A}">
                    <a16:rowId xmlns="" xmlns:a16="http://schemas.microsoft.com/office/drawing/2014/main" val="1879920728"/>
                  </a:ext>
                </a:extLst>
              </a:tr>
              <a:tr h="127423">
                <a:tc gridSpan="2">
                  <a:txBody>
                    <a:bodyPr/>
                    <a:lstStyle/>
                    <a:p>
                      <a:pPr algn="just"/>
                      <a:r>
                        <a:rPr lang="es-CO" sz="1100" dirty="0"/>
                        <a:t>Sensibilización y</a:t>
                      </a:r>
                      <a:r>
                        <a:rPr lang="es-CO" sz="1100" baseline="0" dirty="0"/>
                        <a:t> preparación para auditorías externas </a:t>
                      </a:r>
                      <a:r>
                        <a:rPr lang="es-CO" sz="1100" baseline="0" dirty="0" err="1"/>
                        <a:t>Paloquemao</a:t>
                      </a:r>
                      <a:r>
                        <a:rPr lang="es-CO" sz="1100" baseline="0" dirty="0"/>
                        <a:t>: Conferencias con expertos en Modelos y Sistemas de Gestión de Calidad.</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tc>
                <a:tc gridSpan="2" vMerge="1">
                  <a:txBody>
                    <a:bodyPr/>
                    <a:lstStyle/>
                    <a:p>
                      <a:endParaRPr lang="en-US" sz="1100" dirty="0"/>
                    </a:p>
                  </a:txBody>
                  <a:tcPr/>
                </a:tc>
                <a:tc hMerge="1" vMerge="1">
                  <a:txBody>
                    <a:bodyPr/>
                    <a:lstStyle/>
                    <a:p>
                      <a:endParaRPr lang="en-US"/>
                    </a:p>
                  </a:txBody>
                  <a:tcPr/>
                </a:tc>
                <a:extLst>
                  <a:ext uri="{0D108BD9-81ED-4DB2-BD59-A6C34878D82A}">
                    <a16:rowId xmlns="" xmlns:a16="http://schemas.microsoft.com/office/drawing/2014/main" val="1964911738"/>
                  </a:ext>
                </a:extLst>
              </a:tr>
            </a:tbl>
          </a:graphicData>
        </a:graphic>
      </p:graphicFrame>
    </p:spTree>
    <p:extLst>
      <p:ext uri="{BB962C8B-B14F-4D97-AF65-F5344CB8AC3E}">
        <p14:creationId xmlns:p14="http://schemas.microsoft.com/office/powerpoint/2010/main" val="20570998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1132078345"/>
              </p:ext>
            </p:extLst>
          </p:nvPr>
        </p:nvGraphicFramePr>
        <p:xfrm>
          <a:off x="827586" y="1397000"/>
          <a:ext cx="8316418" cy="5270923"/>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algn="just"/>
                      <a:r>
                        <a:rPr lang="es-CO" sz="1000" dirty="0"/>
                        <a:t>Preparación para las Auditorías Internas</a:t>
                      </a:r>
                      <a:r>
                        <a:rPr lang="es-CO" sz="1000" baseline="0" dirty="0"/>
                        <a:t> y Externas del SIGCMA 2020.</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a:txBody>
                    <a:bodyPr/>
                    <a:lstStyle/>
                    <a:p>
                      <a:r>
                        <a:rPr lang="es-CO" sz="1000" dirty="0"/>
                        <a:t>Coordinación Nacional del SIGCMA</a:t>
                      </a:r>
                      <a:endParaRPr lang="en-US" sz="1000" dirty="0"/>
                    </a:p>
                  </a:txBody>
                  <a:tcPr/>
                </a:tc>
                <a:tc hMerge="1">
                  <a:txBody>
                    <a:bodyPr/>
                    <a:lstStyle/>
                    <a:p>
                      <a:endParaRPr lang="en-US"/>
                    </a:p>
                  </a:txBody>
                  <a:tcPr/>
                </a:tc>
                <a:extLst>
                  <a:ext uri="{0D108BD9-81ED-4DB2-BD59-A6C34878D82A}">
                    <a16:rowId xmlns="" xmlns:a16="http://schemas.microsoft.com/office/drawing/2014/main" val="4149173166"/>
                  </a:ext>
                </a:extLst>
              </a:tr>
              <a:tr h="127423">
                <a:tc gridSpan="2">
                  <a:txBody>
                    <a:bodyPr/>
                    <a:lstStyle/>
                    <a:p>
                      <a:pPr algn="just"/>
                      <a:r>
                        <a:rPr lang="es-CO" sz="1000" dirty="0"/>
                        <a:t>Elaboración</a:t>
                      </a:r>
                      <a:r>
                        <a:rPr lang="es-CO" sz="1000" baseline="0" dirty="0"/>
                        <a:t> de la Plataforma del SIGCMA en los Despachos Judiciales (por especialidades) que se ampliaran en el 2020.</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rowSpan="4" gridSpan="2">
                  <a:txBody>
                    <a:bodyPr/>
                    <a:lstStyle/>
                    <a:p>
                      <a:endParaRPr lang="es-CO" sz="1000" dirty="0"/>
                    </a:p>
                    <a:p>
                      <a:endParaRPr lang="es-CO" sz="1000" dirty="0"/>
                    </a:p>
                    <a:p>
                      <a:r>
                        <a:rPr lang="es-CO" sz="1000" dirty="0"/>
                        <a:t>Profesionales de Enlace, Líderes de Proceso, Coordinación Nacional del SIGCMA.</a:t>
                      </a:r>
                      <a:endParaRPr lang="en-US" sz="1000" dirty="0"/>
                    </a:p>
                  </a:txBody>
                  <a:tcPr/>
                </a:tc>
                <a:tc rowSpan="4" h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1000" dirty="0"/>
                        <a:t>Revisión y ajustes de los Documentos.</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505907219"/>
                  </a:ext>
                </a:extLst>
              </a:tr>
              <a:tr h="127423">
                <a:tc gridSpan="2">
                  <a:txBody>
                    <a:bodyPr/>
                    <a:lstStyle/>
                    <a:p>
                      <a:pPr algn="just"/>
                      <a:r>
                        <a:rPr lang="es-CO" sz="1000" dirty="0"/>
                        <a:t>Conformación de los Comités del SIGCMA en los Despachos Judiciales que se ampliaran en el 2020.</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879920728"/>
                  </a:ext>
                </a:extLst>
              </a:tr>
              <a:tr h="127423">
                <a:tc gridSpan="2">
                  <a:txBody>
                    <a:bodyPr/>
                    <a:lstStyle/>
                    <a:p>
                      <a:pPr algn="just"/>
                      <a:r>
                        <a:rPr lang="es-CO" sz="1000" dirty="0"/>
                        <a:t>Aprobación de la</a:t>
                      </a:r>
                      <a:r>
                        <a:rPr lang="es-CO" sz="1000" baseline="0" dirty="0"/>
                        <a:t> Plataforma Estratégica de los Documentos por parte del respectivo Comité.</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964911738"/>
                  </a:ext>
                </a:extLst>
              </a:tr>
            </a:tbl>
          </a:graphicData>
        </a:graphic>
      </p:graphicFrame>
    </p:spTree>
    <p:extLst>
      <p:ext uri="{BB962C8B-B14F-4D97-AF65-F5344CB8AC3E}">
        <p14:creationId xmlns:p14="http://schemas.microsoft.com/office/powerpoint/2010/main" val="20533385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690403096"/>
              </p:ext>
            </p:extLst>
          </p:nvPr>
        </p:nvGraphicFramePr>
        <p:xfrm>
          <a:off x="827586" y="1397000"/>
          <a:ext cx="8316418" cy="5270923"/>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algn="just"/>
                      <a:r>
                        <a:rPr lang="es-CO" sz="1000" dirty="0"/>
                        <a:t>Preparación</a:t>
                      </a:r>
                      <a:r>
                        <a:rPr lang="es-CO" sz="1000" baseline="0" dirty="0"/>
                        <a:t> de los Despachos Judiciales objeto de ampliación para las Auditorías Internas y Externas.</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rowSpan="2" gridSpan="2">
                  <a:txBody>
                    <a:bodyPr/>
                    <a:lstStyle/>
                    <a:p>
                      <a:r>
                        <a:rPr lang="es-CO" sz="1000" dirty="0"/>
                        <a:t>Profesionales</a:t>
                      </a:r>
                      <a:r>
                        <a:rPr lang="es-CO" sz="1000" baseline="0" dirty="0"/>
                        <a:t> de Enlace, Lideres, Coordinador Nacional del SIGCMA.</a:t>
                      </a:r>
                      <a:endParaRPr lang="en-US" sz="1000" dirty="0"/>
                    </a:p>
                  </a:txBody>
                  <a:tcPr/>
                </a:tc>
                <a:tc rowSpan="2" hMerge="1">
                  <a:txBody>
                    <a:bodyPr/>
                    <a:lstStyle/>
                    <a:p>
                      <a:endParaRPr lang="en-US"/>
                    </a:p>
                  </a:txBody>
                  <a:tcPr/>
                </a:tc>
                <a:extLst>
                  <a:ext uri="{0D108BD9-81ED-4DB2-BD59-A6C34878D82A}">
                    <a16:rowId xmlns="" xmlns:a16="http://schemas.microsoft.com/office/drawing/2014/main" val="4149173166"/>
                  </a:ext>
                </a:extLst>
              </a:tr>
              <a:tr h="127423">
                <a:tc gridSpan="2">
                  <a:txBody>
                    <a:bodyPr/>
                    <a:lstStyle/>
                    <a:p>
                      <a:pPr algn="just"/>
                      <a:r>
                        <a:rPr lang="es-CO" sz="1000" dirty="0"/>
                        <a:t>Simulacr</a:t>
                      </a:r>
                      <a:r>
                        <a:rPr lang="es-CO" sz="1000" baseline="0" dirty="0"/>
                        <a:t>o sustentación auditorías externas, para la ampliación.</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1000" dirty="0"/>
                        <a:t>Elaboración del Plan de Auditorías Internas, socialización y aprobación</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rowSpan="3" gridSpan="2">
                  <a:txBody>
                    <a:bodyPr/>
                    <a:lstStyle/>
                    <a:p>
                      <a:endParaRPr lang="es-CO" sz="1000" dirty="0"/>
                    </a:p>
                    <a:p>
                      <a:endParaRPr lang="es-CO" sz="1000" dirty="0"/>
                    </a:p>
                    <a:p>
                      <a:endParaRPr lang="es-CO" sz="1000" dirty="0"/>
                    </a:p>
                    <a:p>
                      <a:r>
                        <a:rPr lang="es-CO" sz="1000" dirty="0"/>
                        <a:t>Coordinación</a:t>
                      </a:r>
                      <a:r>
                        <a:rPr lang="es-CO" sz="1000" baseline="0" dirty="0"/>
                        <a:t> Nacional del SIGCMA.</a:t>
                      </a:r>
                      <a:endParaRPr lang="en-US" sz="1000" dirty="0"/>
                    </a:p>
                  </a:txBody>
                  <a:tcPr/>
                </a:tc>
                <a:tc rowSpan="3" hMerge="1">
                  <a:txBody>
                    <a:bodyPr/>
                    <a:lstStyle/>
                    <a:p>
                      <a:endParaRPr lang="en-US"/>
                    </a:p>
                  </a:txBody>
                  <a:tcPr/>
                </a:tc>
                <a:extLst>
                  <a:ext uri="{0D108BD9-81ED-4DB2-BD59-A6C34878D82A}">
                    <a16:rowId xmlns="" xmlns:a16="http://schemas.microsoft.com/office/drawing/2014/main" val="505907219"/>
                  </a:ext>
                </a:extLst>
              </a:tr>
              <a:tr h="127423">
                <a:tc gridSpan="2">
                  <a:txBody>
                    <a:bodyPr/>
                    <a:lstStyle/>
                    <a:p>
                      <a:pPr algn="just"/>
                      <a:r>
                        <a:rPr lang="es-CO" sz="1000" dirty="0"/>
                        <a:t>Procesos contractuales para la realización de las Auditorias Externas</a:t>
                      </a:r>
                      <a:r>
                        <a:rPr lang="es-CO" sz="1000" baseline="0" dirty="0"/>
                        <a:t> y ejecución del mismo.</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879920728"/>
                  </a:ext>
                </a:extLst>
              </a:tr>
              <a:tr h="127423">
                <a:tc gridSpan="2">
                  <a:txBody>
                    <a:bodyPr/>
                    <a:lstStyle/>
                    <a:p>
                      <a:pPr algn="just"/>
                      <a:r>
                        <a:rPr lang="es-CO" sz="1000" dirty="0"/>
                        <a:t>Concertación</a:t>
                      </a:r>
                      <a:r>
                        <a:rPr lang="es-CO" sz="1000" baseline="0" dirty="0"/>
                        <a:t> y ejecución de las Auditorías Externas de Calidad.</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964911738"/>
                  </a:ext>
                </a:extLst>
              </a:tr>
            </a:tbl>
          </a:graphicData>
        </a:graphic>
      </p:graphicFrame>
    </p:spTree>
    <p:extLst>
      <p:ext uri="{BB962C8B-B14F-4D97-AF65-F5344CB8AC3E}">
        <p14:creationId xmlns:p14="http://schemas.microsoft.com/office/powerpoint/2010/main" val="28546820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4108694037"/>
              </p:ext>
            </p:extLst>
          </p:nvPr>
        </p:nvGraphicFramePr>
        <p:xfrm>
          <a:off x="827586" y="1397000"/>
          <a:ext cx="8316418" cy="5423323"/>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Recertificar y mantener 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Mantener, mejorar y ampliar el Sistema Integrado de Gestión y Control de la Calidad y del Medio Ambiente SIGCMA, a través de la realización de las actividades tendientes a mantener la certificación por parte de un Ente Certificador Externo, dando cumplimiento a los requisitos de las Normas ISO, el Modelo Integrado de Gestión y Planeación MIPG y de conformidad con lo establecido en acuerdos -PSA14-10160 y 10161.</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algn="just"/>
                      <a:r>
                        <a:rPr lang="es-CO" sz="1000" dirty="0"/>
                        <a:t>Capacitación</a:t>
                      </a:r>
                      <a:r>
                        <a:rPr lang="es-CO" sz="1000" baseline="0" dirty="0"/>
                        <a:t> para la articulación de la nueva imagen corporativa del ICONTEC en los documentos del SIGCMA.</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75000"/>
                      </a:schemeClr>
                    </a:solidFill>
                  </a:tcPr>
                </a:tc>
                <a:tc hMerge="1">
                  <a:txBody>
                    <a:bodyPr/>
                    <a:lstStyle/>
                    <a:p>
                      <a:endParaRPr lang="en-US"/>
                    </a:p>
                  </a:txBody>
                  <a:tcPr/>
                </a:tc>
                <a:tc>
                  <a:txBody>
                    <a:bodyPr/>
                    <a:lstStyle/>
                    <a:p>
                      <a:endParaRPr lang="en-US" sz="1000" dirty="0"/>
                    </a:p>
                  </a:txBody>
                  <a:tcPr>
                    <a:solidFill>
                      <a:schemeClr val="bg1">
                        <a:lumMod val="75000"/>
                      </a:schemeClr>
                    </a:solidFill>
                  </a:tcPr>
                </a:tc>
                <a:tc rowSpan="2" gridSpan="2">
                  <a:txBody>
                    <a:bodyPr/>
                    <a:lstStyle/>
                    <a:p>
                      <a:r>
                        <a:rPr lang="es-CO" sz="1000" dirty="0"/>
                        <a:t>Profesionales</a:t>
                      </a:r>
                      <a:r>
                        <a:rPr lang="es-CO" sz="1000" baseline="0" dirty="0"/>
                        <a:t> de Enlace, Lideres, Coordinador Nacional del SIGCMA.</a:t>
                      </a:r>
                      <a:endParaRPr lang="en-US" sz="1000" dirty="0"/>
                    </a:p>
                  </a:txBody>
                  <a:tcPr/>
                </a:tc>
                <a:tc rowSpan="2" hMerge="1">
                  <a:txBody>
                    <a:bodyPr/>
                    <a:lstStyle/>
                    <a:p>
                      <a:endParaRPr lang="en-US"/>
                    </a:p>
                  </a:txBody>
                  <a:tcPr/>
                </a:tc>
                <a:extLst>
                  <a:ext uri="{0D108BD9-81ED-4DB2-BD59-A6C34878D82A}">
                    <a16:rowId xmlns="" xmlns:a16="http://schemas.microsoft.com/office/drawing/2014/main" val="4149173166"/>
                  </a:ext>
                </a:extLst>
              </a:tr>
              <a:tr h="127423">
                <a:tc gridSpan="2">
                  <a:txBody>
                    <a:bodyPr/>
                    <a:lstStyle/>
                    <a:p>
                      <a:pPr algn="just"/>
                      <a:r>
                        <a:rPr lang="es-CO" sz="1000" dirty="0"/>
                        <a:t>Acompañamiento</a:t>
                      </a:r>
                      <a:r>
                        <a:rPr lang="es-CO" sz="1000" baseline="0" dirty="0"/>
                        <a:t> para la a</a:t>
                      </a:r>
                      <a:r>
                        <a:rPr lang="es-CO" sz="1000" dirty="0"/>
                        <a:t>ctualización de los documentos</a:t>
                      </a:r>
                      <a:r>
                        <a:rPr lang="es-CO" sz="1000" baseline="0" dirty="0"/>
                        <a:t> con la nueva imagen corporativa del ICONTEC.</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75000"/>
                      </a:schemeClr>
                    </a:solidFill>
                  </a:tcPr>
                </a:tc>
                <a:tc hMerge="1">
                  <a:txBody>
                    <a:bodyPr/>
                    <a:lstStyle/>
                    <a:p>
                      <a:endParaRPr lang="en-US"/>
                    </a:p>
                  </a:txBody>
                  <a:tcPr/>
                </a:tc>
                <a:tc>
                  <a:txBody>
                    <a:bodyPr/>
                    <a:lstStyle/>
                    <a:p>
                      <a:endParaRPr lang="en-US" sz="1000" dirty="0"/>
                    </a:p>
                  </a:txBody>
                  <a:tcPr>
                    <a:solidFill>
                      <a:schemeClr val="bg1">
                        <a:lumMod val="75000"/>
                      </a:schemeClr>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1000" dirty="0"/>
                        <a:t>Revisión</a:t>
                      </a:r>
                      <a:r>
                        <a:rPr lang="es-CO" sz="1000" baseline="0" dirty="0"/>
                        <a:t> de los documentos.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75000"/>
                      </a:schemeClr>
                    </a:solidFill>
                  </a:tcPr>
                </a:tc>
                <a:tc hMerge="1">
                  <a:txBody>
                    <a:bodyPr/>
                    <a:lstStyle/>
                    <a:p>
                      <a:endParaRPr lang="en-US"/>
                    </a:p>
                  </a:txBody>
                  <a:tcPr/>
                </a:tc>
                <a:tc>
                  <a:txBody>
                    <a:bodyPr/>
                    <a:lstStyle/>
                    <a:p>
                      <a:endParaRPr lang="en-US" sz="1000" dirty="0"/>
                    </a:p>
                  </a:txBody>
                  <a:tcPr>
                    <a:solidFill>
                      <a:schemeClr val="bg1">
                        <a:lumMod val="75000"/>
                      </a:schemeClr>
                    </a:solidFill>
                  </a:tcPr>
                </a:tc>
                <a:tc rowSpan="3" gridSpan="2">
                  <a:txBody>
                    <a:bodyPr/>
                    <a:lstStyle/>
                    <a:p>
                      <a:endParaRPr lang="es-CO" sz="1000" dirty="0"/>
                    </a:p>
                    <a:p>
                      <a:endParaRPr lang="es-CO" sz="1000" dirty="0"/>
                    </a:p>
                    <a:p>
                      <a:endParaRPr lang="es-CO" sz="1000" dirty="0"/>
                    </a:p>
                    <a:p>
                      <a:r>
                        <a:rPr lang="es-CO" sz="1000" dirty="0"/>
                        <a:t>Coordinación</a:t>
                      </a:r>
                      <a:r>
                        <a:rPr lang="es-CO" sz="1000" baseline="0" dirty="0"/>
                        <a:t> Nacional del SIGCMA.</a:t>
                      </a:r>
                      <a:endParaRPr lang="en-US" sz="1000" dirty="0"/>
                    </a:p>
                  </a:txBody>
                  <a:tcPr/>
                </a:tc>
                <a:tc rowSpan="3" hMerge="1">
                  <a:txBody>
                    <a:bodyPr/>
                    <a:lstStyle/>
                    <a:p>
                      <a:endParaRPr lang="en-US"/>
                    </a:p>
                  </a:txBody>
                  <a:tcPr/>
                </a:tc>
                <a:extLst>
                  <a:ext uri="{0D108BD9-81ED-4DB2-BD59-A6C34878D82A}">
                    <a16:rowId xmlns="" xmlns:a16="http://schemas.microsoft.com/office/drawing/2014/main" val="505907219"/>
                  </a:ext>
                </a:extLst>
              </a:tr>
              <a:tr h="127423">
                <a:tc gridSpan="2">
                  <a:txBody>
                    <a:bodyPr/>
                    <a:lstStyle/>
                    <a:p>
                      <a:pPr algn="just"/>
                      <a:r>
                        <a:rPr lang="es-CO" sz="1000" dirty="0"/>
                        <a:t>Articulación</a:t>
                      </a:r>
                      <a:r>
                        <a:rPr lang="es-CO" sz="1000" baseline="0" dirty="0"/>
                        <a:t> de los documentos e imagen corporativa con las políticas Institucionales.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75000"/>
                      </a:schemeClr>
                    </a:solidFill>
                  </a:tcPr>
                </a:tc>
                <a:tc hMerge="1">
                  <a:txBody>
                    <a:bodyPr/>
                    <a:lstStyle/>
                    <a:p>
                      <a:endParaRPr lang="en-US"/>
                    </a:p>
                  </a:txBody>
                  <a:tcPr/>
                </a:tc>
                <a:tc>
                  <a:txBody>
                    <a:bodyPr/>
                    <a:lstStyle/>
                    <a:p>
                      <a:endParaRPr lang="en-US" sz="1000" dirty="0"/>
                    </a:p>
                  </a:txBody>
                  <a:tcPr>
                    <a:solidFill>
                      <a:schemeClr val="bg1">
                        <a:lumMod val="75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879920728"/>
                  </a:ext>
                </a:extLst>
              </a:tr>
              <a:tr h="127423">
                <a:tc gridSpan="2">
                  <a:txBody>
                    <a:bodyPr/>
                    <a:lstStyle/>
                    <a:p>
                      <a:pPr algn="just"/>
                      <a:r>
                        <a:rPr lang="es-CO" sz="1000" dirty="0"/>
                        <a:t>Actualización</a:t>
                      </a:r>
                      <a:r>
                        <a:rPr lang="es-CO" sz="1000" baseline="0" dirty="0"/>
                        <a:t> del WEB SITE con la documentación actualizada.</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75000"/>
                      </a:schemeClr>
                    </a:solidFill>
                  </a:tcPr>
                </a:tc>
                <a:tc hMerge="1">
                  <a:txBody>
                    <a:bodyPr/>
                    <a:lstStyle/>
                    <a:p>
                      <a:endParaRPr lang="en-US"/>
                    </a:p>
                  </a:txBody>
                  <a:tcPr/>
                </a:tc>
                <a:tc>
                  <a:txBody>
                    <a:bodyPr/>
                    <a:lstStyle/>
                    <a:p>
                      <a:endParaRPr lang="en-US" sz="1000" dirty="0"/>
                    </a:p>
                  </a:txBody>
                  <a:tcPr>
                    <a:solidFill>
                      <a:schemeClr val="bg1">
                        <a:lumMod val="75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964911738"/>
                  </a:ext>
                </a:extLst>
              </a:tr>
            </a:tbl>
          </a:graphicData>
        </a:graphic>
      </p:graphicFrame>
    </p:spTree>
    <p:extLst>
      <p:ext uri="{BB962C8B-B14F-4D97-AF65-F5344CB8AC3E}">
        <p14:creationId xmlns:p14="http://schemas.microsoft.com/office/powerpoint/2010/main" val="24365428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11" name="CuadroTexto 10"/>
          <p:cNvSpPr txBox="1"/>
          <p:nvPr/>
        </p:nvSpPr>
        <p:spPr>
          <a:xfrm>
            <a:off x="1024766" y="1673782"/>
            <a:ext cx="7435858" cy="4170372"/>
          </a:xfrm>
          <a:prstGeom prst="rect">
            <a:avLst/>
          </a:prstGeom>
          <a:noFill/>
        </p:spPr>
        <p:txBody>
          <a:bodyPr wrap="square" rtlCol="0">
            <a:spAutoFit/>
          </a:bodyPr>
          <a:lstStyle/>
          <a:p>
            <a:pPr algn="ctr"/>
            <a:r>
              <a:rPr lang="es-MX" sz="2800" b="1" dirty="0"/>
              <a:t>PLAN SIGCMA   2020</a:t>
            </a:r>
          </a:p>
          <a:p>
            <a:pPr algn="ctr"/>
            <a:endParaRPr lang="es-MX" sz="2300" b="1" dirty="0"/>
          </a:p>
          <a:p>
            <a:pPr algn="ctr"/>
            <a:r>
              <a:rPr lang="es-MX" sz="2300" b="1" dirty="0"/>
              <a:t>LEMA:</a:t>
            </a:r>
            <a:endParaRPr lang="es-CO" sz="2300" b="1" dirty="0"/>
          </a:p>
          <a:p>
            <a:pPr algn="ctr"/>
            <a:endParaRPr lang="es-CO" sz="2300" b="1" dirty="0"/>
          </a:p>
          <a:p>
            <a:pPr algn="ctr"/>
            <a:r>
              <a:rPr lang="es-CO" sz="2300" b="1" dirty="0"/>
              <a:t>“</a:t>
            </a:r>
            <a:r>
              <a:rPr lang="es-CO" sz="2400" b="1" i="1" dirty="0"/>
              <a:t>Consolidándonos como una Organización Inteligente comprometidos con el medio ambiente, </a:t>
            </a:r>
          </a:p>
          <a:p>
            <a:pPr algn="ctr"/>
            <a:r>
              <a:rPr lang="es-CO" sz="2400" b="1" i="1" dirty="0"/>
              <a:t>donde el capital humano constituye el activo más importante.</a:t>
            </a:r>
            <a:r>
              <a:rPr lang="es-CO" sz="2300" b="1" dirty="0"/>
              <a:t>”</a:t>
            </a:r>
            <a:endParaRPr lang="es-CO" sz="2300" dirty="0"/>
          </a:p>
          <a:p>
            <a:endParaRPr lang="es-CO" dirty="0"/>
          </a:p>
          <a:p>
            <a:endParaRPr lang="en-US" dirty="0"/>
          </a:p>
          <a:p>
            <a:endParaRPr lang="es-CO" dirty="0"/>
          </a:p>
          <a:p>
            <a:endParaRPr lang="en-US" dirty="0"/>
          </a:p>
        </p:txBody>
      </p:sp>
    </p:spTree>
    <p:extLst>
      <p:ext uri="{BB962C8B-B14F-4D97-AF65-F5344CB8AC3E}">
        <p14:creationId xmlns:p14="http://schemas.microsoft.com/office/powerpoint/2010/main" val="385988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156994198"/>
              </p:ext>
            </p:extLst>
          </p:nvPr>
        </p:nvGraphicFramePr>
        <p:xfrm>
          <a:off x="827586" y="1397000"/>
          <a:ext cx="8316418" cy="5331883"/>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Implementar la Norma Técnica de Calidad NTC 6256 y Guía Técnica de Calidad GTC 286.</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400" dirty="0"/>
                        <a:t>Implementar la Norma Técnica de Calidad NTC 6256 y Guía Técnica de Calidad GTC 286, en el nivel central, en los Consejos Seccionales de la Judicatura y Direcciones Seccionales de Administración Judicial y en los despachos judiciales que voluntariamente adopten la norma, articuladas a las Estructuras de Alto Nivel. El proceso de realizará de forma escalonada, pero con fines de certificación.</a:t>
                      </a:r>
                      <a:endParaRPr lang="es-ES" sz="1400" dirty="0"/>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algn="just"/>
                      <a:r>
                        <a:rPr lang="es-CO" sz="1100" dirty="0"/>
                        <a:t>Proceso contractual. </a:t>
                      </a:r>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tc>
                <a:tc hMerge="1">
                  <a:txBody>
                    <a:bodyPr/>
                    <a:lstStyle/>
                    <a:p>
                      <a:endParaRPr lang="en-US"/>
                    </a:p>
                  </a:txBody>
                  <a:tcPr/>
                </a:tc>
                <a:tc>
                  <a:txBody>
                    <a:bodyPr/>
                    <a:lstStyle/>
                    <a:p>
                      <a:endParaRPr lang="en-US" sz="1100" dirty="0"/>
                    </a:p>
                  </a:txBody>
                  <a:tcPr/>
                </a:tc>
                <a:tc rowSpan="4" gridSpan="2">
                  <a:txBody>
                    <a:bodyPr/>
                    <a:lstStyle/>
                    <a:p>
                      <a:endParaRPr lang="es-CO" sz="1100" dirty="0"/>
                    </a:p>
                    <a:p>
                      <a:endParaRPr lang="es-CO" sz="1100" dirty="0"/>
                    </a:p>
                    <a:p>
                      <a:endParaRPr lang="es-CO" sz="1100" dirty="0"/>
                    </a:p>
                    <a:p>
                      <a:endParaRPr lang="es-CO" sz="1100" dirty="0"/>
                    </a:p>
                    <a:p>
                      <a:pPr marL="0" marR="0" indent="0" algn="l" defTabSz="914400" rtl="0" eaLnBrk="1" fontAlgn="auto" latinLnBrk="0" hangingPunct="1">
                        <a:lnSpc>
                          <a:spcPct val="100000"/>
                        </a:lnSpc>
                        <a:spcBef>
                          <a:spcPts val="0"/>
                        </a:spcBef>
                        <a:spcAft>
                          <a:spcPts val="0"/>
                        </a:spcAft>
                        <a:buClrTx/>
                        <a:buSzTx/>
                        <a:buFontTx/>
                        <a:buNone/>
                        <a:tabLst/>
                        <a:defRPr/>
                      </a:pPr>
                      <a:r>
                        <a:rPr lang="es-CO" sz="1100" dirty="0"/>
                        <a:t>Contratista,</a:t>
                      </a:r>
                      <a:r>
                        <a:rPr lang="es-CO" sz="1100" baseline="0" dirty="0"/>
                        <a:t> Profesionales de Enlace, Lideres de Proceso, </a:t>
                      </a:r>
                      <a:r>
                        <a:rPr lang="es-CO" sz="1100" dirty="0"/>
                        <a:t>Coordinación Nacional del SIGCMA.</a:t>
                      </a:r>
                      <a:endParaRPr lang="en-US" sz="1100" dirty="0"/>
                    </a:p>
                    <a:p>
                      <a:endParaRPr lang="en-US" sz="1100" dirty="0"/>
                    </a:p>
                  </a:txBody>
                  <a:tcPr/>
                </a:tc>
                <a:tc rowSpan="4" hMerge="1">
                  <a:txBody>
                    <a:bodyPr/>
                    <a:lstStyle/>
                    <a:p>
                      <a:endParaRPr lang="en-US"/>
                    </a:p>
                  </a:txBody>
                  <a:tcPr/>
                </a:tc>
                <a:extLst>
                  <a:ext uri="{0D108BD9-81ED-4DB2-BD59-A6C34878D82A}">
                    <a16:rowId xmlns="" xmlns:a16="http://schemas.microsoft.com/office/drawing/2014/main" val="4149173166"/>
                  </a:ext>
                </a:extLst>
              </a:tr>
              <a:tr h="127423">
                <a:tc gridSpan="2">
                  <a:txBody>
                    <a:bodyPr/>
                    <a:lstStyle/>
                    <a:p>
                      <a:pPr algn="just"/>
                      <a:r>
                        <a:rPr lang="es-CO" sz="1100" dirty="0"/>
                        <a:t>Evaluación del Proceso</a:t>
                      </a:r>
                      <a:r>
                        <a:rPr lang="es-CO" sz="1100" baseline="0" dirty="0"/>
                        <a:t> realizado en el 2019 y prospectiva 2020, continuación del proceso iniciado.</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solidFill>
                      <a:schemeClr val="bg1">
                        <a:lumMod val="50000"/>
                      </a:schemeClr>
                    </a:solidFill>
                  </a:tcPr>
                </a:tc>
                <a:tc gridSpan="2">
                  <a:txBody>
                    <a:bodyPr/>
                    <a:lstStyle/>
                    <a:p>
                      <a:endParaRPr lang="en-US" sz="1100" dirty="0"/>
                    </a:p>
                  </a:txBody>
                  <a:tcPr/>
                </a:tc>
                <a:tc hMerge="1">
                  <a:txBody>
                    <a:bodyPr/>
                    <a:lstStyle/>
                    <a:p>
                      <a:endParaRPr lang="en-US"/>
                    </a:p>
                  </a:txBody>
                  <a:tcPr/>
                </a:tc>
                <a:tc>
                  <a:txBody>
                    <a:bodyPr/>
                    <a:lstStyle/>
                    <a:p>
                      <a:endParaRPr lang="en-US" sz="1100" dirty="0"/>
                    </a:p>
                  </a:txBody>
                  <a:tcPr/>
                </a:tc>
                <a:tc gridSpan="2" vMerge="1">
                  <a:txBody>
                    <a:bodyPr/>
                    <a:lstStyle/>
                    <a:p>
                      <a:endParaRPr lang="en-US" sz="1100" dirty="0"/>
                    </a:p>
                  </a:txBody>
                  <a:tcPr/>
                </a:tc>
                <a:tc hMerge="1" v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1100" dirty="0"/>
                        <a:t>Preparación de</a:t>
                      </a:r>
                      <a:r>
                        <a:rPr lang="es-CO" sz="1100" baseline="0" dirty="0"/>
                        <a:t> los Consejos y Direcciones Seccionales para la implementación de la </a:t>
                      </a:r>
                      <a:r>
                        <a:rPr lang="es-CO" sz="1100" dirty="0"/>
                        <a:t>NTC 6256 y Guía Técnica de Calidad GTC 286</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solidFill>
                      <a:schemeClr val="bg1">
                        <a:lumMod val="50000"/>
                      </a:schemeClr>
                    </a:solidFill>
                  </a:tcPr>
                </a:tc>
                <a:tc gridSpan="2">
                  <a:txBody>
                    <a:bodyPr/>
                    <a:lstStyle/>
                    <a:p>
                      <a:endParaRPr lang="en-US" sz="1100" dirty="0"/>
                    </a:p>
                  </a:txBody>
                  <a:tcPr/>
                </a:tc>
                <a:tc hMerge="1">
                  <a:txBody>
                    <a:bodyPr/>
                    <a:lstStyle/>
                    <a:p>
                      <a:endParaRPr lang="en-US"/>
                    </a:p>
                  </a:txBody>
                  <a:tcPr/>
                </a:tc>
                <a:tc>
                  <a:txBody>
                    <a:bodyPr/>
                    <a:lstStyle/>
                    <a:p>
                      <a:endParaRPr lang="en-US" sz="1100" dirty="0"/>
                    </a:p>
                  </a:txBody>
                  <a:tcPr/>
                </a:tc>
                <a:tc gridSpan="2" vMerge="1">
                  <a:txBody>
                    <a:bodyPr/>
                    <a:lstStyle/>
                    <a:p>
                      <a:endParaRPr lang="en-US" sz="1100" dirty="0"/>
                    </a:p>
                  </a:txBody>
                  <a:tcPr/>
                </a:tc>
                <a:tc hMerge="1" vMerge="1">
                  <a:txBody>
                    <a:bodyPr/>
                    <a:lstStyle/>
                    <a:p>
                      <a:endParaRPr lang="en-US"/>
                    </a:p>
                  </a:txBody>
                  <a:tcPr/>
                </a:tc>
                <a:extLst>
                  <a:ext uri="{0D108BD9-81ED-4DB2-BD59-A6C34878D82A}">
                    <a16:rowId xmlns="" xmlns:a16="http://schemas.microsoft.com/office/drawing/2014/main" val="505907219"/>
                  </a:ext>
                </a:extLst>
              </a:tr>
              <a:tr h="127423">
                <a:tc gridSpan="2">
                  <a:txBody>
                    <a:bodyPr/>
                    <a:lstStyle/>
                    <a:p>
                      <a:pPr algn="just"/>
                      <a:r>
                        <a:rPr lang="es-CO" sz="1100" dirty="0"/>
                        <a:t>Implementación de la NTC 6256 y Guía Técnica de Calidad GTC 286 en los Consejos y</a:t>
                      </a:r>
                      <a:r>
                        <a:rPr lang="es-CO" sz="1100" baseline="0" dirty="0"/>
                        <a:t> Direcciones Seccionales.</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solidFill>
                      <a:schemeClr val="bg1">
                        <a:lumMod val="50000"/>
                      </a:schemeClr>
                    </a:solidFill>
                  </a:tcPr>
                </a:tc>
                <a:tc gridSpan="2">
                  <a:txBody>
                    <a:bodyPr/>
                    <a:lstStyle/>
                    <a:p>
                      <a:endParaRPr lang="en-US" sz="1100" dirty="0"/>
                    </a:p>
                  </a:txBody>
                  <a:tcPr/>
                </a:tc>
                <a:tc hMerge="1">
                  <a:txBody>
                    <a:bodyPr/>
                    <a:lstStyle/>
                    <a:p>
                      <a:endParaRPr lang="en-US"/>
                    </a:p>
                  </a:txBody>
                  <a:tcPr/>
                </a:tc>
                <a:tc>
                  <a:txBody>
                    <a:bodyPr/>
                    <a:lstStyle/>
                    <a:p>
                      <a:endParaRPr lang="en-US" sz="1100" dirty="0"/>
                    </a:p>
                  </a:txBody>
                  <a:tcPr/>
                </a:tc>
                <a:tc gridSpan="2" vMerge="1">
                  <a:txBody>
                    <a:bodyPr/>
                    <a:lstStyle/>
                    <a:p>
                      <a:endParaRPr lang="en-US" sz="1100" dirty="0"/>
                    </a:p>
                  </a:txBody>
                  <a:tcPr/>
                </a:tc>
                <a:tc hMerge="1" vMerge="1">
                  <a:txBody>
                    <a:bodyPr/>
                    <a:lstStyle/>
                    <a:p>
                      <a:endParaRPr lang="en-US"/>
                    </a:p>
                  </a:txBody>
                  <a:tcPr/>
                </a:tc>
                <a:extLst>
                  <a:ext uri="{0D108BD9-81ED-4DB2-BD59-A6C34878D82A}">
                    <a16:rowId xmlns="" xmlns:a16="http://schemas.microsoft.com/office/drawing/2014/main" val="1879920728"/>
                  </a:ext>
                </a:extLst>
              </a:tr>
            </a:tbl>
          </a:graphicData>
        </a:graphic>
      </p:graphicFrame>
    </p:spTree>
    <p:extLst>
      <p:ext uri="{BB962C8B-B14F-4D97-AF65-F5344CB8AC3E}">
        <p14:creationId xmlns:p14="http://schemas.microsoft.com/office/powerpoint/2010/main" val="16467526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1322770383"/>
              </p:ext>
            </p:extLst>
          </p:nvPr>
        </p:nvGraphicFramePr>
        <p:xfrm>
          <a:off x="827586" y="1397000"/>
          <a:ext cx="8316418" cy="5484283"/>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Implementar la Norma Técnica de Calidad NTC 6256 y Guía Técnica de Calidad GTC 286.</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400" dirty="0"/>
                        <a:t>Implementar la Norma Técnica de Calidad NTC 6256 y Guía Técnica de Calidad GTC 286, en el nivel central, en los Consejos Seccionales de la Judicatura y Direcciones Seccionales de Administración Judicial y en los despachos judiciales que voluntariamente adopten la norma, articuladas a las Estructuras de Alto Nivel. El proceso de realizará de forma escalonada, pero con fines de certificación.</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000" dirty="0"/>
                        <a:t>Sensibilización,</a:t>
                      </a:r>
                      <a:r>
                        <a:rPr lang="es-CO" sz="1000" baseline="0" dirty="0"/>
                        <a:t> capacitación y p</a:t>
                      </a:r>
                      <a:r>
                        <a:rPr lang="es-CO" sz="1000" dirty="0"/>
                        <a:t>reparación para las Auditorias Internas y Externas de</a:t>
                      </a:r>
                      <a:r>
                        <a:rPr lang="es-CO" sz="1000" baseline="0" dirty="0"/>
                        <a:t> la </a:t>
                      </a:r>
                      <a:r>
                        <a:rPr lang="es-CO" sz="1000" dirty="0"/>
                        <a:t>NTC 6256 y Guía Técnica de Calidad GTC 286 en las Unidades Misionales del CSJ, en la DEAJ, los Consejos Seccionales de la Judicatura y</a:t>
                      </a:r>
                      <a:r>
                        <a:rPr lang="es-CO" sz="1000" baseline="0" dirty="0"/>
                        <a:t> las Direcciones Seccionales de Administración Judicial.</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rowSpan="3"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r>
                        <a:rPr lang="es-CO" sz="1000" dirty="0"/>
                        <a:t>Contratista,</a:t>
                      </a:r>
                      <a:r>
                        <a:rPr lang="es-CO" sz="1000" baseline="0" dirty="0"/>
                        <a:t> Profesionales de Enlace, Lideres de Proceso, </a:t>
                      </a:r>
                      <a:r>
                        <a:rPr lang="es-CO" sz="1000" dirty="0"/>
                        <a:t>Coordinación Nacional del SIGCMA.</a:t>
                      </a:r>
                      <a:endParaRPr lang="en-US" sz="1000" dirty="0"/>
                    </a:p>
                    <a:p>
                      <a:endParaRPr lang="en-US" sz="1000" dirty="0"/>
                    </a:p>
                  </a:txBody>
                  <a:tcPr/>
                </a:tc>
                <a:tc rowSpan="3" hMerge="1">
                  <a:txBody>
                    <a:bodyPr/>
                    <a:lstStyle/>
                    <a:p>
                      <a:endParaRPr lang="en-US"/>
                    </a:p>
                  </a:txBody>
                  <a:tcPr/>
                </a:tc>
                <a:extLst>
                  <a:ext uri="{0D108BD9-81ED-4DB2-BD59-A6C34878D82A}">
                    <a16:rowId xmlns="" xmlns:a16="http://schemas.microsoft.com/office/drawing/2014/main" val="4149173166"/>
                  </a:ext>
                </a:extLst>
              </a:tr>
              <a:tr h="127423">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000" dirty="0"/>
                        <a:t>Realización de las Auditorías</a:t>
                      </a:r>
                      <a:r>
                        <a:rPr lang="es-CO" sz="1000" baseline="0" dirty="0"/>
                        <a:t> Internas y Externas </a:t>
                      </a:r>
                      <a:r>
                        <a:rPr lang="es-CO" sz="1000" dirty="0"/>
                        <a:t>NTC 6256 y Guía Técnica de Calidad GTC 286 en las Unidades Misionales del CSJ, en la DEAJ, los Consejos Seccionales de la Judicatura y</a:t>
                      </a:r>
                      <a:r>
                        <a:rPr lang="es-CO" sz="1000" baseline="0" dirty="0"/>
                        <a:t> las Direcciones Seccionales de Administración Judicial.</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r>
                        <a:rPr lang="es-CO" sz="1000" dirty="0"/>
                        <a:t>Evaluación el Proceso/ Plan de Mejora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tc>
                <a:tc hMerge="1">
                  <a:txBody>
                    <a:bodyPr/>
                    <a:lstStyle/>
                    <a:p>
                      <a:endParaRPr lang="en-US"/>
                    </a:p>
                  </a:txBody>
                  <a:tcPr/>
                </a:tc>
                <a:tc>
                  <a:txBody>
                    <a:bodyPr/>
                    <a:lstStyle/>
                    <a:p>
                      <a:endParaRPr lang="en-US" sz="1000" dirty="0"/>
                    </a:p>
                  </a:txBody>
                  <a:tcPr>
                    <a:solidFill>
                      <a:schemeClr val="bg1">
                        <a:lumMod val="65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505907219"/>
                  </a:ext>
                </a:extLst>
              </a:tr>
            </a:tbl>
          </a:graphicData>
        </a:graphic>
      </p:graphicFrame>
    </p:spTree>
    <p:extLst>
      <p:ext uri="{BB962C8B-B14F-4D97-AF65-F5344CB8AC3E}">
        <p14:creationId xmlns:p14="http://schemas.microsoft.com/office/powerpoint/2010/main" val="23371472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1997197378"/>
              </p:ext>
            </p:extLst>
          </p:nvPr>
        </p:nvGraphicFramePr>
        <p:xfrm>
          <a:off x="827586" y="1397000"/>
          <a:ext cx="8316418" cy="4846320"/>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ES" sz="1100" dirty="0"/>
                        <a:t>ESTRATEGIA:</a:t>
                      </a:r>
                    </a:p>
                    <a:p>
                      <a:pPr lvl="0"/>
                      <a:r>
                        <a:rPr lang="es-CO" sz="1100" dirty="0"/>
                        <a:t>Actualización y formación de competencias en las Estructuras de Alto Nivel, la Norma y la Guía Técnica de Calidad de la Rama Judicial; el </a:t>
                      </a:r>
                      <a:r>
                        <a:rPr lang="es-CO" sz="1100" dirty="0" smtClean="0"/>
                        <a:t>MIPG </a:t>
                      </a:r>
                      <a:r>
                        <a:rPr lang="es-CO" sz="1100" dirty="0"/>
                        <a:t>para los servidores Judiciales.</a:t>
                      </a:r>
                      <a:endParaRPr lang="es-ES" sz="1100" dirty="0"/>
                    </a:p>
                    <a:p>
                      <a:pPr lvl="0"/>
                      <a:endParaRPr lang="es-ES" sz="11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580555">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dirty="0"/>
                        <a:t>Incentivar, fomentar y lograr la interiorización y concientización, así como la apropiación de los Modelos de Gestión, las Estructuras de Alto Nivel: Normas ISO, así como la Norma Técnica de Calidad NTC 6256 y Guía Técnica de Calidad GTC 286 en el nivel central, en los Consejos Seccionales de la Judicatura, las Direcciones Seccionales de Administración Judicial y en los Despachos Judiciales  de la Rama Judicial con el fin de contar con servidores judiciales actualizados, formados y debidamente certificados en Estructuras de Alto Nivel, la Norma y la Guía Técnica de Calidad de la Rama Judicial; el MIPG y como consecuencia de ellos contar con equipos de Auditores Certificados Internos a nivel seccional para cubrir el 100% de las necesidades de Auditorías Internas y generar capacidad instalada y cuadros de relevo en la Rama Judicial.</a:t>
                      </a:r>
                      <a:endParaRPr lang="es-ES" sz="11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algn="just"/>
                      <a:r>
                        <a:rPr lang="es-CO" sz="1000" dirty="0"/>
                        <a:t>Levantamiento de información de los servidores judiciales que van a realizar el proceso de formación.</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rowSpan="3" gridSpan="2">
                  <a:txBody>
                    <a:bodyPr/>
                    <a:lstStyle/>
                    <a:p>
                      <a:endParaRPr lang="es-CO" sz="1000" dirty="0"/>
                    </a:p>
                    <a:p>
                      <a:endParaRPr lang="es-CO" sz="1000" dirty="0"/>
                    </a:p>
                    <a:p>
                      <a:r>
                        <a:rPr lang="es-CO" sz="1000" dirty="0"/>
                        <a:t>Coordinación Nacional del</a:t>
                      </a:r>
                      <a:r>
                        <a:rPr lang="es-CO" sz="1000" baseline="0" dirty="0"/>
                        <a:t> SIGCMA</a:t>
                      </a:r>
                      <a:endParaRPr lang="en-US" sz="1000" dirty="0"/>
                    </a:p>
                  </a:txBody>
                  <a:tcPr/>
                </a:tc>
                <a:tc rowSpan="3" hMerge="1">
                  <a:txBody>
                    <a:bodyPr/>
                    <a:lstStyle/>
                    <a:p>
                      <a:endParaRPr lang="en-US"/>
                    </a:p>
                  </a:txBody>
                  <a:tcPr/>
                </a:tc>
                <a:extLst>
                  <a:ext uri="{0D108BD9-81ED-4DB2-BD59-A6C34878D82A}">
                    <a16:rowId xmlns="" xmlns:a16="http://schemas.microsoft.com/office/drawing/2014/main" val="4149173166"/>
                  </a:ext>
                </a:extLst>
              </a:tr>
              <a:tr h="127423">
                <a:tc gridSpan="2">
                  <a:txBody>
                    <a:bodyPr/>
                    <a:lstStyle/>
                    <a:p>
                      <a:pPr algn="just"/>
                      <a:r>
                        <a:rPr lang="es-CO" sz="1000" dirty="0"/>
                        <a:t>Realización</a:t>
                      </a:r>
                      <a:r>
                        <a:rPr lang="es-CO" sz="1000" baseline="0" dirty="0"/>
                        <a:t> procesos contractuales.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1000" dirty="0"/>
                        <a:t>Elaboración</a:t>
                      </a:r>
                      <a:r>
                        <a:rPr lang="es-CO" sz="1000" baseline="0" dirty="0"/>
                        <a:t> de la estructura Curricular, de acuerdo con los intereses del CSJ.</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505907219"/>
                  </a:ext>
                </a:extLst>
              </a:tr>
            </a:tbl>
          </a:graphicData>
        </a:graphic>
      </p:graphicFrame>
    </p:spTree>
    <p:extLst>
      <p:ext uri="{BB962C8B-B14F-4D97-AF65-F5344CB8AC3E}">
        <p14:creationId xmlns:p14="http://schemas.microsoft.com/office/powerpoint/2010/main" val="11103100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534300822"/>
              </p:ext>
            </p:extLst>
          </p:nvPr>
        </p:nvGraphicFramePr>
        <p:xfrm>
          <a:off x="827586" y="1397000"/>
          <a:ext cx="8316418" cy="5166360"/>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573418">
                <a:tc>
                  <a:txBody>
                    <a:bodyPr/>
                    <a:lstStyle/>
                    <a:p>
                      <a:r>
                        <a:rPr lang="es-CO" sz="1400" dirty="0"/>
                        <a:t>ESTRATEGIA:</a:t>
                      </a:r>
                      <a:endParaRPr lang="en-US" sz="1400" dirty="0"/>
                    </a:p>
                  </a:txBody>
                  <a:tcPr/>
                </a:tc>
                <a:tc gridSpan="8">
                  <a:txBody>
                    <a:bodyPr/>
                    <a:lstStyle/>
                    <a:p>
                      <a:pPr lvl="0"/>
                      <a:r>
                        <a:rPr lang="es-ES" sz="1100" dirty="0"/>
                        <a:t>ESTRATEGIA:</a:t>
                      </a:r>
                    </a:p>
                    <a:p>
                      <a:pPr lvl="0"/>
                      <a:r>
                        <a:rPr lang="es-CO" sz="1100" dirty="0"/>
                        <a:t>Actualización y formación de competencias</a:t>
                      </a:r>
                      <a:r>
                        <a:rPr lang="es-CO" sz="1100" baseline="0" dirty="0"/>
                        <a:t> </a:t>
                      </a:r>
                      <a:r>
                        <a:rPr lang="es-CO" sz="1100" dirty="0"/>
                        <a:t>en las Estructuras de Alto Nivel, la Norma y la Guía Técnica de Calidad de la Rama Judicial; el </a:t>
                      </a:r>
                      <a:r>
                        <a:rPr lang="es-CO" sz="1100" dirty="0" smtClean="0"/>
                        <a:t>MIPG </a:t>
                      </a:r>
                      <a:r>
                        <a:rPr lang="es-CO" sz="1100" dirty="0"/>
                        <a:t>para los servidores Judiciales.</a:t>
                      </a:r>
                      <a:endParaRPr lang="es-ES" sz="11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1382085">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dirty="0"/>
                        <a:t>Incentivar, fomentar y lograr la interiorización y concientización, así como la apropiación de los Modelos de Gestión, las Estructuras de Alto Nivel: Normas ISO, así como la Norma Técnica de Calidad NTC 6256 y Guía Técnica de Calidad GTC 286 en el nivel central, en los Consejos Seccionales de la Judicatura, las Direcciones Seccionales de Administración Judicial y en los Despachos Judiciales  de la Rama Judicial con el fin de contar con servidores judiciales actualizados, formados y debidamente certificados en Estructuras de Alto Nivel, la Norma y la Guía Técnica de Calidad de la Rama Judicial; el MIPG y como consecuencia de ellos contar con equipos de Auditores Certificados Internos a nivel seccional para cubrir el 100% de las necesidades de Auditorías Internas y generar capacidad instalada y cuadros de relevo en la Rama Judicial.</a:t>
                      </a:r>
                      <a:endParaRPr lang="es-ES" sz="11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705746">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35287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35287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382279">
                <a:tc gridSpan="2">
                  <a:txBody>
                    <a:bodyPr/>
                    <a:lstStyle/>
                    <a:p>
                      <a:pPr algn="just"/>
                      <a:r>
                        <a:rPr lang="es-CO" sz="1000" dirty="0"/>
                        <a:t>Concertación</a:t>
                      </a:r>
                      <a:r>
                        <a:rPr lang="es-CO" sz="1000" baseline="0" dirty="0"/>
                        <a:t> de la Estructura Curricular, medios y mediaciones con el contratista.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rowSpan="5" gridSpan="2">
                  <a:txBody>
                    <a:bodyPr/>
                    <a:lstStyle/>
                    <a:p>
                      <a:endParaRPr lang="es-CO" sz="1000" dirty="0"/>
                    </a:p>
                    <a:p>
                      <a:endParaRPr lang="es-CO" sz="1000" dirty="0"/>
                    </a:p>
                    <a:p>
                      <a:endParaRPr lang="es-CO" sz="1000" dirty="0"/>
                    </a:p>
                    <a:p>
                      <a:endParaRPr lang="es-CO" sz="1000" dirty="0"/>
                    </a:p>
                    <a:p>
                      <a:endParaRPr lang="es-CO" sz="1000" dirty="0"/>
                    </a:p>
                    <a:p>
                      <a:r>
                        <a:rPr lang="es-CO" sz="1000" dirty="0"/>
                        <a:t>Coordinación Nacional del SIGCMA, Contratista.</a:t>
                      </a:r>
                      <a:endParaRPr lang="en-US" sz="1000" dirty="0"/>
                    </a:p>
                  </a:txBody>
                  <a:tcPr/>
                </a:tc>
                <a:tc rowSpan="5" hMerge="1">
                  <a:txBody>
                    <a:bodyPr/>
                    <a:lstStyle/>
                    <a:p>
                      <a:endParaRPr lang="en-US"/>
                    </a:p>
                  </a:txBody>
                  <a:tcPr/>
                </a:tc>
                <a:extLst>
                  <a:ext uri="{0D108BD9-81ED-4DB2-BD59-A6C34878D82A}">
                    <a16:rowId xmlns="" xmlns:a16="http://schemas.microsoft.com/office/drawing/2014/main" val="4149173166"/>
                  </a:ext>
                </a:extLst>
              </a:tr>
              <a:tr h="382279">
                <a:tc gridSpan="2">
                  <a:txBody>
                    <a:bodyPr/>
                    <a:lstStyle/>
                    <a:p>
                      <a:pPr algn="just"/>
                      <a:r>
                        <a:rPr lang="es-CO" sz="1000" dirty="0"/>
                        <a:t>Remisión de Listados de Servidores Judiciales que realizaran el proceso de formación.</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884021144"/>
                  </a:ext>
                </a:extLst>
              </a:tr>
              <a:tr h="382279">
                <a:tc gridSpan="2">
                  <a:txBody>
                    <a:bodyPr/>
                    <a:lstStyle/>
                    <a:p>
                      <a:pPr algn="just"/>
                      <a:r>
                        <a:rPr lang="es-CO" sz="1000" dirty="0"/>
                        <a:t>Iniciación del proceso de formación: capacitación de los entornos virtuales.</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505907219"/>
                  </a:ext>
                </a:extLst>
              </a:tr>
              <a:tr h="235249">
                <a:tc gridSpan="2">
                  <a:txBody>
                    <a:bodyPr/>
                    <a:lstStyle/>
                    <a:p>
                      <a:pPr algn="just"/>
                      <a:r>
                        <a:rPr lang="es-CO" sz="1000" dirty="0"/>
                        <a:t>Desarrollo</a:t>
                      </a:r>
                      <a:r>
                        <a:rPr lang="es-CO" sz="1000" baseline="0" dirty="0"/>
                        <a:t> del proceso formativo.</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879920728"/>
                  </a:ext>
                </a:extLst>
              </a:tr>
              <a:tr h="235249">
                <a:tc gridSpan="2">
                  <a:txBody>
                    <a:bodyPr/>
                    <a:lstStyle/>
                    <a:p>
                      <a:pPr algn="just"/>
                      <a:r>
                        <a:rPr lang="es-CO" sz="1000" dirty="0"/>
                        <a:t>Finalización del proceso</a:t>
                      </a:r>
                      <a:r>
                        <a:rPr lang="es-CO" sz="1000" baseline="0" dirty="0"/>
                        <a:t> formativo.</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85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964911738"/>
                  </a:ext>
                </a:extLst>
              </a:tr>
            </a:tbl>
          </a:graphicData>
        </a:graphic>
      </p:graphicFrame>
    </p:spTree>
    <p:extLst>
      <p:ext uri="{BB962C8B-B14F-4D97-AF65-F5344CB8AC3E}">
        <p14:creationId xmlns:p14="http://schemas.microsoft.com/office/powerpoint/2010/main" val="21607986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549506663"/>
              </p:ext>
            </p:extLst>
          </p:nvPr>
        </p:nvGraphicFramePr>
        <p:xfrm>
          <a:off x="827586" y="1397000"/>
          <a:ext cx="8316418" cy="5379720"/>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ES" sz="1100" dirty="0"/>
                        <a:t>ESTRATEGIA:</a:t>
                      </a:r>
                    </a:p>
                    <a:p>
                      <a:pPr lvl="0"/>
                      <a:r>
                        <a:rPr lang="es-CO" sz="1100" dirty="0"/>
                        <a:t>Actualización y formación en competencias de las Estructuras de Alto Nivel, la Norma y la Guía Técnica de Calidad de la Rama Judicial; el </a:t>
                      </a:r>
                      <a:r>
                        <a:rPr lang="es-CO" sz="1100" dirty="0" smtClean="0"/>
                        <a:t>MIPG </a:t>
                      </a:r>
                      <a:r>
                        <a:rPr lang="es-CO" sz="1100" dirty="0"/>
                        <a:t>para los servidores Judiciales.</a:t>
                      </a:r>
                      <a:endParaRPr lang="es-ES" sz="11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1100" dirty="0"/>
                        <a:t>Incentivar, fomentar y lograr la interiorización y concientización, así como la apropiación de los Modelos de Gestión, las Estructuras de Alto Nivel: Normas ISO, así como la Norma Técnica de Calidad NTC 6256 y Guía Técnica de Calidad GTC 286 en el nivel central, en los Consejos Seccionales de la Judicatura, las Direcciones Seccionales de Administración Judicial y en los Despachos Judiciales  de la Rama Judicial con el fin de contar con servidores judiciales actualizados, formados y debidamente certificados en Estructuras de Alto Nivel, la Norma y la Guía Técnica de Calidad de la Rama Judicial; el MIPG y como consecuencia de ellos contar con equipos de Auditores Certificados Internos a nivel seccional para cubrir el 100% de las necesidades de Auditorías Internas y generar capacidad instalada y cuadros de relevo en la Rama Judicial.</a:t>
                      </a:r>
                      <a:endParaRPr lang="es-ES" sz="11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r>
                        <a:rPr lang="es-CO" sz="1100" dirty="0"/>
                        <a:t>Evaluación</a:t>
                      </a:r>
                      <a:r>
                        <a:rPr lang="es-CO" sz="1100" baseline="0" dirty="0"/>
                        <a:t> del proceso formativo.</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tc>
                <a:tc gridSpan="2">
                  <a:txBody>
                    <a:bodyPr/>
                    <a:lstStyle/>
                    <a:p>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rowSpan="3" gridSpan="2">
                  <a:txBody>
                    <a:bodyPr/>
                    <a:lstStyle/>
                    <a:p>
                      <a:endParaRPr lang="es-CO" sz="1100" dirty="0"/>
                    </a:p>
                    <a:p>
                      <a:r>
                        <a:rPr lang="es-CO" sz="1100" dirty="0"/>
                        <a:t>Coordinación Nacional del SIGCMA, Contratista.</a:t>
                      </a:r>
                      <a:endParaRPr lang="en-US" sz="1100" dirty="0"/>
                    </a:p>
                  </a:txBody>
                  <a:tcPr/>
                </a:tc>
                <a:tc rowSpan="3" hMerge="1">
                  <a:txBody>
                    <a:bodyPr/>
                    <a:lstStyle/>
                    <a:p>
                      <a:endParaRPr lang="en-US"/>
                    </a:p>
                  </a:txBody>
                  <a:tcPr/>
                </a:tc>
                <a:extLst>
                  <a:ext uri="{0D108BD9-81ED-4DB2-BD59-A6C34878D82A}">
                    <a16:rowId xmlns="" xmlns:a16="http://schemas.microsoft.com/office/drawing/2014/main" val="4149173166"/>
                  </a:ext>
                </a:extLst>
              </a:tr>
              <a:tr h="127423">
                <a:tc gridSpan="2">
                  <a:txBody>
                    <a:bodyPr/>
                    <a:lstStyle/>
                    <a:p>
                      <a:r>
                        <a:rPr lang="es-CO" sz="1100" dirty="0"/>
                        <a:t>Plan de Mejora del proceso formativo.</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tc>
                <a:tc gridSpan="2">
                  <a:txBody>
                    <a:bodyPr/>
                    <a:lstStyle/>
                    <a:p>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200" dirty="0"/>
                    </a:p>
                  </a:txBody>
                  <a:tcPr/>
                </a:tc>
                <a:tc hMerge="1" v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r>
                        <a:rPr lang="es-CO" sz="1100" dirty="0"/>
                        <a:t>Expedición</a:t>
                      </a:r>
                      <a:r>
                        <a:rPr lang="es-CO" sz="1100" baseline="0" dirty="0"/>
                        <a:t> de certificados.</a:t>
                      </a:r>
                      <a:endParaRPr lang="en-US" sz="11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tc>
                <a:tc gridSpan="2">
                  <a:txBody>
                    <a:bodyPr/>
                    <a:lstStyle/>
                    <a:p>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200" dirty="0"/>
                    </a:p>
                  </a:txBody>
                  <a:tcPr/>
                </a:tc>
                <a:tc hMerge="1" vMerge="1">
                  <a:txBody>
                    <a:bodyPr/>
                    <a:lstStyle/>
                    <a:p>
                      <a:endParaRPr lang="en-US"/>
                    </a:p>
                  </a:txBody>
                  <a:tcPr/>
                </a:tc>
                <a:extLst>
                  <a:ext uri="{0D108BD9-81ED-4DB2-BD59-A6C34878D82A}">
                    <a16:rowId xmlns="" xmlns:a16="http://schemas.microsoft.com/office/drawing/2014/main" val="505907219"/>
                  </a:ext>
                </a:extLst>
              </a:tr>
              <a:tr h="127423">
                <a:tc gridSpan="2">
                  <a:txBody>
                    <a:bodyPr/>
                    <a:lstStyle/>
                    <a:p>
                      <a:r>
                        <a:rPr lang="es-CO" sz="1100" dirty="0"/>
                        <a:t>Formación</a:t>
                      </a:r>
                      <a:r>
                        <a:rPr lang="es-CO" sz="1100" baseline="0" dirty="0"/>
                        <a:t> de competencias en el MIPG</a:t>
                      </a:r>
                      <a:endParaRPr lang="en-US" sz="1100" dirty="0"/>
                    </a:p>
                  </a:txBody>
                  <a:tcPr/>
                </a:tc>
                <a:tc hMerge="1">
                  <a:txBody>
                    <a:bodyPr/>
                    <a:lstStyle/>
                    <a:p>
                      <a:endParaRPr lang="en-US"/>
                    </a:p>
                  </a:txBody>
                  <a:tcPr/>
                </a:tc>
                <a:tc>
                  <a:txBody>
                    <a:bodyPr/>
                    <a:lstStyle/>
                    <a:p>
                      <a:endParaRPr lang="en-US" sz="1100" dirty="0"/>
                    </a:p>
                  </a:txBody>
                  <a:tcPr>
                    <a:solidFill>
                      <a:schemeClr val="bg1">
                        <a:lumMod val="95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rowSpan="3" gridSpan="2">
                  <a:txBody>
                    <a:bodyPr/>
                    <a:lstStyle/>
                    <a:p>
                      <a:endParaRPr lang="es-CO" sz="1100" dirty="0"/>
                    </a:p>
                    <a:p>
                      <a:endParaRPr lang="es-CO" sz="1100" dirty="0"/>
                    </a:p>
                    <a:p>
                      <a:r>
                        <a:rPr lang="es-CO" sz="1100" dirty="0"/>
                        <a:t>Coordinación Nacional del SIGCMA.</a:t>
                      </a:r>
                      <a:endParaRPr lang="en-US" sz="1100" dirty="0"/>
                    </a:p>
                  </a:txBody>
                  <a:tcPr/>
                </a:tc>
                <a:tc rowSpan="3" hMerge="1">
                  <a:txBody>
                    <a:bodyPr/>
                    <a:lstStyle/>
                    <a:p>
                      <a:endParaRPr lang="en-US"/>
                    </a:p>
                  </a:txBody>
                  <a:tcPr/>
                </a:tc>
                <a:extLst>
                  <a:ext uri="{0D108BD9-81ED-4DB2-BD59-A6C34878D82A}">
                    <a16:rowId xmlns="" xmlns:a16="http://schemas.microsoft.com/office/drawing/2014/main" val="2964208417"/>
                  </a:ext>
                </a:extLst>
              </a:tr>
              <a:tr h="127423">
                <a:tc gridSpan="2">
                  <a:txBody>
                    <a:bodyPr/>
                    <a:lstStyle/>
                    <a:p>
                      <a:r>
                        <a:rPr lang="es-CO" sz="1100" dirty="0"/>
                        <a:t>Formación de</a:t>
                      </a:r>
                      <a:r>
                        <a:rPr lang="es-CO" sz="1100" baseline="0" dirty="0"/>
                        <a:t> competencias en Riesgos matriz 5x5: DAFP.</a:t>
                      </a:r>
                      <a:endParaRPr lang="en-US" sz="1100" dirty="0"/>
                    </a:p>
                  </a:txBody>
                  <a:tcPr/>
                </a:tc>
                <a:tc hMerge="1">
                  <a:txBody>
                    <a:bodyPr/>
                    <a:lstStyle/>
                    <a:p>
                      <a:endParaRPr lang="en-US"/>
                    </a:p>
                  </a:txBody>
                  <a:tcPr/>
                </a:tc>
                <a:tc>
                  <a:txBody>
                    <a:bodyPr/>
                    <a:lstStyle/>
                    <a:p>
                      <a:endParaRPr lang="en-US" sz="1100" dirty="0"/>
                    </a:p>
                  </a:txBody>
                  <a:tcPr>
                    <a:solidFill>
                      <a:schemeClr val="bg1">
                        <a:lumMod val="95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200" dirty="0"/>
                    </a:p>
                  </a:txBody>
                  <a:tcPr/>
                </a:tc>
                <a:tc hMerge="1" vMerge="1">
                  <a:txBody>
                    <a:bodyPr/>
                    <a:lstStyle/>
                    <a:p>
                      <a:endParaRPr lang="en-US"/>
                    </a:p>
                  </a:txBody>
                  <a:tcPr/>
                </a:tc>
                <a:extLst>
                  <a:ext uri="{0D108BD9-81ED-4DB2-BD59-A6C34878D82A}">
                    <a16:rowId xmlns="" xmlns:a16="http://schemas.microsoft.com/office/drawing/2014/main" val="3658833957"/>
                  </a:ext>
                </a:extLst>
              </a:tr>
              <a:tr h="127423">
                <a:tc gridSpan="2">
                  <a:txBody>
                    <a:bodyPr/>
                    <a:lstStyle/>
                    <a:p>
                      <a:r>
                        <a:rPr lang="es-CO" sz="1100" dirty="0"/>
                        <a:t>Formación</a:t>
                      </a:r>
                      <a:r>
                        <a:rPr lang="es-CO" sz="1100" baseline="0" dirty="0"/>
                        <a:t> de competencias en Indicadores de Gestión.</a:t>
                      </a:r>
                      <a:endParaRPr lang="en-US" sz="1100" dirty="0"/>
                    </a:p>
                  </a:txBody>
                  <a:tcPr/>
                </a:tc>
                <a:tc hMerge="1">
                  <a:txBody>
                    <a:bodyPr/>
                    <a:lstStyle/>
                    <a:p>
                      <a:endParaRPr lang="en-US"/>
                    </a:p>
                  </a:txBody>
                  <a:tcPr/>
                </a:tc>
                <a:tc>
                  <a:txBody>
                    <a:bodyPr/>
                    <a:lstStyle/>
                    <a:p>
                      <a:endParaRPr lang="en-US" sz="1100" dirty="0"/>
                    </a:p>
                  </a:txBody>
                  <a:tcPr>
                    <a:solidFill>
                      <a:schemeClr val="bg1">
                        <a:lumMod val="95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200" dirty="0"/>
                    </a:p>
                  </a:txBody>
                  <a:tcPr/>
                </a:tc>
                <a:tc hMerge="1" vMerge="1">
                  <a:txBody>
                    <a:bodyPr/>
                    <a:lstStyle/>
                    <a:p>
                      <a:endParaRPr lang="en-US"/>
                    </a:p>
                  </a:txBody>
                  <a:tcPr/>
                </a:tc>
                <a:extLst>
                  <a:ext uri="{0D108BD9-81ED-4DB2-BD59-A6C34878D82A}">
                    <a16:rowId xmlns="" xmlns:a16="http://schemas.microsoft.com/office/drawing/2014/main" val="524058801"/>
                  </a:ext>
                </a:extLst>
              </a:tr>
            </a:tbl>
          </a:graphicData>
        </a:graphic>
      </p:graphicFrame>
    </p:spTree>
    <p:extLst>
      <p:ext uri="{BB962C8B-B14F-4D97-AF65-F5344CB8AC3E}">
        <p14:creationId xmlns:p14="http://schemas.microsoft.com/office/powerpoint/2010/main" val="26276696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835222854"/>
              </p:ext>
            </p:extLst>
          </p:nvPr>
        </p:nvGraphicFramePr>
        <p:xfrm>
          <a:off x="827586" y="1397000"/>
          <a:ext cx="8316418" cy="4981363"/>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a:ln>
                            <a:noFill/>
                          </a:ln>
                          <a:solidFill>
                            <a:schemeClr val="bg1"/>
                          </a:solidFill>
                          <a:effectLst/>
                          <a:uLnTx/>
                          <a:uFillTx/>
                        </a:rPr>
                        <a:t>Diseñar e implementar la plataforma estratégica del Sistema de Gestión Ambiental.</a:t>
                      </a:r>
                      <a:endParaRPr kumimoji="0" lang="es-ES" sz="1200" b="1" i="0" u="none" strike="noStrike" kern="0" cap="none" spc="0" normalizeH="0" baseline="0" noProof="0" dirty="0">
                        <a:ln>
                          <a:noFill/>
                        </a:ln>
                        <a:solidFill>
                          <a:schemeClr val="bg1"/>
                        </a:solidFill>
                        <a:effectLst/>
                        <a:uLnTx/>
                        <a:uFillTx/>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ysClr val="windowText" lastClr="000000"/>
                          </a:solidFill>
                          <a:effectLst/>
                          <a:uLnTx/>
                          <a:uFillTx/>
                        </a:rPr>
                        <a:t>La estrategia tiene como fin el diseño de la Plataforma Estratégica del Sistema de Gestión Ambiental en el marco de lo establecido en la Norma NTC ISO 14001:2015, articulada a las normas ISO y por consiguiente a la Norma Técnica de Calidad NTC 6256 y Guía Técnica de Calidad GTC 286 en las sedes donde se haya certificado el Sistema de Gestión Ambiental y generar los procesos de conciencia ambiental en las sedes en las que se vayan creando las condiciones de posible certificación ambiental, dadas las características que exige la norma para procesos de certificación de los sistemas de gestión ambiental.</a:t>
                      </a:r>
                      <a:endParaRPr kumimoji="0" lang="es-ES" sz="1200" b="0" i="0" u="none" strike="noStrike" kern="0" cap="none" spc="0" normalizeH="0" baseline="0" noProof="0" dirty="0">
                        <a:ln>
                          <a:noFill/>
                        </a:ln>
                        <a:solidFill>
                          <a:sysClr val="windowText" lastClr="000000"/>
                        </a:solidFill>
                        <a:effectLst/>
                        <a:uLnTx/>
                        <a:uFillTx/>
                      </a:endParaRPr>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algn="just"/>
                      <a:r>
                        <a:rPr lang="es-CO" sz="900" dirty="0"/>
                        <a:t>Socialización del proceso</a:t>
                      </a:r>
                      <a:r>
                        <a:rPr lang="es-CO" sz="900" baseline="0" dirty="0"/>
                        <a:t> realizado en el 2019.</a:t>
                      </a:r>
                      <a:endParaRPr lang="en-US" sz="900" dirty="0"/>
                    </a:p>
                  </a:txBody>
                  <a:tcPr/>
                </a:tc>
                <a:tc hMerge="1">
                  <a:txBody>
                    <a:bodyPr/>
                    <a:lstStyle/>
                    <a:p>
                      <a:endParaRPr lang="en-US"/>
                    </a:p>
                  </a:txBody>
                  <a:tcPr/>
                </a:tc>
                <a:tc>
                  <a:txBody>
                    <a:bodyPr/>
                    <a:lstStyle/>
                    <a:p>
                      <a:endParaRPr lang="en-US" sz="900" dirty="0"/>
                    </a:p>
                  </a:txBody>
                  <a:tcPr>
                    <a:solidFill>
                      <a:schemeClr val="bg1">
                        <a:lumMod val="50000"/>
                      </a:schemeClr>
                    </a:solidFill>
                  </a:tcPr>
                </a:tc>
                <a:tc>
                  <a:txBody>
                    <a:bodyPr/>
                    <a:lstStyle/>
                    <a:p>
                      <a:endParaRPr lang="en-US" sz="900" dirty="0"/>
                    </a:p>
                  </a:txBody>
                  <a:tcPr>
                    <a:solidFill>
                      <a:schemeClr val="bg1">
                        <a:lumMod val="50000"/>
                      </a:schemeClr>
                    </a:solidFill>
                  </a:tcPr>
                </a:tc>
                <a:tc gridSpan="2">
                  <a:txBody>
                    <a:bodyPr/>
                    <a:lstStyle/>
                    <a:p>
                      <a:endParaRPr lang="en-US" sz="900" dirty="0"/>
                    </a:p>
                  </a:txBody>
                  <a:tcPr/>
                </a:tc>
                <a:tc hMerge="1">
                  <a:txBody>
                    <a:bodyPr/>
                    <a:lstStyle/>
                    <a:p>
                      <a:endParaRPr lang="en-US"/>
                    </a:p>
                  </a:txBody>
                  <a:tcPr/>
                </a:tc>
                <a:tc>
                  <a:txBody>
                    <a:bodyPr/>
                    <a:lstStyle/>
                    <a:p>
                      <a:endParaRPr lang="en-US" sz="900" dirty="0"/>
                    </a:p>
                  </a:txBody>
                  <a:tcPr/>
                </a:tc>
                <a:tc rowSpan="2" gridSpan="2">
                  <a:txBody>
                    <a:bodyPr/>
                    <a:lstStyle/>
                    <a:p>
                      <a:r>
                        <a:rPr lang="es-CO" sz="900" dirty="0"/>
                        <a:t>Coordinación</a:t>
                      </a:r>
                      <a:r>
                        <a:rPr lang="es-CO" sz="900" baseline="0" dirty="0"/>
                        <a:t> Nacional del SIGMA</a:t>
                      </a:r>
                      <a:endParaRPr lang="en-US" sz="900" dirty="0"/>
                    </a:p>
                  </a:txBody>
                  <a:tcPr/>
                </a:tc>
                <a:tc rowSpan="2" hMerge="1">
                  <a:txBody>
                    <a:bodyPr/>
                    <a:lstStyle/>
                    <a:p>
                      <a:endParaRPr lang="en-US"/>
                    </a:p>
                  </a:txBody>
                  <a:tcPr/>
                </a:tc>
                <a:extLst>
                  <a:ext uri="{0D108BD9-81ED-4DB2-BD59-A6C34878D82A}">
                    <a16:rowId xmlns="" xmlns:a16="http://schemas.microsoft.com/office/drawing/2014/main" val="4149173166"/>
                  </a:ext>
                </a:extLst>
              </a:tr>
              <a:tr h="226629">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900" dirty="0"/>
                        <a:t>Procesos contractuales</a:t>
                      </a:r>
                      <a:r>
                        <a:rPr lang="en-US" sz="900" dirty="0"/>
                        <a:t>.</a:t>
                      </a:r>
                    </a:p>
                  </a:txBody>
                  <a:tcPr/>
                </a:tc>
                <a:tc hMerge="1">
                  <a:txBody>
                    <a:bodyPr/>
                    <a:lstStyle/>
                    <a:p>
                      <a:endParaRPr lang="en-US"/>
                    </a:p>
                  </a:txBody>
                  <a:tcPr/>
                </a:tc>
                <a:tc>
                  <a:txBody>
                    <a:bodyPr/>
                    <a:lstStyle/>
                    <a:p>
                      <a:endParaRPr lang="en-US" sz="900" dirty="0"/>
                    </a:p>
                  </a:txBody>
                  <a:tcPr>
                    <a:solidFill>
                      <a:schemeClr val="bg1">
                        <a:lumMod val="50000"/>
                      </a:schemeClr>
                    </a:solidFill>
                  </a:tcPr>
                </a:tc>
                <a:tc>
                  <a:txBody>
                    <a:bodyPr/>
                    <a:lstStyle/>
                    <a:p>
                      <a:endParaRPr lang="en-US" sz="900" dirty="0"/>
                    </a:p>
                  </a:txBody>
                  <a:tcPr>
                    <a:solidFill>
                      <a:schemeClr val="bg1">
                        <a:lumMod val="50000"/>
                      </a:schemeClr>
                    </a:solidFill>
                  </a:tcPr>
                </a:tc>
                <a:tc gridSpan="2">
                  <a:txBody>
                    <a:bodyPr/>
                    <a:lstStyle/>
                    <a:p>
                      <a:endParaRPr lang="en-US" sz="900" dirty="0"/>
                    </a:p>
                  </a:txBody>
                  <a:tcPr>
                    <a:solidFill>
                      <a:schemeClr val="bg1">
                        <a:lumMod val="75000"/>
                      </a:schemeClr>
                    </a:solidFill>
                  </a:tcPr>
                </a:tc>
                <a:tc hMerge="1">
                  <a:txBody>
                    <a:bodyPr/>
                    <a:lstStyle/>
                    <a:p>
                      <a:endParaRPr lang="en-US"/>
                    </a:p>
                  </a:txBody>
                  <a:tcPr/>
                </a:tc>
                <a:tc>
                  <a:txBody>
                    <a:bodyPr/>
                    <a:lstStyle/>
                    <a:p>
                      <a:endParaRPr lang="en-US" sz="900" dirty="0"/>
                    </a:p>
                  </a:txBody>
                  <a:tcPr>
                    <a:solidFill>
                      <a:schemeClr val="bg1">
                        <a:lumMod val="75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2062334244"/>
                  </a:ext>
                </a:extLst>
              </a:tr>
              <a:tr h="127423">
                <a:tc gridSpan="2">
                  <a:txBody>
                    <a:bodyPr/>
                    <a:lstStyle/>
                    <a:p>
                      <a:pPr algn="just"/>
                      <a:r>
                        <a:rPr lang="es-CO" sz="900" dirty="0"/>
                        <a:t>Actualización</a:t>
                      </a:r>
                      <a:r>
                        <a:rPr lang="es-CO" sz="900" baseline="0" dirty="0"/>
                        <a:t> de la </a:t>
                      </a:r>
                      <a:r>
                        <a:rPr kumimoji="0" lang="es-ES_tradnl" sz="900" b="0" i="0" u="none" strike="noStrike" kern="0" cap="none" spc="0" normalizeH="0" baseline="0" noProof="0" dirty="0">
                          <a:ln>
                            <a:noFill/>
                          </a:ln>
                          <a:solidFill>
                            <a:sysClr val="windowText" lastClr="000000"/>
                          </a:solidFill>
                          <a:effectLst/>
                          <a:uLnTx/>
                          <a:uFillTx/>
                        </a:rPr>
                        <a:t>NTC 6256 y Guía Técnica de Calidad GTC 286  con base en los desarrollo en materia Ambiental ,Seguridad y Salud en el trabajo y el MIPG.</a:t>
                      </a:r>
                      <a:endParaRPr lang="en-US" sz="900" dirty="0"/>
                    </a:p>
                  </a:txBody>
                  <a:tcPr/>
                </a:tc>
                <a:tc hMerge="1">
                  <a:txBody>
                    <a:bodyPr/>
                    <a:lstStyle/>
                    <a:p>
                      <a:endParaRPr lang="en-US"/>
                    </a:p>
                  </a:txBody>
                  <a:tcPr/>
                </a:tc>
                <a:tc>
                  <a:txBody>
                    <a:bodyPr/>
                    <a:lstStyle/>
                    <a:p>
                      <a:endParaRPr lang="en-US" sz="900" dirty="0"/>
                    </a:p>
                  </a:txBody>
                  <a:tcPr>
                    <a:solidFill>
                      <a:schemeClr val="bg1">
                        <a:lumMod val="75000"/>
                      </a:schemeClr>
                    </a:solidFill>
                  </a:tcPr>
                </a:tc>
                <a:tc>
                  <a:txBody>
                    <a:bodyPr/>
                    <a:lstStyle/>
                    <a:p>
                      <a:endParaRPr lang="en-US" sz="900" dirty="0"/>
                    </a:p>
                  </a:txBody>
                  <a:tcPr>
                    <a:solidFill>
                      <a:schemeClr val="bg1">
                        <a:lumMod val="75000"/>
                      </a:schemeClr>
                    </a:solidFill>
                  </a:tcPr>
                </a:tc>
                <a:tc gridSpan="2">
                  <a:txBody>
                    <a:bodyPr/>
                    <a:lstStyle/>
                    <a:p>
                      <a:endParaRPr lang="en-US" sz="900" dirty="0"/>
                    </a:p>
                  </a:txBody>
                  <a:tcPr>
                    <a:solidFill>
                      <a:schemeClr val="bg1">
                        <a:lumMod val="50000"/>
                      </a:schemeClr>
                    </a:solidFill>
                  </a:tcPr>
                </a:tc>
                <a:tc hMerge="1">
                  <a:txBody>
                    <a:bodyPr/>
                    <a:lstStyle/>
                    <a:p>
                      <a:endParaRPr lang="en-US"/>
                    </a:p>
                  </a:txBody>
                  <a:tcPr/>
                </a:tc>
                <a:tc>
                  <a:txBody>
                    <a:bodyPr/>
                    <a:lstStyle/>
                    <a:p>
                      <a:endParaRPr lang="en-US" sz="900" dirty="0"/>
                    </a:p>
                  </a:txBody>
                  <a:tcPr>
                    <a:solidFill>
                      <a:schemeClr val="bg1">
                        <a:lumMod val="50000"/>
                      </a:schemeClr>
                    </a:solidFill>
                  </a:tcPr>
                </a:tc>
                <a:tc rowSpan="3"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9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9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9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900" dirty="0"/>
                    </a:p>
                    <a:p>
                      <a:pPr marL="0" marR="0" indent="0" algn="l" defTabSz="914400" rtl="0" eaLnBrk="1" fontAlgn="auto" latinLnBrk="0" hangingPunct="1">
                        <a:lnSpc>
                          <a:spcPct val="100000"/>
                        </a:lnSpc>
                        <a:spcBef>
                          <a:spcPts val="0"/>
                        </a:spcBef>
                        <a:spcAft>
                          <a:spcPts val="0"/>
                        </a:spcAft>
                        <a:buClrTx/>
                        <a:buSzTx/>
                        <a:buFontTx/>
                        <a:buNone/>
                        <a:tabLst/>
                        <a:defRPr/>
                      </a:pPr>
                      <a:r>
                        <a:rPr lang="es-CO" sz="900" dirty="0"/>
                        <a:t>Coordinación</a:t>
                      </a:r>
                      <a:r>
                        <a:rPr lang="es-CO" sz="900" baseline="0" dirty="0"/>
                        <a:t> Nacional del SIGMA, ICONTEC.</a:t>
                      </a:r>
                      <a:endParaRPr lang="en-US" sz="900" dirty="0"/>
                    </a:p>
                    <a:p>
                      <a:endParaRPr lang="en-US" sz="900" dirty="0"/>
                    </a:p>
                  </a:txBody>
                  <a:tcPr/>
                </a:tc>
                <a:tc rowSpan="3" h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900" dirty="0"/>
                        <a:t>Elaboración,</a:t>
                      </a:r>
                      <a:r>
                        <a:rPr lang="es-CO" sz="900" baseline="0" dirty="0"/>
                        <a:t> capacitación e implementación de: Plan de Emergencias, Riesgos Ambientales.</a:t>
                      </a:r>
                      <a:endParaRPr lang="en-US" sz="900" dirty="0"/>
                    </a:p>
                  </a:txBody>
                  <a:tcPr/>
                </a:tc>
                <a:tc hMerge="1">
                  <a:txBody>
                    <a:bodyPr/>
                    <a:lstStyle/>
                    <a:p>
                      <a:endParaRPr lang="en-US"/>
                    </a:p>
                  </a:txBody>
                  <a:tcPr/>
                </a:tc>
                <a:tc>
                  <a:txBody>
                    <a:bodyPr/>
                    <a:lstStyle/>
                    <a:p>
                      <a:endParaRPr lang="en-US" sz="900" dirty="0"/>
                    </a:p>
                  </a:txBody>
                  <a:tcPr>
                    <a:solidFill>
                      <a:schemeClr val="bg1">
                        <a:lumMod val="75000"/>
                      </a:schemeClr>
                    </a:solidFill>
                  </a:tcPr>
                </a:tc>
                <a:tc>
                  <a:txBody>
                    <a:bodyPr/>
                    <a:lstStyle/>
                    <a:p>
                      <a:endParaRPr lang="en-US" sz="900" dirty="0"/>
                    </a:p>
                  </a:txBody>
                  <a:tcPr>
                    <a:solidFill>
                      <a:schemeClr val="bg1">
                        <a:lumMod val="75000"/>
                      </a:schemeClr>
                    </a:solidFill>
                  </a:tcPr>
                </a:tc>
                <a:tc gridSpan="2">
                  <a:txBody>
                    <a:bodyPr/>
                    <a:lstStyle/>
                    <a:p>
                      <a:endParaRPr lang="en-US" sz="900" dirty="0"/>
                    </a:p>
                  </a:txBody>
                  <a:tcPr>
                    <a:solidFill>
                      <a:schemeClr val="bg1">
                        <a:lumMod val="50000"/>
                      </a:schemeClr>
                    </a:solidFill>
                  </a:tcPr>
                </a:tc>
                <a:tc hMerge="1">
                  <a:txBody>
                    <a:bodyPr/>
                    <a:lstStyle/>
                    <a:p>
                      <a:endParaRPr lang="en-US"/>
                    </a:p>
                  </a:txBody>
                  <a:tcPr/>
                </a:tc>
                <a:tc>
                  <a:txBody>
                    <a:bodyPr/>
                    <a:lstStyle/>
                    <a:p>
                      <a:endParaRPr lang="en-US" sz="9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505907219"/>
                  </a:ext>
                </a:extLst>
              </a:tr>
              <a:tr h="127423">
                <a:tc gridSpan="2">
                  <a:txBody>
                    <a:bodyPr/>
                    <a:lstStyle/>
                    <a:p>
                      <a:pPr algn="just"/>
                      <a:r>
                        <a:rPr lang="es-CO" sz="900" dirty="0"/>
                        <a:t>Actualización y socialización  de toda la plataforma con base en las indicaciones dadas en la Auditoría Externa.</a:t>
                      </a:r>
                      <a:endParaRPr lang="en-US" sz="900" dirty="0"/>
                    </a:p>
                  </a:txBody>
                  <a:tcPr/>
                </a:tc>
                <a:tc hMerge="1">
                  <a:txBody>
                    <a:bodyPr/>
                    <a:lstStyle/>
                    <a:p>
                      <a:endParaRPr lang="en-US"/>
                    </a:p>
                  </a:txBody>
                  <a:tcPr/>
                </a:tc>
                <a:tc>
                  <a:txBody>
                    <a:bodyPr/>
                    <a:lstStyle/>
                    <a:p>
                      <a:endParaRPr lang="en-US" sz="900" dirty="0"/>
                    </a:p>
                  </a:txBody>
                  <a:tcPr>
                    <a:solidFill>
                      <a:schemeClr val="bg1">
                        <a:lumMod val="75000"/>
                      </a:schemeClr>
                    </a:solidFill>
                  </a:tcPr>
                </a:tc>
                <a:tc>
                  <a:txBody>
                    <a:bodyPr/>
                    <a:lstStyle/>
                    <a:p>
                      <a:endParaRPr lang="en-US" sz="900" dirty="0"/>
                    </a:p>
                  </a:txBody>
                  <a:tcPr>
                    <a:solidFill>
                      <a:schemeClr val="bg1">
                        <a:lumMod val="75000"/>
                      </a:schemeClr>
                    </a:solidFill>
                  </a:tcPr>
                </a:tc>
                <a:tc gridSpan="2">
                  <a:txBody>
                    <a:bodyPr/>
                    <a:lstStyle/>
                    <a:p>
                      <a:endParaRPr lang="en-US" sz="900" dirty="0"/>
                    </a:p>
                  </a:txBody>
                  <a:tcPr>
                    <a:solidFill>
                      <a:schemeClr val="bg1">
                        <a:lumMod val="50000"/>
                      </a:schemeClr>
                    </a:solidFill>
                  </a:tcPr>
                </a:tc>
                <a:tc hMerge="1">
                  <a:txBody>
                    <a:bodyPr/>
                    <a:lstStyle/>
                    <a:p>
                      <a:endParaRPr lang="en-US"/>
                    </a:p>
                  </a:txBody>
                  <a:tcPr/>
                </a:tc>
                <a:tc>
                  <a:txBody>
                    <a:bodyPr/>
                    <a:lstStyle/>
                    <a:p>
                      <a:endParaRPr lang="en-US" sz="9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879920728"/>
                  </a:ext>
                </a:extLst>
              </a:tr>
            </a:tbl>
          </a:graphicData>
        </a:graphic>
      </p:graphicFrame>
    </p:spTree>
    <p:extLst>
      <p:ext uri="{BB962C8B-B14F-4D97-AF65-F5344CB8AC3E}">
        <p14:creationId xmlns:p14="http://schemas.microsoft.com/office/powerpoint/2010/main" val="13783437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2974394936"/>
              </p:ext>
            </p:extLst>
          </p:nvPr>
        </p:nvGraphicFramePr>
        <p:xfrm>
          <a:off x="843947" y="1160662"/>
          <a:ext cx="8316418" cy="5728123"/>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a:ln>
                            <a:noFill/>
                          </a:ln>
                          <a:solidFill>
                            <a:schemeClr val="bg1"/>
                          </a:solidFill>
                          <a:effectLst/>
                          <a:uLnTx/>
                          <a:uFillTx/>
                        </a:rPr>
                        <a:t>Diseñar e implementar la plataforma estratégica del Sistema de Gestión Ambiental.</a:t>
                      </a:r>
                      <a:endParaRPr kumimoji="0" lang="es-ES" sz="1200" b="1" i="0" u="none" strike="noStrike" kern="0" cap="none" spc="0" normalizeH="0" baseline="0" noProof="0" dirty="0">
                        <a:ln>
                          <a:noFill/>
                        </a:ln>
                        <a:solidFill>
                          <a:schemeClr val="bg1"/>
                        </a:solidFill>
                        <a:effectLst/>
                        <a:uLnTx/>
                        <a:uFillTx/>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ysClr val="windowText" lastClr="000000"/>
                          </a:solidFill>
                          <a:effectLst/>
                          <a:uLnTx/>
                          <a:uFillTx/>
                        </a:rPr>
                        <a:t>La estrategia tiene como fin el diseño de la Plataforma Estratégica del Sistema de Gestión Ambiental en el marco de lo establecido en la Norma NTC ISO 14001:2015, articulada a las normas ISO y por consiguiente a la Norma Técnica de Calidad NTC 6256 y Guía Técnica de Calidad GTC 286 en las sedes donde se haya certificado el Sistema de Gestión Ambiental y generar los procesos de conciencia ambiental en las sedes en las que se vayan creando las condiciones de posible certificación ambiental, dadas las características que exige la norma para procesos de certificación de los sistemas de gestión ambiental.</a:t>
                      </a:r>
                      <a:endParaRPr kumimoji="0" lang="es-ES" sz="1200" b="0" i="0" u="none" strike="noStrike" kern="0" cap="none" spc="0" normalizeH="0" baseline="0" noProof="0" dirty="0">
                        <a:ln>
                          <a:noFill/>
                        </a:ln>
                        <a:solidFill>
                          <a:sysClr val="windowText" lastClr="000000"/>
                        </a:solidFill>
                        <a:effectLst/>
                        <a:uLnTx/>
                        <a:uFillTx/>
                      </a:endParaRPr>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algn="just"/>
                      <a:r>
                        <a:rPr lang="es-CO" sz="1000" dirty="0"/>
                        <a:t>Capacitación especifica de</a:t>
                      </a:r>
                      <a:r>
                        <a:rPr lang="es-CO" sz="1000" baseline="0" dirty="0"/>
                        <a:t> Auditores en Gestión Ambiental con base en las normatividad ambiental y teniendo en cuenta las No Conformidades de la Auditoría Externa al Sistema de Gestión Ambiental</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rowSpan="5"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r>
                        <a:rPr lang="es-CO" sz="1000" dirty="0"/>
                        <a:t>Coordinación</a:t>
                      </a:r>
                      <a:r>
                        <a:rPr lang="es-CO" sz="1000" baseline="0" dirty="0"/>
                        <a:t> Nacional del SIGCMA, ICONTEC, Profesional SGA</a:t>
                      </a:r>
                      <a:endParaRPr lang="en-US" sz="1000" dirty="0"/>
                    </a:p>
                    <a:p>
                      <a:endParaRPr lang="en-US" sz="1000" dirty="0"/>
                    </a:p>
                  </a:txBody>
                  <a:tcPr/>
                </a:tc>
                <a:tc rowSpan="5" hMerge="1">
                  <a:txBody>
                    <a:bodyPr/>
                    <a:lstStyle/>
                    <a:p>
                      <a:endParaRPr lang="en-US"/>
                    </a:p>
                  </a:txBody>
                  <a:tcPr/>
                </a:tc>
                <a:extLst>
                  <a:ext uri="{0D108BD9-81ED-4DB2-BD59-A6C34878D82A}">
                    <a16:rowId xmlns="" xmlns:a16="http://schemas.microsoft.com/office/drawing/2014/main" val="4149173166"/>
                  </a:ext>
                </a:extLst>
              </a:tr>
              <a:tr h="127423">
                <a:tc gridSpan="2">
                  <a:txBody>
                    <a:bodyPr/>
                    <a:lstStyle/>
                    <a:p>
                      <a:pPr algn="just"/>
                      <a:r>
                        <a:rPr lang="es-CO" sz="1000" dirty="0"/>
                        <a:t>Elaboración y capacitación</a:t>
                      </a:r>
                      <a:r>
                        <a:rPr lang="es-CO" sz="1000" baseline="0" dirty="0"/>
                        <a:t> del Plan de Emergencias e incorporación de nuevos brigadistas</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1000" dirty="0"/>
                        <a:t>Actualización de Riesgos Ambientales con base en los conceptos con</a:t>
                      </a:r>
                      <a:r>
                        <a:rPr lang="es-CO" sz="1000" baseline="0" dirty="0"/>
                        <a:t> base en las Normas en materia Ambiental y Seguridad y Salud en el Trabajo.</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505907219"/>
                  </a:ext>
                </a:extLst>
              </a:tr>
              <a:tr h="127423">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CO" sz="1000" dirty="0"/>
                        <a:t>Implementación del Plan de Emergencias</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879920728"/>
                  </a:ext>
                </a:extLst>
              </a:tr>
              <a:tr h="127423">
                <a:tc gridSpan="2">
                  <a:txBody>
                    <a:bodyPr/>
                    <a:lstStyle/>
                    <a:p>
                      <a:pPr algn="just"/>
                      <a:r>
                        <a:rPr lang="es-CO" sz="1000" dirty="0"/>
                        <a:t>Evaluación, Plan de Mejora.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964911738"/>
                  </a:ext>
                </a:extLst>
              </a:tr>
            </a:tbl>
          </a:graphicData>
        </a:graphic>
      </p:graphicFrame>
    </p:spTree>
    <p:extLst>
      <p:ext uri="{BB962C8B-B14F-4D97-AF65-F5344CB8AC3E}">
        <p14:creationId xmlns:p14="http://schemas.microsoft.com/office/powerpoint/2010/main" val="35137835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12867848"/>
              </p:ext>
            </p:extLst>
          </p:nvPr>
        </p:nvGraphicFramePr>
        <p:xfrm>
          <a:off x="827586" y="1397000"/>
          <a:ext cx="8316418" cy="5392843"/>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200" b="1" i="0" u="none" strike="noStrike" kern="0" cap="none" spc="0" normalizeH="0" baseline="0" noProof="0" dirty="0">
                          <a:ln>
                            <a:noFill/>
                          </a:ln>
                          <a:solidFill>
                            <a:schemeClr val="bg1"/>
                          </a:solidFill>
                          <a:effectLst/>
                          <a:uLnTx/>
                          <a:uFillTx/>
                        </a:rPr>
                        <a:t>Diseñar e implementar la plataforma estratégica del Sistema de Gestión Ambiental.</a:t>
                      </a:r>
                      <a:endParaRPr kumimoji="0" lang="es-ES" sz="1200" b="1" i="0" u="none" strike="noStrike" kern="0" cap="none" spc="0" normalizeH="0" baseline="0" noProof="0" dirty="0">
                        <a:ln>
                          <a:noFill/>
                        </a:ln>
                        <a:solidFill>
                          <a:schemeClr val="bg1"/>
                        </a:solidFill>
                        <a:effectLst/>
                        <a:uLnTx/>
                        <a:uFillTx/>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_tradnl" sz="1200" b="0" i="0" u="none" strike="noStrike" kern="0" cap="none" spc="0" normalizeH="0" baseline="0" noProof="0" dirty="0">
                          <a:ln>
                            <a:noFill/>
                          </a:ln>
                          <a:solidFill>
                            <a:sysClr val="windowText" lastClr="000000"/>
                          </a:solidFill>
                          <a:effectLst/>
                          <a:uLnTx/>
                          <a:uFillTx/>
                        </a:rPr>
                        <a:t>La estrategia tiene como fin el diseño de la Plataforma Estratégica del Sistema de Gestión Ambiental en el marco de lo establecido en la Norma NTC ISO 14001:2015, articulada a las normas ISO y por consiguiente a la Norma Técnica de Calidad NTC 6256 y Guía Técnica de Calidad GTC 286 en las sedes donde se haya certificado el Sistema de Gestión Ambiental y generar los procesos de conciencia ambiental en las sedes en las que se vayan creando las condiciones de posible certificación ambiental, dadas las características que exige la norma para procesos de certificación de los sistemas de gestión ambiental.</a:t>
                      </a:r>
                      <a:endParaRPr kumimoji="0" lang="es-ES" sz="1200" b="0" i="0" u="none" strike="noStrike" kern="0" cap="none" spc="0" normalizeH="0" baseline="0" noProof="0" dirty="0">
                        <a:ln>
                          <a:noFill/>
                        </a:ln>
                        <a:solidFill>
                          <a:sysClr val="windowText" lastClr="000000"/>
                        </a:solidFill>
                        <a:effectLst/>
                        <a:uLnTx/>
                        <a:uFillTx/>
                      </a:endParaRPr>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algn="just"/>
                      <a:r>
                        <a:rPr lang="es-CO" sz="1000" dirty="0"/>
                        <a:t>Elaboración</a:t>
                      </a:r>
                      <a:r>
                        <a:rPr lang="es-CO" sz="1000" baseline="0" dirty="0"/>
                        <a:t> del Plan de Auditoria del SGA.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rowSpan="8"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r>
                        <a:rPr lang="es-CO" sz="1000" dirty="0"/>
                        <a:t>Coordinación</a:t>
                      </a:r>
                      <a:r>
                        <a:rPr lang="es-CO" sz="1000" baseline="0" dirty="0"/>
                        <a:t> Nacional del SIGMA, ICONTEC.</a:t>
                      </a:r>
                      <a:endParaRPr lang="en-US" sz="1000" dirty="0"/>
                    </a:p>
                    <a:p>
                      <a:endParaRPr lang="en-US" sz="1000" dirty="0"/>
                    </a:p>
                  </a:txBody>
                  <a:tcPr/>
                </a:tc>
                <a:tc rowSpan="8" hMerge="1">
                  <a:txBody>
                    <a:bodyPr/>
                    <a:lstStyle/>
                    <a:p>
                      <a:endParaRPr lang="en-US"/>
                    </a:p>
                  </a:txBody>
                  <a:tcPr/>
                </a:tc>
                <a:extLst>
                  <a:ext uri="{0D108BD9-81ED-4DB2-BD59-A6C34878D82A}">
                    <a16:rowId xmlns="" xmlns:a16="http://schemas.microsoft.com/office/drawing/2014/main" val="4149173166"/>
                  </a:ext>
                </a:extLst>
              </a:tr>
              <a:tr h="127423">
                <a:tc gridSpan="2">
                  <a:txBody>
                    <a:bodyPr/>
                    <a:lstStyle/>
                    <a:p>
                      <a:pPr algn="just"/>
                      <a:r>
                        <a:rPr lang="es-CO" sz="1000" dirty="0"/>
                        <a:t>Selección de Auditores de SGA, con base en las recomendaciones</a:t>
                      </a:r>
                      <a:r>
                        <a:rPr lang="es-CO" sz="1000" baseline="0" dirty="0"/>
                        <a:t> de a Auditoría Externa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1000" dirty="0"/>
                        <a:t>Auditoría</a:t>
                      </a:r>
                      <a:r>
                        <a:rPr lang="es-CO" sz="1000" baseline="0" dirty="0"/>
                        <a:t> Interna del SG</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505907219"/>
                  </a:ext>
                </a:extLst>
              </a:tr>
              <a:tr h="127423">
                <a:tc gridSpan="2">
                  <a:txBody>
                    <a:bodyPr/>
                    <a:lstStyle/>
                    <a:p>
                      <a:pPr algn="just"/>
                      <a:r>
                        <a:rPr lang="es-CO" sz="1000" dirty="0"/>
                        <a:t>Preparación para la Auditoría</a:t>
                      </a:r>
                      <a:r>
                        <a:rPr lang="es-CO" sz="1000" baseline="0" dirty="0"/>
                        <a:t> Externa.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879920728"/>
                  </a:ext>
                </a:extLst>
              </a:tr>
              <a:tr h="127423">
                <a:tc gridSpan="2">
                  <a:txBody>
                    <a:bodyPr/>
                    <a:lstStyle/>
                    <a:p>
                      <a:pPr algn="just"/>
                      <a:r>
                        <a:rPr lang="es-CO" sz="1000" dirty="0"/>
                        <a:t>Simulacro Auditoría Externa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964911738"/>
                  </a:ext>
                </a:extLst>
              </a:tr>
              <a:tr h="127423">
                <a:tc gridSpan="2">
                  <a:txBody>
                    <a:bodyPr/>
                    <a:lstStyle/>
                    <a:p>
                      <a:pPr algn="just"/>
                      <a:r>
                        <a:rPr lang="es-CO" sz="1000" dirty="0"/>
                        <a:t>Concertación Auditoría Externa- Plan</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3987327649"/>
                  </a:ext>
                </a:extLst>
              </a:tr>
              <a:tr h="127423">
                <a:tc gridSpan="2">
                  <a:txBody>
                    <a:bodyPr/>
                    <a:lstStyle/>
                    <a:p>
                      <a:pPr algn="just"/>
                      <a:r>
                        <a:rPr lang="es-CO" sz="1000" dirty="0"/>
                        <a:t>Auditoría Externa</a:t>
                      </a:r>
                      <a:r>
                        <a:rPr lang="es-CO" sz="1000" baseline="0" dirty="0"/>
                        <a:t> del SGA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4162639675"/>
                  </a:ext>
                </a:extLst>
              </a:tr>
              <a:tr h="127423">
                <a:tc gridSpan="2">
                  <a:txBody>
                    <a:bodyPr/>
                    <a:lstStyle/>
                    <a:p>
                      <a:pPr algn="just"/>
                      <a:r>
                        <a:rPr lang="es-CO" sz="1000" dirty="0"/>
                        <a:t>Evaluación y Plan de Mejora.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3489348261"/>
                  </a:ext>
                </a:extLst>
              </a:tr>
            </a:tbl>
          </a:graphicData>
        </a:graphic>
      </p:graphicFrame>
    </p:spTree>
    <p:extLst>
      <p:ext uri="{BB962C8B-B14F-4D97-AF65-F5344CB8AC3E}">
        <p14:creationId xmlns:p14="http://schemas.microsoft.com/office/powerpoint/2010/main" val="741740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791692819"/>
              </p:ext>
            </p:extLst>
          </p:nvPr>
        </p:nvGraphicFramePr>
        <p:xfrm>
          <a:off x="827586" y="1397000"/>
          <a:ext cx="8316418" cy="5240443"/>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CO" sz="1400" dirty="0"/>
                        <a:t>Software de Gestión Integrado de calidad y ambiental para la Rama Judicial</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_tradnl" sz="1400" dirty="0"/>
                        <a:t>Adquirir un Software Integrado de gestión y control de la calidad y medio ambiente que integre los procesos, procedimientos de los sistemas de Gestión de las Altas Cortes y los Despachos Judiciales articulados al SIGCMA y que articule el Sistema de Gestión Ambiental y que sea interoperable con las plataformas existentes en la Rama Judicial.</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algn="just"/>
                      <a:r>
                        <a:rPr lang="es-CO" sz="1000" dirty="0"/>
                        <a:t>Elaboración de la propuesta</a:t>
                      </a:r>
                      <a:r>
                        <a:rPr lang="es-CO" sz="1000" baseline="0" dirty="0"/>
                        <a:t> y arquitectura del software.</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rowSpan="3" gridSpan="2">
                  <a:txBody>
                    <a:bodyPr/>
                    <a:lstStyle/>
                    <a:p>
                      <a:endParaRPr lang="es-CO" sz="1000" dirty="0"/>
                    </a:p>
                    <a:p>
                      <a:endParaRPr lang="es-CO" sz="1000" dirty="0"/>
                    </a:p>
                    <a:p>
                      <a:r>
                        <a:rPr lang="es-CO" sz="1000" dirty="0"/>
                        <a:t>Coordinación Nacional</a:t>
                      </a:r>
                      <a:r>
                        <a:rPr lang="es-CO" sz="1000" baseline="0" dirty="0"/>
                        <a:t> del SIGCMA, Partes Interesadas Internas.</a:t>
                      </a:r>
                      <a:endParaRPr lang="en-US" sz="1000" dirty="0"/>
                    </a:p>
                  </a:txBody>
                  <a:tcPr/>
                </a:tc>
                <a:tc rowSpan="3" hMerge="1">
                  <a:txBody>
                    <a:bodyPr/>
                    <a:lstStyle/>
                    <a:p>
                      <a:endParaRPr lang="en-US"/>
                    </a:p>
                  </a:txBody>
                  <a:tcPr/>
                </a:tc>
                <a:extLst>
                  <a:ext uri="{0D108BD9-81ED-4DB2-BD59-A6C34878D82A}">
                    <a16:rowId xmlns="" xmlns:a16="http://schemas.microsoft.com/office/drawing/2014/main" val="4149173166"/>
                  </a:ext>
                </a:extLst>
              </a:tr>
              <a:tr h="127423">
                <a:tc gridSpan="2">
                  <a:txBody>
                    <a:bodyPr/>
                    <a:lstStyle/>
                    <a:p>
                      <a:pPr algn="just"/>
                      <a:r>
                        <a:rPr lang="es-CO" sz="1000" dirty="0"/>
                        <a:t>Socialización de la misma con las partes interesadas internas.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1000" dirty="0"/>
                        <a:t>Procesos contractuales.</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505907219"/>
                  </a:ext>
                </a:extLst>
              </a:tr>
              <a:tr h="127423">
                <a:tc gridSpan="2">
                  <a:txBody>
                    <a:bodyPr/>
                    <a:lstStyle/>
                    <a:p>
                      <a:pPr algn="just"/>
                      <a:r>
                        <a:rPr lang="es-CO" sz="1000" dirty="0"/>
                        <a:t>Ejecución de las fases de acuerdo con el cronograma y la planeación del proceso.</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rowSpan="3"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s-CO" sz="1000" dirty="0"/>
                    </a:p>
                    <a:p>
                      <a:pPr marL="0" marR="0" indent="0" algn="l" defTabSz="914400" rtl="0" eaLnBrk="1" fontAlgn="auto" latinLnBrk="0" hangingPunct="1">
                        <a:lnSpc>
                          <a:spcPct val="100000"/>
                        </a:lnSpc>
                        <a:spcBef>
                          <a:spcPts val="0"/>
                        </a:spcBef>
                        <a:spcAft>
                          <a:spcPts val="0"/>
                        </a:spcAft>
                        <a:buClrTx/>
                        <a:buSzTx/>
                        <a:buFontTx/>
                        <a:buNone/>
                        <a:tabLst/>
                        <a:defRPr/>
                      </a:pPr>
                      <a:r>
                        <a:rPr lang="es-CO" sz="1000" dirty="0"/>
                        <a:t>Coordinación Nacional</a:t>
                      </a:r>
                      <a:r>
                        <a:rPr lang="es-CO" sz="1000" baseline="0" dirty="0"/>
                        <a:t> del SIGCMA, Coordinación Ambiental, Partes Interesadas Internas, Externas.</a:t>
                      </a:r>
                      <a:endParaRPr lang="en-US" sz="1000" dirty="0"/>
                    </a:p>
                    <a:p>
                      <a:endParaRPr lang="en-US" sz="1000" dirty="0"/>
                    </a:p>
                  </a:txBody>
                  <a:tcPr/>
                </a:tc>
                <a:tc rowSpan="3" hMerge="1">
                  <a:txBody>
                    <a:bodyPr/>
                    <a:lstStyle/>
                    <a:p>
                      <a:endParaRPr lang="en-US"/>
                    </a:p>
                  </a:txBody>
                  <a:tcPr/>
                </a:tc>
                <a:extLst>
                  <a:ext uri="{0D108BD9-81ED-4DB2-BD59-A6C34878D82A}">
                    <a16:rowId xmlns="" xmlns:a16="http://schemas.microsoft.com/office/drawing/2014/main" val="1879920728"/>
                  </a:ext>
                </a:extLst>
              </a:tr>
              <a:tr h="127423">
                <a:tc gridSpan="2">
                  <a:txBody>
                    <a:bodyPr/>
                    <a:lstStyle/>
                    <a:p>
                      <a:pPr algn="just"/>
                      <a:r>
                        <a:rPr lang="es-CO" sz="1000" dirty="0"/>
                        <a:t>Seguimiento y evaluación</a:t>
                      </a:r>
                      <a:r>
                        <a:rPr lang="es-CO" sz="1000" baseline="0" dirty="0"/>
                        <a:t> del desarrollo e implementación del software de acuerdo con las fases establecidas.</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964911738"/>
                  </a:ext>
                </a:extLst>
              </a:tr>
              <a:tr h="127423">
                <a:tc gridSpan="2">
                  <a:txBody>
                    <a:bodyPr/>
                    <a:lstStyle/>
                    <a:p>
                      <a:pPr algn="just"/>
                      <a:r>
                        <a:rPr lang="es-CO" sz="1000" dirty="0"/>
                        <a:t>Acompañamiento y sensibilización permanente para la sostenibilidad</a:t>
                      </a:r>
                      <a:r>
                        <a:rPr lang="es-CO" sz="1000" baseline="0" dirty="0"/>
                        <a:t> del SGA.</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392216022"/>
                  </a:ext>
                </a:extLst>
              </a:tr>
            </a:tbl>
          </a:graphicData>
        </a:graphic>
      </p:graphicFrame>
    </p:spTree>
    <p:extLst>
      <p:ext uri="{BB962C8B-B14F-4D97-AF65-F5344CB8AC3E}">
        <p14:creationId xmlns:p14="http://schemas.microsoft.com/office/powerpoint/2010/main" val="34170958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815490341"/>
              </p:ext>
            </p:extLst>
          </p:nvPr>
        </p:nvGraphicFramePr>
        <p:xfrm>
          <a:off x="827586" y="1397000"/>
          <a:ext cx="8316418" cy="5149003"/>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ES" sz="1400" dirty="0"/>
                        <a:t>Gestión Administrativa.</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dirty="0"/>
                        <a:t>Atender oportunamente Los</a:t>
                      </a:r>
                      <a:r>
                        <a:rPr lang="es-ES" sz="1400" baseline="0" dirty="0"/>
                        <a:t> procesos de gestión administrativa relacionadas con el SIGCMA.</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algn="just"/>
                      <a:r>
                        <a:rPr lang="es-CO" sz="1000" dirty="0"/>
                        <a:t>Elaboración del Informa de Revisión por la Dirección.</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000" dirty="0"/>
                        <a:t>Coordinación Nacional del SIGCMA</a:t>
                      </a:r>
                      <a:endParaRPr lang="en-US" sz="1000" dirty="0"/>
                    </a:p>
                    <a:p>
                      <a:endParaRPr lang="en-US" sz="1000" dirty="0"/>
                    </a:p>
                  </a:txBody>
                  <a:tcPr/>
                </a:tc>
                <a:tc hMerge="1">
                  <a:txBody>
                    <a:bodyPr/>
                    <a:lstStyle/>
                    <a:p>
                      <a:endParaRPr lang="en-US"/>
                    </a:p>
                  </a:txBody>
                  <a:tcPr/>
                </a:tc>
                <a:extLst>
                  <a:ext uri="{0D108BD9-81ED-4DB2-BD59-A6C34878D82A}">
                    <a16:rowId xmlns="" xmlns:a16="http://schemas.microsoft.com/office/drawing/2014/main" val="1702130470"/>
                  </a:ext>
                </a:extLst>
              </a:tr>
              <a:tr h="127423">
                <a:tc gridSpan="2">
                  <a:txBody>
                    <a:bodyPr/>
                    <a:lstStyle/>
                    <a:p>
                      <a:pPr algn="just"/>
                      <a:r>
                        <a:rPr lang="es-CO" sz="1000" dirty="0"/>
                        <a:t>Elaboración del Plan de Choque</a:t>
                      </a:r>
                      <a:r>
                        <a:rPr lang="es-CO" sz="1000" baseline="0" dirty="0"/>
                        <a:t> de las </a:t>
                      </a:r>
                      <a:r>
                        <a:rPr lang="es-CO" sz="1000" baseline="0" dirty="0" err="1"/>
                        <a:t>PQRs</a:t>
                      </a:r>
                      <a:r>
                        <a:rPr lang="es-CO" sz="1000" baseline="0" dirty="0"/>
                        <a:t>.</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tc>
                <a:tc gridSpan="2">
                  <a:txBody>
                    <a:bodyPr/>
                    <a:lstStyle/>
                    <a:p>
                      <a:endParaRPr lang="en-US" sz="1000" dirty="0"/>
                    </a:p>
                  </a:txBody>
                  <a:tcPr/>
                </a:tc>
                <a:tc hMerge="1">
                  <a:txBody>
                    <a:bodyPr/>
                    <a:lstStyle/>
                    <a:p>
                      <a:endParaRPr lang="en-US"/>
                    </a:p>
                  </a:txBody>
                  <a:tcPr/>
                </a:tc>
                <a:tc>
                  <a:txBody>
                    <a:bodyPr/>
                    <a:lstStyle/>
                    <a:p>
                      <a:endParaRPr lang="en-US" sz="1000" dirty="0"/>
                    </a:p>
                  </a:txBody>
                  <a:tcPr/>
                </a:tc>
                <a:tc rowSpan="2" gridSpan="2">
                  <a:txBody>
                    <a:bodyPr/>
                    <a:lstStyle/>
                    <a:p>
                      <a:r>
                        <a:rPr lang="es-CO" sz="1000" dirty="0"/>
                        <a:t>Coordinación Nacional del SIGCMA-CENDOJ</a:t>
                      </a:r>
                      <a:endParaRPr lang="en-US" sz="1000" dirty="0"/>
                    </a:p>
                  </a:txBody>
                  <a:tcPr/>
                </a:tc>
                <a:tc rowSpan="2" hMerge="1">
                  <a:txBody>
                    <a:bodyPr/>
                    <a:lstStyle/>
                    <a:p>
                      <a:endParaRPr lang="en-US"/>
                    </a:p>
                  </a:txBody>
                  <a:tcPr/>
                </a:tc>
                <a:extLst>
                  <a:ext uri="{0D108BD9-81ED-4DB2-BD59-A6C34878D82A}">
                    <a16:rowId xmlns="" xmlns:a16="http://schemas.microsoft.com/office/drawing/2014/main" val="4149173166"/>
                  </a:ext>
                </a:extLst>
              </a:tr>
              <a:tr h="127423">
                <a:tc gridSpan="2">
                  <a:txBody>
                    <a:bodyPr/>
                    <a:lstStyle/>
                    <a:p>
                      <a:pPr algn="just"/>
                      <a:r>
                        <a:rPr lang="es-CO" sz="1000" dirty="0"/>
                        <a:t>Ejecución</a:t>
                      </a:r>
                      <a:r>
                        <a:rPr lang="es-CO" sz="1000" baseline="0" dirty="0"/>
                        <a:t> del Plan de Choque de las </a:t>
                      </a:r>
                      <a:r>
                        <a:rPr lang="es-CO" sz="1000" baseline="0" dirty="0" err="1"/>
                        <a:t>PQRs</a:t>
                      </a:r>
                      <a:r>
                        <a:rPr lang="es-CO" sz="1000" baseline="0" dirty="0"/>
                        <a:t>.</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1000" dirty="0"/>
                        <a:t>Seguimiento y evaluación de los procesos contractuales de acuerdo con los proyectos descritos.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rowSpan="5" gridSpan="2">
                  <a:txBody>
                    <a:bodyPr/>
                    <a:lstStyle/>
                    <a:p>
                      <a:endParaRPr lang="es-CO" sz="1000" dirty="0"/>
                    </a:p>
                    <a:p>
                      <a:endParaRPr lang="es-CO" sz="1000" dirty="0"/>
                    </a:p>
                    <a:p>
                      <a:endParaRPr lang="es-CO" sz="1000" dirty="0"/>
                    </a:p>
                    <a:p>
                      <a:endParaRPr lang="es-CO" sz="1000" dirty="0"/>
                    </a:p>
                    <a:p>
                      <a:r>
                        <a:rPr lang="es-CO" sz="1000" dirty="0"/>
                        <a:t>Coordinación Nacional del SIGCMA</a:t>
                      </a:r>
                      <a:endParaRPr lang="en-US" sz="1000" dirty="0"/>
                    </a:p>
                  </a:txBody>
                  <a:tcPr/>
                </a:tc>
                <a:tc rowSpan="5" hMerge="1">
                  <a:txBody>
                    <a:bodyPr/>
                    <a:lstStyle/>
                    <a:p>
                      <a:endParaRPr lang="en-US"/>
                    </a:p>
                  </a:txBody>
                  <a:tcPr/>
                </a:tc>
                <a:extLst>
                  <a:ext uri="{0D108BD9-81ED-4DB2-BD59-A6C34878D82A}">
                    <a16:rowId xmlns="" xmlns:a16="http://schemas.microsoft.com/office/drawing/2014/main" val="505907219"/>
                  </a:ext>
                </a:extLst>
              </a:tr>
              <a:tr h="127423">
                <a:tc gridSpan="2">
                  <a:txBody>
                    <a:bodyPr/>
                    <a:lstStyle/>
                    <a:p>
                      <a:pPr algn="just"/>
                      <a:r>
                        <a:rPr lang="es-CO" sz="1000" dirty="0"/>
                        <a:t>Convocatorias y</a:t>
                      </a:r>
                      <a:r>
                        <a:rPr lang="es-CO" sz="1000" baseline="0" dirty="0"/>
                        <a:t> realización de los Comités del SIGCMA en lo Administrativo y Judicial.</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879920728"/>
                  </a:ext>
                </a:extLst>
              </a:tr>
              <a:tr h="127423">
                <a:tc gridSpan="2">
                  <a:txBody>
                    <a:bodyPr/>
                    <a:lstStyle/>
                    <a:p>
                      <a:pPr algn="just"/>
                      <a:r>
                        <a:rPr lang="es-CO" sz="1000" dirty="0"/>
                        <a:t>Elaboración,</a:t>
                      </a:r>
                      <a:r>
                        <a:rPr lang="es-CO" sz="1000" baseline="0" dirty="0"/>
                        <a:t> revisión, aprobación y socialización de las actas de los Comités del SIGCMA.</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964911738"/>
                  </a:ext>
                </a:extLst>
              </a:tr>
              <a:tr h="127423">
                <a:tc gridSpan="2">
                  <a:txBody>
                    <a:bodyPr/>
                    <a:lstStyle/>
                    <a:p>
                      <a:pPr algn="just"/>
                      <a:r>
                        <a:rPr lang="es-CO" sz="1000" dirty="0"/>
                        <a:t>Elaboración de respuestas a solicitudes.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608203575"/>
                  </a:ext>
                </a:extLst>
              </a:tr>
              <a:tr h="127423">
                <a:tc gridSpan="2">
                  <a:txBody>
                    <a:bodyPr/>
                    <a:lstStyle/>
                    <a:p>
                      <a:pPr algn="just"/>
                      <a:r>
                        <a:rPr lang="es-CO" sz="1000" dirty="0"/>
                        <a:t>Elaboración de Documentos e Informes</a:t>
                      </a:r>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a:txBody>
                    <a:bodyPr/>
                    <a:lstStyle/>
                    <a:p>
                      <a:endParaRPr lang="en-US" sz="1000" dirty="0"/>
                    </a:p>
                  </a:txBody>
                  <a:tcPr>
                    <a:solidFill>
                      <a:schemeClr val="bg1">
                        <a:lumMod val="50000"/>
                      </a:schemeClr>
                    </a:solidFill>
                  </a:tcPr>
                </a:tc>
                <a:tc gridSpan="2">
                  <a:txBody>
                    <a:bodyPr/>
                    <a:lstStyle/>
                    <a:p>
                      <a:endParaRPr lang="en-US" sz="1000" dirty="0"/>
                    </a:p>
                  </a:txBody>
                  <a:tcPr>
                    <a:solidFill>
                      <a:schemeClr val="bg1">
                        <a:lumMod val="50000"/>
                      </a:schemeClr>
                    </a:solidFill>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3034817770"/>
                  </a:ext>
                </a:extLst>
              </a:tr>
            </a:tbl>
          </a:graphicData>
        </a:graphic>
      </p:graphicFrame>
    </p:spTree>
    <p:extLst>
      <p:ext uri="{BB962C8B-B14F-4D97-AF65-F5344CB8AC3E}">
        <p14:creationId xmlns:p14="http://schemas.microsoft.com/office/powerpoint/2010/main" val="2338164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pic>
        <p:nvPicPr>
          <p:cNvPr id="12" name="Imagen 11"/>
          <p:cNvPicPr/>
          <p:nvPr/>
        </p:nvPicPr>
        <p:blipFill>
          <a:blip r:embed="rId5">
            <a:extLst>
              <a:ext uri="{28A0092B-C50C-407E-A947-70E740481C1C}">
                <a14:useLocalDpi xmlns:a14="http://schemas.microsoft.com/office/drawing/2010/main" val="0"/>
              </a:ext>
            </a:extLst>
          </a:blip>
          <a:srcRect/>
          <a:stretch>
            <a:fillRect/>
          </a:stretch>
        </p:blipFill>
        <p:spPr bwMode="auto">
          <a:xfrm>
            <a:off x="2178552" y="1598414"/>
            <a:ext cx="2477473" cy="2586990"/>
          </a:xfrm>
          <a:prstGeom prst="rect">
            <a:avLst/>
          </a:prstGeom>
          <a:noFill/>
          <a:ln>
            <a:noFill/>
          </a:ln>
        </p:spPr>
      </p:pic>
      <p:pic>
        <p:nvPicPr>
          <p:cNvPr id="14" name="Imagen 13" descr="https://www.eadic.com/wp-content/uploads/2018/10/iso14001.jpg"/>
          <p:cNvPicPr/>
          <p:nvPr/>
        </p:nvPicPr>
        <p:blipFill>
          <a:blip r:embed="rId6">
            <a:extLst>
              <a:ext uri="{28A0092B-C50C-407E-A947-70E740481C1C}">
                <a14:useLocalDpi xmlns:a14="http://schemas.microsoft.com/office/drawing/2010/main" val="0"/>
              </a:ext>
            </a:extLst>
          </a:blip>
          <a:srcRect/>
          <a:stretch>
            <a:fillRect/>
          </a:stretch>
        </p:blipFill>
        <p:spPr bwMode="auto">
          <a:xfrm>
            <a:off x="4656025" y="1600200"/>
            <a:ext cx="2582830" cy="2585204"/>
          </a:xfrm>
          <a:prstGeom prst="rect">
            <a:avLst/>
          </a:prstGeom>
          <a:noFill/>
          <a:ln>
            <a:noFill/>
          </a:ln>
        </p:spPr>
      </p:pic>
      <p:pic>
        <p:nvPicPr>
          <p:cNvPr id="15" name="Imagen 14"/>
          <p:cNvPicPr/>
          <p:nvPr/>
        </p:nvPicPr>
        <p:blipFill>
          <a:blip r:embed="rId7">
            <a:extLst>
              <a:ext uri="{28A0092B-C50C-407E-A947-70E740481C1C}">
                <a14:useLocalDpi xmlns:a14="http://schemas.microsoft.com/office/drawing/2010/main" val="0"/>
              </a:ext>
            </a:extLst>
          </a:blip>
          <a:srcRect/>
          <a:stretch>
            <a:fillRect/>
          </a:stretch>
        </p:blipFill>
        <p:spPr bwMode="auto">
          <a:xfrm>
            <a:off x="2172519" y="4202549"/>
            <a:ext cx="5066336" cy="2214880"/>
          </a:xfrm>
          <a:prstGeom prst="rect">
            <a:avLst/>
          </a:prstGeom>
          <a:noFill/>
          <a:ln>
            <a:noFill/>
          </a:ln>
        </p:spPr>
      </p:pic>
      <p:sp>
        <p:nvSpPr>
          <p:cNvPr id="16" name="CuadroTexto 15"/>
          <p:cNvSpPr txBox="1"/>
          <p:nvPr/>
        </p:nvSpPr>
        <p:spPr>
          <a:xfrm>
            <a:off x="2104116" y="6408812"/>
            <a:ext cx="5134739" cy="677108"/>
          </a:xfrm>
          <a:prstGeom prst="rect">
            <a:avLst/>
          </a:prstGeom>
          <a:noFill/>
        </p:spPr>
        <p:txBody>
          <a:bodyPr wrap="none" rtlCol="0">
            <a:spAutoFit/>
          </a:bodyPr>
          <a:lstStyle/>
          <a:p>
            <a:r>
              <a:rPr lang="es-CO" sz="1000" b="1" i="1" dirty="0"/>
              <a:t>Consolidándonos como una Organización Inteligente comprometidos con el medio ambiente, </a:t>
            </a:r>
          </a:p>
          <a:p>
            <a:r>
              <a:rPr lang="es-CO" sz="1000" b="1" i="1" dirty="0"/>
              <a:t>donde el capital humano constituye el activo más importante.</a:t>
            </a:r>
            <a:endParaRPr lang="en-US" sz="1000" dirty="0"/>
          </a:p>
          <a:p>
            <a:endParaRPr lang="en-US" dirty="0"/>
          </a:p>
        </p:txBody>
      </p:sp>
    </p:spTree>
    <p:extLst>
      <p:ext uri="{BB962C8B-B14F-4D97-AF65-F5344CB8AC3E}">
        <p14:creationId xmlns:p14="http://schemas.microsoft.com/office/powerpoint/2010/main" val="282627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graphicFrame>
        <p:nvGraphicFramePr>
          <p:cNvPr id="12" name="Tabla 11"/>
          <p:cNvGraphicFramePr>
            <a:graphicFrameLocks noGrp="1"/>
          </p:cNvGraphicFramePr>
          <p:nvPr>
            <p:extLst>
              <p:ext uri="{D42A27DB-BD31-4B8C-83A1-F6EECF244321}">
                <p14:modId xmlns:p14="http://schemas.microsoft.com/office/powerpoint/2010/main" val="3238887705"/>
              </p:ext>
            </p:extLst>
          </p:nvPr>
        </p:nvGraphicFramePr>
        <p:xfrm>
          <a:off x="827586" y="1371013"/>
          <a:ext cx="8316418" cy="4981363"/>
        </p:xfrm>
        <a:graphic>
          <a:graphicData uri="http://schemas.openxmlformats.org/drawingml/2006/table">
            <a:tbl>
              <a:tblPr firstRow="1" bandRow="1">
                <a:tableStyleId>{5C22544A-7EE6-4342-B048-85BDC9FD1C3A}</a:tableStyleId>
              </a:tblPr>
              <a:tblGrid>
                <a:gridCol w="1728190">
                  <a:extLst>
                    <a:ext uri="{9D8B030D-6E8A-4147-A177-3AD203B41FA5}">
                      <a16:colId xmlns="" xmlns:a16="http://schemas.microsoft.com/office/drawing/2014/main" val="1897807403"/>
                    </a:ext>
                  </a:extLst>
                </a:gridCol>
                <a:gridCol w="1043949">
                  <a:extLst>
                    <a:ext uri="{9D8B030D-6E8A-4147-A177-3AD203B41FA5}">
                      <a16:colId xmlns="" xmlns:a16="http://schemas.microsoft.com/office/drawing/2014/main" val="352399886"/>
                    </a:ext>
                  </a:extLst>
                </a:gridCol>
                <a:gridCol w="693035">
                  <a:extLst>
                    <a:ext uri="{9D8B030D-6E8A-4147-A177-3AD203B41FA5}">
                      <a16:colId xmlns="" xmlns:a16="http://schemas.microsoft.com/office/drawing/2014/main" val="1854212608"/>
                    </a:ext>
                  </a:extLst>
                </a:gridCol>
                <a:gridCol w="693035">
                  <a:extLst>
                    <a:ext uri="{9D8B030D-6E8A-4147-A177-3AD203B41FA5}">
                      <a16:colId xmlns="" xmlns:a16="http://schemas.microsoft.com/office/drawing/2014/main" val="4012080556"/>
                    </a:ext>
                  </a:extLst>
                </a:gridCol>
                <a:gridCol w="306287">
                  <a:extLst>
                    <a:ext uri="{9D8B030D-6E8A-4147-A177-3AD203B41FA5}">
                      <a16:colId xmlns="" xmlns:a16="http://schemas.microsoft.com/office/drawing/2014/main" val="2596029096"/>
                    </a:ext>
                  </a:extLst>
                </a:gridCol>
                <a:gridCol w="386748">
                  <a:extLst>
                    <a:ext uri="{9D8B030D-6E8A-4147-A177-3AD203B41FA5}">
                      <a16:colId xmlns="" xmlns:a16="http://schemas.microsoft.com/office/drawing/2014/main" val="3751192473"/>
                    </a:ext>
                  </a:extLst>
                </a:gridCol>
                <a:gridCol w="693035">
                  <a:extLst>
                    <a:ext uri="{9D8B030D-6E8A-4147-A177-3AD203B41FA5}">
                      <a16:colId xmlns="" xmlns:a16="http://schemas.microsoft.com/office/drawing/2014/main" val="415176157"/>
                    </a:ext>
                  </a:extLst>
                </a:gridCol>
                <a:gridCol w="288370">
                  <a:extLst>
                    <a:ext uri="{9D8B030D-6E8A-4147-A177-3AD203B41FA5}">
                      <a16:colId xmlns="" xmlns:a16="http://schemas.microsoft.com/office/drawing/2014/main" val="1758657074"/>
                    </a:ext>
                  </a:extLst>
                </a:gridCol>
                <a:gridCol w="2483769">
                  <a:extLst>
                    <a:ext uri="{9D8B030D-6E8A-4147-A177-3AD203B41FA5}">
                      <a16:colId xmlns="" xmlns:a16="http://schemas.microsoft.com/office/drawing/2014/main" val="1686377662"/>
                    </a:ext>
                  </a:extLst>
                </a:gridCol>
              </a:tblGrid>
              <a:tr h="455083">
                <a:tc>
                  <a:txBody>
                    <a:bodyPr/>
                    <a:lstStyle/>
                    <a:p>
                      <a:r>
                        <a:rPr lang="es-CO" sz="1400" dirty="0"/>
                        <a:t>ESTRATEGIA:</a:t>
                      </a:r>
                      <a:endParaRPr lang="en-US" sz="1400" dirty="0"/>
                    </a:p>
                  </a:txBody>
                  <a:tcPr/>
                </a:tc>
                <a:tc gridSpan="8">
                  <a:txBody>
                    <a:bodyPr/>
                    <a:lstStyle/>
                    <a:p>
                      <a:pPr lvl="0"/>
                      <a:r>
                        <a:rPr lang="es-ES" sz="1400" dirty="0"/>
                        <a:t>Formación</a:t>
                      </a:r>
                      <a:r>
                        <a:rPr lang="es-ES" sz="1400" baseline="0" dirty="0"/>
                        <a:t> en Competencias Especificas, Socialización y Divulgación del SIGCMA.</a:t>
                      </a:r>
                      <a:endParaRPr lang="es-ES" sz="1400"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 xmlns:a16="http://schemas.microsoft.com/office/drawing/2014/main" val="2700360329"/>
                  </a:ext>
                </a:extLst>
              </a:tr>
              <a:tr h="455083">
                <a:tc>
                  <a:txBody>
                    <a:bodyPr/>
                    <a:lstStyle/>
                    <a:p>
                      <a:r>
                        <a:rPr lang="es-CO" sz="1400" dirty="0"/>
                        <a:t>OBJETIVO:</a:t>
                      </a:r>
                      <a:endParaRPr lang="en-US" sz="1400" dirty="0"/>
                    </a:p>
                  </a:txBody>
                  <a:tcPr>
                    <a:solidFill>
                      <a:schemeClr val="accent1"/>
                    </a:solidFill>
                  </a:tcPr>
                </a:tc>
                <a:tc gridSpan="8">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1400" dirty="0"/>
                        <a:t>Lograr, a través de los diferentes espacios formativos,</a:t>
                      </a:r>
                      <a:r>
                        <a:rPr lang="es-ES" sz="1400" baseline="0" dirty="0"/>
                        <a:t> la socialización, divulgación y  posicionamiento del SIGCMA.</a:t>
                      </a:r>
                      <a:endParaRPr lang="es-ES" sz="1400" dirty="0"/>
                    </a:p>
                  </a:txBody>
                  <a:tcP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285908079"/>
                  </a:ext>
                </a:extLst>
              </a:tr>
              <a:tr h="455083">
                <a:tc>
                  <a:txBody>
                    <a:bodyPr/>
                    <a:lstStyle/>
                    <a:p>
                      <a:endParaRPr lang="es-CO" b="1" dirty="0"/>
                    </a:p>
                    <a:p>
                      <a:r>
                        <a:rPr lang="es-CO" b="1" dirty="0"/>
                        <a:t>LIDERA:</a:t>
                      </a:r>
                      <a:endParaRPr lang="en-US" b="1" dirty="0"/>
                    </a:p>
                  </a:txBody>
                  <a:tcPr>
                    <a:solidFill>
                      <a:schemeClr val="accent6"/>
                    </a:solidFill>
                  </a:tcPr>
                </a:tc>
                <a:tc gridSpan="4">
                  <a:txBody>
                    <a:bodyPr/>
                    <a:lstStyle/>
                    <a:p>
                      <a:r>
                        <a:rPr lang="es-CO" sz="1400" dirty="0"/>
                        <a:t>Dra.</a:t>
                      </a:r>
                      <a:r>
                        <a:rPr lang="es-CO" sz="1400" baseline="0" dirty="0"/>
                        <a:t> Martha Lucia Olano de Noguera</a:t>
                      </a:r>
                    </a:p>
                    <a:p>
                      <a:r>
                        <a:rPr lang="es-CO" sz="1400" baseline="0" dirty="0"/>
                        <a:t>Magistrada Líder del SIGCMA.</a:t>
                      </a:r>
                      <a:endParaRPr lang="en-US" sz="1400" dirty="0"/>
                    </a:p>
                  </a:txBody>
                  <a:tcPr>
                    <a:solidFill>
                      <a:schemeClr val="accent6"/>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endParaRPr lang="es-CO" b="1" dirty="0"/>
                    </a:p>
                    <a:p>
                      <a:r>
                        <a:rPr lang="es-CO" b="1" dirty="0"/>
                        <a:t>COORDINA:</a:t>
                      </a:r>
                      <a:endParaRPr lang="en-US" b="1" dirty="0"/>
                    </a:p>
                  </a:txBody>
                  <a:tcPr>
                    <a:solidFill>
                      <a:schemeClr val="accent6"/>
                    </a:solidFill>
                  </a:tcPr>
                </a:tc>
                <a:tc hMerge="1">
                  <a:txBody>
                    <a:bodyPr/>
                    <a:lstStyle/>
                    <a:p>
                      <a:endParaRPr lang="en-US"/>
                    </a:p>
                  </a:txBody>
                  <a:tcPr/>
                </a:tc>
                <a:tc hMerge="1">
                  <a:txBody>
                    <a:bodyPr/>
                    <a:lstStyle/>
                    <a:p>
                      <a:endParaRPr lang="en-US"/>
                    </a:p>
                  </a:txBody>
                  <a:tcPr/>
                </a:tc>
                <a:tc>
                  <a:txBody>
                    <a:bodyPr/>
                    <a:lstStyle/>
                    <a:p>
                      <a:r>
                        <a:rPr lang="es-CO" dirty="0"/>
                        <a:t>Coordinador</a:t>
                      </a:r>
                      <a:r>
                        <a:rPr lang="es-CO" baseline="0" dirty="0"/>
                        <a:t> Nacional del SIGCMA.</a:t>
                      </a:r>
                      <a:endParaRPr lang="en-US" dirty="0"/>
                    </a:p>
                  </a:txBody>
                  <a:tcPr>
                    <a:solidFill>
                      <a:schemeClr val="accent6"/>
                    </a:solidFill>
                  </a:tcPr>
                </a:tc>
                <a:extLst>
                  <a:ext uri="{0D108BD9-81ED-4DB2-BD59-A6C34878D82A}">
                    <a16:rowId xmlns="" xmlns:a16="http://schemas.microsoft.com/office/drawing/2014/main" val="284004356"/>
                  </a:ext>
                </a:extLst>
              </a:tr>
              <a:tr h="127423">
                <a:tc rowSpan="2" gridSpan="2">
                  <a:txBody>
                    <a:bodyPr/>
                    <a:lstStyle/>
                    <a:p>
                      <a:pPr algn="ctr"/>
                      <a:r>
                        <a:rPr lang="es-CO" b="1" dirty="0"/>
                        <a:t>ACTIVIDADES</a:t>
                      </a:r>
                      <a:endParaRPr lang="en-US" b="1" dirty="0"/>
                    </a:p>
                  </a:txBody>
                  <a:tcPr>
                    <a:solidFill>
                      <a:schemeClr val="accent6"/>
                    </a:solidFill>
                  </a:tcPr>
                </a:tc>
                <a:tc rowSpan="2" hMerge="1">
                  <a:txBody>
                    <a:bodyPr/>
                    <a:lstStyle/>
                    <a:p>
                      <a:endParaRPr lang="en-US" sz="1600" b="1" dirty="0"/>
                    </a:p>
                  </a:txBody>
                  <a:tcPr>
                    <a:solidFill>
                      <a:schemeClr val="accent6"/>
                    </a:solidFill>
                  </a:tcPr>
                </a:tc>
                <a:tc gridSpan="5">
                  <a:txBody>
                    <a:bodyPr/>
                    <a:lstStyle/>
                    <a:p>
                      <a:pPr algn="ctr"/>
                      <a:r>
                        <a:rPr lang="es-CO" b="1" dirty="0"/>
                        <a:t>CRONOGRAMA</a:t>
                      </a:r>
                      <a:endParaRPr lang="en-US" b="1" dirty="0"/>
                    </a:p>
                  </a:txBody>
                  <a:tcPr>
                    <a:solidFill>
                      <a:schemeClr val="accent6"/>
                    </a:solidFill>
                  </a:tcPr>
                </a:tc>
                <a:tc hMerge="1">
                  <a:txBody>
                    <a:bodyPr/>
                    <a:lstStyle/>
                    <a:p>
                      <a:endParaRPr lang="en-US" dirty="0"/>
                    </a:p>
                  </a:txBody>
                  <a:tcPr/>
                </a:tc>
                <a:tc hMerge="1">
                  <a:txBody>
                    <a:bodyPr/>
                    <a:lstStyle/>
                    <a:p>
                      <a:endParaRPr lang="en-US" dirty="0"/>
                    </a:p>
                  </a:txBody>
                  <a:tcPr/>
                </a:tc>
                <a:tc hMerge="1">
                  <a:txBody>
                    <a:bodyPr/>
                    <a:lstStyle/>
                    <a:p>
                      <a:endParaRPr lang="en-US" sz="1600" b="1" dirty="0"/>
                    </a:p>
                  </a:txBody>
                  <a:tcPr>
                    <a:solidFill>
                      <a:schemeClr val="accent6"/>
                    </a:solidFill>
                  </a:tcPr>
                </a:tc>
                <a:tc hMerge="1">
                  <a:txBody>
                    <a:bodyPr/>
                    <a:lstStyle/>
                    <a:p>
                      <a:endParaRPr lang="en-US" dirty="0"/>
                    </a:p>
                  </a:txBody>
                  <a:tcPr/>
                </a:tc>
                <a:tc rowSpan="2" gridSpan="2">
                  <a:txBody>
                    <a:bodyPr/>
                    <a:lstStyle/>
                    <a:p>
                      <a:pPr algn="ctr"/>
                      <a:r>
                        <a:rPr lang="es-CO" b="1" dirty="0"/>
                        <a:t>RESPONSABLE</a:t>
                      </a:r>
                      <a:endParaRPr lang="en-US" b="1" dirty="0"/>
                    </a:p>
                  </a:txBody>
                  <a:tcPr>
                    <a:solidFill>
                      <a:schemeClr val="accent6"/>
                    </a:solidFill>
                  </a:tcPr>
                </a:tc>
                <a:tc rowSpan="2" hMerge="1">
                  <a:txBody>
                    <a:bodyPr/>
                    <a:lstStyle/>
                    <a:p>
                      <a:endParaRPr lang="en-US" sz="1600" b="1" dirty="0"/>
                    </a:p>
                  </a:txBody>
                  <a:tcPr/>
                </a:tc>
                <a:extLst>
                  <a:ext uri="{0D108BD9-81ED-4DB2-BD59-A6C34878D82A}">
                    <a16:rowId xmlns="" xmlns:a16="http://schemas.microsoft.com/office/drawing/2014/main" val="116176226"/>
                  </a:ext>
                </a:extLst>
              </a:tr>
              <a:tr h="127423">
                <a:tc gridSpan="2" vMerge="1">
                  <a:txBody>
                    <a:bodyPr/>
                    <a:lstStyle/>
                    <a:p>
                      <a:endParaRPr lang="en-US" dirty="0"/>
                    </a:p>
                  </a:txBody>
                  <a:tcPr/>
                </a:tc>
                <a:tc hMerge="1" vMerge="1">
                  <a:txBody>
                    <a:bodyPr/>
                    <a:lstStyle/>
                    <a:p>
                      <a:endParaRPr lang="en-US"/>
                    </a:p>
                  </a:txBody>
                  <a:tcPr/>
                </a:tc>
                <a:tc>
                  <a:txBody>
                    <a:bodyPr/>
                    <a:lstStyle/>
                    <a:p>
                      <a:r>
                        <a:rPr lang="es-CO" b="1" dirty="0"/>
                        <a:t>1T </a:t>
                      </a:r>
                      <a:endParaRPr lang="en-US" b="1" dirty="0"/>
                    </a:p>
                  </a:txBody>
                  <a:tcPr>
                    <a:solidFill>
                      <a:schemeClr val="accent6"/>
                    </a:solidFill>
                  </a:tcPr>
                </a:tc>
                <a:tc>
                  <a:txBody>
                    <a:bodyPr/>
                    <a:lstStyle/>
                    <a:p>
                      <a:r>
                        <a:rPr lang="es-CO" b="1" dirty="0"/>
                        <a:t>2T </a:t>
                      </a:r>
                      <a:endParaRPr lang="en-US" b="1" dirty="0"/>
                    </a:p>
                  </a:txBody>
                  <a:tcPr>
                    <a:solidFill>
                      <a:schemeClr val="accent6"/>
                    </a:solidFill>
                  </a:tcPr>
                </a:tc>
                <a:tc gridSpan="2">
                  <a:txBody>
                    <a:bodyPr/>
                    <a:lstStyle/>
                    <a:p>
                      <a:r>
                        <a:rPr lang="es-CO" b="1" dirty="0"/>
                        <a:t>3T</a:t>
                      </a:r>
                      <a:endParaRPr lang="en-US" b="1" dirty="0"/>
                    </a:p>
                  </a:txBody>
                  <a:tcPr>
                    <a:solidFill>
                      <a:schemeClr val="accent6"/>
                    </a:solidFill>
                  </a:tcPr>
                </a:tc>
                <a:tc hMerge="1">
                  <a:txBody>
                    <a:bodyPr/>
                    <a:lstStyle/>
                    <a:p>
                      <a:endParaRPr lang="en-US"/>
                    </a:p>
                  </a:txBody>
                  <a:tcPr/>
                </a:tc>
                <a:tc>
                  <a:txBody>
                    <a:bodyPr/>
                    <a:lstStyle/>
                    <a:p>
                      <a:r>
                        <a:rPr lang="es-CO" b="1" dirty="0"/>
                        <a:t>4T</a:t>
                      </a:r>
                      <a:endParaRPr lang="en-US" b="1" dirty="0"/>
                    </a:p>
                  </a:txBody>
                  <a:tcPr>
                    <a:solidFill>
                      <a:schemeClr val="accent6"/>
                    </a:solidFill>
                  </a:tcPr>
                </a:tc>
                <a:tc gridSpan="2" vMerge="1">
                  <a:txBody>
                    <a:bodyPr/>
                    <a:lstStyle/>
                    <a:p>
                      <a:endParaRPr lang="en-US" dirty="0"/>
                    </a:p>
                  </a:txBody>
                  <a:tcPr/>
                </a:tc>
                <a:tc hMerge="1" vMerge="1">
                  <a:txBody>
                    <a:bodyPr/>
                    <a:lstStyle/>
                    <a:p>
                      <a:endParaRPr lang="en-US"/>
                    </a:p>
                  </a:txBody>
                  <a:tcPr/>
                </a:tc>
                <a:extLst>
                  <a:ext uri="{0D108BD9-81ED-4DB2-BD59-A6C34878D82A}">
                    <a16:rowId xmlns="" xmlns:a16="http://schemas.microsoft.com/office/drawing/2014/main" val="2350056574"/>
                  </a:ext>
                </a:extLst>
              </a:tr>
              <a:tr h="127423">
                <a:tc gridSpan="2">
                  <a:txBody>
                    <a:bodyPr/>
                    <a:lstStyle/>
                    <a:p>
                      <a:pPr algn="just"/>
                      <a:r>
                        <a:rPr lang="es-CO" sz="1000" dirty="0"/>
                        <a:t>Ceremonia</a:t>
                      </a:r>
                      <a:r>
                        <a:rPr lang="es-CO" sz="1000" baseline="0" dirty="0"/>
                        <a:t> de entrega de los certificados de formación en modelos y sistemas de gestión de calidad realizados en el 2019.</a:t>
                      </a:r>
                      <a:endParaRPr lang="en-US" sz="10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solidFill>
                      <a:schemeClr val="bg1">
                        <a:lumMod val="50000"/>
                      </a:schemeClr>
                    </a:solidFill>
                  </a:tcPr>
                </a:tc>
                <a:tc gridSpan="2">
                  <a:txBody>
                    <a:bodyPr/>
                    <a:lstStyle/>
                    <a:p>
                      <a:endParaRPr lang="en-US" sz="1100" dirty="0"/>
                    </a:p>
                  </a:txBody>
                  <a:tcPr/>
                </a:tc>
                <a:tc hMerge="1">
                  <a:txBody>
                    <a:bodyPr/>
                    <a:lstStyle/>
                    <a:p>
                      <a:endParaRPr lang="en-US"/>
                    </a:p>
                  </a:txBody>
                  <a:tcPr/>
                </a:tc>
                <a:tc>
                  <a:txBody>
                    <a:bodyPr/>
                    <a:lstStyle/>
                    <a:p>
                      <a:endParaRPr lang="en-US" sz="1100" dirty="0"/>
                    </a:p>
                  </a:txBody>
                  <a:tcPr/>
                </a:tc>
                <a:tc rowSpan="6" gridSpan="2">
                  <a:txBody>
                    <a:bodyPr/>
                    <a:lstStyle/>
                    <a:p>
                      <a:endParaRPr lang="es-CO" sz="1100" dirty="0"/>
                    </a:p>
                    <a:p>
                      <a:endParaRPr lang="es-CO" sz="1100" dirty="0"/>
                    </a:p>
                    <a:p>
                      <a:endParaRPr lang="es-CO" sz="1100" dirty="0"/>
                    </a:p>
                    <a:p>
                      <a:endParaRPr lang="es-CO" sz="1100" dirty="0"/>
                    </a:p>
                    <a:p>
                      <a:endParaRPr lang="es-CO" sz="1100" dirty="0"/>
                    </a:p>
                    <a:p>
                      <a:endParaRPr lang="es-CO" sz="1100" dirty="0"/>
                    </a:p>
                    <a:p>
                      <a:endParaRPr lang="es-CO" sz="1100" dirty="0"/>
                    </a:p>
                    <a:p>
                      <a:endParaRPr lang="es-CO" sz="1100" dirty="0"/>
                    </a:p>
                    <a:p>
                      <a:r>
                        <a:rPr lang="es-CO" sz="1100" dirty="0"/>
                        <a:t>Coordinación Nacional del SIGCMA.</a:t>
                      </a:r>
                      <a:endParaRPr lang="en-US" sz="1100" dirty="0"/>
                    </a:p>
                  </a:txBody>
                  <a:tcPr/>
                </a:tc>
                <a:tc rowSpan="6" hMerge="1">
                  <a:txBody>
                    <a:bodyPr/>
                    <a:lstStyle/>
                    <a:p>
                      <a:endParaRPr lang="en-US"/>
                    </a:p>
                  </a:txBody>
                  <a:tcPr/>
                </a:tc>
                <a:extLst>
                  <a:ext uri="{0D108BD9-81ED-4DB2-BD59-A6C34878D82A}">
                    <a16:rowId xmlns="" xmlns:a16="http://schemas.microsoft.com/office/drawing/2014/main" val="4149173166"/>
                  </a:ext>
                </a:extLst>
              </a:tr>
              <a:tr h="127423">
                <a:tc gridSpan="2">
                  <a:txBody>
                    <a:bodyPr/>
                    <a:lstStyle/>
                    <a:p>
                      <a:pPr algn="just"/>
                      <a:r>
                        <a:rPr lang="es-CO" sz="1000" dirty="0"/>
                        <a:t>Formación a través de las </a:t>
                      </a:r>
                      <a:r>
                        <a:rPr lang="es-CO" sz="1000" dirty="0" err="1"/>
                        <a:t>TICs</a:t>
                      </a:r>
                      <a:r>
                        <a:rPr lang="es-CO" sz="1000" dirty="0"/>
                        <a:t>, en competencias de</a:t>
                      </a:r>
                      <a:r>
                        <a:rPr lang="es-CO" sz="1000" baseline="0" dirty="0"/>
                        <a:t>  los modelos y sistemas de gestión y los sistemas de gestión ambiental y MIPG.</a:t>
                      </a:r>
                      <a:endParaRPr lang="en-US" sz="10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a:txBody>
                    <a:bodyPr/>
                    <a:lstStyle/>
                    <a:p>
                      <a:endParaRPr lang="en-US" sz="1100" dirty="0"/>
                    </a:p>
                  </a:txBody>
                  <a:tcPr>
                    <a:solidFill>
                      <a:schemeClr val="bg1">
                        <a:lumMod val="50000"/>
                      </a:schemeClr>
                    </a:solidFill>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884021144"/>
                  </a:ext>
                </a:extLst>
              </a:tr>
              <a:tr h="127423">
                <a:tc gridSpan="2">
                  <a:txBody>
                    <a:bodyPr/>
                    <a:lstStyle/>
                    <a:p>
                      <a:pPr algn="just"/>
                      <a:r>
                        <a:rPr lang="es-CO" sz="1000" dirty="0"/>
                        <a:t>Realización</a:t>
                      </a:r>
                      <a:r>
                        <a:rPr lang="es-CO" sz="1000" baseline="0" dirty="0"/>
                        <a:t> del Conversatorio Nacional del SIGCMA.</a:t>
                      </a:r>
                      <a:endParaRPr lang="en-US" sz="10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tc>
                <a:tc gridSpan="2">
                  <a:txBody>
                    <a:bodyPr/>
                    <a:lstStyle/>
                    <a:p>
                      <a:endParaRPr lang="en-US" sz="1100" dirty="0"/>
                    </a:p>
                  </a:txBody>
                  <a:tcPr>
                    <a:solidFill>
                      <a:schemeClr val="bg1">
                        <a:lumMod val="50000"/>
                      </a:schemeClr>
                    </a:solidFill>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505907219"/>
                  </a:ext>
                </a:extLst>
              </a:tr>
              <a:tr h="127423">
                <a:tc gridSpan="2">
                  <a:txBody>
                    <a:bodyPr/>
                    <a:lstStyle/>
                    <a:p>
                      <a:pPr algn="just"/>
                      <a:r>
                        <a:rPr lang="es-CO" sz="1000" dirty="0"/>
                        <a:t>Evaluación</a:t>
                      </a:r>
                      <a:r>
                        <a:rPr lang="es-CO" sz="1000" baseline="0" dirty="0"/>
                        <a:t> de los procesos realizados.</a:t>
                      </a:r>
                      <a:endParaRPr lang="en-US" sz="1000" dirty="0"/>
                    </a:p>
                  </a:txBody>
                  <a:tcPr/>
                </a:tc>
                <a:tc hMerge="1">
                  <a:txBody>
                    <a:bodyPr/>
                    <a:lstStyle/>
                    <a:p>
                      <a:endParaRPr lang="en-US"/>
                    </a:p>
                  </a:txBody>
                  <a:tcPr/>
                </a:tc>
                <a:tc>
                  <a:txBody>
                    <a:bodyPr/>
                    <a:lstStyle/>
                    <a:p>
                      <a:endParaRPr lang="en-US" sz="1100" dirty="0"/>
                    </a:p>
                  </a:txBody>
                  <a:tcPr/>
                </a:tc>
                <a:tc>
                  <a:txBody>
                    <a:bodyPr/>
                    <a:lstStyle/>
                    <a:p>
                      <a:endParaRPr lang="en-US" sz="1100" dirty="0"/>
                    </a:p>
                  </a:txBody>
                  <a:tcPr/>
                </a:tc>
                <a:tc gridSpan="2">
                  <a:txBody>
                    <a:bodyPr/>
                    <a:lstStyle/>
                    <a:p>
                      <a:endParaRPr lang="en-US" sz="1100" dirty="0"/>
                    </a:p>
                  </a:txBody>
                  <a:tcPr/>
                </a:tc>
                <a:tc hMerge="1">
                  <a:txBody>
                    <a:bodyPr/>
                    <a:lstStyle/>
                    <a:p>
                      <a:endParaRPr lang="en-US"/>
                    </a:p>
                  </a:txBody>
                  <a:tcPr/>
                </a:tc>
                <a:tc>
                  <a:txBody>
                    <a:bodyPr/>
                    <a:lstStyle/>
                    <a:p>
                      <a:endParaRPr lang="en-US" sz="11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879920728"/>
                  </a:ext>
                </a:extLst>
              </a:tr>
              <a:tr h="217853">
                <a:tc gridSpan="2">
                  <a:txBody>
                    <a:bodyPr/>
                    <a:lstStyle/>
                    <a:p>
                      <a:pPr algn="just"/>
                      <a:r>
                        <a:rPr lang="es-CO" sz="1000" dirty="0"/>
                        <a:t>Plan de Mejora.</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1964911738"/>
                  </a:ext>
                </a:extLst>
              </a:tr>
              <a:tr h="217853">
                <a:tc gridSpan="2">
                  <a:txBody>
                    <a:bodyPr/>
                    <a:lstStyle/>
                    <a:p>
                      <a:pPr algn="just"/>
                      <a:r>
                        <a:rPr lang="es-CO" sz="1000" dirty="0"/>
                        <a:t>Elaboración</a:t>
                      </a:r>
                      <a:r>
                        <a:rPr lang="es-CO" sz="1000" baseline="0" dirty="0"/>
                        <a:t> del Plan de actualización de los Acuerdos PSAA14-10160 Y PSAA14-10161 de 2014.</a:t>
                      </a:r>
                      <a:endParaRPr lang="en-US" sz="1000" dirty="0"/>
                    </a:p>
                  </a:txBody>
                  <a:tcPr/>
                </a:tc>
                <a:tc hMerge="1">
                  <a:txBody>
                    <a:bodyPr/>
                    <a:lstStyle/>
                    <a:p>
                      <a:endParaRPr lang="en-US"/>
                    </a:p>
                  </a:txBody>
                  <a:tcPr/>
                </a:tc>
                <a:tc>
                  <a:txBody>
                    <a:bodyPr/>
                    <a:lstStyle/>
                    <a:p>
                      <a:endParaRPr lang="en-US" sz="1000" dirty="0"/>
                    </a:p>
                  </a:txBody>
                  <a:tcPr/>
                </a:tc>
                <a:tc>
                  <a:txBody>
                    <a:bodyPr/>
                    <a:lstStyle/>
                    <a:p>
                      <a:endParaRPr lang="en-US" sz="1000" dirty="0"/>
                    </a:p>
                  </a:txBody>
                  <a:tcPr/>
                </a:tc>
                <a:tc gridSpan="2">
                  <a:txBody>
                    <a:bodyPr/>
                    <a:lstStyle/>
                    <a:p>
                      <a:endParaRPr lang="en-US" sz="1000" dirty="0"/>
                    </a:p>
                  </a:txBody>
                  <a:tcPr/>
                </a:tc>
                <a:tc hMerge="1">
                  <a:txBody>
                    <a:bodyPr/>
                    <a:lstStyle/>
                    <a:p>
                      <a:endParaRPr lang="en-US"/>
                    </a:p>
                  </a:txBody>
                  <a:tcPr/>
                </a:tc>
                <a:tc>
                  <a:txBody>
                    <a:bodyPr/>
                    <a:lstStyle/>
                    <a:p>
                      <a:endParaRPr lang="en-US" sz="1000" dirty="0"/>
                    </a:p>
                  </a:txBody>
                  <a:tcPr>
                    <a:solidFill>
                      <a:schemeClr val="bg1">
                        <a:lumMod val="50000"/>
                      </a:schemeClr>
                    </a:solidFill>
                  </a:tcPr>
                </a:tc>
                <a:tc gridSpan="2" vMerge="1">
                  <a:txBody>
                    <a:bodyPr/>
                    <a:lstStyle/>
                    <a:p>
                      <a:endParaRPr lang="en-US" sz="1000" dirty="0"/>
                    </a:p>
                  </a:txBody>
                  <a:tcPr/>
                </a:tc>
                <a:tc hMerge="1" vMerge="1">
                  <a:txBody>
                    <a:bodyPr/>
                    <a:lstStyle/>
                    <a:p>
                      <a:endParaRPr lang="en-US"/>
                    </a:p>
                  </a:txBody>
                  <a:tcPr/>
                </a:tc>
                <a:extLst>
                  <a:ext uri="{0D108BD9-81ED-4DB2-BD59-A6C34878D82A}">
                    <a16:rowId xmlns="" xmlns:a16="http://schemas.microsoft.com/office/drawing/2014/main" val="4284411988"/>
                  </a:ext>
                </a:extLst>
              </a:tr>
            </a:tbl>
          </a:graphicData>
        </a:graphic>
      </p:graphicFrame>
    </p:spTree>
    <p:extLst>
      <p:ext uri="{BB962C8B-B14F-4D97-AF65-F5344CB8AC3E}">
        <p14:creationId xmlns:p14="http://schemas.microsoft.com/office/powerpoint/2010/main" val="12006709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graphicFrame>
        <p:nvGraphicFramePr>
          <p:cNvPr id="11" name="Objeto 10"/>
          <p:cNvGraphicFramePr>
            <a:graphicFrameLocks noChangeAspect="1"/>
          </p:cNvGraphicFramePr>
          <p:nvPr/>
        </p:nvGraphicFramePr>
        <p:xfrm>
          <a:off x="1352797" y="1707516"/>
          <a:ext cx="7230494" cy="3746571"/>
        </p:xfrm>
        <a:graphic>
          <a:graphicData uri="http://schemas.openxmlformats.org/presentationml/2006/ole">
            <mc:AlternateContent xmlns:mc="http://schemas.openxmlformats.org/markup-compatibility/2006">
              <mc:Choice xmlns:v="urn:schemas-microsoft-com:vml" Requires="v">
                <p:oleObj spid="_x0000_s46096" name="Imagen de mapa de bits" r:id="rId6" imgW="32918400" imgH="18516600" progId="Paint.Picture">
                  <p:embed/>
                </p:oleObj>
              </mc:Choice>
              <mc:Fallback>
                <p:oleObj name="Imagen de mapa de bits" r:id="rId6" imgW="32918400" imgH="18516600" progId="Paint.Picture">
                  <p:embed/>
                  <p:pic>
                    <p:nvPicPr>
                      <p:cNvPr id="11" name="Objeto 10"/>
                      <p:cNvPicPr/>
                      <p:nvPr/>
                    </p:nvPicPr>
                    <p:blipFill>
                      <a:blip r:embed="rId7"/>
                      <a:stretch>
                        <a:fillRect/>
                      </a:stretch>
                    </p:blipFill>
                    <p:spPr>
                      <a:xfrm>
                        <a:off x="1352797" y="1707516"/>
                        <a:ext cx="7230494" cy="3746571"/>
                      </a:xfrm>
                      <a:prstGeom prst="rect">
                        <a:avLst/>
                      </a:prstGeom>
                    </p:spPr>
                  </p:pic>
                </p:oleObj>
              </mc:Fallback>
            </mc:AlternateContent>
          </a:graphicData>
        </a:graphic>
      </p:graphicFrame>
    </p:spTree>
    <p:extLst>
      <p:ext uri="{BB962C8B-B14F-4D97-AF65-F5344CB8AC3E}">
        <p14:creationId xmlns:p14="http://schemas.microsoft.com/office/powerpoint/2010/main" val="261271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215094" y="2166698"/>
            <a:ext cx="4469989" cy="212589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MX" sz="2400" dirty="0"/>
              <a:t>Los objetivos estratégicos del Plan orientan en forma clara el desarrollo de los proyectos y acciones de los servidores de la Rama.  En torno a los objetivos se deben definir métricas que permitan realizar el seguimiento y evaluación del impacto del Plan al final del cuatrienio. </a:t>
            </a:r>
            <a:endParaRPr lang="es-ES" sz="2400" dirty="0">
              <a:latin typeface="Arial" panose="020B0604020202020204" pitchFamily="34" charset="0"/>
              <a:cs typeface="Arial" panose="020B0604020202020204" pitchFamily="34" charset="0"/>
            </a:endParaRPr>
          </a:p>
        </p:txBody>
      </p:sp>
      <p:sp>
        <p:nvSpPr>
          <p:cNvPr id="3" name="Rectángulo 2"/>
          <p:cNvSpPr/>
          <p:nvPr/>
        </p:nvSpPr>
        <p:spPr>
          <a:xfrm>
            <a:off x="1133884" y="1490174"/>
            <a:ext cx="4572000" cy="388696"/>
          </a:xfrm>
          <a:prstGeom prst="rect">
            <a:avLst/>
          </a:prstGeom>
        </p:spPr>
        <p:txBody>
          <a:bodyPr>
            <a:spAutoFit/>
          </a:bodyPr>
          <a:lstStyle/>
          <a:p>
            <a:pPr lvl="0">
              <a:lnSpc>
                <a:spcPct val="107000"/>
              </a:lnSpc>
              <a:spcBef>
                <a:spcPts val="1200"/>
              </a:spcBef>
            </a:pPr>
            <a:r>
              <a:rPr lang="es-MX" b="1" kern="0" dirty="0">
                <a:solidFill>
                  <a:srgbClr val="C45911"/>
                </a:solidFill>
                <a:latin typeface="Arial" panose="020B0604020202020204" pitchFamily="34" charset="0"/>
                <a:ea typeface="Times New Roman" panose="02020603050405020304" pitchFamily="18" charset="0"/>
                <a:cs typeface="Times New Roman" panose="02020603050405020304" pitchFamily="18" charset="0"/>
              </a:rPr>
              <a:t>1. OBJETIVOS ESTRATÉGICOS:</a:t>
            </a:r>
            <a:endParaRPr lang="en-US" b="1" kern="0"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11" name="Picture 2">
            <a:extLst>
              <a:ext uri="{FF2B5EF4-FFF2-40B4-BE49-F238E27FC236}">
                <a16:creationId xmlns="" xmlns:a16="http://schemas.microsoft.com/office/drawing/2014/main" id="{0D99897D-D47E-B649-8739-E58CA6263509}"/>
              </a:ext>
            </a:extLst>
          </p:cNvPr>
          <p:cNvPicPr/>
          <p:nvPr/>
        </p:nvPicPr>
        <p:blipFill rotWithShape="1">
          <a:blip r:embed="rId5" cstate="print">
            <a:extLst>
              <a:ext uri="{28A0092B-C50C-407E-A947-70E740481C1C}">
                <a14:useLocalDpi xmlns:a14="http://schemas.microsoft.com/office/drawing/2010/main" val="0"/>
              </a:ext>
            </a:extLst>
          </a:blip>
          <a:srcRect t="25341"/>
          <a:stretch/>
        </p:blipFill>
        <p:spPr>
          <a:xfrm>
            <a:off x="6258531" y="2526383"/>
            <a:ext cx="2202093" cy="2270769"/>
          </a:xfrm>
          <a:prstGeom prst="rect">
            <a:avLst/>
          </a:prstGeom>
        </p:spPr>
      </p:pic>
    </p:spTree>
    <p:extLst>
      <p:ext uri="{BB962C8B-B14F-4D97-AF65-F5344CB8AC3E}">
        <p14:creationId xmlns:p14="http://schemas.microsoft.com/office/powerpoint/2010/main" val="305065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graphicFrame>
        <p:nvGraphicFramePr>
          <p:cNvPr id="3" name="Diagrama 2"/>
          <p:cNvGraphicFramePr/>
          <p:nvPr/>
        </p:nvGraphicFramePr>
        <p:xfrm>
          <a:off x="899592" y="1547602"/>
          <a:ext cx="7997560" cy="49777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2">
            <a:extLst>
              <a:ext uri="{FF2B5EF4-FFF2-40B4-BE49-F238E27FC236}">
                <a16:creationId xmlns="" xmlns:a16="http://schemas.microsoft.com/office/drawing/2014/main" id="{0D99897D-D47E-B649-8739-E58CA6263509}"/>
              </a:ext>
            </a:extLst>
          </p:cNvPr>
          <p:cNvPicPr/>
          <p:nvPr/>
        </p:nvPicPr>
        <p:blipFill rotWithShape="1">
          <a:blip r:embed="rId10" cstate="print">
            <a:extLst>
              <a:ext uri="{28A0092B-C50C-407E-A947-70E740481C1C}">
                <a14:useLocalDpi xmlns:a14="http://schemas.microsoft.com/office/drawing/2010/main" val="0"/>
              </a:ext>
            </a:extLst>
          </a:blip>
          <a:srcRect t="25341"/>
          <a:stretch/>
        </p:blipFill>
        <p:spPr>
          <a:xfrm>
            <a:off x="4284190" y="3284984"/>
            <a:ext cx="1301637" cy="1656184"/>
          </a:xfrm>
          <a:prstGeom prst="rect">
            <a:avLst/>
          </a:prstGeom>
        </p:spPr>
      </p:pic>
    </p:spTree>
    <p:extLst>
      <p:ext uri="{BB962C8B-B14F-4D97-AF65-F5344CB8AC3E}">
        <p14:creationId xmlns:p14="http://schemas.microsoft.com/office/powerpoint/2010/main" val="25295685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3" name="Rectángulo 2"/>
          <p:cNvSpPr/>
          <p:nvPr/>
        </p:nvSpPr>
        <p:spPr>
          <a:xfrm>
            <a:off x="1157770" y="1547603"/>
            <a:ext cx="7302854" cy="1135311"/>
          </a:xfrm>
          <a:prstGeom prst="rect">
            <a:avLst/>
          </a:prstGeom>
        </p:spPr>
        <p:txBody>
          <a:bodyPr wrap="square">
            <a:spAutoFit/>
          </a:bodyPr>
          <a:lstStyle/>
          <a:p>
            <a:pPr lvl="0">
              <a:lnSpc>
                <a:spcPct val="107000"/>
              </a:lnSpc>
              <a:spcBef>
                <a:spcPts val="1200"/>
              </a:spcBef>
              <a:spcAft>
                <a:spcPts val="0"/>
              </a:spcAft>
            </a:pPr>
            <a:r>
              <a:rPr lang="es-MX" b="1" kern="0" dirty="0">
                <a:solidFill>
                  <a:srgbClr val="C45911"/>
                </a:solidFill>
                <a:latin typeface="Arial" panose="020B0604020202020204" pitchFamily="34" charset="0"/>
                <a:ea typeface="Times New Roman" panose="02020603050405020304" pitchFamily="18" charset="0"/>
                <a:cs typeface="Times New Roman" panose="02020603050405020304" pitchFamily="18" charset="0"/>
              </a:rPr>
              <a:t>2. FORMULACIÓN DE LOS PILARES ESTRATÉGICOS DEL PLAN SECTORIAL DE DESARROLLO 2019-2022:</a:t>
            </a:r>
          </a:p>
          <a:p>
            <a:pPr lvl="0">
              <a:lnSpc>
                <a:spcPct val="107000"/>
              </a:lnSpc>
              <a:spcBef>
                <a:spcPts val="1200"/>
              </a:spcBef>
              <a:spcAft>
                <a:spcPts val="0"/>
              </a:spcAft>
            </a:pPr>
            <a:endParaRPr lang="en-US" b="1" kern="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1547664" y="2348880"/>
            <a:ext cx="6768752" cy="4146776"/>
          </a:xfrm>
          <a:prstGeom prst="rect">
            <a:avLst/>
          </a:prstGeom>
        </p:spPr>
        <p:txBody>
          <a:bodyPr wrap="square">
            <a:spAutoFit/>
          </a:bodyPr>
          <a:lstStyle/>
          <a:p>
            <a:pPr algn="just">
              <a:lnSpc>
                <a:spcPct val="107000"/>
              </a:lnSpc>
              <a:spcAft>
                <a:spcPts val="800"/>
              </a:spcAft>
            </a:pPr>
            <a:r>
              <a:rPr lang="es-ES" sz="2000" dirty="0">
                <a:latin typeface="Arial" panose="020B0604020202020204" pitchFamily="34" charset="0"/>
                <a:ea typeface="Calibri" panose="020F0502020204030204" pitchFamily="34" charset="0"/>
                <a:cs typeface="Times New Roman" panose="02020603050405020304" pitchFamily="18" charset="0"/>
              </a:rPr>
              <a:t>Como parte del proceso de planeación estratégica de la Rama Judicial se ajustaron y definieron los siguientes pilares estratégicos que en su conjunto propenden por el logro de los objetivos estratégicos planteados. En otras palabras, corresponde a la definición de las orientaciones o directrices que regirán el destino de la Rama, a fin de alcanzar los objetivos propuestos y la visión de futuro que nos hemos planteado.</a:t>
            </a:r>
            <a:endParaRPr lang="en-US" sz="2000"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000" dirty="0">
                <a:latin typeface="Arial" panose="020B0604020202020204" pitchFamily="34" charset="0"/>
                <a:ea typeface="Calibri" panose="020F0502020204030204" pitchFamily="34" charset="0"/>
                <a:cs typeface="Times New Roman" panose="02020603050405020304" pitchFamily="18" charset="0"/>
              </a:rPr>
              <a:t>Se han definido siete grandes pilares estratégicos que orientarán el quehacer de los programas, proyectos y actividades a desarrollar durante los próximos cuatro años en la Rama Judicial:</a:t>
            </a:r>
            <a:endParaRPr lang="en-US" sz="20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57227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pic>
        <p:nvPicPr>
          <p:cNvPr id="11" name="Imagen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1592590"/>
            <a:ext cx="7925552" cy="5265410"/>
          </a:xfrm>
          <a:prstGeom prst="rect">
            <a:avLst/>
          </a:prstGeom>
          <a:noFill/>
          <a:ln>
            <a:noFill/>
          </a:ln>
        </p:spPr>
      </p:pic>
    </p:spTree>
    <p:extLst>
      <p:ext uri="{BB962C8B-B14F-4D97-AF65-F5344CB8AC3E}">
        <p14:creationId xmlns:p14="http://schemas.microsoft.com/office/powerpoint/2010/main" val="278283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Rectángulo 2"/>
          <p:cNvSpPr/>
          <p:nvPr/>
        </p:nvSpPr>
        <p:spPr>
          <a:xfrm>
            <a:off x="943075" y="1855380"/>
            <a:ext cx="7925552" cy="3034485"/>
          </a:xfrm>
          <a:prstGeom prst="rect">
            <a:avLst/>
          </a:prstGeom>
        </p:spPr>
        <p:txBody>
          <a:bodyPr wrap="square">
            <a:spAutoFit/>
          </a:bodyPr>
          <a:lstStyle/>
          <a:p>
            <a:pPr marL="285750" indent="-285750" algn="just">
              <a:lnSpc>
                <a:spcPct val="107000"/>
              </a:lnSpc>
              <a:spcAft>
                <a:spcPts val="800"/>
              </a:spcAft>
              <a:buFont typeface="Wingdings" panose="05000000000000000000" pitchFamily="2" charset="2"/>
              <a:buChar char="ü"/>
            </a:pPr>
            <a:r>
              <a:rPr lang="es-ES" dirty="0">
                <a:latin typeface="Arial" panose="020B0604020202020204" pitchFamily="34" charset="0"/>
                <a:ea typeface="Calibri" panose="020F0502020204030204" pitchFamily="34" charset="0"/>
                <a:cs typeface="Arial" panose="020B0604020202020204" pitchFamily="34" charset="0"/>
              </a:rPr>
              <a:t>Desde este pilar estratégico se busca establecer, documentar, implantar, mantener y mejorar el Sistema Integrado de Gestión y Control de la Calidad y del Medio Ambiente -“SIGCMA” en todas las dependencias del nivel central y seccional y en los despachos judiciales, a través de los proyectos de inversión aprobados y de acuerdo con las directrices dadas a partir de los Acuerdos PSAA14- 10160 y 10161 de 2014, con objetivos y metas orientadas a la satisfacción de los usuarios del sistema judicial, así como la preservación del medio ambiente y la generación de controles efectivos, que permitan el cumplimiento de la misión institucional de la Rama Judicial.</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350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157770" y="143719"/>
            <a:ext cx="3024336" cy="864096"/>
          </a:xfrm>
          <a:prstGeom prst="rect">
            <a:avLst/>
          </a:prstGeom>
        </p:spPr>
      </p:pic>
      <p:sp>
        <p:nvSpPr>
          <p:cNvPr id="5" name="CuadroTexto 4"/>
          <p:cNvSpPr txBox="1"/>
          <p:nvPr/>
        </p:nvSpPr>
        <p:spPr>
          <a:xfrm>
            <a:off x="6327864" y="378053"/>
            <a:ext cx="2132760" cy="584775"/>
          </a:xfrm>
          <a:prstGeom prst="rect">
            <a:avLst/>
          </a:prstGeom>
          <a:noFill/>
        </p:spPr>
        <p:txBody>
          <a:bodyPr wrap="square" rtlCol="0">
            <a:spAutoFit/>
          </a:bodyPr>
          <a:lstStyle/>
          <a:p>
            <a:r>
              <a:rPr lang="es-CO" sz="3200" b="1" dirty="0">
                <a:solidFill>
                  <a:schemeClr val="accent5">
                    <a:lumMod val="75000"/>
                  </a:schemeClr>
                </a:solidFill>
              </a:rPr>
              <a:t>SIGCMA</a:t>
            </a:r>
            <a:endParaRPr lang="es-CO" sz="3200" dirty="0">
              <a:solidFill>
                <a:schemeClr val="accent5">
                  <a:lumMod val="75000"/>
                </a:schemeClr>
              </a:solidFill>
            </a:endParaRPr>
          </a:p>
        </p:txBody>
      </p:sp>
      <p:grpSp>
        <p:nvGrpSpPr>
          <p:cNvPr id="7" name="Group 8"/>
          <p:cNvGrpSpPr>
            <a:grpSpLocks/>
          </p:cNvGrpSpPr>
          <p:nvPr/>
        </p:nvGrpSpPr>
        <p:grpSpPr bwMode="auto">
          <a:xfrm>
            <a:off x="4106012" y="559651"/>
            <a:ext cx="4791140" cy="642938"/>
            <a:chOff x="2381" y="394"/>
            <a:chExt cx="3154" cy="405"/>
          </a:xfrm>
        </p:grpSpPr>
        <p:sp>
          <p:nvSpPr>
            <p:cNvPr id="8" name="2 Subtítulo"/>
            <p:cNvSpPr txBox="1">
              <a:spLocks/>
            </p:cNvSpPr>
            <p:nvPr/>
          </p:nvSpPr>
          <p:spPr bwMode="auto">
            <a:xfrm>
              <a:off x="3118" y="394"/>
              <a:ext cx="184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endParaRPr lang="es-CO" sz="1000" b="1" i="1" dirty="0">
                <a:solidFill>
                  <a:srgbClr val="FFFFFF"/>
                </a:solidFill>
                <a:latin typeface="Palatino Linotype" panose="02040502050505030304" pitchFamily="18" charset="0"/>
              </a:endParaRPr>
            </a:p>
          </p:txBody>
        </p:sp>
        <p:pic>
          <p:nvPicPr>
            <p:cNvPr id="9" name="6 Imagen" descr="palo ejrlb.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1" y="720"/>
              <a:ext cx="141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7 Imagen" descr="palo ejrlb.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 y="720"/>
              <a:ext cx="33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ctángulo 1"/>
          <p:cNvSpPr/>
          <p:nvPr/>
        </p:nvSpPr>
        <p:spPr>
          <a:xfrm>
            <a:off x="4932040" y="962828"/>
            <a:ext cx="4613630" cy="307777"/>
          </a:xfrm>
          <a:prstGeom prst="rect">
            <a:avLst/>
          </a:prstGeom>
        </p:spPr>
        <p:txBody>
          <a:bodyPr wrap="square">
            <a:spAutoFit/>
          </a:bodyPr>
          <a:lstStyle/>
          <a:p>
            <a:pPr algn="ctr"/>
            <a:r>
              <a:rPr lang="es-CO" sz="1400" b="1" i="1" dirty="0">
                <a:latin typeface="Palatino Linotype" panose="02040502050505030304" pitchFamily="18" charset="0"/>
              </a:rPr>
              <a:t>Coordinación Nacional </a:t>
            </a:r>
          </a:p>
        </p:txBody>
      </p:sp>
      <p:sp>
        <p:nvSpPr>
          <p:cNvPr id="44" name="Marcador de contenido 2"/>
          <p:cNvSpPr txBox="1">
            <a:spLocks/>
          </p:cNvSpPr>
          <p:nvPr/>
        </p:nvSpPr>
        <p:spPr>
          <a:xfrm>
            <a:off x="1907704" y="3933056"/>
            <a:ext cx="6120680" cy="36004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s-CO" sz="1400" dirty="0">
                <a:latin typeface="Arial" pitchFamily="34" charset="0"/>
                <a:cs typeface="Arial" pitchFamily="34" charset="0"/>
              </a:rPr>
              <a:t>.</a:t>
            </a:r>
            <a:endParaRPr lang="es-ES" sz="1400" dirty="0">
              <a:latin typeface="Arial" panose="020B0604020202020204" pitchFamily="34" charset="0"/>
              <a:cs typeface="Arial" panose="020B0604020202020204" pitchFamily="34" charset="0"/>
            </a:endParaRPr>
          </a:p>
        </p:txBody>
      </p:sp>
      <p:sp>
        <p:nvSpPr>
          <p:cNvPr id="3" name="Rectángulo 2"/>
          <p:cNvSpPr/>
          <p:nvPr/>
        </p:nvSpPr>
        <p:spPr>
          <a:xfrm>
            <a:off x="371815" y="1628800"/>
            <a:ext cx="2732479" cy="367216"/>
          </a:xfrm>
          <a:prstGeom prst="rect">
            <a:avLst/>
          </a:prstGeom>
        </p:spPr>
        <p:txBody>
          <a:bodyPr wrap="none">
            <a:spAutoFit/>
          </a:bodyPr>
          <a:lstStyle/>
          <a:p>
            <a:pPr lvl="2" algn="just">
              <a:lnSpc>
                <a:spcPct val="107000"/>
              </a:lnSpc>
              <a:spcBef>
                <a:spcPts val="200"/>
              </a:spcBef>
              <a:spcAft>
                <a:spcPts val="0"/>
              </a:spcAft>
            </a:pPr>
            <a:r>
              <a:rPr lang="es-MX" b="1" cap="all" dirty="0">
                <a:solidFill>
                  <a:schemeClr val="accent6">
                    <a:lumMod val="75000"/>
                  </a:schemeClr>
                </a:solidFill>
                <a:latin typeface="Arial" panose="020B0604020202020204" pitchFamily="34" charset="0"/>
                <a:ea typeface="Times New Roman" panose="02020603050405020304" pitchFamily="18" charset="0"/>
                <a:cs typeface="Times New Roman" panose="02020603050405020304" pitchFamily="18" charset="0"/>
              </a:rPr>
              <a:t>3. Propósito</a:t>
            </a:r>
            <a:endParaRPr lang="en-US" b="1" cap="all" dirty="0">
              <a:solidFill>
                <a:schemeClr val="accent6">
                  <a:lumMod val="75000"/>
                </a:schemeClr>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Rectángulo 3"/>
          <p:cNvSpPr/>
          <p:nvPr/>
        </p:nvSpPr>
        <p:spPr>
          <a:xfrm>
            <a:off x="971600" y="2132856"/>
            <a:ext cx="8064896" cy="4047647"/>
          </a:xfrm>
          <a:prstGeom prst="rect">
            <a:avLst/>
          </a:prstGeom>
        </p:spPr>
        <p:txBody>
          <a:bodyPr wrap="square">
            <a:spAutoFit/>
          </a:bodyPr>
          <a:lstStyle/>
          <a:p>
            <a:pPr algn="just">
              <a:lnSpc>
                <a:spcPct val="107000"/>
              </a:lnSpc>
              <a:spcAft>
                <a:spcPts val="800"/>
              </a:spcAft>
            </a:pPr>
            <a:r>
              <a:rPr lang="es-ES" dirty="0">
                <a:latin typeface="Arial" panose="020B0604020202020204" pitchFamily="34" charset="0"/>
                <a:ea typeface="Calibri" panose="020F0502020204030204" pitchFamily="34" charset="0"/>
                <a:cs typeface="Times New Roman" panose="02020603050405020304" pitchFamily="18" charset="0"/>
              </a:rPr>
              <a:t>Asegurar la calidad de la administración y servicio de Justicia en la Rama en todo el país, por medio de la implementación </a:t>
            </a:r>
            <a:r>
              <a:rPr lang="es-CO" dirty="0">
                <a:solidFill>
                  <a:srgbClr val="000000"/>
                </a:solidFill>
                <a:latin typeface="Arial" panose="020B0604020202020204" pitchFamily="34" charset="0"/>
                <a:ea typeface="Calibri" panose="020F0502020204030204" pitchFamily="34" charset="0"/>
                <a:cs typeface="Arial" panose="020B0604020202020204" pitchFamily="34" charset="0"/>
              </a:rPr>
              <a:t>de la gestión de la calidad en todas las fases de la administración de justicia, orientada al desempeño del aparato de justicia con mayor productividad y competitividad, a través de la generación de herramientas de gestión que propendan por una mejora continua.</a:t>
            </a:r>
            <a:endParaRPr lang="en-US" dirty="0">
              <a:latin typeface="Arial" panose="020B06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CO" dirty="0">
                <a:latin typeface="Arial" panose="020B0604020202020204" pitchFamily="34" charset="0"/>
                <a:ea typeface="Calibri" panose="020F0502020204030204" pitchFamily="34" charset="0"/>
                <a:cs typeface="Arial" panose="020B0604020202020204" pitchFamily="34" charset="0"/>
              </a:rPr>
              <a:t>Por esta razón, el Plan Sectorial de Desarrollo de la Rama Judicial 2019-2022 plantea como uno de sus ejes o pilares el fortalecimiento de la calidad de la Justicia y atención al ciudadano, donde el Consejo Superior de la Judicatura se propone avanzar en el número de despachos que cumplan los requisitos y criterios de las normas técnicas de calidad y ambiental acercando a las Altas Cortes y demás despachos judiciales que han demostrado su interés en la implementación y adopción del SIGCMA.</a:t>
            </a:r>
            <a:endParaRPr lang="en-US"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27313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9986</TotalTime>
  <Words>4836</Words>
  <Application>Microsoft Office PowerPoint</Application>
  <PresentationFormat>Presentación en pantalla (4:3)</PresentationFormat>
  <Paragraphs>657</Paragraphs>
  <Slides>31</Slides>
  <Notes>0</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31</vt:i4>
      </vt:variant>
    </vt:vector>
  </HeadingPairs>
  <TitlesOfParts>
    <vt:vector size="38" baseType="lpstr">
      <vt:lpstr>Arial</vt:lpstr>
      <vt:lpstr>Calibri</vt:lpstr>
      <vt:lpstr>Palatino Linotype</vt:lpstr>
      <vt:lpstr>Times New Roman</vt:lpstr>
      <vt:lpstr>Wingdings</vt:lpstr>
      <vt:lpstr>1_Tema de Office</vt:lpstr>
      <vt:lpstr>Imagen de mapa de bits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Cpq01</dc:creator>
  <cp:lastModifiedBy>sandra Paola Castillo Hernandez</cp:lastModifiedBy>
  <cp:revision>364</cp:revision>
  <dcterms:created xsi:type="dcterms:W3CDTF">2012-11-20T17:02:50Z</dcterms:created>
  <dcterms:modified xsi:type="dcterms:W3CDTF">2020-02-18T19:44:33Z</dcterms:modified>
</cp:coreProperties>
</file>