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425" r:id="rId2"/>
    <p:sldId id="436" r:id="rId3"/>
    <p:sldId id="437" r:id="rId4"/>
    <p:sldId id="438" r:id="rId5"/>
    <p:sldId id="442" r:id="rId6"/>
    <p:sldId id="440" r:id="rId7"/>
    <p:sldId id="443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WES. Espinosa Santamaria" initials="WWES" lastIdx="2" clrIdx="0">
    <p:extLst>
      <p:ext uri="{19B8F6BF-5375-455C-9EA6-DF929625EA0E}">
        <p15:presenceInfo xmlns:p15="http://schemas.microsoft.com/office/powerpoint/2012/main" userId="S-1-5-21-2255506183-343154469-1802859287-1401" providerId="AD"/>
      </p:ext>
    </p:extLst>
  </p:cmAuthor>
  <p:cmAuthor id="2" name="sandra Paola Castillo Hernandez" initials="sPCH" lastIdx="3" clrIdx="1">
    <p:extLst>
      <p:ext uri="{19B8F6BF-5375-455C-9EA6-DF929625EA0E}">
        <p15:presenceInfo xmlns:p15="http://schemas.microsoft.com/office/powerpoint/2012/main" userId="S-1-5-21-2255506183-343154469-1802859287-1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85341" autoAdjust="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5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802-7E2C-47D3-83BA-D318FE293392}" type="datetimeFigureOut">
              <a:rPr lang="es-CO" smtClean="0"/>
              <a:t>25/06/2021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4176-138A-4932-A9AE-096DB0A4F5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2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86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4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9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96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576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2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18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56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25/06/2021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8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44485" b="1"/>
          <a:stretch/>
        </p:blipFill>
        <p:spPr bwMode="auto">
          <a:xfrm>
            <a:off x="845840" y="0"/>
            <a:ext cx="8298161" cy="68853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845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36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sp>
        <p:nvSpPr>
          <p:cNvPr id="44" name="Marcador de contenido 2"/>
          <p:cNvSpPr txBox="1">
            <a:spLocks/>
          </p:cNvSpPr>
          <p:nvPr/>
        </p:nvSpPr>
        <p:spPr>
          <a:xfrm>
            <a:off x="1907704" y="3933056"/>
            <a:ext cx="6120680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F6A800-2FFE-4E0E-9100-A8B065A05679}"/>
              </a:ext>
            </a:extLst>
          </p:cNvPr>
          <p:cNvSpPr txBox="1"/>
          <p:nvPr/>
        </p:nvSpPr>
        <p:spPr>
          <a:xfrm>
            <a:off x="992677" y="1366005"/>
            <a:ext cx="7878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MEJORA EN LOS DOCUMENTOS DEL PLAN DE GESTIÓN AMBIENTAL DE LA RAMA JUDICIAL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449821-FC0E-4926-8B9D-4EA6DBDE0CAF}"/>
              </a:ext>
            </a:extLst>
          </p:cNvPr>
          <p:cNvSpPr/>
          <p:nvPr/>
        </p:nvSpPr>
        <p:spPr>
          <a:xfrm>
            <a:off x="539552" y="2466471"/>
            <a:ext cx="45930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Cambio en la legislación ambiental.</a:t>
            </a: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Requisitos de las partes interesadas.  </a:t>
            </a: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Trabajo conjunto con las seccionales. Aplicabilidad y facilidad de la interpretación de los formatos.  </a:t>
            </a: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Acciones correctivas y de mejora </a:t>
            </a: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Evitar  reprocesos y unificación de conceptos con otras unidades y divisiones.</a:t>
            </a: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FF99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Cambios generados por la pandemia del </a:t>
            </a:r>
            <a:r>
              <a:rPr lang="es-E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TEMA 3. EMPRESA DIGITAL. – Aprende Con Nosotros SIG">
            <a:extLst>
              <a:ext uri="{FF2B5EF4-FFF2-40B4-BE49-F238E27FC236}">
                <a16:creationId xmlns:a16="http://schemas.microsoft.com/office/drawing/2014/main" id="{7ECBBA8D-35DB-4278-A196-26DC42467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6225"/>
          <a:stretch/>
        </p:blipFill>
        <p:spPr bwMode="auto">
          <a:xfrm>
            <a:off x="5430591" y="2780928"/>
            <a:ext cx="3611409" cy="200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98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942B86-CC55-4F21-A7AF-73A2DB133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64794"/>
              </p:ext>
            </p:extLst>
          </p:nvPr>
        </p:nvGraphicFramePr>
        <p:xfrm>
          <a:off x="1042040" y="1891745"/>
          <a:ext cx="7800185" cy="4187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1554">
                  <a:extLst>
                    <a:ext uri="{9D8B030D-6E8A-4147-A177-3AD203B41FA5}">
                      <a16:colId xmlns:a16="http://schemas.microsoft.com/office/drawing/2014/main" val="74499191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536624153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752580665"/>
                    </a:ext>
                  </a:extLst>
                </a:gridCol>
              </a:tblGrid>
              <a:tr h="345492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DOCUMENTOS 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FORMATOS 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269082"/>
                  </a:ext>
                </a:extLst>
              </a:tr>
              <a:tr h="367574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Programa de ahorro y uso eficiente de energía </a:t>
                      </a:r>
                      <a:endParaRPr lang="es-C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consumo de energía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311395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Programa de ahorro y uso eficiente de agua </a:t>
                      </a:r>
                      <a:endParaRPr lang="es-C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consumo de agua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0839"/>
                  </a:ext>
                </a:extLst>
              </a:tr>
              <a:tr h="354320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gestión de emisiones atmosféricas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Consolidado combustible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618172"/>
                  </a:ext>
                </a:extLst>
              </a:tr>
              <a:tr h="332238">
                <a:tc gridSpan="2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control de consumo de papel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consumo de papel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10440"/>
                  </a:ext>
                </a:extLst>
              </a:tr>
              <a:tr h="344122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de criterios ambientales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Manejo seguro de SQ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Inventario de SQ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Etiquetas SQ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717573"/>
                  </a:ext>
                </a:extLst>
              </a:tr>
              <a:tr h="4819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Guía ambiental para el manejo del parque automotor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263713"/>
                  </a:ext>
                </a:extLst>
              </a:tr>
              <a:tr h="4819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Plan de Gestión Integral de Residuos Sólidos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Guía de tóner usados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Control Generación de RESPEL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Pesaje de residuos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Acta de entrega de residuos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Control mensual de residuos aprovechables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Control mensual de RESPEL 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33349"/>
                  </a:ext>
                </a:extLst>
              </a:tr>
            </a:tbl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8FEFA79A-A9E7-40BC-B4D5-35C95E79777C}"/>
              </a:ext>
            </a:extLst>
          </p:cNvPr>
          <p:cNvSpPr txBox="1"/>
          <p:nvPr/>
        </p:nvSpPr>
        <p:spPr>
          <a:xfrm>
            <a:off x="1018426" y="1249725"/>
            <a:ext cx="7878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ACTUALIZADOS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1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F5206EFC-044E-4769-A835-06C475114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712"/>
              </p:ext>
            </p:extLst>
          </p:nvPr>
        </p:nvGraphicFramePr>
        <p:xfrm>
          <a:off x="1253882" y="2348880"/>
          <a:ext cx="7356316" cy="962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92211">
                  <a:extLst>
                    <a:ext uri="{9D8B030D-6E8A-4147-A177-3AD203B41FA5}">
                      <a16:colId xmlns:a16="http://schemas.microsoft.com/office/drawing/2014/main" val="3230460218"/>
                    </a:ext>
                  </a:extLst>
                </a:gridCol>
                <a:gridCol w="3264105">
                  <a:extLst>
                    <a:ext uri="{9D8B030D-6E8A-4147-A177-3AD203B41FA5}">
                      <a16:colId xmlns:a16="http://schemas.microsoft.com/office/drawing/2014/main" val="775154420"/>
                    </a:ext>
                  </a:extLst>
                </a:gridCol>
              </a:tblGrid>
              <a:tr h="25483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DOCUMENTOS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FORMATOS 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09461"/>
                  </a:ext>
                </a:extLst>
              </a:tr>
              <a:tr h="2548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Programa de ahorro y uso eficiente de agua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Inspección de sistemas hidráulicos 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23584"/>
                  </a:ext>
                </a:extLst>
              </a:tr>
              <a:tr h="3525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Plan de gestión integral de residuos sólidos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dirty="0"/>
                        <a:t>Registro generadores de RESPEL 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6631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E3D15F13-2901-420D-AD6C-444928B6A165}"/>
              </a:ext>
            </a:extLst>
          </p:cNvPr>
          <p:cNvSpPr txBox="1"/>
          <p:nvPr/>
        </p:nvSpPr>
        <p:spPr>
          <a:xfrm>
            <a:off x="992677" y="1556410"/>
            <a:ext cx="7878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ELIMINADOS </a:t>
            </a: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485FDA-69E9-46CA-A12B-0DBF0CF27475}"/>
              </a:ext>
            </a:extLst>
          </p:cNvPr>
          <p:cNvSpPr txBox="1"/>
          <p:nvPr/>
        </p:nvSpPr>
        <p:spPr>
          <a:xfrm>
            <a:off x="2368573" y="3933056"/>
            <a:ext cx="502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9 de julio de 8 a 12. </a:t>
            </a:r>
          </a:p>
          <a:p>
            <a:pPr algn="ctr"/>
            <a:r>
              <a:rPr lang="es-ES" dirty="0"/>
              <a:t>Sesión de explicación diligenciamiento de formatos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01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sp>
        <p:nvSpPr>
          <p:cNvPr id="44" name="Marcador de contenido 2"/>
          <p:cNvSpPr txBox="1">
            <a:spLocks/>
          </p:cNvSpPr>
          <p:nvPr/>
        </p:nvSpPr>
        <p:spPr>
          <a:xfrm>
            <a:off x="1907704" y="3933056"/>
            <a:ext cx="6120680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F6A800-2FFE-4E0E-9100-A8B065A05679}"/>
              </a:ext>
            </a:extLst>
          </p:cNvPr>
          <p:cNvSpPr txBox="1"/>
          <p:nvPr/>
        </p:nvSpPr>
        <p:spPr>
          <a:xfrm>
            <a:off x="782152" y="1540061"/>
            <a:ext cx="7878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CONMEMORACIÓN DÍA MUNDIAL DEL MEDIO AMBEINTE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5 DE JUNIO 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240864-2D68-4E19-B3D2-455CD31B5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07781"/>
              </p:ext>
            </p:extLst>
          </p:nvPr>
        </p:nvGraphicFramePr>
        <p:xfrm>
          <a:off x="4982530" y="2896874"/>
          <a:ext cx="3717566" cy="2569845"/>
        </p:xfrm>
        <a:graphic>
          <a:graphicData uri="http://schemas.openxmlformats.org/drawingml/2006/table">
            <a:tbl>
              <a:tblPr/>
              <a:tblGrid>
                <a:gridCol w="3717566">
                  <a:extLst>
                    <a:ext uri="{9D8B030D-6E8A-4147-A177-3AD203B41FA5}">
                      <a16:colId xmlns:a16="http://schemas.microsoft.com/office/drawing/2014/main" val="3379717004"/>
                    </a:ext>
                  </a:extLst>
                </a:gridCol>
              </a:tblGrid>
              <a:tr h="2495151">
                <a:tc>
                  <a:txBody>
                    <a:bodyPr/>
                    <a:lstStyle/>
                    <a:p>
                      <a:pPr algn="just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</a:rPr>
                        <a:t>El Día Mundial del Medio Ambiente se celebra cada 5 de junio desde 1974, luego que en diciembre de 1972 la Asamblea General de las Naciones Unidas aprobó la resolución que designaba el 5 de junio como Día Mundial del Medio Ambiente, fecha en la que inició en 1972 la Conferencia de Estocolmo, que tuvo como tema central el medio ambiente</a:t>
                      </a:r>
                    </a:p>
                  </a:txBody>
                  <a:tcPr marL="0" marR="0" marT="1314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407537"/>
                  </a:ext>
                </a:extLst>
              </a:tr>
            </a:tbl>
          </a:graphicData>
        </a:graphic>
      </p:graphicFrame>
      <p:pic>
        <p:nvPicPr>
          <p:cNvPr id="15" name="Picture 2" descr="10 ideas para practicar el consumo responsable | Ecoembes">
            <a:extLst>
              <a:ext uri="{FF2B5EF4-FFF2-40B4-BE49-F238E27FC236}">
                <a16:creationId xmlns:a16="http://schemas.microsoft.com/office/drawing/2014/main" id="{F1B6D6EB-4A1C-43BC-8F40-7F2932F0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08172"/>
            <a:ext cx="3524395" cy="234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F6A800-2FFE-4E0E-9100-A8B065A05679}"/>
              </a:ext>
            </a:extLst>
          </p:cNvPr>
          <p:cNvSpPr txBox="1"/>
          <p:nvPr/>
        </p:nvSpPr>
        <p:spPr>
          <a:xfrm>
            <a:off x="763982" y="1339966"/>
            <a:ext cx="7878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PARÁMETROS DE EVALUACIÓN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4C70576-CF6E-480C-B27E-CB62B5775524}"/>
              </a:ext>
            </a:extLst>
          </p:cNvPr>
          <p:cNvSpPr/>
          <p:nvPr/>
        </p:nvSpPr>
        <p:spPr>
          <a:xfrm>
            <a:off x="496988" y="2276872"/>
            <a:ext cx="40617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Video casero de máximo 3 minutos. </a:t>
            </a:r>
          </a:p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Cualquier actividad que fomente el consumo responsable y consciente de los recursos naturales.</a:t>
            </a:r>
          </a:p>
          <a:p>
            <a:pPr algn="just">
              <a:buClr>
                <a:schemeClr val="accent3">
                  <a:lumMod val="40000"/>
                  <a:lumOff val="60000"/>
                </a:schemeClr>
              </a:buClr>
            </a:pPr>
            <a:endParaRPr lang="es-ES" dirty="0"/>
          </a:p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Enviar a la Coordinación del SIGCMA </a:t>
            </a:r>
          </a:p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Publicación en el canal de Gestión Ambiental del SIGCMA </a:t>
            </a:r>
          </a:p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3 primeros puesto a videos con mayor número de </a:t>
            </a:r>
            <a:r>
              <a:rPr lang="es-ES" dirty="0" err="1"/>
              <a:t>likes</a:t>
            </a:r>
            <a:r>
              <a:rPr lang="es-ES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2C98B00-73DC-4A58-8C95-61C6CEECC7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25" t="26901" r="5901"/>
          <a:stretch/>
        </p:blipFill>
        <p:spPr>
          <a:xfrm>
            <a:off x="4946848" y="2564904"/>
            <a:ext cx="3823489" cy="2177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885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scenario con luces para entrega de premios. podio redondo iluminado con  alfombra roja. pedestal. | Vector Premium">
            <a:extLst>
              <a:ext uri="{FF2B5EF4-FFF2-40B4-BE49-F238E27FC236}">
                <a16:creationId xmlns:a16="http://schemas.microsoft.com/office/drawing/2014/main" id="{3193E9AD-07DF-48FE-A1B7-68F6D7383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/>
          <a:stretch/>
        </p:blipFill>
        <p:spPr bwMode="auto">
          <a:xfrm>
            <a:off x="1131076" y="2204864"/>
            <a:ext cx="7258128" cy="34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F6A800-2FFE-4E0E-9100-A8B065A05679}"/>
              </a:ext>
            </a:extLst>
          </p:cNvPr>
          <p:cNvSpPr txBox="1"/>
          <p:nvPr/>
        </p:nvSpPr>
        <p:spPr>
          <a:xfrm>
            <a:off x="714556" y="1233604"/>
            <a:ext cx="7878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PREMIACIÓN </a:t>
            </a:r>
            <a:endParaRPr lang="es-C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CE7F3E-3B4D-4300-B837-05A76C375D22}"/>
              </a:ext>
            </a:extLst>
          </p:cNvPr>
          <p:cNvSpPr txBox="1"/>
          <p:nvPr/>
        </p:nvSpPr>
        <p:spPr>
          <a:xfrm>
            <a:off x="5570168" y="3284984"/>
            <a:ext cx="2113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Amanda Cristina Cerón  y Familia – Consejo de Estado </a:t>
            </a:r>
          </a:p>
          <a:p>
            <a:pPr algn="ctr"/>
            <a:r>
              <a:rPr lang="es-ES" sz="1400" b="1" dirty="0"/>
              <a:t>48 reproducciones </a:t>
            </a:r>
          </a:p>
          <a:p>
            <a:pPr algn="ctr"/>
            <a:r>
              <a:rPr lang="es-ES" sz="1400" b="1" dirty="0"/>
              <a:t> 17 </a:t>
            </a:r>
            <a:r>
              <a:rPr lang="es-ES" sz="1400" b="1" dirty="0" err="1"/>
              <a:t>likes</a:t>
            </a:r>
            <a:r>
              <a:rPr lang="es-ES" sz="1400" b="1" dirty="0"/>
              <a:t>  </a:t>
            </a:r>
            <a:endParaRPr lang="es-CO" sz="1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D7ADBE-ABDB-4047-BF90-01331690BEE6}"/>
              </a:ext>
            </a:extLst>
          </p:cNvPr>
          <p:cNvSpPr txBox="1"/>
          <p:nvPr/>
        </p:nvSpPr>
        <p:spPr>
          <a:xfrm>
            <a:off x="1907704" y="3284984"/>
            <a:ext cx="1872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Sede Belén Risaralda </a:t>
            </a:r>
          </a:p>
          <a:p>
            <a:pPr algn="ctr"/>
            <a:r>
              <a:rPr lang="es-ES" sz="1400" b="1" dirty="0"/>
              <a:t>59 reproducciones </a:t>
            </a:r>
          </a:p>
          <a:p>
            <a:pPr algn="ctr"/>
            <a:r>
              <a:rPr lang="es-ES" sz="1400" b="1" dirty="0"/>
              <a:t> 33 </a:t>
            </a:r>
            <a:r>
              <a:rPr lang="es-ES" sz="1400" b="1" dirty="0" err="1"/>
              <a:t>likes</a:t>
            </a:r>
            <a:r>
              <a:rPr lang="es-ES" sz="1400" b="1" dirty="0"/>
              <a:t>  </a:t>
            </a:r>
            <a:endParaRPr lang="es-CO" sz="1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119ABF-1968-496B-819D-B52AF57DAA1A}"/>
              </a:ext>
            </a:extLst>
          </p:cNvPr>
          <p:cNvSpPr txBox="1"/>
          <p:nvPr/>
        </p:nvSpPr>
        <p:spPr>
          <a:xfrm>
            <a:off x="3622790" y="2780928"/>
            <a:ext cx="2274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Helga Ríos y Familia -  Juez 11 Civil Municipal Bucaramanga </a:t>
            </a:r>
          </a:p>
          <a:p>
            <a:pPr algn="ctr"/>
            <a:r>
              <a:rPr lang="es-ES" sz="1400" b="1" dirty="0"/>
              <a:t>73 reproducciones </a:t>
            </a:r>
          </a:p>
          <a:p>
            <a:pPr algn="ctr"/>
            <a:r>
              <a:rPr lang="es-ES" sz="1400" b="1" dirty="0"/>
              <a:t> 38 </a:t>
            </a:r>
            <a:r>
              <a:rPr lang="es-ES" sz="1400" b="1" dirty="0" err="1"/>
              <a:t>likes</a:t>
            </a:r>
            <a:r>
              <a:rPr lang="es-ES" sz="1400" b="1" dirty="0"/>
              <a:t>  </a:t>
            </a:r>
            <a:endParaRPr lang="es-CO" sz="1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4DDE27A-F6F9-40A0-9407-65B56669F4A5}"/>
              </a:ext>
            </a:extLst>
          </p:cNvPr>
          <p:cNvSpPr/>
          <p:nvPr/>
        </p:nvSpPr>
        <p:spPr>
          <a:xfrm>
            <a:off x="539553" y="6049573"/>
            <a:ext cx="8604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https://web.microsoftstream.com/channel/453e8cda-203b-4689-8d8c-87c48b749e1e</a:t>
            </a:r>
          </a:p>
        </p:txBody>
      </p:sp>
    </p:spTree>
    <p:extLst>
      <p:ext uri="{BB962C8B-B14F-4D97-AF65-F5344CB8AC3E}">
        <p14:creationId xmlns:p14="http://schemas.microsoft.com/office/powerpoint/2010/main" val="241371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8F772-2823-4235-939A-610D126F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213"/>
            <a:ext cx="8229600" cy="1143000"/>
          </a:xfrm>
        </p:spPr>
        <p:txBody>
          <a:bodyPr/>
          <a:lstStyle/>
          <a:p>
            <a:r>
              <a:rPr lang="es-MX" sz="4000" dirty="0"/>
              <a:t>Nuestros premios: Corporación Centro Histórico</a:t>
            </a:r>
            <a:endParaRPr lang="es-CO" sz="4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B856681-9C8C-4C97-8716-D95CDE42C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916832"/>
            <a:ext cx="2808312" cy="37444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1A79FC-0959-4F99-AD0B-473259E85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84" y="2420888"/>
            <a:ext cx="4537496" cy="25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612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10477</TotalTime>
  <Words>401</Words>
  <Application>Microsoft Office PowerPoint</Application>
  <PresentationFormat>Presentación en pantalla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Palatino Linotype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Nuestros premios: Corporación Centro Histórico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Cpq01</dc:creator>
  <cp:lastModifiedBy>Sandra Castillo</cp:lastModifiedBy>
  <cp:revision>420</cp:revision>
  <dcterms:created xsi:type="dcterms:W3CDTF">2012-11-20T17:02:50Z</dcterms:created>
  <dcterms:modified xsi:type="dcterms:W3CDTF">2021-06-25T14:09:40Z</dcterms:modified>
</cp:coreProperties>
</file>