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8"/>
  </p:notesMasterIdLst>
  <p:sldIdLst>
    <p:sldId id="410" r:id="rId2"/>
    <p:sldId id="456" r:id="rId3"/>
    <p:sldId id="459" r:id="rId4"/>
    <p:sldId id="461" r:id="rId5"/>
    <p:sldId id="462" r:id="rId6"/>
    <p:sldId id="463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a Rodríguez Estupiñan" initials="CRE" lastIdx="1" clrIdx="0">
    <p:extLst>
      <p:ext uri="{19B8F6BF-5375-455C-9EA6-DF929625EA0E}">
        <p15:presenceInfo xmlns:p15="http://schemas.microsoft.com/office/powerpoint/2012/main" userId="S-1-5-21-2293652570-1902107330-946877820-411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07" autoAdjust="0"/>
    <p:restoredTop sz="86792" autoAdjust="0"/>
  </p:normalViewPr>
  <p:slideViewPr>
    <p:cSldViewPr>
      <p:cViewPr>
        <p:scale>
          <a:sx n="66" d="100"/>
          <a:sy n="66" d="100"/>
        </p:scale>
        <p:origin x="165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055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../2020/F-EVSG-25%20Contexto%20V2.xlsx" TargetMode="External"/><Relationship Id="rId2" Type="http://schemas.openxmlformats.org/officeDocument/2006/relationships/hyperlink" Target="../2020/F-EVSG-06%20Matriz%20de%20Requisitos%20legales%20y%20otro%20V4.xlsx" TargetMode="External"/><Relationship Id="rId1" Type="http://schemas.openxmlformats.org/officeDocument/2006/relationships/hyperlink" Target="../2020/F-EVSG-05%20Matriz%20de%20identificaci&#243;n%20y%20evaluaci&#243;n%20de%20AIA%20V4.xlsx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BF7ADF-F669-45C0-84FE-36ADA4B3BCD9}" type="doc">
      <dgm:prSet loTypeId="urn:microsoft.com/office/officeart/2005/8/layout/vList5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CO"/>
        </a:p>
      </dgm:t>
    </dgm:pt>
    <dgm:pt modelId="{E1CBFF2C-E883-46D5-B313-08A8DE9C861A}">
      <dgm:prSet phldrT="[Texto]" custT="1"/>
      <dgm:spPr/>
      <dgm:t>
        <a:bodyPr/>
        <a:lstStyle/>
        <a:p>
          <a:r>
            <a:rPr lang="es-CO" sz="2400" dirty="0" smtClean="0"/>
            <a:t>Identificación de AIA</a:t>
          </a:r>
          <a:endParaRPr lang="es-CO" sz="2400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file"/>
          </dgm14:cNvPr>
        </a:ext>
      </dgm:extLst>
    </dgm:pt>
    <dgm:pt modelId="{56E6D8D3-62E2-4724-9ACC-CC3D2DFF5B5A}" type="parTrans" cxnId="{2935C9A7-06AD-4330-814F-DF816CFB2D40}">
      <dgm:prSet/>
      <dgm:spPr/>
      <dgm:t>
        <a:bodyPr/>
        <a:lstStyle/>
        <a:p>
          <a:endParaRPr lang="es-CO"/>
        </a:p>
      </dgm:t>
    </dgm:pt>
    <dgm:pt modelId="{72238D76-B81C-481A-B617-49A4FF0E0512}" type="sibTrans" cxnId="{2935C9A7-06AD-4330-814F-DF816CFB2D40}">
      <dgm:prSet/>
      <dgm:spPr/>
      <dgm:t>
        <a:bodyPr/>
        <a:lstStyle/>
        <a:p>
          <a:endParaRPr lang="es-CO"/>
        </a:p>
      </dgm:t>
    </dgm:pt>
    <dgm:pt modelId="{81C0B609-9258-4F45-A447-61E5CDB59411}">
      <dgm:prSet phldrT="[Texto]" custT="1"/>
      <dgm:spPr/>
      <dgm:t>
        <a:bodyPr/>
        <a:lstStyle/>
        <a:p>
          <a:r>
            <a:rPr lang="es-CO" sz="2400" dirty="0" smtClean="0"/>
            <a:t>Identificación de Requisitos Legales y otros requisitos </a:t>
          </a:r>
          <a:endParaRPr lang="es-CO" sz="2400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file"/>
          </dgm14:cNvPr>
        </a:ext>
      </dgm:extLst>
    </dgm:pt>
    <dgm:pt modelId="{31E7F291-87F3-4A49-8E76-EFAB12B91057}" type="parTrans" cxnId="{AC29BDF9-E468-4E0B-8A11-C9495FB65767}">
      <dgm:prSet/>
      <dgm:spPr/>
      <dgm:t>
        <a:bodyPr/>
        <a:lstStyle/>
        <a:p>
          <a:endParaRPr lang="es-CO"/>
        </a:p>
      </dgm:t>
    </dgm:pt>
    <dgm:pt modelId="{90E700B3-0228-4B52-AAFF-8937E750C9A5}" type="sibTrans" cxnId="{AC29BDF9-E468-4E0B-8A11-C9495FB65767}">
      <dgm:prSet/>
      <dgm:spPr/>
      <dgm:t>
        <a:bodyPr/>
        <a:lstStyle/>
        <a:p>
          <a:endParaRPr lang="es-CO"/>
        </a:p>
      </dgm:t>
    </dgm:pt>
    <dgm:pt modelId="{75D98593-7591-4C6C-B83D-C8AF973AC4DE}">
      <dgm:prSet phldrT="[Texto]" custT="1"/>
      <dgm:spPr/>
      <dgm:t>
        <a:bodyPr/>
        <a:lstStyle/>
        <a:p>
          <a:r>
            <a:rPr lang="es-CO" sz="2400" dirty="0" smtClean="0"/>
            <a:t>Identificación de Riesgos Ambientales </a:t>
          </a:r>
          <a:endParaRPr lang="es-CO" sz="2400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file"/>
          </dgm14:cNvPr>
        </a:ext>
      </dgm:extLst>
    </dgm:pt>
    <dgm:pt modelId="{2E7DB8AD-00E9-4FBD-BFCC-3B2E643BCBD4}" type="parTrans" cxnId="{59C302FF-4574-48B8-9CA0-1EF8AADBA2B0}">
      <dgm:prSet/>
      <dgm:spPr/>
      <dgm:t>
        <a:bodyPr/>
        <a:lstStyle/>
        <a:p>
          <a:endParaRPr lang="es-CO"/>
        </a:p>
      </dgm:t>
    </dgm:pt>
    <dgm:pt modelId="{63691245-F0D5-4474-88D7-E66144A396CF}" type="sibTrans" cxnId="{59C302FF-4574-48B8-9CA0-1EF8AADBA2B0}">
      <dgm:prSet/>
      <dgm:spPr/>
      <dgm:t>
        <a:bodyPr/>
        <a:lstStyle/>
        <a:p>
          <a:endParaRPr lang="es-CO"/>
        </a:p>
      </dgm:t>
    </dgm:pt>
    <dgm:pt modelId="{CA8376F2-4E36-40AC-96E5-0BA6949757AD}" type="pres">
      <dgm:prSet presAssocID="{44BF7ADF-F669-45C0-84FE-36ADA4B3BCD9}" presName="Name0" presStyleCnt="0">
        <dgm:presLayoutVars>
          <dgm:dir/>
          <dgm:animLvl val="lvl"/>
          <dgm:resizeHandles val="exact"/>
        </dgm:presLayoutVars>
      </dgm:prSet>
      <dgm:spPr/>
    </dgm:pt>
    <dgm:pt modelId="{1A4D3E5A-FAA1-47BF-9923-0332B1BB2E4F}" type="pres">
      <dgm:prSet presAssocID="{E1CBFF2C-E883-46D5-B313-08A8DE9C861A}" presName="linNode" presStyleCnt="0"/>
      <dgm:spPr/>
    </dgm:pt>
    <dgm:pt modelId="{C20590E2-7500-4CDE-96F6-8A50DB406729}" type="pres">
      <dgm:prSet presAssocID="{E1CBFF2C-E883-46D5-B313-08A8DE9C861A}" presName="parentText" presStyleLbl="node1" presStyleIdx="0" presStyleCnt="3" custScaleX="147816">
        <dgm:presLayoutVars>
          <dgm:chMax val="1"/>
          <dgm:bulletEnabled val="1"/>
        </dgm:presLayoutVars>
      </dgm:prSet>
      <dgm:spPr/>
    </dgm:pt>
    <dgm:pt modelId="{99230466-38FA-452E-8245-EDE264473AEA}" type="pres">
      <dgm:prSet presAssocID="{72238D76-B81C-481A-B617-49A4FF0E0512}" presName="sp" presStyleCnt="0"/>
      <dgm:spPr/>
    </dgm:pt>
    <dgm:pt modelId="{CAA9EF91-CCC1-46F6-91BB-DD17AD70D6EA}" type="pres">
      <dgm:prSet presAssocID="{81C0B609-9258-4F45-A447-61E5CDB59411}" presName="linNode" presStyleCnt="0"/>
      <dgm:spPr/>
    </dgm:pt>
    <dgm:pt modelId="{0AB43EED-9F9E-43FB-AA0C-F89390EBFD8F}" type="pres">
      <dgm:prSet presAssocID="{81C0B609-9258-4F45-A447-61E5CDB59411}" presName="parentText" presStyleLbl="node1" presStyleIdx="1" presStyleCnt="3" custScaleX="147816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6019903-E1D7-4095-BF42-C41FCD235DD2}" type="pres">
      <dgm:prSet presAssocID="{90E700B3-0228-4B52-AAFF-8937E750C9A5}" presName="sp" presStyleCnt="0"/>
      <dgm:spPr/>
    </dgm:pt>
    <dgm:pt modelId="{14CF86A8-505A-4AA0-A30B-07EDC7B7B568}" type="pres">
      <dgm:prSet presAssocID="{75D98593-7591-4C6C-B83D-C8AF973AC4DE}" presName="linNode" presStyleCnt="0"/>
      <dgm:spPr/>
    </dgm:pt>
    <dgm:pt modelId="{444D15A5-E1F3-4666-A131-EE5163E158A3}" type="pres">
      <dgm:prSet presAssocID="{75D98593-7591-4C6C-B83D-C8AF973AC4DE}" presName="parentText" presStyleLbl="node1" presStyleIdx="2" presStyleCnt="3" custScaleX="147816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59C302FF-4574-48B8-9CA0-1EF8AADBA2B0}" srcId="{44BF7ADF-F669-45C0-84FE-36ADA4B3BCD9}" destId="{75D98593-7591-4C6C-B83D-C8AF973AC4DE}" srcOrd="2" destOrd="0" parTransId="{2E7DB8AD-00E9-4FBD-BFCC-3B2E643BCBD4}" sibTransId="{63691245-F0D5-4474-88D7-E66144A396CF}"/>
    <dgm:cxn modelId="{2935C9A7-06AD-4330-814F-DF816CFB2D40}" srcId="{44BF7ADF-F669-45C0-84FE-36ADA4B3BCD9}" destId="{E1CBFF2C-E883-46D5-B313-08A8DE9C861A}" srcOrd="0" destOrd="0" parTransId="{56E6D8D3-62E2-4724-9ACC-CC3D2DFF5B5A}" sibTransId="{72238D76-B81C-481A-B617-49A4FF0E0512}"/>
    <dgm:cxn modelId="{53E7FFD7-5C5D-41F1-A967-9A1CDC0BD187}" type="presOf" srcId="{E1CBFF2C-E883-46D5-B313-08A8DE9C861A}" destId="{C20590E2-7500-4CDE-96F6-8A50DB406729}" srcOrd="0" destOrd="0" presId="urn:microsoft.com/office/officeart/2005/8/layout/vList5"/>
    <dgm:cxn modelId="{AC29BDF9-E468-4E0B-8A11-C9495FB65767}" srcId="{44BF7ADF-F669-45C0-84FE-36ADA4B3BCD9}" destId="{81C0B609-9258-4F45-A447-61E5CDB59411}" srcOrd="1" destOrd="0" parTransId="{31E7F291-87F3-4A49-8E76-EFAB12B91057}" sibTransId="{90E700B3-0228-4B52-AAFF-8937E750C9A5}"/>
    <dgm:cxn modelId="{BC56717B-D333-44B5-968C-E2FCBE3716BD}" type="presOf" srcId="{75D98593-7591-4C6C-B83D-C8AF973AC4DE}" destId="{444D15A5-E1F3-4666-A131-EE5163E158A3}" srcOrd="0" destOrd="0" presId="urn:microsoft.com/office/officeart/2005/8/layout/vList5"/>
    <dgm:cxn modelId="{FD4B5F73-2F67-4896-8016-6943C59614E4}" type="presOf" srcId="{81C0B609-9258-4F45-A447-61E5CDB59411}" destId="{0AB43EED-9F9E-43FB-AA0C-F89390EBFD8F}" srcOrd="0" destOrd="0" presId="urn:microsoft.com/office/officeart/2005/8/layout/vList5"/>
    <dgm:cxn modelId="{858349CD-AC3A-4092-8EC0-8C19DF608A01}" type="presOf" srcId="{44BF7ADF-F669-45C0-84FE-36ADA4B3BCD9}" destId="{CA8376F2-4E36-40AC-96E5-0BA6949757AD}" srcOrd="0" destOrd="0" presId="urn:microsoft.com/office/officeart/2005/8/layout/vList5"/>
    <dgm:cxn modelId="{12E3526C-4295-4AA9-BA4C-D3F86397E07B}" type="presParOf" srcId="{CA8376F2-4E36-40AC-96E5-0BA6949757AD}" destId="{1A4D3E5A-FAA1-47BF-9923-0332B1BB2E4F}" srcOrd="0" destOrd="0" presId="urn:microsoft.com/office/officeart/2005/8/layout/vList5"/>
    <dgm:cxn modelId="{71C367DC-9988-4C82-9184-39C08DB3821B}" type="presParOf" srcId="{1A4D3E5A-FAA1-47BF-9923-0332B1BB2E4F}" destId="{C20590E2-7500-4CDE-96F6-8A50DB406729}" srcOrd="0" destOrd="0" presId="urn:microsoft.com/office/officeart/2005/8/layout/vList5"/>
    <dgm:cxn modelId="{A7BDD1B6-0089-4C0B-971E-79FD314DF5EA}" type="presParOf" srcId="{CA8376F2-4E36-40AC-96E5-0BA6949757AD}" destId="{99230466-38FA-452E-8245-EDE264473AEA}" srcOrd="1" destOrd="0" presId="urn:microsoft.com/office/officeart/2005/8/layout/vList5"/>
    <dgm:cxn modelId="{286CB1CE-8125-4F72-9BE7-6611900F1C84}" type="presParOf" srcId="{CA8376F2-4E36-40AC-96E5-0BA6949757AD}" destId="{CAA9EF91-CCC1-46F6-91BB-DD17AD70D6EA}" srcOrd="2" destOrd="0" presId="urn:microsoft.com/office/officeart/2005/8/layout/vList5"/>
    <dgm:cxn modelId="{948C68F8-8921-42B1-8E7B-B586D5952103}" type="presParOf" srcId="{CAA9EF91-CCC1-46F6-91BB-DD17AD70D6EA}" destId="{0AB43EED-9F9E-43FB-AA0C-F89390EBFD8F}" srcOrd="0" destOrd="0" presId="urn:microsoft.com/office/officeart/2005/8/layout/vList5"/>
    <dgm:cxn modelId="{4ECB2A27-F973-4555-AD38-14C5A9BEB510}" type="presParOf" srcId="{CA8376F2-4E36-40AC-96E5-0BA6949757AD}" destId="{76019903-E1D7-4095-BF42-C41FCD235DD2}" srcOrd="3" destOrd="0" presId="urn:microsoft.com/office/officeart/2005/8/layout/vList5"/>
    <dgm:cxn modelId="{CF7761FB-8A0D-494A-B57B-4D2EE3954A9D}" type="presParOf" srcId="{CA8376F2-4E36-40AC-96E5-0BA6949757AD}" destId="{14CF86A8-505A-4AA0-A30B-07EDC7B7B568}" srcOrd="4" destOrd="0" presId="urn:microsoft.com/office/officeart/2005/8/layout/vList5"/>
    <dgm:cxn modelId="{1524EF14-74AE-4061-B81A-3CD5175E8D04}" type="presParOf" srcId="{14CF86A8-505A-4AA0-A30B-07EDC7B7B568}" destId="{444D15A5-E1F3-4666-A131-EE5163E158A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0590E2-7500-4CDE-96F6-8A50DB406729}">
      <dsp:nvSpPr>
        <dsp:cNvPr id="0" name=""/>
        <dsp:cNvSpPr/>
      </dsp:nvSpPr>
      <dsp:spPr>
        <a:xfrm>
          <a:off x="1512163" y="1984"/>
          <a:ext cx="3439809" cy="130968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400" kern="1200" dirty="0" smtClean="0"/>
            <a:t>Identificación de AIA</a:t>
          </a:r>
          <a:endParaRPr lang="es-CO" sz="2400" kern="1200" dirty="0"/>
        </a:p>
      </dsp:txBody>
      <dsp:txXfrm>
        <a:off x="1576097" y="65918"/>
        <a:ext cx="3311941" cy="1181819"/>
      </dsp:txXfrm>
    </dsp:sp>
    <dsp:sp modelId="{0AB43EED-9F9E-43FB-AA0C-F89390EBFD8F}">
      <dsp:nvSpPr>
        <dsp:cNvPr id="0" name=""/>
        <dsp:cNvSpPr/>
      </dsp:nvSpPr>
      <dsp:spPr>
        <a:xfrm>
          <a:off x="1512163" y="1377156"/>
          <a:ext cx="3439809" cy="1309687"/>
        </a:xfrm>
        <a:prstGeom prst="round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400" kern="1200" dirty="0" smtClean="0"/>
            <a:t>Identificación de Requisitos Legales y otros requisitos </a:t>
          </a:r>
          <a:endParaRPr lang="es-CO" sz="2400" kern="1200" dirty="0"/>
        </a:p>
      </dsp:txBody>
      <dsp:txXfrm>
        <a:off x="1576097" y="1441090"/>
        <a:ext cx="3311941" cy="1181819"/>
      </dsp:txXfrm>
    </dsp:sp>
    <dsp:sp modelId="{444D15A5-E1F3-4666-A131-EE5163E158A3}">
      <dsp:nvSpPr>
        <dsp:cNvPr id="0" name=""/>
        <dsp:cNvSpPr/>
      </dsp:nvSpPr>
      <dsp:spPr>
        <a:xfrm>
          <a:off x="1512163" y="2752328"/>
          <a:ext cx="3439809" cy="1309687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400" kern="1200" dirty="0" smtClean="0"/>
            <a:t>Identificación de Riesgos Ambientales </a:t>
          </a:r>
          <a:endParaRPr lang="es-CO" sz="2400" kern="1200" dirty="0"/>
        </a:p>
      </dsp:txBody>
      <dsp:txXfrm>
        <a:off x="1576097" y="2816262"/>
        <a:ext cx="3311941" cy="11818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79802-7E2C-47D3-83BA-D318FE293392}" type="datetimeFigureOut">
              <a:rPr lang="es-CO" smtClean="0"/>
              <a:t>17/02/2020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444176-138A-4932-A9AE-096DB0A4F50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23218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086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17/02/2020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5402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17/02/2020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09906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721AC05-4789-4D0B-85D8-3D39C6F39286}" type="datetimeFigureOut">
              <a:rPr lang="es-CO" smtClean="0"/>
              <a:t>17/02/2020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C80AC3B-78E9-4150-97F3-84B41BA4969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2764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17/02/2020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0966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17/02/2020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55762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17/02/2020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872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17/02/2020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8244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17/02/2020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5184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17/02/2020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2932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17/02/2020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1567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17/02/2020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4841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fondo"/>
          <p:cNvPicPr/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51" t="44485" b="1"/>
          <a:stretch/>
        </p:blipFill>
        <p:spPr bwMode="auto">
          <a:xfrm>
            <a:off x="845840" y="0"/>
            <a:ext cx="8298161" cy="6885384"/>
          </a:xfrm>
          <a:prstGeom prst="rect">
            <a:avLst/>
          </a:prstGeom>
          <a:noFill/>
        </p:spPr>
      </p:pic>
      <p:sp>
        <p:nvSpPr>
          <p:cNvPr id="8" name="7 Rectángulo"/>
          <p:cNvSpPr/>
          <p:nvPr userDrawn="1"/>
        </p:nvSpPr>
        <p:spPr>
          <a:xfrm>
            <a:off x="0" y="0"/>
            <a:ext cx="84584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93693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../2020/PDT%202020%20V2.xls" TargetMode="External"/><Relationship Id="rId3" Type="http://schemas.openxmlformats.org/officeDocument/2006/relationships/hyperlink" Target="../2020/F-EVSG-19%20Control%20consumo%20de%20agua%20V2.xlsx" TargetMode="External"/><Relationship Id="rId7" Type="http://schemas.openxmlformats.org/officeDocument/2006/relationships/image" Target="../media/image4.png"/><Relationship Id="rId2" Type="http://schemas.openxmlformats.org/officeDocument/2006/relationships/hyperlink" Target="../2020/Indicadores%20definitivos%20-%20SGA.xlsx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hyperlink" Target="../2020/C&#225;lculo%20huella%20de%20carbono.xls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google.com/url?sa=i&amp;url=https://www.shutterstock.com/es/search/caneca%2Bde%2Bbasura?image_type=vector&amp;psig=AOvVaw0bKPD1bhJQ1DsGlhNDky6p&amp;ust=1581511464540000&amp;source=images&amp;cd=vfe&amp;ved=0CAIQjRxqFwoTCJiOgrnDyecCFQAAAAAdAAAAABAJ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5" Type="http://schemas.openxmlformats.org/officeDocument/2006/relationships/hyperlink" Target="../2020/DEAJC19-97.pdf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19064" y="1916832"/>
            <a:ext cx="8424936" cy="917600"/>
          </a:xfrm>
        </p:spPr>
        <p:txBody>
          <a:bodyPr>
            <a:normAutofit/>
          </a:bodyPr>
          <a:lstStyle/>
          <a:p>
            <a:pPr algn="ctr"/>
            <a:r>
              <a:rPr lang="es-CO" sz="5400" b="1" dirty="0" smtClean="0"/>
              <a:t>MEJORAS DEL SGA </a:t>
            </a:r>
            <a:endParaRPr lang="es-CO" sz="5400" b="1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582786" y="3584525"/>
            <a:ext cx="8424936" cy="91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b="1" dirty="0" smtClean="0"/>
              <a:t>RAMA JUDICIAL</a:t>
            </a:r>
            <a:endParaRPr lang="es-CO" b="1" dirty="0"/>
          </a:p>
        </p:txBody>
      </p:sp>
      <p:pic>
        <p:nvPicPr>
          <p:cNvPr id="4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899592" y="199506"/>
            <a:ext cx="2852299" cy="789305"/>
          </a:xfrm>
          <a:prstGeom prst="rect">
            <a:avLst/>
          </a:prstGeom>
        </p:spPr>
      </p:pic>
      <p:grpSp>
        <p:nvGrpSpPr>
          <p:cNvPr id="5" name="Grupo 4"/>
          <p:cNvGrpSpPr/>
          <p:nvPr/>
        </p:nvGrpSpPr>
        <p:grpSpPr>
          <a:xfrm>
            <a:off x="4201592" y="216782"/>
            <a:ext cx="4791140" cy="1227867"/>
            <a:chOff x="4201592" y="216782"/>
            <a:chExt cx="4791140" cy="1227867"/>
          </a:xfrm>
        </p:grpSpPr>
        <p:sp>
          <p:nvSpPr>
            <p:cNvPr id="7" name="CuadroTexto 6"/>
            <p:cNvSpPr txBox="1"/>
            <p:nvPr/>
          </p:nvSpPr>
          <p:spPr>
            <a:xfrm>
              <a:off x="6156176" y="216782"/>
              <a:ext cx="21327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3200" b="1" dirty="0"/>
                <a:t>SIGCMA</a:t>
              </a:r>
              <a:endParaRPr lang="es-CO" sz="3200" dirty="0"/>
            </a:p>
          </p:txBody>
        </p:sp>
        <p:sp>
          <p:nvSpPr>
            <p:cNvPr id="8" name="2 Subtítulo"/>
            <p:cNvSpPr txBox="1">
              <a:spLocks/>
            </p:cNvSpPr>
            <p:nvPr/>
          </p:nvSpPr>
          <p:spPr bwMode="auto">
            <a:xfrm>
              <a:off x="5908362" y="801711"/>
              <a:ext cx="2802680" cy="6429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 smtClean="0">
                  <a:latin typeface="Palatino Linotype" panose="02040502050505030304" pitchFamily="18" charset="0"/>
                </a:rPr>
                <a:t>Ingeniera </a:t>
              </a:r>
              <a:r>
                <a:rPr lang="es-CO" sz="1000" b="1" i="1" dirty="0">
                  <a:latin typeface="Palatino Linotype" panose="02040502050505030304" pitchFamily="18" charset="0"/>
                </a:rPr>
                <a:t>C</a:t>
              </a:r>
              <a:r>
                <a:rPr lang="es-CO" sz="1000" b="1" i="1" dirty="0" smtClean="0">
                  <a:latin typeface="Palatino Linotype" panose="02040502050505030304" pitchFamily="18" charset="0"/>
                </a:rPr>
                <a:t>arolina Rodríguez Estupiñan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 smtClean="0">
                  <a:latin typeface="Palatino Linotype" panose="02040502050505030304" pitchFamily="18" charset="0"/>
                </a:rPr>
                <a:t>Profesional Ambiental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 smtClean="0">
                  <a:latin typeface="Palatino Linotype" panose="02040502050505030304" pitchFamily="18" charset="0"/>
                </a:rPr>
                <a:t>Coordinación Nacional del SIGCMA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endParaRPr lang="es-CO" sz="1100" b="1" i="1" dirty="0" smtClean="0">
                <a:latin typeface="Palatino Linotype" panose="02040502050505030304" pitchFamily="18" charset="0"/>
              </a:endParaRPr>
            </a:p>
          </p:txBody>
        </p:sp>
        <p:grpSp>
          <p:nvGrpSpPr>
            <p:cNvPr id="9" name="Group 8"/>
            <p:cNvGrpSpPr>
              <a:grpSpLocks/>
            </p:cNvGrpSpPr>
            <p:nvPr/>
          </p:nvGrpSpPr>
          <p:grpSpPr bwMode="auto">
            <a:xfrm>
              <a:off x="4201592" y="235201"/>
              <a:ext cx="4791140" cy="960438"/>
              <a:chOff x="2381" y="180"/>
              <a:chExt cx="3154" cy="605"/>
            </a:xfrm>
          </p:grpSpPr>
          <p:sp>
            <p:nvSpPr>
              <p:cNvPr id="10" name="2 Subtítulo"/>
              <p:cNvSpPr txBox="1">
                <a:spLocks/>
              </p:cNvSpPr>
              <p:nvPr/>
            </p:nvSpPr>
            <p:spPr bwMode="auto">
              <a:xfrm>
                <a:off x="3591" y="180"/>
                <a:ext cx="1829" cy="4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buFont typeface="Arial" panose="020B0604020202020204" pitchFamily="34" charset="0"/>
                  <a:buNone/>
                </a:pPr>
                <a:r>
                  <a:rPr lang="es-CO" sz="1000" b="1" i="1" dirty="0" smtClean="0">
                    <a:solidFill>
                      <a:srgbClr val="FFFFFF"/>
                    </a:solidFill>
                    <a:latin typeface="Palatino Linotype" panose="02040502050505030304" pitchFamily="18" charset="0"/>
                  </a:rPr>
                  <a:t>William Espinosa</a:t>
                </a:r>
                <a:endPara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endParaRPr>
              </a:p>
            </p:txBody>
          </p:sp>
          <p:pic>
            <p:nvPicPr>
              <p:cNvPr id="11" name="6 Imagen" descr="palo ejrlb.png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81" y="720"/>
                <a:ext cx="1417" cy="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" name="7 Imagen" descr="palo ejrlb.png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00" y="720"/>
                <a:ext cx="335" cy="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133718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3132" y="1365958"/>
            <a:ext cx="8229600" cy="570864"/>
          </a:xfrm>
        </p:spPr>
        <p:txBody>
          <a:bodyPr/>
          <a:lstStyle/>
          <a:p>
            <a:r>
              <a:rPr lang="es-CO" sz="3200" b="1" dirty="0" smtClean="0"/>
              <a:t>ACTUALIZACIÓN DE DOCUMENTOS</a:t>
            </a:r>
            <a:endParaRPr lang="es-CO" sz="3200" b="1" dirty="0"/>
          </a:p>
        </p:txBody>
      </p:sp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790103" y="3276621"/>
            <a:ext cx="2880320" cy="1944216"/>
          </a:xfrm>
          <a:ln w="76200">
            <a:solidFill>
              <a:schemeClr val="accent3">
                <a:lumMod val="75000"/>
              </a:schemeClr>
            </a:solidFill>
          </a:ln>
        </p:spPr>
        <p:txBody>
          <a:bodyPr/>
          <a:lstStyle/>
          <a:p>
            <a:pPr marL="0" indent="0" algn="ctr">
              <a:buClr>
                <a:schemeClr val="accent3">
                  <a:lumMod val="50000"/>
                </a:schemeClr>
              </a:buClr>
              <a:buNone/>
            </a:pPr>
            <a:r>
              <a:rPr lang="es-CO" sz="2800" dirty="0"/>
              <a:t>P</a:t>
            </a:r>
            <a:r>
              <a:rPr lang="es-CO" sz="2800" dirty="0" smtClean="0"/>
              <a:t>rogramas ambientales (Emisiones, Agua, Energía, Papel)</a:t>
            </a:r>
            <a:endParaRPr lang="es-CO" sz="2800" dirty="0" smtClean="0"/>
          </a:p>
        </p:txBody>
      </p:sp>
      <p:sp>
        <p:nvSpPr>
          <p:cNvPr id="8" name="Marcador de contenido 2">
            <a:hlinkClick r:id="rId2" action="ppaction://hlinkfile"/>
          </p:cNvPr>
          <p:cNvSpPr txBox="1">
            <a:spLocks/>
          </p:cNvSpPr>
          <p:nvPr/>
        </p:nvSpPr>
        <p:spPr>
          <a:xfrm>
            <a:off x="4548879" y="2492896"/>
            <a:ext cx="4269160" cy="518244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chemeClr val="accent3">
                  <a:lumMod val="50000"/>
                </a:schemeClr>
              </a:buClr>
              <a:buFont typeface="Arial" pitchFamily="34" charset="0"/>
              <a:buNone/>
            </a:pPr>
            <a:r>
              <a:rPr lang="es-CO" sz="2400" dirty="0" smtClean="0"/>
              <a:t>Indicadores de gestión</a:t>
            </a:r>
            <a:endParaRPr lang="es-CO" sz="2400" dirty="0" smtClean="0"/>
          </a:p>
        </p:txBody>
      </p:sp>
      <p:sp>
        <p:nvSpPr>
          <p:cNvPr id="9" name="Marcador de contenido 2">
            <a:hlinkClick r:id="rId3" action="ppaction://hlinkfile"/>
          </p:cNvPr>
          <p:cNvSpPr txBox="1">
            <a:spLocks/>
          </p:cNvSpPr>
          <p:nvPr/>
        </p:nvSpPr>
        <p:spPr>
          <a:xfrm>
            <a:off x="4552650" y="3291638"/>
            <a:ext cx="4269160" cy="795794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chemeClr val="accent3">
                  <a:lumMod val="50000"/>
                </a:schemeClr>
              </a:buClr>
              <a:buFont typeface="Arial" pitchFamily="34" charset="0"/>
              <a:buNone/>
            </a:pPr>
            <a:r>
              <a:rPr lang="es-CO" sz="2400" dirty="0" smtClean="0"/>
              <a:t>Formatos de consolidación de información  </a:t>
            </a:r>
            <a:endParaRPr lang="es-CO" sz="2400" dirty="0" smtClean="0"/>
          </a:p>
        </p:txBody>
      </p:sp>
      <p:sp>
        <p:nvSpPr>
          <p:cNvPr id="10" name="Marcador de contenido 2">
            <a:hlinkClick r:id="rId4" action="ppaction://hlinkfile"/>
          </p:cNvPr>
          <p:cNvSpPr txBox="1">
            <a:spLocks/>
          </p:cNvSpPr>
          <p:nvPr/>
        </p:nvSpPr>
        <p:spPr>
          <a:xfrm>
            <a:off x="4525758" y="5165520"/>
            <a:ext cx="4269160" cy="813686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chemeClr val="accent3">
                  <a:lumMod val="50000"/>
                </a:schemeClr>
              </a:buClr>
              <a:buFont typeface="Arial" pitchFamily="34" charset="0"/>
              <a:buNone/>
            </a:pPr>
            <a:r>
              <a:rPr lang="es-CO" sz="2400" dirty="0" smtClean="0"/>
              <a:t>Herramienta para cálculo de huella de carbono  </a:t>
            </a:r>
            <a:endParaRPr lang="es-CO" sz="2400" dirty="0" smtClean="0"/>
          </a:p>
        </p:txBody>
      </p:sp>
      <p:cxnSp>
        <p:nvCxnSpPr>
          <p:cNvPr id="11" name="Conector recto 10"/>
          <p:cNvCxnSpPr/>
          <p:nvPr/>
        </p:nvCxnSpPr>
        <p:spPr>
          <a:xfrm>
            <a:off x="3684783" y="4398267"/>
            <a:ext cx="288032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 flipH="1" flipV="1">
            <a:off x="3954606" y="2697435"/>
            <a:ext cx="0" cy="287492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3972815" y="3689535"/>
            <a:ext cx="576064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3962226" y="4633189"/>
            <a:ext cx="576064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7"/>
          <p:cNvPicPr/>
          <p:nvPr/>
        </p:nvPicPr>
        <p:blipFill>
          <a:blip r:embed="rId5"/>
          <a:stretch>
            <a:fillRect/>
          </a:stretch>
        </p:blipFill>
        <p:spPr>
          <a:xfrm>
            <a:off x="899592" y="199506"/>
            <a:ext cx="2879894" cy="996133"/>
          </a:xfrm>
          <a:prstGeom prst="rect">
            <a:avLst/>
          </a:prstGeom>
        </p:spPr>
      </p:pic>
      <p:grpSp>
        <p:nvGrpSpPr>
          <p:cNvPr id="22" name="Grupo 21"/>
          <p:cNvGrpSpPr/>
          <p:nvPr/>
        </p:nvGrpSpPr>
        <p:grpSpPr>
          <a:xfrm>
            <a:off x="4201592" y="216782"/>
            <a:ext cx="4791140" cy="1227867"/>
            <a:chOff x="4201592" y="216782"/>
            <a:chExt cx="4791140" cy="1227867"/>
          </a:xfrm>
        </p:grpSpPr>
        <p:sp>
          <p:nvSpPr>
            <p:cNvPr id="23" name="CuadroTexto 22"/>
            <p:cNvSpPr txBox="1"/>
            <p:nvPr/>
          </p:nvSpPr>
          <p:spPr>
            <a:xfrm>
              <a:off x="6156176" y="216782"/>
              <a:ext cx="21327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3200" b="1" dirty="0"/>
                <a:t>SIGCMA</a:t>
              </a:r>
              <a:endParaRPr lang="es-CO" sz="3200" dirty="0"/>
            </a:p>
          </p:txBody>
        </p:sp>
        <p:sp>
          <p:nvSpPr>
            <p:cNvPr id="24" name="2 Subtítulo"/>
            <p:cNvSpPr txBox="1">
              <a:spLocks/>
            </p:cNvSpPr>
            <p:nvPr/>
          </p:nvSpPr>
          <p:spPr bwMode="auto">
            <a:xfrm>
              <a:off x="5908362" y="801711"/>
              <a:ext cx="2802680" cy="6429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 smtClean="0">
                  <a:latin typeface="Palatino Linotype" panose="02040502050505030304" pitchFamily="18" charset="0"/>
                </a:rPr>
                <a:t>Ingeniera </a:t>
              </a:r>
              <a:r>
                <a:rPr lang="es-CO" sz="1000" b="1" i="1" dirty="0">
                  <a:latin typeface="Palatino Linotype" panose="02040502050505030304" pitchFamily="18" charset="0"/>
                </a:rPr>
                <a:t>C</a:t>
              </a:r>
              <a:r>
                <a:rPr lang="es-CO" sz="1000" b="1" i="1" dirty="0" smtClean="0">
                  <a:latin typeface="Palatino Linotype" panose="02040502050505030304" pitchFamily="18" charset="0"/>
                </a:rPr>
                <a:t>arolina Rodríguez Estupiñan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 smtClean="0">
                  <a:latin typeface="Palatino Linotype" panose="02040502050505030304" pitchFamily="18" charset="0"/>
                </a:rPr>
                <a:t>Profesional Ambiental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 smtClean="0">
                  <a:latin typeface="Palatino Linotype" panose="02040502050505030304" pitchFamily="18" charset="0"/>
                </a:rPr>
                <a:t>Coordinación Nacional del SIGCMA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endParaRPr lang="es-CO" sz="1100" b="1" i="1" dirty="0" smtClean="0">
                <a:latin typeface="Palatino Linotype" panose="02040502050505030304" pitchFamily="18" charset="0"/>
              </a:endParaRPr>
            </a:p>
          </p:txBody>
        </p:sp>
        <p:grpSp>
          <p:nvGrpSpPr>
            <p:cNvPr id="25" name="Group 8"/>
            <p:cNvGrpSpPr>
              <a:grpSpLocks/>
            </p:cNvGrpSpPr>
            <p:nvPr/>
          </p:nvGrpSpPr>
          <p:grpSpPr bwMode="auto">
            <a:xfrm>
              <a:off x="4201592" y="235201"/>
              <a:ext cx="4791140" cy="960438"/>
              <a:chOff x="2381" y="180"/>
              <a:chExt cx="3154" cy="605"/>
            </a:xfrm>
          </p:grpSpPr>
          <p:sp>
            <p:nvSpPr>
              <p:cNvPr id="26" name="2 Subtítulo"/>
              <p:cNvSpPr txBox="1">
                <a:spLocks/>
              </p:cNvSpPr>
              <p:nvPr/>
            </p:nvSpPr>
            <p:spPr bwMode="auto">
              <a:xfrm>
                <a:off x="3591" y="180"/>
                <a:ext cx="1829" cy="4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buFont typeface="Arial" panose="020B0604020202020204" pitchFamily="34" charset="0"/>
                  <a:buNone/>
                </a:pPr>
                <a:r>
                  <a:rPr lang="es-CO" sz="1000" b="1" i="1" dirty="0" smtClean="0">
                    <a:solidFill>
                      <a:srgbClr val="FFFFFF"/>
                    </a:solidFill>
                    <a:latin typeface="Palatino Linotype" panose="02040502050505030304" pitchFamily="18" charset="0"/>
                  </a:rPr>
                  <a:t>William Espinosa</a:t>
                </a:r>
                <a:endPara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endParaRPr>
              </a:p>
            </p:txBody>
          </p:sp>
          <p:pic>
            <p:nvPicPr>
              <p:cNvPr id="27" name="6 Imagen" descr="palo ejrlb.png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81" y="720"/>
                <a:ext cx="1417" cy="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8" name="7 Imagen" descr="palo ejrlb.png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00" y="720"/>
                <a:ext cx="335" cy="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29" name="Marcador de contenido 2">
            <a:hlinkClick r:id="rId8" action="ppaction://hlinkfile"/>
          </p:cNvPr>
          <p:cNvSpPr txBox="1">
            <a:spLocks/>
          </p:cNvSpPr>
          <p:nvPr/>
        </p:nvSpPr>
        <p:spPr>
          <a:xfrm>
            <a:off x="4525758" y="4389072"/>
            <a:ext cx="4269160" cy="466975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chemeClr val="accent3">
                  <a:lumMod val="50000"/>
                </a:schemeClr>
              </a:buClr>
              <a:buFont typeface="Arial" pitchFamily="34" charset="0"/>
              <a:buNone/>
            </a:pPr>
            <a:r>
              <a:rPr lang="es-CO" sz="2400" dirty="0" smtClean="0"/>
              <a:t>Plan de trabajo anual</a:t>
            </a:r>
            <a:endParaRPr lang="es-CO" sz="2400" dirty="0" smtClean="0"/>
          </a:p>
        </p:txBody>
      </p:sp>
      <p:cxnSp>
        <p:nvCxnSpPr>
          <p:cNvPr id="31" name="Conector recto 30"/>
          <p:cNvCxnSpPr/>
          <p:nvPr/>
        </p:nvCxnSpPr>
        <p:spPr>
          <a:xfrm>
            <a:off x="3949694" y="5572363"/>
            <a:ext cx="576064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/>
          <p:cNvCxnSpPr/>
          <p:nvPr/>
        </p:nvCxnSpPr>
        <p:spPr>
          <a:xfrm>
            <a:off x="3966465" y="2714387"/>
            <a:ext cx="576064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80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1449511"/>
            <a:ext cx="7848872" cy="460244"/>
          </a:xfrm>
        </p:spPr>
        <p:txBody>
          <a:bodyPr>
            <a:noAutofit/>
          </a:bodyPr>
          <a:lstStyle/>
          <a:p>
            <a:r>
              <a:rPr lang="es-ES" sz="2400" b="1" dirty="0" smtClean="0"/>
              <a:t>GESTIÓN AMBIENTAL EN EL MANEJO DE RESIDUOS SÓLIDOS </a:t>
            </a:r>
            <a:endParaRPr lang="es-ES" sz="2400" dirty="0"/>
          </a:p>
        </p:txBody>
      </p:sp>
      <p:sp>
        <p:nvSpPr>
          <p:cNvPr id="4" name="CuadroTexto 3"/>
          <p:cNvSpPr txBox="1"/>
          <p:nvPr/>
        </p:nvSpPr>
        <p:spPr>
          <a:xfrm>
            <a:off x="899592" y="1916832"/>
            <a:ext cx="46730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Separación y clasificación </a:t>
            </a:r>
            <a:r>
              <a:rPr lang="es-ES" sz="2000" b="1" dirty="0"/>
              <a:t>en la fuente. </a:t>
            </a:r>
            <a:endParaRPr lang="es-ES" sz="2000" b="1" dirty="0"/>
          </a:p>
        </p:txBody>
      </p:sp>
      <p:pic>
        <p:nvPicPr>
          <p:cNvPr id="1026" name="Picture 2" descr="Resultado de imagen de canecas de colores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247" t="32951" r="24800" b="16198"/>
          <a:stretch/>
        </p:blipFill>
        <p:spPr bwMode="auto">
          <a:xfrm>
            <a:off x="6995110" y="3369707"/>
            <a:ext cx="1040258" cy="1716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n de canecas de colores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506" t="32537" r="41753" b="17383"/>
          <a:stretch/>
        </p:blipFill>
        <p:spPr bwMode="auto">
          <a:xfrm>
            <a:off x="1605079" y="3349376"/>
            <a:ext cx="1043060" cy="1716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n de canecas de colores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76" t="33535" r="58494" b="17925"/>
          <a:stretch/>
        </p:blipFill>
        <p:spPr bwMode="auto">
          <a:xfrm>
            <a:off x="4414498" y="3395963"/>
            <a:ext cx="1030043" cy="1663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/>
          <p:cNvSpPr txBox="1"/>
          <p:nvPr/>
        </p:nvSpPr>
        <p:spPr>
          <a:xfrm>
            <a:off x="1051675" y="5140930"/>
            <a:ext cx="214986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400" b="1" u="sng" dirty="0"/>
              <a:t>Caneca Verde – Bolsa Negra</a:t>
            </a:r>
          </a:p>
          <a:p>
            <a:pPr algn="just"/>
            <a:r>
              <a:rPr lang="es-ES" sz="1400" dirty="0"/>
              <a:t>Residuos no aprovechables</a:t>
            </a:r>
          </a:p>
          <a:p>
            <a:pPr algn="just"/>
            <a:r>
              <a:rPr lang="es-ES" sz="1400" dirty="0" err="1"/>
              <a:t>i</a:t>
            </a:r>
            <a:r>
              <a:rPr lang="es-ES" sz="1400" dirty="0" err="1"/>
              <a:t>copor</a:t>
            </a:r>
            <a:r>
              <a:rPr lang="es-ES" sz="1400" dirty="0"/>
              <a:t>, empaques de alimentos, barrido, servilletas, papel metalizado </a:t>
            </a:r>
            <a:endParaRPr lang="es-ES" sz="1400" dirty="0"/>
          </a:p>
        </p:txBody>
      </p:sp>
      <p:sp>
        <p:nvSpPr>
          <p:cNvPr id="14" name="CuadroTexto 13"/>
          <p:cNvSpPr txBox="1"/>
          <p:nvPr/>
        </p:nvSpPr>
        <p:spPr>
          <a:xfrm>
            <a:off x="3862292" y="5140930"/>
            <a:ext cx="214986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400" b="1" u="sng" dirty="0"/>
              <a:t>Caneca Azul – Bolsa Blanca</a:t>
            </a:r>
          </a:p>
          <a:p>
            <a:pPr algn="just"/>
            <a:r>
              <a:rPr lang="es-CO" sz="1400" dirty="0"/>
              <a:t>Plástico (PET, polipropileno, polietileno), vidrio (envases de vidrio- especialmente </a:t>
            </a:r>
            <a:r>
              <a:rPr lang="es-CO" sz="1400" dirty="0"/>
              <a:t>botellas), latas.</a:t>
            </a:r>
            <a:endParaRPr lang="es-ES" sz="14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6382572" y="5140931"/>
            <a:ext cx="2149868" cy="999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u="sng" dirty="0"/>
              <a:t>Caneca Gris – Bolsa Blanca</a:t>
            </a:r>
          </a:p>
          <a:p>
            <a:pPr algn="just">
              <a:lnSpc>
                <a:spcPct val="107000"/>
              </a:lnSpc>
            </a:pPr>
            <a:r>
              <a:rPr lang="es-CO" sz="1400" dirty="0"/>
              <a:t>Papel impreso, revistas, papel periódico, cajas de cartón</a:t>
            </a:r>
            <a:endParaRPr lang="es-CO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7"/>
          <p:cNvPicPr/>
          <p:nvPr/>
        </p:nvPicPr>
        <p:blipFill>
          <a:blip r:embed="rId4"/>
          <a:stretch>
            <a:fillRect/>
          </a:stretch>
        </p:blipFill>
        <p:spPr>
          <a:xfrm>
            <a:off x="899592" y="199506"/>
            <a:ext cx="2879894" cy="996133"/>
          </a:xfrm>
          <a:prstGeom prst="rect">
            <a:avLst/>
          </a:prstGeom>
        </p:spPr>
      </p:pic>
      <p:grpSp>
        <p:nvGrpSpPr>
          <p:cNvPr id="17" name="Grupo 16"/>
          <p:cNvGrpSpPr/>
          <p:nvPr/>
        </p:nvGrpSpPr>
        <p:grpSpPr>
          <a:xfrm>
            <a:off x="4201592" y="216782"/>
            <a:ext cx="4791140" cy="1227867"/>
            <a:chOff x="4201592" y="216782"/>
            <a:chExt cx="4791140" cy="1227867"/>
          </a:xfrm>
        </p:grpSpPr>
        <p:sp>
          <p:nvSpPr>
            <p:cNvPr id="18" name="CuadroTexto 17"/>
            <p:cNvSpPr txBox="1"/>
            <p:nvPr/>
          </p:nvSpPr>
          <p:spPr>
            <a:xfrm>
              <a:off x="6156176" y="216782"/>
              <a:ext cx="21327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3200" b="1" dirty="0"/>
                <a:t>SIGCMA</a:t>
              </a:r>
              <a:endParaRPr lang="es-CO" sz="3200" dirty="0"/>
            </a:p>
          </p:txBody>
        </p:sp>
        <p:sp>
          <p:nvSpPr>
            <p:cNvPr id="19" name="2 Subtítulo"/>
            <p:cNvSpPr txBox="1">
              <a:spLocks/>
            </p:cNvSpPr>
            <p:nvPr/>
          </p:nvSpPr>
          <p:spPr bwMode="auto">
            <a:xfrm>
              <a:off x="5908362" y="801711"/>
              <a:ext cx="2802680" cy="6429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 smtClean="0">
                  <a:latin typeface="Palatino Linotype" panose="02040502050505030304" pitchFamily="18" charset="0"/>
                </a:rPr>
                <a:t>Ingeniera </a:t>
              </a:r>
              <a:r>
                <a:rPr lang="es-CO" sz="1000" b="1" i="1" dirty="0">
                  <a:latin typeface="Palatino Linotype" panose="02040502050505030304" pitchFamily="18" charset="0"/>
                </a:rPr>
                <a:t>C</a:t>
              </a:r>
              <a:r>
                <a:rPr lang="es-CO" sz="1000" b="1" i="1" dirty="0" smtClean="0">
                  <a:latin typeface="Palatino Linotype" panose="02040502050505030304" pitchFamily="18" charset="0"/>
                </a:rPr>
                <a:t>arolina Rodríguez Estupiñan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 smtClean="0">
                  <a:latin typeface="Palatino Linotype" panose="02040502050505030304" pitchFamily="18" charset="0"/>
                </a:rPr>
                <a:t>Profesional Ambiental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 smtClean="0">
                  <a:latin typeface="Palatino Linotype" panose="02040502050505030304" pitchFamily="18" charset="0"/>
                </a:rPr>
                <a:t>Coordinación Nacional del SIGCMA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endParaRPr lang="es-CO" sz="1100" b="1" i="1" dirty="0" smtClean="0">
                <a:latin typeface="Palatino Linotype" panose="02040502050505030304" pitchFamily="18" charset="0"/>
              </a:endParaRPr>
            </a:p>
          </p:txBody>
        </p:sp>
        <p:grpSp>
          <p:nvGrpSpPr>
            <p:cNvPr id="20" name="Group 8"/>
            <p:cNvGrpSpPr>
              <a:grpSpLocks/>
            </p:cNvGrpSpPr>
            <p:nvPr/>
          </p:nvGrpSpPr>
          <p:grpSpPr bwMode="auto">
            <a:xfrm>
              <a:off x="4201592" y="235201"/>
              <a:ext cx="4791140" cy="960438"/>
              <a:chOff x="2381" y="180"/>
              <a:chExt cx="3154" cy="605"/>
            </a:xfrm>
          </p:grpSpPr>
          <p:sp>
            <p:nvSpPr>
              <p:cNvPr id="21" name="2 Subtítulo"/>
              <p:cNvSpPr txBox="1">
                <a:spLocks/>
              </p:cNvSpPr>
              <p:nvPr/>
            </p:nvSpPr>
            <p:spPr bwMode="auto">
              <a:xfrm>
                <a:off x="3591" y="180"/>
                <a:ext cx="1829" cy="4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buFont typeface="Arial" panose="020B0604020202020204" pitchFamily="34" charset="0"/>
                  <a:buNone/>
                </a:pPr>
                <a:r>
                  <a:rPr lang="es-CO" sz="1000" b="1" i="1" dirty="0" smtClean="0">
                    <a:solidFill>
                      <a:srgbClr val="FFFFFF"/>
                    </a:solidFill>
                    <a:latin typeface="Palatino Linotype" panose="02040502050505030304" pitchFamily="18" charset="0"/>
                  </a:rPr>
                  <a:t>William Espinosa</a:t>
                </a:r>
                <a:endPara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endParaRPr>
              </a:p>
            </p:txBody>
          </p:sp>
          <p:pic>
            <p:nvPicPr>
              <p:cNvPr id="22" name="6 Imagen" descr="palo ejrlb.png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81" y="720"/>
                <a:ext cx="1417" cy="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" name="7 Imagen" descr="palo ejrlb.png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00" y="720"/>
                <a:ext cx="335" cy="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2" name="Rectángulo 1"/>
          <p:cNvSpPr/>
          <p:nvPr/>
        </p:nvSpPr>
        <p:spPr>
          <a:xfrm>
            <a:off x="2576604" y="2558307"/>
            <a:ext cx="4645952" cy="400110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es-ES" sz="2000" dirty="0">
                <a:highlight>
                  <a:srgbClr val="00FFFF"/>
                </a:highlight>
                <a:ea typeface="Times New Roman" panose="02020603050405020304" pitchFamily="18" charset="0"/>
              </a:rPr>
              <a:t>Resolución 2184 de  diciembre 26 de 2019 </a:t>
            </a: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538370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4951" y="1722908"/>
            <a:ext cx="6858000" cy="288251"/>
          </a:xfrm>
        </p:spPr>
        <p:txBody>
          <a:bodyPr>
            <a:noAutofit/>
          </a:bodyPr>
          <a:lstStyle/>
          <a:p>
            <a:r>
              <a:rPr lang="es-ES" sz="2800" b="1" dirty="0" smtClean="0"/>
              <a:t>GESTIÓN AMBIENTAL EN EL MANEJO DE RESIDUOS SÓLIDOS </a:t>
            </a:r>
            <a:endParaRPr lang="es-ES" sz="2800" dirty="0"/>
          </a:p>
        </p:txBody>
      </p:sp>
      <p:pic>
        <p:nvPicPr>
          <p:cNvPr id="16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899592" y="199506"/>
            <a:ext cx="2879894" cy="996133"/>
          </a:xfrm>
          <a:prstGeom prst="rect">
            <a:avLst/>
          </a:prstGeom>
        </p:spPr>
      </p:pic>
      <p:grpSp>
        <p:nvGrpSpPr>
          <p:cNvPr id="17" name="Grupo 16"/>
          <p:cNvGrpSpPr/>
          <p:nvPr/>
        </p:nvGrpSpPr>
        <p:grpSpPr>
          <a:xfrm>
            <a:off x="4201592" y="216782"/>
            <a:ext cx="4791140" cy="1227867"/>
            <a:chOff x="4201592" y="216782"/>
            <a:chExt cx="4791140" cy="1227867"/>
          </a:xfrm>
        </p:grpSpPr>
        <p:sp>
          <p:nvSpPr>
            <p:cNvPr id="18" name="CuadroTexto 17"/>
            <p:cNvSpPr txBox="1"/>
            <p:nvPr/>
          </p:nvSpPr>
          <p:spPr>
            <a:xfrm>
              <a:off x="6156176" y="216782"/>
              <a:ext cx="21327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3200" b="1" dirty="0"/>
                <a:t>SIGCMA</a:t>
              </a:r>
              <a:endParaRPr lang="es-CO" sz="3200" dirty="0"/>
            </a:p>
          </p:txBody>
        </p:sp>
        <p:sp>
          <p:nvSpPr>
            <p:cNvPr id="19" name="2 Subtítulo"/>
            <p:cNvSpPr txBox="1">
              <a:spLocks/>
            </p:cNvSpPr>
            <p:nvPr/>
          </p:nvSpPr>
          <p:spPr bwMode="auto">
            <a:xfrm>
              <a:off x="5908362" y="801711"/>
              <a:ext cx="2802680" cy="6429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 smtClean="0">
                  <a:latin typeface="Palatino Linotype" panose="02040502050505030304" pitchFamily="18" charset="0"/>
                </a:rPr>
                <a:t>Ingeniera </a:t>
              </a:r>
              <a:r>
                <a:rPr lang="es-CO" sz="1000" b="1" i="1" dirty="0">
                  <a:latin typeface="Palatino Linotype" panose="02040502050505030304" pitchFamily="18" charset="0"/>
                </a:rPr>
                <a:t>C</a:t>
              </a:r>
              <a:r>
                <a:rPr lang="es-CO" sz="1000" b="1" i="1" dirty="0" smtClean="0">
                  <a:latin typeface="Palatino Linotype" panose="02040502050505030304" pitchFamily="18" charset="0"/>
                </a:rPr>
                <a:t>arolina Rodríguez Estupiñan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 smtClean="0">
                  <a:latin typeface="Palatino Linotype" panose="02040502050505030304" pitchFamily="18" charset="0"/>
                </a:rPr>
                <a:t>Profesional Ambiental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 smtClean="0">
                  <a:latin typeface="Palatino Linotype" panose="02040502050505030304" pitchFamily="18" charset="0"/>
                </a:rPr>
                <a:t>Coordinación Nacional del SIGCMA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endParaRPr lang="es-CO" sz="1100" b="1" i="1" dirty="0" smtClean="0">
                <a:latin typeface="Palatino Linotype" panose="02040502050505030304" pitchFamily="18" charset="0"/>
              </a:endParaRPr>
            </a:p>
          </p:txBody>
        </p:sp>
        <p:grpSp>
          <p:nvGrpSpPr>
            <p:cNvPr id="20" name="Group 8"/>
            <p:cNvGrpSpPr>
              <a:grpSpLocks/>
            </p:cNvGrpSpPr>
            <p:nvPr/>
          </p:nvGrpSpPr>
          <p:grpSpPr bwMode="auto">
            <a:xfrm>
              <a:off x="4201592" y="235201"/>
              <a:ext cx="4791140" cy="960438"/>
              <a:chOff x="2381" y="180"/>
              <a:chExt cx="3154" cy="605"/>
            </a:xfrm>
          </p:grpSpPr>
          <p:sp>
            <p:nvSpPr>
              <p:cNvPr id="21" name="2 Subtítulo"/>
              <p:cNvSpPr txBox="1">
                <a:spLocks/>
              </p:cNvSpPr>
              <p:nvPr/>
            </p:nvSpPr>
            <p:spPr bwMode="auto">
              <a:xfrm>
                <a:off x="3591" y="180"/>
                <a:ext cx="1829" cy="4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buFont typeface="Arial" panose="020B0604020202020204" pitchFamily="34" charset="0"/>
                  <a:buNone/>
                </a:pPr>
                <a:r>
                  <a:rPr lang="es-CO" sz="1000" b="1" i="1" dirty="0" smtClean="0">
                    <a:solidFill>
                      <a:srgbClr val="FFFFFF"/>
                    </a:solidFill>
                    <a:latin typeface="Palatino Linotype" panose="02040502050505030304" pitchFamily="18" charset="0"/>
                  </a:rPr>
                  <a:t>William Espinosa</a:t>
                </a:r>
                <a:endPara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endParaRPr>
              </a:p>
            </p:txBody>
          </p:sp>
          <p:pic>
            <p:nvPicPr>
              <p:cNvPr id="22" name="6 Imagen" descr="palo ejrlb.png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81" y="720"/>
                <a:ext cx="1417" cy="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" name="7 Imagen" descr="palo ejrlb.png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00" y="720"/>
                <a:ext cx="335" cy="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24" name="Marcador de contenido 2">
            <a:hlinkClick r:id="rId5" action="ppaction://hlinkfile"/>
          </p:cNvPr>
          <p:cNvSpPr txBox="1">
            <a:spLocks/>
          </p:cNvSpPr>
          <p:nvPr/>
        </p:nvSpPr>
        <p:spPr>
          <a:xfrm>
            <a:off x="899592" y="3256082"/>
            <a:ext cx="3528392" cy="2837213"/>
          </a:xfrm>
          <a:prstGeom prst="rect">
            <a:avLst/>
          </a:prstGeom>
          <a:ln w="76200">
            <a:solidFill>
              <a:srgbClr val="0070C0"/>
            </a:solidFill>
          </a:ln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3">
                  <a:lumMod val="50000"/>
                </a:schemeClr>
              </a:buClr>
            </a:pPr>
            <a:r>
              <a:rPr lang="es-CO" sz="2800" dirty="0" smtClean="0"/>
              <a:t>Manejo de residuos aprovechables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CO" sz="2800" dirty="0"/>
              <a:t>c</a:t>
            </a:r>
            <a:r>
              <a:rPr lang="es-CO" sz="2800" dirty="0" smtClean="0"/>
              <a:t>ircular  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endParaRPr lang="es-CO" sz="2400" dirty="0" smtClean="0"/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CO" sz="2400" b="1" dirty="0" smtClean="0"/>
              <a:t>DEAJC19 -97</a:t>
            </a:r>
            <a:endParaRPr lang="es-CO" sz="2400" b="1" dirty="0"/>
          </a:p>
          <a:p>
            <a:pPr>
              <a:buClr>
                <a:schemeClr val="accent3">
                  <a:lumMod val="50000"/>
                </a:schemeClr>
              </a:buClr>
            </a:pPr>
            <a:endParaRPr lang="es-CO" sz="2400" dirty="0" smtClean="0"/>
          </a:p>
        </p:txBody>
      </p:sp>
      <p:sp>
        <p:nvSpPr>
          <p:cNvPr id="25" name="Marcador de contenido 2"/>
          <p:cNvSpPr txBox="1">
            <a:spLocks/>
          </p:cNvSpPr>
          <p:nvPr/>
        </p:nvSpPr>
        <p:spPr>
          <a:xfrm>
            <a:off x="4913951" y="3256082"/>
            <a:ext cx="3904088" cy="2837213"/>
          </a:xfrm>
          <a:prstGeom prst="rect">
            <a:avLst/>
          </a:prstGeom>
          <a:ln w="76200">
            <a:solidFill>
              <a:srgbClr val="FF0000"/>
            </a:solidFill>
          </a:ln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2400" dirty="0"/>
              <a:t>G</a:t>
            </a:r>
            <a:r>
              <a:rPr lang="es-CO" sz="2400" dirty="0" smtClean="0"/>
              <a:t>uía para el manejo de cartuchos de </a:t>
            </a:r>
            <a:r>
              <a:rPr lang="es-CO" sz="2400" dirty="0" err="1" smtClean="0"/>
              <a:t>toners</a:t>
            </a:r>
            <a:r>
              <a:rPr lang="es-CO" sz="2400" dirty="0" smtClean="0"/>
              <a:t> usados 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endParaRPr lang="es-CO" sz="2400" dirty="0" smtClean="0"/>
          </a:p>
          <a:p>
            <a:pPr lvl="0"/>
            <a:r>
              <a:rPr lang="es-CO" sz="2400" b="1" dirty="0"/>
              <a:t>Circular 17-98 del 5 de diciembre de 2017</a:t>
            </a:r>
          </a:p>
          <a:p>
            <a:pPr lvl="0"/>
            <a:r>
              <a:rPr lang="es-CO" sz="2400" b="1" dirty="0"/>
              <a:t>Circular 18-45 del 9 de julio de 2018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endParaRPr lang="es-CO" sz="2400" dirty="0" smtClean="0"/>
          </a:p>
        </p:txBody>
      </p:sp>
    </p:spTree>
    <p:extLst>
      <p:ext uri="{BB962C8B-B14F-4D97-AF65-F5344CB8AC3E}">
        <p14:creationId xmlns:p14="http://schemas.microsoft.com/office/powerpoint/2010/main" val="2235980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64248" y="1538311"/>
            <a:ext cx="6858000" cy="697980"/>
          </a:xfrm>
        </p:spPr>
        <p:txBody>
          <a:bodyPr>
            <a:noAutofit/>
          </a:bodyPr>
          <a:lstStyle/>
          <a:p>
            <a:r>
              <a:rPr lang="es-ES" sz="3200" b="1" dirty="0" smtClean="0"/>
              <a:t>PROCEDIMIENTOS</a:t>
            </a:r>
            <a:r>
              <a:rPr lang="es-ES" sz="2800" b="1" dirty="0" smtClean="0"/>
              <a:t> DE GESTIÓN </a:t>
            </a:r>
            <a:endParaRPr lang="es-ES" sz="2800" dirty="0"/>
          </a:p>
        </p:txBody>
      </p:sp>
      <p:pic>
        <p:nvPicPr>
          <p:cNvPr id="16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899592" y="199506"/>
            <a:ext cx="2879894" cy="996133"/>
          </a:xfrm>
          <a:prstGeom prst="rect">
            <a:avLst/>
          </a:prstGeom>
        </p:spPr>
      </p:pic>
      <p:grpSp>
        <p:nvGrpSpPr>
          <p:cNvPr id="17" name="Grupo 16"/>
          <p:cNvGrpSpPr/>
          <p:nvPr/>
        </p:nvGrpSpPr>
        <p:grpSpPr>
          <a:xfrm>
            <a:off x="4201592" y="216782"/>
            <a:ext cx="4791140" cy="1227867"/>
            <a:chOff x="4201592" y="216782"/>
            <a:chExt cx="4791140" cy="1227867"/>
          </a:xfrm>
        </p:grpSpPr>
        <p:sp>
          <p:nvSpPr>
            <p:cNvPr id="18" name="CuadroTexto 17"/>
            <p:cNvSpPr txBox="1"/>
            <p:nvPr/>
          </p:nvSpPr>
          <p:spPr>
            <a:xfrm>
              <a:off x="6156176" y="216782"/>
              <a:ext cx="21327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3200" b="1" dirty="0"/>
                <a:t>SIGCMA</a:t>
              </a:r>
              <a:endParaRPr lang="es-CO" sz="3200" dirty="0"/>
            </a:p>
          </p:txBody>
        </p:sp>
        <p:sp>
          <p:nvSpPr>
            <p:cNvPr id="19" name="2 Subtítulo"/>
            <p:cNvSpPr txBox="1">
              <a:spLocks/>
            </p:cNvSpPr>
            <p:nvPr/>
          </p:nvSpPr>
          <p:spPr bwMode="auto">
            <a:xfrm>
              <a:off x="5908362" y="801711"/>
              <a:ext cx="2802680" cy="6429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 smtClean="0">
                  <a:latin typeface="Palatino Linotype" panose="02040502050505030304" pitchFamily="18" charset="0"/>
                </a:rPr>
                <a:t>Ingeniera </a:t>
              </a:r>
              <a:r>
                <a:rPr lang="es-CO" sz="1000" b="1" i="1" dirty="0">
                  <a:latin typeface="Palatino Linotype" panose="02040502050505030304" pitchFamily="18" charset="0"/>
                </a:rPr>
                <a:t>C</a:t>
              </a:r>
              <a:r>
                <a:rPr lang="es-CO" sz="1000" b="1" i="1" dirty="0" smtClean="0">
                  <a:latin typeface="Palatino Linotype" panose="02040502050505030304" pitchFamily="18" charset="0"/>
                </a:rPr>
                <a:t>arolina Rodríguez Estupiñan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 smtClean="0">
                  <a:latin typeface="Palatino Linotype" panose="02040502050505030304" pitchFamily="18" charset="0"/>
                </a:rPr>
                <a:t>Profesional Ambiental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 smtClean="0">
                  <a:latin typeface="Palatino Linotype" panose="02040502050505030304" pitchFamily="18" charset="0"/>
                </a:rPr>
                <a:t>Coordinación Nacional del SIGCMA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endParaRPr lang="es-CO" sz="1100" b="1" i="1" dirty="0" smtClean="0">
                <a:latin typeface="Palatino Linotype" panose="02040502050505030304" pitchFamily="18" charset="0"/>
              </a:endParaRPr>
            </a:p>
          </p:txBody>
        </p:sp>
        <p:grpSp>
          <p:nvGrpSpPr>
            <p:cNvPr id="20" name="Group 8"/>
            <p:cNvGrpSpPr>
              <a:grpSpLocks/>
            </p:cNvGrpSpPr>
            <p:nvPr/>
          </p:nvGrpSpPr>
          <p:grpSpPr bwMode="auto">
            <a:xfrm>
              <a:off x="4201592" y="235201"/>
              <a:ext cx="4791140" cy="960438"/>
              <a:chOff x="2381" y="180"/>
              <a:chExt cx="3154" cy="605"/>
            </a:xfrm>
          </p:grpSpPr>
          <p:sp>
            <p:nvSpPr>
              <p:cNvPr id="21" name="2 Subtítulo"/>
              <p:cNvSpPr txBox="1">
                <a:spLocks/>
              </p:cNvSpPr>
              <p:nvPr/>
            </p:nvSpPr>
            <p:spPr bwMode="auto">
              <a:xfrm>
                <a:off x="3591" y="180"/>
                <a:ext cx="1829" cy="4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buFont typeface="Arial" panose="020B0604020202020204" pitchFamily="34" charset="0"/>
                  <a:buNone/>
                </a:pPr>
                <a:r>
                  <a:rPr lang="es-CO" sz="1000" b="1" i="1" dirty="0" smtClean="0">
                    <a:solidFill>
                      <a:srgbClr val="FFFFFF"/>
                    </a:solidFill>
                    <a:latin typeface="Palatino Linotype" panose="02040502050505030304" pitchFamily="18" charset="0"/>
                  </a:rPr>
                  <a:t>William Espinosa</a:t>
                </a:r>
                <a:endPara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endParaRPr>
              </a:p>
            </p:txBody>
          </p:sp>
          <p:pic>
            <p:nvPicPr>
              <p:cNvPr id="22" name="6 Imagen" descr="palo ejrlb.png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81" y="720"/>
                <a:ext cx="1417" cy="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" name="7 Imagen" descr="palo ejrlb.png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00" y="720"/>
                <a:ext cx="335" cy="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730672379"/>
              </p:ext>
            </p:extLst>
          </p:nvPr>
        </p:nvGraphicFramePr>
        <p:xfrm>
          <a:off x="1564248" y="2352415"/>
          <a:ext cx="646413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679784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4951" y="1722908"/>
            <a:ext cx="6858000" cy="288251"/>
          </a:xfrm>
        </p:spPr>
        <p:txBody>
          <a:bodyPr>
            <a:noAutofit/>
          </a:bodyPr>
          <a:lstStyle/>
          <a:p>
            <a:r>
              <a:rPr lang="es-ES" sz="2800" b="1" dirty="0" smtClean="0"/>
              <a:t>MANUAL AMBIENTAL DE ADQUISICIÓN DE BIENES Y SERVICIOS </a:t>
            </a:r>
            <a:endParaRPr lang="es-ES" sz="2800" dirty="0"/>
          </a:p>
        </p:txBody>
      </p:sp>
      <p:pic>
        <p:nvPicPr>
          <p:cNvPr id="16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899592" y="199506"/>
            <a:ext cx="2879894" cy="996133"/>
          </a:xfrm>
          <a:prstGeom prst="rect">
            <a:avLst/>
          </a:prstGeom>
        </p:spPr>
      </p:pic>
      <p:grpSp>
        <p:nvGrpSpPr>
          <p:cNvPr id="17" name="Grupo 16"/>
          <p:cNvGrpSpPr/>
          <p:nvPr/>
        </p:nvGrpSpPr>
        <p:grpSpPr>
          <a:xfrm>
            <a:off x="4201592" y="216782"/>
            <a:ext cx="4791140" cy="1227867"/>
            <a:chOff x="4201592" y="216782"/>
            <a:chExt cx="4791140" cy="1227867"/>
          </a:xfrm>
        </p:grpSpPr>
        <p:sp>
          <p:nvSpPr>
            <p:cNvPr id="18" name="CuadroTexto 17"/>
            <p:cNvSpPr txBox="1"/>
            <p:nvPr/>
          </p:nvSpPr>
          <p:spPr>
            <a:xfrm>
              <a:off x="6156176" y="216782"/>
              <a:ext cx="21327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3200" b="1" dirty="0"/>
                <a:t>SIGCMA</a:t>
              </a:r>
              <a:endParaRPr lang="es-CO" sz="3200" dirty="0"/>
            </a:p>
          </p:txBody>
        </p:sp>
        <p:sp>
          <p:nvSpPr>
            <p:cNvPr id="19" name="2 Subtítulo"/>
            <p:cNvSpPr txBox="1">
              <a:spLocks/>
            </p:cNvSpPr>
            <p:nvPr/>
          </p:nvSpPr>
          <p:spPr bwMode="auto">
            <a:xfrm>
              <a:off x="5908362" y="801711"/>
              <a:ext cx="2802680" cy="6429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 smtClean="0">
                  <a:latin typeface="Palatino Linotype" panose="02040502050505030304" pitchFamily="18" charset="0"/>
                </a:rPr>
                <a:t>Ingeniera </a:t>
              </a:r>
              <a:r>
                <a:rPr lang="es-CO" sz="1000" b="1" i="1" dirty="0">
                  <a:latin typeface="Palatino Linotype" panose="02040502050505030304" pitchFamily="18" charset="0"/>
                </a:rPr>
                <a:t>C</a:t>
              </a:r>
              <a:r>
                <a:rPr lang="es-CO" sz="1000" b="1" i="1" dirty="0" smtClean="0">
                  <a:latin typeface="Palatino Linotype" panose="02040502050505030304" pitchFamily="18" charset="0"/>
                </a:rPr>
                <a:t>arolina Rodríguez Estupiñan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 smtClean="0">
                  <a:latin typeface="Palatino Linotype" panose="02040502050505030304" pitchFamily="18" charset="0"/>
                </a:rPr>
                <a:t>Profesional Ambiental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 smtClean="0">
                  <a:latin typeface="Palatino Linotype" panose="02040502050505030304" pitchFamily="18" charset="0"/>
                </a:rPr>
                <a:t>Coordinación Nacional del SIGCMA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endParaRPr lang="es-CO" sz="1100" b="1" i="1" dirty="0" smtClean="0">
                <a:latin typeface="Palatino Linotype" panose="02040502050505030304" pitchFamily="18" charset="0"/>
              </a:endParaRPr>
            </a:p>
          </p:txBody>
        </p:sp>
        <p:grpSp>
          <p:nvGrpSpPr>
            <p:cNvPr id="20" name="Group 8"/>
            <p:cNvGrpSpPr>
              <a:grpSpLocks/>
            </p:cNvGrpSpPr>
            <p:nvPr/>
          </p:nvGrpSpPr>
          <p:grpSpPr bwMode="auto">
            <a:xfrm>
              <a:off x="4201592" y="235201"/>
              <a:ext cx="4791140" cy="960438"/>
              <a:chOff x="2381" y="180"/>
              <a:chExt cx="3154" cy="605"/>
            </a:xfrm>
          </p:grpSpPr>
          <p:sp>
            <p:nvSpPr>
              <p:cNvPr id="21" name="2 Subtítulo"/>
              <p:cNvSpPr txBox="1">
                <a:spLocks/>
              </p:cNvSpPr>
              <p:nvPr/>
            </p:nvSpPr>
            <p:spPr bwMode="auto">
              <a:xfrm>
                <a:off x="3591" y="180"/>
                <a:ext cx="1829" cy="4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buFont typeface="Arial" panose="020B0604020202020204" pitchFamily="34" charset="0"/>
                  <a:buNone/>
                </a:pPr>
                <a:r>
                  <a:rPr lang="es-CO" sz="1000" b="1" i="1" dirty="0" smtClean="0">
                    <a:solidFill>
                      <a:srgbClr val="FFFFFF"/>
                    </a:solidFill>
                    <a:latin typeface="Palatino Linotype" panose="02040502050505030304" pitchFamily="18" charset="0"/>
                  </a:rPr>
                  <a:t>William Espinosa</a:t>
                </a:r>
                <a:endPara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endParaRPr>
              </a:p>
            </p:txBody>
          </p:sp>
          <p:pic>
            <p:nvPicPr>
              <p:cNvPr id="22" name="6 Imagen" descr="palo ejrlb.png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81" y="720"/>
                <a:ext cx="1417" cy="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" name="7 Imagen" descr="palo ejrlb.png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00" y="720"/>
                <a:ext cx="335" cy="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2" name="CuadroTexto 1"/>
          <p:cNvSpPr txBox="1"/>
          <p:nvPr/>
        </p:nvSpPr>
        <p:spPr>
          <a:xfrm>
            <a:off x="1157829" y="3068960"/>
            <a:ext cx="7512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s-CO" sz="2400" dirty="0" smtClean="0"/>
              <a:t>Matriz de requisitos ambientales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CO" sz="2400" dirty="0" smtClean="0"/>
              <a:t>Programa de manejo seguro de sustancias químicas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CO" sz="2400" dirty="0" smtClean="0"/>
              <a:t>Guía ambiental para el manejo del parque automotor </a:t>
            </a:r>
            <a:endParaRPr lang="es-CO" sz="2400" dirty="0"/>
          </a:p>
        </p:txBody>
      </p:sp>
      <p:pic>
        <p:nvPicPr>
          <p:cNvPr id="1026" name="Picture 2" descr="Resultado de imagen para compras verde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269289"/>
            <a:ext cx="2143125" cy="213360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4527521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6744</TotalTime>
  <Words>282</Words>
  <Application>Microsoft Office PowerPoint</Application>
  <PresentationFormat>Presentación en pantalla (4:3)</PresentationFormat>
  <Paragraphs>65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Calibri</vt:lpstr>
      <vt:lpstr>Palatino Linotype</vt:lpstr>
      <vt:lpstr>Times New Roman</vt:lpstr>
      <vt:lpstr>Wingdings</vt:lpstr>
      <vt:lpstr>1_Tema de Office</vt:lpstr>
      <vt:lpstr>MEJORAS DEL SGA </vt:lpstr>
      <vt:lpstr>ACTUALIZACIÓN DE DOCUMENTOS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Cpq01</dc:creator>
  <cp:lastModifiedBy>Carolina Rodríguez Estupiñan</cp:lastModifiedBy>
  <cp:revision>200</cp:revision>
  <dcterms:created xsi:type="dcterms:W3CDTF">2012-11-20T17:02:50Z</dcterms:created>
  <dcterms:modified xsi:type="dcterms:W3CDTF">2020-02-17T22:03:38Z</dcterms:modified>
</cp:coreProperties>
</file>