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74" r:id="rId2"/>
  </p:sldMasterIdLst>
  <p:notesMasterIdLst>
    <p:notesMasterId r:id="rId30"/>
  </p:notesMasterIdLst>
  <p:handoutMasterIdLst>
    <p:handoutMasterId r:id="rId31"/>
  </p:handoutMasterIdLst>
  <p:sldIdLst>
    <p:sldId id="552" r:id="rId3"/>
    <p:sldId id="553" r:id="rId4"/>
    <p:sldId id="554" r:id="rId5"/>
    <p:sldId id="555" r:id="rId6"/>
    <p:sldId id="556" r:id="rId7"/>
    <p:sldId id="557" r:id="rId8"/>
    <p:sldId id="558" r:id="rId9"/>
    <p:sldId id="545" r:id="rId10"/>
    <p:sldId id="559" r:id="rId11"/>
    <p:sldId id="562" r:id="rId12"/>
    <p:sldId id="563" r:id="rId13"/>
    <p:sldId id="564" r:id="rId14"/>
    <p:sldId id="565" r:id="rId15"/>
    <p:sldId id="566" r:id="rId16"/>
    <p:sldId id="567" r:id="rId17"/>
    <p:sldId id="568" r:id="rId18"/>
    <p:sldId id="569" r:id="rId19"/>
    <p:sldId id="570" r:id="rId20"/>
    <p:sldId id="571" r:id="rId21"/>
    <p:sldId id="572" r:id="rId22"/>
    <p:sldId id="573" r:id="rId23"/>
    <p:sldId id="574" r:id="rId24"/>
    <p:sldId id="575" r:id="rId25"/>
    <p:sldId id="576" r:id="rId26"/>
    <p:sldId id="577" r:id="rId27"/>
    <p:sldId id="578" r:id="rId28"/>
    <p:sldId id="551" r:id="rId29"/>
  </p:sldIdLst>
  <p:sldSz cx="9144000" cy="6858000" type="letter"/>
  <p:notesSz cx="7010400" cy="92964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pos="599">
          <p15:clr>
            <a:srgbClr val="A4A3A4"/>
          </p15:clr>
        </p15:guide>
        <p15:guide id="4" pos="38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CC"/>
    <a:srgbClr val="A50021"/>
    <a:srgbClr val="006600"/>
    <a:srgbClr val="FBFBFB"/>
    <a:srgbClr val="F7F7F7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3" autoAdjust="0"/>
    <p:restoredTop sz="91463" autoAdjust="0"/>
  </p:normalViewPr>
  <p:slideViewPr>
    <p:cSldViewPr snapToGrid="0">
      <p:cViewPr varScale="1">
        <p:scale>
          <a:sx n="86" d="100"/>
          <a:sy n="86" d="100"/>
        </p:scale>
        <p:origin x="1020" y="8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824" y="-102"/>
      </p:cViewPr>
      <p:guideLst>
        <p:guide orient="horz" pos="2928"/>
        <p:guide pos="2208"/>
        <p:guide pos="599"/>
        <p:guide pos="38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6" name="Picture 8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49263" y="1074738"/>
            <a:ext cx="6065837" cy="709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EAEAEA"/>
            </a:outerShdw>
          </a:effectLst>
        </p:spPr>
      </p:pic>
      <p:pic>
        <p:nvPicPr>
          <p:cNvPr id="2765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3775" y="192088"/>
            <a:ext cx="47942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3098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005013" y="320675"/>
            <a:ext cx="299878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63" tIns="0" rIns="18763" bIns="0" numCol="1" anchor="t" anchorCtr="0" compatLnSpc="1">
            <a:prstTxWarp prst="textNoShape">
              <a:avLst/>
            </a:prstTxWarp>
          </a:bodyPr>
          <a:lstStyle>
            <a:lvl1pPr defTabSz="900113">
              <a:defRPr sz="1000" b="1" smtClean="0">
                <a:solidFill>
                  <a:srgbClr val="990033"/>
                </a:solidFill>
              </a:defRPr>
            </a:lvl1pPr>
          </a:lstStyle>
          <a:p>
            <a:pPr>
              <a:defRPr/>
            </a:pPr>
            <a:endParaRPr lang="es-ES_tradnl"/>
          </a:p>
          <a:p>
            <a:pPr>
              <a:defRPr/>
            </a:pPr>
            <a:r>
              <a:rPr lang="es-ES_tradnl"/>
              <a:t>NOMBRE DEL CURSO</a:t>
            </a:r>
          </a:p>
        </p:txBody>
      </p:sp>
      <p:sp>
        <p:nvSpPr>
          <p:cNvPr id="473099" name="Rectangle 11"/>
          <p:cNvSpPr>
            <a:spLocks noChangeArrowheads="1"/>
          </p:cNvSpPr>
          <p:nvPr/>
        </p:nvSpPr>
        <p:spPr bwMode="auto">
          <a:xfrm>
            <a:off x="1949450" y="8320088"/>
            <a:ext cx="31099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012" tIns="50800" rIns="100012" bIns="50800"/>
          <a:lstStyle/>
          <a:p>
            <a:pPr eaLnBrk="0" hangingPunct="0">
              <a:defRPr/>
            </a:pPr>
            <a:r>
              <a:rPr lang="es-ES_tradnl" sz="800" b="1">
                <a:solidFill>
                  <a:srgbClr val="990033"/>
                </a:solidFill>
              </a:rPr>
              <a:t>I&amp;F/TRG/Q-01 – Rev  03 / Nov - 07</a:t>
            </a:r>
          </a:p>
          <a:p>
            <a:pPr eaLnBrk="0" hangingPunct="0">
              <a:defRPr/>
            </a:pPr>
            <a:r>
              <a:rPr lang="es-ES_tradnl" sz="800" b="1">
                <a:solidFill>
                  <a:srgbClr val="990033"/>
                </a:solidFill>
                <a:sym typeface="Symbol" pitchFamily="18" charset="2"/>
              </a:rPr>
              <a:t> BUREAU VERITAS COLOMBIA LTDA.</a:t>
            </a:r>
          </a:p>
          <a:p>
            <a:pPr eaLnBrk="0" hangingPunct="0">
              <a:defRPr/>
            </a:pPr>
            <a:r>
              <a:rPr lang="es-ES_tradnl" sz="800" b="1">
                <a:solidFill>
                  <a:srgbClr val="990033"/>
                </a:solidFill>
                <a:sym typeface="Symbol" pitchFamily="18" charset="2"/>
              </a:rPr>
              <a:t>PROHIBIDA SU REPRODUCCIÓN</a:t>
            </a:r>
          </a:p>
          <a:p>
            <a:pPr eaLnBrk="0" hangingPunct="0">
              <a:defRPr/>
            </a:pPr>
            <a:fld id="{48AD373A-CF91-4594-8182-A3BC35758683}" type="slidenum">
              <a:rPr lang="es-ES_tradnl" sz="800" b="1">
                <a:solidFill>
                  <a:srgbClr val="990033"/>
                </a:solidFill>
                <a:sym typeface="Symbol" pitchFamily="18" charset="2"/>
              </a:rPr>
              <a:pPr eaLnBrk="0" hangingPunct="0">
                <a:defRPr/>
              </a:pPr>
              <a:t>‹Nº›</a:t>
            </a:fld>
            <a:endParaRPr lang="es-ES_tradnl" sz="800" b="1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1033463" y="4706938"/>
            <a:ext cx="5049837" cy="412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2775" y="8829675"/>
            <a:ext cx="704850" cy="465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000" smtClean="0">
                <a:solidFill>
                  <a:srgbClr val="B0002D"/>
                </a:solidFill>
              </a:defRPr>
            </a:lvl1pPr>
          </a:lstStyle>
          <a:p>
            <a:pPr>
              <a:defRPr/>
            </a:pPr>
            <a:fld id="{3005213B-7AFE-4C2C-A9F6-DD21BCDCBD64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gray">
          <a:xfrm>
            <a:off x="936625" y="4470400"/>
            <a:ext cx="0" cy="4684713"/>
          </a:xfrm>
          <a:prstGeom prst="line">
            <a:avLst/>
          </a:prstGeom>
          <a:noFill/>
          <a:ln w="12700">
            <a:solidFill>
              <a:srgbClr val="B0002D"/>
            </a:solidFill>
            <a:round/>
            <a:headEnd/>
            <a:tailEnd/>
          </a:ln>
          <a:effectLst/>
        </p:spPr>
        <p:txBody>
          <a:bodyPr lIns="91434" tIns="45718" rIns="91434" bIns="45718">
            <a:spAutoFit/>
          </a:bodyPr>
          <a:lstStyle/>
          <a:p>
            <a:pPr>
              <a:defRPr/>
            </a:pPr>
            <a:endParaRPr lang="es-CO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gray">
          <a:xfrm rot="-5400000">
            <a:off x="3373438" y="1919287"/>
            <a:ext cx="0" cy="5400675"/>
          </a:xfrm>
          <a:prstGeom prst="line">
            <a:avLst/>
          </a:prstGeom>
          <a:noFill/>
          <a:ln w="12700">
            <a:solidFill>
              <a:srgbClr val="B0002D"/>
            </a:solidFill>
            <a:round/>
            <a:headEnd/>
            <a:tailEnd/>
          </a:ln>
          <a:effectLst/>
        </p:spPr>
        <p:txBody>
          <a:bodyPr lIns="91434" tIns="45718" rIns="91434" bIns="45718">
            <a:spAutoFit/>
          </a:bodyPr>
          <a:lstStyle/>
          <a:p>
            <a:pPr>
              <a:defRPr/>
            </a:pPr>
            <a:endParaRPr lang="es-CO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gray">
          <a:xfrm>
            <a:off x="923925" y="4389438"/>
            <a:ext cx="628650" cy="266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4906" tIns="47453" rIns="94906" bIns="47453"/>
          <a:lstStyle/>
          <a:p>
            <a:pPr defTabSz="949325" eaLnBrk="0" hangingPunct="0">
              <a:spcBef>
                <a:spcPct val="50000"/>
              </a:spcBef>
              <a:defRPr/>
            </a:pPr>
            <a:r>
              <a:rPr lang="fr-FR" sz="1200" i="1">
                <a:solidFill>
                  <a:srgbClr val="4F74AA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19753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61938" indent="-261938" algn="l" rtl="0" eaLnBrk="0" fontAlgn="base" hangingPunct="0">
      <a:lnSpc>
        <a:spcPct val="90000"/>
      </a:lnSpc>
      <a:spcBef>
        <a:spcPct val="70000"/>
      </a:spcBef>
      <a:spcAft>
        <a:spcPct val="0"/>
      </a:spcAft>
      <a:buClr>
        <a:srgbClr val="B0002D"/>
      </a:buClr>
      <a:buSzPct val="85000"/>
      <a:buFont typeface="Arial" charset="0"/>
      <a:buChar char="►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38150" indent="-174625" algn="l" rtl="0" eaLnBrk="0" fontAlgn="base" hangingPunct="0">
      <a:lnSpc>
        <a:spcPct val="90000"/>
      </a:lnSpc>
      <a:spcBef>
        <a:spcPct val="70000"/>
      </a:spcBef>
      <a:spcAft>
        <a:spcPct val="0"/>
      </a:spcAft>
      <a:buClr>
        <a:srgbClr val="4F74AA"/>
      </a:buClr>
      <a:buSzPct val="50000"/>
      <a:buFont typeface="Wingdings" pitchFamily="2" charset="2"/>
      <a:buChar char="l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6763" indent="-195263" algn="l" rtl="0" eaLnBrk="0" fontAlgn="base" hangingPunct="0">
      <a:lnSpc>
        <a:spcPct val="90000"/>
      </a:lnSpc>
      <a:spcBef>
        <a:spcPct val="7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lnSpc>
        <a:spcPct val="90000"/>
      </a:lnSpc>
      <a:spcBef>
        <a:spcPct val="70000"/>
      </a:spcBef>
      <a:spcAft>
        <a:spcPct val="0"/>
      </a:spcAft>
      <a:buChar char="•"/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lnSpc>
        <a:spcPct val="90000"/>
      </a:lnSpc>
      <a:spcBef>
        <a:spcPct val="70000"/>
      </a:spcBef>
      <a:spcAft>
        <a:spcPct val="0"/>
      </a:spcAft>
      <a:buChar char="•"/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359BB-D900-4B8A-AB94-D13A4A297E45}" type="slidenum">
              <a:rPr lang="fr-FR"/>
              <a:pPr/>
              <a:t>3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2150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19381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13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989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14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528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15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4493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16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4946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17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2261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18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5701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19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4895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20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4370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21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9727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22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434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8E604-FCB4-4E1B-AE8B-E0137E9A5C0F}" type="slidenum">
              <a:rPr lang="fr-FR"/>
              <a:pPr/>
              <a:t>4</a:t>
            </a:fld>
            <a:endParaRPr lang="fr-F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2150"/>
            <a:ext cx="4648200" cy="34861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98419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23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879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24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5726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25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0728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26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9303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2436F-8B75-41FC-B0C8-BCE2DC0C0C8F}" type="slidenum">
              <a:rPr lang="fr-FR"/>
              <a:pPr/>
              <a:t>27</a:t>
            </a:fld>
            <a:endParaRPr lang="fr-FR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2150"/>
            <a:ext cx="4648200" cy="34861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0905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225B9-DA4D-41C3-81CB-B7E482C13EB4}" type="slidenum">
              <a:rPr lang="fr-FR"/>
              <a:pPr/>
              <a:t>5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2150"/>
            <a:ext cx="4648200" cy="34861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804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30D2A-1390-4902-B2B0-DFE9289EFFFE}" type="slidenum">
              <a:rPr lang="fr-FR"/>
              <a:pPr/>
              <a:t>6</a:t>
            </a:fld>
            <a:endParaRPr 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2150"/>
            <a:ext cx="4648200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211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8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170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9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5228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10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268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11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3853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950E-B6DC-4A0A-980D-6F5256854688}" type="slidenum">
              <a:rPr lang="fr-FR"/>
              <a:pPr/>
              <a:t>12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279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  <a:defRPr/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3" name="Image 92" descr="BV_logo_SG_RVB_E-bdf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663" y="5329238"/>
            <a:ext cx="354647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 advClick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81788" y="101600"/>
            <a:ext cx="2143125" cy="6084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2413" y="101600"/>
            <a:ext cx="6276975" cy="6084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 advClick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2" descr="BV_logo_SG_RVB_E-bdf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663" y="5329238"/>
            <a:ext cx="354647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0708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>
                <a:solidFill>
                  <a:prstClr val="black"/>
                </a:solidFill>
              </a:rPr>
              <a:pPr/>
              <a:t>4/09/2020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70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>
                <a:solidFill>
                  <a:prstClr val="black"/>
                </a:solidFill>
              </a:rPr>
              <a:pPr/>
              <a:t>4/09/2020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82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>
                <a:solidFill>
                  <a:prstClr val="black"/>
                </a:solidFill>
              </a:rPr>
              <a:pPr/>
              <a:t>4/09/2020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784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>
                <a:solidFill>
                  <a:prstClr val="black"/>
                </a:solidFill>
              </a:rPr>
              <a:pPr/>
              <a:t>4/09/2020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255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>
                <a:solidFill>
                  <a:prstClr val="black"/>
                </a:solidFill>
              </a:rPr>
              <a:pPr/>
              <a:t>4/09/2020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868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>
                <a:solidFill>
                  <a:prstClr val="black"/>
                </a:solidFill>
              </a:rPr>
              <a:pPr/>
              <a:t>4/09/2020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577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>
                <a:solidFill>
                  <a:prstClr val="black"/>
                </a:solidFill>
              </a:rPr>
              <a:pPr/>
              <a:t>4/09/2020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87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>
                <a:solidFill>
                  <a:prstClr val="black"/>
                </a:solidFill>
              </a:rPr>
              <a:pPr/>
              <a:t>4/09/2020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295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>
                <a:solidFill>
                  <a:prstClr val="black"/>
                </a:solidFill>
              </a:rPr>
              <a:pPr/>
              <a:t>4/09/2020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671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>
                <a:solidFill>
                  <a:prstClr val="black"/>
                </a:solidFill>
              </a:rPr>
              <a:pPr/>
              <a:t>4/09/2020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9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66700" y="987425"/>
            <a:ext cx="4202113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1213" y="987425"/>
            <a:ext cx="42037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 advClick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</p:cSld>
  <p:clrMapOvr>
    <a:masterClrMapping/>
  </p:clrMapOvr>
  <p:transition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advClick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01600"/>
            <a:ext cx="7893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66700" y="987425"/>
            <a:ext cx="855821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511428" name="Rectangle 4"/>
          <p:cNvSpPr>
            <a:spLocks noChangeArrowheads="1"/>
          </p:cNvSpPr>
          <p:nvPr/>
        </p:nvSpPr>
        <p:spPr bwMode="gray">
          <a:xfrm>
            <a:off x="0" y="793750"/>
            <a:ext cx="8820150" cy="174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1511429" name="Rectangle 5"/>
          <p:cNvSpPr>
            <a:spLocks noChangeArrowheads="1"/>
          </p:cNvSpPr>
          <p:nvPr/>
        </p:nvSpPr>
        <p:spPr bwMode="gray">
          <a:xfrm>
            <a:off x="8636000" y="128588"/>
            <a:ext cx="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30" name="Freeform 6"/>
          <p:cNvSpPr>
            <a:spLocks/>
          </p:cNvSpPr>
          <p:nvPr/>
        </p:nvSpPr>
        <p:spPr bwMode="gray">
          <a:xfrm>
            <a:off x="8636000" y="1285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31" name="Freeform 7"/>
          <p:cNvSpPr>
            <a:spLocks/>
          </p:cNvSpPr>
          <p:nvPr/>
        </p:nvSpPr>
        <p:spPr bwMode="gray">
          <a:xfrm>
            <a:off x="8636000" y="1285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32" name="Freeform 8"/>
          <p:cNvSpPr>
            <a:spLocks/>
          </p:cNvSpPr>
          <p:nvPr/>
        </p:nvSpPr>
        <p:spPr bwMode="gray">
          <a:xfrm>
            <a:off x="8636000" y="1285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33" name="Freeform 9"/>
          <p:cNvSpPr>
            <a:spLocks/>
          </p:cNvSpPr>
          <p:nvPr/>
        </p:nvSpPr>
        <p:spPr bwMode="gray">
          <a:xfrm>
            <a:off x="8520113" y="117475"/>
            <a:ext cx="390525" cy="482600"/>
          </a:xfrm>
          <a:custGeom>
            <a:avLst/>
            <a:gdLst/>
            <a:ahLst/>
            <a:cxnLst>
              <a:cxn ang="0">
                <a:pos x="274" y="680"/>
              </a:cxn>
              <a:cxn ang="0">
                <a:pos x="302" y="678"/>
              </a:cxn>
              <a:cxn ang="0">
                <a:pos x="358" y="670"/>
              </a:cxn>
              <a:cxn ang="0">
                <a:pos x="384" y="664"/>
              </a:cxn>
              <a:cxn ang="0">
                <a:pos x="412" y="652"/>
              </a:cxn>
              <a:cxn ang="0">
                <a:pos x="448" y="626"/>
              </a:cxn>
              <a:cxn ang="0">
                <a:pos x="470" y="604"/>
              </a:cxn>
              <a:cxn ang="0">
                <a:pos x="478" y="592"/>
              </a:cxn>
              <a:cxn ang="0">
                <a:pos x="492" y="570"/>
              </a:cxn>
              <a:cxn ang="0">
                <a:pos x="514" y="516"/>
              </a:cxn>
              <a:cxn ang="0">
                <a:pos x="534" y="450"/>
              </a:cxn>
              <a:cxn ang="0">
                <a:pos x="544" y="378"/>
              </a:cxn>
              <a:cxn ang="0">
                <a:pos x="546" y="340"/>
              </a:cxn>
              <a:cxn ang="0">
                <a:pos x="544" y="302"/>
              </a:cxn>
              <a:cxn ang="0">
                <a:pos x="534" y="230"/>
              </a:cxn>
              <a:cxn ang="0">
                <a:pos x="514" y="164"/>
              </a:cxn>
              <a:cxn ang="0">
                <a:pos x="492" y="110"/>
              </a:cxn>
              <a:cxn ang="0">
                <a:pos x="478" y="88"/>
              </a:cxn>
              <a:cxn ang="0">
                <a:pos x="470" y="76"/>
              </a:cxn>
              <a:cxn ang="0">
                <a:pos x="448" y="54"/>
              </a:cxn>
              <a:cxn ang="0">
                <a:pos x="412" y="28"/>
              </a:cxn>
              <a:cxn ang="0">
                <a:pos x="384" y="16"/>
              </a:cxn>
              <a:cxn ang="0">
                <a:pos x="384" y="16"/>
              </a:cxn>
              <a:cxn ang="0">
                <a:pos x="330" y="4"/>
              </a:cxn>
              <a:cxn ang="0">
                <a:pos x="274" y="0"/>
              </a:cxn>
              <a:cxn ang="0">
                <a:pos x="274" y="0"/>
              </a:cxn>
              <a:cxn ang="0">
                <a:pos x="216" y="4"/>
              </a:cxn>
              <a:cxn ang="0">
                <a:pos x="162" y="16"/>
              </a:cxn>
              <a:cxn ang="0">
                <a:pos x="162" y="16"/>
              </a:cxn>
              <a:cxn ang="0">
                <a:pos x="136" y="28"/>
              </a:cxn>
              <a:cxn ang="0">
                <a:pos x="98" y="54"/>
              </a:cxn>
              <a:cxn ang="0">
                <a:pos x="78" y="76"/>
              </a:cxn>
              <a:cxn ang="0">
                <a:pos x="70" y="88"/>
              </a:cxn>
              <a:cxn ang="0">
                <a:pos x="56" y="110"/>
              </a:cxn>
              <a:cxn ang="0">
                <a:pos x="32" y="164"/>
              </a:cxn>
              <a:cxn ang="0">
                <a:pos x="14" y="230"/>
              </a:cxn>
              <a:cxn ang="0">
                <a:pos x="2" y="302"/>
              </a:cxn>
              <a:cxn ang="0">
                <a:pos x="0" y="340"/>
              </a:cxn>
              <a:cxn ang="0">
                <a:pos x="2" y="378"/>
              </a:cxn>
              <a:cxn ang="0">
                <a:pos x="14" y="450"/>
              </a:cxn>
              <a:cxn ang="0">
                <a:pos x="32" y="516"/>
              </a:cxn>
              <a:cxn ang="0">
                <a:pos x="56" y="570"/>
              </a:cxn>
              <a:cxn ang="0">
                <a:pos x="70" y="592"/>
              </a:cxn>
              <a:cxn ang="0">
                <a:pos x="78" y="604"/>
              </a:cxn>
              <a:cxn ang="0">
                <a:pos x="98" y="626"/>
              </a:cxn>
              <a:cxn ang="0">
                <a:pos x="136" y="652"/>
              </a:cxn>
              <a:cxn ang="0">
                <a:pos x="162" y="664"/>
              </a:cxn>
              <a:cxn ang="0">
                <a:pos x="162" y="664"/>
              </a:cxn>
              <a:cxn ang="0">
                <a:pos x="216" y="676"/>
              </a:cxn>
              <a:cxn ang="0">
                <a:pos x="272" y="680"/>
              </a:cxn>
              <a:cxn ang="0">
                <a:pos x="274" y="680"/>
              </a:cxn>
            </a:cxnLst>
            <a:rect l="0" t="0" r="r" b="b"/>
            <a:pathLst>
              <a:path w="546" h="680">
                <a:moveTo>
                  <a:pt x="274" y="680"/>
                </a:moveTo>
                <a:lnTo>
                  <a:pt x="274" y="680"/>
                </a:lnTo>
                <a:lnTo>
                  <a:pt x="274" y="680"/>
                </a:lnTo>
                <a:lnTo>
                  <a:pt x="302" y="678"/>
                </a:lnTo>
                <a:lnTo>
                  <a:pt x="330" y="676"/>
                </a:lnTo>
                <a:lnTo>
                  <a:pt x="358" y="670"/>
                </a:lnTo>
                <a:lnTo>
                  <a:pt x="384" y="664"/>
                </a:lnTo>
                <a:lnTo>
                  <a:pt x="384" y="664"/>
                </a:lnTo>
                <a:lnTo>
                  <a:pt x="384" y="664"/>
                </a:lnTo>
                <a:lnTo>
                  <a:pt x="412" y="652"/>
                </a:lnTo>
                <a:lnTo>
                  <a:pt x="436" y="634"/>
                </a:lnTo>
                <a:lnTo>
                  <a:pt x="448" y="626"/>
                </a:lnTo>
                <a:lnTo>
                  <a:pt x="460" y="614"/>
                </a:lnTo>
                <a:lnTo>
                  <a:pt x="470" y="604"/>
                </a:lnTo>
                <a:lnTo>
                  <a:pt x="478" y="592"/>
                </a:lnTo>
                <a:lnTo>
                  <a:pt x="478" y="592"/>
                </a:lnTo>
                <a:lnTo>
                  <a:pt x="478" y="592"/>
                </a:lnTo>
                <a:lnTo>
                  <a:pt x="492" y="570"/>
                </a:lnTo>
                <a:lnTo>
                  <a:pt x="504" y="544"/>
                </a:lnTo>
                <a:lnTo>
                  <a:pt x="514" y="516"/>
                </a:lnTo>
                <a:lnTo>
                  <a:pt x="526" y="484"/>
                </a:lnTo>
                <a:lnTo>
                  <a:pt x="534" y="450"/>
                </a:lnTo>
                <a:lnTo>
                  <a:pt x="540" y="414"/>
                </a:lnTo>
                <a:lnTo>
                  <a:pt x="544" y="378"/>
                </a:lnTo>
                <a:lnTo>
                  <a:pt x="546" y="340"/>
                </a:lnTo>
                <a:lnTo>
                  <a:pt x="546" y="340"/>
                </a:lnTo>
                <a:lnTo>
                  <a:pt x="546" y="340"/>
                </a:lnTo>
                <a:lnTo>
                  <a:pt x="544" y="302"/>
                </a:lnTo>
                <a:lnTo>
                  <a:pt x="540" y="266"/>
                </a:lnTo>
                <a:lnTo>
                  <a:pt x="534" y="230"/>
                </a:lnTo>
                <a:lnTo>
                  <a:pt x="526" y="196"/>
                </a:lnTo>
                <a:lnTo>
                  <a:pt x="514" y="164"/>
                </a:lnTo>
                <a:lnTo>
                  <a:pt x="504" y="136"/>
                </a:lnTo>
                <a:lnTo>
                  <a:pt x="492" y="110"/>
                </a:lnTo>
                <a:lnTo>
                  <a:pt x="478" y="88"/>
                </a:lnTo>
                <a:lnTo>
                  <a:pt x="478" y="88"/>
                </a:lnTo>
                <a:lnTo>
                  <a:pt x="478" y="88"/>
                </a:lnTo>
                <a:lnTo>
                  <a:pt x="470" y="76"/>
                </a:lnTo>
                <a:lnTo>
                  <a:pt x="460" y="66"/>
                </a:lnTo>
                <a:lnTo>
                  <a:pt x="448" y="54"/>
                </a:lnTo>
                <a:lnTo>
                  <a:pt x="438" y="44"/>
                </a:lnTo>
                <a:lnTo>
                  <a:pt x="412" y="28"/>
                </a:lnTo>
                <a:lnTo>
                  <a:pt x="398" y="22"/>
                </a:lnTo>
                <a:lnTo>
                  <a:pt x="384" y="16"/>
                </a:lnTo>
                <a:lnTo>
                  <a:pt x="384" y="16"/>
                </a:lnTo>
                <a:lnTo>
                  <a:pt x="384" y="16"/>
                </a:lnTo>
                <a:lnTo>
                  <a:pt x="358" y="10"/>
                </a:lnTo>
                <a:lnTo>
                  <a:pt x="330" y="4"/>
                </a:lnTo>
                <a:lnTo>
                  <a:pt x="302" y="2"/>
                </a:lnTo>
                <a:lnTo>
                  <a:pt x="274" y="0"/>
                </a:lnTo>
                <a:lnTo>
                  <a:pt x="274" y="0"/>
                </a:lnTo>
                <a:lnTo>
                  <a:pt x="274" y="0"/>
                </a:lnTo>
                <a:lnTo>
                  <a:pt x="246" y="2"/>
                </a:lnTo>
                <a:lnTo>
                  <a:pt x="216" y="4"/>
                </a:lnTo>
                <a:lnTo>
                  <a:pt x="190" y="10"/>
                </a:lnTo>
                <a:lnTo>
                  <a:pt x="162" y="16"/>
                </a:lnTo>
                <a:lnTo>
                  <a:pt x="162" y="16"/>
                </a:lnTo>
                <a:lnTo>
                  <a:pt x="162" y="16"/>
                </a:lnTo>
                <a:lnTo>
                  <a:pt x="148" y="22"/>
                </a:lnTo>
                <a:lnTo>
                  <a:pt x="136" y="28"/>
                </a:lnTo>
                <a:lnTo>
                  <a:pt x="110" y="44"/>
                </a:lnTo>
                <a:lnTo>
                  <a:pt x="98" y="54"/>
                </a:lnTo>
                <a:lnTo>
                  <a:pt x="88" y="66"/>
                </a:lnTo>
                <a:lnTo>
                  <a:pt x="78" y="76"/>
                </a:lnTo>
                <a:lnTo>
                  <a:pt x="70" y="88"/>
                </a:lnTo>
                <a:lnTo>
                  <a:pt x="70" y="88"/>
                </a:lnTo>
                <a:lnTo>
                  <a:pt x="70" y="88"/>
                </a:lnTo>
                <a:lnTo>
                  <a:pt x="56" y="110"/>
                </a:lnTo>
                <a:lnTo>
                  <a:pt x="44" y="136"/>
                </a:lnTo>
                <a:lnTo>
                  <a:pt x="32" y="164"/>
                </a:lnTo>
                <a:lnTo>
                  <a:pt x="22" y="196"/>
                </a:lnTo>
                <a:lnTo>
                  <a:pt x="14" y="230"/>
                </a:lnTo>
                <a:lnTo>
                  <a:pt x="6" y="266"/>
                </a:lnTo>
                <a:lnTo>
                  <a:pt x="2" y="302"/>
                </a:lnTo>
                <a:lnTo>
                  <a:pt x="0" y="340"/>
                </a:lnTo>
                <a:lnTo>
                  <a:pt x="0" y="340"/>
                </a:lnTo>
                <a:lnTo>
                  <a:pt x="0" y="340"/>
                </a:lnTo>
                <a:lnTo>
                  <a:pt x="2" y="378"/>
                </a:lnTo>
                <a:lnTo>
                  <a:pt x="6" y="414"/>
                </a:lnTo>
                <a:lnTo>
                  <a:pt x="14" y="450"/>
                </a:lnTo>
                <a:lnTo>
                  <a:pt x="22" y="484"/>
                </a:lnTo>
                <a:lnTo>
                  <a:pt x="32" y="516"/>
                </a:lnTo>
                <a:lnTo>
                  <a:pt x="44" y="544"/>
                </a:lnTo>
                <a:lnTo>
                  <a:pt x="56" y="570"/>
                </a:lnTo>
                <a:lnTo>
                  <a:pt x="70" y="592"/>
                </a:lnTo>
                <a:lnTo>
                  <a:pt x="70" y="592"/>
                </a:lnTo>
                <a:lnTo>
                  <a:pt x="70" y="592"/>
                </a:lnTo>
                <a:lnTo>
                  <a:pt x="78" y="604"/>
                </a:lnTo>
                <a:lnTo>
                  <a:pt x="88" y="614"/>
                </a:lnTo>
                <a:lnTo>
                  <a:pt x="98" y="626"/>
                </a:lnTo>
                <a:lnTo>
                  <a:pt x="110" y="634"/>
                </a:lnTo>
                <a:lnTo>
                  <a:pt x="136" y="652"/>
                </a:lnTo>
                <a:lnTo>
                  <a:pt x="148" y="658"/>
                </a:lnTo>
                <a:lnTo>
                  <a:pt x="162" y="664"/>
                </a:lnTo>
                <a:lnTo>
                  <a:pt x="162" y="664"/>
                </a:lnTo>
                <a:lnTo>
                  <a:pt x="162" y="664"/>
                </a:lnTo>
                <a:lnTo>
                  <a:pt x="190" y="670"/>
                </a:lnTo>
                <a:lnTo>
                  <a:pt x="216" y="676"/>
                </a:lnTo>
                <a:lnTo>
                  <a:pt x="244" y="678"/>
                </a:lnTo>
                <a:lnTo>
                  <a:pt x="272" y="680"/>
                </a:lnTo>
                <a:lnTo>
                  <a:pt x="274" y="680"/>
                </a:lnTo>
                <a:lnTo>
                  <a:pt x="274" y="68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34" name="Freeform 10"/>
          <p:cNvSpPr>
            <a:spLocks/>
          </p:cNvSpPr>
          <p:nvPr/>
        </p:nvSpPr>
        <p:spPr bwMode="gray">
          <a:xfrm>
            <a:off x="8534400" y="123825"/>
            <a:ext cx="361950" cy="468313"/>
          </a:xfrm>
          <a:custGeom>
            <a:avLst/>
            <a:gdLst/>
            <a:ahLst/>
            <a:cxnLst>
              <a:cxn ang="0">
                <a:pos x="506" y="330"/>
              </a:cxn>
              <a:cxn ang="0">
                <a:pos x="502" y="388"/>
              </a:cxn>
              <a:cxn ang="0">
                <a:pos x="492" y="448"/>
              </a:cxn>
              <a:cxn ang="0">
                <a:pos x="478" y="502"/>
              </a:cxn>
              <a:cxn ang="0">
                <a:pos x="462" y="544"/>
              </a:cxn>
              <a:cxn ang="0">
                <a:pos x="452" y="564"/>
              </a:cxn>
              <a:cxn ang="0">
                <a:pos x="428" y="598"/>
              </a:cxn>
              <a:cxn ang="0">
                <a:pos x="400" y="624"/>
              </a:cxn>
              <a:cxn ang="0">
                <a:pos x="366" y="642"/>
              </a:cxn>
              <a:cxn ang="0">
                <a:pos x="346" y="648"/>
              </a:cxn>
              <a:cxn ang="0">
                <a:pos x="300" y="658"/>
              </a:cxn>
              <a:cxn ang="0">
                <a:pos x="254" y="660"/>
              </a:cxn>
              <a:cxn ang="0">
                <a:pos x="254" y="660"/>
              </a:cxn>
              <a:cxn ang="0">
                <a:pos x="206" y="658"/>
              </a:cxn>
              <a:cxn ang="0">
                <a:pos x="160" y="648"/>
              </a:cxn>
              <a:cxn ang="0">
                <a:pos x="140" y="642"/>
              </a:cxn>
              <a:cxn ang="0">
                <a:pos x="106" y="624"/>
              </a:cxn>
              <a:cxn ang="0">
                <a:pos x="78" y="598"/>
              </a:cxn>
              <a:cxn ang="0">
                <a:pos x="54" y="564"/>
              </a:cxn>
              <a:cxn ang="0">
                <a:pos x="44" y="544"/>
              </a:cxn>
              <a:cxn ang="0">
                <a:pos x="28" y="502"/>
              </a:cxn>
              <a:cxn ang="0">
                <a:pos x="14" y="448"/>
              </a:cxn>
              <a:cxn ang="0">
                <a:pos x="4" y="388"/>
              </a:cxn>
              <a:cxn ang="0">
                <a:pos x="0" y="330"/>
              </a:cxn>
              <a:cxn ang="0">
                <a:pos x="0" y="330"/>
              </a:cxn>
              <a:cxn ang="0">
                <a:pos x="4" y="272"/>
              </a:cxn>
              <a:cxn ang="0">
                <a:pos x="14" y="212"/>
              </a:cxn>
              <a:cxn ang="0">
                <a:pos x="28" y="158"/>
              </a:cxn>
              <a:cxn ang="0">
                <a:pos x="44" y="116"/>
              </a:cxn>
              <a:cxn ang="0">
                <a:pos x="54" y="96"/>
              </a:cxn>
              <a:cxn ang="0">
                <a:pos x="78" y="62"/>
              </a:cxn>
              <a:cxn ang="0">
                <a:pos x="106" y="36"/>
              </a:cxn>
              <a:cxn ang="0">
                <a:pos x="140" y="18"/>
              </a:cxn>
              <a:cxn ang="0">
                <a:pos x="160" y="10"/>
              </a:cxn>
              <a:cxn ang="0">
                <a:pos x="206" y="2"/>
              </a:cxn>
              <a:cxn ang="0">
                <a:pos x="254" y="0"/>
              </a:cxn>
              <a:cxn ang="0">
                <a:pos x="254" y="0"/>
              </a:cxn>
              <a:cxn ang="0">
                <a:pos x="300" y="2"/>
              </a:cxn>
              <a:cxn ang="0">
                <a:pos x="346" y="10"/>
              </a:cxn>
              <a:cxn ang="0">
                <a:pos x="366" y="18"/>
              </a:cxn>
              <a:cxn ang="0">
                <a:pos x="400" y="36"/>
              </a:cxn>
              <a:cxn ang="0">
                <a:pos x="428" y="62"/>
              </a:cxn>
              <a:cxn ang="0">
                <a:pos x="452" y="96"/>
              </a:cxn>
              <a:cxn ang="0">
                <a:pos x="462" y="116"/>
              </a:cxn>
              <a:cxn ang="0">
                <a:pos x="478" y="158"/>
              </a:cxn>
              <a:cxn ang="0">
                <a:pos x="492" y="212"/>
              </a:cxn>
              <a:cxn ang="0">
                <a:pos x="502" y="272"/>
              </a:cxn>
              <a:cxn ang="0">
                <a:pos x="506" y="330"/>
              </a:cxn>
              <a:cxn ang="0">
                <a:pos x="506" y="330"/>
              </a:cxn>
            </a:cxnLst>
            <a:rect l="0" t="0" r="r" b="b"/>
            <a:pathLst>
              <a:path w="506" h="660">
                <a:moveTo>
                  <a:pt x="506" y="330"/>
                </a:moveTo>
                <a:lnTo>
                  <a:pt x="506" y="330"/>
                </a:lnTo>
                <a:lnTo>
                  <a:pt x="506" y="358"/>
                </a:lnTo>
                <a:lnTo>
                  <a:pt x="502" y="388"/>
                </a:lnTo>
                <a:lnTo>
                  <a:pt x="498" y="418"/>
                </a:lnTo>
                <a:lnTo>
                  <a:pt x="492" y="448"/>
                </a:lnTo>
                <a:lnTo>
                  <a:pt x="486" y="476"/>
                </a:lnTo>
                <a:lnTo>
                  <a:pt x="478" y="502"/>
                </a:lnTo>
                <a:lnTo>
                  <a:pt x="470" y="524"/>
                </a:lnTo>
                <a:lnTo>
                  <a:pt x="462" y="544"/>
                </a:lnTo>
                <a:lnTo>
                  <a:pt x="462" y="544"/>
                </a:lnTo>
                <a:lnTo>
                  <a:pt x="452" y="564"/>
                </a:lnTo>
                <a:lnTo>
                  <a:pt x="442" y="582"/>
                </a:lnTo>
                <a:lnTo>
                  <a:pt x="428" y="598"/>
                </a:lnTo>
                <a:lnTo>
                  <a:pt x="416" y="612"/>
                </a:lnTo>
                <a:lnTo>
                  <a:pt x="400" y="624"/>
                </a:lnTo>
                <a:lnTo>
                  <a:pt x="384" y="634"/>
                </a:lnTo>
                <a:lnTo>
                  <a:pt x="366" y="642"/>
                </a:lnTo>
                <a:lnTo>
                  <a:pt x="346" y="648"/>
                </a:lnTo>
                <a:lnTo>
                  <a:pt x="346" y="648"/>
                </a:lnTo>
                <a:lnTo>
                  <a:pt x="324" y="654"/>
                </a:lnTo>
                <a:lnTo>
                  <a:pt x="300" y="658"/>
                </a:lnTo>
                <a:lnTo>
                  <a:pt x="276" y="660"/>
                </a:lnTo>
                <a:lnTo>
                  <a:pt x="254" y="660"/>
                </a:lnTo>
                <a:lnTo>
                  <a:pt x="254" y="660"/>
                </a:lnTo>
                <a:lnTo>
                  <a:pt x="254" y="660"/>
                </a:lnTo>
                <a:lnTo>
                  <a:pt x="230" y="660"/>
                </a:lnTo>
                <a:lnTo>
                  <a:pt x="206" y="658"/>
                </a:lnTo>
                <a:lnTo>
                  <a:pt x="184" y="654"/>
                </a:lnTo>
                <a:lnTo>
                  <a:pt x="160" y="648"/>
                </a:lnTo>
                <a:lnTo>
                  <a:pt x="160" y="648"/>
                </a:lnTo>
                <a:lnTo>
                  <a:pt x="140" y="642"/>
                </a:lnTo>
                <a:lnTo>
                  <a:pt x="122" y="634"/>
                </a:lnTo>
                <a:lnTo>
                  <a:pt x="106" y="624"/>
                </a:lnTo>
                <a:lnTo>
                  <a:pt x="90" y="612"/>
                </a:lnTo>
                <a:lnTo>
                  <a:pt x="78" y="598"/>
                </a:lnTo>
                <a:lnTo>
                  <a:pt x="64" y="582"/>
                </a:lnTo>
                <a:lnTo>
                  <a:pt x="54" y="564"/>
                </a:lnTo>
                <a:lnTo>
                  <a:pt x="44" y="544"/>
                </a:lnTo>
                <a:lnTo>
                  <a:pt x="44" y="544"/>
                </a:lnTo>
                <a:lnTo>
                  <a:pt x="36" y="524"/>
                </a:lnTo>
                <a:lnTo>
                  <a:pt x="28" y="502"/>
                </a:lnTo>
                <a:lnTo>
                  <a:pt x="20" y="476"/>
                </a:lnTo>
                <a:lnTo>
                  <a:pt x="14" y="448"/>
                </a:lnTo>
                <a:lnTo>
                  <a:pt x="8" y="418"/>
                </a:lnTo>
                <a:lnTo>
                  <a:pt x="4" y="388"/>
                </a:lnTo>
                <a:lnTo>
                  <a:pt x="0" y="358"/>
                </a:lnTo>
                <a:lnTo>
                  <a:pt x="0" y="330"/>
                </a:lnTo>
                <a:lnTo>
                  <a:pt x="0" y="330"/>
                </a:lnTo>
                <a:lnTo>
                  <a:pt x="0" y="330"/>
                </a:lnTo>
                <a:lnTo>
                  <a:pt x="0" y="302"/>
                </a:lnTo>
                <a:lnTo>
                  <a:pt x="4" y="272"/>
                </a:lnTo>
                <a:lnTo>
                  <a:pt x="8" y="242"/>
                </a:lnTo>
                <a:lnTo>
                  <a:pt x="14" y="212"/>
                </a:lnTo>
                <a:lnTo>
                  <a:pt x="20" y="184"/>
                </a:lnTo>
                <a:lnTo>
                  <a:pt x="28" y="158"/>
                </a:lnTo>
                <a:lnTo>
                  <a:pt x="36" y="136"/>
                </a:lnTo>
                <a:lnTo>
                  <a:pt x="44" y="116"/>
                </a:lnTo>
                <a:lnTo>
                  <a:pt x="44" y="116"/>
                </a:lnTo>
                <a:lnTo>
                  <a:pt x="54" y="96"/>
                </a:lnTo>
                <a:lnTo>
                  <a:pt x="64" y="78"/>
                </a:lnTo>
                <a:lnTo>
                  <a:pt x="78" y="62"/>
                </a:lnTo>
                <a:lnTo>
                  <a:pt x="90" y="48"/>
                </a:lnTo>
                <a:lnTo>
                  <a:pt x="106" y="36"/>
                </a:lnTo>
                <a:lnTo>
                  <a:pt x="122" y="26"/>
                </a:lnTo>
                <a:lnTo>
                  <a:pt x="140" y="18"/>
                </a:lnTo>
                <a:lnTo>
                  <a:pt x="160" y="10"/>
                </a:lnTo>
                <a:lnTo>
                  <a:pt x="160" y="10"/>
                </a:lnTo>
                <a:lnTo>
                  <a:pt x="184" y="6"/>
                </a:lnTo>
                <a:lnTo>
                  <a:pt x="206" y="2"/>
                </a:lnTo>
                <a:lnTo>
                  <a:pt x="230" y="0"/>
                </a:lnTo>
                <a:lnTo>
                  <a:pt x="254" y="0"/>
                </a:lnTo>
                <a:lnTo>
                  <a:pt x="254" y="0"/>
                </a:lnTo>
                <a:lnTo>
                  <a:pt x="254" y="0"/>
                </a:lnTo>
                <a:lnTo>
                  <a:pt x="276" y="0"/>
                </a:lnTo>
                <a:lnTo>
                  <a:pt x="300" y="2"/>
                </a:lnTo>
                <a:lnTo>
                  <a:pt x="324" y="6"/>
                </a:lnTo>
                <a:lnTo>
                  <a:pt x="346" y="10"/>
                </a:lnTo>
                <a:lnTo>
                  <a:pt x="346" y="10"/>
                </a:lnTo>
                <a:lnTo>
                  <a:pt x="366" y="18"/>
                </a:lnTo>
                <a:lnTo>
                  <a:pt x="384" y="26"/>
                </a:lnTo>
                <a:lnTo>
                  <a:pt x="400" y="36"/>
                </a:lnTo>
                <a:lnTo>
                  <a:pt x="416" y="48"/>
                </a:lnTo>
                <a:lnTo>
                  <a:pt x="428" y="62"/>
                </a:lnTo>
                <a:lnTo>
                  <a:pt x="442" y="78"/>
                </a:lnTo>
                <a:lnTo>
                  <a:pt x="452" y="96"/>
                </a:lnTo>
                <a:lnTo>
                  <a:pt x="462" y="116"/>
                </a:lnTo>
                <a:lnTo>
                  <a:pt x="462" y="116"/>
                </a:lnTo>
                <a:lnTo>
                  <a:pt x="470" y="136"/>
                </a:lnTo>
                <a:lnTo>
                  <a:pt x="478" y="158"/>
                </a:lnTo>
                <a:lnTo>
                  <a:pt x="486" y="184"/>
                </a:lnTo>
                <a:lnTo>
                  <a:pt x="492" y="212"/>
                </a:lnTo>
                <a:lnTo>
                  <a:pt x="498" y="242"/>
                </a:lnTo>
                <a:lnTo>
                  <a:pt x="502" y="272"/>
                </a:lnTo>
                <a:lnTo>
                  <a:pt x="506" y="302"/>
                </a:lnTo>
                <a:lnTo>
                  <a:pt x="506" y="330"/>
                </a:lnTo>
                <a:lnTo>
                  <a:pt x="506" y="330"/>
                </a:lnTo>
                <a:lnTo>
                  <a:pt x="506" y="3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35" name="Freeform 11"/>
          <p:cNvSpPr>
            <a:spLocks/>
          </p:cNvSpPr>
          <p:nvPr/>
        </p:nvSpPr>
        <p:spPr bwMode="gray">
          <a:xfrm>
            <a:off x="8591550" y="180975"/>
            <a:ext cx="247650" cy="354013"/>
          </a:xfrm>
          <a:custGeom>
            <a:avLst/>
            <a:gdLst/>
            <a:ahLst/>
            <a:cxnLst>
              <a:cxn ang="0">
                <a:pos x="174" y="0"/>
              </a:cxn>
              <a:cxn ang="0">
                <a:pos x="214" y="2"/>
              </a:cxn>
              <a:cxn ang="0">
                <a:pos x="250" y="10"/>
              </a:cxn>
              <a:cxn ang="0">
                <a:pos x="250" y="10"/>
              </a:cxn>
              <a:cxn ang="0">
                <a:pos x="286" y="28"/>
              </a:cxn>
              <a:cxn ang="0">
                <a:pos x="308" y="60"/>
              </a:cxn>
              <a:cxn ang="0">
                <a:pos x="316" y="78"/>
              </a:cxn>
              <a:cxn ang="0">
                <a:pos x="330" y="122"/>
              </a:cxn>
              <a:cxn ang="0">
                <a:pos x="340" y="172"/>
              </a:cxn>
              <a:cxn ang="0">
                <a:pos x="346" y="224"/>
              </a:cxn>
              <a:cxn ang="0">
                <a:pos x="346" y="250"/>
              </a:cxn>
              <a:cxn ang="0">
                <a:pos x="346" y="276"/>
              </a:cxn>
              <a:cxn ang="0">
                <a:pos x="340" y="328"/>
              </a:cxn>
              <a:cxn ang="0">
                <a:pos x="330" y="378"/>
              </a:cxn>
              <a:cxn ang="0">
                <a:pos x="316" y="422"/>
              </a:cxn>
              <a:cxn ang="0">
                <a:pos x="308" y="440"/>
              </a:cxn>
              <a:cxn ang="0">
                <a:pos x="286" y="472"/>
              </a:cxn>
              <a:cxn ang="0">
                <a:pos x="250" y="490"/>
              </a:cxn>
              <a:cxn ang="0">
                <a:pos x="250" y="490"/>
              </a:cxn>
              <a:cxn ang="0">
                <a:pos x="214" y="498"/>
              </a:cxn>
              <a:cxn ang="0">
                <a:pos x="174" y="500"/>
              </a:cxn>
              <a:cxn ang="0">
                <a:pos x="174" y="500"/>
              </a:cxn>
              <a:cxn ang="0">
                <a:pos x="134" y="498"/>
              </a:cxn>
              <a:cxn ang="0">
                <a:pos x="96" y="490"/>
              </a:cxn>
              <a:cxn ang="0">
                <a:pos x="96" y="490"/>
              </a:cxn>
              <a:cxn ang="0">
                <a:pos x="62" y="472"/>
              </a:cxn>
              <a:cxn ang="0">
                <a:pos x="40" y="440"/>
              </a:cxn>
              <a:cxn ang="0">
                <a:pos x="30" y="422"/>
              </a:cxn>
              <a:cxn ang="0">
                <a:pos x="16" y="378"/>
              </a:cxn>
              <a:cxn ang="0">
                <a:pos x="6" y="328"/>
              </a:cxn>
              <a:cxn ang="0">
                <a:pos x="2" y="276"/>
              </a:cxn>
              <a:cxn ang="0">
                <a:pos x="0" y="250"/>
              </a:cxn>
              <a:cxn ang="0">
                <a:pos x="2" y="224"/>
              </a:cxn>
              <a:cxn ang="0">
                <a:pos x="6" y="172"/>
              </a:cxn>
              <a:cxn ang="0">
                <a:pos x="16" y="122"/>
              </a:cxn>
              <a:cxn ang="0">
                <a:pos x="30" y="78"/>
              </a:cxn>
              <a:cxn ang="0">
                <a:pos x="40" y="60"/>
              </a:cxn>
              <a:cxn ang="0">
                <a:pos x="62" y="28"/>
              </a:cxn>
              <a:cxn ang="0">
                <a:pos x="96" y="10"/>
              </a:cxn>
              <a:cxn ang="0">
                <a:pos x="96" y="10"/>
              </a:cxn>
              <a:cxn ang="0">
                <a:pos x="134" y="2"/>
              </a:cxn>
              <a:cxn ang="0">
                <a:pos x="174" y="0"/>
              </a:cxn>
              <a:cxn ang="0">
                <a:pos x="174" y="0"/>
              </a:cxn>
            </a:cxnLst>
            <a:rect l="0" t="0" r="r" b="b"/>
            <a:pathLst>
              <a:path w="346" h="500">
                <a:moveTo>
                  <a:pt x="174" y="0"/>
                </a:moveTo>
                <a:lnTo>
                  <a:pt x="174" y="0"/>
                </a:lnTo>
                <a:lnTo>
                  <a:pt x="194" y="0"/>
                </a:lnTo>
                <a:lnTo>
                  <a:pt x="214" y="2"/>
                </a:lnTo>
                <a:lnTo>
                  <a:pt x="232" y="6"/>
                </a:lnTo>
                <a:lnTo>
                  <a:pt x="250" y="10"/>
                </a:lnTo>
                <a:lnTo>
                  <a:pt x="250" y="10"/>
                </a:lnTo>
                <a:lnTo>
                  <a:pt x="250" y="10"/>
                </a:lnTo>
                <a:lnTo>
                  <a:pt x="268" y="18"/>
                </a:lnTo>
                <a:lnTo>
                  <a:pt x="286" y="28"/>
                </a:lnTo>
                <a:lnTo>
                  <a:pt x="298" y="42"/>
                </a:lnTo>
                <a:lnTo>
                  <a:pt x="308" y="60"/>
                </a:lnTo>
                <a:lnTo>
                  <a:pt x="308" y="60"/>
                </a:lnTo>
                <a:lnTo>
                  <a:pt x="316" y="78"/>
                </a:lnTo>
                <a:lnTo>
                  <a:pt x="324" y="100"/>
                </a:lnTo>
                <a:lnTo>
                  <a:pt x="330" y="122"/>
                </a:lnTo>
                <a:lnTo>
                  <a:pt x="336" y="146"/>
                </a:lnTo>
                <a:lnTo>
                  <a:pt x="340" y="172"/>
                </a:lnTo>
                <a:lnTo>
                  <a:pt x="344" y="198"/>
                </a:lnTo>
                <a:lnTo>
                  <a:pt x="346" y="224"/>
                </a:lnTo>
                <a:lnTo>
                  <a:pt x="346" y="250"/>
                </a:lnTo>
                <a:lnTo>
                  <a:pt x="346" y="250"/>
                </a:lnTo>
                <a:lnTo>
                  <a:pt x="346" y="250"/>
                </a:lnTo>
                <a:lnTo>
                  <a:pt x="346" y="276"/>
                </a:lnTo>
                <a:lnTo>
                  <a:pt x="344" y="302"/>
                </a:lnTo>
                <a:lnTo>
                  <a:pt x="340" y="328"/>
                </a:lnTo>
                <a:lnTo>
                  <a:pt x="336" y="354"/>
                </a:lnTo>
                <a:lnTo>
                  <a:pt x="330" y="378"/>
                </a:lnTo>
                <a:lnTo>
                  <a:pt x="324" y="400"/>
                </a:lnTo>
                <a:lnTo>
                  <a:pt x="316" y="422"/>
                </a:lnTo>
                <a:lnTo>
                  <a:pt x="308" y="440"/>
                </a:lnTo>
                <a:lnTo>
                  <a:pt x="308" y="440"/>
                </a:lnTo>
                <a:lnTo>
                  <a:pt x="298" y="458"/>
                </a:lnTo>
                <a:lnTo>
                  <a:pt x="286" y="472"/>
                </a:lnTo>
                <a:lnTo>
                  <a:pt x="268" y="482"/>
                </a:lnTo>
                <a:lnTo>
                  <a:pt x="250" y="490"/>
                </a:lnTo>
                <a:lnTo>
                  <a:pt x="250" y="490"/>
                </a:lnTo>
                <a:lnTo>
                  <a:pt x="250" y="490"/>
                </a:lnTo>
                <a:lnTo>
                  <a:pt x="232" y="494"/>
                </a:lnTo>
                <a:lnTo>
                  <a:pt x="214" y="498"/>
                </a:lnTo>
                <a:lnTo>
                  <a:pt x="194" y="500"/>
                </a:lnTo>
                <a:lnTo>
                  <a:pt x="174" y="500"/>
                </a:lnTo>
                <a:lnTo>
                  <a:pt x="174" y="500"/>
                </a:lnTo>
                <a:lnTo>
                  <a:pt x="174" y="500"/>
                </a:lnTo>
                <a:lnTo>
                  <a:pt x="154" y="500"/>
                </a:lnTo>
                <a:lnTo>
                  <a:pt x="134" y="498"/>
                </a:lnTo>
                <a:lnTo>
                  <a:pt x="116" y="494"/>
                </a:lnTo>
                <a:lnTo>
                  <a:pt x="96" y="490"/>
                </a:lnTo>
                <a:lnTo>
                  <a:pt x="96" y="490"/>
                </a:lnTo>
                <a:lnTo>
                  <a:pt x="96" y="490"/>
                </a:lnTo>
                <a:lnTo>
                  <a:pt x="78" y="482"/>
                </a:lnTo>
                <a:lnTo>
                  <a:pt x="62" y="472"/>
                </a:lnTo>
                <a:lnTo>
                  <a:pt x="48" y="458"/>
                </a:lnTo>
                <a:lnTo>
                  <a:pt x="40" y="440"/>
                </a:lnTo>
                <a:lnTo>
                  <a:pt x="40" y="440"/>
                </a:lnTo>
                <a:lnTo>
                  <a:pt x="30" y="422"/>
                </a:lnTo>
                <a:lnTo>
                  <a:pt x="24" y="400"/>
                </a:lnTo>
                <a:lnTo>
                  <a:pt x="16" y="378"/>
                </a:lnTo>
                <a:lnTo>
                  <a:pt x="12" y="354"/>
                </a:lnTo>
                <a:lnTo>
                  <a:pt x="6" y="328"/>
                </a:lnTo>
                <a:lnTo>
                  <a:pt x="4" y="302"/>
                </a:lnTo>
                <a:lnTo>
                  <a:pt x="2" y="276"/>
                </a:lnTo>
                <a:lnTo>
                  <a:pt x="0" y="250"/>
                </a:lnTo>
                <a:lnTo>
                  <a:pt x="0" y="250"/>
                </a:lnTo>
                <a:lnTo>
                  <a:pt x="0" y="250"/>
                </a:lnTo>
                <a:lnTo>
                  <a:pt x="2" y="224"/>
                </a:lnTo>
                <a:lnTo>
                  <a:pt x="4" y="198"/>
                </a:lnTo>
                <a:lnTo>
                  <a:pt x="6" y="172"/>
                </a:lnTo>
                <a:lnTo>
                  <a:pt x="12" y="146"/>
                </a:lnTo>
                <a:lnTo>
                  <a:pt x="16" y="122"/>
                </a:lnTo>
                <a:lnTo>
                  <a:pt x="24" y="100"/>
                </a:lnTo>
                <a:lnTo>
                  <a:pt x="30" y="78"/>
                </a:lnTo>
                <a:lnTo>
                  <a:pt x="40" y="60"/>
                </a:lnTo>
                <a:lnTo>
                  <a:pt x="40" y="60"/>
                </a:lnTo>
                <a:lnTo>
                  <a:pt x="48" y="42"/>
                </a:lnTo>
                <a:lnTo>
                  <a:pt x="62" y="28"/>
                </a:lnTo>
                <a:lnTo>
                  <a:pt x="78" y="18"/>
                </a:lnTo>
                <a:lnTo>
                  <a:pt x="96" y="10"/>
                </a:lnTo>
                <a:lnTo>
                  <a:pt x="96" y="10"/>
                </a:lnTo>
                <a:lnTo>
                  <a:pt x="96" y="10"/>
                </a:lnTo>
                <a:lnTo>
                  <a:pt x="116" y="6"/>
                </a:lnTo>
                <a:lnTo>
                  <a:pt x="134" y="2"/>
                </a:lnTo>
                <a:lnTo>
                  <a:pt x="154" y="0"/>
                </a:lnTo>
                <a:lnTo>
                  <a:pt x="174" y="0"/>
                </a:lnTo>
                <a:lnTo>
                  <a:pt x="174" y="0"/>
                </a:lnTo>
                <a:lnTo>
                  <a:pt x="174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36" name="Freeform 12"/>
          <p:cNvSpPr>
            <a:spLocks/>
          </p:cNvSpPr>
          <p:nvPr/>
        </p:nvSpPr>
        <p:spPr bwMode="gray">
          <a:xfrm>
            <a:off x="8739188" y="242888"/>
            <a:ext cx="4762" cy="6350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6" y="8"/>
              </a:cxn>
              <a:cxn ang="0">
                <a:pos x="0" y="0"/>
              </a:cxn>
              <a:cxn ang="0">
                <a:pos x="6" y="8"/>
              </a:cxn>
            </a:cxnLst>
            <a:rect l="0" t="0" r="r" b="b"/>
            <a:pathLst>
              <a:path w="6" h="8">
                <a:moveTo>
                  <a:pt x="6" y="8"/>
                </a:moveTo>
                <a:lnTo>
                  <a:pt x="6" y="8"/>
                </a:lnTo>
                <a:lnTo>
                  <a:pt x="0" y="0"/>
                </a:lnTo>
                <a:lnTo>
                  <a:pt x="6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37" name="Freeform 13"/>
          <p:cNvSpPr>
            <a:spLocks/>
          </p:cNvSpPr>
          <p:nvPr/>
        </p:nvSpPr>
        <p:spPr bwMode="gray">
          <a:xfrm>
            <a:off x="8739188" y="242888"/>
            <a:ext cx="4762" cy="6350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6" h="8">
                <a:moveTo>
                  <a:pt x="6" y="8"/>
                </a:moveTo>
                <a:lnTo>
                  <a:pt x="6" y="8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38" name="Freeform 14"/>
          <p:cNvSpPr>
            <a:spLocks/>
          </p:cNvSpPr>
          <p:nvPr/>
        </p:nvSpPr>
        <p:spPr bwMode="gray">
          <a:xfrm>
            <a:off x="8624888" y="349250"/>
            <a:ext cx="61912" cy="17463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88" y="26"/>
              </a:cxn>
              <a:cxn ang="0">
                <a:pos x="0" y="26"/>
              </a:cxn>
              <a:cxn ang="0">
                <a:pos x="0" y="0"/>
              </a:cxn>
              <a:cxn ang="0">
                <a:pos x="88" y="0"/>
              </a:cxn>
              <a:cxn ang="0">
                <a:pos x="88" y="0"/>
              </a:cxn>
            </a:cxnLst>
            <a:rect l="0" t="0" r="r" b="b"/>
            <a:pathLst>
              <a:path w="88" h="26">
                <a:moveTo>
                  <a:pt x="88" y="0"/>
                </a:moveTo>
                <a:lnTo>
                  <a:pt x="88" y="26"/>
                </a:lnTo>
                <a:lnTo>
                  <a:pt x="0" y="26"/>
                </a:lnTo>
                <a:lnTo>
                  <a:pt x="0" y="0"/>
                </a:lnTo>
                <a:lnTo>
                  <a:pt x="88" y="0"/>
                </a:lnTo>
                <a:lnTo>
                  <a:pt x="8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39" name="Freeform 15"/>
          <p:cNvSpPr>
            <a:spLocks/>
          </p:cNvSpPr>
          <p:nvPr/>
        </p:nvSpPr>
        <p:spPr bwMode="gray">
          <a:xfrm>
            <a:off x="8670925" y="496888"/>
            <a:ext cx="34925" cy="15875"/>
          </a:xfrm>
          <a:custGeom>
            <a:avLst/>
            <a:gdLst/>
            <a:ahLst/>
            <a:cxnLst>
              <a:cxn ang="0">
                <a:pos x="4" y="8"/>
              </a:cxn>
              <a:cxn ang="0">
                <a:pos x="4" y="8"/>
              </a:cxn>
              <a:cxn ang="0">
                <a:pos x="2" y="4"/>
              </a:cxn>
              <a:cxn ang="0">
                <a:pos x="0" y="0"/>
              </a:cxn>
              <a:cxn ang="0">
                <a:pos x="0" y="0"/>
              </a:cxn>
              <a:cxn ang="0">
                <a:pos x="50" y="0"/>
              </a:cxn>
              <a:cxn ang="0">
                <a:pos x="50" y="0"/>
              </a:cxn>
              <a:cxn ang="0">
                <a:pos x="50" y="4"/>
              </a:cxn>
              <a:cxn ang="0">
                <a:pos x="48" y="10"/>
              </a:cxn>
              <a:cxn ang="0">
                <a:pos x="44" y="14"/>
              </a:cxn>
              <a:cxn ang="0">
                <a:pos x="40" y="18"/>
              </a:cxn>
              <a:cxn ang="0">
                <a:pos x="40" y="18"/>
              </a:cxn>
              <a:cxn ang="0">
                <a:pos x="34" y="20"/>
              </a:cxn>
              <a:cxn ang="0">
                <a:pos x="28" y="22"/>
              </a:cxn>
              <a:cxn ang="0">
                <a:pos x="20" y="22"/>
              </a:cxn>
              <a:cxn ang="0">
                <a:pos x="14" y="20"/>
              </a:cxn>
              <a:cxn ang="0">
                <a:pos x="14" y="20"/>
              </a:cxn>
              <a:cxn ang="0">
                <a:pos x="8" y="14"/>
              </a:cxn>
              <a:cxn ang="0">
                <a:pos x="4" y="8"/>
              </a:cxn>
              <a:cxn ang="0">
                <a:pos x="4" y="8"/>
              </a:cxn>
            </a:cxnLst>
            <a:rect l="0" t="0" r="r" b="b"/>
            <a:pathLst>
              <a:path w="50" h="22">
                <a:moveTo>
                  <a:pt x="4" y="8"/>
                </a:moveTo>
                <a:lnTo>
                  <a:pt x="4" y="8"/>
                </a:lnTo>
                <a:lnTo>
                  <a:pt x="2" y="4"/>
                </a:lnTo>
                <a:lnTo>
                  <a:pt x="0" y="0"/>
                </a:lnTo>
                <a:lnTo>
                  <a:pt x="0" y="0"/>
                </a:lnTo>
                <a:lnTo>
                  <a:pt x="50" y="0"/>
                </a:lnTo>
                <a:lnTo>
                  <a:pt x="50" y="0"/>
                </a:lnTo>
                <a:lnTo>
                  <a:pt x="50" y="4"/>
                </a:lnTo>
                <a:lnTo>
                  <a:pt x="48" y="10"/>
                </a:lnTo>
                <a:lnTo>
                  <a:pt x="44" y="14"/>
                </a:lnTo>
                <a:lnTo>
                  <a:pt x="40" y="18"/>
                </a:lnTo>
                <a:lnTo>
                  <a:pt x="40" y="18"/>
                </a:lnTo>
                <a:lnTo>
                  <a:pt x="34" y="20"/>
                </a:lnTo>
                <a:lnTo>
                  <a:pt x="28" y="22"/>
                </a:lnTo>
                <a:lnTo>
                  <a:pt x="20" y="22"/>
                </a:lnTo>
                <a:lnTo>
                  <a:pt x="14" y="20"/>
                </a:lnTo>
                <a:lnTo>
                  <a:pt x="14" y="20"/>
                </a:lnTo>
                <a:lnTo>
                  <a:pt x="8" y="14"/>
                </a:lnTo>
                <a:lnTo>
                  <a:pt x="4" y="8"/>
                </a:lnTo>
                <a:lnTo>
                  <a:pt x="4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40" name="Freeform 16"/>
          <p:cNvSpPr>
            <a:spLocks/>
          </p:cNvSpPr>
          <p:nvPr/>
        </p:nvSpPr>
        <p:spPr bwMode="gray">
          <a:xfrm>
            <a:off x="8691563" y="473075"/>
            <a:ext cx="50800" cy="38100"/>
          </a:xfrm>
          <a:custGeom>
            <a:avLst/>
            <a:gdLst/>
            <a:ahLst/>
            <a:cxnLst>
              <a:cxn ang="0">
                <a:pos x="26" y="22"/>
              </a:cxn>
              <a:cxn ang="0">
                <a:pos x="0" y="22"/>
              </a:cxn>
              <a:cxn ang="0">
                <a:pos x="0" y="10"/>
              </a:cxn>
              <a:cxn ang="0">
                <a:pos x="28" y="10"/>
              </a:cxn>
              <a:cxn ang="0">
                <a:pos x="36" y="0"/>
              </a:cxn>
              <a:cxn ang="0">
                <a:pos x="36" y="0"/>
              </a:cxn>
              <a:cxn ang="0">
                <a:pos x="44" y="10"/>
              </a:cxn>
              <a:cxn ang="0">
                <a:pos x="70" y="10"/>
              </a:cxn>
              <a:cxn ang="0">
                <a:pos x="70" y="22"/>
              </a:cxn>
              <a:cxn ang="0">
                <a:pos x="44" y="22"/>
              </a:cxn>
              <a:cxn ang="0">
                <a:pos x="44" y="22"/>
              </a:cxn>
              <a:cxn ang="0">
                <a:pos x="44" y="54"/>
              </a:cxn>
              <a:cxn ang="0">
                <a:pos x="44" y="54"/>
              </a:cxn>
              <a:cxn ang="0">
                <a:pos x="26" y="54"/>
              </a:cxn>
              <a:cxn ang="0">
                <a:pos x="26" y="22"/>
              </a:cxn>
              <a:cxn ang="0">
                <a:pos x="26" y="22"/>
              </a:cxn>
            </a:cxnLst>
            <a:rect l="0" t="0" r="r" b="b"/>
            <a:pathLst>
              <a:path w="70" h="54">
                <a:moveTo>
                  <a:pt x="26" y="22"/>
                </a:moveTo>
                <a:lnTo>
                  <a:pt x="0" y="22"/>
                </a:lnTo>
                <a:lnTo>
                  <a:pt x="0" y="10"/>
                </a:lnTo>
                <a:lnTo>
                  <a:pt x="28" y="10"/>
                </a:lnTo>
                <a:lnTo>
                  <a:pt x="36" y="0"/>
                </a:lnTo>
                <a:lnTo>
                  <a:pt x="36" y="0"/>
                </a:lnTo>
                <a:lnTo>
                  <a:pt x="44" y="10"/>
                </a:lnTo>
                <a:lnTo>
                  <a:pt x="70" y="10"/>
                </a:lnTo>
                <a:lnTo>
                  <a:pt x="70" y="22"/>
                </a:lnTo>
                <a:lnTo>
                  <a:pt x="44" y="22"/>
                </a:lnTo>
                <a:lnTo>
                  <a:pt x="44" y="22"/>
                </a:lnTo>
                <a:lnTo>
                  <a:pt x="44" y="54"/>
                </a:lnTo>
                <a:lnTo>
                  <a:pt x="44" y="54"/>
                </a:lnTo>
                <a:lnTo>
                  <a:pt x="26" y="54"/>
                </a:lnTo>
                <a:lnTo>
                  <a:pt x="26" y="22"/>
                </a:lnTo>
                <a:lnTo>
                  <a:pt x="26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41" name="Freeform 17"/>
          <p:cNvSpPr>
            <a:spLocks/>
          </p:cNvSpPr>
          <p:nvPr/>
        </p:nvSpPr>
        <p:spPr bwMode="gray">
          <a:xfrm>
            <a:off x="8713788" y="434975"/>
            <a:ext cx="33337" cy="34925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0" y="38"/>
              </a:cxn>
              <a:cxn ang="0">
                <a:pos x="8" y="34"/>
              </a:cxn>
              <a:cxn ang="0">
                <a:pos x="12" y="32"/>
              </a:cxn>
              <a:cxn ang="0">
                <a:pos x="14" y="28"/>
              </a:cxn>
              <a:cxn ang="0">
                <a:pos x="14" y="28"/>
              </a:cxn>
              <a:cxn ang="0">
                <a:pos x="16" y="22"/>
              </a:cxn>
              <a:cxn ang="0">
                <a:pos x="18" y="16"/>
              </a:cxn>
              <a:cxn ang="0">
                <a:pos x="24" y="6"/>
              </a:cxn>
              <a:cxn ang="0">
                <a:pos x="24" y="6"/>
              </a:cxn>
              <a:cxn ang="0">
                <a:pos x="26" y="4"/>
              </a:cxn>
              <a:cxn ang="0">
                <a:pos x="26" y="0"/>
              </a:cxn>
              <a:cxn ang="0">
                <a:pos x="26" y="0"/>
              </a:cxn>
              <a:cxn ang="0">
                <a:pos x="32" y="0"/>
              </a:cxn>
              <a:cxn ang="0">
                <a:pos x="38" y="4"/>
              </a:cxn>
              <a:cxn ang="0">
                <a:pos x="44" y="8"/>
              </a:cxn>
              <a:cxn ang="0">
                <a:pos x="46" y="14"/>
              </a:cxn>
              <a:cxn ang="0">
                <a:pos x="46" y="14"/>
              </a:cxn>
              <a:cxn ang="0">
                <a:pos x="48" y="20"/>
              </a:cxn>
              <a:cxn ang="0">
                <a:pos x="48" y="28"/>
              </a:cxn>
              <a:cxn ang="0">
                <a:pos x="46" y="34"/>
              </a:cxn>
              <a:cxn ang="0">
                <a:pos x="44" y="40"/>
              </a:cxn>
              <a:cxn ang="0">
                <a:pos x="44" y="40"/>
              </a:cxn>
              <a:cxn ang="0">
                <a:pos x="38" y="46"/>
              </a:cxn>
              <a:cxn ang="0">
                <a:pos x="32" y="48"/>
              </a:cxn>
              <a:cxn ang="0">
                <a:pos x="24" y="50"/>
              </a:cxn>
              <a:cxn ang="0">
                <a:pos x="18" y="50"/>
              </a:cxn>
              <a:cxn ang="0">
                <a:pos x="18" y="50"/>
              </a:cxn>
              <a:cxn ang="0">
                <a:pos x="8" y="46"/>
              </a:cxn>
              <a:cxn ang="0">
                <a:pos x="4" y="42"/>
              </a:cxn>
              <a:cxn ang="0">
                <a:pos x="0" y="38"/>
              </a:cxn>
              <a:cxn ang="0">
                <a:pos x="0" y="38"/>
              </a:cxn>
            </a:cxnLst>
            <a:rect l="0" t="0" r="r" b="b"/>
            <a:pathLst>
              <a:path w="48" h="50">
                <a:moveTo>
                  <a:pt x="0" y="38"/>
                </a:moveTo>
                <a:lnTo>
                  <a:pt x="0" y="38"/>
                </a:lnTo>
                <a:lnTo>
                  <a:pt x="8" y="34"/>
                </a:lnTo>
                <a:lnTo>
                  <a:pt x="12" y="32"/>
                </a:lnTo>
                <a:lnTo>
                  <a:pt x="14" y="28"/>
                </a:lnTo>
                <a:lnTo>
                  <a:pt x="14" y="28"/>
                </a:lnTo>
                <a:lnTo>
                  <a:pt x="16" y="22"/>
                </a:lnTo>
                <a:lnTo>
                  <a:pt x="18" y="16"/>
                </a:lnTo>
                <a:lnTo>
                  <a:pt x="24" y="6"/>
                </a:lnTo>
                <a:lnTo>
                  <a:pt x="24" y="6"/>
                </a:lnTo>
                <a:lnTo>
                  <a:pt x="26" y="4"/>
                </a:lnTo>
                <a:lnTo>
                  <a:pt x="26" y="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44" y="8"/>
                </a:lnTo>
                <a:lnTo>
                  <a:pt x="46" y="14"/>
                </a:lnTo>
                <a:lnTo>
                  <a:pt x="46" y="14"/>
                </a:lnTo>
                <a:lnTo>
                  <a:pt x="48" y="20"/>
                </a:lnTo>
                <a:lnTo>
                  <a:pt x="48" y="28"/>
                </a:lnTo>
                <a:lnTo>
                  <a:pt x="46" y="34"/>
                </a:lnTo>
                <a:lnTo>
                  <a:pt x="44" y="40"/>
                </a:lnTo>
                <a:lnTo>
                  <a:pt x="44" y="40"/>
                </a:lnTo>
                <a:lnTo>
                  <a:pt x="38" y="46"/>
                </a:lnTo>
                <a:lnTo>
                  <a:pt x="32" y="48"/>
                </a:lnTo>
                <a:lnTo>
                  <a:pt x="24" y="50"/>
                </a:lnTo>
                <a:lnTo>
                  <a:pt x="18" y="50"/>
                </a:lnTo>
                <a:lnTo>
                  <a:pt x="18" y="50"/>
                </a:lnTo>
                <a:lnTo>
                  <a:pt x="8" y="46"/>
                </a:lnTo>
                <a:lnTo>
                  <a:pt x="4" y="42"/>
                </a:lnTo>
                <a:lnTo>
                  <a:pt x="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42" name="Freeform 18"/>
          <p:cNvSpPr>
            <a:spLocks/>
          </p:cNvSpPr>
          <p:nvPr/>
        </p:nvSpPr>
        <p:spPr bwMode="gray">
          <a:xfrm>
            <a:off x="8624888" y="382588"/>
            <a:ext cx="47625" cy="57150"/>
          </a:xfrm>
          <a:custGeom>
            <a:avLst/>
            <a:gdLst/>
            <a:ahLst/>
            <a:cxnLst>
              <a:cxn ang="0">
                <a:pos x="60" y="2"/>
              </a:cxn>
              <a:cxn ang="0">
                <a:pos x="60" y="2"/>
              </a:cxn>
              <a:cxn ang="0">
                <a:pos x="52" y="0"/>
              </a:cxn>
              <a:cxn ang="0">
                <a:pos x="44" y="2"/>
              </a:cxn>
              <a:cxn ang="0">
                <a:pos x="44" y="2"/>
              </a:cxn>
              <a:cxn ang="0">
                <a:pos x="38" y="6"/>
              </a:cxn>
              <a:cxn ang="0">
                <a:pos x="36" y="8"/>
              </a:cxn>
              <a:cxn ang="0">
                <a:pos x="34" y="12"/>
              </a:cxn>
              <a:cxn ang="0">
                <a:pos x="34" y="12"/>
              </a:cxn>
              <a:cxn ang="0">
                <a:pos x="34" y="48"/>
              </a:cxn>
              <a:cxn ang="0">
                <a:pos x="34" y="48"/>
              </a:cxn>
              <a:cxn ang="0">
                <a:pos x="34" y="52"/>
              </a:cxn>
              <a:cxn ang="0">
                <a:pos x="30" y="52"/>
              </a:cxn>
              <a:cxn ang="0">
                <a:pos x="30" y="52"/>
              </a:cxn>
              <a:cxn ang="0">
                <a:pos x="26" y="52"/>
              </a:cxn>
              <a:cxn ang="0">
                <a:pos x="24" y="48"/>
              </a:cxn>
              <a:cxn ang="0">
                <a:pos x="24" y="12"/>
              </a:cxn>
              <a:cxn ang="0">
                <a:pos x="24" y="12"/>
              </a:cxn>
              <a:cxn ang="0">
                <a:pos x="24" y="6"/>
              </a:cxn>
              <a:cxn ang="0">
                <a:pos x="22" y="0"/>
              </a:cxn>
              <a:cxn ang="0">
                <a:pos x="2" y="8"/>
              </a:cxn>
              <a:cxn ang="0">
                <a:pos x="0" y="8"/>
              </a:cxn>
              <a:cxn ang="0">
                <a:pos x="0" y="8"/>
              </a:cxn>
              <a:cxn ang="0">
                <a:pos x="6" y="12"/>
              </a:cxn>
              <a:cxn ang="0">
                <a:pos x="8" y="14"/>
              </a:cxn>
              <a:cxn ang="0">
                <a:pos x="8" y="18"/>
              </a:cxn>
              <a:cxn ang="0">
                <a:pos x="8" y="64"/>
              </a:cxn>
              <a:cxn ang="0">
                <a:pos x="8" y="66"/>
              </a:cxn>
              <a:cxn ang="0">
                <a:pos x="10" y="68"/>
              </a:cxn>
              <a:cxn ang="0">
                <a:pos x="10" y="70"/>
              </a:cxn>
              <a:cxn ang="0">
                <a:pos x="10" y="72"/>
              </a:cxn>
              <a:cxn ang="0">
                <a:pos x="10" y="72"/>
              </a:cxn>
              <a:cxn ang="0">
                <a:pos x="16" y="76"/>
              </a:cxn>
              <a:cxn ang="0">
                <a:pos x="22" y="80"/>
              </a:cxn>
              <a:cxn ang="0">
                <a:pos x="22" y="80"/>
              </a:cxn>
              <a:cxn ang="0">
                <a:pos x="28" y="80"/>
              </a:cxn>
              <a:cxn ang="0">
                <a:pos x="28" y="80"/>
              </a:cxn>
              <a:cxn ang="0">
                <a:pos x="36" y="80"/>
              </a:cxn>
              <a:cxn ang="0">
                <a:pos x="44" y="76"/>
              </a:cxn>
              <a:cxn ang="0">
                <a:pos x="44" y="76"/>
              </a:cxn>
              <a:cxn ang="0">
                <a:pos x="48" y="70"/>
              </a:cxn>
              <a:cxn ang="0">
                <a:pos x="50" y="64"/>
              </a:cxn>
              <a:cxn ang="0">
                <a:pos x="50" y="44"/>
              </a:cxn>
              <a:cxn ang="0">
                <a:pos x="50" y="44"/>
              </a:cxn>
              <a:cxn ang="0">
                <a:pos x="50" y="38"/>
              </a:cxn>
              <a:cxn ang="0">
                <a:pos x="52" y="34"/>
              </a:cxn>
              <a:cxn ang="0">
                <a:pos x="52" y="34"/>
              </a:cxn>
              <a:cxn ang="0">
                <a:pos x="56" y="32"/>
              </a:cxn>
              <a:cxn ang="0">
                <a:pos x="60" y="32"/>
              </a:cxn>
              <a:cxn ang="0">
                <a:pos x="60" y="32"/>
              </a:cxn>
              <a:cxn ang="0">
                <a:pos x="68" y="36"/>
              </a:cxn>
              <a:cxn ang="0">
                <a:pos x="68" y="36"/>
              </a:cxn>
              <a:cxn ang="0">
                <a:pos x="68" y="16"/>
              </a:cxn>
              <a:cxn ang="0">
                <a:pos x="66" y="6"/>
              </a:cxn>
              <a:cxn ang="0">
                <a:pos x="62" y="4"/>
              </a:cxn>
              <a:cxn ang="0">
                <a:pos x="60" y="2"/>
              </a:cxn>
              <a:cxn ang="0">
                <a:pos x="60" y="2"/>
              </a:cxn>
            </a:cxnLst>
            <a:rect l="0" t="0" r="r" b="b"/>
            <a:pathLst>
              <a:path w="68" h="80">
                <a:moveTo>
                  <a:pt x="60" y="2"/>
                </a:moveTo>
                <a:lnTo>
                  <a:pt x="60" y="2"/>
                </a:lnTo>
                <a:lnTo>
                  <a:pt x="52" y="0"/>
                </a:lnTo>
                <a:lnTo>
                  <a:pt x="44" y="2"/>
                </a:lnTo>
                <a:lnTo>
                  <a:pt x="44" y="2"/>
                </a:lnTo>
                <a:lnTo>
                  <a:pt x="38" y="6"/>
                </a:lnTo>
                <a:lnTo>
                  <a:pt x="36" y="8"/>
                </a:lnTo>
                <a:lnTo>
                  <a:pt x="34" y="12"/>
                </a:lnTo>
                <a:lnTo>
                  <a:pt x="34" y="12"/>
                </a:lnTo>
                <a:lnTo>
                  <a:pt x="34" y="48"/>
                </a:lnTo>
                <a:lnTo>
                  <a:pt x="34" y="48"/>
                </a:lnTo>
                <a:lnTo>
                  <a:pt x="34" y="52"/>
                </a:lnTo>
                <a:lnTo>
                  <a:pt x="30" y="52"/>
                </a:lnTo>
                <a:lnTo>
                  <a:pt x="30" y="52"/>
                </a:lnTo>
                <a:lnTo>
                  <a:pt x="26" y="52"/>
                </a:lnTo>
                <a:lnTo>
                  <a:pt x="24" y="48"/>
                </a:lnTo>
                <a:lnTo>
                  <a:pt x="24" y="12"/>
                </a:lnTo>
                <a:lnTo>
                  <a:pt x="24" y="12"/>
                </a:lnTo>
                <a:lnTo>
                  <a:pt x="24" y="6"/>
                </a:lnTo>
                <a:lnTo>
                  <a:pt x="22" y="0"/>
                </a:lnTo>
                <a:lnTo>
                  <a:pt x="2" y="8"/>
                </a:lnTo>
                <a:lnTo>
                  <a:pt x="0" y="8"/>
                </a:lnTo>
                <a:lnTo>
                  <a:pt x="0" y="8"/>
                </a:lnTo>
                <a:lnTo>
                  <a:pt x="6" y="12"/>
                </a:lnTo>
                <a:lnTo>
                  <a:pt x="8" y="14"/>
                </a:lnTo>
                <a:lnTo>
                  <a:pt x="8" y="18"/>
                </a:lnTo>
                <a:lnTo>
                  <a:pt x="8" y="64"/>
                </a:lnTo>
                <a:lnTo>
                  <a:pt x="8" y="66"/>
                </a:lnTo>
                <a:lnTo>
                  <a:pt x="10" y="68"/>
                </a:lnTo>
                <a:lnTo>
                  <a:pt x="10" y="70"/>
                </a:lnTo>
                <a:lnTo>
                  <a:pt x="10" y="72"/>
                </a:lnTo>
                <a:lnTo>
                  <a:pt x="10" y="72"/>
                </a:lnTo>
                <a:lnTo>
                  <a:pt x="16" y="76"/>
                </a:lnTo>
                <a:lnTo>
                  <a:pt x="22" y="80"/>
                </a:lnTo>
                <a:lnTo>
                  <a:pt x="22" y="80"/>
                </a:lnTo>
                <a:lnTo>
                  <a:pt x="28" y="80"/>
                </a:lnTo>
                <a:lnTo>
                  <a:pt x="28" y="80"/>
                </a:lnTo>
                <a:lnTo>
                  <a:pt x="36" y="80"/>
                </a:lnTo>
                <a:lnTo>
                  <a:pt x="44" y="76"/>
                </a:lnTo>
                <a:lnTo>
                  <a:pt x="44" y="76"/>
                </a:lnTo>
                <a:lnTo>
                  <a:pt x="48" y="70"/>
                </a:lnTo>
                <a:lnTo>
                  <a:pt x="50" y="64"/>
                </a:lnTo>
                <a:lnTo>
                  <a:pt x="50" y="44"/>
                </a:lnTo>
                <a:lnTo>
                  <a:pt x="50" y="44"/>
                </a:lnTo>
                <a:lnTo>
                  <a:pt x="50" y="38"/>
                </a:lnTo>
                <a:lnTo>
                  <a:pt x="52" y="34"/>
                </a:lnTo>
                <a:lnTo>
                  <a:pt x="52" y="34"/>
                </a:lnTo>
                <a:lnTo>
                  <a:pt x="56" y="32"/>
                </a:lnTo>
                <a:lnTo>
                  <a:pt x="60" y="32"/>
                </a:lnTo>
                <a:lnTo>
                  <a:pt x="60" y="32"/>
                </a:lnTo>
                <a:lnTo>
                  <a:pt x="68" y="36"/>
                </a:lnTo>
                <a:lnTo>
                  <a:pt x="68" y="36"/>
                </a:lnTo>
                <a:lnTo>
                  <a:pt x="68" y="16"/>
                </a:lnTo>
                <a:lnTo>
                  <a:pt x="66" y="6"/>
                </a:lnTo>
                <a:lnTo>
                  <a:pt x="62" y="4"/>
                </a:lnTo>
                <a:lnTo>
                  <a:pt x="60" y="2"/>
                </a:lnTo>
                <a:lnTo>
                  <a:pt x="60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43" name="Freeform 19"/>
          <p:cNvSpPr>
            <a:spLocks/>
          </p:cNvSpPr>
          <p:nvPr/>
        </p:nvSpPr>
        <p:spPr bwMode="gray">
          <a:xfrm>
            <a:off x="8764588" y="376238"/>
            <a:ext cx="36512" cy="57150"/>
          </a:xfrm>
          <a:custGeom>
            <a:avLst/>
            <a:gdLst/>
            <a:ahLst/>
            <a:cxnLst>
              <a:cxn ang="0">
                <a:pos x="40" y="68"/>
              </a:cxn>
              <a:cxn ang="0">
                <a:pos x="40" y="68"/>
              </a:cxn>
              <a:cxn ang="0">
                <a:pos x="16" y="46"/>
              </a:cxn>
              <a:cxn ang="0">
                <a:pos x="6" y="36"/>
              </a:cxn>
              <a:cxn ang="0">
                <a:pos x="2" y="28"/>
              </a:cxn>
              <a:cxn ang="0">
                <a:pos x="2" y="28"/>
              </a:cxn>
              <a:cxn ang="0">
                <a:pos x="0" y="20"/>
              </a:cxn>
              <a:cxn ang="0">
                <a:pos x="0" y="10"/>
              </a:cxn>
              <a:cxn ang="0">
                <a:pos x="0" y="10"/>
              </a:cxn>
              <a:cxn ang="0">
                <a:pos x="12" y="0"/>
              </a:cxn>
              <a:cxn ang="0">
                <a:pos x="12" y="0"/>
              </a:cxn>
              <a:cxn ang="0">
                <a:pos x="12" y="14"/>
              </a:cxn>
              <a:cxn ang="0">
                <a:pos x="12" y="20"/>
              </a:cxn>
              <a:cxn ang="0">
                <a:pos x="14" y="26"/>
              </a:cxn>
              <a:cxn ang="0">
                <a:pos x="14" y="26"/>
              </a:cxn>
              <a:cxn ang="0">
                <a:pos x="46" y="56"/>
              </a:cxn>
              <a:cxn ang="0">
                <a:pos x="46" y="56"/>
              </a:cxn>
              <a:cxn ang="0">
                <a:pos x="52" y="64"/>
              </a:cxn>
              <a:cxn ang="0">
                <a:pos x="52" y="68"/>
              </a:cxn>
              <a:cxn ang="0">
                <a:pos x="50" y="72"/>
              </a:cxn>
              <a:cxn ang="0">
                <a:pos x="50" y="72"/>
              </a:cxn>
              <a:cxn ang="0">
                <a:pos x="46" y="80"/>
              </a:cxn>
              <a:cxn ang="0">
                <a:pos x="46" y="80"/>
              </a:cxn>
              <a:cxn ang="0">
                <a:pos x="44" y="74"/>
              </a:cxn>
              <a:cxn ang="0">
                <a:pos x="40" y="68"/>
              </a:cxn>
              <a:cxn ang="0">
                <a:pos x="40" y="68"/>
              </a:cxn>
            </a:cxnLst>
            <a:rect l="0" t="0" r="r" b="b"/>
            <a:pathLst>
              <a:path w="52" h="80">
                <a:moveTo>
                  <a:pt x="40" y="68"/>
                </a:moveTo>
                <a:lnTo>
                  <a:pt x="40" y="68"/>
                </a:lnTo>
                <a:lnTo>
                  <a:pt x="16" y="46"/>
                </a:lnTo>
                <a:lnTo>
                  <a:pt x="6" y="36"/>
                </a:lnTo>
                <a:lnTo>
                  <a:pt x="2" y="28"/>
                </a:lnTo>
                <a:lnTo>
                  <a:pt x="2" y="28"/>
                </a:lnTo>
                <a:lnTo>
                  <a:pt x="0" y="20"/>
                </a:lnTo>
                <a:lnTo>
                  <a:pt x="0" y="10"/>
                </a:lnTo>
                <a:lnTo>
                  <a:pt x="0" y="10"/>
                </a:lnTo>
                <a:lnTo>
                  <a:pt x="12" y="0"/>
                </a:lnTo>
                <a:lnTo>
                  <a:pt x="12" y="0"/>
                </a:lnTo>
                <a:lnTo>
                  <a:pt x="12" y="14"/>
                </a:lnTo>
                <a:lnTo>
                  <a:pt x="12" y="20"/>
                </a:lnTo>
                <a:lnTo>
                  <a:pt x="14" y="26"/>
                </a:lnTo>
                <a:lnTo>
                  <a:pt x="14" y="26"/>
                </a:lnTo>
                <a:lnTo>
                  <a:pt x="46" y="56"/>
                </a:lnTo>
                <a:lnTo>
                  <a:pt x="46" y="56"/>
                </a:lnTo>
                <a:lnTo>
                  <a:pt x="52" y="64"/>
                </a:lnTo>
                <a:lnTo>
                  <a:pt x="52" y="68"/>
                </a:lnTo>
                <a:lnTo>
                  <a:pt x="50" y="72"/>
                </a:lnTo>
                <a:lnTo>
                  <a:pt x="50" y="72"/>
                </a:lnTo>
                <a:lnTo>
                  <a:pt x="46" y="80"/>
                </a:lnTo>
                <a:lnTo>
                  <a:pt x="46" y="80"/>
                </a:lnTo>
                <a:lnTo>
                  <a:pt x="44" y="74"/>
                </a:lnTo>
                <a:lnTo>
                  <a:pt x="40" y="68"/>
                </a:lnTo>
                <a:lnTo>
                  <a:pt x="40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44" name="Freeform 20"/>
          <p:cNvSpPr>
            <a:spLocks/>
          </p:cNvSpPr>
          <p:nvPr/>
        </p:nvSpPr>
        <p:spPr bwMode="gray">
          <a:xfrm>
            <a:off x="8737600" y="376238"/>
            <a:ext cx="19050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6" y="0"/>
              </a:cxn>
              <a:cxn ang="0">
                <a:pos x="26" y="74"/>
              </a:cxn>
              <a:cxn ang="0">
                <a:pos x="0" y="7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6" h="74">
                <a:moveTo>
                  <a:pt x="0" y="0"/>
                </a:moveTo>
                <a:lnTo>
                  <a:pt x="0" y="0"/>
                </a:lnTo>
                <a:lnTo>
                  <a:pt x="26" y="0"/>
                </a:lnTo>
                <a:lnTo>
                  <a:pt x="26" y="74"/>
                </a:lnTo>
                <a:lnTo>
                  <a:pt x="0" y="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45" name="Freeform 21"/>
          <p:cNvSpPr>
            <a:spLocks/>
          </p:cNvSpPr>
          <p:nvPr/>
        </p:nvSpPr>
        <p:spPr bwMode="gray">
          <a:xfrm>
            <a:off x="8777288" y="376238"/>
            <a:ext cx="23812" cy="285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6"/>
              </a:cxn>
              <a:cxn ang="0">
                <a:pos x="8" y="0"/>
              </a:cxn>
              <a:cxn ang="0">
                <a:pos x="14" y="6"/>
              </a:cxn>
              <a:cxn ang="0">
                <a:pos x="14" y="28"/>
              </a:cxn>
              <a:cxn ang="0">
                <a:pos x="14" y="28"/>
              </a:cxn>
              <a:cxn ang="0">
                <a:pos x="14" y="28"/>
              </a:cxn>
              <a:cxn ang="0">
                <a:pos x="18" y="24"/>
              </a:cxn>
              <a:cxn ang="0">
                <a:pos x="20" y="16"/>
              </a:cxn>
              <a:cxn ang="0">
                <a:pos x="20" y="0"/>
              </a:cxn>
              <a:cxn ang="0">
                <a:pos x="20" y="0"/>
              </a:cxn>
              <a:cxn ang="0">
                <a:pos x="34" y="12"/>
              </a:cxn>
              <a:cxn ang="0">
                <a:pos x="34" y="12"/>
              </a:cxn>
              <a:cxn ang="0">
                <a:pos x="34" y="20"/>
              </a:cxn>
              <a:cxn ang="0">
                <a:pos x="32" y="28"/>
              </a:cxn>
              <a:cxn ang="0">
                <a:pos x="22" y="40"/>
              </a:cxn>
              <a:cxn ang="0">
                <a:pos x="0" y="18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34" h="40">
                <a:moveTo>
                  <a:pt x="0" y="6"/>
                </a:moveTo>
                <a:lnTo>
                  <a:pt x="0" y="6"/>
                </a:lnTo>
                <a:lnTo>
                  <a:pt x="8" y="0"/>
                </a:lnTo>
                <a:lnTo>
                  <a:pt x="14" y="6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lnTo>
                  <a:pt x="18" y="24"/>
                </a:lnTo>
                <a:lnTo>
                  <a:pt x="20" y="16"/>
                </a:lnTo>
                <a:lnTo>
                  <a:pt x="20" y="0"/>
                </a:lnTo>
                <a:lnTo>
                  <a:pt x="20" y="0"/>
                </a:lnTo>
                <a:lnTo>
                  <a:pt x="34" y="12"/>
                </a:lnTo>
                <a:lnTo>
                  <a:pt x="34" y="12"/>
                </a:lnTo>
                <a:lnTo>
                  <a:pt x="34" y="20"/>
                </a:lnTo>
                <a:lnTo>
                  <a:pt x="32" y="28"/>
                </a:lnTo>
                <a:lnTo>
                  <a:pt x="22" y="40"/>
                </a:lnTo>
                <a:lnTo>
                  <a:pt x="0" y="18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46" name="Freeform 22"/>
          <p:cNvSpPr>
            <a:spLocks/>
          </p:cNvSpPr>
          <p:nvPr/>
        </p:nvSpPr>
        <p:spPr bwMode="gray">
          <a:xfrm>
            <a:off x="8745538" y="287338"/>
            <a:ext cx="57150" cy="53975"/>
          </a:xfrm>
          <a:custGeom>
            <a:avLst/>
            <a:gdLst/>
            <a:ahLst/>
            <a:cxnLst>
              <a:cxn ang="0">
                <a:pos x="64" y="76"/>
              </a:cxn>
              <a:cxn ang="0">
                <a:pos x="68" y="62"/>
              </a:cxn>
              <a:cxn ang="0">
                <a:pos x="80" y="60"/>
              </a:cxn>
              <a:cxn ang="0">
                <a:pos x="80" y="24"/>
              </a:cxn>
              <a:cxn ang="0">
                <a:pos x="80" y="24"/>
              </a:cxn>
              <a:cxn ang="0">
                <a:pos x="70" y="26"/>
              </a:cxn>
              <a:cxn ang="0">
                <a:pos x="70" y="0"/>
              </a:cxn>
              <a:cxn ang="0">
                <a:pos x="70" y="0"/>
              </a:cxn>
              <a:cxn ang="0">
                <a:pos x="52" y="4"/>
              </a:cxn>
              <a:cxn ang="0">
                <a:pos x="52" y="48"/>
              </a:cxn>
              <a:cxn ang="0">
                <a:pos x="52" y="48"/>
              </a:cxn>
              <a:cxn ang="0">
                <a:pos x="52" y="48"/>
              </a:cxn>
              <a:cxn ang="0">
                <a:pos x="50" y="50"/>
              </a:cxn>
              <a:cxn ang="0">
                <a:pos x="48" y="52"/>
              </a:cxn>
              <a:cxn ang="0">
                <a:pos x="46" y="52"/>
              </a:cxn>
              <a:cxn ang="0">
                <a:pos x="46" y="52"/>
              </a:cxn>
              <a:cxn ang="0">
                <a:pos x="44" y="50"/>
              </a:cxn>
              <a:cxn ang="0">
                <a:pos x="42" y="48"/>
              </a:cxn>
              <a:cxn ang="0">
                <a:pos x="42" y="48"/>
              </a:cxn>
              <a:cxn ang="0">
                <a:pos x="42" y="6"/>
              </a:cxn>
              <a:cxn ang="0">
                <a:pos x="24" y="8"/>
              </a:cxn>
              <a:cxn ang="0">
                <a:pos x="24" y="26"/>
              </a:cxn>
              <a:cxn ang="0">
                <a:pos x="24" y="26"/>
              </a:cxn>
              <a:cxn ang="0">
                <a:pos x="14" y="44"/>
              </a:cxn>
              <a:cxn ang="0">
                <a:pos x="0" y="62"/>
              </a:cxn>
              <a:cxn ang="0">
                <a:pos x="0" y="62"/>
              </a:cxn>
              <a:cxn ang="0">
                <a:pos x="20" y="62"/>
              </a:cxn>
              <a:cxn ang="0">
                <a:pos x="26" y="76"/>
              </a:cxn>
              <a:cxn ang="0">
                <a:pos x="64" y="76"/>
              </a:cxn>
              <a:cxn ang="0">
                <a:pos x="64" y="76"/>
              </a:cxn>
            </a:cxnLst>
            <a:rect l="0" t="0" r="r" b="b"/>
            <a:pathLst>
              <a:path w="80" h="76">
                <a:moveTo>
                  <a:pt x="64" y="76"/>
                </a:moveTo>
                <a:lnTo>
                  <a:pt x="68" y="62"/>
                </a:lnTo>
                <a:lnTo>
                  <a:pt x="80" y="60"/>
                </a:lnTo>
                <a:lnTo>
                  <a:pt x="80" y="24"/>
                </a:lnTo>
                <a:lnTo>
                  <a:pt x="80" y="24"/>
                </a:lnTo>
                <a:lnTo>
                  <a:pt x="70" y="26"/>
                </a:lnTo>
                <a:lnTo>
                  <a:pt x="70" y="0"/>
                </a:lnTo>
                <a:lnTo>
                  <a:pt x="70" y="0"/>
                </a:lnTo>
                <a:lnTo>
                  <a:pt x="52" y="4"/>
                </a:lnTo>
                <a:lnTo>
                  <a:pt x="52" y="48"/>
                </a:lnTo>
                <a:lnTo>
                  <a:pt x="52" y="48"/>
                </a:lnTo>
                <a:lnTo>
                  <a:pt x="52" y="48"/>
                </a:lnTo>
                <a:lnTo>
                  <a:pt x="50" y="50"/>
                </a:lnTo>
                <a:lnTo>
                  <a:pt x="48" y="52"/>
                </a:lnTo>
                <a:lnTo>
                  <a:pt x="46" y="52"/>
                </a:lnTo>
                <a:lnTo>
                  <a:pt x="46" y="52"/>
                </a:lnTo>
                <a:lnTo>
                  <a:pt x="44" y="50"/>
                </a:lnTo>
                <a:lnTo>
                  <a:pt x="42" y="48"/>
                </a:lnTo>
                <a:lnTo>
                  <a:pt x="42" y="48"/>
                </a:lnTo>
                <a:lnTo>
                  <a:pt x="42" y="6"/>
                </a:lnTo>
                <a:lnTo>
                  <a:pt x="24" y="8"/>
                </a:lnTo>
                <a:lnTo>
                  <a:pt x="24" y="26"/>
                </a:lnTo>
                <a:lnTo>
                  <a:pt x="24" y="26"/>
                </a:lnTo>
                <a:lnTo>
                  <a:pt x="14" y="44"/>
                </a:lnTo>
                <a:lnTo>
                  <a:pt x="0" y="62"/>
                </a:lnTo>
                <a:lnTo>
                  <a:pt x="0" y="62"/>
                </a:lnTo>
                <a:lnTo>
                  <a:pt x="20" y="62"/>
                </a:lnTo>
                <a:lnTo>
                  <a:pt x="26" y="76"/>
                </a:lnTo>
                <a:lnTo>
                  <a:pt x="64" y="76"/>
                </a:lnTo>
                <a:lnTo>
                  <a:pt x="64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47" name="Freeform 23"/>
          <p:cNvSpPr>
            <a:spLocks/>
          </p:cNvSpPr>
          <p:nvPr/>
        </p:nvSpPr>
        <p:spPr bwMode="gray">
          <a:xfrm>
            <a:off x="8648700" y="312738"/>
            <a:ext cx="7938" cy="23812"/>
          </a:xfrm>
          <a:custGeom>
            <a:avLst/>
            <a:gdLst/>
            <a:ahLst/>
            <a:cxnLst>
              <a:cxn ang="0">
                <a:pos x="2" y="30"/>
              </a:cxn>
              <a:cxn ang="0">
                <a:pos x="2" y="30"/>
              </a:cxn>
              <a:cxn ang="0">
                <a:pos x="0" y="0"/>
              </a:cxn>
              <a:cxn ang="0">
                <a:pos x="0" y="0"/>
              </a:cxn>
              <a:cxn ang="0">
                <a:pos x="6" y="0"/>
              </a:cxn>
              <a:cxn ang="0">
                <a:pos x="10" y="4"/>
              </a:cxn>
              <a:cxn ang="0">
                <a:pos x="10" y="4"/>
              </a:cxn>
              <a:cxn ang="0">
                <a:pos x="10" y="34"/>
              </a:cxn>
              <a:cxn ang="0">
                <a:pos x="2" y="34"/>
              </a:cxn>
              <a:cxn ang="0">
                <a:pos x="2" y="30"/>
              </a:cxn>
              <a:cxn ang="0">
                <a:pos x="2" y="30"/>
              </a:cxn>
            </a:cxnLst>
            <a:rect l="0" t="0" r="r" b="b"/>
            <a:pathLst>
              <a:path w="10" h="34">
                <a:moveTo>
                  <a:pt x="2" y="30"/>
                </a:moveTo>
                <a:lnTo>
                  <a:pt x="2" y="30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10" y="4"/>
                </a:lnTo>
                <a:lnTo>
                  <a:pt x="10" y="4"/>
                </a:lnTo>
                <a:lnTo>
                  <a:pt x="10" y="34"/>
                </a:lnTo>
                <a:lnTo>
                  <a:pt x="2" y="34"/>
                </a:lnTo>
                <a:lnTo>
                  <a:pt x="2" y="30"/>
                </a:lnTo>
                <a:lnTo>
                  <a:pt x="2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48" name="Freeform 24"/>
          <p:cNvSpPr>
            <a:spLocks/>
          </p:cNvSpPr>
          <p:nvPr/>
        </p:nvSpPr>
        <p:spPr bwMode="gray">
          <a:xfrm>
            <a:off x="8642350" y="268288"/>
            <a:ext cx="22225" cy="23812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10" y="28"/>
              </a:cxn>
              <a:cxn ang="0">
                <a:pos x="6" y="8"/>
              </a:cxn>
              <a:cxn ang="0">
                <a:pos x="6" y="8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  <a:cxn ang="0">
                <a:pos x="32" y="8"/>
              </a:cxn>
              <a:cxn ang="0">
                <a:pos x="32" y="8"/>
              </a:cxn>
              <a:cxn ang="0">
                <a:pos x="24" y="8"/>
              </a:cxn>
              <a:cxn ang="0">
                <a:pos x="20" y="34"/>
              </a:cxn>
              <a:cxn ang="0">
                <a:pos x="20" y="34"/>
              </a:cxn>
              <a:cxn ang="0">
                <a:pos x="16" y="30"/>
              </a:cxn>
              <a:cxn ang="0">
                <a:pos x="10" y="28"/>
              </a:cxn>
              <a:cxn ang="0">
                <a:pos x="10" y="28"/>
              </a:cxn>
            </a:cxnLst>
            <a:rect l="0" t="0" r="r" b="b"/>
            <a:pathLst>
              <a:path w="32" h="34">
                <a:moveTo>
                  <a:pt x="10" y="28"/>
                </a:moveTo>
                <a:lnTo>
                  <a:pt x="10" y="28"/>
                </a:lnTo>
                <a:lnTo>
                  <a:pt x="6" y="8"/>
                </a:lnTo>
                <a:lnTo>
                  <a:pt x="6" y="8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32" y="0"/>
                </a:lnTo>
                <a:lnTo>
                  <a:pt x="32" y="8"/>
                </a:lnTo>
                <a:lnTo>
                  <a:pt x="32" y="8"/>
                </a:lnTo>
                <a:lnTo>
                  <a:pt x="24" y="8"/>
                </a:lnTo>
                <a:lnTo>
                  <a:pt x="20" y="34"/>
                </a:lnTo>
                <a:lnTo>
                  <a:pt x="20" y="34"/>
                </a:lnTo>
                <a:lnTo>
                  <a:pt x="16" y="30"/>
                </a:lnTo>
                <a:lnTo>
                  <a:pt x="10" y="28"/>
                </a:lnTo>
                <a:lnTo>
                  <a:pt x="1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49" name="Freeform 25"/>
          <p:cNvSpPr>
            <a:spLocks/>
          </p:cNvSpPr>
          <p:nvPr/>
        </p:nvSpPr>
        <p:spPr bwMode="gray">
          <a:xfrm>
            <a:off x="8640763" y="214313"/>
            <a:ext cx="25400" cy="49212"/>
          </a:xfrm>
          <a:custGeom>
            <a:avLst/>
            <a:gdLst/>
            <a:ahLst/>
            <a:cxnLst>
              <a:cxn ang="0">
                <a:pos x="10" y="70"/>
              </a:cxn>
              <a:cxn ang="0">
                <a:pos x="10" y="70"/>
              </a:cxn>
              <a:cxn ang="0">
                <a:pos x="4" y="60"/>
              </a:cxn>
              <a:cxn ang="0">
                <a:pos x="0" y="48"/>
              </a:cxn>
              <a:cxn ang="0">
                <a:pos x="0" y="36"/>
              </a:cxn>
              <a:cxn ang="0">
                <a:pos x="0" y="24"/>
              </a:cxn>
              <a:cxn ang="0">
                <a:pos x="0" y="24"/>
              </a:cxn>
              <a:cxn ang="0">
                <a:pos x="0" y="24"/>
              </a:cxn>
              <a:cxn ang="0">
                <a:pos x="4" y="32"/>
              </a:cxn>
              <a:cxn ang="0">
                <a:pos x="12" y="38"/>
              </a:cxn>
              <a:cxn ang="0">
                <a:pos x="12" y="38"/>
              </a:cxn>
              <a:cxn ang="0">
                <a:pos x="8" y="28"/>
              </a:cxn>
              <a:cxn ang="0">
                <a:pos x="8" y="28"/>
              </a:cxn>
              <a:cxn ang="0">
                <a:pos x="6" y="18"/>
              </a:cxn>
              <a:cxn ang="0">
                <a:pos x="8" y="12"/>
              </a:cxn>
              <a:cxn ang="0">
                <a:pos x="10" y="8"/>
              </a:cxn>
              <a:cxn ang="0">
                <a:pos x="10" y="8"/>
              </a:cxn>
              <a:cxn ang="0">
                <a:pos x="16" y="2"/>
              </a:cxn>
              <a:cxn ang="0">
                <a:pos x="22" y="0"/>
              </a:cxn>
              <a:cxn ang="0">
                <a:pos x="22" y="0"/>
              </a:cxn>
              <a:cxn ang="0">
                <a:pos x="20" y="8"/>
              </a:cxn>
              <a:cxn ang="0">
                <a:pos x="22" y="16"/>
              </a:cxn>
              <a:cxn ang="0">
                <a:pos x="22" y="16"/>
              </a:cxn>
              <a:cxn ang="0">
                <a:pos x="26" y="12"/>
              </a:cxn>
              <a:cxn ang="0">
                <a:pos x="26" y="12"/>
              </a:cxn>
              <a:cxn ang="0">
                <a:pos x="28" y="10"/>
              </a:cxn>
              <a:cxn ang="0">
                <a:pos x="28" y="10"/>
              </a:cxn>
              <a:cxn ang="0">
                <a:pos x="34" y="26"/>
              </a:cxn>
              <a:cxn ang="0">
                <a:pos x="36" y="34"/>
              </a:cxn>
              <a:cxn ang="0">
                <a:pos x="36" y="42"/>
              </a:cxn>
              <a:cxn ang="0">
                <a:pos x="34" y="48"/>
              </a:cxn>
              <a:cxn ang="0">
                <a:pos x="34" y="48"/>
              </a:cxn>
              <a:cxn ang="0">
                <a:pos x="32" y="38"/>
              </a:cxn>
              <a:cxn ang="0">
                <a:pos x="30" y="36"/>
              </a:cxn>
              <a:cxn ang="0">
                <a:pos x="26" y="34"/>
              </a:cxn>
              <a:cxn ang="0">
                <a:pos x="26" y="34"/>
              </a:cxn>
              <a:cxn ang="0">
                <a:pos x="28" y="40"/>
              </a:cxn>
              <a:cxn ang="0">
                <a:pos x="30" y="46"/>
              </a:cxn>
              <a:cxn ang="0">
                <a:pos x="30" y="46"/>
              </a:cxn>
              <a:cxn ang="0">
                <a:pos x="30" y="54"/>
              </a:cxn>
              <a:cxn ang="0">
                <a:pos x="30" y="60"/>
              </a:cxn>
              <a:cxn ang="0">
                <a:pos x="28" y="64"/>
              </a:cxn>
              <a:cxn ang="0">
                <a:pos x="24" y="70"/>
              </a:cxn>
              <a:cxn ang="0">
                <a:pos x="10" y="70"/>
              </a:cxn>
              <a:cxn ang="0">
                <a:pos x="10" y="70"/>
              </a:cxn>
            </a:cxnLst>
            <a:rect l="0" t="0" r="r" b="b"/>
            <a:pathLst>
              <a:path w="36" h="70">
                <a:moveTo>
                  <a:pt x="10" y="70"/>
                </a:moveTo>
                <a:lnTo>
                  <a:pt x="10" y="70"/>
                </a:lnTo>
                <a:lnTo>
                  <a:pt x="4" y="60"/>
                </a:lnTo>
                <a:lnTo>
                  <a:pt x="0" y="48"/>
                </a:lnTo>
                <a:lnTo>
                  <a:pt x="0" y="36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4" y="32"/>
                </a:lnTo>
                <a:lnTo>
                  <a:pt x="12" y="38"/>
                </a:lnTo>
                <a:lnTo>
                  <a:pt x="12" y="38"/>
                </a:lnTo>
                <a:lnTo>
                  <a:pt x="8" y="28"/>
                </a:lnTo>
                <a:lnTo>
                  <a:pt x="8" y="28"/>
                </a:lnTo>
                <a:lnTo>
                  <a:pt x="6" y="18"/>
                </a:lnTo>
                <a:lnTo>
                  <a:pt x="8" y="12"/>
                </a:lnTo>
                <a:lnTo>
                  <a:pt x="10" y="8"/>
                </a:lnTo>
                <a:lnTo>
                  <a:pt x="10" y="8"/>
                </a:lnTo>
                <a:lnTo>
                  <a:pt x="16" y="2"/>
                </a:lnTo>
                <a:lnTo>
                  <a:pt x="22" y="0"/>
                </a:lnTo>
                <a:lnTo>
                  <a:pt x="22" y="0"/>
                </a:lnTo>
                <a:lnTo>
                  <a:pt x="20" y="8"/>
                </a:lnTo>
                <a:lnTo>
                  <a:pt x="22" y="16"/>
                </a:lnTo>
                <a:lnTo>
                  <a:pt x="22" y="16"/>
                </a:lnTo>
                <a:lnTo>
                  <a:pt x="26" y="12"/>
                </a:lnTo>
                <a:lnTo>
                  <a:pt x="26" y="12"/>
                </a:lnTo>
                <a:lnTo>
                  <a:pt x="28" y="10"/>
                </a:lnTo>
                <a:lnTo>
                  <a:pt x="28" y="10"/>
                </a:lnTo>
                <a:lnTo>
                  <a:pt x="34" y="26"/>
                </a:lnTo>
                <a:lnTo>
                  <a:pt x="36" y="34"/>
                </a:lnTo>
                <a:lnTo>
                  <a:pt x="36" y="42"/>
                </a:lnTo>
                <a:lnTo>
                  <a:pt x="34" y="48"/>
                </a:lnTo>
                <a:lnTo>
                  <a:pt x="34" y="48"/>
                </a:lnTo>
                <a:lnTo>
                  <a:pt x="32" y="38"/>
                </a:lnTo>
                <a:lnTo>
                  <a:pt x="30" y="36"/>
                </a:lnTo>
                <a:lnTo>
                  <a:pt x="26" y="34"/>
                </a:lnTo>
                <a:lnTo>
                  <a:pt x="26" y="34"/>
                </a:lnTo>
                <a:lnTo>
                  <a:pt x="28" y="40"/>
                </a:lnTo>
                <a:lnTo>
                  <a:pt x="30" y="46"/>
                </a:lnTo>
                <a:lnTo>
                  <a:pt x="30" y="46"/>
                </a:lnTo>
                <a:lnTo>
                  <a:pt x="30" y="54"/>
                </a:lnTo>
                <a:lnTo>
                  <a:pt x="30" y="60"/>
                </a:lnTo>
                <a:lnTo>
                  <a:pt x="28" y="64"/>
                </a:lnTo>
                <a:lnTo>
                  <a:pt x="24" y="70"/>
                </a:lnTo>
                <a:lnTo>
                  <a:pt x="10" y="70"/>
                </a:lnTo>
                <a:lnTo>
                  <a:pt x="10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50" name="Freeform 26"/>
          <p:cNvSpPr>
            <a:spLocks/>
          </p:cNvSpPr>
          <p:nvPr/>
        </p:nvSpPr>
        <p:spPr bwMode="gray">
          <a:xfrm>
            <a:off x="8729663" y="242888"/>
            <a:ext cx="14287" cy="14287"/>
          </a:xfrm>
          <a:custGeom>
            <a:avLst/>
            <a:gdLst/>
            <a:ahLst/>
            <a:cxnLst>
              <a:cxn ang="0">
                <a:pos x="18" y="8"/>
              </a:cxn>
              <a:cxn ang="0">
                <a:pos x="6" y="20"/>
              </a:cxn>
              <a:cxn ang="0">
                <a:pos x="6" y="20"/>
              </a:cxn>
              <a:cxn ang="0">
                <a:pos x="0" y="14"/>
              </a:cxn>
              <a:cxn ang="0">
                <a:pos x="0" y="14"/>
              </a:cxn>
              <a:cxn ang="0">
                <a:pos x="12" y="0"/>
              </a:cxn>
              <a:cxn ang="0">
                <a:pos x="18" y="8"/>
              </a:cxn>
            </a:cxnLst>
            <a:rect l="0" t="0" r="r" b="b"/>
            <a:pathLst>
              <a:path w="18" h="20">
                <a:moveTo>
                  <a:pt x="18" y="8"/>
                </a:moveTo>
                <a:lnTo>
                  <a:pt x="6" y="20"/>
                </a:lnTo>
                <a:lnTo>
                  <a:pt x="6" y="20"/>
                </a:lnTo>
                <a:lnTo>
                  <a:pt x="0" y="14"/>
                </a:lnTo>
                <a:lnTo>
                  <a:pt x="0" y="14"/>
                </a:lnTo>
                <a:lnTo>
                  <a:pt x="12" y="0"/>
                </a:lnTo>
                <a:lnTo>
                  <a:pt x="18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51" name="Freeform 27"/>
          <p:cNvSpPr>
            <a:spLocks/>
          </p:cNvSpPr>
          <p:nvPr/>
        </p:nvSpPr>
        <p:spPr bwMode="gray">
          <a:xfrm>
            <a:off x="8729663" y="242888"/>
            <a:ext cx="14287" cy="14287"/>
          </a:xfrm>
          <a:custGeom>
            <a:avLst/>
            <a:gdLst/>
            <a:ahLst/>
            <a:cxnLst>
              <a:cxn ang="0">
                <a:pos x="18" y="8"/>
              </a:cxn>
              <a:cxn ang="0">
                <a:pos x="6" y="20"/>
              </a:cxn>
              <a:cxn ang="0">
                <a:pos x="6" y="20"/>
              </a:cxn>
              <a:cxn ang="0">
                <a:pos x="0" y="14"/>
              </a:cxn>
              <a:cxn ang="0">
                <a:pos x="0" y="14"/>
              </a:cxn>
              <a:cxn ang="0">
                <a:pos x="12" y="0"/>
              </a:cxn>
            </a:cxnLst>
            <a:rect l="0" t="0" r="r" b="b"/>
            <a:pathLst>
              <a:path w="18" h="20">
                <a:moveTo>
                  <a:pt x="18" y="8"/>
                </a:moveTo>
                <a:lnTo>
                  <a:pt x="6" y="20"/>
                </a:lnTo>
                <a:lnTo>
                  <a:pt x="6" y="20"/>
                </a:lnTo>
                <a:lnTo>
                  <a:pt x="0" y="14"/>
                </a:lnTo>
                <a:lnTo>
                  <a:pt x="0" y="14"/>
                </a:lnTo>
                <a:lnTo>
                  <a:pt x="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52" name="Freeform 28"/>
          <p:cNvSpPr>
            <a:spLocks/>
          </p:cNvSpPr>
          <p:nvPr/>
        </p:nvSpPr>
        <p:spPr bwMode="gray">
          <a:xfrm>
            <a:off x="8753475" y="207963"/>
            <a:ext cx="23813" cy="2540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0" y="28"/>
              </a:cxn>
              <a:cxn ang="0">
                <a:pos x="4" y="12"/>
              </a:cxn>
              <a:cxn ang="0">
                <a:pos x="8" y="6"/>
              </a:cxn>
              <a:cxn ang="0">
                <a:pos x="14" y="0"/>
              </a:cxn>
              <a:cxn ang="0">
                <a:pos x="14" y="0"/>
              </a:cxn>
              <a:cxn ang="0">
                <a:pos x="22" y="0"/>
              </a:cxn>
              <a:cxn ang="0">
                <a:pos x="28" y="4"/>
              </a:cxn>
              <a:cxn ang="0">
                <a:pos x="28" y="4"/>
              </a:cxn>
              <a:cxn ang="0">
                <a:pos x="32" y="6"/>
              </a:cxn>
              <a:cxn ang="0">
                <a:pos x="34" y="10"/>
              </a:cxn>
              <a:cxn ang="0">
                <a:pos x="34" y="18"/>
              </a:cxn>
              <a:cxn ang="0">
                <a:pos x="34" y="18"/>
              </a:cxn>
              <a:cxn ang="0">
                <a:pos x="30" y="26"/>
              </a:cxn>
              <a:cxn ang="0">
                <a:pos x="22" y="30"/>
              </a:cxn>
              <a:cxn ang="0">
                <a:pos x="14" y="34"/>
              </a:cxn>
              <a:cxn ang="0">
                <a:pos x="6" y="36"/>
              </a:cxn>
              <a:cxn ang="0">
                <a:pos x="0" y="28"/>
              </a:cxn>
              <a:cxn ang="0">
                <a:pos x="0" y="28"/>
              </a:cxn>
            </a:cxnLst>
            <a:rect l="0" t="0" r="r" b="b"/>
            <a:pathLst>
              <a:path w="34" h="36">
                <a:moveTo>
                  <a:pt x="0" y="28"/>
                </a:moveTo>
                <a:lnTo>
                  <a:pt x="0" y="28"/>
                </a:lnTo>
                <a:lnTo>
                  <a:pt x="4" y="12"/>
                </a:lnTo>
                <a:lnTo>
                  <a:pt x="8" y="6"/>
                </a:lnTo>
                <a:lnTo>
                  <a:pt x="14" y="0"/>
                </a:lnTo>
                <a:lnTo>
                  <a:pt x="14" y="0"/>
                </a:lnTo>
                <a:lnTo>
                  <a:pt x="22" y="0"/>
                </a:lnTo>
                <a:lnTo>
                  <a:pt x="28" y="4"/>
                </a:lnTo>
                <a:lnTo>
                  <a:pt x="28" y="4"/>
                </a:lnTo>
                <a:lnTo>
                  <a:pt x="32" y="6"/>
                </a:lnTo>
                <a:lnTo>
                  <a:pt x="34" y="10"/>
                </a:lnTo>
                <a:lnTo>
                  <a:pt x="34" y="18"/>
                </a:lnTo>
                <a:lnTo>
                  <a:pt x="34" y="18"/>
                </a:lnTo>
                <a:lnTo>
                  <a:pt x="30" y="26"/>
                </a:lnTo>
                <a:lnTo>
                  <a:pt x="22" y="30"/>
                </a:lnTo>
                <a:lnTo>
                  <a:pt x="14" y="34"/>
                </a:lnTo>
                <a:lnTo>
                  <a:pt x="6" y="36"/>
                </a:lnTo>
                <a:lnTo>
                  <a:pt x="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53" name="Freeform 29"/>
          <p:cNvSpPr>
            <a:spLocks/>
          </p:cNvSpPr>
          <p:nvPr/>
        </p:nvSpPr>
        <p:spPr bwMode="gray">
          <a:xfrm>
            <a:off x="8745538" y="349250"/>
            <a:ext cx="61912" cy="17463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86" y="26"/>
              </a:cxn>
              <a:cxn ang="0">
                <a:pos x="0" y="26"/>
              </a:cxn>
              <a:cxn ang="0">
                <a:pos x="0" y="0"/>
              </a:cxn>
              <a:cxn ang="0">
                <a:pos x="86" y="0"/>
              </a:cxn>
              <a:cxn ang="0">
                <a:pos x="86" y="0"/>
              </a:cxn>
            </a:cxnLst>
            <a:rect l="0" t="0" r="r" b="b"/>
            <a:pathLst>
              <a:path w="86" h="26">
                <a:moveTo>
                  <a:pt x="86" y="0"/>
                </a:moveTo>
                <a:lnTo>
                  <a:pt x="86" y="26"/>
                </a:lnTo>
                <a:lnTo>
                  <a:pt x="0" y="26"/>
                </a:lnTo>
                <a:lnTo>
                  <a:pt x="0" y="0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54" name="Freeform 30"/>
          <p:cNvSpPr>
            <a:spLocks/>
          </p:cNvSpPr>
          <p:nvPr/>
        </p:nvSpPr>
        <p:spPr bwMode="gray">
          <a:xfrm>
            <a:off x="8640763" y="227013"/>
            <a:ext cx="119062" cy="249237"/>
          </a:xfrm>
          <a:custGeom>
            <a:avLst/>
            <a:gdLst/>
            <a:ahLst/>
            <a:cxnLst>
              <a:cxn ang="0">
                <a:pos x="26" y="336"/>
              </a:cxn>
              <a:cxn ang="0">
                <a:pos x="40" y="316"/>
              </a:cxn>
              <a:cxn ang="0">
                <a:pos x="46" y="306"/>
              </a:cxn>
              <a:cxn ang="0">
                <a:pos x="56" y="258"/>
              </a:cxn>
              <a:cxn ang="0">
                <a:pos x="66" y="244"/>
              </a:cxn>
              <a:cxn ang="0">
                <a:pos x="86" y="178"/>
              </a:cxn>
              <a:cxn ang="0">
                <a:pos x="98" y="148"/>
              </a:cxn>
              <a:cxn ang="0">
                <a:pos x="90" y="138"/>
              </a:cxn>
              <a:cxn ang="0">
                <a:pos x="84" y="130"/>
              </a:cxn>
              <a:cxn ang="0">
                <a:pos x="70" y="142"/>
              </a:cxn>
              <a:cxn ang="0">
                <a:pos x="54" y="154"/>
              </a:cxn>
              <a:cxn ang="0">
                <a:pos x="46" y="150"/>
              </a:cxn>
              <a:cxn ang="0">
                <a:pos x="30" y="128"/>
              </a:cxn>
              <a:cxn ang="0">
                <a:pos x="16" y="116"/>
              </a:cxn>
              <a:cxn ang="0">
                <a:pos x="4" y="112"/>
              </a:cxn>
              <a:cxn ang="0">
                <a:pos x="0" y="94"/>
              </a:cxn>
              <a:cxn ang="0">
                <a:pos x="12" y="92"/>
              </a:cxn>
              <a:cxn ang="0">
                <a:pos x="38" y="116"/>
              </a:cxn>
              <a:cxn ang="0">
                <a:pos x="50" y="128"/>
              </a:cxn>
              <a:cxn ang="0">
                <a:pos x="66" y="120"/>
              </a:cxn>
              <a:cxn ang="0">
                <a:pos x="78" y="104"/>
              </a:cxn>
              <a:cxn ang="0">
                <a:pos x="96" y="94"/>
              </a:cxn>
              <a:cxn ang="0">
                <a:pos x="88" y="68"/>
              </a:cxn>
              <a:cxn ang="0">
                <a:pos x="84" y="46"/>
              </a:cxn>
              <a:cxn ang="0">
                <a:pos x="92" y="36"/>
              </a:cxn>
              <a:cxn ang="0">
                <a:pos x="104" y="38"/>
              </a:cxn>
              <a:cxn ang="0">
                <a:pos x="112" y="36"/>
              </a:cxn>
              <a:cxn ang="0">
                <a:pos x="120" y="46"/>
              </a:cxn>
              <a:cxn ang="0">
                <a:pos x="114" y="76"/>
              </a:cxn>
              <a:cxn ang="0">
                <a:pos x="112" y="78"/>
              </a:cxn>
              <a:cxn ang="0">
                <a:pos x="114" y="86"/>
              </a:cxn>
              <a:cxn ang="0">
                <a:pos x="124" y="82"/>
              </a:cxn>
              <a:cxn ang="0">
                <a:pos x="154" y="64"/>
              </a:cxn>
              <a:cxn ang="0">
                <a:pos x="154" y="50"/>
              </a:cxn>
              <a:cxn ang="0">
                <a:pos x="154" y="34"/>
              </a:cxn>
              <a:cxn ang="0">
                <a:pos x="142" y="14"/>
              </a:cxn>
              <a:cxn ang="0">
                <a:pos x="148" y="0"/>
              </a:cxn>
              <a:cxn ang="0">
                <a:pos x="160" y="14"/>
              </a:cxn>
              <a:cxn ang="0">
                <a:pos x="166" y="30"/>
              </a:cxn>
              <a:cxn ang="0">
                <a:pos x="168" y="74"/>
              </a:cxn>
              <a:cxn ang="0">
                <a:pos x="136" y="106"/>
              </a:cxn>
              <a:cxn ang="0">
                <a:pos x="130" y="142"/>
              </a:cxn>
              <a:cxn ang="0">
                <a:pos x="138" y="168"/>
              </a:cxn>
              <a:cxn ang="0">
                <a:pos x="136" y="192"/>
              </a:cxn>
              <a:cxn ang="0">
                <a:pos x="120" y="210"/>
              </a:cxn>
              <a:cxn ang="0">
                <a:pos x="110" y="228"/>
              </a:cxn>
              <a:cxn ang="0">
                <a:pos x="116" y="262"/>
              </a:cxn>
              <a:cxn ang="0">
                <a:pos x="118" y="284"/>
              </a:cxn>
              <a:cxn ang="0">
                <a:pos x="122" y="296"/>
              </a:cxn>
              <a:cxn ang="0">
                <a:pos x="112" y="312"/>
              </a:cxn>
              <a:cxn ang="0">
                <a:pos x="106" y="324"/>
              </a:cxn>
              <a:cxn ang="0">
                <a:pos x="90" y="328"/>
              </a:cxn>
              <a:cxn ang="0">
                <a:pos x="90" y="320"/>
              </a:cxn>
              <a:cxn ang="0">
                <a:pos x="96" y="310"/>
              </a:cxn>
              <a:cxn ang="0">
                <a:pos x="104" y="288"/>
              </a:cxn>
              <a:cxn ang="0">
                <a:pos x="90" y="250"/>
              </a:cxn>
              <a:cxn ang="0">
                <a:pos x="88" y="236"/>
              </a:cxn>
              <a:cxn ang="0">
                <a:pos x="88" y="260"/>
              </a:cxn>
              <a:cxn ang="0">
                <a:pos x="68" y="286"/>
              </a:cxn>
              <a:cxn ang="0">
                <a:pos x="58" y="318"/>
              </a:cxn>
              <a:cxn ang="0">
                <a:pos x="42" y="344"/>
              </a:cxn>
              <a:cxn ang="0">
                <a:pos x="36" y="352"/>
              </a:cxn>
              <a:cxn ang="0">
                <a:pos x="28" y="346"/>
              </a:cxn>
            </a:cxnLst>
            <a:rect l="0" t="0" r="r" b="b"/>
            <a:pathLst>
              <a:path w="168" h="352">
                <a:moveTo>
                  <a:pt x="26" y="342"/>
                </a:moveTo>
                <a:lnTo>
                  <a:pt x="26" y="342"/>
                </a:lnTo>
                <a:lnTo>
                  <a:pt x="26" y="336"/>
                </a:lnTo>
                <a:lnTo>
                  <a:pt x="26" y="332"/>
                </a:lnTo>
                <a:lnTo>
                  <a:pt x="32" y="324"/>
                </a:lnTo>
                <a:lnTo>
                  <a:pt x="40" y="316"/>
                </a:lnTo>
                <a:lnTo>
                  <a:pt x="44" y="312"/>
                </a:lnTo>
                <a:lnTo>
                  <a:pt x="46" y="306"/>
                </a:lnTo>
                <a:lnTo>
                  <a:pt x="46" y="306"/>
                </a:lnTo>
                <a:lnTo>
                  <a:pt x="48" y="290"/>
                </a:lnTo>
                <a:lnTo>
                  <a:pt x="52" y="274"/>
                </a:lnTo>
                <a:lnTo>
                  <a:pt x="56" y="258"/>
                </a:lnTo>
                <a:lnTo>
                  <a:pt x="60" y="250"/>
                </a:lnTo>
                <a:lnTo>
                  <a:pt x="66" y="244"/>
                </a:lnTo>
                <a:lnTo>
                  <a:pt x="66" y="244"/>
                </a:lnTo>
                <a:lnTo>
                  <a:pt x="68" y="220"/>
                </a:lnTo>
                <a:lnTo>
                  <a:pt x="76" y="198"/>
                </a:lnTo>
                <a:lnTo>
                  <a:pt x="86" y="178"/>
                </a:lnTo>
                <a:lnTo>
                  <a:pt x="102" y="158"/>
                </a:lnTo>
                <a:lnTo>
                  <a:pt x="102" y="158"/>
                </a:lnTo>
                <a:lnTo>
                  <a:pt x="98" y="148"/>
                </a:lnTo>
                <a:lnTo>
                  <a:pt x="94" y="138"/>
                </a:lnTo>
                <a:lnTo>
                  <a:pt x="94" y="138"/>
                </a:lnTo>
                <a:lnTo>
                  <a:pt x="90" y="138"/>
                </a:lnTo>
                <a:lnTo>
                  <a:pt x="88" y="134"/>
                </a:lnTo>
                <a:lnTo>
                  <a:pt x="88" y="134"/>
                </a:lnTo>
                <a:lnTo>
                  <a:pt x="84" y="130"/>
                </a:lnTo>
                <a:lnTo>
                  <a:pt x="84" y="126"/>
                </a:lnTo>
                <a:lnTo>
                  <a:pt x="84" y="126"/>
                </a:lnTo>
                <a:lnTo>
                  <a:pt x="70" y="142"/>
                </a:lnTo>
                <a:lnTo>
                  <a:pt x="62" y="148"/>
                </a:lnTo>
                <a:lnTo>
                  <a:pt x="54" y="154"/>
                </a:lnTo>
                <a:lnTo>
                  <a:pt x="54" y="154"/>
                </a:lnTo>
                <a:lnTo>
                  <a:pt x="52" y="154"/>
                </a:lnTo>
                <a:lnTo>
                  <a:pt x="46" y="150"/>
                </a:lnTo>
                <a:lnTo>
                  <a:pt x="46" y="150"/>
                </a:lnTo>
                <a:lnTo>
                  <a:pt x="42" y="146"/>
                </a:lnTo>
                <a:lnTo>
                  <a:pt x="38" y="140"/>
                </a:lnTo>
                <a:lnTo>
                  <a:pt x="30" y="128"/>
                </a:lnTo>
                <a:lnTo>
                  <a:pt x="26" y="124"/>
                </a:lnTo>
                <a:lnTo>
                  <a:pt x="22" y="120"/>
                </a:lnTo>
                <a:lnTo>
                  <a:pt x="16" y="116"/>
                </a:lnTo>
                <a:lnTo>
                  <a:pt x="10" y="116"/>
                </a:lnTo>
                <a:lnTo>
                  <a:pt x="10" y="116"/>
                </a:lnTo>
                <a:lnTo>
                  <a:pt x="4" y="112"/>
                </a:lnTo>
                <a:lnTo>
                  <a:pt x="2" y="106"/>
                </a:lnTo>
                <a:lnTo>
                  <a:pt x="0" y="94"/>
                </a:lnTo>
                <a:lnTo>
                  <a:pt x="0" y="94"/>
                </a:lnTo>
                <a:lnTo>
                  <a:pt x="6" y="92"/>
                </a:lnTo>
                <a:lnTo>
                  <a:pt x="12" y="92"/>
                </a:lnTo>
                <a:lnTo>
                  <a:pt x="12" y="92"/>
                </a:lnTo>
                <a:lnTo>
                  <a:pt x="22" y="100"/>
                </a:lnTo>
                <a:lnTo>
                  <a:pt x="30" y="108"/>
                </a:lnTo>
                <a:lnTo>
                  <a:pt x="38" y="116"/>
                </a:lnTo>
                <a:lnTo>
                  <a:pt x="46" y="124"/>
                </a:lnTo>
                <a:lnTo>
                  <a:pt x="46" y="124"/>
                </a:lnTo>
                <a:lnTo>
                  <a:pt x="50" y="128"/>
                </a:lnTo>
                <a:lnTo>
                  <a:pt x="56" y="132"/>
                </a:lnTo>
                <a:lnTo>
                  <a:pt x="56" y="132"/>
                </a:lnTo>
                <a:lnTo>
                  <a:pt x="66" y="120"/>
                </a:lnTo>
                <a:lnTo>
                  <a:pt x="76" y="108"/>
                </a:lnTo>
                <a:lnTo>
                  <a:pt x="76" y="108"/>
                </a:lnTo>
                <a:lnTo>
                  <a:pt x="78" y="104"/>
                </a:lnTo>
                <a:lnTo>
                  <a:pt x="82" y="102"/>
                </a:lnTo>
                <a:lnTo>
                  <a:pt x="92" y="100"/>
                </a:lnTo>
                <a:lnTo>
                  <a:pt x="96" y="94"/>
                </a:lnTo>
                <a:lnTo>
                  <a:pt x="94" y="78"/>
                </a:lnTo>
                <a:lnTo>
                  <a:pt x="94" y="78"/>
                </a:lnTo>
                <a:lnTo>
                  <a:pt x="88" y="68"/>
                </a:lnTo>
                <a:lnTo>
                  <a:pt x="82" y="58"/>
                </a:lnTo>
                <a:lnTo>
                  <a:pt x="82" y="58"/>
                </a:lnTo>
                <a:lnTo>
                  <a:pt x="84" y="46"/>
                </a:lnTo>
                <a:lnTo>
                  <a:pt x="88" y="40"/>
                </a:lnTo>
                <a:lnTo>
                  <a:pt x="92" y="36"/>
                </a:lnTo>
                <a:lnTo>
                  <a:pt x="92" y="36"/>
                </a:lnTo>
                <a:lnTo>
                  <a:pt x="96" y="36"/>
                </a:lnTo>
                <a:lnTo>
                  <a:pt x="100" y="36"/>
                </a:lnTo>
                <a:lnTo>
                  <a:pt x="104" y="38"/>
                </a:lnTo>
                <a:lnTo>
                  <a:pt x="108" y="36"/>
                </a:lnTo>
                <a:lnTo>
                  <a:pt x="108" y="36"/>
                </a:lnTo>
                <a:lnTo>
                  <a:pt x="112" y="36"/>
                </a:lnTo>
                <a:lnTo>
                  <a:pt x="116" y="38"/>
                </a:lnTo>
                <a:lnTo>
                  <a:pt x="116" y="38"/>
                </a:lnTo>
                <a:lnTo>
                  <a:pt x="120" y="46"/>
                </a:lnTo>
                <a:lnTo>
                  <a:pt x="124" y="56"/>
                </a:lnTo>
                <a:lnTo>
                  <a:pt x="124" y="56"/>
                </a:lnTo>
                <a:lnTo>
                  <a:pt x="114" y="76"/>
                </a:lnTo>
                <a:lnTo>
                  <a:pt x="114" y="76"/>
                </a:lnTo>
                <a:lnTo>
                  <a:pt x="112" y="78"/>
                </a:lnTo>
                <a:lnTo>
                  <a:pt x="112" y="78"/>
                </a:lnTo>
                <a:lnTo>
                  <a:pt x="112" y="82"/>
                </a:lnTo>
                <a:lnTo>
                  <a:pt x="114" y="86"/>
                </a:lnTo>
                <a:lnTo>
                  <a:pt x="114" y="86"/>
                </a:lnTo>
                <a:lnTo>
                  <a:pt x="122" y="86"/>
                </a:lnTo>
                <a:lnTo>
                  <a:pt x="122" y="86"/>
                </a:lnTo>
                <a:lnTo>
                  <a:pt x="124" y="82"/>
                </a:lnTo>
                <a:lnTo>
                  <a:pt x="130" y="78"/>
                </a:lnTo>
                <a:lnTo>
                  <a:pt x="140" y="74"/>
                </a:lnTo>
                <a:lnTo>
                  <a:pt x="154" y="64"/>
                </a:lnTo>
                <a:lnTo>
                  <a:pt x="154" y="64"/>
                </a:lnTo>
                <a:lnTo>
                  <a:pt x="154" y="56"/>
                </a:lnTo>
                <a:lnTo>
                  <a:pt x="154" y="50"/>
                </a:lnTo>
                <a:lnTo>
                  <a:pt x="156" y="42"/>
                </a:lnTo>
                <a:lnTo>
                  <a:pt x="154" y="34"/>
                </a:lnTo>
                <a:lnTo>
                  <a:pt x="154" y="34"/>
                </a:lnTo>
                <a:lnTo>
                  <a:pt x="150" y="30"/>
                </a:lnTo>
                <a:lnTo>
                  <a:pt x="146" y="24"/>
                </a:lnTo>
                <a:lnTo>
                  <a:pt x="142" y="14"/>
                </a:lnTo>
                <a:lnTo>
                  <a:pt x="142" y="14"/>
                </a:lnTo>
                <a:lnTo>
                  <a:pt x="144" y="6"/>
                </a:lnTo>
                <a:lnTo>
                  <a:pt x="148" y="0"/>
                </a:lnTo>
                <a:lnTo>
                  <a:pt x="150" y="0"/>
                </a:lnTo>
                <a:lnTo>
                  <a:pt x="150" y="0"/>
                </a:lnTo>
                <a:lnTo>
                  <a:pt x="160" y="14"/>
                </a:lnTo>
                <a:lnTo>
                  <a:pt x="164" y="22"/>
                </a:lnTo>
                <a:lnTo>
                  <a:pt x="166" y="30"/>
                </a:lnTo>
                <a:lnTo>
                  <a:pt x="166" y="30"/>
                </a:lnTo>
                <a:lnTo>
                  <a:pt x="168" y="52"/>
                </a:lnTo>
                <a:lnTo>
                  <a:pt x="168" y="74"/>
                </a:lnTo>
                <a:lnTo>
                  <a:pt x="168" y="74"/>
                </a:lnTo>
                <a:lnTo>
                  <a:pt x="156" y="84"/>
                </a:lnTo>
                <a:lnTo>
                  <a:pt x="142" y="92"/>
                </a:lnTo>
                <a:lnTo>
                  <a:pt x="136" y="106"/>
                </a:lnTo>
                <a:lnTo>
                  <a:pt x="136" y="106"/>
                </a:lnTo>
                <a:lnTo>
                  <a:pt x="134" y="124"/>
                </a:lnTo>
                <a:lnTo>
                  <a:pt x="130" y="142"/>
                </a:lnTo>
                <a:lnTo>
                  <a:pt x="130" y="142"/>
                </a:lnTo>
                <a:lnTo>
                  <a:pt x="134" y="154"/>
                </a:lnTo>
                <a:lnTo>
                  <a:pt x="138" y="168"/>
                </a:lnTo>
                <a:lnTo>
                  <a:pt x="138" y="180"/>
                </a:lnTo>
                <a:lnTo>
                  <a:pt x="136" y="192"/>
                </a:lnTo>
                <a:lnTo>
                  <a:pt x="136" y="192"/>
                </a:lnTo>
                <a:lnTo>
                  <a:pt x="134" y="198"/>
                </a:lnTo>
                <a:lnTo>
                  <a:pt x="128" y="202"/>
                </a:lnTo>
                <a:lnTo>
                  <a:pt x="120" y="210"/>
                </a:lnTo>
                <a:lnTo>
                  <a:pt x="104" y="222"/>
                </a:lnTo>
                <a:lnTo>
                  <a:pt x="104" y="222"/>
                </a:lnTo>
                <a:lnTo>
                  <a:pt x="110" y="228"/>
                </a:lnTo>
                <a:lnTo>
                  <a:pt x="112" y="234"/>
                </a:lnTo>
                <a:lnTo>
                  <a:pt x="116" y="248"/>
                </a:lnTo>
                <a:lnTo>
                  <a:pt x="116" y="262"/>
                </a:lnTo>
                <a:lnTo>
                  <a:pt x="116" y="280"/>
                </a:lnTo>
                <a:lnTo>
                  <a:pt x="116" y="280"/>
                </a:lnTo>
                <a:lnTo>
                  <a:pt x="118" y="284"/>
                </a:lnTo>
                <a:lnTo>
                  <a:pt x="120" y="288"/>
                </a:lnTo>
                <a:lnTo>
                  <a:pt x="122" y="292"/>
                </a:lnTo>
                <a:lnTo>
                  <a:pt x="122" y="296"/>
                </a:lnTo>
                <a:lnTo>
                  <a:pt x="122" y="296"/>
                </a:lnTo>
                <a:lnTo>
                  <a:pt x="114" y="306"/>
                </a:lnTo>
                <a:lnTo>
                  <a:pt x="112" y="312"/>
                </a:lnTo>
                <a:lnTo>
                  <a:pt x="110" y="318"/>
                </a:lnTo>
                <a:lnTo>
                  <a:pt x="110" y="318"/>
                </a:lnTo>
                <a:lnTo>
                  <a:pt x="106" y="324"/>
                </a:lnTo>
                <a:lnTo>
                  <a:pt x="100" y="326"/>
                </a:lnTo>
                <a:lnTo>
                  <a:pt x="90" y="328"/>
                </a:lnTo>
                <a:lnTo>
                  <a:pt x="90" y="328"/>
                </a:lnTo>
                <a:lnTo>
                  <a:pt x="88" y="326"/>
                </a:lnTo>
                <a:lnTo>
                  <a:pt x="88" y="326"/>
                </a:lnTo>
                <a:lnTo>
                  <a:pt x="90" y="320"/>
                </a:lnTo>
                <a:lnTo>
                  <a:pt x="94" y="316"/>
                </a:lnTo>
                <a:lnTo>
                  <a:pt x="94" y="316"/>
                </a:lnTo>
                <a:lnTo>
                  <a:pt x="96" y="310"/>
                </a:lnTo>
                <a:lnTo>
                  <a:pt x="98" y="302"/>
                </a:lnTo>
                <a:lnTo>
                  <a:pt x="100" y="296"/>
                </a:lnTo>
                <a:lnTo>
                  <a:pt x="104" y="288"/>
                </a:lnTo>
                <a:lnTo>
                  <a:pt x="104" y="288"/>
                </a:lnTo>
                <a:lnTo>
                  <a:pt x="94" y="264"/>
                </a:lnTo>
                <a:lnTo>
                  <a:pt x="90" y="250"/>
                </a:lnTo>
                <a:lnTo>
                  <a:pt x="88" y="236"/>
                </a:lnTo>
                <a:lnTo>
                  <a:pt x="88" y="236"/>
                </a:lnTo>
                <a:lnTo>
                  <a:pt x="88" y="236"/>
                </a:lnTo>
                <a:lnTo>
                  <a:pt x="86" y="242"/>
                </a:lnTo>
                <a:lnTo>
                  <a:pt x="86" y="248"/>
                </a:lnTo>
                <a:lnTo>
                  <a:pt x="88" y="260"/>
                </a:lnTo>
                <a:lnTo>
                  <a:pt x="88" y="260"/>
                </a:lnTo>
                <a:lnTo>
                  <a:pt x="78" y="272"/>
                </a:lnTo>
                <a:lnTo>
                  <a:pt x="68" y="286"/>
                </a:lnTo>
                <a:lnTo>
                  <a:pt x="60" y="302"/>
                </a:lnTo>
                <a:lnTo>
                  <a:pt x="58" y="310"/>
                </a:lnTo>
                <a:lnTo>
                  <a:pt x="58" y="318"/>
                </a:lnTo>
                <a:lnTo>
                  <a:pt x="58" y="318"/>
                </a:lnTo>
                <a:lnTo>
                  <a:pt x="48" y="336"/>
                </a:lnTo>
                <a:lnTo>
                  <a:pt x="42" y="344"/>
                </a:lnTo>
                <a:lnTo>
                  <a:pt x="38" y="352"/>
                </a:lnTo>
                <a:lnTo>
                  <a:pt x="38" y="352"/>
                </a:lnTo>
                <a:lnTo>
                  <a:pt x="36" y="352"/>
                </a:lnTo>
                <a:lnTo>
                  <a:pt x="32" y="350"/>
                </a:lnTo>
                <a:lnTo>
                  <a:pt x="32" y="350"/>
                </a:lnTo>
                <a:lnTo>
                  <a:pt x="28" y="346"/>
                </a:lnTo>
                <a:lnTo>
                  <a:pt x="26" y="342"/>
                </a:lnTo>
                <a:lnTo>
                  <a:pt x="26" y="3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55" name="Freeform 31"/>
          <p:cNvSpPr>
            <a:spLocks/>
          </p:cNvSpPr>
          <p:nvPr/>
        </p:nvSpPr>
        <p:spPr bwMode="gray">
          <a:xfrm>
            <a:off x="8764588" y="404813"/>
            <a:ext cx="36512" cy="57150"/>
          </a:xfrm>
          <a:custGeom>
            <a:avLst/>
            <a:gdLst/>
            <a:ahLst/>
            <a:cxnLst>
              <a:cxn ang="0">
                <a:pos x="10" y="10"/>
              </a:cxn>
              <a:cxn ang="0">
                <a:pos x="10" y="10"/>
              </a:cxn>
              <a:cxn ang="0">
                <a:pos x="34" y="34"/>
              </a:cxn>
              <a:cxn ang="0">
                <a:pos x="46" y="44"/>
              </a:cxn>
              <a:cxn ang="0">
                <a:pos x="50" y="52"/>
              </a:cxn>
              <a:cxn ang="0">
                <a:pos x="50" y="52"/>
              </a:cxn>
              <a:cxn ang="0">
                <a:pos x="52" y="60"/>
              </a:cxn>
              <a:cxn ang="0">
                <a:pos x="52" y="70"/>
              </a:cxn>
              <a:cxn ang="0">
                <a:pos x="52" y="70"/>
              </a:cxn>
              <a:cxn ang="0">
                <a:pos x="40" y="80"/>
              </a:cxn>
              <a:cxn ang="0">
                <a:pos x="40" y="80"/>
              </a:cxn>
              <a:cxn ang="0">
                <a:pos x="40" y="66"/>
              </a:cxn>
              <a:cxn ang="0">
                <a:pos x="40" y="60"/>
              </a:cxn>
              <a:cxn ang="0">
                <a:pos x="36" y="54"/>
              </a:cxn>
              <a:cxn ang="0">
                <a:pos x="36" y="54"/>
              </a:cxn>
              <a:cxn ang="0">
                <a:pos x="4" y="22"/>
              </a:cxn>
              <a:cxn ang="0">
                <a:pos x="4" y="22"/>
              </a:cxn>
              <a:cxn ang="0">
                <a:pos x="0" y="16"/>
              </a:cxn>
              <a:cxn ang="0">
                <a:pos x="0" y="12"/>
              </a:cxn>
              <a:cxn ang="0">
                <a:pos x="0" y="8"/>
              </a:cxn>
              <a:cxn ang="0">
                <a:pos x="0" y="8"/>
              </a:cxn>
              <a:cxn ang="0">
                <a:pos x="6" y="0"/>
              </a:cxn>
              <a:cxn ang="0">
                <a:pos x="6" y="0"/>
              </a:cxn>
              <a:cxn ang="0">
                <a:pos x="6" y="6"/>
              </a:cxn>
              <a:cxn ang="0">
                <a:pos x="10" y="10"/>
              </a:cxn>
              <a:cxn ang="0">
                <a:pos x="10" y="10"/>
              </a:cxn>
            </a:cxnLst>
            <a:rect l="0" t="0" r="r" b="b"/>
            <a:pathLst>
              <a:path w="52" h="80">
                <a:moveTo>
                  <a:pt x="10" y="10"/>
                </a:moveTo>
                <a:lnTo>
                  <a:pt x="10" y="10"/>
                </a:lnTo>
                <a:lnTo>
                  <a:pt x="34" y="34"/>
                </a:lnTo>
                <a:lnTo>
                  <a:pt x="46" y="44"/>
                </a:lnTo>
                <a:lnTo>
                  <a:pt x="50" y="52"/>
                </a:lnTo>
                <a:lnTo>
                  <a:pt x="50" y="52"/>
                </a:lnTo>
                <a:lnTo>
                  <a:pt x="52" y="60"/>
                </a:lnTo>
                <a:lnTo>
                  <a:pt x="52" y="70"/>
                </a:lnTo>
                <a:lnTo>
                  <a:pt x="52" y="70"/>
                </a:lnTo>
                <a:lnTo>
                  <a:pt x="40" y="80"/>
                </a:lnTo>
                <a:lnTo>
                  <a:pt x="40" y="80"/>
                </a:lnTo>
                <a:lnTo>
                  <a:pt x="40" y="66"/>
                </a:lnTo>
                <a:lnTo>
                  <a:pt x="40" y="60"/>
                </a:lnTo>
                <a:lnTo>
                  <a:pt x="36" y="54"/>
                </a:lnTo>
                <a:lnTo>
                  <a:pt x="36" y="54"/>
                </a:lnTo>
                <a:lnTo>
                  <a:pt x="4" y="22"/>
                </a:lnTo>
                <a:lnTo>
                  <a:pt x="4" y="22"/>
                </a:ln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  <a:lnTo>
                  <a:pt x="0" y="8"/>
                </a:ln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10" y="10"/>
                </a:lnTo>
                <a:lnTo>
                  <a:pt x="10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56" name="Freeform 32"/>
          <p:cNvSpPr>
            <a:spLocks/>
          </p:cNvSpPr>
          <p:nvPr/>
        </p:nvSpPr>
        <p:spPr bwMode="gray">
          <a:xfrm>
            <a:off x="8764588" y="433388"/>
            <a:ext cx="22225" cy="28575"/>
          </a:xfrm>
          <a:custGeom>
            <a:avLst/>
            <a:gdLst/>
            <a:ahLst/>
            <a:cxnLst>
              <a:cxn ang="0">
                <a:pos x="32" y="34"/>
              </a:cxn>
              <a:cxn ang="0">
                <a:pos x="32" y="34"/>
              </a:cxn>
              <a:cxn ang="0">
                <a:pos x="26" y="40"/>
              </a:cxn>
              <a:cxn ang="0">
                <a:pos x="20" y="32"/>
              </a:cxn>
              <a:cxn ang="0">
                <a:pos x="20" y="12"/>
              </a:cxn>
              <a:cxn ang="0">
                <a:pos x="20" y="12"/>
              </a:cxn>
              <a:cxn ang="0">
                <a:pos x="20" y="12"/>
              </a:cxn>
              <a:cxn ang="0">
                <a:pos x="16" y="16"/>
              </a:cxn>
              <a:cxn ang="0">
                <a:pos x="14" y="24"/>
              </a:cxn>
              <a:cxn ang="0">
                <a:pos x="14" y="40"/>
              </a:cxn>
              <a:cxn ang="0">
                <a:pos x="14" y="40"/>
              </a:cxn>
              <a:cxn ang="0">
                <a:pos x="0" y="28"/>
              </a:cxn>
              <a:cxn ang="0">
                <a:pos x="0" y="28"/>
              </a:cxn>
              <a:cxn ang="0">
                <a:pos x="0" y="20"/>
              </a:cxn>
              <a:cxn ang="0">
                <a:pos x="2" y="12"/>
              </a:cxn>
              <a:cxn ang="0">
                <a:pos x="10" y="0"/>
              </a:cxn>
              <a:cxn ang="0">
                <a:pos x="32" y="20"/>
              </a:cxn>
              <a:cxn ang="0">
                <a:pos x="32" y="34"/>
              </a:cxn>
              <a:cxn ang="0">
                <a:pos x="32" y="34"/>
              </a:cxn>
            </a:cxnLst>
            <a:rect l="0" t="0" r="r" b="b"/>
            <a:pathLst>
              <a:path w="32" h="40">
                <a:moveTo>
                  <a:pt x="32" y="34"/>
                </a:moveTo>
                <a:lnTo>
                  <a:pt x="32" y="34"/>
                </a:lnTo>
                <a:lnTo>
                  <a:pt x="26" y="40"/>
                </a:lnTo>
                <a:lnTo>
                  <a:pt x="20" y="3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16" y="16"/>
                </a:lnTo>
                <a:lnTo>
                  <a:pt x="14" y="24"/>
                </a:lnTo>
                <a:lnTo>
                  <a:pt x="14" y="40"/>
                </a:lnTo>
                <a:lnTo>
                  <a:pt x="14" y="40"/>
                </a:lnTo>
                <a:lnTo>
                  <a:pt x="0" y="28"/>
                </a:lnTo>
                <a:lnTo>
                  <a:pt x="0" y="28"/>
                </a:lnTo>
                <a:lnTo>
                  <a:pt x="0" y="20"/>
                </a:lnTo>
                <a:lnTo>
                  <a:pt x="2" y="12"/>
                </a:lnTo>
                <a:lnTo>
                  <a:pt x="10" y="0"/>
                </a:lnTo>
                <a:lnTo>
                  <a:pt x="32" y="20"/>
                </a:lnTo>
                <a:lnTo>
                  <a:pt x="32" y="34"/>
                </a:lnTo>
                <a:lnTo>
                  <a:pt x="32" y="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57" name="Freeform 33"/>
          <p:cNvSpPr>
            <a:spLocks/>
          </p:cNvSpPr>
          <p:nvPr/>
        </p:nvSpPr>
        <p:spPr bwMode="gray">
          <a:xfrm>
            <a:off x="8728075" y="496888"/>
            <a:ext cx="34925" cy="15875"/>
          </a:xfrm>
          <a:custGeom>
            <a:avLst/>
            <a:gdLst/>
            <a:ahLst/>
            <a:cxnLst>
              <a:cxn ang="0">
                <a:pos x="48" y="8"/>
              </a:cxn>
              <a:cxn ang="0">
                <a:pos x="48" y="8"/>
              </a:cxn>
              <a:cxn ang="0">
                <a:pos x="50" y="4"/>
              </a:cxn>
              <a:cxn ang="0">
                <a:pos x="50" y="0"/>
              </a:cxn>
              <a:cxn ang="0">
                <a:pos x="50" y="0"/>
              </a:cxn>
              <a:cxn ang="0">
                <a:pos x="0" y="0"/>
              </a:cxn>
              <a:cxn ang="0">
                <a:pos x="0" y="0"/>
              </a:cxn>
              <a:cxn ang="0">
                <a:pos x="2" y="4"/>
              </a:cxn>
              <a:cxn ang="0">
                <a:pos x="4" y="10"/>
              </a:cxn>
              <a:cxn ang="0">
                <a:pos x="10" y="18"/>
              </a:cxn>
              <a:cxn ang="0">
                <a:pos x="10" y="18"/>
              </a:cxn>
              <a:cxn ang="0">
                <a:pos x="16" y="20"/>
              </a:cxn>
              <a:cxn ang="0">
                <a:pos x="24" y="22"/>
              </a:cxn>
              <a:cxn ang="0">
                <a:pos x="30" y="22"/>
              </a:cxn>
              <a:cxn ang="0">
                <a:pos x="36" y="20"/>
              </a:cxn>
              <a:cxn ang="0">
                <a:pos x="36" y="20"/>
              </a:cxn>
              <a:cxn ang="0">
                <a:pos x="42" y="14"/>
              </a:cxn>
              <a:cxn ang="0">
                <a:pos x="48" y="8"/>
              </a:cxn>
              <a:cxn ang="0">
                <a:pos x="48" y="8"/>
              </a:cxn>
            </a:cxnLst>
            <a:rect l="0" t="0" r="r" b="b"/>
            <a:pathLst>
              <a:path w="50" h="22">
                <a:moveTo>
                  <a:pt x="48" y="8"/>
                </a:moveTo>
                <a:lnTo>
                  <a:pt x="48" y="8"/>
                </a:lnTo>
                <a:lnTo>
                  <a:pt x="50" y="4"/>
                </a:lnTo>
                <a:lnTo>
                  <a:pt x="50" y="0"/>
                </a:lnTo>
                <a:lnTo>
                  <a:pt x="50" y="0"/>
                </a:lnTo>
                <a:lnTo>
                  <a:pt x="0" y="0"/>
                </a:lnTo>
                <a:lnTo>
                  <a:pt x="0" y="0"/>
                </a:lnTo>
                <a:lnTo>
                  <a:pt x="2" y="4"/>
                </a:lnTo>
                <a:lnTo>
                  <a:pt x="4" y="10"/>
                </a:lnTo>
                <a:lnTo>
                  <a:pt x="10" y="18"/>
                </a:lnTo>
                <a:lnTo>
                  <a:pt x="10" y="18"/>
                </a:lnTo>
                <a:lnTo>
                  <a:pt x="16" y="20"/>
                </a:lnTo>
                <a:lnTo>
                  <a:pt x="24" y="22"/>
                </a:lnTo>
                <a:lnTo>
                  <a:pt x="30" y="22"/>
                </a:lnTo>
                <a:lnTo>
                  <a:pt x="36" y="20"/>
                </a:lnTo>
                <a:lnTo>
                  <a:pt x="36" y="20"/>
                </a:lnTo>
                <a:lnTo>
                  <a:pt x="42" y="14"/>
                </a:lnTo>
                <a:lnTo>
                  <a:pt x="48" y="8"/>
                </a:lnTo>
                <a:lnTo>
                  <a:pt x="48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58" name="Freeform 34"/>
          <p:cNvSpPr>
            <a:spLocks/>
          </p:cNvSpPr>
          <p:nvPr/>
        </p:nvSpPr>
        <p:spPr bwMode="gray">
          <a:xfrm>
            <a:off x="8721725" y="542925"/>
            <a:ext cx="26988" cy="36513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0" y="52"/>
              </a:cxn>
              <a:cxn ang="0">
                <a:pos x="0" y="48"/>
              </a:cxn>
              <a:cxn ang="0">
                <a:pos x="2" y="44"/>
              </a:cxn>
              <a:cxn ang="0">
                <a:pos x="8" y="36"/>
              </a:cxn>
              <a:cxn ang="0">
                <a:pos x="22" y="22"/>
              </a:cxn>
              <a:cxn ang="0">
                <a:pos x="22" y="22"/>
              </a:cxn>
              <a:cxn ang="0">
                <a:pos x="24" y="18"/>
              </a:cxn>
              <a:cxn ang="0">
                <a:pos x="24" y="12"/>
              </a:cxn>
              <a:cxn ang="0">
                <a:pos x="24" y="12"/>
              </a:cxn>
              <a:cxn ang="0">
                <a:pos x="22" y="10"/>
              </a:cxn>
              <a:cxn ang="0">
                <a:pos x="20" y="8"/>
              </a:cxn>
              <a:cxn ang="0">
                <a:pos x="20" y="8"/>
              </a:cxn>
              <a:cxn ang="0">
                <a:pos x="16" y="8"/>
              </a:cxn>
              <a:cxn ang="0">
                <a:pos x="12" y="10"/>
              </a:cxn>
              <a:cxn ang="0">
                <a:pos x="12" y="10"/>
              </a:cxn>
              <a:cxn ang="0">
                <a:pos x="10" y="14"/>
              </a:cxn>
              <a:cxn ang="0">
                <a:pos x="8" y="20"/>
              </a:cxn>
              <a:cxn ang="0">
                <a:pos x="0" y="20"/>
              </a:cxn>
              <a:cxn ang="0">
                <a:pos x="0" y="20"/>
              </a:cxn>
              <a:cxn ang="0">
                <a:pos x="0" y="12"/>
              </a:cxn>
              <a:cxn ang="0">
                <a:pos x="2" y="6"/>
              </a:cxn>
              <a:cxn ang="0">
                <a:pos x="2" y="6"/>
              </a:cxn>
              <a:cxn ang="0">
                <a:pos x="6" y="2"/>
              </a:cxn>
              <a:cxn ang="0">
                <a:pos x="10" y="0"/>
              </a:cxn>
              <a:cxn ang="0">
                <a:pos x="20" y="0"/>
              </a:cxn>
              <a:cxn ang="0">
                <a:pos x="20" y="0"/>
              </a:cxn>
              <a:cxn ang="0">
                <a:pos x="28" y="4"/>
              </a:cxn>
              <a:cxn ang="0">
                <a:pos x="32" y="6"/>
              </a:cxn>
              <a:cxn ang="0">
                <a:pos x="34" y="10"/>
              </a:cxn>
              <a:cxn ang="0">
                <a:pos x="34" y="10"/>
              </a:cxn>
              <a:cxn ang="0">
                <a:pos x="34" y="14"/>
              </a:cxn>
              <a:cxn ang="0">
                <a:pos x="34" y="18"/>
              </a:cxn>
              <a:cxn ang="0">
                <a:pos x="34" y="24"/>
              </a:cxn>
              <a:cxn ang="0">
                <a:pos x="30" y="28"/>
              </a:cxn>
              <a:cxn ang="0">
                <a:pos x="30" y="28"/>
              </a:cxn>
              <a:cxn ang="0">
                <a:pos x="22" y="36"/>
              </a:cxn>
              <a:cxn ang="0">
                <a:pos x="14" y="44"/>
              </a:cxn>
              <a:cxn ang="0">
                <a:pos x="38" y="42"/>
              </a:cxn>
              <a:cxn ang="0">
                <a:pos x="38" y="42"/>
              </a:cxn>
              <a:cxn ang="0">
                <a:pos x="38" y="50"/>
              </a:cxn>
              <a:cxn ang="0">
                <a:pos x="0" y="52"/>
              </a:cxn>
              <a:cxn ang="0">
                <a:pos x="0" y="52"/>
              </a:cxn>
            </a:cxnLst>
            <a:rect l="0" t="0" r="r" b="b"/>
            <a:pathLst>
              <a:path w="38" h="52">
                <a:moveTo>
                  <a:pt x="0" y="52"/>
                </a:moveTo>
                <a:lnTo>
                  <a:pt x="0" y="52"/>
                </a:lnTo>
                <a:lnTo>
                  <a:pt x="0" y="48"/>
                </a:lnTo>
                <a:lnTo>
                  <a:pt x="2" y="44"/>
                </a:lnTo>
                <a:lnTo>
                  <a:pt x="8" y="36"/>
                </a:lnTo>
                <a:lnTo>
                  <a:pt x="22" y="22"/>
                </a:lnTo>
                <a:lnTo>
                  <a:pt x="22" y="22"/>
                </a:lnTo>
                <a:lnTo>
                  <a:pt x="24" y="18"/>
                </a:lnTo>
                <a:lnTo>
                  <a:pt x="24" y="12"/>
                </a:lnTo>
                <a:lnTo>
                  <a:pt x="24" y="12"/>
                </a:lnTo>
                <a:lnTo>
                  <a:pt x="22" y="10"/>
                </a:lnTo>
                <a:lnTo>
                  <a:pt x="20" y="8"/>
                </a:lnTo>
                <a:lnTo>
                  <a:pt x="20" y="8"/>
                </a:lnTo>
                <a:lnTo>
                  <a:pt x="16" y="8"/>
                </a:lnTo>
                <a:lnTo>
                  <a:pt x="12" y="10"/>
                </a:lnTo>
                <a:lnTo>
                  <a:pt x="12" y="10"/>
                </a:lnTo>
                <a:lnTo>
                  <a:pt x="10" y="14"/>
                </a:lnTo>
                <a:lnTo>
                  <a:pt x="8" y="20"/>
                </a:lnTo>
                <a:lnTo>
                  <a:pt x="0" y="20"/>
                </a:lnTo>
                <a:lnTo>
                  <a:pt x="0" y="20"/>
                </a:lnTo>
                <a:lnTo>
                  <a:pt x="0" y="12"/>
                </a:lnTo>
                <a:lnTo>
                  <a:pt x="2" y="6"/>
                </a:lnTo>
                <a:lnTo>
                  <a:pt x="2" y="6"/>
                </a:lnTo>
                <a:lnTo>
                  <a:pt x="6" y="2"/>
                </a:lnTo>
                <a:lnTo>
                  <a:pt x="10" y="0"/>
                </a:lnTo>
                <a:lnTo>
                  <a:pt x="20" y="0"/>
                </a:lnTo>
                <a:lnTo>
                  <a:pt x="20" y="0"/>
                </a:lnTo>
                <a:lnTo>
                  <a:pt x="28" y="4"/>
                </a:lnTo>
                <a:lnTo>
                  <a:pt x="32" y="6"/>
                </a:lnTo>
                <a:lnTo>
                  <a:pt x="34" y="10"/>
                </a:lnTo>
                <a:lnTo>
                  <a:pt x="34" y="10"/>
                </a:lnTo>
                <a:lnTo>
                  <a:pt x="34" y="14"/>
                </a:lnTo>
                <a:lnTo>
                  <a:pt x="34" y="18"/>
                </a:lnTo>
                <a:lnTo>
                  <a:pt x="34" y="24"/>
                </a:lnTo>
                <a:lnTo>
                  <a:pt x="30" y="28"/>
                </a:lnTo>
                <a:lnTo>
                  <a:pt x="30" y="28"/>
                </a:lnTo>
                <a:lnTo>
                  <a:pt x="22" y="36"/>
                </a:lnTo>
                <a:lnTo>
                  <a:pt x="14" y="44"/>
                </a:lnTo>
                <a:lnTo>
                  <a:pt x="38" y="42"/>
                </a:lnTo>
                <a:lnTo>
                  <a:pt x="38" y="42"/>
                </a:lnTo>
                <a:lnTo>
                  <a:pt x="38" y="50"/>
                </a:lnTo>
                <a:lnTo>
                  <a:pt x="0" y="52"/>
                </a:lnTo>
                <a:lnTo>
                  <a:pt x="0" y="5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59" name="Freeform 35"/>
          <p:cNvSpPr>
            <a:spLocks/>
          </p:cNvSpPr>
          <p:nvPr/>
        </p:nvSpPr>
        <p:spPr bwMode="gray">
          <a:xfrm>
            <a:off x="8642350" y="534988"/>
            <a:ext cx="19050" cy="38100"/>
          </a:xfrm>
          <a:custGeom>
            <a:avLst/>
            <a:gdLst/>
            <a:ahLst/>
            <a:cxnLst>
              <a:cxn ang="0">
                <a:pos x="28" y="4"/>
              </a:cxn>
              <a:cxn ang="0">
                <a:pos x="28" y="4"/>
              </a:cxn>
              <a:cxn ang="0">
                <a:pos x="12" y="52"/>
              </a:cxn>
              <a:cxn ang="0">
                <a:pos x="2" y="48"/>
              </a:cxn>
              <a:cxn ang="0">
                <a:pos x="14" y="16"/>
              </a:cxn>
              <a:cxn ang="0">
                <a:pos x="14" y="14"/>
              </a:cxn>
              <a:cxn ang="0">
                <a:pos x="14" y="14"/>
              </a:cxn>
              <a:cxn ang="0">
                <a:pos x="0" y="10"/>
              </a:cxn>
              <a:cxn ang="0">
                <a:pos x="2" y="4"/>
              </a:cxn>
              <a:cxn ang="0">
                <a:pos x="2" y="4"/>
              </a:cxn>
              <a:cxn ang="0">
                <a:pos x="10" y="6"/>
              </a:cxn>
              <a:cxn ang="0">
                <a:pos x="14" y="6"/>
              </a:cxn>
              <a:cxn ang="0">
                <a:pos x="18" y="4"/>
              </a:cxn>
              <a:cxn ang="0">
                <a:pos x="18" y="4"/>
              </a:cxn>
              <a:cxn ang="0">
                <a:pos x="20" y="0"/>
              </a:cxn>
              <a:cxn ang="0">
                <a:pos x="28" y="4"/>
              </a:cxn>
              <a:cxn ang="0">
                <a:pos x="28" y="4"/>
              </a:cxn>
            </a:cxnLst>
            <a:rect l="0" t="0" r="r" b="b"/>
            <a:pathLst>
              <a:path w="28" h="52">
                <a:moveTo>
                  <a:pt x="28" y="4"/>
                </a:moveTo>
                <a:lnTo>
                  <a:pt x="28" y="4"/>
                </a:lnTo>
                <a:lnTo>
                  <a:pt x="12" y="52"/>
                </a:lnTo>
                <a:lnTo>
                  <a:pt x="2" y="48"/>
                </a:lnTo>
                <a:lnTo>
                  <a:pt x="14" y="16"/>
                </a:lnTo>
                <a:lnTo>
                  <a:pt x="14" y="14"/>
                </a:lnTo>
                <a:lnTo>
                  <a:pt x="14" y="14"/>
                </a:lnTo>
                <a:lnTo>
                  <a:pt x="0" y="10"/>
                </a:lnTo>
                <a:lnTo>
                  <a:pt x="2" y="4"/>
                </a:lnTo>
                <a:lnTo>
                  <a:pt x="2" y="4"/>
                </a:lnTo>
                <a:lnTo>
                  <a:pt x="10" y="6"/>
                </a:lnTo>
                <a:lnTo>
                  <a:pt x="14" y="6"/>
                </a:lnTo>
                <a:lnTo>
                  <a:pt x="18" y="4"/>
                </a:lnTo>
                <a:lnTo>
                  <a:pt x="18" y="4"/>
                </a:lnTo>
                <a:lnTo>
                  <a:pt x="20" y="0"/>
                </a:lnTo>
                <a:lnTo>
                  <a:pt x="28" y="4"/>
                </a:lnTo>
                <a:lnTo>
                  <a:pt x="28" y="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60" name="Freeform 36"/>
          <p:cNvSpPr>
            <a:spLocks noEditPoints="1"/>
          </p:cNvSpPr>
          <p:nvPr/>
        </p:nvSpPr>
        <p:spPr bwMode="gray">
          <a:xfrm>
            <a:off x="8764588" y="534988"/>
            <a:ext cx="31750" cy="36512"/>
          </a:xfrm>
          <a:custGeom>
            <a:avLst/>
            <a:gdLst/>
            <a:ahLst/>
            <a:cxnLst>
              <a:cxn ang="0">
                <a:pos x="44" y="32"/>
              </a:cxn>
              <a:cxn ang="0">
                <a:pos x="36" y="22"/>
              </a:cxn>
              <a:cxn ang="0">
                <a:pos x="32" y="22"/>
              </a:cxn>
              <a:cxn ang="0">
                <a:pos x="38" y="14"/>
              </a:cxn>
              <a:cxn ang="0">
                <a:pos x="36" y="10"/>
              </a:cxn>
              <a:cxn ang="0">
                <a:pos x="28" y="0"/>
              </a:cxn>
              <a:cxn ang="0">
                <a:pos x="22" y="0"/>
              </a:cxn>
              <a:cxn ang="0">
                <a:pos x="16" y="0"/>
              </a:cxn>
              <a:cxn ang="0">
                <a:pos x="4" y="6"/>
              </a:cxn>
              <a:cxn ang="0">
                <a:pos x="0" y="12"/>
              </a:cxn>
              <a:cxn ang="0">
                <a:pos x="0" y="18"/>
              </a:cxn>
              <a:cxn ang="0">
                <a:pos x="4" y="24"/>
              </a:cxn>
              <a:cxn ang="0">
                <a:pos x="8" y="28"/>
              </a:cxn>
              <a:cxn ang="0">
                <a:pos x="4" y="34"/>
              </a:cxn>
              <a:cxn ang="0">
                <a:pos x="4" y="42"/>
              </a:cxn>
              <a:cxn ang="0">
                <a:pos x="16" y="52"/>
              </a:cxn>
              <a:cxn ang="0">
                <a:pos x="22" y="52"/>
              </a:cxn>
              <a:cxn ang="0">
                <a:pos x="28" y="52"/>
              </a:cxn>
              <a:cxn ang="0">
                <a:pos x="40" y="46"/>
              </a:cxn>
              <a:cxn ang="0">
                <a:pos x="44" y="40"/>
              </a:cxn>
              <a:cxn ang="0">
                <a:pos x="44" y="32"/>
              </a:cxn>
              <a:cxn ang="0">
                <a:pos x="12" y="18"/>
              </a:cxn>
              <a:cxn ang="0">
                <a:pos x="12" y="10"/>
              </a:cxn>
              <a:cxn ang="0">
                <a:pos x="18" y="8"/>
              </a:cxn>
              <a:cxn ang="0">
                <a:pos x="22" y="8"/>
              </a:cxn>
              <a:cxn ang="0">
                <a:pos x="26" y="10"/>
              </a:cxn>
              <a:cxn ang="0">
                <a:pos x="28" y="14"/>
              </a:cxn>
              <a:cxn ang="0">
                <a:pos x="26" y="18"/>
              </a:cxn>
              <a:cxn ang="0">
                <a:pos x="20" y="20"/>
              </a:cxn>
              <a:cxn ang="0">
                <a:pos x="16" y="22"/>
              </a:cxn>
              <a:cxn ang="0">
                <a:pos x="12" y="18"/>
              </a:cxn>
              <a:cxn ang="0">
                <a:pos x="32" y="40"/>
              </a:cxn>
              <a:cxn ang="0">
                <a:pos x="26" y="44"/>
              </a:cxn>
              <a:cxn ang="0">
                <a:pos x="20" y="44"/>
              </a:cxn>
              <a:cxn ang="0">
                <a:pos x="14" y="40"/>
              </a:cxn>
              <a:cxn ang="0">
                <a:pos x="14" y="34"/>
              </a:cxn>
              <a:cxn ang="0">
                <a:pos x="18" y="30"/>
              </a:cxn>
              <a:cxn ang="0">
                <a:pos x="22" y="28"/>
              </a:cxn>
              <a:cxn ang="0">
                <a:pos x="28" y="28"/>
              </a:cxn>
              <a:cxn ang="0">
                <a:pos x="32" y="30"/>
              </a:cxn>
              <a:cxn ang="0">
                <a:pos x="34" y="34"/>
              </a:cxn>
              <a:cxn ang="0">
                <a:pos x="32" y="40"/>
              </a:cxn>
            </a:cxnLst>
            <a:rect l="0" t="0" r="r" b="b"/>
            <a:pathLst>
              <a:path w="44" h="52">
                <a:moveTo>
                  <a:pt x="44" y="32"/>
                </a:moveTo>
                <a:lnTo>
                  <a:pt x="44" y="32"/>
                </a:lnTo>
                <a:lnTo>
                  <a:pt x="42" y="26"/>
                </a:lnTo>
                <a:lnTo>
                  <a:pt x="36" y="22"/>
                </a:lnTo>
                <a:lnTo>
                  <a:pt x="32" y="22"/>
                </a:lnTo>
                <a:lnTo>
                  <a:pt x="32" y="22"/>
                </a:lnTo>
                <a:lnTo>
                  <a:pt x="36" y="16"/>
                </a:lnTo>
                <a:lnTo>
                  <a:pt x="38" y="14"/>
                </a:lnTo>
                <a:lnTo>
                  <a:pt x="36" y="10"/>
                </a:lnTo>
                <a:lnTo>
                  <a:pt x="36" y="10"/>
                </a:lnTo>
                <a:lnTo>
                  <a:pt x="34" y="4"/>
                </a:lnTo>
                <a:lnTo>
                  <a:pt x="28" y="0"/>
                </a:lnTo>
                <a:lnTo>
                  <a:pt x="28" y="0"/>
                </a:lnTo>
                <a:lnTo>
                  <a:pt x="22" y="0"/>
                </a:lnTo>
                <a:lnTo>
                  <a:pt x="16" y="0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4" y="6"/>
                </a:lnTo>
                <a:lnTo>
                  <a:pt x="0" y="12"/>
                </a:lnTo>
                <a:lnTo>
                  <a:pt x="0" y="18"/>
                </a:lnTo>
                <a:lnTo>
                  <a:pt x="0" y="18"/>
                </a:lnTo>
                <a:lnTo>
                  <a:pt x="2" y="22"/>
                </a:lnTo>
                <a:lnTo>
                  <a:pt x="4" y="24"/>
                </a:lnTo>
                <a:lnTo>
                  <a:pt x="10" y="26"/>
                </a:lnTo>
                <a:lnTo>
                  <a:pt x="8" y="28"/>
                </a:lnTo>
                <a:lnTo>
                  <a:pt x="8" y="28"/>
                </a:lnTo>
                <a:lnTo>
                  <a:pt x="4" y="34"/>
                </a:lnTo>
                <a:lnTo>
                  <a:pt x="4" y="42"/>
                </a:lnTo>
                <a:lnTo>
                  <a:pt x="4" y="42"/>
                </a:lnTo>
                <a:lnTo>
                  <a:pt x="8" y="48"/>
                </a:lnTo>
                <a:lnTo>
                  <a:pt x="16" y="52"/>
                </a:lnTo>
                <a:lnTo>
                  <a:pt x="16" y="52"/>
                </a:lnTo>
                <a:lnTo>
                  <a:pt x="22" y="52"/>
                </a:lnTo>
                <a:lnTo>
                  <a:pt x="28" y="52"/>
                </a:lnTo>
                <a:lnTo>
                  <a:pt x="28" y="52"/>
                </a:lnTo>
                <a:lnTo>
                  <a:pt x="34" y="50"/>
                </a:lnTo>
                <a:lnTo>
                  <a:pt x="40" y="46"/>
                </a:lnTo>
                <a:lnTo>
                  <a:pt x="40" y="46"/>
                </a:lnTo>
                <a:lnTo>
                  <a:pt x="44" y="40"/>
                </a:lnTo>
                <a:lnTo>
                  <a:pt x="44" y="32"/>
                </a:lnTo>
                <a:lnTo>
                  <a:pt x="44" y="32"/>
                </a:lnTo>
                <a:close/>
                <a:moveTo>
                  <a:pt x="12" y="18"/>
                </a:moveTo>
                <a:lnTo>
                  <a:pt x="12" y="18"/>
                </a:lnTo>
                <a:lnTo>
                  <a:pt x="10" y="14"/>
                </a:lnTo>
                <a:lnTo>
                  <a:pt x="12" y="10"/>
                </a:lnTo>
                <a:lnTo>
                  <a:pt x="12" y="10"/>
                </a:lnTo>
                <a:lnTo>
                  <a:pt x="18" y="8"/>
                </a:lnTo>
                <a:lnTo>
                  <a:pt x="18" y="8"/>
                </a:lnTo>
                <a:lnTo>
                  <a:pt x="22" y="8"/>
                </a:lnTo>
                <a:lnTo>
                  <a:pt x="22" y="8"/>
                </a:lnTo>
                <a:lnTo>
                  <a:pt x="26" y="10"/>
                </a:lnTo>
                <a:lnTo>
                  <a:pt x="28" y="14"/>
                </a:lnTo>
                <a:lnTo>
                  <a:pt x="28" y="14"/>
                </a:lnTo>
                <a:lnTo>
                  <a:pt x="26" y="18"/>
                </a:lnTo>
                <a:lnTo>
                  <a:pt x="26" y="18"/>
                </a:lnTo>
                <a:lnTo>
                  <a:pt x="20" y="20"/>
                </a:lnTo>
                <a:lnTo>
                  <a:pt x="20" y="20"/>
                </a:lnTo>
                <a:lnTo>
                  <a:pt x="16" y="22"/>
                </a:lnTo>
                <a:lnTo>
                  <a:pt x="16" y="22"/>
                </a:lnTo>
                <a:lnTo>
                  <a:pt x="12" y="18"/>
                </a:lnTo>
                <a:lnTo>
                  <a:pt x="12" y="18"/>
                </a:lnTo>
                <a:close/>
                <a:moveTo>
                  <a:pt x="32" y="40"/>
                </a:moveTo>
                <a:lnTo>
                  <a:pt x="32" y="40"/>
                </a:lnTo>
                <a:lnTo>
                  <a:pt x="26" y="44"/>
                </a:lnTo>
                <a:lnTo>
                  <a:pt x="26" y="44"/>
                </a:lnTo>
                <a:lnTo>
                  <a:pt x="20" y="44"/>
                </a:lnTo>
                <a:lnTo>
                  <a:pt x="20" y="44"/>
                </a:lnTo>
                <a:lnTo>
                  <a:pt x="16" y="42"/>
                </a:lnTo>
                <a:lnTo>
                  <a:pt x="14" y="40"/>
                </a:lnTo>
                <a:lnTo>
                  <a:pt x="14" y="40"/>
                </a:lnTo>
                <a:lnTo>
                  <a:pt x="14" y="34"/>
                </a:lnTo>
                <a:lnTo>
                  <a:pt x="18" y="30"/>
                </a:lnTo>
                <a:lnTo>
                  <a:pt x="18" y="30"/>
                </a:lnTo>
                <a:lnTo>
                  <a:pt x="22" y="28"/>
                </a:lnTo>
                <a:lnTo>
                  <a:pt x="22" y="28"/>
                </a:lnTo>
                <a:lnTo>
                  <a:pt x="22" y="28"/>
                </a:lnTo>
                <a:lnTo>
                  <a:pt x="28" y="28"/>
                </a:lnTo>
                <a:lnTo>
                  <a:pt x="28" y="28"/>
                </a:lnTo>
                <a:lnTo>
                  <a:pt x="32" y="30"/>
                </a:lnTo>
                <a:lnTo>
                  <a:pt x="34" y="34"/>
                </a:lnTo>
                <a:lnTo>
                  <a:pt x="34" y="34"/>
                </a:lnTo>
                <a:lnTo>
                  <a:pt x="34" y="38"/>
                </a:lnTo>
                <a:lnTo>
                  <a:pt x="32" y="40"/>
                </a:lnTo>
                <a:lnTo>
                  <a:pt x="32" y="4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61" name="Freeform 37"/>
          <p:cNvSpPr>
            <a:spLocks noEditPoints="1"/>
          </p:cNvSpPr>
          <p:nvPr/>
        </p:nvSpPr>
        <p:spPr bwMode="gray">
          <a:xfrm>
            <a:off x="8675688" y="542925"/>
            <a:ext cx="28575" cy="36513"/>
          </a:xfrm>
          <a:custGeom>
            <a:avLst/>
            <a:gdLst/>
            <a:ahLst/>
            <a:cxnLst>
              <a:cxn ang="0">
                <a:pos x="40" y="38"/>
              </a:cxn>
              <a:cxn ang="0">
                <a:pos x="34" y="26"/>
              </a:cxn>
              <a:cxn ang="0">
                <a:pos x="32" y="24"/>
              </a:cxn>
              <a:cxn ang="0">
                <a:pos x="38" y="18"/>
              </a:cxn>
              <a:cxn ang="0">
                <a:pos x="40" y="14"/>
              </a:cxn>
              <a:cxn ang="0">
                <a:pos x="34" y="2"/>
              </a:cxn>
              <a:cxn ang="0">
                <a:pos x="28" y="0"/>
              </a:cxn>
              <a:cxn ang="0">
                <a:pos x="22" y="0"/>
              </a:cxn>
              <a:cxn ang="0">
                <a:pos x="10" y="2"/>
              </a:cxn>
              <a:cxn ang="0">
                <a:pos x="4" y="6"/>
              </a:cxn>
              <a:cxn ang="0">
                <a:pos x="2" y="12"/>
              </a:cxn>
              <a:cxn ang="0">
                <a:pos x="4" y="18"/>
              </a:cxn>
              <a:cxn ang="0">
                <a:pos x="6" y="24"/>
              </a:cxn>
              <a:cxn ang="0">
                <a:pos x="0" y="28"/>
              </a:cxn>
              <a:cxn ang="0">
                <a:pos x="0" y="34"/>
              </a:cxn>
              <a:cxn ang="0">
                <a:pos x="6" y="48"/>
              </a:cxn>
              <a:cxn ang="0">
                <a:pos x="12" y="52"/>
              </a:cxn>
              <a:cxn ang="0">
                <a:pos x="18" y="52"/>
              </a:cxn>
              <a:cxn ang="0">
                <a:pos x="32" y="50"/>
              </a:cxn>
              <a:cxn ang="0">
                <a:pos x="38" y="44"/>
              </a:cxn>
              <a:cxn ang="0">
                <a:pos x="40" y="38"/>
              </a:cxn>
              <a:cxn ang="0">
                <a:pos x="12" y="14"/>
              </a:cxn>
              <a:cxn ang="0">
                <a:pos x="16" y="8"/>
              </a:cxn>
              <a:cxn ang="0">
                <a:pos x="22" y="6"/>
              </a:cxn>
              <a:cxn ang="0">
                <a:pos x="26" y="8"/>
              </a:cxn>
              <a:cxn ang="0">
                <a:pos x="28" y="12"/>
              </a:cxn>
              <a:cxn ang="0">
                <a:pos x="28" y="16"/>
              </a:cxn>
              <a:cxn ang="0">
                <a:pos x="26" y="20"/>
              </a:cxn>
              <a:cxn ang="0">
                <a:pos x="20" y="20"/>
              </a:cxn>
              <a:cxn ang="0">
                <a:pos x="16" y="18"/>
              </a:cxn>
              <a:cxn ang="0">
                <a:pos x="12" y="14"/>
              </a:cxn>
              <a:cxn ang="0">
                <a:pos x="26" y="42"/>
              </a:cxn>
              <a:cxn ang="0">
                <a:pos x="18" y="44"/>
              </a:cxn>
              <a:cxn ang="0">
                <a:pos x="12" y="42"/>
              </a:cxn>
              <a:cxn ang="0">
                <a:pos x="10" y="36"/>
              </a:cxn>
              <a:cxn ang="0">
                <a:pos x="10" y="32"/>
              </a:cxn>
              <a:cxn ang="0">
                <a:pos x="14" y="28"/>
              </a:cxn>
              <a:cxn ang="0">
                <a:pos x="20" y="28"/>
              </a:cxn>
              <a:cxn ang="0">
                <a:pos x="26" y="28"/>
              </a:cxn>
              <a:cxn ang="0">
                <a:pos x="28" y="32"/>
              </a:cxn>
              <a:cxn ang="0">
                <a:pos x="30" y="38"/>
              </a:cxn>
              <a:cxn ang="0">
                <a:pos x="26" y="42"/>
              </a:cxn>
            </a:cxnLst>
            <a:rect l="0" t="0" r="r" b="b"/>
            <a:pathLst>
              <a:path w="40" h="52">
                <a:moveTo>
                  <a:pt x="40" y="38"/>
                </a:moveTo>
                <a:lnTo>
                  <a:pt x="40" y="38"/>
                </a:lnTo>
                <a:lnTo>
                  <a:pt x="38" y="30"/>
                </a:lnTo>
                <a:lnTo>
                  <a:pt x="34" y="26"/>
                </a:lnTo>
                <a:lnTo>
                  <a:pt x="32" y="24"/>
                </a:lnTo>
                <a:lnTo>
                  <a:pt x="32" y="24"/>
                </a:lnTo>
                <a:lnTo>
                  <a:pt x="36" y="20"/>
                </a:lnTo>
                <a:lnTo>
                  <a:pt x="38" y="18"/>
                </a:lnTo>
                <a:lnTo>
                  <a:pt x="40" y="14"/>
                </a:lnTo>
                <a:lnTo>
                  <a:pt x="40" y="14"/>
                </a:lnTo>
                <a:lnTo>
                  <a:pt x="38" y="8"/>
                </a:lnTo>
                <a:lnTo>
                  <a:pt x="34" y="2"/>
                </a:lnTo>
                <a:lnTo>
                  <a:pt x="34" y="2"/>
                </a:lnTo>
                <a:lnTo>
                  <a:pt x="28" y="0"/>
                </a:lnTo>
                <a:lnTo>
                  <a:pt x="22" y="0"/>
                </a:lnTo>
                <a:lnTo>
                  <a:pt x="22" y="0"/>
                </a:lnTo>
                <a:lnTo>
                  <a:pt x="16" y="0"/>
                </a:lnTo>
                <a:lnTo>
                  <a:pt x="10" y="2"/>
                </a:lnTo>
                <a:lnTo>
                  <a:pt x="10" y="2"/>
                </a:lnTo>
                <a:lnTo>
                  <a:pt x="4" y="6"/>
                </a:lnTo>
                <a:lnTo>
                  <a:pt x="2" y="12"/>
                </a:lnTo>
                <a:lnTo>
                  <a:pt x="2" y="12"/>
                </a:lnTo>
                <a:lnTo>
                  <a:pt x="2" y="16"/>
                </a:lnTo>
                <a:lnTo>
                  <a:pt x="4" y="18"/>
                </a:lnTo>
                <a:lnTo>
                  <a:pt x="10" y="22"/>
                </a:lnTo>
                <a:lnTo>
                  <a:pt x="6" y="24"/>
                </a:lnTo>
                <a:lnTo>
                  <a:pt x="6" y="24"/>
                </a:lnTo>
                <a:lnTo>
                  <a:pt x="0" y="28"/>
                </a:lnTo>
                <a:lnTo>
                  <a:pt x="0" y="34"/>
                </a:lnTo>
                <a:lnTo>
                  <a:pt x="0" y="34"/>
                </a:lnTo>
                <a:lnTo>
                  <a:pt x="0" y="42"/>
                </a:lnTo>
                <a:lnTo>
                  <a:pt x="6" y="48"/>
                </a:lnTo>
                <a:lnTo>
                  <a:pt x="6" y="48"/>
                </a:lnTo>
                <a:lnTo>
                  <a:pt x="12" y="52"/>
                </a:lnTo>
                <a:lnTo>
                  <a:pt x="18" y="52"/>
                </a:lnTo>
                <a:lnTo>
                  <a:pt x="18" y="52"/>
                </a:lnTo>
                <a:lnTo>
                  <a:pt x="26" y="52"/>
                </a:lnTo>
                <a:lnTo>
                  <a:pt x="32" y="50"/>
                </a:lnTo>
                <a:lnTo>
                  <a:pt x="32" y="50"/>
                </a:lnTo>
                <a:lnTo>
                  <a:pt x="38" y="44"/>
                </a:lnTo>
                <a:lnTo>
                  <a:pt x="40" y="38"/>
                </a:lnTo>
                <a:lnTo>
                  <a:pt x="40" y="38"/>
                </a:lnTo>
                <a:close/>
                <a:moveTo>
                  <a:pt x="12" y="14"/>
                </a:moveTo>
                <a:lnTo>
                  <a:pt x="12" y="14"/>
                </a:lnTo>
                <a:lnTo>
                  <a:pt x="12" y="10"/>
                </a:lnTo>
                <a:lnTo>
                  <a:pt x="16" y="8"/>
                </a:lnTo>
                <a:lnTo>
                  <a:pt x="16" y="8"/>
                </a:lnTo>
                <a:lnTo>
                  <a:pt x="22" y="6"/>
                </a:lnTo>
                <a:lnTo>
                  <a:pt x="22" y="6"/>
                </a:lnTo>
                <a:lnTo>
                  <a:pt x="26" y="8"/>
                </a:lnTo>
                <a:lnTo>
                  <a:pt x="26" y="8"/>
                </a:lnTo>
                <a:lnTo>
                  <a:pt x="28" y="12"/>
                </a:lnTo>
                <a:lnTo>
                  <a:pt x="28" y="16"/>
                </a:lnTo>
                <a:lnTo>
                  <a:pt x="28" y="16"/>
                </a:lnTo>
                <a:lnTo>
                  <a:pt x="26" y="20"/>
                </a:lnTo>
                <a:lnTo>
                  <a:pt x="26" y="20"/>
                </a:lnTo>
                <a:lnTo>
                  <a:pt x="20" y="20"/>
                </a:lnTo>
                <a:lnTo>
                  <a:pt x="20" y="20"/>
                </a:lnTo>
                <a:lnTo>
                  <a:pt x="16" y="18"/>
                </a:lnTo>
                <a:lnTo>
                  <a:pt x="16" y="18"/>
                </a:lnTo>
                <a:lnTo>
                  <a:pt x="12" y="14"/>
                </a:lnTo>
                <a:lnTo>
                  <a:pt x="12" y="14"/>
                </a:lnTo>
                <a:close/>
                <a:moveTo>
                  <a:pt x="26" y="42"/>
                </a:moveTo>
                <a:lnTo>
                  <a:pt x="26" y="42"/>
                </a:lnTo>
                <a:lnTo>
                  <a:pt x="18" y="44"/>
                </a:lnTo>
                <a:lnTo>
                  <a:pt x="18" y="44"/>
                </a:lnTo>
                <a:lnTo>
                  <a:pt x="12" y="42"/>
                </a:lnTo>
                <a:lnTo>
                  <a:pt x="12" y="42"/>
                </a:lnTo>
                <a:lnTo>
                  <a:pt x="10" y="40"/>
                </a:lnTo>
                <a:lnTo>
                  <a:pt x="10" y="36"/>
                </a:lnTo>
                <a:lnTo>
                  <a:pt x="10" y="36"/>
                </a:lnTo>
                <a:lnTo>
                  <a:pt x="10" y="32"/>
                </a:lnTo>
                <a:lnTo>
                  <a:pt x="14" y="28"/>
                </a:lnTo>
                <a:lnTo>
                  <a:pt x="14" y="28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26" y="28"/>
                </a:lnTo>
                <a:lnTo>
                  <a:pt x="26" y="28"/>
                </a:lnTo>
                <a:lnTo>
                  <a:pt x="28" y="32"/>
                </a:lnTo>
                <a:lnTo>
                  <a:pt x="30" y="38"/>
                </a:lnTo>
                <a:lnTo>
                  <a:pt x="30" y="38"/>
                </a:lnTo>
                <a:lnTo>
                  <a:pt x="28" y="40"/>
                </a:lnTo>
                <a:lnTo>
                  <a:pt x="26" y="42"/>
                </a:lnTo>
                <a:lnTo>
                  <a:pt x="26" y="4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62" name="Freeform 38"/>
          <p:cNvSpPr>
            <a:spLocks/>
          </p:cNvSpPr>
          <p:nvPr/>
        </p:nvSpPr>
        <p:spPr bwMode="gray">
          <a:xfrm>
            <a:off x="8828088" y="220663"/>
            <a:ext cx="36512" cy="22225"/>
          </a:xfrm>
          <a:custGeom>
            <a:avLst/>
            <a:gdLst/>
            <a:ahLst/>
            <a:cxnLst>
              <a:cxn ang="0">
                <a:pos x="52" y="10"/>
              </a:cxn>
              <a:cxn ang="0">
                <a:pos x="6" y="30"/>
              </a:cxn>
              <a:cxn ang="0">
                <a:pos x="0" y="20"/>
              </a:cxn>
              <a:cxn ang="0">
                <a:pos x="48" y="0"/>
              </a:cxn>
              <a:cxn ang="0">
                <a:pos x="52" y="10"/>
              </a:cxn>
              <a:cxn ang="0">
                <a:pos x="52" y="10"/>
              </a:cxn>
            </a:cxnLst>
            <a:rect l="0" t="0" r="r" b="b"/>
            <a:pathLst>
              <a:path w="52" h="30">
                <a:moveTo>
                  <a:pt x="52" y="10"/>
                </a:moveTo>
                <a:lnTo>
                  <a:pt x="6" y="30"/>
                </a:lnTo>
                <a:lnTo>
                  <a:pt x="0" y="20"/>
                </a:lnTo>
                <a:lnTo>
                  <a:pt x="48" y="0"/>
                </a:lnTo>
                <a:lnTo>
                  <a:pt x="52" y="10"/>
                </a:lnTo>
                <a:lnTo>
                  <a:pt x="52" y="1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63" name="Freeform 39"/>
          <p:cNvSpPr>
            <a:spLocks/>
          </p:cNvSpPr>
          <p:nvPr/>
        </p:nvSpPr>
        <p:spPr bwMode="gray">
          <a:xfrm>
            <a:off x="8731250" y="134938"/>
            <a:ext cx="30163" cy="36512"/>
          </a:xfrm>
          <a:custGeom>
            <a:avLst/>
            <a:gdLst/>
            <a:ahLst/>
            <a:cxnLst>
              <a:cxn ang="0">
                <a:pos x="12" y="52"/>
              </a:cxn>
              <a:cxn ang="0">
                <a:pos x="0" y="0"/>
              </a:cxn>
              <a:cxn ang="0">
                <a:pos x="10" y="2"/>
              </a:cxn>
              <a:cxn ang="0">
                <a:pos x="10" y="2"/>
              </a:cxn>
              <a:cxn ang="0">
                <a:pos x="18" y="40"/>
              </a:cxn>
              <a:cxn ang="0">
                <a:pos x="18" y="40"/>
              </a:cxn>
              <a:cxn ang="0">
                <a:pos x="32" y="4"/>
              </a:cxn>
              <a:cxn ang="0">
                <a:pos x="42" y="4"/>
              </a:cxn>
              <a:cxn ang="0">
                <a:pos x="20" y="52"/>
              </a:cxn>
              <a:cxn ang="0">
                <a:pos x="12" y="52"/>
              </a:cxn>
              <a:cxn ang="0">
                <a:pos x="12" y="52"/>
              </a:cxn>
            </a:cxnLst>
            <a:rect l="0" t="0" r="r" b="b"/>
            <a:pathLst>
              <a:path w="42" h="52">
                <a:moveTo>
                  <a:pt x="12" y="52"/>
                </a:moveTo>
                <a:lnTo>
                  <a:pt x="0" y="0"/>
                </a:lnTo>
                <a:lnTo>
                  <a:pt x="10" y="2"/>
                </a:lnTo>
                <a:lnTo>
                  <a:pt x="10" y="2"/>
                </a:lnTo>
                <a:lnTo>
                  <a:pt x="18" y="40"/>
                </a:lnTo>
                <a:lnTo>
                  <a:pt x="18" y="40"/>
                </a:lnTo>
                <a:lnTo>
                  <a:pt x="32" y="4"/>
                </a:lnTo>
                <a:lnTo>
                  <a:pt x="42" y="4"/>
                </a:lnTo>
                <a:lnTo>
                  <a:pt x="20" y="52"/>
                </a:lnTo>
                <a:lnTo>
                  <a:pt x="12" y="52"/>
                </a:lnTo>
                <a:lnTo>
                  <a:pt x="12" y="5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64" name="Freeform 40"/>
          <p:cNvSpPr>
            <a:spLocks/>
          </p:cNvSpPr>
          <p:nvPr/>
        </p:nvSpPr>
        <p:spPr bwMode="gray">
          <a:xfrm>
            <a:off x="8575675" y="184150"/>
            <a:ext cx="44450" cy="39688"/>
          </a:xfrm>
          <a:custGeom>
            <a:avLst/>
            <a:gdLst/>
            <a:ahLst/>
            <a:cxnLst>
              <a:cxn ang="0">
                <a:pos x="32" y="12"/>
              </a:cxn>
              <a:cxn ang="0">
                <a:pos x="22" y="32"/>
              </a:cxn>
              <a:cxn ang="0">
                <a:pos x="12" y="26"/>
              </a:cxn>
              <a:cxn ang="0">
                <a:pos x="24" y="4"/>
              </a:cxn>
              <a:cxn ang="0">
                <a:pos x="18" y="0"/>
              </a:cxn>
              <a:cxn ang="0">
                <a:pos x="0" y="32"/>
              </a:cxn>
              <a:cxn ang="0">
                <a:pos x="44" y="56"/>
              </a:cxn>
              <a:cxn ang="0">
                <a:pos x="62" y="24"/>
              </a:cxn>
              <a:cxn ang="0">
                <a:pos x="54" y="20"/>
              </a:cxn>
              <a:cxn ang="0">
                <a:pos x="42" y="42"/>
              </a:cxn>
              <a:cxn ang="0">
                <a:pos x="28" y="36"/>
              </a:cxn>
              <a:cxn ang="0">
                <a:pos x="40" y="16"/>
              </a:cxn>
              <a:cxn ang="0">
                <a:pos x="32" y="12"/>
              </a:cxn>
              <a:cxn ang="0">
                <a:pos x="32" y="12"/>
              </a:cxn>
            </a:cxnLst>
            <a:rect l="0" t="0" r="r" b="b"/>
            <a:pathLst>
              <a:path w="62" h="56">
                <a:moveTo>
                  <a:pt x="32" y="12"/>
                </a:moveTo>
                <a:lnTo>
                  <a:pt x="22" y="32"/>
                </a:lnTo>
                <a:lnTo>
                  <a:pt x="12" y="26"/>
                </a:lnTo>
                <a:lnTo>
                  <a:pt x="24" y="4"/>
                </a:lnTo>
                <a:lnTo>
                  <a:pt x="18" y="0"/>
                </a:lnTo>
                <a:lnTo>
                  <a:pt x="0" y="32"/>
                </a:lnTo>
                <a:lnTo>
                  <a:pt x="44" y="56"/>
                </a:lnTo>
                <a:lnTo>
                  <a:pt x="62" y="24"/>
                </a:lnTo>
                <a:lnTo>
                  <a:pt x="54" y="20"/>
                </a:lnTo>
                <a:lnTo>
                  <a:pt x="42" y="42"/>
                </a:lnTo>
                <a:lnTo>
                  <a:pt x="28" y="36"/>
                </a:lnTo>
                <a:lnTo>
                  <a:pt x="40" y="16"/>
                </a:lnTo>
                <a:lnTo>
                  <a:pt x="32" y="12"/>
                </a:lnTo>
                <a:lnTo>
                  <a:pt x="32" y="1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65" name="Freeform 41"/>
          <p:cNvSpPr>
            <a:spLocks noEditPoints="1"/>
          </p:cNvSpPr>
          <p:nvPr/>
        </p:nvSpPr>
        <p:spPr bwMode="gray">
          <a:xfrm>
            <a:off x="8545513" y="338138"/>
            <a:ext cx="36512" cy="28575"/>
          </a:xfrm>
          <a:custGeom>
            <a:avLst/>
            <a:gdLst/>
            <a:ahLst/>
            <a:cxnLst>
              <a:cxn ang="0">
                <a:pos x="48" y="8"/>
              </a:cxn>
              <a:cxn ang="0">
                <a:pos x="48" y="8"/>
              </a:cxn>
              <a:cxn ang="0">
                <a:pos x="46" y="4"/>
              </a:cxn>
              <a:cxn ang="0">
                <a:pos x="42" y="2"/>
              </a:cxn>
              <a:cxn ang="0">
                <a:pos x="34" y="0"/>
              </a:cxn>
              <a:cxn ang="0">
                <a:pos x="34" y="0"/>
              </a:cxn>
              <a:cxn ang="0">
                <a:pos x="28" y="2"/>
              </a:cxn>
              <a:cxn ang="0">
                <a:pos x="22" y="10"/>
              </a:cxn>
              <a:cxn ang="0">
                <a:pos x="22" y="10"/>
              </a:cxn>
              <a:cxn ang="0">
                <a:pos x="20" y="4"/>
              </a:cxn>
              <a:cxn ang="0">
                <a:pos x="14" y="2"/>
              </a:cxn>
              <a:cxn ang="0">
                <a:pos x="14" y="2"/>
              </a:cxn>
              <a:cxn ang="0">
                <a:pos x="8" y="2"/>
              </a:cxn>
              <a:cxn ang="0">
                <a:pos x="4" y="4"/>
              </a:cxn>
              <a:cxn ang="0">
                <a:pos x="2" y="6"/>
              </a:cxn>
              <a:cxn ang="0">
                <a:pos x="2" y="6"/>
              </a:cxn>
              <a:cxn ang="0">
                <a:pos x="0" y="12"/>
              </a:cxn>
              <a:cxn ang="0">
                <a:pos x="0" y="22"/>
              </a:cxn>
              <a:cxn ang="0">
                <a:pos x="0" y="40"/>
              </a:cxn>
              <a:cxn ang="0">
                <a:pos x="50" y="40"/>
              </a:cxn>
              <a:cxn ang="0">
                <a:pos x="50" y="36"/>
              </a:cxn>
              <a:cxn ang="0">
                <a:pos x="50" y="36"/>
              </a:cxn>
              <a:cxn ang="0">
                <a:pos x="50" y="18"/>
              </a:cxn>
              <a:cxn ang="0">
                <a:pos x="48" y="8"/>
              </a:cxn>
              <a:cxn ang="0">
                <a:pos x="48" y="8"/>
              </a:cxn>
              <a:cxn ang="0">
                <a:pos x="20" y="30"/>
              </a:cxn>
              <a:cxn ang="0">
                <a:pos x="8" y="30"/>
              </a:cxn>
              <a:cxn ang="0">
                <a:pos x="8" y="30"/>
              </a:cxn>
              <a:cxn ang="0">
                <a:pos x="8" y="16"/>
              </a:cxn>
              <a:cxn ang="0">
                <a:pos x="8" y="14"/>
              </a:cxn>
              <a:cxn ang="0">
                <a:pos x="12" y="12"/>
              </a:cxn>
              <a:cxn ang="0">
                <a:pos x="12" y="12"/>
              </a:cxn>
              <a:cxn ang="0">
                <a:pos x="18" y="12"/>
              </a:cxn>
              <a:cxn ang="0">
                <a:pos x="20" y="14"/>
              </a:cxn>
              <a:cxn ang="0">
                <a:pos x="20" y="14"/>
              </a:cxn>
              <a:cxn ang="0">
                <a:pos x="20" y="30"/>
              </a:cxn>
              <a:cxn ang="0">
                <a:pos x="20" y="30"/>
              </a:cxn>
              <a:cxn ang="0">
                <a:pos x="42" y="30"/>
              </a:cxn>
              <a:cxn ang="0">
                <a:pos x="28" y="30"/>
              </a:cxn>
              <a:cxn ang="0">
                <a:pos x="28" y="30"/>
              </a:cxn>
              <a:cxn ang="0">
                <a:pos x="28" y="30"/>
              </a:cxn>
              <a:cxn ang="0">
                <a:pos x="28" y="16"/>
              </a:cxn>
              <a:cxn ang="0">
                <a:pos x="28" y="12"/>
              </a:cxn>
              <a:cxn ang="0">
                <a:pos x="32" y="10"/>
              </a:cxn>
              <a:cxn ang="0">
                <a:pos x="32" y="10"/>
              </a:cxn>
              <a:cxn ang="0">
                <a:pos x="36" y="10"/>
              </a:cxn>
              <a:cxn ang="0">
                <a:pos x="40" y="12"/>
              </a:cxn>
              <a:cxn ang="0">
                <a:pos x="40" y="12"/>
              </a:cxn>
              <a:cxn ang="0">
                <a:pos x="40" y="14"/>
              </a:cxn>
              <a:cxn ang="0">
                <a:pos x="42" y="18"/>
              </a:cxn>
              <a:cxn ang="0">
                <a:pos x="42" y="30"/>
              </a:cxn>
              <a:cxn ang="0">
                <a:pos x="42" y="30"/>
              </a:cxn>
            </a:cxnLst>
            <a:rect l="0" t="0" r="r" b="b"/>
            <a:pathLst>
              <a:path w="50" h="40">
                <a:moveTo>
                  <a:pt x="48" y="8"/>
                </a:moveTo>
                <a:lnTo>
                  <a:pt x="48" y="8"/>
                </a:lnTo>
                <a:lnTo>
                  <a:pt x="46" y="4"/>
                </a:lnTo>
                <a:lnTo>
                  <a:pt x="42" y="2"/>
                </a:lnTo>
                <a:lnTo>
                  <a:pt x="34" y="0"/>
                </a:lnTo>
                <a:lnTo>
                  <a:pt x="34" y="0"/>
                </a:lnTo>
                <a:lnTo>
                  <a:pt x="28" y="2"/>
                </a:lnTo>
                <a:lnTo>
                  <a:pt x="22" y="10"/>
                </a:lnTo>
                <a:lnTo>
                  <a:pt x="22" y="10"/>
                </a:lnTo>
                <a:lnTo>
                  <a:pt x="20" y="4"/>
                </a:lnTo>
                <a:lnTo>
                  <a:pt x="14" y="2"/>
                </a:lnTo>
                <a:lnTo>
                  <a:pt x="14" y="2"/>
                </a:lnTo>
                <a:lnTo>
                  <a:pt x="8" y="2"/>
                </a:lnTo>
                <a:lnTo>
                  <a:pt x="4" y="4"/>
                </a:lnTo>
                <a:lnTo>
                  <a:pt x="2" y="6"/>
                </a:lnTo>
                <a:lnTo>
                  <a:pt x="2" y="6"/>
                </a:lnTo>
                <a:lnTo>
                  <a:pt x="0" y="12"/>
                </a:lnTo>
                <a:lnTo>
                  <a:pt x="0" y="22"/>
                </a:lnTo>
                <a:lnTo>
                  <a:pt x="0" y="40"/>
                </a:lnTo>
                <a:lnTo>
                  <a:pt x="50" y="40"/>
                </a:lnTo>
                <a:lnTo>
                  <a:pt x="50" y="36"/>
                </a:lnTo>
                <a:lnTo>
                  <a:pt x="50" y="36"/>
                </a:lnTo>
                <a:lnTo>
                  <a:pt x="50" y="18"/>
                </a:lnTo>
                <a:lnTo>
                  <a:pt x="48" y="8"/>
                </a:lnTo>
                <a:lnTo>
                  <a:pt x="48" y="8"/>
                </a:lnTo>
                <a:close/>
                <a:moveTo>
                  <a:pt x="20" y="30"/>
                </a:moveTo>
                <a:lnTo>
                  <a:pt x="8" y="30"/>
                </a:lnTo>
                <a:lnTo>
                  <a:pt x="8" y="30"/>
                </a:lnTo>
                <a:lnTo>
                  <a:pt x="8" y="16"/>
                </a:lnTo>
                <a:lnTo>
                  <a:pt x="8" y="14"/>
                </a:lnTo>
                <a:lnTo>
                  <a:pt x="12" y="12"/>
                </a:lnTo>
                <a:lnTo>
                  <a:pt x="12" y="12"/>
                </a:lnTo>
                <a:lnTo>
                  <a:pt x="18" y="12"/>
                </a:lnTo>
                <a:lnTo>
                  <a:pt x="20" y="14"/>
                </a:lnTo>
                <a:lnTo>
                  <a:pt x="20" y="14"/>
                </a:lnTo>
                <a:lnTo>
                  <a:pt x="20" y="30"/>
                </a:lnTo>
                <a:lnTo>
                  <a:pt x="20" y="30"/>
                </a:lnTo>
                <a:close/>
                <a:moveTo>
                  <a:pt x="42" y="30"/>
                </a:moveTo>
                <a:lnTo>
                  <a:pt x="28" y="30"/>
                </a:lnTo>
                <a:lnTo>
                  <a:pt x="28" y="30"/>
                </a:lnTo>
                <a:lnTo>
                  <a:pt x="28" y="30"/>
                </a:lnTo>
                <a:lnTo>
                  <a:pt x="28" y="16"/>
                </a:lnTo>
                <a:lnTo>
                  <a:pt x="28" y="12"/>
                </a:lnTo>
                <a:lnTo>
                  <a:pt x="32" y="10"/>
                </a:lnTo>
                <a:lnTo>
                  <a:pt x="32" y="10"/>
                </a:lnTo>
                <a:lnTo>
                  <a:pt x="36" y="10"/>
                </a:lnTo>
                <a:lnTo>
                  <a:pt x="40" y="12"/>
                </a:lnTo>
                <a:lnTo>
                  <a:pt x="40" y="12"/>
                </a:lnTo>
                <a:lnTo>
                  <a:pt x="40" y="14"/>
                </a:lnTo>
                <a:lnTo>
                  <a:pt x="42" y="18"/>
                </a:lnTo>
                <a:lnTo>
                  <a:pt x="42" y="30"/>
                </a:lnTo>
                <a:lnTo>
                  <a:pt x="42" y="3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66" name="Freeform 42"/>
          <p:cNvSpPr>
            <a:spLocks/>
          </p:cNvSpPr>
          <p:nvPr/>
        </p:nvSpPr>
        <p:spPr bwMode="gray">
          <a:xfrm>
            <a:off x="8839200" y="246063"/>
            <a:ext cx="38100" cy="30162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44" y="0"/>
              </a:cxn>
              <a:cxn ang="0">
                <a:pos x="54" y="38"/>
              </a:cxn>
              <a:cxn ang="0">
                <a:pos x="46" y="42"/>
              </a:cxn>
              <a:cxn ang="0">
                <a:pos x="42" y="26"/>
              </a:cxn>
              <a:cxn ang="0">
                <a:pos x="2" y="36"/>
              </a:cxn>
              <a:cxn ang="0">
                <a:pos x="0" y="26"/>
              </a:cxn>
              <a:cxn ang="0">
                <a:pos x="40" y="16"/>
              </a:cxn>
              <a:cxn ang="0">
                <a:pos x="36" y="2"/>
              </a:cxn>
              <a:cxn ang="0">
                <a:pos x="36" y="2"/>
              </a:cxn>
            </a:cxnLst>
            <a:rect l="0" t="0" r="r" b="b"/>
            <a:pathLst>
              <a:path w="54" h="42">
                <a:moveTo>
                  <a:pt x="36" y="2"/>
                </a:moveTo>
                <a:lnTo>
                  <a:pt x="44" y="0"/>
                </a:lnTo>
                <a:lnTo>
                  <a:pt x="54" y="38"/>
                </a:lnTo>
                <a:lnTo>
                  <a:pt x="46" y="42"/>
                </a:lnTo>
                <a:lnTo>
                  <a:pt x="42" y="26"/>
                </a:lnTo>
                <a:lnTo>
                  <a:pt x="2" y="36"/>
                </a:lnTo>
                <a:lnTo>
                  <a:pt x="0" y="26"/>
                </a:lnTo>
                <a:lnTo>
                  <a:pt x="40" y="16"/>
                </a:lnTo>
                <a:lnTo>
                  <a:pt x="36" y="2"/>
                </a:lnTo>
                <a:lnTo>
                  <a:pt x="36" y="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67" name="Freeform 43"/>
          <p:cNvSpPr>
            <a:spLocks/>
          </p:cNvSpPr>
          <p:nvPr/>
        </p:nvSpPr>
        <p:spPr bwMode="gray">
          <a:xfrm>
            <a:off x="8662988" y="138113"/>
            <a:ext cx="20637" cy="34925"/>
          </a:xfrm>
          <a:custGeom>
            <a:avLst/>
            <a:gdLst/>
            <a:ahLst/>
            <a:cxnLst>
              <a:cxn ang="0">
                <a:pos x="28" y="48"/>
              </a:cxn>
              <a:cxn ang="0">
                <a:pos x="28" y="48"/>
              </a:cxn>
              <a:cxn ang="0">
                <a:pos x="20" y="48"/>
              </a:cxn>
              <a:cxn ang="0">
                <a:pos x="12" y="46"/>
              </a:cxn>
              <a:cxn ang="0">
                <a:pos x="12" y="46"/>
              </a:cxn>
              <a:cxn ang="0">
                <a:pos x="8" y="42"/>
              </a:cxn>
              <a:cxn ang="0">
                <a:pos x="6" y="38"/>
              </a:cxn>
              <a:cxn ang="0">
                <a:pos x="0" y="2"/>
              </a:cxn>
              <a:cxn ang="0">
                <a:pos x="10" y="0"/>
              </a:cxn>
              <a:cxn ang="0">
                <a:pos x="16" y="36"/>
              </a:cxn>
              <a:cxn ang="0">
                <a:pos x="16" y="36"/>
              </a:cxn>
              <a:cxn ang="0">
                <a:pos x="18" y="40"/>
              </a:cxn>
              <a:cxn ang="0">
                <a:pos x="22" y="40"/>
              </a:cxn>
              <a:cxn ang="0">
                <a:pos x="22" y="40"/>
              </a:cxn>
              <a:cxn ang="0">
                <a:pos x="26" y="42"/>
              </a:cxn>
              <a:cxn ang="0">
                <a:pos x="28" y="48"/>
              </a:cxn>
            </a:cxnLst>
            <a:rect l="0" t="0" r="r" b="b"/>
            <a:pathLst>
              <a:path w="28" h="48">
                <a:moveTo>
                  <a:pt x="28" y="48"/>
                </a:moveTo>
                <a:lnTo>
                  <a:pt x="28" y="48"/>
                </a:lnTo>
                <a:lnTo>
                  <a:pt x="20" y="48"/>
                </a:lnTo>
                <a:lnTo>
                  <a:pt x="12" y="46"/>
                </a:lnTo>
                <a:lnTo>
                  <a:pt x="12" y="46"/>
                </a:lnTo>
                <a:lnTo>
                  <a:pt x="8" y="42"/>
                </a:lnTo>
                <a:lnTo>
                  <a:pt x="6" y="38"/>
                </a:lnTo>
                <a:lnTo>
                  <a:pt x="0" y="2"/>
                </a:lnTo>
                <a:lnTo>
                  <a:pt x="10" y="0"/>
                </a:lnTo>
                <a:lnTo>
                  <a:pt x="16" y="36"/>
                </a:lnTo>
                <a:lnTo>
                  <a:pt x="16" y="36"/>
                </a:lnTo>
                <a:lnTo>
                  <a:pt x="18" y="40"/>
                </a:lnTo>
                <a:lnTo>
                  <a:pt x="22" y="40"/>
                </a:lnTo>
                <a:lnTo>
                  <a:pt x="22" y="40"/>
                </a:lnTo>
                <a:lnTo>
                  <a:pt x="26" y="42"/>
                </a:lnTo>
                <a:lnTo>
                  <a:pt x="28" y="48"/>
                </a:lnTo>
                <a:close/>
              </a:path>
            </a:pathLst>
          </a:custGeom>
          <a:solidFill>
            <a:srgbClr val="7170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68" name="Freeform 44"/>
          <p:cNvSpPr>
            <a:spLocks/>
          </p:cNvSpPr>
          <p:nvPr/>
        </p:nvSpPr>
        <p:spPr bwMode="gray">
          <a:xfrm>
            <a:off x="8662988" y="138113"/>
            <a:ext cx="20637" cy="34925"/>
          </a:xfrm>
          <a:custGeom>
            <a:avLst/>
            <a:gdLst/>
            <a:ahLst/>
            <a:cxnLst>
              <a:cxn ang="0">
                <a:pos x="28" y="48"/>
              </a:cxn>
              <a:cxn ang="0">
                <a:pos x="28" y="48"/>
              </a:cxn>
              <a:cxn ang="0">
                <a:pos x="20" y="48"/>
              </a:cxn>
              <a:cxn ang="0">
                <a:pos x="12" y="46"/>
              </a:cxn>
              <a:cxn ang="0">
                <a:pos x="12" y="46"/>
              </a:cxn>
              <a:cxn ang="0">
                <a:pos x="8" y="42"/>
              </a:cxn>
              <a:cxn ang="0">
                <a:pos x="6" y="38"/>
              </a:cxn>
              <a:cxn ang="0">
                <a:pos x="0" y="2"/>
              </a:cxn>
              <a:cxn ang="0">
                <a:pos x="10" y="0"/>
              </a:cxn>
              <a:cxn ang="0">
                <a:pos x="16" y="36"/>
              </a:cxn>
              <a:cxn ang="0">
                <a:pos x="16" y="36"/>
              </a:cxn>
              <a:cxn ang="0">
                <a:pos x="18" y="40"/>
              </a:cxn>
              <a:cxn ang="0">
                <a:pos x="22" y="40"/>
              </a:cxn>
              <a:cxn ang="0">
                <a:pos x="22" y="40"/>
              </a:cxn>
              <a:cxn ang="0">
                <a:pos x="26" y="42"/>
              </a:cxn>
            </a:cxnLst>
            <a:rect l="0" t="0" r="r" b="b"/>
            <a:pathLst>
              <a:path w="28" h="48">
                <a:moveTo>
                  <a:pt x="28" y="48"/>
                </a:moveTo>
                <a:lnTo>
                  <a:pt x="28" y="48"/>
                </a:lnTo>
                <a:lnTo>
                  <a:pt x="20" y="48"/>
                </a:lnTo>
                <a:lnTo>
                  <a:pt x="12" y="46"/>
                </a:lnTo>
                <a:lnTo>
                  <a:pt x="12" y="46"/>
                </a:lnTo>
                <a:lnTo>
                  <a:pt x="8" y="42"/>
                </a:lnTo>
                <a:lnTo>
                  <a:pt x="6" y="38"/>
                </a:lnTo>
                <a:lnTo>
                  <a:pt x="0" y="2"/>
                </a:lnTo>
                <a:lnTo>
                  <a:pt x="10" y="0"/>
                </a:lnTo>
                <a:lnTo>
                  <a:pt x="16" y="36"/>
                </a:lnTo>
                <a:lnTo>
                  <a:pt x="16" y="36"/>
                </a:lnTo>
                <a:lnTo>
                  <a:pt x="18" y="40"/>
                </a:lnTo>
                <a:lnTo>
                  <a:pt x="22" y="40"/>
                </a:lnTo>
                <a:lnTo>
                  <a:pt x="22" y="40"/>
                </a:lnTo>
                <a:lnTo>
                  <a:pt x="26" y="4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69" name="Freeform 45"/>
          <p:cNvSpPr>
            <a:spLocks/>
          </p:cNvSpPr>
          <p:nvPr/>
        </p:nvSpPr>
        <p:spPr bwMode="gray">
          <a:xfrm>
            <a:off x="8682038" y="134938"/>
            <a:ext cx="14287" cy="38100"/>
          </a:xfrm>
          <a:custGeom>
            <a:avLst/>
            <a:gdLst/>
            <a:ahLst/>
            <a:cxnLst>
              <a:cxn ang="0">
                <a:pos x="2" y="54"/>
              </a:cxn>
              <a:cxn ang="0">
                <a:pos x="2" y="54"/>
              </a:cxn>
              <a:cxn ang="0">
                <a:pos x="10" y="52"/>
              </a:cxn>
              <a:cxn ang="0">
                <a:pos x="16" y="48"/>
              </a:cxn>
              <a:cxn ang="0">
                <a:pos x="16" y="48"/>
              </a:cxn>
              <a:cxn ang="0">
                <a:pos x="20" y="42"/>
              </a:cxn>
              <a:cxn ang="0">
                <a:pos x="20" y="36"/>
              </a:cxn>
              <a:cxn ang="0">
                <a:pos x="14" y="0"/>
              </a:cxn>
              <a:cxn ang="0">
                <a:pos x="4" y="2"/>
              </a:cxn>
              <a:cxn ang="0">
                <a:pos x="10" y="38"/>
              </a:cxn>
              <a:cxn ang="0">
                <a:pos x="10" y="38"/>
              </a:cxn>
              <a:cxn ang="0">
                <a:pos x="8" y="42"/>
              </a:cxn>
              <a:cxn ang="0">
                <a:pos x="6" y="46"/>
              </a:cxn>
              <a:cxn ang="0">
                <a:pos x="6" y="46"/>
              </a:cxn>
              <a:cxn ang="0">
                <a:pos x="0" y="48"/>
              </a:cxn>
              <a:cxn ang="0">
                <a:pos x="2" y="54"/>
              </a:cxn>
            </a:cxnLst>
            <a:rect l="0" t="0" r="r" b="b"/>
            <a:pathLst>
              <a:path w="20" h="54">
                <a:moveTo>
                  <a:pt x="2" y="54"/>
                </a:moveTo>
                <a:lnTo>
                  <a:pt x="2" y="54"/>
                </a:lnTo>
                <a:lnTo>
                  <a:pt x="10" y="52"/>
                </a:lnTo>
                <a:lnTo>
                  <a:pt x="16" y="48"/>
                </a:lnTo>
                <a:lnTo>
                  <a:pt x="16" y="48"/>
                </a:lnTo>
                <a:lnTo>
                  <a:pt x="20" y="42"/>
                </a:lnTo>
                <a:lnTo>
                  <a:pt x="20" y="36"/>
                </a:lnTo>
                <a:lnTo>
                  <a:pt x="14" y="0"/>
                </a:lnTo>
                <a:lnTo>
                  <a:pt x="4" y="2"/>
                </a:lnTo>
                <a:lnTo>
                  <a:pt x="10" y="38"/>
                </a:lnTo>
                <a:lnTo>
                  <a:pt x="10" y="38"/>
                </a:lnTo>
                <a:lnTo>
                  <a:pt x="8" y="42"/>
                </a:lnTo>
                <a:lnTo>
                  <a:pt x="6" y="46"/>
                </a:lnTo>
                <a:lnTo>
                  <a:pt x="6" y="46"/>
                </a:lnTo>
                <a:lnTo>
                  <a:pt x="0" y="48"/>
                </a:lnTo>
                <a:lnTo>
                  <a:pt x="2" y="54"/>
                </a:lnTo>
                <a:close/>
              </a:path>
            </a:pathLst>
          </a:custGeom>
          <a:solidFill>
            <a:srgbClr val="7170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70" name="Freeform 46"/>
          <p:cNvSpPr>
            <a:spLocks/>
          </p:cNvSpPr>
          <p:nvPr/>
        </p:nvSpPr>
        <p:spPr bwMode="gray">
          <a:xfrm>
            <a:off x="8682038" y="134938"/>
            <a:ext cx="14287" cy="38100"/>
          </a:xfrm>
          <a:custGeom>
            <a:avLst/>
            <a:gdLst/>
            <a:ahLst/>
            <a:cxnLst>
              <a:cxn ang="0">
                <a:pos x="2" y="54"/>
              </a:cxn>
              <a:cxn ang="0">
                <a:pos x="2" y="54"/>
              </a:cxn>
              <a:cxn ang="0">
                <a:pos x="10" y="52"/>
              </a:cxn>
              <a:cxn ang="0">
                <a:pos x="16" y="48"/>
              </a:cxn>
              <a:cxn ang="0">
                <a:pos x="16" y="48"/>
              </a:cxn>
              <a:cxn ang="0">
                <a:pos x="20" y="42"/>
              </a:cxn>
              <a:cxn ang="0">
                <a:pos x="20" y="36"/>
              </a:cxn>
              <a:cxn ang="0">
                <a:pos x="14" y="0"/>
              </a:cxn>
              <a:cxn ang="0">
                <a:pos x="4" y="2"/>
              </a:cxn>
              <a:cxn ang="0">
                <a:pos x="10" y="38"/>
              </a:cxn>
              <a:cxn ang="0">
                <a:pos x="10" y="38"/>
              </a:cxn>
              <a:cxn ang="0">
                <a:pos x="8" y="42"/>
              </a:cxn>
              <a:cxn ang="0">
                <a:pos x="6" y="46"/>
              </a:cxn>
              <a:cxn ang="0">
                <a:pos x="6" y="46"/>
              </a:cxn>
              <a:cxn ang="0">
                <a:pos x="0" y="48"/>
              </a:cxn>
            </a:cxnLst>
            <a:rect l="0" t="0" r="r" b="b"/>
            <a:pathLst>
              <a:path w="20" h="54">
                <a:moveTo>
                  <a:pt x="2" y="54"/>
                </a:moveTo>
                <a:lnTo>
                  <a:pt x="2" y="54"/>
                </a:lnTo>
                <a:lnTo>
                  <a:pt x="10" y="52"/>
                </a:lnTo>
                <a:lnTo>
                  <a:pt x="16" y="48"/>
                </a:lnTo>
                <a:lnTo>
                  <a:pt x="16" y="48"/>
                </a:lnTo>
                <a:lnTo>
                  <a:pt x="20" y="42"/>
                </a:lnTo>
                <a:lnTo>
                  <a:pt x="20" y="36"/>
                </a:lnTo>
                <a:lnTo>
                  <a:pt x="14" y="0"/>
                </a:lnTo>
                <a:lnTo>
                  <a:pt x="4" y="2"/>
                </a:lnTo>
                <a:lnTo>
                  <a:pt x="10" y="38"/>
                </a:lnTo>
                <a:lnTo>
                  <a:pt x="10" y="38"/>
                </a:lnTo>
                <a:lnTo>
                  <a:pt x="8" y="42"/>
                </a:lnTo>
                <a:lnTo>
                  <a:pt x="6" y="46"/>
                </a:lnTo>
                <a:lnTo>
                  <a:pt x="6" y="46"/>
                </a:lnTo>
                <a:lnTo>
                  <a:pt x="0" y="48"/>
                </a:ln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71" name="Freeform 47"/>
          <p:cNvSpPr>
            <a:spLocks noEditPoints="1"/>
          </p:cNvSpPr>
          <p:nvPr/>
        </p:nvSpPr>
        <p:spPr bwMode="gray">
          <a:xfrm>
            <a:off x="8843963" y="290513"/>
            <a:ext cx="38100" cy="31750"/>
          </a:xfrm>
          <a:custGeom>
            <a:avLst/>
            <a:gdLst/>
            <a:ahLst/>
            <a:cxnLst>
              <a:cxn ang="0">
                <a:pos x="52" y="10"/>
              </a:cxn>
              <a:cxn ang="0">
                <a:pos x="0" y="0"/>
              </a:cxn>
              <a:cxn ang="0">
                <a:pos x="2" y="10"/>
              </a:cxn>
              <a:cxn ang="0">
                <a:pos x="14" y="12"/>
              </a:cxn>
              <a:cxn ang="0">
                <a:pos x="16" y="30"/>
              </a:cxn>
              <a:cxn ang="0">
                <a:pos x="6" y="36"/>
              </a:cxn>
              <a:cxn ang="0">
                <a:pos x="8" y="46"/>
              </a:cxn>
              <a:cxn ang="0">
                <a:pos x="54" y="22"/>
              </a:cxn>
              <a:cxn ang="0">
                <a:pos x="52" y="10"/>
              </a:cxn>
              <a:cxn ang="0">
                <a:pos x="52" y="10"/>
              </a:cxn>
              <a:cxn ang="0">
                <a:pos x="24" y="26"/>
              </a:cxn>
              <a:cxn ang="0">
                <a:pos x="22" y="14"/>
              </a:cxn>
              <a:cxn ang="0">
                <a:pos x="44" y="18"/>
              </a:cxn>
              <a:cxn ang="0">
                <a:pos x="44" y="18"/>
              </a:cxn>
              <a:cxn ang="0">
                <a:pos x="44" y="18"/>
              </a:cxn>
              <a:cxn ang="0">
                <a:pos x="44" y="18"/>
              </a:cxn>
              <a:cxn ang="0">
                <a:pos x="44" y="18"/>
              </a:cxn>
              <a:cxn ang="0">
                <a:pos x="24" y="26"/>
              </a:cxn>
              <a:cxn ang="0">
                <a:pos x="24" y="26"/>
              </a:cxn>
            </a:cxnLst>
            <a:rect l="0" t="0" r="r" b="b"/>
            <a:pathLst>
              <a:path w="54" h="46">
                <a:moveTo>
                  <a:pt x="52" y="10"/>
                </a:moveTo>
                <a:lnTo>
                  <a:pt x="0" y="0"/>
                </a:lnTo>
                <a:lnTo>
                  <a:pt x="2" y="10"/>
                </a:lnTo>
                <a:lnTo>
                  <a:pt x="14" y="12"/>
                </a:lnTo>
                <a:lnTo>
                  <a:pt x="16" y="30"/>
                </a:lnTo>
                <a:lnTo>
                  <a:pt x="6" y="36"/>
                </a:lnTo>
                <a:lnTo>
                  <a:pt x="8" y="46"/>
                </a:lnTo>
                <a:lnTo>
                  <a:pt x="54" y="22"/>
                </a:lnTo>
                <a:lnTo>
                  <a:pt x="52" y="10"/>
                </a:lnTo>
                <a:lnTo>
                  <a:pt x="52" y="10"/>
                </a:lnTo>
                <a:close/>
                <a:moveTo>
                  <a:pt x="24" y="26"/>
                </a:moveTo>
                <a:lnTo>
                  <a:pt x="22" y="14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24" y="26"/>
                </a:lnTo>
                <a:lnTo>
                  <a:pt x="24" y="2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72" name="Freeform 48"/>
          <p:cNvSpPr>
            <a:spLocks/>
          </p:cNvSpPr>
          <p:nvPr/>
        </p:nvSpPr>
        <p:spPr bwMode="gray">
          <a:xfrm>
            <a:off x="8848725" y="336550"/>
            <a:ext cx="38100" cy="30163"/>
          </a:xfrm>
          <a:custGeom>
            <a:avLst/>
            <a:gdLst/>
            <a:ahLst/>
            <a:cxnLst>
              <a:cxn ang="0">
                <a:pos x="38" y="32"/>
              </a:cxn>
              <a:cxn ang="0">
                <a:pos x="40" y="30"/>
              </a:cxn>
              <a:cxn ang="0">
                <a:pos x="44" y="26"/>
              </a:cxn>
              <a:cxn ang="0">
                <a:pos x="44" y="20"/>
              </a:cxn>
              <a:cxn ang="0">
                <a:pos x="40" y="12"/>
              </a:cxn>
              <a:cxn ang="0">
                <a:pos x="36" y="12"/>
              </a:cxn>
              <a:cxn ang="0">
                <a:pos x="34" y="14"/>
              </a:cxn>
              <a:cxn ang="0">
                <a:pos x="30" y="30"/>
              </a:cxn>
              <a:cxn ang="0">
                <a:pos x="22" y="40"/>
              </a:cxn>
              <a:cxn ang="0">
                <a:pos x="18" y="42"/>
              </a:cxn>
              <a:cxn ang="0">
                <a:pos x="10" y="42"/>
              </a:cxn>
              <a:cxn ang="0">
                <a:pos x="2" y="36"/>
              </a:cxn>
              <a:cxn ang="0">
                <a:pos x="0" y="30"/>
              </a:cxn>
              <a:cxn ang="0">
                <a:pos x="0" y="14"/>
              </a:cxn>
              <a:cxn ang="0">
                <a:pos x="2" y="8"/>
              </a:cxn>
              <a:cxn ang="0">
                <a:pos x="16" y="0"/>
              </a:cxn>
              <a:cxn ang="0">
                <a:pos x="16" y="10"/>
              </a:cxn>
              <a:cxn ang="0">
                <a:pos x="8" y="16"/>
              </a:cxn>
              <a:cxn ang="0">
                <a:pos x="8" y="24"/>
              </a:cxn>
              <a:cxn ang="0">
                <a:pos x="10" y="32"/>
              </a:cxn>
              <a:cxn ang="0">
                <a:pos x="14" y="32"/>
              </a:cxn>
              <a:cxn ang="0">
                <a:pos x="16" y="32"/>
              </a:cxn>
              <a:cxn ang="0">
                <a:pos x="22" y="22"/>
              </a:cxn>
              <a:cxn ang="0">
                <a:pos x="24" y="10"/>
              </a:cxn>
              <a:cxn ang="0">
                <a:pos x="30" y="2"/>
              </a:cxn>
              <a:cxn ang="0">
                <a:pos x="40" y="2"/>
              </a:cxn>
              <a:cxn ang="0">
                <a:pos x="46" y="6"/>
              </a:cxn>
              <a:cxn ang="0">
                <a:pos x="50" y="12"/>
              </a:cxn>
              <a:cxn ang="0">
                <a:pos x="52" y="26"/>
              </a:cxn>
              <a:cxn ang="0">
                <a:pos x="50" y="32"/>
              </a:cxn>
              <a:cxn ang="0">
                <a:pos x="46" y="38"/>
              </a:cxn>
              <a:cxn ang="0">
                <a:pos x="36" y="32"/>
              </a:cxn>
              <a:cxn ang="0">
                <a:pos x="38" y="32"/>
              </a:cxn>
            </a:cxnLst>
            <a:rect l="0" t="0" r="r" b="b"/>
            <a:pathLst>
              <a:path w="52" h="42">
                <a:moveTo>
                  <a:pt x="38" y="32"/>
                </a:moveTo>
                <a:lnTo>
                  <a:pt x="38" y="32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4" y="26"/>
                </a:lnTo>
                <a:lnTo>
                  <a:pt x="44" y="20"/>
                </a:lnTo>
                <a:lnTo>
                  <a:pt x="44" y="20"/>
                </a:lnTo>
                <a:lnTo>
                  <a:pt x="44" y="16"/>
                </a:lnTo>
                <a:lnTo>
                  <a:pt x="40" y="12"/>
                </a:lnTo>
                <a:lnTo>
                  <a:pt x="40" y="12"/>
                </a:lnTo>
                <a:lnTo>
                  <a:pt x="36" y="12"/>
                </a:lnTo>
                <a:lnTo>
                  <a:pt x="34" y="14"/>
                </a:lnTo>
                <a:lnTo>
                  <a:pt x="34" y="14"/>
                </a:lnTo>
                <a:lnTo>
                  <a:pt x="32" y="22"/>
                </a:lnTo>
                <a:lnTo>
                  <a:pt x="30" y="30"/>
                </a:lnTo>
                <a:lnTo>
                  <a:pt x="26" y="38"/>
                </a:lnTo>
                <a:lnTo>
                  <a:pt x="22" y="40"/>
                </a:lnTo>
                <a:lnTo>
                  <a:pt x="18" y="42"/>
                </a:lnTo>
                <a:lnTo>
                  <a:pt x="18" y="42"/>
                </a:lnTo>
                <a:lnTo>
                  <a:pt x="14" y="42"/>
                </a:lnTo>
                <a:lnTo>
                  <a:pt x="10" y="42"/>
                </a:lnTo>
                <a:lnTo>
                  <a:pt x="6" y="40"/>
                </a:lnTo>
                <a:lnTo>
                  <a:pt x="2" y="36"/>
                </a:lnTo>
                <a:lnTo>
                  <a:pt x="2" y="36"/>
                </a:lnTo>
                <a:lnTo>
                  <a:pt x="0" y="30"/>
                </a:lnTo>
                <a:lnTo>
                  <a:pt x="0" y="22"/>
                </a:lnTo>
                <a:lnTo>
                  <a:pt x="0" y="14"/>
                </a:lnTo>
                <a:lnTo>
                  <a:pt x="2" y="8"/>
                </a:lnTo>
                <a:lnTo>
                  <a:pt x="2" y="8"/>
                </a:lnTo>
                <a:lnTo>
                  <a:pt x="8" y="2"/>
                </a:lnTo>
                <a:lnTo>
                  <a:pt x="16" y="0"/>
                </a:lnTo>
                <a:lnTo>
                  <a:pt x="16" y="10"/>
                </a:lnTo>
                <a:lnTo>
                  <a:pt x="16" y="10"/>
                </a:lnTo>
                <a:lnTo>
                  <a:pt x="12" y="12"/>
                </a:lnTo>
                <a:lnTo>
                  <a:pt x="8" y="16"/>
                </a:lnTo>
                <a:lnTo>
                  <a:pt x="8" y="16"/>
                </a:lnTo>
                <a:lnTo>
                  <a:pt x="8" y="24"/>
                </a:lnTo>
                <a:lnTo>
                  <a:pt x="8" y="28"/>
                </a:lnTo>
                <a:lnTo>
                  <a:pt x="10" y="32"/>
                </a:lnTo>
                <a:lnTo>
                  <a:pt x="10" y="32"/>
                </a:lnTo>
                <a:lnTo>
                  <a:pt x="14" y="32"/>
                </a:lnTo>
                <a:lnTo>
                  <a:pt x="16" y="32"/>
                </a:lnTo>
                <a:lnTo>
                  <a:pt x="16" y="32"/>
                </a:lnTo>
                <a:lnTo>
                  <a:pt x="20" y="28"/>
                </a:lnTo>
                <a:lnTo>
                  <a:pt x="22" y="22"/>
                </a:lnTo>
                <a:lnTo>
                  <a:pt x="24" y="10"/>
                </a:lnTo>
                <a:lnTo>
                  <a:pt x="24" y="10"/>
                </a:lnTo>
                <a:lnTo>
                  <a:pt x="26" y="6"/>
                </a:lnTo>
                <a:lnTo>
                  <a:pt x="30" y="2"/>
                </a:lnTo>
                <a:lnTo>
                  <a:pt x="30" y="2"/>
                </a:lnTo>
                <a:lnTo>
                  <a:pt x="40" y="2"/>
                </a:lnTo>
                <a:lnTo>
                  <a:pt x="44" y="4"/>
                </a:lnTo>
                <a:lnTo>
                  <a:pt x="46" y="6"/>
                </a:lnTo>
                <a:lnTo>
                  <a:pt x="46" y="6"/>
                </a:lnTo>
                <a:lnTo>
                  <a:pt x="50" y="12"/>
                </a:lnTo>
                <a:lnTo>
                  <a:pt x="52" y="18"/>
                </a:lnTo>
                <a:lnTo>
                  <a:pt x="52" y="26"/>
                </a:lnTo>
                <a:lnTo>
                  <a:pt x="50" y="32"/>
                </a:lnTo>
                <a:lnTo>
                  <a:pt x="50" y="32"/>
                </a:lnTo>
                <a:lnTo>
                  <a:pt x="48" y="36"/>
                </a:lnTo>
                <a:lnTo>
                  <a:pt x="46" y="38"/>
                </a:lnTo>
                <a:lnTo>
                  <a:pt x="38" y="42"/>
                </a:lnTo>
                <a:lnTo>
                  <a:pt x="36" y="32"/>
                </a:lnTo>
                <a:lnTo>
                  <a:pt x="38" y="32"/>
                </a:lnTo>
                <a:lnTo>
                  <a:pt x="38" y="3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73" name="Freeform 49"/>
          <p:cNvSpPr>
            <a:spLocks/>
          </p:cNvSpPr>
          <p:nvPr/>
        </p:nvSpPr>
        <p:spPr bwMode="gray">
          <a:xfrm>
            <a:off x="8547100" y="304800"/>
            <a:ext cx="38100" cy="14288"/>
          </a:xfrm>
          <a:custGeom>
            <a:avLst/>
            <a:gdLst/>
            <a:ahLst/>
            <a:cxnLst>
              <a:cxn ang="0">
                <a:pos x="54" y="2"/>
              </a:cxn>
              <a:cxn ang="0">
                <a:pos x="54" y="2"/>
              </a:cxn>
              <a:cxn ang="0">
                <a:pos x="52" y="10"/>
              </a:cxn>
              <a:cxn ang="0">
                <a:pos x="48" y="16"/>
              </a:cxn>
              <a:cxn ang="0">
                <a:pos x="48" y="16"/>
              </a:cxn>
              <a:cxn ang="0">
                <a:pos x="42" y="18"/>
              </a:cxn>
              <a:cxn ang="0">
                <a:pos x="36" y="20"/>
              </a:cxn>
              <a:cxn ang="0">
                <a:pos x="0" y="14"/>
              </a:cxn>
              <a:cxn ang="0">
                <a:pos x="2" y="4"/>
              </a:cxn>
              <a:cxn ang="0">
                <a:pos x="38" y="8"/>
              </a:cxn>
              <a:cxn ang="0">
                <a:pos x="38" y="8"/>
              </a:cxn>
              <a:cxn ang="0">
                <a:pos x="42" y="8"/>
              </a:cxn>
              <a:cxn ang="0">
                <a:pos x="46" y="4"/>
              </a:cxn>
              <a:cxn ang="0">
                <a:pos x="46" y="4"/>
              </a:cxn>
              <a:cxn ang="0">
                <a:pos x="46" y="0"/>
              </a:cxn>
              <a:cxn ang="0">
                <a:pos x="54" y="2"/>
              </a:cxn>
            </a:cxnLst>
            <a:rect l="0" t="0" r="r" b="b"/>
            <a:pathLst>
              <a:path w="54" h="20">
                <a:moveTo>
                  <a:pt x="54" y="2"/>
                </a:moveTo>
                <a:lnTo>
                  <a:pt x="54" y="2"/>
                </a:lnTo>
                <a:lnTo>
                  <a:pt x="52" y="10"/>
                </a:lnTo>
                <a:lnTo>
                  <a:pt x="48" y="16"/>
                </a:lnTo>
                <a:lnTo>
                  <a:pt x="48" y="16"/>
                </a:lnTo>
                <a:lnTo>
                  <a:pt x="42" y="18"/>
                </a:lnTo>
                <a:lnTo>
                  <a:pt x="36" y="20"/>
                </a:lnTo>
                <a:lnTo>
                  <a:pt x="0" y="14"/>
                </a:lnTo>
                <a:lnTo>
                  <a:pt x="2" y="4"/>
                </a:lnTo>
                <a:lnTo>
                  <a:pt x="38" y="8"/>
                </a:lnTo>
                <a:lnTo>
                  <a:pt x="38" y="8"/>
                </a:lnTo>
                <a:lnTo>
                  <a:pt x="42" y="8"/>
                </a:lnTo>
                <a:lnTo>
                  <a:pt x="46" y="4"/>
                </a:lnTo>
                <a:lnTo>
                  <a:pt x="46" y="4"/>
                </a:lnTo>
                <a:lnTo>
                  <a:pt x="46" y="0"/>
                </a:lnTo>
                <a:lnTo>
                  <a:pt x="54" y="2"/>
                </a:lnTo>
                <a:close/>
              </a:path>
            </a:pathLst>
          </a:custGeom>
          <a:solidFill>
            <a:srgbClr val="7170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74" name="Freeform 50"/>
          <p:cNvSpPr>
            <a:spLocks/>
          </p:cNvSpPr>
          <p:nvPr/>
        </p:nvSpPr>
        <p:spPr bwMode="gray">
          <a:xfrm>
            <a:off x="8547100" y="304800"/>
            <a:ext cx="38100" cy="14288"/>
          </a:xfrm>
          <a:custGeom>
            <a:avLst/>
            <a:gdLst/>
            <a:ahLst/>
            <a:cxnLst>
              <a:cxn ang="0">
                <a:pos x="54" y="2"/>
              </a:cxn>
              <a:cxn ang="0">
                <a:pos x="54" y="2"/>
              </a:cxn>
              <a:cxn ang="0">
                <a:pos x="52" y="10"/>
              </a:cxn>
              <a:cxn ang="0">
                <a:pos x="48" y="16"/>
              </a:cxn>
              <a:cxn ang="0">
                <a:pos x="48" y="16"/>
              </a:cxn>
              <a:cxn ang="0">
                <a:pos x="42" y="18"/>
              </a:cxn>
              <a:cxn ang="0">
                <a:pos x="36" y="20"/>
              </a:cxn>
              <a:cxn ang="0">
                <a:pos x="0" y="14"/>
              </a:cxn>
              <a:cxn ang="0">
                <a:pos x="2" y="4"/>
              </a:cxn>
              <a:cxn ang="0">
                <a:pos x="38" y="8"/>
              </a:cxn>
              <a:cxn ang="0">
                <a:pos x="38" y="8"/>
              </a:cxn>
              <a:cxn ang="0">
                <a:pos x="42" y="8"/>
              </a:cxn>
              <a:cxn ang="0">
                <a:pos x="46" y="4"/>
              </a:cxn>
              <a:cxn ang="0">
                <a:pos x="46" y="4"/>
              </a:cxn>
              <a:cxn ang="0">
                <a:pos x="46" y="0"/>
              </a:cxn>
            </a:cxnLst>
            <a:rect l="0" t="0" r="r" b="b"/>
            <a:pathLst>
              <a:path w="54" h="20">
                <a:moveTo>
                  <a:pt x="54" y="2"/>
                </a:moveTo>
                <a:lnTo>
                  <a:pt x="54" y="2"/>
                </a:lnTo>
                <a:lnTo>
                  <a:pt x="52" y="10"/>
                </a:lnTo>
                <a:lnTo>
                  <a:pt x="48" y="16"/>
                </a:lnTo>
                <a:lnTo>
                  <a:pt x="48" y="16"/>
                </a:lnTo>
                <a:lnTo>
                  <a:pt x="42" y="18"/>
                </a:lnTo>
                <a:lnTo>
                  <a:pt x="36" y="20"/>
                </a:lnTo>
                <a:lnTo>
                  <a:pt x="0" y="14"/>
                </a:lnTo>
                <a:lnTo>
                  <a:pt x="2" y="4"/>
                </a:lnTo>
                <a:lnTo>
                  <a:pt x="38" y="8"/>
                </a:lnTo>
                <a:lnTo>
                  <a:pt x="38" y="8"/>
                </a:lnTo>
                <a:lnTo>
                  <a:pt x="42" y="8"/>
                </a:lnTo>
                <a:lnTo>
                  <a:pt x="46" y="4"/>
                </a:lnTo>
                <a:lnTo>
                  <a:pt x="46" y="4"/>
                </a:lnTo>
                <a:lnTo>
                  <a:pt x="46" y="0"/>
                </a:ln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75" name="Freeform 51"/>
          <p:cNvSpPr>
            <a:spLocks/>
          </p:cNvSpPr>
          <p:nvPr/>
        </p:nvSpPr>
        <p:spPr bwMode="gray">
          <a:xfrm>
            <a:off x="8551863" y="285750"/>
            <a:ext cx="33337" cy="20638"/>
          </a:xfrm>
          <a:custGeom>
            <a:avLst/>
            <a:gdLst/>
            <a:ahLst/>
            <a:cxnLst>
              <a:cxn ang="0">
                <a:pos x="48" y="28"/>
              </a:cxn>
              <a:cxn ang="0">
                <a:pos x="48" y="28"/>
              </a:cxn>
              <a:cxn ang="0">
                <a:pos x="48" y="20"/>
              </a:cxn>
              <a:cxn ang="0">
                <a:pos x="46" y="12"/>
              </a:cxn>
              <a:cxn ang="0">
                <a:pos x="46" y="12"/>
              </a:cxn>
              <a:cxn ang="0">
                <a:pos x="42" y="8"/>
              </a:cxn>
              <a:cxn ang="0">
                <a:pos x="36" y="6"/>
              </a:cxn>
              <a:cxn ang="0">
                <a:pos x="2" y="0"/>
              </a:cxn>
              <a:cxn ang="0">
                <a:pos x="0" y="10"/>
              </a:cxn>
              <a:cxn ang="0">
                <a:pos x="36" y="16"/>
              </a:cxn>
              <a:cxn ang="0">
                <a:pos x="36" y="16"/>
              </a:cxn>
              <a:cxn ang="0">
                <a:pos x="38" y="18"/>
              </a:cxn>
              <a:cxn ang="0">
                <a:pos x="40" y="22"/>
              </a:cxn>
              <a:cxn ang="0">
                <a:pos x="40" y="22"/>
              </a:cxn>
              <a:cxn ang="0">
                <a:pos x="40" y="26"/>
              </a:cxn>
              <a:cxn ang="0">
                <a:pos x="48" y="28"/>
              </a:cxn>
            </a:cxnLst>
            <a:rect l="0" t="0" r="r" b="b"/>
            <a:pathLst>
              <a:path w="48" h="28">
                <a:moveTo>
                  <a:pt x="48" y="28"/>
                </a:moveTo>
                <a:lnTo>
                  <a:pt x="48" y="28"/>
                </a:lnTo>
                <a:lnTo>
                  <a:pt x="48" y="20"/>
                </a:lnTo>
                <a:lnTo>
                  <a:pt x="46" y="12"/>
                </a:lnTo>
                <a:lnTo>
                  <a:pt x="46" y="12"/>
                </a:lnTo>
                <a:lnTo>
                  <a:pt x="42" y="8"/>
                </a:lnTo>
                <a:lnTo>
                  <a:pt x="36" y="6"/>
                </a:lnTo>
                <a:lnTo>
                  <a:pt x="2" y="0"/>
                </a:lnTo>
                <a:lnTo>
                  <a:pt x="0" y="10"/>
                </a:lnTo>
                <a:lnTo>
                  <a:pt x="36" y="16"/>
                </a:lnTo>
                <a:lnTo>
                  <a:pt x="36" y="16"/>
                </a:lnTo>
                <a:lnTo>
                  <a:pt x="38" y="18"/>
                </a:lnTo>
                <a:lnTo>
                  <a:pt x="40" y="22"/>
                </a:lnTo>
                <a:lnTo>
                  <a:pt x="40" y="22"/>
                </a:lnTo>
                <a:lnTo>
                  <a:pt x="40" y="26"/>
                </a:lnTo>
                <a:lnTo>
                  <a:pt x="48" y="28"/>
                </a:lnTo>
                <a:close/>
              </a:path>
            </a:pathLst>
          </a:custGeom>
          <a:solidFill>
            <a:srgbClr val="7170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76" name="Freeform 52"/>
          <p:cNvSpPr>
            <a:spLocks/>
          </p:cNvSpPr>
          <p:nvPr/>
        </p:nvSpPr>
        <p:spPr bwMode="gray">
          <a:xfrm>
            <a:off x="8551863" y="285750"/>
            <a:ext cx="33337" cy="20638"/>
          </a:xfrm>
          <a:custGeom>
            <a:avLst/>
            <a:gdLst/>
            <a:ahLst/>
            <a:cxnLst>
              <a:cxn ang="0">
                <a:pos x="48" y="28"/>
              </a:cxn>
              <a:cxn ang="0">
                <a:pos x="48" y="28"/>
              </a:cxn>
              <a:cxn ang="0">
                <a:pos x="48" y="20"/>
              </a:cxn>
              <a:cxn ang="0">
                <a:pos x="46" y="12"/>
              </a:cxn>
              <a:cxn ang="0">
                <a:pos x="46" y="12"/>
              </a:cxn>
              <a:cxn ang="0">
                <a:pos x="42" y="8"/>
              </a:cxn>
              <a:cxn ang="0">
                <a:pos x="36" y="6"/>
              </a:cxn>
              <a:cxn ang="0">
                <a:pos x="2" y="0"/>
              </a:cxn>
              <a:cxn ang="0">
                <a:pos x="0" y="10"/>
              </a:cxn>
              <a:cxn ang="0">
                <a:pos x="36" y="16"/>
              </a:cxn>
              <a:cxn ang="0">
                <a:pos x="36" y="16"/>
              </a:cxn>
              <a:cxn ang="0">
                <a:pos x="38" y="18"/>
              </a:cxn>
              <a:cxn ang="0">
                <a:pos x="40" y="22"/>
              </a:cxn>
              <a:cxn ang="0">
                <a:pos x="40" y="22"/>
              </a:cxn>
              <a:cxn ang="0">
                <a:pos x="40" y="26"/>
              </a:cxn>
            </a:cxnLst>
            <a:rect l="0" t="0" r="r" b="b"/>
            <a:pathLst>
              <a:path w="48" h="28">
                <a:moveTo>
                  <a:pt x="48" y="28"/>
                </a:moveTo>
                <a:lnTo>
                  <a:pt x="48" y="28"/>
                </a:lnTo>
                <a:lnTo>
                  <a:pt x="48" y="20"/>
                </a:lnTo>
                <a:lnTo>
                  <a:pt x="46" y="12"/>
                </a:lnTo>
                <a:lnTo>
                  <a:pt x="46" y="12"/>
                </a:lnTo>
                <a:lnTo>
                  <a:pt x="42" y="8"/>
                </a:lnTo>
                <a:lnTo>
                  <a:pt x="36" y="6"/>
                </a:lnTo>
                <a:lnTo>
                  <a:pt x="2" y="0"/>
                </a:lnTo>
                <a:lnTo>
                  <a:pt x="0" y="10"/>
                </a:lnTo>
                <a:lnTo>
                  <a:pt x="36" y="16"/>
                </a:lnTo>
                <a:lnTo>
                  <a:pt x="36" y="16"/>
                </a:lnTo>
                <a:lnTo>
                  <a:pt x="38" y="18"/>
                </a:lnTo>
                <a:lnTo>
                  <a:pt x="40" y="22"/>
                </a:lnTo>
                <a:lnTo>
                  <a:pt x="40" y="22"/>
                </a:lnTo>
                <a:lnTo>
                  <a:pt x="40" y="2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77" name="Freeform 53"/>
          <p:cNvSpPr>
            <a:spLocks noEditPoints="1"/>
          </p:cNvSpPr>
          <p:nvPr/>
        </p:nvSpPr>
        <p:spPr bwMode="gray">
          <a:xfrm>
            <a:off x="8620125" y="152400"/>
            <a:ext cx="36513" cy="4127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6"/>
              </a:cxn>
              <a:cxn ang="0">
                <a:pos x="10" y="58"/>
              </a:cxn>
              <a:cxn ang="0">
                <a:pos x="18" y="52"/>
              </a:cxn>
              <a:cxn ang="0">
                <a:pos x="16" y="42"/>
              </a:cxn>
              <a:cxn ang="0">
                <a:pos x="32" y="32"/>
              </a:cxn>
              <a:cxn ang="0">
                <a:pos x="40" y="40"/>
              </a:cxn>
              <a:cxn ang="0">
                <a:pos x="50" y="34"/>
              </a:cxn>
              <a:cxn ang="0">
                <a:pos x="8" y="0"/>
              </a:cxn>
              <a:cxn ang="0">
                <a:pos x="8" y="0"/>
              </a:cxn>
              <a:cxn ang="0">
                <a:pos x="14" y="32"/>
              </a:cxn>
              <a:cxn ang="0">
                <a:pos x="8" y="12"/>
              </a:cxn>
              <a:cxn ang="0">
                <a:pos x="8" y="12"/>
              </a:cxn>
              <a:cxn ang="0">
                <a:pos x="8" y="12"/>
              </a:cxn>
              <a:cxn ang="0">
                <a:pos x="8" y="12"/>
              </a:cxn>
              <a:cxn ang="0">
                <a:pos x="8" y="12"/>
              </a:cxn>
              <a:cxn ang="0">
                <a:pos x="26" y="26"/>
              </a:cxn>
              <a:cxn ang="0">
                <a:pos x="14" y="32"/>
              </a:cxn>
              <a:cxn ang="0">
                <a:pos x="14" y="32"/>
              </a:cxn>
            </a:cxnLst>
            <a:rect l="0" t="0" r="r" b="b"/>
            <a:pathLst>
              <a:path w="50" h="58">
                <a:moveTo>
                  <a:pt x="8" y="0"/>
                </a:moveTo>
                <a:lnTo>
                  <a:pt x="0" y="6"/>
                </a:lnTo>
                <a:lnTo>
                  <a:pt x="10" y="58"/>
                </a:lnTo>
                <a:lnTo>
                  <a:pt x="18" y="52"/>
                </a:lnTo>
                <a:lnTo>
                  <a:pt x="16" y="42"/>
                </a:lnTo>
                <a:lnTo>
                  <a:pt x="32" y="32"/>
                </a:lnTo>
                <a:lnTo>
                  <a:pt x="40" y="40"/>
                </a:lnTo>
                <a:lnTo>
                  <a:pt x="50" y="34"/>
                </a:lnTo>
                <a:lnTo>
                  <a:pt x="8" y="0"/>
                </a:lnTo>
                <a:lnTo>
                  <a:pt x="8" y="0"/>
                </a:lnTo>
                <a:close/>
                <a:moveTo>
                  <a:pt x="14" y="32"/>
                </a:move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26" y="26"/>
                </a:lnTo>
                <a:lnTo>
                  <a:pt x="14" y="32"/>
                </a:lnTo>
                <a:lnTo>
                  <a:pt x="14" y="3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78" name="Freeform 54"/>
          <p:cNvSpPr>
            <a:spLocks/>
          </p:cNvSpPr>
          <p:nvPr/>
        </p:nvSpPr>
        <p:spPr bwMode="gray">
          <a:xfrm>
            <a:off x="8770938" y="142875"/>
            <a:ext cx="38100" cy="42863"/>
          </a:xfrm>
          <a:custGeom>
            <a:avLst/>
            <a:gdLst/>
            <a:ahLst/>
            <a:cxnLst>
              <a:cxn ang="0">
                <a:pos x="42" y="30"/>
              </a:cxn>
              <a:cxn ang="0">
                <a:pos x="22" y="22"/>
              </a:cxn>
              <a:cxn ang="0">
                <a:pos x="26" y="12"/>
              </a:cxn>
              <a:cxn ang="0">
                <a:pos x="50" y="22"/>
              </a:cxn>
              <a:cxn ang="0">
                <a:pos x="54" y="14"/>
              </a:cxn>
              <a:cxn ang="0">
                <a:pos x="18" y="0"/>
              </a:cxn>
              <a:cxn ang="0">
                <a:pos x="0" y="46"/>
              </a:cxn>
              <a:cxn ang="0">
                <a:pos x="34" y="60"/>
              </a:cxn>
              <a:cxn ang="0">
                <a:pos x="36" y="54"/>
              </a:cxn>
              <a:cxn ang="0">
                <a:pos x="12" y="42"/>
              </a:cxn>
              <a:cxn ang="0">
                <a:pos x="18" y="30"/>
              </a:cxn>
              <a:cxn ang="0">
                <a:pos x="40" y="38"/>
              </a:cxn>
              <a:cxn ang="0">
                <a:pos x="42" y="30"/>
              </a:cxn>
              <a:cxn ang="0">
                <a:pos x="42" y="30"/>
              </a:cxn>
            </a:cxnLst>
            <a:rect l="0" t="0" r="r" b="b"/>
            <a:pathLst>
              <a:path w="54" h="60">
                <a:moveTo>
                  <a:pt x="42" y="30"/>
                </a:moveTo>
                <a:lnTo>
                  <a:pt x="22" y="22"/>
                </a:lnTo>
                <a:lnTo>
                  <a:pt x="26" y="12"/>
                </a:lnTo>
                <a:lnTo>
                  <a:pt x="50" y="22"/>
                </a:lnTo>
                <a:lnTo>
                  <a:pt x="54" y="14"/>
                </a:lnTo>
                <a:lnTo>
                  <a:pt x="18" y="0"/>
                </a:lnTo>
                <a:lnTo>
                  <a:pt x="0" y="46"/>
                </a:lnTo>
                <a:lnTo>
                  <a:pt x="34" y="60"/>
                </a:lnTo>
                <a:lnTo>
                  <a:pt x="36" y="54"/>
                </a:lnTo>
                <a:lnTo>
                  <a:pt x="12" y="42"/>
                </a:lnTo>
                <a:lnTo>
                  <a:pt x="18" y="30"/>
                </a:lnTo>
                <a:lnTo>
                  <a:pt x="40" y="38"/>
                </a:lnTo>
                <a:lnTo>
                  <a:pt x="42" y="30"/>
                </a:lnTo>
                <a:lnTo>
                  <a:pt x="42" y="3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79" name="Freeform 55"/>
          <p:cNvSpPr>
            <a:spLocks noEditPoints="1"/>
          </p:cNvSpPr>
          <p:nvPr/>
        </p:nvSpPr>
        <p:spPr bwMode="gray">
          <a:xfrm>
            <a:off x="8556625" y="234950"/>
            <a:ext cx="42863" cy="34925"/>
          </a:xfrm>
          <a:custGeom>
            <a:avLst/>
            <a:gdLst/>
            <a:ahLst/>
            <a:cxnLst>
              <a:cxn ang="0">
                <a:pos x="34" y="12"/>
              </a:cxn>
              <a:cxn ang="0">
                <a:pos x="34" y="12"/>
              </a:cxn>
              <a:cxn ang="0">
                <a:pos x="34" y="8"/>
              </a:cxn>
              <a:cxn ang="0">
                <a:pos x="32" y="4"/>
              </a:cxn>
              <a:cxn ang="0">
                <a:pos x="32" y="4"/>
              </a:cxn>
              <a:cxn ang="0">
                <a:pos x="26" y="0"/>
              </a:cxn>
              <a:cxn ang="0">
                <a:pos x="20" y="0"/>
              </a:cxn>
              <a:cxn ang="0">
                <a:pos x="20" y="0"/>
              </a:cxn>
              <a:cxn ang="0">
                <a:pos x="16" y="0"/>
              </a:cxn>
              <a:cxn ang="0">
                <a:pos x="12" y="2"/>
              </a:cxn>
              <a:cxn ang="0">
                <a:pos x="8" y="10"/>
              </a:cxn>
              <a:cxn ang="0">
                <a:pos x="0" y="34"/>
              </a:cxn>
              <a:cxn ang="0">
                <a:pos x="48" y="48"/>
              </a:cxn>
              <a:cxn ang="0">
                <a:pos x="52" y="38"/>
              </a:cxn>
              <a:cxn ang="0">
                <a:pos x="32" y="32"/>
              </a:cxn>
              <a:cxn ang="0">
                <a:pos x="32" y="32"/>
              </a:cxn>
              <a:cxn ang="0">
                <a:pos x="32" y="32"/>
              </a:cxn>
              <a:cxn ang="0">
                <a:pos x="36" y="20"/>
              </a:cxn>
              <a:cxn ang="0">
                <a:pos x="36" y="20"/>
              </a:cxn>
              <a:cxn ang="0">
                <a:pos x="38" y="18"/>
              </a:cxn>
              <a:cxn ang="0">
                <a:pos x="40" y="18"/>
              </a:cxn>
              <a:cxn ang="0">
                <a:pos x="46" y="18"/>
              </a:cxn>
              <a:cxn ang="0">
                <a:pos x="52" y="20"/>
              </a:cxn>
              <a:cxn ang="0">
                <a:pos x="58" y="20"/>
              </a:cxn>
              <a:cxn ang="0">
                <a:pos x="60" y="10"/>
              </a:cxn>
              <a:cxn ang="0">
                <a:pos x="60" y="10"/>
              </a:cxn>
              <a:cxn ang="0">
                <a:pos x="54" y="10"/>
              </a:cxn>
              <a:cxn ang="0">
                <a:pos x="46" y="8"/>
              </a:cxn>
              <a:cxn ang="0">
                <a:pos x="40" y="8"/>
              </a:cxn>
              <a:cxn ang="0">
                <a:pos x="36" y="10"/>
              </a:cxn>
              <a:cxn ang="0">
                <a:pos x="34" y="12"/>
              </a:cxn>
              <a:cxn ang="0">
                <a:pos x="34" y="12"/>
              </a:cxn>
              <a:cxn ang="0">
                <a:pos x="24" y="30"/>
              </a:cxn>
              <a:cxn ang="0">
                <a:pos x="12" y="26"/>
              </a:cxn>
              <a:cxn ang="0">
                <a:pos x="12" y="26"/>
              </a:cxn>
              <a:cxn ang="0">
                <a:pos x="16" y="14"/>
              </a:cxn>
              <a:cxn ang="0">
                <a:pos x="18" y="10"/>
              </a:cxn>
              <a:cxn ang="0">
                <a:pos x="22" y="10"/>
              </a:cxn>
              <a:cxn ang="0">
                <a:pos x="22" y="10"/>
              </a:cxn>
              <a:cxn ang="0">
                <a:pos x="24" y="10"/>
              </a:cxn>
              <a:cxn ang="0">
                <a:pos x="28" y="12"/>
              </a:cxn>
              <a:cxn ang="0">
                <a:pos x="28" y="12"/>
              </a:cxn>
              <a:cxn ang="0">
                <a:pos x="28" y="16"/>
              </a:cxn>
              <a:cxn ang="0">
                <a:pos x="28" y="20"/>
              </a:cxn>
              <a:cxn ang="0">
                <a:pos x="24" y="30"/>
              </a:cxn>
              <a:cxn ang="0">
                <a:pos x="24" y="30"/>
              </a:cxn>
            </a:cxnLst>
            <a:rect l="0" t="0" r="r" b="b"/>
            <a:pathLst>
              <a:path w="60" h="48">
                <a:moveTo>
                  <a:pt x="34" y="12"/>
                </a:moveTo>
                <a:lnTo>
                  <a:pt x="34" y="12"/>
                </a:lnTo>
                <a:lnTo>
                  <a:pt x="34" y="8"/>
                </a:lnTo>
                <a:lnTo>
                  <a:pt x="32" y="4"/>
                </a:lnTo>
                <a:lnTo>
                  <a:pt x="32" y="4"/>
                </a:lnTo>
                <a:lnTo>
                  <a:pt x="26" y="0"/>
                </a:lnTo>
                <a:lnTo>
                  <a:pt x="20" y="0"/>
                </a:lnTo>
                <a:lnTo>
                  <a:pt x="20" y="0"/>
                </a:lnTo>
                <a:lnTo>
                  <a:pt x="16" y="0"/>
                </a:lnTo>
                <a:lnTo>
                  <a:pt x="12" y="2"/>
                </a:lnTo>
                <a:lnTo>
                  <a:pt x="8" y="10"/>
                </a:lnTo>
                <a:lnTo>
                  <a:pt x="0" y="34"/>
                </a:lnTo>
                <a:lnTo>
                  <a:pt x="48" y="48"/>
                </a:lnTo>
                <a:lnTo>
                  <a:pt x="52" y="38"/>
                </a:lnTo>
                <a:lnTo>
                  <a:pt x="32" y="32"/>
                </a:lnTo>
                <a:lnTo>
                  <a:pt x="32" y="32"/>
                </a:lnTo>
                <a:lnTo>
                  <a:pt x="32" y="32"/>
                </a:lnTo>
                <a:lnTo>
                  <a:pt x="36" y="20"/>
                </a:lnTo>
                <a:lnTo>
                  <a:pt x="36" y="20"/>
                </a:lnTo>
                <a:lnTo>
                  <a:pt x="38" y="18"/>
                </a:lnTo>
                <a:lnTo>
                  <a:pt x="40" y="18"/>
                </a:lnTo>
                <a:lnTo>
                  <a:pt x="46" y="18"/>
                </a:lnTo>
                <a:lnTo>
                  <a:pt x="52" y="20"/>
                </a:lnTo>
                <a:lnTo>
                  <a:pt x="58" y="20"/>
                </a:lnTo>
                <a:lnTo>
                  <a:pt x="60" y="10"/>
                </a:lnTo>
                <a:lnTo>
                  <a:pt x="60" y="10"/>
                </a:lnTo>
                <a:lnTo>
                  <a:pt x="54" y="10"/>
                </a:lnTo>
                <a:lnTo>
                  <a:pt x="46" y="8"/>
                </a:lnTo>
                <a:lnTo>
                  <a:pt x="40" y="8"/>
                </a:lnTo>
                <a:lnTo>
                  <a:pt x="36" y="10"/>
                </a:lnTo>
                <a:lnTo>
                  <a:pt x="34" y="12"/>
                </a:lnTo>
                <a:lnTo>
                  <a:pt x="34" y="12"/>
                </a:lnTo>
                <a:close/>
                <a:moveTo>
                  <a:pt x="24" y="30"/>
                </a:moveTo>
                <a:lnTo>
                  <a:pt x="12" y="26"/>
                </a:lnTo>
                <a:lnTo>
                  <a:pt x="12" y="26"/>
                </a:lnTo>
                <a:lnTo>
                  <a:pt x="16" y="14"/>
                </a:lnTo>
                <a:lnTo>
                  <a:pt x="18" y="10"/>
                </a:lnTo>
                <a:lnTo>
                  <a:pt x="22" y="10"/>
                </a:lnTo>
                <a:lnTo>
                  <a:pt x="22" y="10"/>
                </a:lnTo>
                <a:lnTo>
                  <a:pt x="24" y="10"/>
                </a:lnTo>
                <a:lnTo>
                  <a:pt x="28" y="12"/>
                </a:lnTo>
                <a:lnTo>
                  <a:pt x="28" y="12"/>
                </a:lnTo>
                <a:lnTo>
                  <a:pt x="28" y="16"/>
                </a:lnTo>
                <a:lnTo>
                  <a:pt x="28" y="20"/>
                </a:lnTo>
                <a:lnTo>
                  <a:pt x="24" y="30"/>
                </a:lnTo>
                <a:lnTo>
                  <a:pt x="24" y="3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80" name="Freeform 56"/>
          <p:cNvSpPr>
            <a:spLocks noEditPoints="1"/>
          </p:cNvSpPr>
          <p:nvPr/>
        </p:nvSpPr>
        <p:spPr bwMode="gray">
          <a:xfrm>
            <a:off x="8804275" y="173038"/>
            <a:ext cx="41275" cy="444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30"/>
              </a:cxn>
              <a:cxn ang="0">
                <a:pos x="6" y="38"/>
              </a:cxn>
              <a:cxn ang="0">
                <a:pos x="22" y="26"/>
              </a:cxn>
              <a:cxn ang="0">
                <a:pos x="22" y="26"/>
              </a:cxn>
              <a:cxn ang="0">
                <a:pos x="22" y="26"/>
              </a:cxn>
              <a:cxn ang="0">
                <a:pos x="30" y="36"/>
              </a:cxn>
              <a:cxn ang="0">
                <a:pos x="30" y="36"/>
              </a:cxn>
              <a:cxn ang="0">
                <a:pos x="30" y="40"/>
              </a:cxn>
              <a:cxn ang="0">
                <a:pos x="30" y="42"/>
              </a:cxn>
              <a:cxn ang="0">
                <a:pos x="26" y="46"/>
              </a:cxn>
              <a:cxn ang="0">
                <a:pos x="22" y="50"/>
              </a:cxn>
              <a:cxn ang="0">
                <a:pos x="18" y="54"/>
              </a:cxn>
              <a:cxn ang="0">
                <a:pos x="24" y="62"/>
              </a:cxn>
              <a:cxn ang="0">
                <a:pos x="24" y="62"/>
              </a:cxn>
              <a:cxn ang="0">
                <a:pos x="28" y="58"/>
              </a:cxn>
              <a:cxn ang="0">
                <a:pos x="34" y="52"/>
              </a:cxn>
              <a:cxn ang="0">
                <a:pos x="38" y="48"/>
              </a:cxn>
              <a:cxn ang="0">
                <a:pos x="38" y="44"/>
              </a:cxn>
              <a:cxn ang="0">
                <a:pos x="38" y="40"/>
              </a:cxn>
              <a:cxn ang="0">
                <a:pos x="38" y="40"/>
              </a:cxn>
              <a:cxn ang="0">
                <a:pos x="42" y="42"/>
              </a:cxn>
              <a:cxn ang="0">
                <a:pos x="48" y="42"/>
              </a:cxn>
              <a:cxn ang="0">
                <a:pos x="48" y="42"/>
              </a:cxn>
              <a:cxn ang="0">
                <a:pos x="52" y="40"/>
              </a:cxn>
              <a:cxn ang="0">
                <a:pos x="56" y="36"/>
              </a:cxn>
              <a:cxn ang="0">
                <a:pos x="56" y="36"/>
              </a:cxn>
              <a:cxn ang="0">
                <a:pos x="58" y="32"/>
              </a:cxn>
              <a:cxn ang="0">
                <a:pos x="58" y="28"/>
              </a:cxn>
              <a:cxn ang="0">
                <a:pos x="56" y="20"/>
              </a:cxn>
              <a:cxn ang="0">
                <a:pos x="40" y="0"/>
              </a:cxn>
              <a:cxn ang="0">
                <a:pos x="40" y="0"/>
              </a:cxn>
              <a:cxn ang="0">
                <a:pos x="48" y="32"/>
              </a:cxn>
              <a:cxn ang="0">
                <a:pos x="48" y="32"/>
              </a:cxn>
              <a:cxn ang="0">
                <a:pos x="44" y="34"/>
              </a:cxn>
              <a:cxn ang="0">
                <a:pos x="42" y="34"/>
              </a:cxn>
              <a:cxn ang="0">
                <a:pos x="42" y="34"/>
              </a:cxn>
              <a:cxn ang="0">
                <a:pos x="38" y="34"/>
              </a:cxn>
              <a:cxn ang="0">
                <a:pos x="36" y="30"/>
              </a:cxn>
              <a:cxn ang="0">
                <a:pos x="30" y="22"/>
              </a:cxn>
              <a:cxn ang="0">
                <a:pos x="40" y="14"/>
              </a:cxn>
              <a:cxn ang="0">
                <a:pos x="40" y="14"/>
              </a:cxn>
              <a:cxn ang="0">
                <a:pos x="46" y="24"/>
              </a:cxn>
              <a:cxn ang="0">
                <a:pos x="48" y="28"/>
              </a:cxn>
              <a:cxn ang="0">
                <a:pos x="48" y="32"/>
              </a:cxn>
              <a:cxn ang="0">
                <a:pos x="48" y="32"/>
              </a:cxn>
            </a:cxnLst>
            <a:rect l="0" t="0" r="r" b="b"/>
            <a:pathLst>
              <a:path w="58" h="62">
                <a:moveTo>
                  <a:pt x="40" y="0"/>
                </a:moveTo>
                <a:lnTo>
                  <a:pt x="0" y="30"/>
                </a:lnTo>
                <a:lnTo>
                  <a:pt x="6" y="38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30" y="36"/>
                </a:lnTo>
                <a:lnTo>
                  <a:pt x="30" y="36"/>
                </a:lnTo>
                <a:lnTo>
                  <a:pt x="30" y="40"/>
                </a:lnTo>
                <a:lnTo>
                  <a:pt x="30" y="42"/>
                </a:lnTo>
                <a:lnTo>
                  <a:pt x="26" y="46"/>
                </a:lnTo>
                <a:lnTo>
                  <a:pt x="22" y="50"/>
                </a:lnTo>
                <a:lnTo>
                  <a:pt x="18" y="54"/>
                </a:lnTo>
                <a:lnTo>
                  <a:pt x="24" y="62"/>
                </a:lnTo>
                <a:lnTo>
                  <a:pt x="24" y="62"/>
                </a:lnTo>
                <a:lnTo>
                  <a:pt x="28" y="58"/>
                </a:lnTo>
                <a:lnTo>
                  <a:pt x="34" y="52"/>
                </a:lnTo>
                <a:lnTo>
                  <a:pt x="38" y="48"/>
                </a:lnTo>
                <a:lnTo>
                  <a:pt x="38" y="44"/>
                </a:lnTo>
                <a:lnTo>
                  <a:pt x="38" y="40"/>
                </a:lnTo>
                <a:lnTo>
                  <a:pt x="38" y="40"/>
                </a:lnTo>
                <a:lnTo>
                  <a:pt x="42" y="42"/>
                </a:lnTo>
                <a:lnTo>
                  <a:pt x="48" y="42"/>
                </a:lnTo>
                <a:lnTo>
                  <a:pt x="48" y="42"/>
                </a:lnTo>
                <a:lnTo>
                  <a:pt x="52" y="40"/>
                </a:lnTo>
                <a:lnTo>
                  <a:pt x="56" y="36"/>
                </a:lnTo>
                <a:lnTo>
                  <a:pt x="56" y="36"/>
                </a:lnTo>
                <a:lnTo>
                  <a:pt x="58" y="32"/>
                </a:lnTo>
                <a:lnTo>
                  <a:pt x="58" y="28"/>
                </a:lnTo>
                <a:lnTo>
                  <a:pt x="56" y="20"/>
                </a:lnTo>
                <a:lnTo>
                  <a:pt x="40" y="0"/>
                </a:lnTo>
                <a:lnTo>
                  <a:pt x="40" y="0"/>
                </a:lnTo>
                <a:close/>
                <a:moveTo>
                  <a:pt x="48" y="32"/>
                </a:moveTo>
                <a:lnTo>
                  <a:pt x="48" y="32"/>
                </a:lnTo>
                <a:lnTo>
                  <a:pt x="44" y="34"/>
                </a:lnTo>
                <a:lnTo>
                  <a:pt x="42" y="34"/>
                </a:lnTo>
                <a:lnTo>
                  <a:pt x="42" y="34"/>
                </a:lnTo>
                <a:lnTo>
                  <a:pt x="38" y="34"/>
                </a:lnTo>
                <a:lnTo>
                  <a:pt x="36" y="30"/>
                </a:lnTo>
                <a:lnTo>
                  <a:pt x="30" y="22"/>
                </a:lnTo>
                <a:lnTo>
                  <a:pt x="40" y="14"/>
                </a:lnTo>
                <a:lnTo>
                  <a:pt x="40" y="14"/>
                </a:lnTo>
                <a:lnTo>
                  <a:pt x="46" y="24"/>
                </a:lnTo>
                <a:lnTo>
                  <a:pt x="48" y="28"/>
                </a:lnTo>
                <a:lnTo>
                  <a:pt x="48" y="32"/>
                </a:lnTo>
                <a:lnTo>
                  <a:pt x="48" y="3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81" name="Freeform 57"/>
          <p:cNvSpPr>
            <a:spLocks/>
          </p:cNvSpPr>
          <p:nvPr/>
        </p:nvSpPr>
        <p:spPr bwMode="gray">
          <a:xfrm>
            <a:off x="8434388" y="630238"/>
            <a:ext cx="560387" cy="80962"/>
          </a:xfrm>
          <a:custGeom>
            <a:avLst/>
            <a:gdLst/>
            <a:ahLst/>
            <a:cxnLst>
              <a:cxn ang="0">
                <a:pos x="784" y="114"/>
              </a:cxn>
              <a:cxn ang="0">
                <a:pos x="784" y="0"/>
              </a:cxn>
              <a:cxn ang="0">
                <a:pos x="0" y="0"/>
              </a:cxn>
              <a:cxn ang="0">
                <a:pos x="0" y="114"/>
              </a:cxn>
              <a:cxn ang="0">
                <a:pos x="784" y="114"/>
              </a:cxn>
              <a:cxn ang="0">
                <a:pos x="784" y="114"/>
              </a:cxn>
            </a:cxnLst>
            <a:rect l="0" t="0" r="r" b="b"/>
            <a:pathLst>
              <a:path w="784" h="114">
                <a:moveTo>
                  <a:pt x="784" y="114"/>
                </a:moveTo>
                <a:lnTo>
                  <a:pt x="784" y="0"/>
                </a:lnTo>
                <a:lnTo>
                  <a:pt x="0" y="0"/>
                </a:lnTo>
                <a:lnTo>
                  <a:pt x="0" y="114"/>
                </a:lnTo>
                <a:lnTo>
                  <a:pt x="784" y="114"/>
                </a:lnTo>
                <a:lnTo>
                  <a:pt x="784" y="11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82" name="Line 58"/>
          <p:cNvSpPr>
            <a:spLocks noChangeShapeType="1"/>
          </p:cNvSpPr>
          <p:nvPr/>
        </p:nvSpPr>
        <p:spPr bwMode="gray">
          <a:xfrm>
            <a:off x="8715375" y="669925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83" name="Line 59"/>
          <p:cNvSpPr>
            <a:spLocks noChangeShapeType="1"/>
          </p:cNvSpPr>
          <p:nvPr/>
        </p:nvSpPr>
        <p:spPr bwMode="gray">
          <a:xfrm>
            <a:off x="8715375" y="669925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84" name="Freeform 60"/>
          <p:cNvSpPr>
            <a:spLocks/>
          </p:cNvSpPr>
          <p:nvPr/>
        </p:nvSpPr>
        <p:spPr bwMode="gray">
          <a:xfrm>
            <a:off x="8434388" y="723900"/>
            <a:ext cx="560387" cy="82550"/>
          </a:xfrm>
          <a:custGeom>
            <a:avLst/>
            <a:gdLst/>
            <a:ahLst/>
            <a:cxnLst>
              <a:cxn ang="0">
                <a:pos x="784" y="116"/>
              </a:cxn>
              <a:cxn ang="0">
                <a:pos x="784" y="0"/>
              </a:cxn>
              <a:cxn ang="0">
                <a:pos x="0" y="0"/>
              </a:cxn>
              <a:cxn ang="0">
                <a:pos x="0" y="116"/>
              </a:cxn>
              <a:cxn ang="0">
                <a:pos x="784" y="116"/>
              </a:cxn>
              <a:cxn ang="0">
                <a:pos x="784" y="116"/>
              </a:cxn>
            </a:cxnLst>
            <a:rect l="0" t="0" r="r" b="b"/>
            <a:pathLst>
              <a:path w="784" h="116">
                <a:moveTo>
                  <a:pt x="784" y="116"/>
                </a:moveTo>
                <a:lnTo>
                  <a:pt x="784" y="0"/>
                </a:lnTo>
                <a:lnTo>
                  <a:pt x="0" y="0"/>
                </a:lnTo>
                <a:lnTo>
                  <a:pt x="0" y="116"/>
                </a:lnTo>
                <a:lnTo>
                  <a:pt x="784" y="116"/>
                </a:lnTo>
                <a:lnTo>
                  <a:pt x="784" y="116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85" name="Line 61"/>
          <p:cNvSpPr>
            <a:spLocks noChangeShapeType="1"/>
          </p:cNvSpPr>
          <p:nvPr/>
        </p:nvSpPr>
        <p:spPr bwMode="gray">
          <a:xfrm>
            <a:off x="8715375" y="765175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86" name="Line 62"/>
          <p:cNvSpPr>
            <a:spLocks noChangeShapeType="1"/>
          </p:cNvSpPr>
          <p:nvPr/>
        </p:nvSpPr>
        <p:spPr bwMode="gray">
          <a:xfrm>
            <a:off x="8715375" y="765175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87" name="Freeform 63"/>
          <p:cNvSpPr>
            <a:spLocks/>
          </p:cNvSpPr>
          <p:nvPr/>
        </p:nvSpPr>
        <p:spPr bwMode="gray">
          <a:xfrm>
            <a:off x="8569325" y="644525"/>
            <a:ext cx="42863" cy="53975"/>
          </a:xfrm>
          <a:custGeom>
            <a:avLst/>
            <a:gdLst/>
            <a:ahLst/>
            <a:cxnLst>
              <a:cxn ang="0">
                <a:pos x="30" y="64"/>
              </a:cxn>
              <a:cxn ang="0">
                <a:pos x="30" y="64"/>
              </a:cxn>
              <a:cxn ang="0">
                <a:pos x="36" y="62"/>
              </a:cxn>
              <a:cxn ang="0">
                <a:pos x="36" y="62"/>
              </a:cxn>
              <a:cxn ang="0">
                <a:pos x="42" y="60"/>
              </a:cxn>
              <a:cxn ang="0">
                <a:pos x="44" y="54"/>
              </a:cxn>
              <a:cxn ang="0">
                <a:pos x="44" y="0"/>
              </a:cxn>
              <a:cxn ang="0">
                <a:pos x="60" y="0"/>
              </a:cxn>
              <a:cxn ang="0">
                <a:pos x="60" y="54"/>
              </a:cxn>
              <a:cxn ang="0">
                <a:pos x="60" y="54"/>
              </a:cxn>
              <a:cxn ang="0">
                <a:pos x="58" y="62"/>
              </a:cxn>
              <a:cxn ang="0">
                <a:pos x="52" y="68"/>
              </a:cxn>
              <a:cxn ang="0">
                <a:pos x="52" y="68"/>
              </a:cxn>
              <a:cxn ang="0">
                <a:pos x="48" y="72"/>
              </a:cxn>
              <a:cxn ang="0">
                <a:pos x="42" y="74"/>
              </a:cxn>
              <a:cxn ang="0">
                <a:pos x="30" y="76"/>
              </a:cxn>
              <a:cxn ang="0">
                <a:pos x="28" y="76"/>
              </a:cxn>
              <a:cxn ang="0">
                <a:pos x="28" y="76"/>
              </a:cxn>
              <a:cxn ang="0">
                <a:pos x="16" y="74"/>
              </a:cxn>
              <a:cxn ang="0">
                <a:pos x="12" y="72"/>
              </a:cxn>
              <a:cxn ang="0">
                <a:pos x="6" y="68"/>
              </a:cxn>
              <a:cxn ang="0">
                <a:pos x="6" y="68"/>
              </a:cxn>
              <a:cxn ang="0">
                <a:pos x="0" y="62"/>
              </a:cxn>
              <a:cxn ang="0">
                <a:pos x="0" y="54"/>
              </a:cxn>
              <a:cxn ang="0">
                <a:pos x="0" y="0"/>
              </a:cxn>
              <a:cxn ang="0">
                <a:pos x="14" y="0"/>
              </a:cxn>
              <a:cxn ang="0">
                <a:pos x="14" y="54"/>
              </a:cxn>
              <a:cxn ang="0">
                <a:pos x="14" y="54"/>
              </a:cxn>
              <a:cxn ang="0">
                <a:pos x="16" y="60"/>
              </a:cxn>
              <a:cxn ang="0">
                <a:pos x="22" y="62"/>
              </a:cxn>
              <a:cxn ang="0">
                <a:pos x="22" y="62"/>
              </a:cxn>
              <a:cxn ang="0">
                <a:pos x="30" y="64"/>
              </a:cxn>
            </a:cxnLst>
            <a:rect l="0" t="0" r="r" b="b"/>
            <a:pathLst>
              <a:path w="60" h="76">
                <a:moveTo>
                  <a:pt x="30" y="64"/>
                </a:moveTo>
                <a:lnTo>
                  <a:pt x="30" y="64"/>
                </a:lnTo>
                <a:lnTo>
                  <a:pt x="36" y="62"/>
                </a:lnTo>
                <a:lnTo>
                  <a:pt x="36" y="62"/>
                </a:lnTo>
                <a:lnTo>
                  <a:pt x="42" y="60"/>
                </a:lnTo>
                <a:lnTo>
                  <a:pt x="44" y="54"/>
                </a:lnTo>
                <a:lnTo>
                  <a:pt x="44" y="0"/>
                </a:lnTo>
                <a:lnTo>
                  <a:pt x="60" y="0"/>
                </a:lnTo>
                <a:lnTo>
                  <a:pt x="60" y="54"/>
                </a:lnTo>
                <a:lnTo>
                  <a:pt x="60" y="54"/>
                </a:lnTo>
                <a:lnTo>
                  <a:pt x="58" y="62"/>
                </a:lnTo>
                <a:lnTo>
                  <a:pt x="52" y="68"/>
                </a:lnTo>
                <a:lnTo>
                  <a:pt x="52" y="68"/>
                </a:lnTo>
                <a:lnTo>
                  <a:pt x="48" y="72"/>
                </a:lnTo>
                <a:lnTo>
                  <a:pt x="42" y="74"/>
                </a:lnTo>
                <a:lnTo>
                  <a:pt x="30" y="76"/>
                </a:lnTo>
                <a:lnTo>
                  <a:pt x="28" y="76"/>
                </a:lnTo>
                <a:lnTo>
                  <a:pt x="28" y="76"/>
                </a:lnTo>
                <a:lnTo>
                  <a:pt x="16" y="74"/>
                </a:lnTo>
                <a:lnTo>
                  <a:pt x="12" y="72"/>
                </a:lnTo>
                <a:lnTo>
                  <a:pt x="6" y="68"/>
                </a:lnTo>
                <a:lnTo>
                  <a:pt x="6" y="68"/>
                </a:lnTo>
                <a:lnTo>
                  <a:pt x="0" y="62"/>
                </a:lnTo>
                <a:lnTo>
                  <a:pt x="0" y="54"/>
                </a:lnTo>
                <a:lnTo>
                  <a:pt x="0" y="0"/>
                </a:lnTo>
                <a:lnTo>
                  <a:pt x="14" y="0"/>
                </a:lnTo>
                <a:lnTo>
                  <a:pt x="14" y="54"/>
                </a:lnTo>
                <a:lnTo>
                  <a:pt x="14" y="54"/>
                </a:lnTo>
                <a:lnTo>
                  <a:pt x="16" y="60"/>
                </a:lnTo>
                <a:lnTo>
                  <a:pt x="22" y="62"/>
                </a:lnTo>
                <a:lnTo>
                  <a:pt x="22" y="62"/>
                </a:lnTo>
                <a:lnTo>
                  <a:pt x="30" y="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88" name="Freeform 64"/>
          <p:cNvSpPr>
            <a:spLocks/>
          </p:cNvSpPr>
          <p:nvPr/>
        </p:nvSpPr>
        <p:spPr bwMode="gray">
          <a:xfrm>
            <a:off x="8569325" y="644525"/>
            <a:ext cx="42863" cy="53975"/>
          </a:xfrm>
          <a:custGeom>
            <a:avLst/>
            <a:gdLst/>
            <a:ahLst/>
            <a:cxnLst>
              <a:cxn ang="0">
                <a:pos x="30" y="64"/>
              </a:cxn>
              <a:cxn ang="0">
                <a:pos x="30" y="64"/>
              </a:cxn>
              <a:cxn ang="0">
                <a:pos x="36" y="62"/>
              </a:cxn>
              <a:cxn ang="0">
                <a:pos x="36" y="62"/>
              </a:cxn>
              <a:cxn ang="0">
                <a:pos x="42" y="60"/>
              </a:cxn>
              <a:cxn ang="0">
                <a:pos x="44" y="54"/>
              </a:cxn>
              <a:cxn ang="0">
                <a:pos x="44" y="0"/>
              </a:cxn>
              <a:cxn ang="0">
                <a:pos x="60" y="0"/>
              </a:cxn>
              <a:cxn ang="0">
                <a:pos x="60" y="54"/>
              </a:cxn>
              <a:cxn ang="0">
                <a:pos x="60" y="54"/>
              </a:cxn>
              <a:cxn ang="0">
                <a:pos x="58" y="62"/>
              </a:cxn>
              <a:cxn ang="0">
                <a:pos x="52" y="68"/>
              </a:cxn>
              <a:cxn ang="0">
                <a:pos x="52" y="68"/>
              </a:cxn>
              <a:cxn ang="0">
                <a:pos x="48" y="72"/>
              </a:cxn>
              <a:cxn ang="0">
                <a:pos x="42" y="74"/>
              </a:cxn>
              <a:cxn ang="0">
                <a:pos x="30" y="76"/>
              </a:cxn>
              <a:cxn ang="0">
                <a:pos x="28" y="76"/>
              </a:cxn>
              <a:cxn ang="0">
                <a:pos x="28" y="76"/>
              </a:cxn>
              <a:cxn ang="0">
                <a:pos x="16" y="74"/>
              </a:cxn>
              <a:cxn ang="0">
                <a:pos x="12" y="72"/>
              </a:cxn>
              <a:cxn ang="0">
                <a:pos x="6" y="68"/>
              </a:cxn>
              <a:cxn ang="0">
                <a:pos x="6" y="68"/>
              </a:cxn>
              <a:cxn ang="0">
                <a:pos x="0" y="62"/>
              </a:cxn>
              <a:cxn ang="0">
                <a:pos x="0" y="54"/>
              </a:cxn>
              <a:cxn ang="0">
                <a:pos x="0" y="0"/>
              </a:cxn>
              <a:cxn ang="0">
                <a:pos x="14" y="0"/>
              </a:cxn>
              <a:cxn ang="0">
                <a:pos x="14" y="54"/>
              </a:cxn>
              <a:cxn ang="0">
                <a:pos x="14" y="54"/>
              </a:cxn>
              <a:cxn ang="0">
                <a:pos x="16" y="60"/>
              </a:cxn>
              <a:cxn ang="0">
                <a:pos x="22" y="62"/>
              </a:cxn>
              <a:cxn ang="0">
                <a:pos x="22" y="62"/>
              </a:cxn>
              <a:cxn ang="0">
                <a:pos x="30" y="64"/>
              </a:cxn>
            </a:cxnLst>
            <a:rect l="0" t="0" r="r" b="b"/>
            <a:pathLst>
              <a:path w="60" h="76">
                <a:moveTo>
                  <a:pt x="30" y="64"/>
                </a:moveTo>
                <a:lnTo>
                  <a:pt x="30" y="64"/>
                </a:lnTo>
                <a:lnTo>
                  <a:pt x="36" y="62"/>
                </a:lnTo>
                <a:lnTo>
                  <a:pt x="36" y="62"/>
                </a:lnTo>
                <a:lnTo>
                  <a:pt x="42" y="60"/>
                </a:lnTo>
                <a:lnTo>
                  <a:pt x="44" y="54"/>
                </a:lnTo>
                <a:lnTo>
                  <a:pt x="44" y="0"/>
                </a:lnTo>
                <a:lnTo>
                  <a:pt x="60" y="0"/>
                </a:lnTo>
                <a:lnTo>
                  <a:pt x="60" y="54"/>
                </a:lnTo>
                <a:lnTo>
                  <a:pt x="60" y="54"/>
                </a:lnTo>
                <a:lnTo>
                  <a:pt x="58" y="62"/>
                </a:lnTo>
                <a:lnTo>
                  <a:pt x="52" y="68"/>
                </a:lnTo>
                <a:lnTo>
                  <a:pt x="52" y="68"/>
                </a:lnTo>
                <a:lnTo>
                  <a:pt x="48" y="72"/>
                </a:lnTo>
                <a:lnTo>
                  <a:pt x="42" y="74"/>
                </a:lnTo>
                <a:lnTo>
                  <a:pt x="30" y="76"/>
                </a:lnTo>
                <a:lnTo>
                  <a:pt x="28" y="76"/>
                </a:lnTo>
                <a:lnTo>
                  <a:pt x="28" y="76"/>
                </a:lnTo>
                <a:lnTo>
                  <a:pt x="16" y="74"/>
                </a:lnTo>
                <a:lnTo>
                  <a:pt x="12" y="72"/>
                </a:lnTo>
                <a:lnTo>
                  <a:pt x="6" y="68"/>
                </a:lnTo>
                <a:lnTo>
                  <a:pt x="6" y="68"/>
                </a:lnTo>
                <a:lnTo>
                  <a:pt x="0" y="62"/>
                </a:lnTo>
                <a:lnTo>
                  <a:pt x="0" y="54"/>
                </a:lnTo>
                <a:lnTo>
                  <a:pt x="0" y="0"/>
                </a:lnTo>
                <a:lnTo>
                  <a:pt x="14" y="0"/>
                </a:lnTo>
                <a:lnTo>
                  <a:pt x="14" y="54"/>
                </a:lnTo>
                <a:lnTo>
                  <a:pt x="14" y="54"/>
                </a:lnTo>
                <a:lnTo>
                  <a:pt x="16" y="60"/>
                </a:lnTo>
                <a:lnTo>
                  <a:pt x="22" y="62"/>
                </a:lnTo>
                <a:lnTo>
                  <a:pt x="22" y="62"/>
                </a:lnTo>
                <a:lnTo>
                  <a:pt x="30" y="6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89" name="Freeform 65"/>
          <p:cNvSpPr>
            <a:spLocks/>
          </p:cNvSpPr>
          <p:nvPr/>
        </p:nvSpPr>
        <p:spPr bwMode="gray">
          <a:xfrm>
            <a:off x="8742363" y="644525"/>
            <a:ext cx="38100" cy="52388"/>
          </a:xfrm>
          <a:custGeom>
            <a:avLst/>
            <a:gdLst/>
            <a:ahLst/>
            <a:cxnLst>
              <a:cxn ang="0">
                <a:pos x="50" y="28"/>
              </a:cxn>
              <a:cxn ang="0">
                <a:pos x="14" y="28"/>
              </a:cxn>
              <a:cxn ang="0">
                <a:pos x="14" y="12"/>
              </a:cxn>
              <a:cxn ang="0">
                <a:pos x="54" y="12"/>
              </a:cxn>
              <a:cxn ang="0">
                <a:pos x="54" y="0"/>
              </a:cxn>
              <a:cxn ang="0">
                <a:pos x="0" y="0"/>
              </a:cxn>
              <a:cxn ang="0">
                <a:pos x="0" y="74"/>
              </a:cxn>
              <a:cxn ang="0">
                <a:pos x="54" y="74"/>
              </a:cxn>
              <a:cxn ang="0">
                <a:pos x="54" y="62"/>
              </a:cxn>
              <a:cxn ang="0">
                <a:pos x="14" y="62"/>
              </a:cxn>
              <a:cxn ang="0">
                <a:pos x="14" y="40"/>
              </a:cxn>
              <a:cxn ang="0">
                <a:pos x="50" y="40"/>
              </a:cxn>
              <a:cxn ang="0">
                <a:pos x="50" y="28"/>
              </a:cxn>
              <a:cxn ang="0">
                <a:pos x="50" y="28"/>
              </a:cxn>
            </a:cxnLst>
            <a:rect l="0" t="0" r="r" b="b"/>
            <a:pathLst>
              <a:path w="54" h="74">
                <a:moveTo>
                  <a:pt x="50" y="28"/>
                </a:moveTo>
                <a:lnTo>
                  <a:pt x="14" y="28"/>
                </a:lnTo>
                <a:lnTo>
                  <a:pt x="14" y="12"/>
                </a:lnTo>
                <a:lnTo>
                  <a:pt x="54" y="12"/>
                </a:lnTo>
                <a:lnTo>
                  <a:pt x="54" y="0"/>
                </a:lnTo>
                <a:lnTo>
                  <a:pt x="0" y="0"/>
                </a:lnTo>
                <a:lnTo>
                  <a:pt x="0" y="74"/>
                </a:lnTo>
                <a:lnTo>
                  <a:pt x="54" y="74"/>
                </a:lnTo>
                <a:lnTo>
                  <a:pt x="54" y="62"/>
                </a:lnTo>
                <a:lnTo>
                  <a:pt x="14" y="62"/>
                </a:lnTo>
                <a:lnTo>
                  <a:pt x="14" y="40"/>
                </a:lnTo>
                <a:lnTo>
                  <a:pt x="50" y="40"/>
                </a:lnTo>
                <a:lnTo>
                  <a:pt x="50" y="28"/>
                </a:lnTo>
                <a:lnTo>
                  <a:pt x="5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90" name="Freeform 66"/>
          <p:cNvSpPr>
            <a:spLocks/>
          </p:cNvSpPr>
          <p:nvPr/>
        </p:nvSpPr>
        <p:spPr bwMode="gray">
          <a:xfrm>
            <a:off x="8899525" y="644525"/>
            <a:ext cx="42863" cy="53975"/>
          </a:xfrm>
          <a:custGeom>
            <a:avLst/>
            <a:gdLst/>
            <a:ahLst/>
            <a:cxnLst>
              <a:cxn ang="0">
                <a:pos x="30" y="64"/>
              </a:cxn>
              <a:cxn ang="0">
                <a:pos x="30" y="64"/>
              </a:cxn>
              <a:cxn ang="0">
                <a:pos x="38" y="62"/>
              </a:cxn>
              <a:cxn ang="0">
                <a:pos x="38" y="62"/>
              </a:cxn>
              <a:cxn ang="0">
                <a:pos x="42" y="60"/>
              </a:cxn>
              <a:cxn ang="0">
                <a:pos x="46" y="54"/>
              </a:cxn>
              <a:cxn ang="0">
                <a:pos x="46" y="0"/>
              </a:cxn>
              <a:cxn ang="0">
                <a:pos x="60" y="0"/>
              </a:cxn>
              <a:cxn ang="0">
                <a:pos x="60" y="54"/>
              </a:cxn>
              <a:cxn ang="0">
                <a:pos x="60" y="54"/>
              </a:cxn>
              <a:cxn ang="0">
                <a:pos x="60" y="62"/>
              </a:cxn>
              <a:cxn ang="0">
                <a:pos x="54" y="68"/>
              </a:cxn>
              <a:cxn ang="0">
                <a:pos x="54" y="68"/>
              </a:cxn>
              <a:cxn ang="0">
                <a:pos x="48" y="72"/>
              </a:cxn>
              <a:cxn ang="0">
                <a:pos x="44" y="74"/>
              </a:cxn>
              <a:cxn ang="0">
                <a:pos x="30" y="76"/>
              </a:cxn>
              <a:cxn ang="0">
                <a:pos x="30" y="76"/>
              </a:cxn>
              <a:cxn ang="0">
                <a:pos x="30" y="76"/>
              </a:cxn>
              <a:cxn ang="0">
                <a:pos x="18" y="74"/>
              </a:cxn>
              <a:cxn ang="0">
                <a:pos x="12" y="72"/>
              </a:cxn>
              <a:cxn ang="0">
                <a:pos x="8" y="68"/>
              </a:cxn>
              <a:cxn ang="0">
                <a:pos x="8" y="68"/>
              </a:cxn>
              <a:cxn ang="0">
                <a:pos x="2" y="62"/>
              </a:cxn>
              <a:cxn ang="0">
                <a:pos x="0" y="54"/>
              </a:cxn>
              <a:cxn ang="0">
                <a:pos x="0" y="0"/>
              </a:cxn>
              <a:cxn ang="0">
                <a:pos x="16" y="0"/>
              </a:cxn>
              <a:cxn ang="0">
                <a:pos x="16" y="54"/>
              </a:cxn>
              <a:cxn ang="0">
                <a:pos x="16" y="54"/>
              </a:cxn>
              <a:cxn ang="0">
                <a:pos x="18" y="60"/>
              </a:cxn>
              <a:cxn ang="0">
                <a:pos x="24" y="62"/>
              </a:cxn>
              <a:cxn ang="0">
                <a:pos x="24" y="62"/>
              </a:cxn>
              <a:cxn ang="0">
                <a:pos x="30" y="64"/>
              </a:cxn>
            </a:cxnLst>
            <a:rect l="0" t="0" r="r" b="b"/>
            <a:pathLst>
              <a:path w="60" h="76">
                <a:moveTo>
                  <a:pt x="30" y="64"/>
                </a:moveTo>
                <a:lnTo>
                  <a:pt x="30" y="64"/>
                </a:lnTo>
                <a:lnTo>
                  <a:pt x="38" y="62"/>
                </a:lnTo>
                <a:lnTo>
                  <a:pt x="38" y="62"/>
                </a:lnTo>
                <a:lnTo>
                  <a:pt x="42" y="60"/>
                </a:lnTo>
                <a:lnTo>
                  <a:pt x="46" y="54"/>
                </a:lnTo>
                <a:lnTo>
                  <a:pt x="46" y="0"/>
                </a:lnTo>
                <a:lnTo>
                  <a:pt x="60" y="0"/>
                </a:lnTo>
                <a:lnTo>
                  <a:pt x="60" y="54"/>
                </a:lnTo>
                <a:lnTo>
                  <a:pt x="60" y="54"/>
                </a:lnTo>
                <a:lnTo>
                  <a:pt x="60" y="62"/>
                </a:lnTo>
                <a:lnTo>
                  <a:pt x="54" y="68"/>
                </a:lnTo>
                <a:lnTo>
                  <a:pt x="54" y="68"/>
                </a:lnTo>
                <a:lnTo>
                  <a:pt x="48" y="72"/>
                </a:lnTo>
                <a:lnTo>
                  <a:pt x="44" y="74"/>
                </a:lnTo>
                <a:lnTo>
                  <a:pt x="30" y="76"/>
                </a:lnTo>
                <a:lnTo>
                  <a:pt x="30" y="76"/>
                </a:lnTo>
                <a:lnTo>
                  <a:pt x="30" y="76"/>
                </a:lnTo>
                <a:lnTo>
                  <a:pt x="18" y="74"/>
                </a:lnTo>
                <a:lnTo>
                  <a:pt x="12" y="72"/>
                </a:lnTo>
                <a:lnTo>
                  <a:pt x="8" y="68"/>
                </a:lnTo>
                <a:lnTo>
                  <a:pt x="8" y="68"/>
                </a:lnTo>
                <a:lnTo>
                  <a:pt x="2" y="62"/>
                </a:lnTo>
                <a:lnTo>
                  <a:pt x="0" y="54"/>
                </a:lnTo>
                <a:lnTo>
                  <a:pt x="0" y="0"/>
                </a:lnTo>
                <a:lnTo>
                  <a:pt x="16" y="0"/>
                </a:lnTo>
                <a:lnTo>
                  <a:pt x="16" y="54"/>
                </a:lnTo>
                <a:lnTo>
                  <a:pt x="16" y="54"/>
                </a:lnTo>
                <a:lnTo>
                  <a:pt x="18" y="60"/>
                </a:lnTo>
                <a:lnTo>
                  <a:pt x="24" y="62"/>
                </a:lnTo>
                <a:lnTo>
                  <a:pt x="24" y="62"/>
                </a:lnTo>
                <a:lnTo>
                  <a:pt x="30" y="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91" name="Freeform 67"/>
          <p:cNvSpPr>
            <a:spLocks/>
          </p:cNvSpPr>
          <p:nvPr/>
        </p:nvSpPr>
        <p:spPr bwMode="gray">
          <a:xfrm>
            <a:off x="8899525" y="644525"/>
            <a:ext cx="42863" cy="53975"/>
          </a:xfrm>
          <a:custGeom>
            <a:avLst/>
            <a:gdLst/>
            <a:ahLst/>
            <a:cxnLst>
              <a:cxn ang="0">
                <a:pos x="30" y="64"/>
              </a:cxn>
              <a:cxn ang="0">
                <a:pos x="30" y="64"/>
              </a:cxn>
              <a:cxn ang="0">
                <a:pos x="38" y="62"/>
              </a:cxn>
              <a:cxn ang="0">
                <a:pos x="38" y="62"/>
              </a:cxn>
              <a:cxn ang="0">
                <a:pos x="42" y="60"/>
              </a:cxn>
              <a:cxn ang="0">
                <a:pos x="46" y="54"/>
              </a:cxn>
              <a:cxn ang="0">
                <a:pos x="46" y="0"/>
              </a:cxn>
              <a:cxn ang="0">
                <a:pos x="60" y="0"/>
              </a:cxn>
              <a:cxn ang="0">
                <a:pos x="60" y="54"/>
              </a:cxn>
              <a:cxn ang="0">
                <a:pos x="60" y="54"/>
              </a:cxn>
              <a:cxn ang="0">
                <a:pos x="60" y="62"/>
              </a:cxn>
              <a:cxn ang="0">
                <a:pos x="54" y="68"/>
              </a:cxn>
              <a:cxn ang="0">
                <a:pos x="54" y="68"/>
              </a:cxn>
              <a:cxn ang="0">
                <a:pos x="48" y="72"/>
              </a:cxn>
              <a:cxn ang="0">
                <a:pos x="44" y="74"/>
              </a:cxn>
              <a:cxn ang="0">
                <a:pos x="30" y="76"/>
              </a:cxn>
              <a:cxn ang="0">
                <a:pos x="30" y="76"/>
              </a:cxn>
              <a:cxn ang="0">
                <a:pos x="30" y="76"/>
              </a:cxn>
              <a:cxn ang="0">
                <a:pos x="18" y="74"/>
              </a:cxn>
              <a:cxn ang="0">
                <a:pos x="12" y="72"/>
              </a:cxn>
              <a:cxn ang="0">
                <a:pos x="8" y="68"/>
              </a:cxn>
              <a:cxn ang="0">
                <a:pos x="8" y="68"/>
              </a:cxn>
              <a:cxn ang="0">
                <a:pos x="2" y="62"/>
              </a:cxn>
              <a:cxn ang="0">
                <a:pos x="0" y="54"/>
              </a:cxn>
              <a:cxn ang="0">
                <a:pos x="0" y="0"/>
              </a:cxn>
              <a:cxn ang="0">
                <a:pos x="16" y="0"/>
              </a:cxn>
              <a:cxn ang="0">
                <a:pos x="16" y="54"/>
              </a:cxn>
              <a:cxn ang="0">
                <a:pos x="16" y="54"/>
              </a:cxn>
              <a:cxn ang="0">
                <a:pos x="18" y="60"/>
              </a:cxn>
              <a:cxn ang="0">
                <a:pos x="24" y="62"/>
              </a:cxn>
              <a:cxn ang="0">
                <a:pos x="24" y="62"/>
              </a:cxn>
              <a:cxn ang="0">
                <a:pos x="30" y="64"/>
              </a:cxn>
            </a:cxnLst>
            <a:rect l="0" t="0" r="r" b="b"/>
            <a:pathLst>
              <a:path w="60" h="76">
                <a:moveTo>
                  <a:pt x="30" y="64"/>
                </a:moveTo>
                <a:lnTo>
                  <a:pt x="30" y="64"/>
                </a:lnTo>
                <a:lnTo>
                  <a:pt x="38" y="62"/>
                </a:lnTo>
                <a:lnTo>
                  <a:pt x="38" y="62"/>
                </a:lnTo>
                <a:lnTo>
                  <a:pt x="42" y="60"/>
                </a:lnTo>
                <a:lnTo>
                  <a:pt x="46" y="54"/>
                </a:lnTo>
                <a:lnTo>
                  <a:pt x="46" y="0"/>
                </a:lnTo>
                <a:lnTo>
                  <a:pt x="60" y="0"/>
                </a:lnTo>
                <a:lnTo>
                  <a:pt x="60" y="54"/>
                </a:lnTo>
                <a:lnTo>
                  <a:pt x="60" y="54"/>
                </a:lnTo>
                <a:lnTo>
                  <a:pt x="60" y="62"/>
                </a:lnTo>
                <a:lnTo>
                  <a:pt x="54" y="68"/>
                </a:lnTo>
                <a:lnTo>
                  <a:pt x="54" y="68"/>
                </a:lnTo>
                <a:lnTo>
                  <a:pt x="48" y="72"/>
                </a:lnTo>
                <a:lnTo>
                  <a:pt x="44" y="74"/>
                </a:lnTo>
                <a:lnTo>
                  <a:pt x="30" y="76"/>
                </a:lnTo>
                <a:lnTo>
                  <a:pt x="30" y="76"/>
                </a:lnTo>
                <a:lnTo>
                  <a:pt x="30" y="76"/>
                </a:lnTo>
                <a:lnTo>
                  <a:pt x="18" y="74"/>
                </a:lnTo>
                <a:lnTo>
                  <a:pt x="12" y="72"/>
                </a:lnTo>
                <a:lnTo>
                  <a:pt x="8" y="68"/>
                </a:lnTo>
                <a:lnTo>
                  <a:pt x="8" y="68"/>
                </a:lnTo>
                <a:lnTo>
                  <a:pt x="2" y="62"/>
                </a:lnTo>
                <a:lnTo>
                  <a:pt x="0" y="54"/>
                </a:lnTo>
                <a:lnTo>
                  <a:pt x="0" y="0"/>
                </a:lnTo>
                <a:lnTo>
                  <a:pt x="16" y="0"/>
                </a:lnTo>
                <a:lnTo>
                  <a:pt x="16" y="54"/>
                </a:lnTo>
                <a:lnTo>
                  <a:pt x="16" y="54"/>
                </a:lnTo>
                <a:lnTo>
                  <a:pt x="18" y="60"/>
                </a:lnTo>
                <a:lnTo>
                  <a:pt x="24" y="62"/>
                </a:lnTo>
                <a:lnTo>
                  <a:pt x="24" y="62"/>
                </a:lnTo>
                <a:lnTo>
                  <a:pt x="30" y="6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92" name="Freeform 68"/>
          <p:cNvSpPr>
            <a:spLocks/>
          </p:cNvSpPr>
          <p:nvPr/>
        </p:nvSpPr>
        <p:spPr bwMode="gray">
          <a:xfrm>
            <a:off x="8485188" y="644525"/>
            <a:ext cx="42862" cy="52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6" y="0"/>
              </a:cxn>
              <a:cxn ang="0">
                <a:pos x="36" y="0"/>
              </a:cxn>
              <a:cxn ang="0">
                <a:pos x="44" y="0"/>
              </a:cxn>
              <a:cxn ang="0">
                <a:pos x="50" y="4"/>
              </a:cxn>
              <a:cxn ang="0">
                <a:pos x="56" y="10"/>
              </a:cxn>
              <a:cxn ang="0">
                <a:pos x="58" y="16"/>
              </a:cxn>
              <a:cxn ang="0">
                <a:pos x="58" y="16"/>
              </a:cxn>
              <a:cxn ang="0">
                <a:pos x="58" y="22"/>
              </a:cxn>
              <a:cxn ang="0">
                <a:pos x="56" y="28"/>
              </a:cxn>
              <a:cxn ang="0">
                <a:pos x="52" y="32"/>
              </a:cxn>
              <a:cxn ang="0">
                <a:pos x="46" y="34"/>
              </a:cxn>
              <a:cxn ang="0">
                <a:pos x="46" y="34"/>
              </a:cxn>
              <a:cxn ang="0">
                <a:pos x="52" y="36"/>
              </a:cxn>
              <a:cxn ang="0">
                <a:pos x="56" y="42"/>
              </a:cxn>
              <a:cxn ang="0">
                <a:pos x="60" y="48"/>
              </a:cxn>
              <a:cxn ang="0">
                <a:pos x="60" y="54"/>
              </a:cxn>
              <a:cxn ang="0">
                <a:pos x="60" y="54"/>
              </a:cxn>
              <a:cxn ang="0">
                <a:pos x="58" y="60"/>
              </a:cxn>
              <a:cxn ang="0">
                <a:pos x="54" y="68"/>
              </a:cxn>
              <a:cxn ang="0">
                <a:pos x="46" y="72"/>
              </a:cxn>
              <a:cxn ang="0">
                <a:pos x="36" y="74"/>
              </a:cxn>
              <a:cxn ang="0">
                <a:pos x="0" y="7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0" h="74">
                <a:moveTo>
                  <a:pt x="0" y="0"/>
                </a:moveTo>
                <a:lnTo>
                  <a:pt x="0" y="0"/>
                </a:lnTo>
                <a:lnTo>
                  <a:pt x="36" y="0"/>
                </a:lnTo>
                <a:lnTo>
                  <a:pt x="36" y="0"/>
                </a:lnTo>
                <a:lnTo>
                  <a:pt x="44" y="0"/>
                </a:lnTo>
                <a:lnTo>
                  <a:pt x="50" y="4"/>
                </a:lnTo>
                <a:lnTo>
                  <a:pt x="56" y="10"/>
                </a:lnTo>
                <a:lnTo>
                  <a:pt x="58" y="16"/>
                </a:lnTo>
                <a:lnTo>
                  <a:pt x="58" y="16"/>
                </a:lnTo>
                <a:lnTo>
                  <a:pt x="58" y="22"/>
                </a:lnTo>
                <a:lnTo>
                  <a:pt x="56" y="28"/>
                </a:lnTo>
                <a:lnTo>
                  <a:pt x="52" y="32"/>
                </a:lnTo>
                <a:lnTo>
                  <a:pt x="46" y="34"/>
                </a:lnTo>
                <a:lnTo>
                  <a:pt x="46" y="34"/>
                </a:lnTo>
                <a:lnTo>
                  <a:pt x="52" y="36"/>
                </a:lnTo>
                <a:lnTo>
                  <a:pt x="56" y="42"/>
                </a:lnTo>
                <a:lnTo>
                  <a:pt x="60" y="48"/>
                </a:lnTo>
                <a:lnTo>
                  <a:pt x="60" y="54"/>
                </a:lnTo>
                <a:lnTo>
                  <a:pt x="60" y="54"/>
                </a:lnTo>
                <a:lnTo>
                  <a:pt x="58" y="60"/>
                </a:lnTo>
                <a:lnTo>
                  <a:pt x="54" y="68"/>
                </a:lnTo>
                <a:lnTo>
                  <a:pt x="46" y="72"/>
                </a:lnTo>
                <a:lnTo>
                  <a:pt x="36" y="74"/>
                </a:lnTo>
                <a:lnTo>
                  <a:pt x="0" y="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93" name="Freeform 69"/>
          <p:cNvSpPr>
            <a:spLocks/>
          </p:cNvSpPr>
          <p:nvPr/>
        </p:nvSpPr>
        <p:spPr bwMode="gray">
          <a:xfrm>
            <a:off x="8497888" y="673100"/>
            <a:ext cx="1905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0" y="0"/>
              </a:cxn>
              <a:cxn ang="0">
                <a:pos x="20" y="0"/>
              </a:cxn>
              <a:cxn ang="0">
                <a:pos x="24" y="2"/>
              </a:cxn>
              <a:cxn ang="0">
                <a:pos x="26" y="4"/>
              </a:cxn>
              <a:cxn ang="0">
                <a:pos x="28" y="8"/>
              </a:cxn>
              <a:cxn ang="0">
                <a:pos x="28" y="10"/>
              </a:cxn>
              <a:cxn ang="0">
                <a:pos x="28" y="10"/>
              </a:cxn>
              <a:cxn ang="0">
                <a:pos x="26" y="18"/>
              </a:cxn>
              <a:cxn ang="0">
                <a:pos x="24" y="20"/>
              </a:cxn>
              <a:cxn ang="0">
                <a:pos x="20" y="20"/>
              </a:cxn>
              <a:cxn ang="0">
                <a:pos x="20" y="20"/>
              </a:cxn>
              <a:cxn ang="0">
                <a:pos x="0" y="22"/>
              </a:cxn>
              <a:cxn ang="0">
                <a:pos x="0" y="0"/>
              </a:cxn>
            </a:cxnLst>
            <a:rect l="0" t="0" r="r" b="b"/>
            <a:pathLst>
              <a:path w="28" h="22">
                <a:moveTo>
                  <a:pt x="0" y="0"/>
                </a:moveTo>
                <a:lnTo>
                  <a:pt x="0" y="0"/>
                </a:lnTo>
                <a:lnTo>
                  <a:pt x="20" y="0"/>
                </a:lnTo>
                <a:lnTo>
                  <a:pt x="20" y="0"/>
                </a:lnTo>
                <a:lnTo>
                  <a:pt x="24" y="2"/>
                </a:lnTo>
                <a:lnTo>
                  <a:pt x="26" y="4"/>
                </a:lnTo>
                <a:lnTo>
                  <a:pt x="28" y="8"/>
                </a:lnTo>
                <a:lnTo>
                  <a:pt x="28" y="10"/>
                </a:lnTo>
                <a:lnTo>
                  <a:pt x="28" y="10"/>
                </a:lnTo>
                <a:lnTo>
                  <a:pt x="26" y="18"/>
                </a:lnTo>
                <a:lnTo>
                  <a:pt x="24" y="20"/>
                </a:lnTo>
                <a:lnTo>
                  <a:pt x="20" y="20"/>
                </a:lnTo>
                <a:lnTo>
                  <a:pt x="20" y="20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6F6E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94" name="Freeform 70"/>
          <p:cNvSpPr>
            <a:spLocks/>
          </p:cNvSpPr>
          <p:nvPr/>
        </p:nvSpPr>
        <p:spPr bwMode="gray">
          <a:xfrm>
            <a:off x="8497888" y="673100"/>
            <a:ext cx="1905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0" y="0"/>
              </a:cxn>
              <a:cxn ang="0">
                <a:pos x="20" y="0"/>
              </a:cxn>
              <a:cxn ang="0">
                <a:pos x="24" y="2"/>
              </a:cxn>
              <a:cxn ang="0">
                <a:pos x="26" y="4"/>
              </a:cxn>
              <a:cxn ang="0">
                <a:pos x="28" y="8"/>
              </a:cxn>
              <a:cxn ang="0">
                <a:pos x="28" y="10"/>
              </a:cxn>
              <a:cxn ang="0">
                <a:pos x="28" y="10"/>
              </a:cxn>
              <a:cxn ang="0">
                <a:pos x="26" y="18"/>
              </a:cxn>
              <a:cxn ang="0">
                <a:pos x="24" y="20"/>
              </a:cxn>
              <a:cxn ang="0">
                <a:pos x="20" y="20"/>
              </a:cxn>
              <a:cxn ang="0">
                <a:pos x="20" y="20"/>
              </a:cxn>
              <a:cxn ang="0">
                <a:pos x="0" y="22"/>
              </a:cxn>
              <a:cxn ang="0">
                <a:pos x="0" y="0"/>
              </a:cxn>
            </a:cxnLst>
            <a:rect l="0" t="0" r="r" b="b"/>
            <a:pathLst>
              <a:path w="28" h="22">
                <a:moveTo>
                  <a:pt x="0" y="0"/>
                </a:moveTo>
                <a:lnTo>
                  <a:pt x="0" y="0"/>
                </a:lnTo>
                <a:lnTo>
                  <a:pt x="20" y="0"/>
                </a:lnTo>
                <a:lnTo>
                  <a:pt x="20" y="0"/>
                </a:lnTo>
                <a:lnTo>
                  <a:pt x="24" y="2"/>
                </a:lnTo>
                <a:lnTo>
                  <a:pt x="26" y="4"/>
                </a:lnTo>
                <a:lnTo>
                  <a:pt x="28" y="8"/>
                </a:lnTo>
                <a:lnTo>
                  <a:pt x="28" y="10"/>
                </a:lnTo>
                <a:lnTo>
                  <a:pt x="28" y="10"/>
                </a:lnTo>
                <a:lnTo>
                  <a:pt x="26" y="18"/>
                </a:lnTo>
                <a:lnTo>
                  <a:pt x="24" y="20"/>
                </a:lnTo>
                <a:lnTo>
                  <a:pt x="20" y="20"/>
                </a:lnTo>
                <a:lnTo>
                  <a:pt x="20" y="20"/>
                </a:lnTo>
                <a:lnTo>
                  <a:pt x="0" y="22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95" name="Freeform 71"/>
          <p:cNvSpPr>
            <a:spLocks/>
          </p:cNvSpPr>
          <p:nvPr/>
        </p:nvSpPr>
        <p:spPr bwMode="gray">
          <a:xfrm>
            <a:off x="8497888" y="652463"/>
            <a:ext cx="17462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8" y="0"/>
              </a:cxn>
              <a:cxn ang="0">
                <a:pos x="18" y="0"/>
              </a:cxn>
              <a:cxn ang="0">
                <a:pos x="24" y="2"/>
              </a:cxn>
              <a:cxn ang="0">
                <a:pos x="26" y="6"/>
              </a:cxn>
              <a:cxn ang="0">
                <a:pos x="26" y="10"/>
              </a:cxn>
              <a:cxn ang="0">
                <a:pos x="26" y="10"/>
              </a:cxn>
              <a:cxn ang="0">
                <a:pos x="26" y="14"/>
              </a:cxn>
              <a:cxn ang="0">
                <a:pos x="24" y="16"/>
              </a:cxn>
              <a:cxn ang="0">
                <a:pos x="22" y="18"/>
              </a:cxn>
              <a:cxn ang="0">
                <a:pos x="18" y="18"/>
              </a:cxn>
              <a:cxn ang="0">
                <a:pos x="18" y="18"/>
              </a:cxn>
              <a:cxn ang="0">
                <a:pos x="0" y="1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6" h="18">
                <a:moveTo>
                  <a:pt x="0" y="0"/>
                </a:moveTo>
                <a:lnTo>
                  <a:pt x="0" y="0"/>
                </a:lnTo>
                <a:lnTo>
                  <a:pt x="18" y="0"/>
                </a:lnTo>
                <a:lnTo>
                  <a:pt x="18" y="0"/>
                </a:lnTo>
                <a:lnTo>
                  <a:pt x="24" y="2"/>
                </a:lnTo>
                <a:lnTo>
                  <a:pt x="26" y="6"/>
                </a:lnTo>
                <a:lnTo>
                  <a:pt x="26" y="10"/>
                </a:lnTo>
                <a:lnTo>
                  <a:pt x="26" y="10"/>
                </a:lnTo>
                <a:lnTo>
                  <a:pt x="26" y="14"/>
                </a:lnTo>
                <a:lnTo>
                  <a:pt x="24" y="16"/>
                </a:lnTo>
                <a:lnTo>
                  <a:pt x="22" y="18"/>
                </a:lnTo>
                <a:lnTo>
                  <a:pt x="18" y="18"/>
                </a:lnTo>
                <a:lnTo>
                  <a:pt x="18" y="18"/>
                </a:lnTo>
                <a:lnTo>
                  <a:pt x="0" y="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F6E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96" name="Freeform 72"/>
          <p:cNvSpPr>
            <a:spLocks noEditPoints="1"/>
          </p:cNvSpPr>
          <p:nvPr/>
        </p:nvSpPr>
        <p:spPr bwMode="gray">
          <a:xfrm>
            <a:off x="8815388" y="644525"/>
            <a:ext cx="49212" cy="52388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26" y="0"/>
              </a:cxn>
              <a:cxn ang="0">
                <a:pos x="0" y="74"/>
              </a:cxn>
              <a:cxn ang="0">
                <a:pos x="16" y="74"/>
              </a:cxn>
              <a:cxn ang="0">
                <a:pos x="22" y="58"/>
              </a:cxn>
              <a:cxn ang="0">
                <a:pos x="48" y="58"/>
              </a:cxn>
              <a:cxn ang="0">
                <a:pos x="54" y="74"/>
              </a:cxn>
              <a:cxn ang="0">
                <a:pos x="68" y="74"/>
              </a:cxn>
              <a:cxn ang="0">
                <a:pos x="42" y="0"/>
              </a:cxn>
              <a:cxn ang="0">
                <a:pos x="42" y="0"/>
              </a:cxn>
              <a:cxn ang="0">
                <a:pos x="26" y="46"/>
              </a:cxn>
              <a:cxn ang="0">
                <a:pos x="34" y="14"/>
              </a:cxn>
              <a:cxn ang="0">
                <a:pos x="34" y="14"/>
              </a:cxn>
              <a:cxn ang="0">
                <a:pos x="34" y="14"/>
              </a:cxn>
              <a:cxn ang="0">
                <a:pos x="34" y="14"/>
              </a:cxn>
              <a:cxn ang="0">
                <a:pos x="34" y="14"/>
              </a:cxn>
              <a:cxn ang="0">
                <a:pos x="44" y="46"/>
              </a:cxn>
              <a:cxn ang="0">
                <a:pos x="26" y="46"/>
              </a:cxn>
              <a:cxn ang="0">
                <a:pos x="26" y="46"/>
              </a:cxn>
            </a:cxnLst>
            <a:rect l="0" t="0" r="r" b="b"/>
            <a:pathLst>
              <a:path w="68" h="74">
                <a:moveTo>
                  <a:pt x="42" y="0"/>
                </a:moveTo>
                <a:lnTo>
                  <a:pt x="26" y="0"/>
                </a:lnTo>
                <a:lnTo>
                  <a:pt x="0" y="74"/>
                </a:lnTo>
                <a:lnTo>
                  <a:pt x="16" y="74"/>
                </a:lnTo>
                <a:lnTo>
                  <a:pt x="22" y="58"/>
                </a:lnTo>
                <a:lnTo>
                  <a:pt x="48" y="58"/>
                </a:lnTo>
                <a:lnTo>
                  <a:pt x="54" y="74"/>
                </a:lnTo>
                <a:lnTo>
                  <a:pt x="68" y="74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26" y="46"/>
                </a:move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44" y="46"/>
                </a:lnTo>
                <a:lnTo>
                  <a:pt x="26" y="46"/>
                </a:lnTo>
                <a:lnTo>
                  <a:pt x="26" y="4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97" name="Freeform 73"/>
          <p:cNvSpPr>
            <a:spLocks noEditPoints="1"/>
          </p:cNvSpPr>
          <p:nvPr/>
        </p:nvSpPr>
        <p:spPr bwMode="gray">
          <a:xfrm>
            <a:off x="8656638" y="644525"/>
            <a:ext cx="42862" cy="52388"/>
          </a:xfrm>
          <a:custGeom>
            <a:avLst/>
            <a:gdLst/>
            <a:ahLst/>
            <a:cxnLst>
              <a:cxn ang="0">
                <a:pos x="44" y="38"/>
              </a:cxn>
              <a:cxn ang="0">
                <a:pos x="44" y="38"/>
              </a:cxn>
              <a:cxn ang="0">
                <a:pos x="48" y="36"/>
              </a:cxn>
              <a:cxn ang="0">
                <a:pos x="54" y="32"/>
              </a:cxn>
              <a:cxn ang="0">
                <a:pos x="58" y="26"/>
              </a:cxn>
              <a:cxn ang="0">
                <a:pos x="58" y="18"/>
              </a:cxn>
              <a:cxn ang="0">
                <a:pos x="58" y="18"/>
              </a:cxn>
              <a:cxn ang="0">
                <a:pos x="56" y="10"/>
              </a:cxn>
              <a:cxn ang="0">
                <a:pos x="50" y="4"/>
              </a:cxn>
              <a:cxn ang="0">
                <a:pos x="42" y="0"/>
              </a:cxn>
              <a:cxn ang="0">
                <a:pos x="34" y="0"/>
              </a:cxn>
              <a:cxn ang="0">
                <a:pos x="34" y="0"/>
              </a:cxn>
              <a:cxn ang="0">
                <a:pos x="0" y="0"/>
              </a:cxn>
              <a:cxn ang="0">
                <a:pos x="0" y="74"/>
              </a:cxn>
              <a:cxn ang="0">
                <a:pos x="14" y="74"/>
              </a:cxn>
              <a:cxn ang="0">
                <a:pos x="14" y="44"/>
              </a:cxn>
              <a:cxn ang="0">
                <a:pos x="14" y="44"/>
              </a:cxn>
              <a:cxn ang="0">
                <a:pos x="34" y="44"/>
              </a:cxn>
              <a:cxn ang="0">
                <a:pos x="34" y="44"/>
              </a:cxn>
              <a:cxn ang="0">
                <a:pos x="38" y="46"/>
              </a:cxn>
              <a:cxn ang="0">
                <a:pos x="40" y="48"/>
              </a:cxn>
              <a:cxn ang="0">
                <a:pos x="42" y="60"/>
              </a:cxn>
              <a:cxn ang="0">
                <a:pos x="44" y="70"/>
              </a:cxn>
              <a:cxn ang="0">
                <a:pos x="44" y="72"/>
              </a:cxn>
              <a:cxn ang="0">
                <a:pos x="44" y="74"/>
              </a:cxn>
              <a:cxn ang="0">
                <a:pos x="60" y="74"/>
              </a:cxn>
              <a:cxn ang="0">
                <a:pos x="60" y="74"/>
              </a:cxn>
              <a:cxn ang="0">
                <a:pos x="58" y="64"/>
              </a:cxn>
              <a:cxn ang="0">
                <a:pos x="56" y="52"/>
              </a:cxn>
              <a:cxn ang="0">
                <a:pos x="54" y="48"/>
              </a:cxn>
              <a:cxn ang="0">
                <a:pos x="52" y="44"/>
              </a:cxn>
              <a:cxn ang="0">
                <a:pos x="48" y="40"/>
              </a:cxn>
              <a:cxn ang="0">
                <a:pos x="44" y="38"/>
              </a:cxn>
              <a:cxn ang="0">
                <a:pos x="44" y="38"/>
              </a:cxn>
              <a:cxn ang="0">
                <a:pos x="36" y="30"/>
              </a:cxn>
              <a:cxn ang="0">
                <a:pos x="36" y="30"/>
              </a:cxn>
              <a:cxn ang="0">
                <a:pos x="14" y="30"/>
              </a:cxn>
              <a:cxn ang="0">
                <a:pos x="14" y="12"/>
              </a:cxn>
              <a:cxn ang="0">
                <a:pos x="14" y="12"/>
              </a:cxn>
              <a:cxn ang="0">
                <a:pos x="34" y="12"/>
              </a:cxn>
              <a:cxn ang="0">
                <a:pos x="34" y="12"/>
              </a:cxn>
              <a:cxn ang="0">
                <a:pos x="40" y="14"/>
              </a:cxn>
              <a:cxn ang="0">
                <a:pos x="42" y="16"/>
              </a:cxn>
              <a:cxn ang="0">
                <a:pos x="42" y="20"/>
              </a:cxn>
              <a:cxn ang="0">
                <a:pos x="42" y="20"/>
              </a:cxn>
              <a:cxn ang="0">
                <a:pos x="40" y="28"/>
              </a:cxn>
              <a:cxn ang="0">
                <a:pos x="38" y="30"/>
              </a:cxn>
              <a:cxn ang="0">
                <a:pos x="36" y="30"/>
              </a:cxn>
              <a:cxn ang="0">
                <a:pos x="36" y="30"/>
              </a:cxn>
            </a:cxnLst>
            <a:rect l="0" t="0" r="r" b="b"/>
            <a:pathLst>
              <a:path w="60" h="74">
                <a:moveTo>
                  <a:pt x="44" y="38"/>
                </a:moveTo>
                <a:lnTo>
                  <a:pt x="44" y="38"/>
                </a:lnTo>
                <a:lnTo>
                  <a:pt x="48" y="36"/>
                </a:lnTo>
                <a:lnTo>
                  <a:pt x="54" y="32"/>
                </a:lnTo>
                <a:lnTo>
                  <a:pt x="58" y="26"/>
                </a:lnTo>
                <a:lnTo>
                  <a:pt x="58" y="18"/>
                </a:lnTo>
                <a:lnTo>
                  <a:pt x="58" y="18"/>
                </a:lnTo>
                <a:lnTo>
                  <a:pt x="56" y="10"/>
                </a:lnTo>
                <a:lnTo>
                  <a:pt x="50" y="4"/>
                </a:lnTo>
                <a:lnTo>
                  <a:pt x="42" y="0"/>
                </a:lnTo>
                <a:lnTo>
                  <a:pt x="34" y="0"/>
                </a:lnTo>
                <a:lnTo>
                  <a:pt x="34" y="0"/>
                </a:lnTo>
                <a:lnTo>
                  <a:pt x="0" y="0"/>
                </a:lnTo>
                <a:lnTo>
                  <a:pt x="0" y="74"/>
                </a:lnTo>
                <a:lnTo>
                  <a:pt x="14" y="74"/>
                </a:lnTo>
                <a:lnTo>
                  <a:pt x="14" y="44"/>
                </a:lnTo>
                <a:lnTo>
                  <a:pt x="14" y="44"/>
                </a:lnTo>
                <a:lnTo>
                  <a:pt x="34" y="44"/>
                </a:lnTo>
                <a:lnTo>
                  <a:pt x="34" y="44"/>
                </a:lnTo>
                <a:lnTo>
                  <a:pt x="38" y="46"/>
                </a:lnTo>
                <a:lnTo>
                  <a:pt x="40" y="48"/>
                </a:lnTo>
                <a:lnTo>
                  <a:pt x="42" y="60"/>
                </a:lnTo>
                <a:lnTo>
                  <a:pt x="44" y="70"/>
                </a:lnTo>
                <a:lnTo>
                  <a:pt x="44" y="72"/>
                </a:lnTo>
                <a:lnTo>
                  <a:pt x="44" y="74"/>
                </a:lnTo>
                <a:lnTo>
                  <a:pt x="60" y="74"/>
                </a:lnTo>
                <a:lnTo>
                  <a:pt x="60" y="74"/>
                </a:lnTo>
                <a:lnTo>
                  <a:pt x="58" y="64"/>
                </a:lnTo>
                <a:lnTo>
                  <a:pt x="56" y="52"/>
                </a:lnTo>
                <a:lnTo>
                  <a:pt x="54" y="48"/>
                </a:lnTo>
                <a:lnTo>
                  <a:pt x="52" y="44"/>
                </a:lnTo>
                <a:lnTo>
                  <a:pt x="48" y="40"/>
                </a:lnTo>
                <a:lnTo>
                  <a:pt x="44" y="38"/>
                </a:lnTo>
                <a:lnTo>
                  <a:pt x="44" y="38"/>
                </a:lnTo>
                <a:close/>
                <a:moveTo>
                  <a:pt x="36" y="30"/>
                </a:moveTo>
                <a:lnTo>
                  <a:pt x="36" y="30"/>
                </a:lnTo>
                <a:lnTo>
                  <a:pt x="14" y="30"/>
                </a:lnTo>
                <a:lnTo>
                  <a:pt x="14" y="12"/>
                </a:lnTo>
                <a:lnTo>
                  <a:pt x="14" y="12"/>
                </a:lnTo>
                <a:lnTo>
                  <a:pt x="34" y="12"/>
                </a:lnTo>
                <a:lnTo>
                  <a:pt x="34" y="12"/>
                </a:lnTo>
                <a:lnTo>
                  <a:pt x="40" y="14"/>
                </a:lnTo>
                <a:lnTo>
                  <a:pt x="42" y="16"/>
                </a:lnTo>
                <a:lnTo>
                  <a:pt x="42" y="20"/>
                </a:lnTo>
                <a:lnTo>
                  <a:pt x="42" y="20"/>
                </a:lnTo>
                <a:lnTo>
                  <a:pt x="40" y="28"/>
                </a:lnTo>
                <a:lnTo>
                  <a:pt x="38" y="30"/>
                </a:lnTo>
                <a:lnTo>
                  <a:pt x="36" y="30"/>
                </a:lnTo>
                <a:lnTo>
                  <a:pt x="36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98" name="Freeform 74"/>
          <p:cNvSpPr>
            <a:spLocks/>
          </p:cNvSpPr>
          <p:nvPr/>
        </p:nvSpPr>
        <p:spPr bwMode="gray">
          <a:xfrm>
            <a:off x="8482013" y="738188"/>
            <a:ext cx="46037" cy="53975"/>
          </a:xfrm>
          <a:custGeom>
            <a:avLst/>
            <a:gdLst/>
            <a:ahLst/>
            <a:cxnLst>
              <a:cxn ang="0">
                <a:pos x="26" y="76"/>
              </a:cxn>
              <a:cxn ang="0">
                <a:pos x="0" y="0"/>
              </a:cxn>
              <a:cxn ang="0">
                <a:pos x="16" y="0"/>
              </a:cxn>
              <a:cxn ang="0">
                <a:pos x="16" y="0"/>
              </a:cxn>
              <a:cxn ang="0">
                <a:pos x="24" y="30"/>
              </a:cxn>
              <a:cxn ang="0">
                <a:pos x="32" y="56"/>
              </a:cxn>
              <a:cxn ang="0">
                <a:pos x="32" y="56"/>
              </a:cxn>
              <a:cxn ang="0">
                <a:pos x="42" y="30"/>
              </a:cxn>
              <a:cxn ang="0">
                <a:pos x="50" y="0"/>
              </a:cxn>
              <a:cxn ang="0">
                <a:pos x="66" y="0"/>
              </a:cxn>
              <a:cxn ang="0">
                <a:pos x="40" y="76"/>
              </a:cxn>
              <a:cxn ang="0">
                <a:pos x="26" y="76"/>
              </a:cxn>
              <a:cxn ang="0">
                <a:pos x="26" y="76"/>
              </a:cxn>
            </a:cxnLst>
            <a:rect l="0" t="0" r="r" b="b"/>
            <a:pathLst>
              <a:path w="66" h="76">
                <a:moveTo>
                  <a:pt x="26" y="76"/>
                </a:moveTo>
                <a:lnTo>
                  <a:pt x="0" y="0"/>
                </a:lnTo>
                <a:lnTo>
                  <a:pt x="16" y="0"/>
                </a:lnTo>
                <a:lnTo>
                  <a:pt x="16" y="0"/>
                </a:lnTo>
                <a:lnTo>
                  <a:pt x="24" y="30"/>
                </a:lnTo>
                <a:lnTo>
                  <a:pt x="32" y="56"/>
                </a:lnTo>
                <a:lnTo>
                  <a:pt x="32" y="56"/>
                </a:lnTo>
                <a:lnTo>
                  <a:pt x="42" y="30"/>
                </a:lnTo>
                <a:lnTo>
                  <a:pt x="50" y="0"/>
                </a:lnTo>
                <a:lnTo>
                  <a:pt x="66" y="0"/>
                </a:lnTo>
                <a:lnTo>
                  <a:pt x="40" y="76"/>
                </a:lnTo>
                <a:lnTo>
                  <a:pt x="26" y="76"/>
                </a:lnTo>
                <a:lnTo>
                  <a:pt x="26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499" name="Freeform 75"/>
          <p:cNvSpPr>
            <a:spLocks/>
          </p:cNvSpPr>
          <p:nvPr/>
        </p:nvSpPr>
        <p:spPr bwMode="gray">
          <a:xfrm>
            <a:off x="8559800" y="738188"/>
            <a:ext cx="39688" cy="53975"/>
          </a:xfrm>
          <a:custGeom>
            <a:avLst/>
            <a:gdLst/>
            <a:ahLst/>
            <a:cxnLst>
              <a:cxn ang="0">
                <a:pos x="50" y="28"/>
              </a:cxn>
              <a:cxn ang="0">
                <a:pos x="16" y="28"/>
              </a:cxn>
              <a:cxn ang="0">
                <a:pos x="16" y="12"/>
              </a:cxn>
              <a:cxn ang="0">
                <a:pos x="56" y="12"/>
              </a:cxn>
              <a:cxn ang="0">
                <a:pos x="56" y="0"/>
              </a:cxn>
              <a:cxn ang="0">
                <a:pos x="0" y="0"/>
              </a:cxn>
              <a:cxn ang="0">
                <a:pos x="0" y="76"/>
              </a:cxn>
              <a:cxn ang="0">
                <a:pos x="56" y="76"/>
              </a:cxn>
              <a:cxn ang="0">
                <a:pos x="56" y="62"/>
              </a:cxn>
              <a:cxn ang="0">
                <a:pos x="16" y="62"/>
              </a:cxn>
              <a:cxn ang="0">
                <a:pos x="16" y="42"/>
              </a:cxn>
              <a:cxn ang="0">
                <a:pos x="50" y="42"/>
              </a:cxn>
              <a:cxn ang="0">
                <a:pos x="50" y="28"/>
              </a:cxn>
              <a:cxn ang="0">
                <a:pos x="50" y="28"/>
              </a:cxn>
            </a:cxnLst>
            <a:rect l="0" t="0" r="r" b="b"/>
            <a:pathLst>
              <a:path w="56" h="76">
                <a:moveTo>
                  <a:pt x="50" y="28"/>
                </a:moveTo>
                <a:lnTo>
                  <a:pt x="16" y="28"/>
                </a:lnTo>
                <a:lnTo>
                  <a:pt x="16" y="12"/>
                </a:lnTo>
                <a:lnTo>
                  <a:pt x="56" y="12"/>
                </a:lnTo>
                <a:lnTo>
                  <a:pt x="56" y="0"/>
                </a:lnTo>
                <a:lnTo>
                  <a:pt x="0" y="0"/>
                </a:lnTo>
                <a:lnTo>
                  <a:pt x="0" y="76"/>
                </a:lnTo>
                <a:lnTo>
                  <a:pt x="56" y="76"/>
                </a:lnTo>
                <a:lnTo>
                  <a:pt x="56" y="62"/>
                </a:lnTo>
                <a:lnTo>
                  <a:pt x="16" y="62"/>
                </a:lnTo>
                <a:lnTo>
                  <a:pt x="16" y="42"/>
                </a:lnTo>
                <a:lnTo>
                  <a:pt x="50" y="42"/>
                </a:lnTo>
                <a:lnTo>
                  <a:pt x="50" y="28"/>
                </a:lnTo>
                <a:lnTo>
                  <a:pt x="5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500" name="Freeform 76"/>
          <p:cNvSpPr>
            <a:spLocks/>
          </p:cNvSpPr>
          <p:nvPr/>
        </p:nvSpPr>
        <p:spPr bwMode="gray">
          <a:xfrm>
            <a:off x="8720138" y="738188"/>
            <a:ext cx="9525" cy="5397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4" y="76"/>
              </a:cxn>
              <a:cxn ang="0">
                <a:pos x="0" y="76"/>
              </a:cxn>
              <a:cxn ang="0">
                <a:pos x="0" y="0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14" h="76">
                <a:moveTo>
                  <a:pt x="14" y="0"/>
                </a:moveTo>
                <a:lnTo>
                  <a:pt x="14" y="76"/>
                </a:lnTo>
                <a:lnTo>
                  <a:pt x="0" y="76"/>
                </a:lnTo>
                <a:lnTo>
                  <a:pt x="0" y="0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501" name="Freeform 77"/>
          <p:cNvSpPr>
            <a:spLocks/>
          </p:cNvSpPr>
          <p:nvPr/>
        </p:nvSpPr>
        <p:spPr bwMode="gray">
          <a:xfrm>
            <a:off x="8761413" y="738188"/>
            <a:ext cx="42862" cy="539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0"/>
              </a:cxn>
              <a:cxn ang="0">
                <a:pos x="60" y="0"/>
              </a:cxn>
              <a:cxn ang="0">
                <a:pos x="60" y="14"/>
              </a:cxn>
              <a:cxn ang="0">
                <a:pos x="38" y="14"/>
              </a:cxn>
              <a:cxn ang="0">
                <a:pos x="38" y="76"/>
              </a:cxn>
              <a:cxn ang="0">
                <a:pos x="22" y="76"/>
              </a:cxn>
              <a:cxn ang="0">
                <a:pos x="22" y="14"/>
              </a:cxn>
              <a:cxn ang="0">
                <a:pos x="0" y="14"/>
              </a:cxn>
              <a:cxn ang="0">
                <a:pos x="0" y="14"/>
              </a:cxn>
            </a:cxnLst>
            <a:rect l="0" t="0" r="r" b="b"/>
            <a:pathLst>
              <a:path w="60" h="76">
                <a:moveTo>
                  <a:pt x="0" y="14"/>
                </a:moveTo>
                <a:lnTo>
                  <a:pt x="0" y="0"/>
                </a:lnTo>
                <a:lnTo>
                  <a:pt x="60" y="0"/>
                </a:lnTo>
                <a:lnTo>
                  <a:pt x="60" y="14"/>
                </a:lnTo>
                <a:lnTo>
                  <a:pt x="38" y="14"/>
                </a:lnTo>
                <a:lnTo>
                  <a:pt x="38" y="76"/>
                </a:lnTo>
                <a:lnTo>
                  <a:pt x="22" y="76"/>
                </a:lnTo>
                <a:lnTo>
                  <a:pt x="22" y="14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502" name="Freeform 78"/>
          <p:cNvSpPr>
            <a:spLocks noEditPoints="1"/>
          </p:cNvSpPr>
          <p:nvPr/>
        </p:nvSpPr>
        <p:spPr bwMode="gray">
          <a:xfrm>
            <a:off x="8826500" y="738188"/>
            <a:ext cx="49213" cy="539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26" y="0"/>
              </a:cxn>
              <a:cxn ang="0">
                <a:pos x="0" y="76"/>
              </a:cxn>
              <a:cxn ang="0">
                <a:pos x="16" y="76"/>
              </a:cxn>
              <a:cxn ang="0">
                <a:pos x="22" y="58"/>
              </a:cxn>
              <a:cxn ang="0">
                <a:pos x="48" y="58"/>
              </a:cxn>
              <a:cxn ang="0">
                <a:pos x="54" y="76"/>
              </a:cxn>
              <a:cxn ang="0">
                <a:pos x="70" y="76"/>
              </a:cxn>
              <a:cxn ang="0">
                <a:pos x="44" y="0"/>
              </a:cxn>
              <a:cxn ang="0">
                <a:pos x="44" y="0"/>
              </a:cxn>
              <a:cxn ang="0">
                <a:pos x="26" y="46"/>
              </a:cxn>
              <a:cxn ang="0">
                <a:pos x="34" y="16"/>
              </a:cxn>
              <a:cxn ang="0">
                <a:pos x="34" y="14"/>
              </a:cxn>
              <a:cxn ang="0">
                <a:pos x="36" y="16"/>
              </a:cxn>
              <a:cxn ang="0">
                <a:pos x="36" y="14"/>
              </a:cxn>
              <a:cxn ang="0">
                <a:pos x="36" y="16"/>
              </a:cxn>
              <a:cxn ang="0">
                <a:pos x="44" y="46"/>
              </a:cxn>
              <a:cxn ang="0">
                <a:pos x="26" y="46"/>
              </a:cxn>
              <a:cxn ang="0">
                <a:pos x="26" y="46"/>
              </a:cxn>
            </a:cxnLst>
            <a:rect l="0" t="0" r="r" b="b"/>
            <a:pathLst>
              <a:path w="70" h="76">
                <a:moveTo>
                  <a:pt x="44" y="0"/>
                </a:moveTo>
                <a:lnTo>
                  <a:pt x="26" y="0"/>
                </a:lnTo>
                <a:lnTo>
                  <a:pt x="0" y="76"/>
                </a:lnTo>
                <a:lnTo>
                  <a:pt x="16" y="76"/>
                </a:lnTo>
                <a:lnTo>
                  <a:pt x="22" y="58"/>
                </a:lnTo>
                <a:lnTo>
                  <a:pt x="48" y="58"/>
                </a:lnTo>
                <a:lnTo>
                  <a:pt x="54" y="76"/>
                </a:lnTo>
                <a:lnTo>
                  <a:pt x="70" y="76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26" y="46"/>
                </a:moveTo>
                <a:lnTo>
                  <a:pt x="34" y="16"/>
                </a:lnTo>
                <a:lnTo>
                  <a:pt x="34" y="14"/>
                </a:lnTo>
                <a:lnTo>
                  <a:pt x="36" y="16"/>
                </a:lnTo>
                <a:lnTo>
                  <a:pt x="36" y="14"/>
                </a:lnTo>
                <a:lnTo>
                  <a:pt x="36" y="16"/>
                </a:lnTo>
                <a:lnTo>
                  <a:pt x="44" y="46"/>
                </a:lnTo>
                <a:lnTo>
                  <a:pt x="26" y="46"/>
                </a:lnTo>
                <a:lnTo>
                  <a:pt x="26" y="4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503" name="Freeform 79"/>
          <p:cNvSpPr>
            <a:spLocks noEditPoints="1"/>
          </p:cNvSpPr>
          <p:nvPr/>
        </p:nvSpPr>
        <p:spPr bwMode="gray">
          <a:xfrm>
            <a:off x="8637588" y="738188"/>
            <a:ext cx="42862" cy="52387"/>
          </a:xfrm>
          <a:custGeom>
            <a:avLst/>
            <a:gdLst/>
            <a:ahLst/>
            <a:cxnLst>
              <a:cxn ang="0">
                <a:pos x="44" y="38"/>
              </a:cxn>
              <a:cxn ang="0">
                <a:pos x="44" y="38"/>
              </a:cxn>
              <a:cxn ang="0">
                <a:pos x="50" y="36"/>
              </a:cxn>
              <a:cxn ang="0">
                <a:pos x="54" y="32"/>
              </a:cxn>
              <a:cxn ang="0">
                <a:pos x="58" y="28"/>
              </a:cxn>
              <a:cxn ang="0">
                <a:pos x="60" y="18"/>
              </a:cxn>
              <a:cxn ang="0">
                <a:pos x="60" y="18"/>
              </a:cxn>
              <a:cxn ang="0">
                <a:pos x="56" y="10"/>
              </a:cxn>
              <a:cxn ang="0">
                <a:pos x="52" y="4"/>
              </a:cxn>
              <a:cxn ang="0">
                <a:pos x="44" y="2"/>
              </a:cxn>
              <a:cxn ang="0">
                <a:pos x="36" y="0"/>
              </a:cxn>
              <a:cxn ang="0">
                <a:pos x="36" y="0"/>
              </a:cxn>
              <a:cxn ang="0">
                <a:pos x="0" y="0"/>
              </a:cxn>
              <a:cxn ang="0">
                <a:pos x="0" y="74"/>
              </a:cxn>
              <a:cxn ang="0">
                <a:pos x="16" y="74"/>
              </a:cxn>
              <a:cxn ang="0">
                <a:pos x="16" y="44"/>
              </a:cxn>
              <a:cxn ang="0">
                <a:pos x="16" y="44"/>
              </a:cxn>
              <a:cxn ang="0">
                <a:pos x="34" y="44"/>
              </a:cxn>
              <a:cxn ang="0">
                <a:pos x="34" y="44"/>
              </a:cxn>
              <a:cxn ang="0">
                <a:pos x="38" y="46"/>
              </a:cxn>
              <a:cxn ang="0">
                <a:pos x="40" y="50"/>
              </a:cxn>
              <a:cxn ang="0">
                <a:pos x="44" y="60"/>
              </a:cxn>
              <a:cxn ang="0">
                <a:pos x="44" y="70"/>
              </a:cxn>
              <a:cxn ang="0">
                <a:pos x="44" y="74"/>
              </a:cxn>
              <a:cxn ang="0">
                <a:pos x="46" y="74"/>
              </a:cxn>
              <a:cxn ang="0">
                <a:pos x="60" y="74"/>
              </a:cxn>
              <a:cxn ang="0">
                <a:pos x="60" y="74"/>
              </a:cxn>
              <a:cxn ang="0">
                <a:pos x="58" y="64"/>
              </a:cxn>
              <a:cxn ang="0">
                <a:pos x="58" y="54"/>
              </a:cxn>
              <a:cxn ang="0">
                <a:pos x="56" y="48"/>
              </a:cxn>
              <a:cxn ang="0">
                <a:pos x="54" y="44"/>
              </a:cxn>
              <a:cxn ang="0">
                <a:pos x="50" y="40"/>
              </a:cxn>
              <a:cxn ang="0">
                <a:pos x="44" y="38"/>
              </a:cxn>
              <a:cxn ang="0">
                <a:pos x="44" y="38"/>
              </a:cxn>
              <a:cxn ang="0">
                <a:pos x="36" y="32"/>
              </a:cxn>
              <a:cxn ang="0">
                <a:pos x="36" y="32"/>
              </a:cxn>
              <a:cxn ang="0">
                <a:pos x="16" y="32"/>
              </a:cxn>
              <a:cxn ang="0">
                <a:pos x="16" y="12"/>
              </a:cxn>
              <a:cxn ang="0">
                <a:pos x="16" y="12"/>
              </a:cxn>
              <a:cxn ang="0">
                <a:pos x="36" y="12"/>
              </a:cxn>
              <a:cxn ang="0">
                <a:pos x="36" y="12"/>
              </a:cxn>
              <a:cxn ang="0">
                <a:pos x="42" y="16"/>
              </a:cxn>
              <a:cxn ang="0">
                <a:pos x="44" y="18"/>
              </a:cxn>
              <a:cxn ang="0">
                <a:pos x="44" y="22"/>
              </a:cxn>
              <a:cxn ang="0">
                <a:pos x="44" y="22"/>
              </a:cxn>
              <a:cxn ang="0">
                <a:pos x="42" y="28"/>
              </a:cxn>
              <a:cxn ang="0">
                <a:pos x="40" y="30"/>
              </a:cxn>
              <a:cxn ang="0">
                <a:pos x="36" y="32"/>
              </a:cxn>
              <a:cxn ang="0">
                <a:pos x="36" y="32"/>
              </a:cxn>
            </a:cxnLst>
            <a:rect l="0" t="0" r="r" b="b"/>
            <a:pathLst>
              <a:path w="60" h="74">
                <a:moveTo>
                  <a:pt x="44" y="38"/>
                </a:moveTo>
                <a:lnTo>
                  <a:pt x="44" y="38"/>
                </a:lnTo>
                <a:lnTo>
                  <a:pt x="50" y="36"/>
                </a:lnTo>
                <a:lnTo>
                  <a:pt x="54" y="32"/>
                </a:lnTo>
                <a:lnTo>
                  <a:pt x="58" y="28"/>
                </a:lnTo>
                <a:lnTo>
                  <a:pt x="60" y="18"/>
                </a:lnTo>
                <a:lnTo>
                  <a:pt x="60" y="18"/>
                </a:lnTo>
                <a:lnTo>
                  <a:pt x="56" y="10"/>
                </a:lnTo>
                <a:lnTo>
                  <a:pt x="52" y="4"/>
                </a:lnTo>
                <a:lnTo>
                  <a:pt x="44" y="2"/>
                </a:lnTo>
                <a:lnTo>
                  <a:pt x="36" y="0"/>
                </a:lnTo>
                <a:lnTo>
                  <a:pt x="36" y="0"/>
                </a:lnTo>
                <a:lnTo>
                  <a:pt x="0" y="0"/>
                </a:lnTo>
                <a:lnTo>
                  <a:pt x="0" y="74"/>
                </a:lnTo>
                <a:lnTo>
                  <a:pt x="16" y="74"/>
                </a:lnTo>
                <a:lnTo>
                  <a:pt x="16" y="44"/>
                </a:lnTo>
                <a:lnTo>
                  <a:pt x="16" y="44"/>
                </a:lnTo>
                <a:lnTo>
                  <a:pt x="34" y="44"/>
                </a:lnTo>
                <a:lnTo>
                  <a:pt x="34" y="44"/>
                </a:lnTo>
                <a:lnTo>
                  <a:pt x="38" y="46"/>
                </a:lnTo>
                <a:lnTo>
                  <a:pt x="40" y="50"/>
                </a:lnTo>
                <a:lnTo>
                  <a:pt x="44" y="60"/>
                </a:lnTo>
                <a:lnTo>
                  <a:pt x="44" y="70"/>
                </a:lnTo>
                <a:lnTo>
                  <a:pt x="44" y="74"/>
                </a:lnTo>
                <a:lnTo>
                  <a:pt x="46" y="74"/>
                </a:lnTo>
                <a:lnTo>
                  <a:pt x="60" y="74"/>
                </a:lnTo>
                <a:lnTo>
                  <a:pt x="60" y="74"/>
                </a:lnTo>
                <a:lnTo>
                  <a:pt x="58" y="64"/>
                </a:lnTo>
                <a:lnTo>
                  <a:pt x="58" y="54"/>
                </a:lnTo>
                <a:lnTo>
                  <a:pt x="56" y="48"/>
                </a:lnTo>
                <a:lnTo>
                  <a:pt x="54" y="44"/>
                </a:lnTo>
                <a:lnTo>
                  <a:pt x="50" y="40"/>
                </a:lnTo>
                <a:lnTo>
                  <a:pt x="44" y="38"/>
                </a:lnTo>
                <a:lnTo>
                  <a:pt x="44" y="38"/>
                </a:lnTo>
                <a:close/>
                <a:moveTo>
                  <a:pt x="36" y="32"/>
                </a:moveTo>
                <a:lnTo>
                  <a:pt x="36" y="32"/>
                </a:lnTo>
                <a:lnTo>
                  <a:pt x="16" y="32"/>
                </a:lnTo>
                <a:lnTo>
                  <a:pt x="16" y="12"/>
                </a:lnTo>
                <a:lnTo>
                  <a:pt x="16" y="12"/>
                </a:lnTo>
                <a:lnTo>
                  <a:pt x="36" y="12"/>
                </a:lnTo>
                <a:lnTo>
                  <a:pt x="36" y="12"/>
                </a:lnTo>
                <a:lnTo>
                  <a:pt x="42" y="16"/>
                </a:lnTo>
                <a:lnTo>
                  <a:pt x="44" y="18"/>
                </a:lnTo>
                <a:lnTo>
                  <a:pt x="44" y="22"/>
                </a:lnTo>
                <a:lnTo>
                  <a:pt x="44" y="22"/>
                </a:lnTo>
                <a:lnTo>
                  <a:pt x="42" y="28"/>
                </a:lnTo>
                <a:lnTo>
                  <a:pt x="40" y="30"/>
                </a:lnTo>
                <a:lnTo>
                  <a:pt x="36" y="32"/>
                </a:lnTo>
                <a:lnTo>
                  <a:pt x="36" y="3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504" name="Freeform 80"/>
          <p:cNvSpPr>
            <a:spLocks/>
          </p:cNvSpPr>
          <p:nvPr/>
        </p:nvSpPr>
        <p:spPr bwMode="gray">
          <a:xfrm>
            <a:off x="8901113" y="736600"/>
            <a:ext cx="44450" cy="55563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8" y="70"/>
              </a:cxn>
              <a:cxn ang="0">
                <a:pos x="18" y="76"/>
              </a:cxn>
              <a:cxn ang="0">
                <a:pos x="32" y="78"/>
              </a:cxn>
              <a:cxn ang="0">
                <a:pos x="46" y="78"/>
              </a:cxn>
              <a:cxn ang="0">
                <a:pos x="58" y="68"/>
              </a:cxn>
              <a:cxn ang="0">
                <a:pos x="64" y="60"/>
              </a:cxn>
              <a:cxn ang="0">
                <a:pos x="64" y="54"/>
              </a:cxn>
              <a:cxn ang="0">
                <a:pos x="56" y="40"/>
              </a:cxn>
              <a:cxn ang="0">
                <a:pos x="42" y="34"/>
              </a:cxn>
              <a:cxn ang="0">
                <a:pos x="20" y="26"/>
              </a:cxn>
              <a:cxn ang="0">
                <a:pos x="18" y="22"/>
              </a:cxn>
              <a:cxn ang="0">
                <a:pos x="22" y="14"/>
              </a:cxn>
              <a:cxn ang="0">
                <a:pos x="34" y="12"/>
              </a:cxn>
              <a:cxn ang="0">
                <a:pos x="40" y="12"/>
              </a:cxn>
              <a:cxn ang="0">
                <a:pos x="46" y="20"/>
              </a:cxn>
              <a:cxn ang="0">
                <a:pos x="62" y="24"/>
              </a:cxn>
              <a:cxn ang="0">
                <a:pos x="62" y="18"/>
              </a:cxn>
              <a:cxn ang="0">
                <a:pos x="54" y="6"/>
              </a:cxn>
              <a:cxn ang="0">
                <a:pos x="42" y="0"/>
              </a:cxn>
              <a:cxn ang="0">
                <a:pos x="32" y="0"/>
              </a:cxn>
              <a:cxn ang="0">
                <a:pos x="10" y="8"/>
              </a:cxn>
              <a:cxn ang="0">
                <a:pos x="4" y="24"/>
              </a:cxn>
              <a:cxn ang="0">
                <a:pos x="6" y="32"/>
              </a:cxn>
              <a:cxn ang="0">
                <a:pos x="18" y="42"/>
              </a:cxn>
              <a:cxn ang="0">
                <a:pos x="42" y="48"/>
              </a:cxn>
              <a:cxn ang="0">
                <a:pos x="48" y="56"/>
              </a:cxn>
              <a:cxn ang="0">
                <a:pos x="46" y="62"/>
              </a:cxn>
              <a:cxn ang="0">
                <a:pos x="38" y="66"/>
              </a:cxn>
              <a:cxn ang="0">
                <a:pos x="32" y="66"/>
              </a:cxn>
              <a:cxn ang="0">
                <a:pos x="20" y="62"/>
              </a:cxn>
              <a:cxn ang="0">
                <a:pos x="16" y="54"/>
              </a:cxn>
              <a:cxn ang="0">
                <a:pos x="0" y="54"/>
              </a:cxn>
            </a:cxnLst>
            <a:rect l="0" t="0" r="r" b="b"/>
            <a:pathLst>
              <a:path w="64" h="78">
                <a:moveTo>
                  <a:pt x="0" y="54"/>
                </a:moveTo>
                <a:lnTo>
                  <a:pt x="0" y="54"/>
                </a:lnTo>
                <a:lnTo>
                  <a:pt x="2" y="62"/>
                </a:lnTo>
                <a:lnTo>
                  <a:pt x="8" y="70"/>
                </a:lnTo>
                <a:lnTo>
                  <a:pt x="12" y="74"/>
                </a:lnTo>
                <a:lnTo>
                  <a:pt x="18" y="76"/>
                </a:lnTo>
                <a:lnTo>
                  <a:pt x="24" y="78"/>
                </a:lnTo>
                <a:lnTo>
                  <a:pt x="32" y="78"/>
                </a:lnTo>
                <a:lnTo>
                  <a:pt x="32" y="78"/>
                </a:lnTo>
                <a:lnTo>
                  <a:pt x="46" y="78"/>
                </a:lnTo>
                <a:lnTo>
                  <a:pt x="54" y="72"/>
                </a:lnTo>
                <a:lnTo>
                  <a:pt x="58" y="68"/>
                </a:lnTo>
                <a:lnTo>
                  <a:pt x="62" y="64"/>
                </a:lnTo>
                <a:lnTo>
                  <a:pt x="64" y="60"/>
                </a:lnTo>
                <a:lnTo>
                  <a:pt x="64" y="54"/>
                </a:lnTo>
                <a:lnTo>
                  <a:pt x="64" y="54"/>
                </a:lnTo>
                <a:lnTo>
                  <a:pt x="62" y="46"/>
                </a:lnTo>
                <a:lnTo>
                  <a:pt x="56" y="40"/>
                </a:lnTo>
                <a:lnTo>
                  <a:pt x="50" y="36"/>
                </a:lnTo>
                <a:lnTo>
                  <a:pt x="42" y="34"/>
                </a:lnTo>
                <a:lnTo>
                  <a:pt x="26" y="28"/>
                </a:lnTo>
                <a:lnTo>
                  <a:pt x="20" y="26"/>
                </a:lnTo>
                <a:lnTo>
                  <a:pt x="18" y="22"/>
                </a:lnTo>
                <a:lnTo>
                  <a:pt x="18" y="22"/>
                </a:lnTo>
                <a:lnTo>
                  <a:pt x="20" y="18"/>
                </a:lnTo>
                <a:lnTo>
                  <a:pt x="22" y="14"/>
                </a:lnTo>
                <a:lnTo>
                  <a:pt x="26" y="12"/>
                </a:lnTo>
                <a:lnTo>
                  <a:pt x="34" y="12"/>
                </a:lnTo>
                <a:lnTo>
                  <a:pt x="34" y="12"/>
                </a:lnTo>
                <a:lnTo>
                  <a:pt x="40" y="12"/>
                </a:lnTo>
                <a:lnTo>
                  <a:pt x="44" y="16"/>
                </a:lnTo>
                <a:lnTo>
                  <a:pt x="46" y="20"/>
                </a:lnTo>
                <a:lnTo>
                  <a:pt x="48" y="24"/>
                </a:lnTo>
                <a:lnTo>
                  <a:pt x="62" y="24"/>
                </a:lnTo>
                <a:lnTo>
                  <a:pt x="62" y="24"/>
                </a:lnTo>
                <a:lnTo>
                  <a:pt x="62" y="18"/>
                </a:lnTo>
                <a:lnTo>
                  <a:pt x="58" y="10"/>
                </a:lnTo>
                <a:lnTo>
                  <a:pt x="54" y="6"/>
                </a:lnTo>
                <a:lnTo>
                  <a:pt x="48" y="2"/>
                </a:lnTo>
                <a:lnTo>
                  <a:pt x="42" y="0"/>
                </a:lnTo>
                <a:lnTo>
                  <a:pt x="32" y="0"/>
                </a:lnTo>
                <a:lnTo>
                  <a:pt x="32" y="0"/>
                </a:lnTo>
                <a:lnTo>
                  <a:pt x="20" y="2"/>
                </a:lnTo>
                <a:lnTo>
                  <a:pt x="10" y="8"/>
                </a:lnTo>
                <a:lnTo>
                  <a:pt x="4" y="16"/>
                </a:lnTo>
                <a:lnTo>
                  <a:pt x="4" y="24"/>
                </a:lnTo>
                <a:lnTo>
                  <a:pt x="4" y="24"/>
                </a:lnTo>
                <a:lnTo>
                  <a:pt x="6" y="32"/>
                </a:lnTo>
                <a:lnTo>
                  <a:pt x="10" y="38"/>
                </a:lnTo>
                <a:lnTo>
                  <a:pt x="18" y="42"/>
                </a:lnTo>
                <a:lnTo>
                  <a:pt x="26" y="44"/>
                </a:lnTo>
                <a:lnTo>
                  <a:pt x="42" y="48"/>
                </a:lnTo>
                <a:lnTo>
                  <a:pt x="46" y="52"/>
                </a:lnTo>
                <a:lnTo>
                  <a:pt x="48" y="56"/>
                </a:lnTo>
                <a:lnTo>
                  <a:pt x="48" y="56"/>
                </a:lnTo>
                <a:lnTo>
                  <a:pt x="46" y="62"/>
                </a:lnTo>
                <a:lnTo>
                  <a:pt x="42" y="64"/>
                </a:lnTo>
                <a:lnTo>
                  <a:pt x="38" y="66"/>
                </a:lnTo>
                <a:lnTo>
                  <a:pt x="32" y="66"/>
                </a:lnTo>
                <a:lnTo>
                  <a:pt x="32" y="66"/>
                </a:lnTo>
                <a:lnTo>
                  <a:pt x="24" y="66"/>
                </a:lnTo>
                <a:lnTo>
                  <a:pt x="20" y="62"/>
                </a:lnTo>
                <a:lnTo>
                  <a:pt x="16" y="58"/>
                </a:lnTo>
                <a:lnTo>
                  <a:pt x="16" y="54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511505" name="Text Box 81"/>
          <p:cNvSpPr txBox="1">
            <a:spLocks noChangeArrowheads="1"/>
          </p:cNvSpPr>
          <p:nvPr/>
        </p:nvSpPr>
        <p:spPr bwMode="gray">
          <a:xfrm>
            <a:off x="8502650" y="6573838"/>
            <a:ext cx="631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CB9F96B3-CB00-41FF-BFA4-42508D12813F}" type="slidenum">
              <a:rPr lang="en-GB" sz="1200">
                <a:solidFill>
                  <a:schemeClr val="hlink"/>
                </a:solidFill>
              </a:rPr>
              <a:pPr>
                <a:spcBef>
                  <a:spcPct val="50000"/>
                </a:spcBef>
                <a:defRPr/>
              </a:pPr>
              <a:t>‹Nº›</a:t>
            </a:fld>
            <a:endParaRPr lang="en-GB" sz="1200">
              <a:solidFill>
                <a:schemeClr val="hlink"/>
              </a:solidFill>
            </a:endParaRPr>
          </a:p>
        </p:txBody>
      </p:sp>
      <p:sp>
        <p:nvSpPr>
          <p:cNvPr id="1511506" name="Rectangle 82"/>
          <p:cNvSpPr>
            <a:spLocks noChangeArrowheads="1"/>
          </p:cNvSpPr>
          <p:nvPr/>
        </p:nvSpPr>
        <p:spPr bwMode="gray">
          <a:xfrm flipH="1">
            <a:off x="682625" y="6550025"/>
            <a:ext cx="8461375" cy="222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1F0E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1511507" name="Text Box 83"/>
          <p:cNvSpPr txBox="1">
            <a:spLocks noChangeArrowheads="1"/>
          </p:cNvSpPr>
          <p:nvPr/>
        </p:nvSpPr>
        <p:spPr bwMode="auto">
          <a:xfrm>
            <a:off x="0" y="658177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000" b="1" dirty="0">
                <a:solidFill>
                  <a:schemeClr val="hlink"/>
                </a:solidFill>
              </a:rPr>
              <a:t>BUREAU VERITAS CERTIFICATION  -  REUNIÓN </a:t>
            </a:r>
            <a:r>
              <a:rPr lang="en-GB" sz="1000" b="1" dirty="0" smtClean="0">
                <a:solidFill>
                  <a:schemeClr val="hlink"/>
                </a:solidFill>
              </a:rPr>
              <a:t>APERTURA</a:t>
            </a:r>
            <a:endParaRPr lang="en-GB" sz="1000" b="1" dirty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advClick="0">
    <p:random/>
  </p:transition>
  <p:timing>
    <p:tnLst>
      <p:par>
        <p:cTn id="1" dur="indefinite" restart="never" nodeType="tmRoot"/>
      </p:par>
    </p:tnLst>
  </p:timing>
  <p:txStyles>
    <p:title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2pPr>
      <a:lvl3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3pPr>
      <a:lvl4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4pPr>
      <a:lvl5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5pPr>
      <a:lvl6pPr marL="914400" indent="-4572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6pPr>
      <a:lvl7pPr marL="1371600" indent="-4572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7pPr>
      <a:lvl8pPr marL="1828800" indent="-4572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8pPr>
      <a:lvl9pPr marL="2286000" indent="-4572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70000"/>
        </a:spcBef>
        <a:spcAft>
          <a:spcPct val="0"/>
        </a:spcAft>
        <a:buClr>
          <a:schemeClr val="hlink"/>
        </a:buClr>
        <a:buSzPct val="85000"/>
        <a:buFont typeface="Arial" charset="0"/>
        <a:buChar char="►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38150" indent="-174625" algn="l" rtl="0" eaLnBrk="0" fontAlgn="base" hangingPunct="0">
        <a:lnSpc>
          <a:spcPct val="90000"/>
        </a:lnSpc>
        <a:spcBef>
          <a:spcPct val="7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860425" indent="-288925" algn="l" rtl="0" eaLnBrk="0" fontAlgn="base" hangingPunct="0">
        <a:lnSpc>
          <a:spcPct val="90000"/>
        </a:lnSpc>
        <a:spcBef>
          <a:spcPct val="7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1413" indent="-279400" algn="l" rtl="0" eaLnBrk="0" fontAlgn="base" hangingPunct="0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1457325" indent="-314325" algn="l" rtl="0" eaLnBrk="0" fontAlgn="base" hangingPunct="0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914525" indent="-314325" algn="l" rtl="0" fontAlgn="base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371725" indent="-314325" algn="l" rtl="0" fontAlgn="base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828925" indent="-314325" algn="l" rtl="0" fontAlgn="base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286125" indent="-314325" algn="l" rtl="0" fontAlgn="base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t="44485" b="1"/>
          <a:stretch/>
        </p:blipFill>
        <p:spPr bwMode="auto">
          <a:xfrm>
            <a:off x="845841" y="0"/>
            <a:ext cx="8298161" cy="688538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" y="0"/>
            <a:ext cx="84584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6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gray">
          <a:xfrm>
            <a:off x="994529" y="1447874"/>
            <a:ext cx="7893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es-CO" sz="2500" b="1" dirty="0" smtClean="0">
                <a:solidFill>
                  <a:schemeClr val="accent1">
                    <a:lumMod val="75000"/>
                  </a:schemeClr>
                </a:solidFill>
              </a:rPr>
              <a:t>ACTO DE CIERRE</a:t>
            </a:r>
            <a:endParaRPr lang="es-CO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47623" name="Text Box 7"/>
          <p:cNvSpPr txBox="1">
            <a:spLocks noChangeArrowheads="1"/>
          </p:cNvSpPr>
          <p:nvPr/>
        </p:nvSpPr>
        <p:spPr bwMode="gray">
          <a:xfrm>
            <a:off x="1133520" y="2680229"/>
            <a:ext cx="7615069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s-CO" sz="2400" dirty="0"/>
              <a:t/>
            </a:r>
            <a:br>
              <a:rPr lang="es-CO" sz="2400" dirty="0"/>
            </a:br>
            <a:endParaRPr lang="es-CO" sz="24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6153998" y="234995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gray">
          <a:xfrm>
            <a:off x="1005158" y="2135637"/>
            <a:ext cx="7615069" cy="17266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s-CO" sz="1800" dirty="0"/>
              <a:t/>
            </a:r>
            <a:br>
              <a:rPr lang="es-CO" sz="1800" dirty="0"/>
            </a:br>
            <a:r>
              <a:rPr lang="es-CO" sz="1800" b="1" dirty="0" smtClean="0"/>
              <a:t>AUDITORIA INTERNA AL SISTEMA DE GESTION DE LA CALIDAD DE LOS JUZGADOS CIVILES MUNICIPALES DE EJECUCION DE SENTENCIAS Y OFICINA DE APOYO BAJO LOS LINEAMIENTOS DE LA NTC ISO 9001:2019</a:t>
            </a:r>
            <a:r>
              <a:rPr lang="es-CO" sz="1800" dirty="0" smtClean="0"/>
              <a:t> “ En tiempos de Pandemia”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endParaRPr lang="es-CO" sz="18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464922" y="3523710"/>
            <a:ext cx="3230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18, 19, 20 DE AGOSTO DE 2020</a:t>
            </a:r>
            <a:endParaRPr lang="es-ES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55" y="3948615"/>
            <a:ext cx="2958376" cy="176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4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7623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777444"/>
              </p:ext>
            </p:extLst>
          </p:nvPr>
        </p:nvGraphicFramePr>
        <p:xfrm>
          <a:off x="1375928" y="2278544"/>
          <a:ext cx="6976948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8474"/>
                <a:gridCol w="348847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FORTALEZAS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OBSERVACIONES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 smtClean="0">
                          <a:latin typeface="+mn-lt"/>
                          <a:ea typeface="Times New Roman" panose="02020603050405020304" pitchFamily="18" charset="0"/>
                        </a:rPr>
                        <a:t>Cuentan con protocolo para revisión ,  trazabilidad y aseguramiento al cumplimiento de actividades que se deben tener la resolución de acciones constitucionales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 smtClean="0">
                          <a:latin typeface="+mn-lt"/>
                          <a:ea typeface="Times New Roman" panose="02020603050405020304" pitchFamily="18" charset="0"/>
                        </a:rPr>
                        <a:t>Se evidencia trabajo en equipo </a:t>
                      </a:r>
                      <a:endParaRPr lang="es-ES" sz="1400" dirty="0" smtClean="0"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 smtClean="0"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Conocimiento y trazabilidad frente al desarrollo de las acciones constitucionales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Cuentan con reglamento interno donde definen claramente sus roles y responsabilidades 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Medios de comunicación con los usuarios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( Línea telefónica)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Incluir las actividades que se llevan en el actuar dentro de la caracterización.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Revisión de la información documentada con la  que cuenta el juzgado con el fin de que sea asociada con los requisitos de la norma ISO 9001:2015 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17713" y="1479235"/>
            <a:ext cx="713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JUZGADO SEXTO (6) CIVIL MUNICIPAL DE EJECUCION DE SENTENCIAS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77746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902796"/>
              </p:ext>
            </p:extLst>
          </p:nvPr>
        </p:nvGraphicFramePr>
        <p:xfrm>
          <a:off x="1195866" y="1854783"/>
          <a:ext cx="7157010" cy="4016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7010"/>
              </a:tblGrid>
              <a:tr h="442368">
                <a:tc>
                  <a:txBody>
                    <a:bodyPr/>
                    <a:lstStyle/>
                    <a:p>
                      <a:r>
                        <a:rPr lang="es-ES" dirty="0" smtClean="0"/>
                        <a:t>FORTALEZAS</a:t>
                      </a:r>
                      <a:endParaRPr lang="es-ES" dirty="0"/>
                    </a:p>
                  </a:txBody>
                  <a:tcPr/>
                </a:tc>
              </a:tr>
              <a:tr h="357371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 enfocan en el usuario y utilizan las herramientas SIGLO XXI para satisfacerlo.</a:t>
                      </a: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Conocimiento </a:t>
                      </a:r>
                      <a:r>
                        <a:rPr lang="es-MX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amplio de cómo se usa el aplicativo SIGLO XXI.</a:t>
                      </a: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Hay </a:t>
                      </a:r>
                      <a:r>
                        <a:rPr lang="es-MX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una validación por parte del Juez previo a notificar a las partes.</a:t>
                      </a: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Lenguaje </a:t>
                      </a:r>
                      <a:r>
                        <a:rPr lang="es-MX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sencillo para entendimiento del usuario</a:t>
                      </a: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Corren </a:t>
                      </a:r>
                      <a:r>
                        <a:rPr lang="es-MX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traslado a la contraparte.</a:t>
                      </a: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MX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</a:t>
                      </a:r>
                      <a:r>
                        <a:rPr lang="es-MX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busca una estandarización en el proceso con respecto de la gestión de calidad.</a:t>
                      </a: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Trabajo en equipo y buenas relaciones interpersonales de trabajo </a:t>
                      </a: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Muestra listado maestro de normas.</a:t>
                      </a: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 tiene respaldo de copias de autos dentro de los equipos del Despacho. </a:t>
                      </a:r>
                      <a:r>
                        <a:rPr lang="es-MX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Cuadro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control 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lang="es-MX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incidentes de desacato activos a la fecha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994530" y="1251415"/>
            <a:ext cx="628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JUZGADO DÈCIMO (10) CIVIL MUNICIPAL DE EJECUCION DE SENTENCIAS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89169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7279"/>
              </p:ext>
            </p:extLst>
          </p:nvPr>
        </p:nvGraphicFramePr>
        <p:xfrm>
          <a:off x="1248936" y="1896358"/>
          <a:ext cx="7382108" cy="389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210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dirty="0" smtClean="0"/>
                        <a:t>FORTALEZAS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encuentra dominio de todos los ítems auditados para el conocimiento del sistema de gestión de calidad y aplicación respectiva de la norma.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líder de área y su equipo de trabajo cuentan con los controles suficientes para mitigar los riesgos identificados.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evidencia disposición e interés por parte del líder del área y de su equipo de trabajo en la implementación del sistema de gestión de calidad y su debido procedimiento.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evidencia buen seguimiento para la realización y o prestación del servicio.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Conocimiento amplio de la utilización del sistema Siglo XXI, las plataformas tecnológicas implementadas por la Rama judicial para el desarrollo de las actividades.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tiene una planeación  entre el líder  de área y su equipo de trabajo para lograr un buen desempeño en las actividades a desarrollar con base en el sistema de gestión de calidad.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tiene una adaptación al cambio que se está presentado por la pandemia, teniendo en cuenta los dispuesto </a:t>
                      </a:r>
                      <a:r>
                        <a:rPr lang="es-C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Consejo Superior de Judicatura.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 activamente en los cursos de formación programados por la coordinación y el Consejo Superior de Judicatura.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248936" y="1390660"/>
            <a:ext cx="7549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 JUZGADO ONCE (11) CIVIL MUNICIPAL DE EJECUCION DE SENTENCIAS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70965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69501"/>
              </p:ext>
            </p:extLst>
          </p:nvPr>
        </p:nvGraphicFramePr>
        <p:xfrm>
          <a:off x="1081667" y="2071699"/>
          <a:ext cx="759398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398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FORTALEZAS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Evidencias (Matrices) adecuadas al procedimiento que corresponde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Conocimiento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los objetivos del SGC y su alineación con la estrategia de la Rama Judicial</a:t>
                      </a:r>
                      <a:endParaRPr lang="es-CO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Participación de todos los asistentes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(Juez y Oficial mayor).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Cuentan con base de datos propias para el control y seguimiento adecuado del manejo de los expedientes.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Se evidencia trabajo en equipo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Se observa un buen liderazgo por parte del Juez hacia sus colaboradores 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Gestiones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cambio planificadas ( Uso de Firma electrónica)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sus competencias mediante formación constante.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48446" y="1570805"/>
            <a:ext cx="732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JUZGADO TRECE (13) CIVIL MUNICIPAL DE EJECUCION DE SENTENCIAS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179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96319"/>
              </p:ext>
            </p:extLst>
          </p:nvPr>
        </p:nvGraphicFramePr>
        <p:xfrm>
          <a:off x="1464527" y="2106319"/>
          <a:ext cx="6999250" cy="334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925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FORTALEZAS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Se cuenta con la respectiva matriz para la identificación de partes internas y externas, se tiene un muy buen manejo del tema acorde con realidad del procedimiento.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 Se cuentan con los controles suficientes para mitigar los riesgos identificados en el procedimiento expuesto.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 Se evidencia disposición e interés por parte del Despacho en la implementación del sistema de gestión de calidad en su</a:t>
                      </a:r>
                      <a:r>
                        <a:rPr lang="es-ES" baseline="0" dirty="0" smtClean="0"/>
                        <a:t> documentación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Se observa una planificación, ejecución y control a las actividades desarrolladas en el despacho.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 Se corrobora que conocen plenamente la caracterización del proceso ejecutivo en el que se aplica el procedimiento PHV y a su vez dan especial importancia al sistema siglo XXI mediante el cual se ejerce control riguroso sobre el procedimiento.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 Han dado aplicación a los diversos canales y medios digitales implementados por la Rama Judicial como estados electrónicos, firma digital, uso del </a:t>
                      </a:r>
                      <a:r>
                        <a:rPr lang="es-ES" dirty="0" err="1" smtClean="0"/>
                        <a:t>micrositio</a:t>
                      </a:r>
                      <a:r>
                        <a:rPr lang="es-ES" dirty="0" smtClean="0"/>
                        <a:t> como medio de comunicación con los Usuarios.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64527" y="1491984"/>
            <a:ext cx="7423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JUZGADO QUINCE (15) CIVIL MUNICIPAL DE EJECUCION DE SENTENCIAS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50873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659648"/>
              </p:ext>
            </p:extLst>
          </p:nvPr>
        </p:nvGraphicFramePr>
        <p:xfrm>
          <a:off x="892098" y="1916017"/>
          <a:ext cx="7995480" cy="4103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029"/>
                <a:gridCol w="4527451"/>
              </a:tblGrid>
              <a:tr h="3679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FORTALEZAS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</a:t>
                      </a:r>
                      <a:r>
                        <a:rPr lang="es-ES" baseline="0" dirty="0" smtClean="0"/>
                        <a:t> CONFORMIDADES MENORES</a:t>
                      </a:r>
                      <a:endParaRPr lang="es-ES" dirty="0"/>
                    </a:p>
                  </a:txBody>
                  <a:tcPr/>
                </a:tc>
              </a:tr>
              <a:tr h="378186">
                <a:tc>
                  <a:txBody>
                    <a:bodyPr/>
                    <a:lstStyle/>
                    <a:p>
                      <a:pPr marL="342900" lvl="0" indent="-342900" algn="just" fontAlgn="base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Participación activa de los entrevistados</a:t>
                      </a: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​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 rowSpan="3">
                  <a:txBody>
                    <a:bodyPr/>
                    <a:lstStyle/>
                    <a:p>
                      <a:pPr marL="342900" lvl="0" indent="-342900" algn="just" fontAlgn="base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CO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evidencia que  en el Juzgado 16 Civil Municipal De Ejecución De Sentencias , se hayan determinado las cuestiones internas y externas que son pertinentes para el propósito misional y que afectan la capacidad para lograr los resultados, sus requisitos y seguimiento incumpliendo lo establecido en el requisito 4.2,a,b  de la NTC ISO 9001:2015.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​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61925" algn="just" fontAlgn="base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se evidencia en el Juzgado 16 Civil Municipal De Ejecución De Sentencias  que se conozca, entienda aplicabilidad a la política del SGC, de modo que puedan contribuir a la eficacia del SGC, incumpliendo lo establecido en el Núm. 5.2.2 de la NTC ISO 9001:2015.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​</a:t>
                      </a:r>
                    </a:p>
                    <a:p>
                      <a:pPr marL="0" lvl="0" indent="0" algn="just" fontAlgn="base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CO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se evidencia que el Juzgado 16 Civil Municipal De </a:t>
                      </a:r>
                      <a:r>
                        <a:rPr lang="es-CO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Ejecución</a:t>
                      </a:r>
                      <a:r>
                        <a:rPr lang="es-CO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De Sentencias identifique los riesgos para evitar salidas no conformes y determinar oportunidades para aumentar la </a:t>
                      </a:r>
                      <a:r>
                        <a:rPr lang="es-CO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satisfacción</a:t>
                      </a:r>
                      <a:r>
                        <a:rPr lang="es-CO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de las partes interesadas, al igual que las acciones para abordarlos y desarrollar una cultura proactiva y preventiva, incumpliendo lo establecido en el </a:t>
                      </a:r>
                      <a:r>
                        <a:rPr lang="es-CO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Numeral</a:t>
                      </a:r>
                      <a:r>
                        <a:rPr lang="es-CO" sz="1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r>
                        <a:rPr lang="es-CO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de la NTC ISO 9001: 2015​</a:t>
                      </a:r>
                      <a:r>
                        <a:rPr lang="es-CO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</a:tr>
              <a:tr h="341851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OBSERVACIONES</a:t>
                      </a:r>
                      <a:endParaRPr lang="es-ES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sz="1600" b="1" dirty="0"/>
                    </a:p>
                  </a:txBody>
                  <a:tcPr/>
                </a:tc>
              </a:tr>
              <a:tr h="3014987">
                <a:tc>
                  <a:txBody>
                    <a:bodyPr/>
                    <a:lstStyle/>
                    <a:p>
                      <a:pPr marL="342900" lvl="0" indent="-342900" algn="just" fontAlgn="base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Socializar gestiones del cambio identificados</a:t>
                      </a:r>
                      <a:r>
                        <a:rPr lang="es-CO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​</a:t>
                      </a:r>
                      <a:endParaRPr lang="es-E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Mayor compromiso con el SGC, es importante tener en cuanta que el sistema es de todos por tanto es importante el compromiso en el tarea de implementación y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mejora continua del mismo.</a:t>
                      </a:r>
                      <a:endParaRPr lang="es-E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debe implementar documentación de cada uno de sus procesos y llevar el control de los mismos. 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​</a:t>
                      </a: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Ejercer liderazgo y toma de conciencia frente al SGC</a:t>
                      </a:r>
                      <a:endParaRPr lang="es-ES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83035" y="1290700"/>
            <a:ext cx="695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 JUZGADO DIECISEIS  (16) CIVIL MUNICIPAL DE EJECUCION DE SENTENCIAS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55442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99773"/>
              </p:ext>
            </p:extLst>
          </p:nvPr>
        </p:nvGraphicFramePr>
        <p:xfrm>
          <a:off x="1472297" y="2234372"/>
          <a:ext cx="7147930" cy="3286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7930"/>
              </a:tblGrid>
              <a:tr h="428997">
                <a:tc>
                  <a:txBody>
                    <a:bodyPr/>
                    <a:lstStyle/>
                    <a:p>
                      <a:r>
                        <a:rPr lang="es-ES" dirty="0" smtClean="0"/>
                        <a:t>FORTALEZAS</a:t>
                      </a:r>
                      <a:endParaRPr lang="es-ES" dirty="0"/>
                    </a:p>
                  </a:txBody>
                  <a:tcPr/>
                </a:tc>
              </a:tr>
              <a:tr h="42899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>
                          <a:latin typeface="+mn-lt"/>
                          <a:cs typeface="Arial"/>
                        </a:rPr>
                        <a:t>Conocimiento de la documentación establecida en el sistema de Gestión de Calidad en cada uno de los ítems auditados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>
                          <a:latin typeface="+mn-lt"/>
                          <a:cs typeface="Arial"/>
                        </a:rPr>
                        <a:t>Aplicación de la normatividad procesal a cada uno de los procesos misionales que desarrollan. 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>
                          <a:latin typeface="+mn-lt"/>
                          <a:cs typeface="Arial"/>
                        </a:rPr>
                        <a:t>Tienen claro conocimiento de sus funciones y responsabilidades frente al SGC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>
                          <a:latin typeface="+mn-lt"/>
                          <a:cs typeface="Arial"/>
                        </a:rPr>
                        <a:t>Conocimiento del direccionamiento estratégico establecido dentro del SGC como la política y objetivos y su contribución al alcance de los mismos.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>
                          <a:latin typeface="+mn-lt"/>
                          <a:cs typeface="Arial"/>
                        </a:rPr>
                        <a:t>Se evidencia organización y planificación en el despacho, conocimiento de la caracterización del proceso auditado. 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 smtClean="0">
                          <a:latin typeface="+mn-lt"/>
                          <a:cs typeface="Arial"/>
                        </a:rPr>
                        <a:t>Hacen uso de herramientas digitales como </a:t>
                      </a:r>
                      <a:r>
                        <a:rPr lang="es-CO" sz="1400" dirty="0" err="1" smtClean="0">
                          <a:latin typeface="+mn-lt"/>
                          <a:cs typeface="Arial"/>
                        </a:rPr>
                        <a:t>Onedrive</a:t>
                      </a:r>
                      <a:r>
                        <a:rPr lang="es-CO" sz="1400" dirty="0" smtClean="0">
                          <a:latin typeface="+mn-lt"/>
                          <a:cs typeface="Arial"/>
                        </a:rPr>
                        <a:t> para la conservación de la información documentada</a:t>
                      </a:r>
                      <a:endParaRPr lang="es-ES" sz="1400" dirty="0" smtClean="0">
                        <a:latin typeface="+mn-lt"/>
                        <a:cs typeface="Arial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>
                          <a:latin typeface="+mn-lt"/>
                          <a:cs typeface="Arial"/>
                        </a:rPr>
                        <a:t>Disposición de las funcionarias  del despacho para atender la auditoria.</a:t>
                      </a:r>
                      <a:r>
                        <a:rPr lang="es-ES" dirty="0" smtClean="0">
                          <a:latin typeface="Arial"/>
                          <a:cs typeface="Arial"/>
                        </a:rPr>
                        <a:t> </a:t>
                      </a:r>
                      <a:endParaRPr lang="es-CO" dirty="0" smtClean="0">
                        <a:cs typeface="Arial"/>
                      </a:endParaRP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55769" y="1538844"/>
            <a:ext cx="714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JUZGADO DIECIOCHO (18) CIVIL MUNICIPAL DE EJECUCION DE SENTENCIAS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9711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005194"/>
              </p:ext>
            </p:extLst>
          </p:nvPr>
        </p:nvGraphicFramePr>
        <p:xfrm>
          <a:off x="1428526" y="2390701"/>
          <a:ext cx="7326408" cy="292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6408"/>
              </a:tblGrid>
              <a:tr h="570829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FORTALEZAS</a:t>
                      </a:r>
                      <a:endParaRPr lang="es-ES" dirty="0"/>
                    </a:p>
                  </a:txBody>
                  <a:tcPr/>
                </a:tc>
              </a:tr>
              <a:tr h="235760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O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Conocimiento</a:t>
                      </a:r>
                      <a:r>
                        <a:rPr lang="es-CO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los requisitos de la norma</a:t>
                      </a:r>
                      <a:r>
                        <a:rPr lang="es-C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Liderazgo</a:t>
                      </a:r>
                      <a:r>
                        <a:rPr lang="es-CO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s-C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Participación activa</a:t>
                      </a:r>
                      <a:r>
                        <a:rPr lang="es-CO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los auditados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Se evidencia trabajo en equipo</a:t>
                      </a:r>
                      <a:endParaRPr lang="es-E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Planificación</a:t>
                      </a:r>
                      <a:r>
                        <a:rPr lang="es-E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los cambios como </a:t>
                      </a:r>
                      <a:r>
                        <a:rPr lang="es-C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electrónica y providencias</a:t>
                      </a:r>
                      <a:r>
                        <a:rPr lang="es-CO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electrónicas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Ejecución de actividades de acuerdo a lo planificado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Compromiso frente al sistema y  direccionamiento estratégico del SGC</a:t>
                      </a:r>
                      <a:endParaRPr lang="es-E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16840" y="1618208"/>
            <a:ext cx="732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JUZGADO DIECINUEVE (19) CIVIL MUNICIPAL DE EJECUCION DE SENTENCIAS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40355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655105"/>
              </p:ext>
            </p:extLst>
          </p:nvPr>
        </p:nvGraphicFramePr>
        <p:xfrm>
          <a:off x="1561171" y="2390518"/>
          <a:ext cx="7114478" cy="3162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4478"/>
              </a:tblGrid>
              <a:tr h="510417">
                <a:tc>
                  <a:txBody>
                    <a:bodyPr/>
                    <a:lstStyle/>
                    <a:p>
                      <a:r>
                        <a:rPr lang="es-ES" dirty="0" smtClean="0"/>
                        <a:t>FORTALEZAS</a:t>
                      </a:r>
                      <a:endParaRPr lang="es-ES" dirty="0"/>
                    </a:p>
                  </a:txBody>
                  <a:tcPr/>
                </a:tc>
              </a:tr>
              <a:tr h="24751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Se observa  dominio de todos los ítems auditados e interés en la aplicación del Sistema de Gestión de Calidad.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Identificación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de las partes internas, externas  y sus necesidades, de acuerdo a las funciones desempeñadas por el comité.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Se evidencia trabajo en equipo y buenas relaciones interpersonales de trabajo, lo cual robustece el Sistema de Gestión.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Se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observa una planificación, ejecución y control de las actividades desarrolladas dentro del Comité.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Gestión</a:t>
                      </a:r>
                      <a:r>
                        <a:rPr lang="es-ES" sz="1400" baseline="0" dirty="0" smtClean="0"/>
                        <a:t> para las mejoras en adquisición de recursos ( humanos, infraestructura y tecnológicos) para el mejoramiento continuo de la Oficina de Apoyo y Juzgados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baseline="0" dirty="0" smtClean="0"/>
                        <a:t>Seguimiento constantes mediante plenarias y reuniones de comité.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1171" y="1907482"/>
            <a:ext cx="628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COMITÈ COORDINADOR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7788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3989"/>
              </p:ext>
            </p:extLst>
          </p:nvPr>
        </p:nvGraphicFramePr>
        <p:xfrm>
          <a:off x="1137423" y="1591958"/>
          <a:ext cx="7750155" cy="4782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796"/>
                <a:gridCol w="3591359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FORTALEZAS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OPORTUNIDAD</a:t>
                      </a:r>
                      <a:r>
                        <a:rPr lang="es-ES" baseline="0" dirty="0" smtClean="0"/>
                        <a:t> DE MEJORA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Cuentan con los controles suficientes para mitigar los riesgos identificados.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 SEGUIMIENTO A LA REALIZACION Y PRESTACION DEL SERVICIO: Bitácoras, informes diarios y mensuales, lista de chequeo para el seguimiento individual hacia las responsabilidades de cada servidor.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Se evidencia que se cuenta con la respectiva matriz para la identificación de partes internas y externas, se tiene un muy buen manejo del tema acorde con realidad del procedimiento.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Se evidencia disposición e interés por parte del líder del área y de su equipo de trabajo en la implementación del sistema de gestión de calidad en su procedimiento.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 Se cuenta con un plan de formación donde se evidencia que han recibido formación complementaria frente al cargo y frente al sistema como: Estructura y cultura organizacional, código general del proceso, gestión de procesos, sistema de gestión de calidad orden y limpieza en el puesto de trabajo entre otro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Existe la posibilidad de generar  reprocesos en el área de archivo en cuanto a los constantes desarchivos  solicitadas por las partes y devoluciones que se deben realizar a las diferentes áreas.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ES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 Existe la posibilidad de utilizar de manera errónea la documentación creada en el área, a no tenerse  Identificada y controlada dentro del sistema de gestión de la calidad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137424" y="1200290"/>
            <a:ext cx="628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LETRA Y ARCHIVO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67687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4">
            <a:extLst>
              <a:ext uri="{FF2B5EF4-FFF2-40B4-BE49-F238E27FC236}">
                <a16:creationId xmlns="" xmlns:a16="http://schemas.microsoft.com/office/drawing/2014/main" id="{0E6538B9-54E4-194D-B654-DC0F479ED1A0}"/>
              </a:ext>
            </a:extLst>
          </p:cNvPr>
          <p:cNvSpPr/>
          <p:nvPr/>
        </p:nvSpPr>
        <p:spPr>
          <a:xfrm>
            <a:off x="1206980" y="3897772"/>
            <a:ext cx="7554529" cy="83666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4">
            <a:extLst>
              <a:ext uri="{FF2B5EF4-FFF2-40B4-BE49-F238E27FC236}">
                <a16:creationId xmlns="" xmlns:a16="http://schemas.microsoft.com/office/drawing/2014/main" id="{0E6538B9-54E4-194D-B654-DC0F479ED1A0}"/>
              </a:ext>
            </a:extLst>
          </p:cNvPr>
          <p:cNvSpPr/>
          <p:nvPr/>
        </p:nvSpPr>
        <p:spPr>
          <a:xfrm>
            <a:off x="1206980" y="2876296"/>
            <a:ext cx="7554529" cy="854348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4">
            <a:extLst>
              <a:ext uri="{FF2B5EF4-FFF2-40B4-BE49-F238E27FC236}">
                <a16:creationId xmlns="" xmlns:a16="http://schemas.microsoft.com/office/drawing/2014/main" id="{0E6538B9-54E4-194D-B654-DC0F479ED1A0}"/>
              </a:ext>
            </a:extLst>
          </p:cNvPr>
          <p:cNvSpPr/>
          <p:nvPr/>
        </p:nvSpPr>
        <p:spPr>
          <a:xfrm>
            <a:off x="1266887" y="5020678"/>
            <a:ext cx="7554529" cy="761878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3941860" y="1203683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AGENDA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6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uadroTexto 9"/>
          <p:cNvSpPr txBox="1"/>
          <p:nvPr/>
        </p:nvSpPr>
        <p:spPr>
          <a:xfrm>
            <a:off x="6153998" y="234995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="" xmlns:a16="http://schemas.microsoft.com/office/drawing/2014/main" id="{0E6538B9-54E4-194D-B654-DC0F479ED1A0}"/>
              </a:ext>
            </a:extLst>
          </p:cNvPr>
          <p:cNvSpPr/>
          <p:nvPr/>
        </p:nvSpPr>
        <p:spPr>
          <a:xfrm>
            <a:off x="1252470" y="1879052"/>
            <a:ext cx="7554529" cy="824963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3">
            <a:extLst>
              <a:ext uri="{FF2B5EF4-FFF2-40B4-BE49-F238E27FC236}">
                <a16:creationId xmlns="" xmlns:a16="http://schemas.microsoft.com/office/drawing/2014/main" id="{37722299-9430-F940-8A87-7DD63760C5F2}"/>
              </a:ext>
            </a:extLst>
          </p:cNvPr>
          <p:cNvSpPr/>
          <p:nvPr/>
        </p:nvSpPr>
        <p:spPr>
          <a:xfrm>
            <a:off x="1252470" y="1881787"/>
            <a:ext cx="886935" cy="801445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33">
            <a:extLst>
              <a:ext uri="{FF2B5EF4-FFF2-40B4-BE49-F238E27FC236}">
                <a16:creationId xmlns="" xmlns:a16="http://schemas.microsoft.com/office/drawing/2014/main" id="{90A6E800-D880-1B40-9AB5-0A9D360BD49C}"/>
              </a:ext>
            </a:extLst>
          </p:cNvPr>
          <p:cNvSpPr txBox="1"/>
          <p:nvPr/>
        </p:nvSpPr>
        <p:spPr>
          <a:xfrm>
            <a:off x="1121006" y="1936253"/>
            <a:ext cx="886935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  <a:endParaRPr lang="en-US" sz="40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="" xmlns:a16="http://schemas.microsoft.com/office/drawing/2014/main" id="{DB607329-DC4D-354E-8324-2A40B717B63A}"/>
              </a:ext>
            </a:extLst>
          </p:cNvPr>
          <p:cNvSpPr txBox="1"/>
          <p:nvPr/>
        </p:nvSpPr>
        <p:spPr>
          <a:xfrm>
            <a:off x="2519586" y="2074752"/>
            <a:ext cx="5789980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PALABRAS LIDER EQUIPO AUDITOR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51" name="Pentagon 3">
            <a:extLst>
              <a:ext uri="{FF2B5EF4-FFF2-40B4-BE49-F238E27FC236}">
                <a16:creationId xmlns="" xmlns:a16="http://schemas.microsoft.com/office/drawing/2014/main" id="{37722299-9430-F940-8A87-7DD63760C5F2}"/>
              </a:ext>
            </a:extLst>
          </p:cNvPr>
          <p:cNvSpPr/>
          <p:nvPr/>
        </p:nvSpPr>
        <p:spPr>
          <a:xfrm>
            <a:off x="1204466" y="2903100"/>
            <a:ext cx="908015" cy="82754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33">
            <a:extLst>
              <a:ext uri="{FF2B5EF4-FFF2-40B4-BE49-F238E27FC236}">
                <a16:creationId xmlns="" xmlns:a16="http://schemas.microsoft.com/office/drawing/2014/main" id="{90A6E800-D880-1B40-9AB5-0A9D360BD49C}"/>
              </a:ext>
            </a:extLst>
          </p:cNvPr>
          <p:cNvSpPr txBox="1"/>
          <p:nvPr/>
        </p:nvSpPr>
        <p:spPr>
          <a:xfrm>
            <a:off x="1157050" y="2970018"/>
            <a:ext cx="755471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53" name="TextBox 43">
            <a:extLst>
              <a:ext uri="{FF2B5EF4-FFF2-40B4-BE49-F238E27FC236}">
                <a16:creationId xmlns="" xmlns:a16="http://schemas.microsoft.com/office/drawing/2014/main" id="{DB607329-DC4D-354E-8324-2A40B717B63A}"/>
              </a:ext>
            </a:extLst>
          </p:cNvPr>
          <p:cNvSpPr txBox="1"/>
          <p:nvPr/>
        </p:nvSpPr>
        <p:spPr>
          <a:xfrm>
            <a:off x="2570262" y="3116817"/>
            <a:ext cx="5782614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PALABRAS COMITE DEL SIGCMA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56" name="TextBox 43">
            <a:extLst>
              <a:ext uri="{FF2B5EF4-FFF2-40B4-BE49-F238E27FC236}">
                <a16:creationId xmlns="" xmlns:a16="http://schemas.microsoft.com/office/drawing/2014/main" id="{DB607329-DC4D-354E-8324-2A40B717B63A}"/>
              </a:ext>
            </a:extLst>
          </p:cNvPr>
          <p:cNvSpPr txBox="1"/>
          <p:nvPr/>
        </p:nvSpPr>
        <p:spPr>
          <a:xfrm>
            <a:off x="2470069" y="5260786"/>
            <a:ext cx="6254811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PRESENTACION DE HALLAZGOS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63" name="Pentagon 3">
            <a:extLst>
              <a:ext uri="{FF2B5EF4-FFF2-40B4-BE49-F238E27FC236}">
                <a16:creationId xmlns="" xmlns:a16="http://schemas.microsoft.com/office/drawing/2014/main" id="{37722299-9430-F940-8A87-7DD63760C5F2}"/>
              </a:ext>
            </a:extLst>
          </p:cNvPr>
          <p:cNvSpPr/>
          <p:nvPr/>
        </p:nvSpPr>
        <p:spPr>
          <a:xfrm>
            <a:off x="1266887" y="5029955"/>
            <a:ext cx="865807" cy="784829"/>
          </a:xfrm>
          <a:prstGeom prst="homePlate">
            <a:avLst/>
          </a:prstGeom>
          <a:gradFill flip="none" rotWithShape="1">
            <a:gsLst>
              <a:gs pos="8000">
                <a:srgbClr val="FFC0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33">
            <a:extLst>
              <a:ext uri="{FF2B5EF4-FFF2-40B4-BE49-F238E27FC236}">
                <a16:creationId xmlns="" xmlns:a16="http://schemas.microsoft.com/office/drawing/2014/main" id="{90A6E800-D880-1B40-9AB5-0A9D360BD49C}"/>
              </a:ext>
            </a:extLst>
          </p:cNvPr>
          <p:cNvSpPr txBox="1"/>
          <p:nvPr/>
        </p:nvSpPr>
        <p:spPr>
          <a:xfrm>
            <a:off x="1158512" y="5106898"/>
            <a:ext cx="819277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</a:t>
            </a:r>
          </a:p>
        </p:txBody>
      </p:sp>
      <p:sp>
        <p:nvSpPr>
          <p:cNvPr id="66" name="Pentagon 3">
            <a:extLst>
              <a:ext uri="{FF2B5EF4-FFF2-40B4-BE49-F238E27FC236}">
                <a16:creationId xmlns="" xmlns:a16="http://schemas.microsoft.com/office/drawing/2014/main" id="{37722299-9430-F940-8A87-7DD63760C5F2}"/>
              </a:ext>
            </a:extLst>
          </p:cNvPr>
          <p:cNvSpPr/>
          <p:nvPr/>
        </p:nvSpPr>
        <p:spPr>
          <a:xfrm>
            <a:off x="1206980" y="3912554"/>
            <a:ext cx="925714" cy="86226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33">
            <a:extLst>
              <a:ext uri="{FF2B5EF4-FFF2-40B4-BE49-F238E27FC236}">
                <a16:creationId xmlns="" xmlns:a16="http://schemas.microsoft.com/office/drawing/2014/main" id="{90A6E800-D880-1B40-9AB5-0A9D360BD49C}"/>
              </a:ext>
            </a:extLst>
          </p:cNvPr>
          <p:cNvSpPr txBox="1"/>
          <p:nvPr/>
        </p:nvSpPr>
        <p:spPr>
          <a:xfrm>
            <a:off x="1099373" y="4026551"/>
            <a:ext cx="878416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  <a:endParaRPr lang="en-US" sz="40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72" name="TextBox 43">
            <a:extLst>
              <a:ext uri="{FF2B5EF4-FFF2-40B4-BE49-F238E27FC236}">
                <a16:creationId xmlns="" xmlns:a16="http://schemas.microsoft.com/office/drawing/2014/main" id="{DB607329-DC4D-354E-8324-2A40B717B63A}"/>
              </a:ext>
            </a:extLst>
          </p:cNvPr>
          <p:cNvSpPr txBox="1"/>
          <p:nvPr/>
        </p:nvSpPr>
        <p:spPr>
          <a:xfrm>
            <a:off x="2519586" y="4143631"/>
            <a:ext cx="5782614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METODOLOGIA AUDITORIA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46005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925459"/>
              </p:ext>
            </p:extLst>
          </p:nvPr>
        </p:nvGraphicFramePr>
        <p:xfrm>
          <a:off x="1423289" y="1744559"/>
          <a:ext cx="7464290" cy="434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145"/>
                <a:gridCol w="3732145"/>
              </a:tblGrid>
              <a:tr h="340634">
                <a:tc>
                  <a:txBody>
                    <a:bodyPr/>
                    <a:lstStyle/>
                    <a:p>
                      <a:r>
                        <a:rPr lang="es-ES" dirty="0" smtClean="0"/>
                        <a:t>FORTALEZAS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OBSERVACION</a:t>
                      </a:r>
                      <a:endParaRPr lang="es-ES" dirty="0"/>
                    </a:p>
                  </a:txBody>
                  <a:tcPr/>
                </a:tc>
              </a:tr>
              <a:tr h="3863625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>
                          <a:latin typeface="Arial"/>
                          <a:cs typeface="Segoe UI"/>
                        </a:rPr>
                        <a:t>Se han implementado diferentes  medios de comunicación para atender las necesidades de los usuarios ( correos, vía telefónica)</a:t>
                      </a:r>
                    </a:p>
                    <a:p>
                      <a:pPr algn="just"/>
                      <a:r>
                        <a:rPr lang="es-ES" dirty="0" smtClean="0">
                          <a:latin typeface="Arial"/>
                          <a:cs typeface="Segoe UI"/>
                        </a:rPr>
                        <a:t>Realizan una planificación, ejecución y seguimiento a las actividades que se desarrollan.</a:t>
                      </a:r>
                    </a:p>
                    <a:p>
                      <a:pPr algn="just"/>
                      <a:r>
                        <a:rPr lang="es-ES" dirty="0" smtClean="0">
                          <a:latin typeface="Arial"/>
                          <a:cs typeface="Segoe UI"/>
                        </a:rPr>
                        <a:t>Conocimiento y aplicación de la visión, misión y política del S.G.C en las actividades realizadas y como contribuyen al cumplimiento de ellas.</a:t>
                      </a:r>
                    </a:p>
                    <a:p>
                      <a:pPr algn="just"/>
                      <a:r>
                        <a:rPr lang="es-ES" dirty="0" smtClean="0">
                          <a:latin typeface="Arial"/>
                          <a:cs typeface="Segoe UI"/>
                        </a:rPr>
                        <a:t>Disposición y compromiso con las mejoras dentro del área por parte del líder y personal a cargo.</a:t>
                      </a:r>
                    </a:p>
                    <a:p>
                      <a:pPr algn="just"/>
                      <a:r>
                        <a:rPr lang="es-ES" dirty="0" smtClean="0">
                          <a:latin typeface="Arial"/>
                          <a:cs typeface="Segoe UI"/>
                        </a:rPr>
                        <a:t>Identifican con claridad las cuestiones internas y externas y sus factores positivos y/o negativos .</a:t>
                      </a:r>
                    </a:p>
                    <a:p>
                      <a:pPr algn="just"/>
                      <a:r>
                        <a:rPr lang="es-ES" dirty="0" smtClean="0">
                          <a:latin typeface="Arial"/>
                          <a:cs typeface="Segoe UI"/>
                        </a:rPr>
                        <a:t>Plan de formación que permite mejorar  el desempeño en la realización de las funciones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ES" sz="1400" dirty="0" smtClean="0">
                          <a:latin typeface="Arial"/>
                          <a:cs typeface="Arial"/>
                        </a:rPr>
                        <a:t>Existe la posibilidad de no corregir y aumentar la insatisfacción del usuario al no realizar  un análisis de las causas que dieron lugar a la inconformidad (PQR) </a:t>
                      </a: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s-ES" sz="1400" dirty="0" smtClean="0">
                        <a:latin typeface="Arial"/>
                        <a:cs typeface="Arial"/>
                      </a:endParaRP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ES" sz="1400" dirty="0" smtClean="0">
                          <a:latin typeface="Arial"/>
                          <a:cs typeface="Arial"/>
                        </a:rPr>
                        <a:t>Se debe afianzar los conocimientos respecto a los  conceptos de salida no conforme, no conformidad y acción correctiva o de mejora</a:t>
                      </a: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s-ES" sz="1400" dirty="0" smtClean="0">
                        <a:latin typeface="Arial"/>
                        <a:cs typeface="Arial"/>
                      </a:endParaRP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ES" sz="1400" b="1" dirty="0" smtClean="0">
                          <a:latin typeface="+mn-lt"/>
                          <a:cs typeface="Arial"/>
                        </a:rPr>
                        <a:t>OPORTUNIDAD</a:t>
                      </a:r>
                      <a:r>
                        <a:rPr lang="es-ES" sz="1400" b="1" baseline="0" dirty="0" smtClean="0">
                          <a:latin typeface="+mn-lt"/>
                          <a:cs typeface="Arial"/>
                        </a:rPr>
                        <a:t> DE MEJORA</a:t>
                      </a: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s-ES" sz="1400" baseline="0" dirty="0" smtClean="0">
                        <a:latin typeface="Arial"/>
                        <a:cs typeface="Arial"/>
                      </a:endParaRP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ES" sz="1400" dirty="0" smtClean="0">
                          <a:latin typeface="Arial"/>
                          <a:cs typeface="Arial"/>
                        </a:rPr>
                        <a:t>Realizar capacitaciones en temas específicos de atención y comunicación al usuario</a:t>
                      </a:r>
                      <a:endParaRPr lang="es-ES" sz="1400" dirty="0" smtClean="0">
                        <a:ea typeface="+mn-lt"/>
                        <a:cs typeface="+mn-lt"/>
                      </a:endParaRP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s-ES" sz="1400" dirty="0" smtClean="0">
                        <a:latin typeface="Arial"/>
                        <a:cs typeface="Arial"/>
                      </a:endParaRP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ES" sz="1400" dirty="0" smtClean="0">
                          <a:latin typeface="Arial"/>
                          <a:cs typeface="Arial"/>
                        </a:rPr>
                        <a:t>Crear un medio de comunicación virtual para PQR de las partes interesadas</a:t>
                      </a:r>
                      <a:endParaRPr lang="en-US" sz="1400" dirty="0" smtClean="0">
                        <a:ea typeface="+mn-lt"/>
                        <a:cs typeface="+mn-lt"/>
                      </a:endParaRP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64527" y="1222646"/>
            <a:ext cx="628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ATENCION AL USUARIO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0643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218302"/>
              </p:ext>
            </p:extLst>
          </p:nvPr>
        </p:nvGraphicFramePr>
        <p:xfrm>
          <a:off x="1464525" y="1951448"/>
          <a:ext cx="7144216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108"/>
                <a:gridCol w="357210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FORTALEZAS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OBSERVACION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just" fontAlgn="base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 disposición y liderazgo por parte del  Ing. Jaime Bernal  y su compromiso con las mejoras dentro del área.</a:t>
                      </a:r>
                      <a:r>
                        <a:rPr lang="es-E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​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​</a:t>
                      </a: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Participación activa de los entrevistados</a:t>
                      </a:r>
                      <a:r>
                        <a:rPr lang="es-E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​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​</a:t>
                      </a: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Cuentan con herramientas de seguimiento y medición que les permiten tomar decisiones.</a:t>
                      </a:r>
                      <a:r>
                        <a:rPr lang="es-E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​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​</a:t>
                      </a: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Realizan una planificación, ejecución, control y seguimiento constante a las actividades del despacho.</a:t>
                      </a:r>
                      <a:r>
                        <a:rPr lang="es-E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​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Existe la posibilidad de no asegurar la identificación de todos los riesgos en el área de tecnología dada la ausencia de un seguimiento previo. 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​</a:t>
                      </a: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61925" algn="just" fontAlgn="base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Debe reforzarse el conocimiento del SGC. 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​</a:t>
                      </a: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61925" algn="just" fontAlgn="base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Falta implementar una medida de seguimiento respecto a las acciones de mejora. 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​</a:t>
                      </a: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61925" algn="just" fontAlgn="base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personal del </a:t>
                      </a:r>
                      <a:r>
                        <a:rPr lang="es-MX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área podría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llegar  a ser insuficiente para dar alcance a los objetivos propuestos y el desarrollo eficaz del proceso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​</a:t>
                      </a: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64527" y="1557816"/>
            <a:ext cx="628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SISTEMAS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59889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383093"/>
              </p:ext>
            </p:extLst>
          </p:nvPr>
        </p:nvGraphicFramePr>
        <p:xfrm>
          <a:off x="1016794" y="1702537"/>
          <a:ext cx="7748026" cy="301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211"/>
                <a:gridCol w="323381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FORTALEZA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OBSERVACION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disposición y liderazgo por parte del grupo y su compromiso con las mejoras dentro del área.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​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Participación de los entrevistados.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​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una planificación, ejecución, control y seguimiento constante a las actividades del área.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​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procede a corregir el riesgo inmediatamente.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ha dado una solución debido al uso de las herramientas tecnológicas.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Cuando un usuario externo solicita algo se contextualiza en grupo.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Existe la posibilidad de incumplir con las actividades al no contar con los recursos tecnológicos para la realización de las actividades</a:t>
                      </a: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16794" y="1299486"/>
            <a:ext cx="628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ENTRADAS, ESTADOS, REMATES Y LIQUIDACIONES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65743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156549"/>
              </p:ext>
            </p:extLst>
          </p:nvPr>
        </p:nvGraphicFramePr>
        <p:xfrm>
          <a:off x="1286107" y="1760002"/>
          <a:ext cx="7333786" cy="3548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893"/>
                <a:gridCol w="3666893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FORTALEZA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OBSERVACION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Manejo adecuado</a:t>
                      </a:r>
                      <a:r>
                        <a:rPr lang="es-CO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los conceptos del SGC</a:t>
                      </a:r>
                      <a:r>
                        <a:rPr lang="es-CO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S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Evidencias (Matrices) adecuadas al procedimiento que corresponde del área.</a:t>
                      </a:r>
                      <a:endParaRPr lang="es-ES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Participación de todos los asistentes</a:t>
                      </a:r>
                      <a:endParaRPr lang="es-ES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CO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(Profesionales Universitarios y Asistentes Administrativos).</a:t>
                      </a:r>
                      <a:endParaRPr lang="es-ES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Cuentan con base de datos propias para el control y seguimiento adecuado del manejo de los expedientes.</a:t>
                      </a:r>
                      <a:endParaRPr lang="es-ES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Se evidencia trabajo en equipo</a:t>
                      </a:r>
                      <a:endParaRPr lang="es-ES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Se observa un buen liderazgo por parte de los profesionales Universitarios entre ellos mismos como frente a los Asistentes Administrativos. </a:t>
                      </a:r>
                      <a:endParaRPr lang="es-ES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Infraestructura</a:t>
                      </a:r>
                      <a:r>
                        <a:rPr lang="es-ES" baseline="0" dirty="0" smtClean="0"/>
                        <a:t> insuficiente ( equipos, software) para el desarrollo adecuado de sus labores.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286107" y="1336715"/>
            <a:ext cx="628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OFICIOS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85066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18075"/>
              </p:ext>
            </p:extLst>
          </p:nvPr>
        </p:nvGraphicFramePr>
        <p:xfrm>
          <a:off x="1464527" y="1651102"/>
          <a:ext cx="7144214" cy="386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421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FORTALEZAS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encuentra dominio de todos los ítems auditados para el conocimiento del sistema de gestión de calidad y aplicación respectiva de la norma.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líder de área y su equipo de trabajo cuentan con los controles suficientes para mitigar los riesgos identificados.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evidencia disposición e interés por parte del líder del área y de su equipo de trabajo en la implementación del sistema de gestión de calidad y su debido procedimiento.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evidencia buen seguimiento para la realización y o prestación del servicio.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Conocimiento amplio de la utilización del sistema Siglo XXI, las plataformas tecnológicas implementadas por la Rama judicial para el desarrollo de las actividades.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tiene una planeación  entre el líder  de área y su equipo de trabajo para lograr un buen desempeño en las actividades a desarrollar con base en el sistema de gestión de calidad.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tiene una adaptación al cambio que se está presentado por la pandemia, teniendo en cuenta los dispuesto por el Consejo Superior de Judicatura.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 activamente en los cursos de formación programados por la coordinación y el Consejo Superior de Judicatura.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64527" y="1261148"/>
            <a:ext cx="628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DEPÒSITOS JUDICIALES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34429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64527" y="1283012"/>
            <a:ext cx="628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REPARTO, CORRESPONDENCIA, JURIDICA Y A.C</a:t>
            </a:r>
            <a:endParaRPr lang="es-ES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047690"/>
              </p:ext>
            </p:extLst>
          </p:nvPr>
        </p:nvGraphicFramePr>
        <p:xfrm>
          <a:off x="994529" y="1760002"/>
          <a:ext cx="7625364" cy="450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2682"/>
                <a:gridCol w="381268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FORTALEZA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OPORTUNIDAD</a:t>
                      </a:r>
                      <a:r>
                        <a:rPr lang="es-ES" baseline="0" dirty="0" smtClean="0"/>
                        <a:t> DE MEJORA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Identifica las partes interesadas de forma clara y cada uno de sus requisitos . 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Conoce, aplica y tiene en cuenta la política de calidad en el desarrollo del proceso y se ha dado a conocer de manera amplia a cada uno de los funcionarios del área, hacen referencia al ámbito social.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Se reconoce los roles de los funcionarios dentro del área y se videncia en los manuales de funciones. 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Tiene identificados los riesgos teniendo en cuenta  los requisitos de las partes interesadas, se evidencia seguimiento y planes de acción en pro de la mitigación de los riesgos y el mejoramiento continuo  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Organización digital de tutelas haciendo uso de herramientas tecnológicas.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Equipo interdisciplinario e integración de todas sus áreas.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 smtClean="0">
                          <a:latin typeface="+mn-lt"/>
                          <a:cs typeface="Arial" panose="020B0604020202020204" pitchFamily="34" charset="0"/>
                        </a:rPr>
                        <a:t>Cuentan con matriz para control de procesos revisados y aprobados, fechas programadas y fechas de entrega, control de tutelas, informes de gestión en línea,  plan de gestión anual para cada área, reuniones virtuales por herramientas como </a:t>
                      </a:r>
                      <a:r>
                        <a:rPr lang="es-CO" sz="1200" dirty="0" err="1" smtClean="0">
                          <a:latin typeface="+mn-lt"/>
                          <a:cs typeface="Arial" panose="020B0604020202020204" pitchFamily="34" charset="0"/>
                        </a:rPr>
                        <a:t>teams</a:t>
                      </a:r>
                      <a:r>
                        <a:rPr lang="es-CO" sz="1200" dirty="0" smtClean="0"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dirty="0" smtClean="0"/>
                        <a:t>Actualizar funciones en manual de perfiles del cargo teniendo en cuenta los cambios legislativos y situaciones de contexto</a:t>
                      </a:r>
                      <a:endParaRPr lang="es-CO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6984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16794" y="1351431"/>
            <a:ext cx="628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COORDINACION</a:t>
            </a:r>
            <a:endParaRPr lang="es-ES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50198"/>
              </p:ext>
            </p:extLst>
          </p:nvPr>
        </p:nvGraphicFramePr>
        <p:xfrm>
          <a:off x="994529" y="1760002"/>
          <a:ext cx="7893050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1154"/>
                <a:gridCol w="308189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FORTALEZA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OPORTUNIDAD</a:t>
                      </a:r>
                      <a:r>
                        <a:rPr lang="es-ES" baseline="0" dirty="0" smtClean="0"/>
                        <a:t> DE MEJORA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+mn-lt"/>
                          <a:cs typeface="Segoe UI"/>
                        </a:rPr>
                        <a:t>Identifica con claridad el contexto interno y externo de su organización. </a:t>
                      </a:r>
                      <a:endParaRPr lang="es-ES" sz="1400" dirty="0" smtClean="0">
                        <a:latin typeface="+mn-lt"/>
                        <a:cs typeface="Segoe UI"/>
                      </a:endParaRP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s-CO" sz="1400" dirty="0" smtClean="0">
                          <a:latin typeface="+mn-lt"/>
                          <a:cs typeface="Arial"/>
                        </a:rPr>
                        <a:t>Se conocen las partes interesadas, así como sus necesidades lo que permite, tomar las acciones pertinentes para satisfacer las mismas y mejorar el desarrollo de las mismas.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 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+mn-lt"/>
                          <a:cs typeface="Segoe UI"/>
                        </a:rPr>
                        <a:t>Se aplica el sistema PHVA en el sistema gestión.</a:t>
                      </a:r>
                      <a:endParaRPr lang="es-ES" sz="1400" dirty="0" smtClean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Participación activa de la entrevistada</a:t>
                      </a: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+mn-lt"/>
                          <a:cs typeface="Arial"/>
                        </a:rPr>
                        <a:t>Cuenta con herramientas de seguimiento (indicadores) y medición  que le permite llevar a cabo un proceso estratégico, en especial, la toma de decisiones, y la identificación de riesgos y oportunidades de mejora.</a:t>
                      </a: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+mn-lt"/>
                          <a:cs typeface="Arial"/>
                        </a:rPr>
                        <a:t>Realiza una planificación, ejecución, control y seguimiento constante a las actividades del área de coordinación. </a:t>
                      </a: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n-US" sz="1400" dirty="0" smtClean="0">
                          <a:latin typeface="+mn-lt"/>
                          <a:cs typeface="Segoe UI"/>
                        </a:rPr>
                        <a:t>Da </a:t>
                      </a:r>
                      <a:r>
                        <a:rPr lang="en-US" sz="1400" dirty="0" err="1" smtClean="0">
                          <a:latin typeface="+mn-lt"/>
                          <a:cs typeface="Segoe UI"/>
                        </a:rPr>
                        <a:t>cuenta</a:t>
                      </a:r>
                      <a:r>
                        <a:rPr lang="en-US" sz="1400" dirty="0" smtClean="0">
                          <a:latin typeface="+mn-lt"/>
                          <a:cs typeface="Segoe UI"/>
                        </a:rPr>
                        <a:t> de la </a:t>
                      </a:r>
                      <a:r>
                        <a:rPr lang="en-US" sz="1400" dirty="0" err="1" smtClean="0">
                          <a:latin typeface="+mn-lt"/>
                          <a:cs typeface="Segoe UI"/>
                        </a:rPr>
                        <a:t>satisfacción</a:t>
                      </a:r>
                      <a:r>
                        <a:rPr lang="en-US" sz="1400" dirty="0" smtClean="0">
                          <a:latin typeface="+mn-lt"/>
                          <a:cs typeface="Segoe UI"/>
                        </a:rPr>
                        <a:t> del </a:t>
                      </a:r>
                      <a:r>
                        <a:rPr lang="en-US" sz="1400" dirty="0" err="1" smtClean="0">
                          <a:latin typeface="+mn-lt"/>
                          <a:cs typeface="Segoe UI"/>
                        </a:rPr>
                        <a:t>cliente</a:t>
                      </a:r>
                      <a:r>
                        <a:rPr lang="en-US" sz="1400" dirty="0" smtClean="0">
                          <a:latin typeface="+mn-lt"/>
                          <a:cs typeface="Segoe UI"/>
                        </a:rPr>
                        <a:t>, </a:t>
                      </a:r>
                      <a:r>
                        <a:rPr lang="en-US" sz="1400" dirty="0" err="1" smtClean="0">
                          <a:latin typeface="+mn-lt"/>
                          <a:cs typeface="Segoe UI"/>
                        </a:rPr>
                        <a:t>tanto</a:t>
                      </a:r>
                      <a:r>
                        <a:rPr lang="en-US" sz="1400" dirty="0" smtClean="0"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cs typeface="Segoe UI"/>
                        </a:rPr>
                        <a:t>usuarios</a:t>
                      </a:r>
                      <a:r>
                        <a:rPr lang="en-US" sz="1400" dirty="0" smtClean="0"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cs typeface="Segoe UI"/>
                        </a:rPr>
                        <a:t>como</a:t>
                      </a:r>
                      <a:r>
                        <a:rPr lang="en-US" sz="1400" dirty="0" smtClean="0"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cs typeface="Segoe UI"/>
                        </a:rPr>
                        <a:t>juzgados</a:t>
                      </a:r>
                      <a:r>
                        <a:rPr lang="en-US" sz="1400" dirty="0" smtClean="0">
                          <a:latin typeface="+mn-lt"/>
                          <a:cs typeface="Segoe UI"/>
                        </a:rPr>
                        <a:t>. </a:t>
                      </a: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s-ES" sz="1600" dirty="0" smtClean="0">
                          <a:latin typeface="+mn-lt"/>
                          <a:cs typeface="Arial"/>
                        </a:rPr>
                        <a:t>Dirige el proceso estratégico mediante líneas de comunicación en relación con las partes interesadas internas y externas</a:t>
                      </a:r>
                      <a:endParaRPr lang="es-ES" sz="1400" dirty="0" smtClean="0">
                        <a:solidFill>
                          <a:srgbClr val="000000"/>
                        </a:solidFill>
                        <a:latin typeface="+mn-lt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+mn-lt"/>
                          <a:cs typeface="Arial"/>
                        </a:rPr>
                        <a:t>Se evidencian factores externos que han impedido dar cumplimiento total de los objetivos de calidad de la Oficina de Apoyo lo que ha generado acumulación de trabajo, por ejemplo.   </a:t>
                      </a:r>
                      <a:endParaRPr lang="en-US" sz="1400" dirty="0" smtClean="0">
                        <a:latin typeface="+mn-lt"/>
                        <a:cs typeface="Arial"/>
                      </a:endParaRPr>
                    </a:p>
                    <a:p>
                      <a:pPr algn="just"/>
                      <a:endParaRPr lang="en-US" sz="1400" dirty="0" smtClean="0">
                        <a:latin typeface="+mn-lt"/>
                        <a:cs typeface="Arial"/>
                      </a:endParaRP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+mn-lt"/>
                          <a:cs typeface="Arial"/>
                        </a:rPr>
                        <a:t>Los procesos de cada una de las áreas de la Oficina de Apoyo a cargo de la Coordinación no cuentan con herramientas suficientes para realizar trabajo en casa, lo que podría dificultar una medición y seguimiento en relación con el cierre de la sede judicial</a:t>
                      </a:r>
                      <a:endParaRPr lang="es-ES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5213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81983" y="2346611"/>
            <a:ext cx="74955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MUCHAS GRACIAS POR SU COLABORACION PARA LLEVAR A CABO ESTE EJERCICIO DE AUDITORIA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6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7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uadroTexto 9"/>
          <p:cNvSpPr txBox="1"/>
          <p:nvPr/>
        </p:nvSpPr>
        <p:spPr>
          <a:xfrm>
            <a:off x="1460810" y="4159405"/>
            <a:ext cx="742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CC00"/>
                </a:solidFill>
              </a:rPr>
              <a:t>…..EL SISTEMA DE GESTION DE LA CALIDAD ES UN </a:t>
            </a:r>
          </a:p>
          <a:p>
            <a:r>
              <a:rPr lang="es-ES" sz="2000" b="1" dirty="0" smtClean="0">
                <a:solidFill>
                  <a:srgbClr val="FFCC00"/>
                </a:solidFill>
              </a:rPr>
              <a:t>COMPROMISO DE TODOS!!!!!</a:t>
            </a:r>
            <a:endParaRPr lang="es-ES" sz="20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614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8" name="Text Box 6"/>
          <p:cNvSpPr txBox="1">
            <a:spLocks noChangeArrowheads="1"/>
          </p:cNvSpPr>
          <p:nvPr/>
        </p:nvSpPr>
        <p:spPr bwMode="auto">
          <a:xfrm>
            <a:off x="1042731" y="1337295"/>
            <a:ext cx="7883027" cy="507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1800" dirty="0" smtClean="0">
                <a:solidFill>
                  <a:srgbClr val="19324B"/>
                </a:solidFill>
              </a:rPr>
              <a:t> </a:t>
            </a:r>
            <a:r>
              <a:rPr lang="es-CO" sz="1800" b="1" dirty="0" smtClean="0">
                <a:solidFill>
                  <a:srgbClr val="0070C0"/>
                </a:solidFill>
              </a:rPr>
              <a:t>ALCANCE</a:t>
            </a:r>
            <a:endParaRPr lang="es-CO" sz="1800" b="1" dirty="0">
              <a:solidFill>
                <a:srgbClr val="0070C0"/>
              </a:solidFill>
            </a:endParaRPr>
          </a:p>
          <a:p>
            <a:r>
              <a:rPr lang="es-CO" sz="1800" dirty="0" smtClean="0"/>
              <a:t>Auditoría a los procesos del sistema bajo los requisitos de la(s) normas</a:t>
            </a:r>
          </a:p>
          <a:p>
            <a:endParaRPr lang="es-ES" sz="1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es-ES" sz="1800" b="1" dirty="0" smtClean="0">
                <a:solidFill>
                  <a:srgbClr val="0070C0"/>
                </a:solidFill>
              </a:rPr>
              <a:t>OBJETIVO</a:t>
            </a:r>
          </a:p>
          <a:p>
            <a:pPr lvl="0" algn="just"/>
            <a:r>
              <a:rPr lang="es-CO" sz="1800" dirty="0" smtClean="0"/>
              <a:t>*Validar </a:t>
            </a:r>
            <a:r>
              <a:rPr lang="es-CO" sz="1800" dirty="0"/>
              <a:t>el alcance del sistema de </a:t>
            </a:r>
            <a:r>
              <a:rPr lang="es-CO" sz="1800" dirty="0" smtClean="0"/>
              <a:t>gestión </a:t>
            </a:r>
            <a:r>
              <a:rPr lang="es-CO" sz="1800" dirty="0"/>
              <a:t>bajo los requisitos de </a:t>
            </a:r>
            <a:r>
              <a:rPr lang="es-CO" sz="1800" dirty="0" smtClean="0"/>
              <a:t>la(s) norma(s) auditada(s), confirmar </a:t>
            </a:r>
            <a:r>
              <a:rPr lang="es-CO" sz="1800" dirty="0"/>
              <a:t>que cubre adecuadamente todos los requerimientos de </a:t>
            </a:r>
            <a:r>
              <a:rPr lang="es-CO" sz="1800" dirty="0" smtClean="0"/>
              <a:t>la(s) norma(s) auditada(s) </a:t>
            </a:r>
            <a:r>
              <a:rPr lang="es-CO" sz="1800" dirty="0"/>
              <a:t>y los elementos fundamentales del Sistema de </a:t>
            </a:r>
            <a:r>
              <a:rPr lang="es-CO" sz="1800" dirty="0" smtClean="0"/>
              <a:t>Gestión.</a:t>
            </a:r>
            <a:endParaRPr lang="es-CO" sz="1800" dirty="0"/>
          </a:p>
          <a:p>
            <a:pPr lvl="0" algn="just"/>
            <a:r>
              <a:rPr lang="es-ES_tradnl" sz="1800" dirty="0" smtClean="0"/>
              <a:t>*Confirmar </a:t>
            </a:r>
            <a:r>
              <a:rPr lang="es-ES_tradnl" sz="1800" dirty="0"/>
              <a:t>que el Sistema de </a:t>
            </a:r>
            <a:r>
              <a:rPr lang="es-ES_tradnl" sz="1800" dirty="0" smtClean="0"/>
              <a:t>Gestión cubre adecuadamente </a:t>
            </a:r>
            <a:r>
              <a:rPr lang="es-ES_tradnl" sz="1800" dirty="0"/>
              <a:t>los requerimientos de </a:t>
            </a:r>
            <a:r>
              <a:rPr lang="es-ES_tradnl" sz="1800" dirty="0" smtClean="0"/>
              <a:t>las norma(s)  auditada(s).</a:t>
            </a:r>
            <a:endParaRPr lang="es-ES" sz="1800" dirty="0" smtClean="0"/>
          </a:p>
          <a:p>
            <a:pPr lvl="0"/>
            <a:endParaRPr lang="es-ES" sz="1800" dirty="0" smtClean="0"/>
          </a:p>
          <a:p>
            <a:pPr lvl="0"/>
            <a:r>
              <a:rPr lang="es-ES" sz="1800" u="sng" dirty="0" smtClean="0"/>
              <a:t>Se cumplieron los Objetivos</a:t>
            </a:r>
          </a:p>
          <a:p>
            <a:pPr lvl="0"/>
            <a:endParaRPr lang="es-ES" sz="1800" dirty="0" smtClean="0"/>
          </a:p>
          <a:p>
            <a:pPr lvl="0"/>
            <a:r>
              <a:rPr lang="es-ES" sz="1800" b="1" dirty="0" smtClean="0">
                <a:solidFill>
                  <a:srgbClr val="0070C0"/>
                </a:solidFill>
              </a:rPr>
              <a:t>CRITERIOS </a:t>
            </a:r>
          </a:p>
          <a:p>
            <a:pPr algn="just"/>
            <a:r>
              <a:rPr lang="es-ES" sz="1800" dirty="0"/>
              <a:t>Normatividad  vigente y aplicable,  manuales,  instructivos ,  cartillas procedimientos , caracterizaciones,  políticas, entre otra documentación  acogida  por  la organización  y  las normas auditadas.</a:t>
            </a:r>
          </a:p>
          <a:p>
            <a:pPr lvl="0"/>
            <a:endParaRPr lang="es-ES" sz="1800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51" y="151765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uadroTexto 9"/>
          <p:cNvSpPr txBox="1"/>
          <p:nvPr/>
        </p:nvSpPr>
        <p:spPr>
          <a:xfrm>
            <a:off x="6153998" y="234995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</p:spTree>
    <p:extLst>
      <p:ext uri="{BB962C8B-B14F-4D97-AF65-F5344CB8AC3E}">
        <p14:creationId xmlns:p14="http://schemas.microsoft.com/office/powerpoint/2010/main" val="16215195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6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6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68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4529" y="1201017"/>
            <a:ext cx="7893050" cy="6540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CO" sz="2800" b="1" dirty="0" smtClean="0">
                <a:solidFill>
                  <a:schemeClr val="accent1">
                    <a:lumMod val="75000"/>
                  </a:schemeClr>
                </a:solidFill>
              </a:rPr>
              <a:t>METODOLOGIA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14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15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CuadroTexto 16"/>
          <p:cNvSpPr txBox="1"/>
          <p:nvPr/>
        </p:nvSpPr>
        <p:spPr>
          <a:xfrm>
            <a:off x="6153998" y="234995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pic>
        <p:nvPicPr>
          <p:cNvPr id="19" name="Imagen 18"/>
          <p:cNvPicPr/>
          <p:nvPr/>
        </p:nvPicPr>
        <p:blipFill>
          <a:blip r:embed="rId6"/>
          <a:stretch>
            <a:fillRect/>
          </a:stretch>
        </p:blipFill>
        <p:spPr>
          <a:xfrm>
            <a:off x="994529" y="2906307"/>
            <a:ext cx="3703630" cy="2102481"/>
          </a:xfrm>
          <a:prstGeom prst="rect">
            <a:avLst/>
          </a:prstGeom>
        </p:spPr>
      </p:pic>
      <p:pic>
        <p:nvPicPr>
          <p:cNvPr id="20" name="Imagen 19"/>
          <p:cNvPicPr/>
          <p:nvPr/>
        </p:nvPicPr>
        <p:blipFill>
          <a:blip r:embed="rId7"/>
          <a:stretch>
            <a:fillRect/>
          </a:stretch>
        </p:blipFill>
        <p:spPr>
          <a:xfrm>
            <a:off x="4984245" y="2906306"/>
            <a:ext cx="3523250" cy="210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833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5333" y="1033950"/>
            <a:ext cx="7893050" cy="6540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CO" sz="3200" b="1" dirty="0" smtClean="0">
                <a:solidFill>
                  <a:srgbClr val="0070C0"/>
                </a:solidFill>
              </a:rPr>
              <a:t>MUESTREO</a:t>
            </a:r>
          </a:p>
        </p:txBody>
      </p:sp>
      <p:sp>
        <p:nvSpPr>
          <p:cNvPr id="8198" name="Text Box 25"/>
          <p:cNvSpPr txBox="1">
            <a:spLocks noChangeArrowheads="1"/>
          </p:cNvSpPr>
          <p:nvPr/>
        </p:nvSpPr>
        <p:spPr bwMode="auto">
          <a:xfrm>
            <a:off x="1106065" y="4492249"/>
            <a:ext cx="784734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400" dirty="0"/>
              <a:t>La auditoría se </a:t>
            </a:r>
            <a:r>
              <a:rPr lang="es-CO" sz="2400" dirty="0" smtClean="0"/>
              <a:t>llevó </a:t>
            </a:r>
            <a:r>
              <a:rPr lang="es-CO" sz="2400" dirty="0"/>
              <a:t>cabo mediante muestreo</a:t>
            </a:r>
            <a:r>
              <a:rPr lang="es-CO" sz="2400" dirty="0" smtClean="0"/>
              <a:t>.</a:t>
            </a:r>
            <a:endParaRPr lang="es-CO" sz="2400" dirty="0"/>
          </a:p>
          <a:p>
            <a:r>
              <a:rPr lang="es-CO" sz="2400" dirty="0"/>
              <a:t>Las muestras </a:t>
            </a:r>
            <a:r>
              <a:rPr lang="es-CO" sz="2400" dirty="0" smtClean="0"/>
              <a:t>fueron elegidas </a:t>
            </a:r>
            <a:r>
              <a:rPr lang="es-CO" sz="2400" dirty="0"/>
              <a:t>a criterio de los auditores</a:t>
            </a:r>
            <a:r>
              <a:rPr lang="es-CO" sz="2400" dirty="0" smtClean="0"/>
              <a:t>.</a:t>
            </a:r>
            <a:endParaRPr lang="es-CO" sz="2400" dirty="0"/>
          </a:p>
          <a:p>
            <a:r>
              <a:rPr lang="es-CO" sz="2400" dirty="0"/>
              <a:t>El concepto del auditor se </a:t>
            </a:r>
            <a:r>
              <a:rPr lang="es-CO" sz="2400" dirty="0" smtClean="0"/>
              <a:t>emitió </a:t>
            </a:r>
            <a:r>
              <a:rPr lang="es-CO" sz="2400" dirty="0"/>
              <a:t>con respecto a las muestras tomadas</a:t>
            </a:r>
            <a:r>
              <a:rPr lang="es-CO" sz="2800" dirty="0"/>
              <a:t>.</a:t>
            </a:r>
            <a:endParaRPr lang="es-ES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853388" y="431495"/>
            <a:ext cx="5034191" cy="642938"/>
            <a:chOff x="2381" y="394"/>
            <a:chExt cx="3154" cy="405"/>
          </a:xfrm>
        </p:grpSpPr>
        <p:sp>
          <p:nvSpPr>
            <p:cNvPr id="9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10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uadroTexto 11"/>
          <p:cNvSpPr txBox="1"/>
          <p:nvPr/>
        </p:nvSpPr>
        <p:spPr>
          <a:xfrm>
            <a:off x="6153998" y="234995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pic>
        <p:nvPicPr>
          <p:cNvPr id="14" name="Imagen 13"/>
          <p:cNvPicPr/>
          <p:nvPr/>
        </p:nvPicPr>
        <p:blipFill>
          <a:blip r:embed="rId6"/>
          <a:stretch>
            <a:fillRect/>
          </a:stretch>
        </p:blipFill>
        <p:spPr>
          <a:xfrm>
            <a:off x="1223954" y="1733426"/>
            <a:ext cx="3805782" cy="2506257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7"/>
          <a:stretch>
            <a:fillRect/>
          </a:stretch>
        </p:blipFill>
        <p:spPr>
          <a:xfrm>
            <a:off x="5180147" y="1755651"/>
            <a:ext cx="3558236" cy="24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437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8015" y="988855"/>
            <a:ext cx="7893050" cy="6540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CO" sz="2800" b="1" dirty="0" smtClean="0">
                <a:solidFill>
                  <a:srgbClr val="0070C0"/>
                </a:solidFill>
              </a:rPr>
              <a:t>TIPOS DE HALLAZGOS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386645" y="1931724"/>
            <a:ext cx="7185028" cy="3866084"/>
            <a:chOff x="731" y="1237"/>
            <a:chExt cx="3854" cy="2170"/>
          </a:xfrm>
        </p:grpSpPr>
        <p:pic>
          <p:nvPicPr>
            <p:cNvPr id="10244" name="Picture 14" descr="MPj0438680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" y="1237"/>
              <a:ext cx="2020" cy="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10245" name="Text Box 24"/>
            <p:cNvSpPr txBox="1">
              <a:spLocks noChangeArrowheads="1"/>
            </p:cNvSpPr>
            <p:nvPr/>
          </p:nvSpPr>
          <p:spPr bwMode="auto">
            <a:xfrm>
              <a:off x="2839" y="1363"/>
              <a:ext cx="1746" cy="19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endParaRPr lang="es-CO" sz="20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endParaRPr lang="es-CO" sz="20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s-CO" sz="2000" b="1" dirty="0" smtClean="0">
                  <a:solidFill>
                    <a:schemeClr val="bg2">
                      <a:lumMod val="25000"/>
                    </a:schemeClr>
                  </a:solidFill>
                </a:rPr>
                <a:t>Conformidad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s-CO" sz="2000" b="1" dirty="0" smtClean="0">
                  <a:solidFill>
                    <a:schemeClr val="bg2">
                      <a:lumMod val="25000"/>
                    </a:schemeClr>
                  </a:solidFill>
                </a:rPr>
                <a:t>Fortalezas</a:t>
              </a:r>
              <a:endParaRPr lang="es-CO" sz="2000" b="1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s-CO" sz="2000" b="1" dirty="0" smtClean="0">
                  <a:solidFill>
                    <a:schemeClr val="bg2">
                      <a:lumMod val="25000"/>
                    </a:schemeClr>
                  </a:solidFill>
                </a:rPr>
                <a:t>Oportunidades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s-CO" sz="2000" b="1" dirty="0" smtClean="0">
                  <a:solidFill>
                    <a:schemeClr val="bg2">
                      <a:lumMod val="25000"/>
                    </a:schemeClr>
                  </a:solidFill>
                </a:rPr>
                <a:t> de Mejora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s-CO" sz="2000" b="1" dirty="0" smtClean="0">
                  <a:solidFill>
                    <a:schemeClr val="bg2">
                      <a:lumMod val="25000"/>
                    </a:schemeClr>
                  </a:solidFill>
                </a:rPr>
                <a:t>Observaciones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s-CO" sz="2000" b="1" dirty="0" smtClean="0">
                  <a:solidFill>
                    <a:schemeClr val="bg2">
                      <a:lumMod val="25000"/>
                    </a:schemeClr>
                  </a:solidFill>
                </a:rPr>
                <a:t>No Conformidad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endParaRPr lang="es-CO" sz="28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l"/>
              <a:endParaRPr lang="es-CO" sz="2800" b="1" dirty="0" smtClean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969" y="64064"/>
            <a:ext cx="3024336" cy="864096"/>
          </a:xfrm>
          <a:prstGeom prst="rect">
            <a:avLst/>
          </a:prstGeom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3805609" y="241449"/>
            <a:ext cx="5034191" cy="642938"/>
            <a:chOff x="2381" y="394"/>
            <a:chExt cx="3154" cy="405"/>
          </a:xfrm>
        </p:grpSpPr>
        <p:sp>
          <p:nvSpPr>
            <p:cNvPr id="8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9" name="6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7 Imagen" descr="palo ejrlb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6106437" y="31257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032483" y="562918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</p:spTree>
    <p:extLst>
      <p:ext uri="{BB962C8B-B14F-4D97-AF65-F5344CB8AC3E}">
        <p14:creationId xmlns:p14="http://schemas.microsoft.com/office/powerpoint/2010/main" val="28180308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7385" y="1275284"/>
            <a:ext cx="76429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800" b="1" dirty="0">
                <a:solidFill>
                  <a:srgbClr val="19324B"/>
                </a:solidFill>
              </a:rPr>
              <a:t>CONFORMIDAD: </a:t>
            </a:r>
            <a:r>
              <a:rPr lang="es-CO" sz="1800" dirty="0">
                <a:solidFill>
                  <a:srgbClr val="19324B"/>
                </a:solidFill>
              </a:rPr>
              <a:t>Cumplimiento de los requisitos de las normas conforme a los criterios de las normas auditadas</a:t>
            </a:r>
          </a:p>
          <a:p>
            <a:pPr lvl="0" algn="just"/>
            <a:endParaRPr lang="es-CO" sz="1800" dirty="0">
              <a:solidFill>
                <a:srgbClr val="19324B"/>
              </a:solidFill>
            </a:endParaRPr>
          </a:p>
          <a:p>
            <a:pPr algn="just"/>
            <a:r>
              <a:rPr lang="es-CO" sz="1800" b="1" dirty="0">
                <a:solidFill>
                  <a:srgbClr val="19324B"/>
                </a:solidFill>
              </a:rPr>
              <a:t>FORTALEZAS:</a:t>
            </a:r>
            <a:r>
              <a:rPr lang="es-CO" sz="1800" dirty="0">
                <a:solidFill>
                  <a:srgbClr val="19324B"/>
                </a:solidFill>
              </a:rPr>
              <a:t> Es un proceso u actividad que es </a:t>
            </a:r>
            <a:r>
              <a:rPr lang="es-CO" sz="1800" u="sng" dirty="0">
                <a:solidFill>
                  <a:srgbClr val="19324B"/>
                </a:solidFill>
              </a:rPr>
              <a:t>conforme</a:t>
            </a:r>
            <a:r>
              <a:rPr lang="es-CO" sz="1800" dirty="0">
                <a:solidFill>
                  <a:srgbClr val="19324B"/>
                </a:solidFill>
              </a:rPr>
              <a:t> con las disposiciones normativas y que se destaca por el aseguramiento  de la eficacia y el mejoramiento continuo.</a:t>
            </a:r>
          </a:p>
          <a:p>
            <a:pPr lvl="0" algn="just"/>
            <a:endParaRPr lang="es-CO" sz="1800" b="1" dirty="0">
              <a:solidFill>
                <a:srgbClr val="19324B"/>
              </a:solidFill>
            </a:endParaRPr>
          </a:p>
          <a:p>
            <a:pPr lvl="0" algn="just"/>
            <a:r>
              <a:rPr lang="es-CO" sz="1800" b="1" dirty="0">
                <a:solidFill>
                  <a:srgbClr val="19324B"/>
                </a:solidFill>
              </a:rPr>
              <a:t>OPORTUNIDAD DE MEJORA :</a:t>
            </a:r>
            <a:r>
              <a:rPr lang="es-CO" sz="1800" dirty="0">
                <a:solidFill>
                  <a:srgbClr val="19324B"/>
                </a:solidFill>
              </a:rPr>
              <a:t>Es un proceso, actividad o documento que actualmente </a:t>
            </a:r>
            <a:r>
              <a:rPr lang="es-CO" sz="1800" u="sng" dirty="0">
                <a:solidFill>
                  <a:srgbClr val="19324B"/>
                </a:solidFill>
              </a:rPr>
              <a:t>esta conforme, pero si se mejora podría traer beneficios para la organización</a:t>
            </a:r>
          </a:p>
          <a:p>
            <a:pPr lvl="0" algn="just"/>
            <a:endParaRPr lang="es-CO" sz="1800" dirty="0">
              <a:solidFill>
                <a:srgbClr val="19324B"/>
              </a:solidFill>
            </a:endParaRPr>
          </a:p>
          <a:p>
            <a:pPr algn="just"/>
            <a:r>
              <a:rPr lang="es-CO" sz="1800" b="1" dirty="0">
                <a:solidFill>
                  <a:srgbClr val="19324B"/>
                </a:solidFill>
              </a:rPr>
              <a:t>OBSERVACIÓN: </a:t>
            </a:r>
            <a:r>
              <a:rPr lang="es-CO" sz="1800" dirty="0">
                <a:solidFill>
                  <a:srgbClr val="19324B"/>
                </a:solidFill>
              </a:rPr>
              <a:t>Es un área de preocupación, un proceso, documento o actividad que actualmente </a:t>
            </a:r>
            <a:r>
              <a:rPr lang="es-CO" sz="1800" u="sng" dirty="0">
                <a:solidFill>
                  <a:srgbClr val="19324B"/>
                </a:solidFill>
              </a:rPr>
              <a:t>esta conforme, pero si no se mejora, pudiese convertirse en una No </a:t>
            </a:r>
            <a:r>
              <a:rPr lang="es-CO" sz="1800" u="sng" dirty="0" smtClean="0">
                <a:solidFill>
                  <a:srgbClr val="19324B"/>
                </a:solidFill>
              </a:rPr>
              <a:t>Conformidad.</a:t>
            </a:r>
          </a:p>
          <a:p>
            <a:pPr algn="just"/>
            <a:endParaRPr lang="es-CO" sz="1800" u="sng" dirty="0">
              <a:solidFill>
                <a:srgbClr val="19324B"/>
              </a:solidFill>
            </a:endParaRPr>
          </a:p>
          <a:p>
            <a:pPr algn="just"/>
            <a:r>
              <a:rPr lang="es-CO" sz="1800" b="1" dirty="0" smtClean="0">
                <a:solidFill>
                  <a:srgbClr val="19324B"/>
                </a:solidFill>
              </a:rPr>
              <a:t>NO CONFORMIDAD MENOR: </a:t>
            </a:r>
            <a:r>
              <a:rPr lang="es-CO" sz="1800" dirty="0" smtClean="0">
                <a:solidFill>
                  <a:srgbClr val="19324B"/>
                </a:solidFill>
              </a:rPr>
              <a:t>Ausencia parcial de un requisito de norma</a:t>
            </a:r>
          </a:p>
          <a:p>
            <a:pPr algn="just"/>
            <a:endParaRPr lang="es-CO" sz="1800" dirty="0">
              <a:solidFill>
                <a:srgbClr val="19324B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5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6" name="6 Imagen" descr="palo ejrl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7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uadroTexto 7"/>
          <p:cNvSpPr txBox="1"/>
          <p:nvPr/>
        </p:nvSpPr>
        <p:spPr>
          <a:xfrm>
            <a:off x="6153998" y="234995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</p:spTree>
    <p:extLst>
      <p:ext uri="{BB962C8B-B14F-4D97-AF65-F5344CB8AC3E}">
        <p14:creationId xmlns:p14="http://schemas.microsoft.com/office/powerpoint/2010/main" val="11442805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gray">
          <a:xfrm>
            <a:off x="994529" y="1155487"/>
            <a:ext cx="7893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es-CO" sz="2500" b="1" dirty="0" smtClean="0">
                <a:solidFill>
                  <a:schemeClr val="accent1">
                    <a:lumMod val="75000"/>
                  </a:schemeClr>
                </a:solidFill>
              </a:rPr>
              <a:t>HALLAZGOS</a:t>
            </a:r>
            <a:endParaRPr lang="es-CO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72217"/>
              </p:ext>
            </p:extLst>
          </p:nvPr>
        </p:nvGraphicFramePr>
        <p:xfrm>
          <a:off x="1561171" y="2528751"/>
          <a:ext cx="7114478" cy="343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447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FORTALEZAS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lvl="0" indent="-2857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Existe un manejo adecuado de roles y responsabilidades para un mejor desempeño en las funciones del cargo.</a:t>
                      </a:r>
                    </a:p>
                    <a:p>
                      <a:pPr marL="285750" lvl="0" indent="-2857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tiene una planeación semanal, entre el líder y su equipo de trabajo para lograr un buen desempeño en las actividades a desarrollar con base en el sistema de gestión de calidad. </a:t>
                      </a:r>
                    </a:p>
                    <a:p>
                      <a:pPr marL="285750" lvl="0" indent="-2857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evidencia que se cuenta con la respectiva matriz para la identificación de partes internas y externas, se tiene un muy buen manejo del tema acorde con realidad del procedimiento.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Conocimiento amplio de la utilización del sistema Siglo XXI, las plataformas tecnológicas implementadas por la Rama judicial para el desarrollo de las actividades. 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cuenta con una cuenta en la página de Facebook para  darle a conocer a los interesados el desarrollo de actividades.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encuentra dominio de todos los ítems auditados  en el sistema de gestión de calidad, con la participación activa de los auditados.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s-CO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S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1171" y="1809537"/>
            <a:ext cx="628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JUZGADO SEGUNDO (2) CIVIL MUNICIPAL DE EJECUCION DE SENTENCIAS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55578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70000"/>
              </a:spcBef>
            </a:pPr>
            <a:r>
              <a:rPr lang="en-US" sz="800">
                <a:solidFill>
                  <a:schemeClr val="bg2"/>
                </a:solidFill>
                <a:cs typeface="Arial" charset="0"/>
              </a:rPr>
              <a:t>© - </a:t>
            </a:r>
            <a:r>
              <a:rPr lang="en-US" sz="800">
                <a:solidFill>
                  <a:schemeClr val="bg2"/>
                </a:solidFill>
              </a:rPr>
              <a:t>Copyright Bureau Veritas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0" y="267802"/>
            <a:ext cx="3024336" cy="864096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53388" y="378381"/>
            <a:ext cx="5034191" cy="642938"/>
            <a:chOff x="2381" y="394"/>
            <a:chExt cx="3154" cy="405"/>
          </a:xfrm>
        </p:grpSpPr>
        <p:sp>
          <p:nvSpPr>
            <p:cNvPr id="7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8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5080044" y="766656"/>
            <a:ext cx="411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>
                <a:latin typeface="Palatino Linotype" panose="02040502050505030304" pitchFamily="18" charset="0"/>
              </a:rPr>
              <a:t>Coordinación</a:t>
            </a:r>
            <a:r>
              <a:rPr lang="es-CO" sz="1400" b="1" i="1" dirty="0">
                <a:latin typeface="Palatino Linotype" panose="02040502050505030304" pitchFamily="18" charset="0"/>
              </a:rPr>
              <a:t> Nacional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31484" y="215506"/>
            <a:ext cx="180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259680"/>
              </p:ext>
            </p:extLst>
          </p:nvPr>
        </p:nvGraphicFramePr>
        <p:xfrm>
          <a:off x="1171542" y="2283217"/>
          <a:ext cx="7817004" cy="3373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8502"/>
                <a:gridCol w="3908502"/>
              </a:tblGrid>
              <a:tr h="325501">
                <a:tc>
                  <a:txBody>
                    <a:bodyPr/>
                    <a:lstStyle/>
                    <a:p>
                      <a:r>
                        <a:rPr lang="es-ES" dirty="0" smtClean="0"/>
                        <a:t>FORTALEZAS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OBSERVACION</a:t>
                      </a:r>
                      <a:endParaRPr lang="es-ES" dirty="0"/>
                    </a:p>
                  </a:txBody>
                  <a:tcPr/>
                </a:tc>
              </a:tr>
              <a:tr h="2991987"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>
                          <a:latin typeface="+mn-lt"/>
                          <a:cs typeface="Arial"/>
                        </a:rPr>
                        <a:t>Disposición por parte del funcionario de recibir la auditoria y estar atento a responder cada una de las preguntas realizadas por los auditores acompañantes. </a:t>
                      </a:r>
                      <a:endParaRPr lang="en-US" sz="1400" dirty="0" smtClean="0">
                        <a:latin typeface="+mn-lt"/>
                        <a:cs typeface="Calibri"/>
                      </a:endParaRPr>
                    </a:p>
                    <a:p>
                      <a:pPr marL="285750" indent="-285750" algn="just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>
                          <a:latin typeface="+mn-lt"/>
                          <a:cs typeface="Arial"/>
                        </a:rPr>
                        <a:t>El Juez realiza reuniones semanales, mensuales y trimestrales de planificación de actividades y conservan actas de cada una de ellas, la evidencia se encuentra en el despacho y podrá ser consultada una vez se habilite el ingreso a las sedes judiciales. </a:t>
                      </a:r>
                      <a:endParaRPr lang="en-US" sz="1400" dirty="0" smtClean="0">
                        <a:latin typeface="+mn-lt"/>
                        <a:ea typeface="+mn-lt"/>
                        <a:cs typeface="+mn-lt"/>
                      </a:endParaRPr>
                    </a:p>
                    <a:p>
                      <a:pPr marL="285750" indent="-285750" algn="just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>
                          <a:latin typeface="+mn-lt"/>
                          <a:cs typeface="Arial"/>
                        </a:rPr>
                        <a:t>Se evidencia como fortaleza la documentación del procedimiento dentro de la acción de tutela que se realiza al interior del despacho. </a:t>
                      </a:r>
                    </a:p>
                    <a:p>
                      <a:endParaRPr lang="es-E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>
                          <a:latin typeface="+mn-lt"/>
                          <a:cs typeface="Calibri"/>
                        </a:rPr>
                        <a:t>Se requiere que los funcionarios del despacho tengan conocimiento de la norma ISO 9001:2015,  y a su vez, de cada una de las matrices establecidas por el Sistema de Gestión de calidad; su aplicación en la planeación, seguimiento y control de sus procesos en el Despacho. 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>
                          <a:latin typeface="+mn-lt"/>
                          <a:cs typeface="Calibri"/>
                        </a:rPr>
                        <a:t>Se debe conocer la caracterización de cada uno de los procesos misionales que adelanta el Despacho, para que se le de la correspondiente aplicación. </a:t>
                      </a:r>
                    </a:p>
                    <a:p>
                      <a:endParaRPr lang="es-ES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182029" y="1368834"/>
            <a:ext cx="702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/>
              <a:t> JUZGADO QUINTO (5) CIVIL MUNICIPAL DE EJECUCION DE SENTENCIAS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33233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20100127 - BV-Landscape-EN - with copyright">
  <a:themeElements>
    <a:clrScheme name="Template 20100127 - BV-Landscape-EN - with copyright 1">
      <a:dk1>
        <a:srgbClr val="19324B"/>
      </a:dk1>
      <a:lt1>
        <a:srgbClr val="FFFFFF"/>
      </a:lt1>
      <a:dk2>
        <a:srgbClr val="EC9BA2"/>
      </a:dk2>
      <a:lt2>
        <a:srgbClr val="68665C"/>
      </a:lt2>
      <a:accent1>
        <a:srgbClr val="4F74AA"/>
      </a:accent1>
      <a:accent2>
        <a:srgbClr val="BBBAB1"/>
      </a:accent2>
      <a:accent3>
        <a:srgbClr val="FFFFFF"/>
      </a:accent3>
      <a:accent4>
        <a:srgbClr val="14293F"/>
      </a:accent4>
      <a:accent5>
        <a:srgbClr val="B2BCD2"/>
      </a:accent5>
      <a:accent6>
        <a:srgbClr val="A9A8A0"/>
      </a:accent6>
      <a:hlink>
        <a:srgbClr val="B0002D"/>
      </a:hlink>
      <a:folHlink>
        <a:srgbClr val="DBAC13"/>
      </a:folHlink>
    </a:clrScheme>
    <a:fontScheme name="Template 20100127 - BV-Landscape-EN - with copyr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20100127 - BV-Landscape-EN - with copyright 1">
        <a:dk1>
          <a:srgbClr val="19324B"/>
        </a:dk1>
        <a:lt1>
          <a:srgbClr val="FFFFFF"/>
        </a:lt1>
        <a:dk2>
          <a:srgbClr val="EC9BA2"/>
        </a:dk2>
        <a:lt2>
          <a:srgbClr val="68665C"/>
        </a:lt2>
        <a:accent1>
          <a:srgbClr val="4F74AA"/>
        </a:accent1>
        <a:accent2>
          <a:srgbClr val="BBBAB1"/>
        </a:accent2>
        <a:accent3>
          <a:srgbClr val="FFFFFF"/>
        </a:accent3>
        <a:accent4>
          <a:srgbClr val="14293F"/>
        </a:accent4>
        <a:accent5>
          <a:srgbClr val="B2BCD2"/>
        </a:accent5>
        <a:accent6>
          <a:srgbClr val="A9A8A0"/>
        </a:accent6>
        <a:hlink>
          <a:srgbClr val="B0002D"/>
        </a:hlink>
        <a:folHlink>
          <a:srgbClr val="DBAC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12321</TotalTime>
  <Words>2053</Words>
  <Application>Microsoft Office PowerPoint</Application>
  <PresentationFormat>Carta (216 x 279 mm)</PresentationFormat>
  <Paragraphs>358</Paragraphs>
  <Slides>27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Arial</vt:lpstr>
      <vt:lpstr>Calibri</vt:lpstr>
      <vt:lpstr>League Spartan</vt:lpstr>
      <vt:lpstr>Palatino Linotype</vt:lpstr>
      <vt:lpstr>Poppins SemiBold</vt:lpstr>
      <vt:lpstr>Segoe UI</vt:lpstr>
      <vt:lpstr>Symbol</vt:lpstr>
      <vt:lpstr>Times New Roman</vt:lpstr>
      <vt:lpstr>Wingdings</vt:lpstr>
      <vt:lpstr>Template 20100127 - BV-Landscape-EN - with copyright</vt:lpstr>
      <vt:lpstr>1_Tema de Office</vt:lpstr>
      <vt:lpstr>Presentación de PowerPoint</vt:lpstr>
      <vt:lpstr>Presentación de PowerPoint</vt:lpstr>
      <vt:lpstr>Presentación de PowerPoint</vt:lpstr>
      <vt:lpstr>METODOLOGIA</vt:lpstr>
      <vt:lpstr>MUESTREO</vt:lpstr>
      <vt:lpstr>TIPOS DE HALLAZGOS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Euro RSCG C&amp;O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PreAO</dc:creator>
  <cp:lastModifiedBy>Administrador</cp:lastModifiedBy>
  <cp:revision>706</cp:revision>
  <cp:lastPrinted>2015-11-18T19:36:00Z</cp:lastPrinted>
  <dcterms:created xsi:type="dcterms:W3CDTF">2007-03-29T08:42:38Z</dcterms:created>
  <dcterms:modified xsi:type="dcterms:W3CDTF">2020-09-04T18:11:23Z</dcterms:modified>
</cp:coreProperties>
</file>