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72" r:id="rId6"/>
    <p:sldId id="344" r:id="rId7"/>
    <p:sldId id="346" r:id="rId8"/>
    <p:sldId id="349" r:id="rId9"/>
    <p:sldId id="356" r:id="rId10"/>
    <p:sldId id="350" r:id="rId11"/>
    <p:sldId id="351" r:id="rId12"/>
    <p:sldId id="352" r:id="rId13"/>
    <p:sldId id="357" r:id="rId14"/>
    <p:sldId id="353" r:id="rId15"/>
    <p:sldId id="354" r:id="rId16"/>
    <p:sldId id="355" r:id="rId17"/>
    <p:sldId id="257" r:id="rId18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579"/>
    <a:srgbClr val="F37E2F"/>
    <a:srgbClr val="359946"/>
    <a:srgbClr val="03853F"/>
    <a:srgbClr val="00ADEF"/>
    <a:srgbClr val="F9A53B"/>
    <a:srgbClr val="FFD430"/>
    <a:srgbClr val="2DB865"/>
    <a:srgbClr val="E5E9EC"/>
    <a:srgbClr val="E6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 autoAdjust="0"/>
    <p:restoredTop sz="94674"/>
  </p:normalViewPr>
  <p:slideViewPr>
    <p:cSldViewPr snapToGrid="0" showGuides="1">
      <p:cViewPr varScale="1">
        <p:scale>
          <a:sx n="71" d="100"/>
          <a:sy n="71" d="100"/>
        </p:scale>
        <p:origin x="708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3FA02-E6AF-4750-B870-27A032045D71}" type="datetimeFigureOut">
              <a:rPr lang="es-CO" smtClean="0"/>
              <a:t>24/01/2024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3D1B-4C03-455A-BB3F-F95BB2023D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06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05F47C-E99E-4B60-8F6C-CB61424A9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TÍTULO DE LA PRESENTACIÓN AQUÍ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C9934-896D-6181-CB6F-B65FB1B3F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7" y="5643966"/>
            <a:ext cx="616734" cy="828000"/>
          </a:xfrm>
          <a:prstGeom prst="rect">
            <a:avLst/>
          </a:prstGeom>
        </p:spPr>
      </p:pic>
      <p:pic>
        <p:nvPicPr>
          <p:cNvPr id="17" name="Picture 1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C05F2E9-223B-9F68-7DC4-D5B0C26DE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8" y="5643966"/>
            <a:ext cx="616129" cy="8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16DF4-F502-4DDD-0DD8-712A16FCB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5643966"/>
            <a:ext cx="616129" cy="8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F882CD-AA78-7363-F35A-7F092152BA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3" y="5643966"/>
            <a:ext cx="616129" cy="8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D9A23-802E-8BDD-C530-6F32204C59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05" y="5643966"/>
            <a:ext cx="616129" cy="828000"/>
          </a:xfrm>
          <a:prstGeom prst="rect">
            <a:avLst/>
          </a:prstGeom>
        </p:spPr>
      </p:pic>
      <p:pic>
        <p:nvPicPr>
          <p:cNvPr id="21" name="Picture 2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A862E63-85B3-C967-32D4-FC37562FA1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1" y="5643966"/>
            <a:ext cx="615318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64CF2-7918-9B9D-51F0-4CEDBCEA2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22" y="5643966"/>
            <a:ext cx="615318" cy="8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1276D6-C086-5F41-0CF9-60CE656D4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4" y="5809141"/>
            <a:ext cx="504000" cy="504000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069234CB-3797-515D-4B1E-037DC64D49CC}"/>
              </a:ext>
            </a:extLst>
          </p:cNvPr>
          <p:cNvSpPr txBox="1"/>
          <p:nvPr userDrawn="1"/>
        </p:nvSpPr>
        <p:spPr>
          <a:xfrm>
            <a:off x="6810578" y="6472774"/>
            <a:ext cx="322311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0" i="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5781-1</a:t>
            </a:r>
            <a:endParaRPr lang="en-CO" sz="700" b="0" i="0" kern="1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6567490-A198-18FC-6795-1D8FE26D11AF}"/>
              </a:ext>
            </a:extLst>
          </p:cNvPr>
          <p:cNvSpPr txBox="1"/>
          <p:nvPr userDrawn="1"/>
        </p:nvSpPr>
        <p:spPr>
          <a:xfrm>
            <a:off x="7264635" y="6474552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SA-CER-551308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461DC3A-B05A-B21E-304A-6071ED0CADF0}"/>
              </a:ext>
            </a:extLst>
          </p:cNvPr>
          <p:cNvSpPr txBox="1"/>
          <p:nvPr userDrawn="1"/>
        </p:nvSpPr>
        <p:spPr>
          <a:xfrm>
            <a:off x="7899207" y="647196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ST-CER955060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1FDF22-8905-9E22-84F0-89AD66790446}"/>
              </a:ext>
            </a:extLst>
          </p:cNvPr>
          <p:cNvSpPr txBox="1"/>
          <p:nvPr userDrawn="1"/>
        </p:nvSpPr>
        <p:spPr>
          <a:xfrm>
            <a:off x="8527310" y="646561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CER9669331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98CA0E43-6A03-BEDD-5DA3-B93589E53903}"/>
              </a:ext>
            </a:extLst>
          </p:cNvPr>
          <p:cNvSpPr txBox="1"/>
          <p:nvPr userDrawn="1"/>
        </p:nvSpPr>
        <p:spPr>
          <a:xfrm>
            <a:off x="9154962" y="6458224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SGA-2000495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B1955B94-5208-47DD-9940-2E16F233C0CE}"/>
              </a:ext>
            </a:extLst>
          </p:cNvPr>
          <p:cNvSpPr txBox="1"/>
          <p:nvPr userDrawn="1"/>
        </p:nvSpPr>
        <p:spPr>
          <a:xfrm>
            <a:off x="10427633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CP-CER-PB0655</a:t>
            </a:r>
            <a:endParaRPr lang="en-CO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21D3C25-7DED-974B-DAB5-7E85EEA08414}"/>
              </a:ext>
            </a:extLst>
          </p:cNvPr>
          <p:cNvSpPr txBox="1"/>
          <p:nvPr userDrawn="1"/>
        </p:nvSpPr>
        <p:spPr>
          <a:xfrm>
            <a:off x="11064974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RJ-CER855787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2BA28E-501C-4996-9416-67F7CEED017D}"/>
              </a:ext>
            </a:extLst>
          </p:cNvPr>
          <p:cNvSpPr/>
          <p:nvPr userDrawn="1"/>
        </p:nvSpPr>
        <p:spPr>
          <a:xfrm>
            <a:off x="7695175" y="544859"/>
            <a:ext cx="2641604" cy="712441"/>
          </a:xfrm>
          <a:prstGeom prst="rect">
            <a:avLst/>
          </a:prstGeom>
          <a:solidFill>
            <a:srgbClr val="E5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89EC0D3-20CE-459C-B642-CE154BBC45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3500" y="544513"/>
            <a:ext cx="2628900" cy="7000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Montserrat" panose="00000500000000000000" pitchFamily="50" charset="0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aq</a:t>
            </a:r>
            <a:r>
              <a:rPr lang="es-MX" dirty="0" err="1"/>
              <a:t>uí</a:t>
            </a:r>
            <a:r>
              <a:rPr lang="es-MX" dirty="0"/>
              <a:t> el logo de la dependencia.</a:t>
            </a:r>
          </a:p>
        </p:txBody>
      </p:sp>
    </p:spTree>
    <p:extLst>
      <p:ext uri="{BB962C8B-B14F-4D97-AF65-F5344CB8AC3E}">
        <p14:creationId xmlns:p14="http://schemas.microsoft.com/office/powerpoint/2010/main" val="98511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D3FFD73-9BB8-4010-B4D4-195DC6BF3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82BA67-6869-4799-9965-ED4690FC7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TÍTULO PRINCIPAL</a:t>
            </a:r>
          </a:p>
          <a:p>
            <a:pPr lvl="0"/>
            <a:r>
              <a:rPr lang="es-ES_tradnl" dirty="0"/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1923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65C0968-0296-4DED-B52D-7355468D2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EBA210B-E0B1-4EEE-A4E6-ABE11E84D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10" y="2954338"/>
            <a:ext cx="4114800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2466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7F2045-31F6-4739-81B3-EEE093B05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B9C78640-9365-4D14-B9C5-A6732031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1745239"/>
            <a:ext cx="11210925" cy="4615295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i="0" dirty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dónde viene?</a:t>
            </a: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contrario del pensamiento popular, el texto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es simplemente texto aleatorio. Tiene sus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raices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una pieza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cl´sica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literatura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data del año 45 antes de Cristo, haciendo que este adquiera mas de 2000 años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antiguedad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Richard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McClintock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profesor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Universidad de Hampden-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Sydney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Virginia, encontró una de las palabras más oscuras de la lengua del latín,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consecteur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en un pasaje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 al seguir leyendo distintos textos del latín, descubrió la fuente indudable.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viene de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(Los Extremos del Bien y El Mal) por Cicero, escrito en el año 45 antes de Cristo. Este libro es un tratado de teoría de éticas, muy popular durante el Renacimiento. La primera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..", viene de una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la sección 1.10.32</a:t>
            </a: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trozo de texto estándar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usado desde el año 1500 es reproducido debajo para aquellos interesados.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por Cicero son también reproducidas en su forma original exacta, acompañadas por versiones en Inglés de la traducción realizada en 1914 por H. Rackham.</a:t>
            </a:r>
            <a:endParaRPr lang="es-E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D42AF-8278-6ECD-810D-4679CC9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C25B-72BA-C193-6027-E6898A20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6E2F2-A933-C3F8-7FCA-ACC544338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F4E7-6894-9F42-86A9-5F6A174CCEDC}" type="datetimeFigureOut">
              <a:rPr lang="es-ES_tradnl" smtClean="0"/>
              <a:t>24/01/2024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2080-F610-1E1F-8AE2-98F50B7C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0386-8F1B-CD6C-144B-771D3C79F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133C-5E3F-8D45-9CB8-40E9CAD07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58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rodrige@deaj.ramajudicial.gov.c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E48CBC82-4514-4E25-8FBF-2A6878CC890C}"/>
              </a:ext>
            </a:extLst>
          </p:cNvPr>
          <p:cNvSpPr txBox="1">
            <a:spLocks/>
          </p:cNvSpPr>
          <p:nvPr/>
        </p:nvSpPr>
        <p:spPr>
          <a:xfrm>
            <a:off x="427588" y="5654362"/>
            <a:ext cx="1620922" cy="1163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Cairo" panose="00000500000000000000" pitchFamily="2" charset="-78"/>
                <a:ea typeface="+mn-ea"/>
                <a:cs typeface="Cairo" panose="000005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www.ramajudicial.gov.co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CA221BCA-F665-4806-B922-DCB691A77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6527" y="1831921"/>
            <a:ext cx="7211291" cy="36648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CO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 </a:t>
            </a:r>
          </a:p>
          <a:p>
            <a:pPr algn="ctr"/>
            <a:r>
              <a:rPr lang="es-CO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 </a:t>
            </a:r>
          </a:p>
          <a:p>
            <a:pPr algn="ctr"/>
            <a:r>
              <a:rPr lang="es-CO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SIGCMA</a:t>
            </a:r>
            <a:endParaRPr lang="es-CO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O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CO" sz="2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Enero 25 de 2024</a:t>
            </a:r>
            <a:endParaRPr lang="es-ES" sz="2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3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34939-65B8-35A9-0C41-047E2D5B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2835" y="627321"/>
            <a:ext cx="6545766" cy="231693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CO" sz="4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Socialización documentos aprobados Unidad de Recursos Humanos </a:t>
            </a:r>
            <a:endParaRPr lang="es-ES_tradnl" sz="4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BC9247-DA73-9028-23D5-780D9BCC4CBB}"/>
              </a:ext>
            </a:extLst>
          </p:cNvPr>
          <p:cNvSpPr txBox="1"/>
          <p:nvPr/>
        </p:nvSpPr>
        <p:spPr>
          <a:xfrm>
            <a:off x="237299" y="1133566"/>
            <a:ext cx="3409667" cy="61699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015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241300" indent="-228600">
              <a:lnSpc>
                <a:spcPct val="150000"/>
              </a:lnSpc>
              <a:spcBef>
                <a:spcPts val="90"/>
              </a:spcBef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del quórum – diligenciamiento lista de asistencia 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indent="-228600" fontAlgn="ctr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la República de Colombia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Bogotá</a:t>
            </a:r>
          </a:p>
          <a:p>
            <a:pPr marL="228600" indent="-228600"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nuevos líderes de proceso del SIGCMA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indent="-2286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Generales SIGMCA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planeador actividades SIGCMA vigencia 2024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Gestión de Seguridad y Salud en el Trabajo</a:t>
            </a: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b="1" dirty="0">
                <a:solidFill>
                  <a:srgbClr val="F37E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Unidad de Recursos Humanos </a:t>
            </a:r>
            <a:endParaRPr lang="es-ES_tradnl" sz="1200" b="1" dirty="0">
              <a:solidFill>
                <a:srgbClr val="F37E2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Unidad Administrativa: Sistema de Gestión Ambiental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Varios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7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34939-65B8-35A9-0C41-047E2D5B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2835" y="627321"/>
            <a:ext cx="6545766" cy="2316938"/>
          </a:xfrm>
        </p:spPr>
        <p:txBody>
          <a:bodyPr>
            <a:normAutofit lnSpcReduction="10000"/>
          </a:bodyPr>
          <a:lstStyle/>
          <a:p>
            <a:r>
              <a:rPr lang="es-C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Socialización documentos aprobados Unidad Administrativa: Sistema de Gestión Ambiental</a:t>
            </a:r>
            <a:endParaRPr lang="es-ES_tradn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BC9247-DA73-9028-23D5-780D9BCC4CBB}"/>
              </a:ext>
            </a:extLst>
          </p:cNvPr>
          <p:cNvSpPr txBox="1"/>
          <p:nvPr/>
        </p:nvSpPr>
        <p:spPr>
          <a:xfrm>
            <a:off x="210405" y="1120119"/>
            <a:ext cx="3409667" cy="61699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015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241300" indent="-228600">
              <a:lnSpc>
                <a:spcPct val="150000"/>
              </a:lnSpc>
              <a:spcBef>
                <a:spcPts val="90"/>
              </a:spcBef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del quórum – diligenciamiento lista de asistencia 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indent="-228600" fontAlgn="ctr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la República de Colombia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Bogotá</a:t>
            </a:r>
          </a:p>
          <a:p>
            <a:pPr marL="228600" indent="-228600"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nuevos líderes de proceso del SIGCMA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indent="-2286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Generales SIGMCA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planeador actividades SIGCMA vigencia 2024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Gestión de Seguridad y Salud en el Trabajo</a:t>
            </a: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Unidad de Recursos Humanos </a:t>
            </a:r>
            <a:endParaRPr lang="es-ES_tradnl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b="1" u="none" strike="noStrike" kern="1200" dirty="0">
                <a:solidFill>
                  <a:srgbClr val="F37E2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Unidad Administrativa: Sistema de Gestión Ambiental</a:t>
            </a:r>
            <a:endParaRPr lang="en-CO" sz="1200" b="1" u="none" strike="noStrike" dirty="0">
              <a:solidFill>
                <a:srgbClr val="F37E2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Varios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5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34939-65B8-35A9-0C41-047E2D5B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2835" y="627321"/>
            <a:ext cx="6545766" cy="2316938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Varios</a:t>
            </a:r>
            <a:endParaRPr lang="es-ES_tradn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BC9247-DA73-9028-23D5-780D9BCC4CBB}"/>
              </a:ext>
            </a:extLst>
          </p:cNvPr>
          <p:cNvSpPr txBox="1"/>
          <p:nvPr/>
        </p:nvSpPr>
        <p:spPr>
          <a:xfrm>
            <a:off x="237299" y="1147909"/>
            <a:ext cx="3409667" cy="61699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015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241300" indent="-228600">
              <a:lnSpc>
                <a:spcPct val="150000"/>
              </a:lnSpc>
              <a:spcBef>
                <a:spcPts val="90"/>
              </a:spcBef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del quórum – diligenciamiento lista de asistencia 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indent="-228600" fontAlgn="ctr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la República de Colombia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Bogotá</a:t>
            </a:r>
          </a:p>
          <a:p>
            <a:pPr marL="228600" indent="-228600"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nuevos líderes de proceso del SIGCMA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indent="-2286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Generales SIGMCA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planeador actividades SIGCMA vigencia 2024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Gestión de Seguridad y Salud en el Trabajo</a:t>
            </a: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Unidad de Recursos Humanos </a:t>
            </a:r>
            <a:endParaRPr lang="es-ES_tradnl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Unidad Administrativa: Sistema de Gestión Ambiental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200" b="1" u="none" strike="noStrike" kern="1200" dirty="0">
                <a:solidFill>
                  <a:srgbClr val="F37E2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Varios</a:t>
            </a:r>
            <a:endParaRPr lang="en-CO" sz="1200" b="1" u="none" strike="noStrike" dirty="0">
              <a:solidFill>
                <a:srgbClr val="F37E2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8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E337688-CA8C-B6BA-6C5C-7ACAD6D4EEE7}"/>
              </a:ext>
            </a:extLst>
          </p:cNvPr>
          <p:cNvSpPr txBox="1">
            <a:spLocks/>
          </p:cNvSpPr>
          <p:nvPr/>
        </p:nvSpPr>
        <p:spPr>
          <a:xfrm>
            <a:off x="0" y="2604977"/>
            <a:ext cx="12191999" cy="3997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9600" dirty="0">
                <a:solidFill>
                  <a:srgbClr val="3599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3880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5F622C3-E94E-4735-8FBC-277A847EA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7664" y="2583915"/>
            <a:ext cx="7712646" cy="1690169"/>
          </a:xfrm>
        </p:spPr>
        <p:txBody>
          <a:bodyPr>
            <a:normAutofit/>
          </a:bodyPr>
          <a:lstStyle/>
          <a:p>
            <a:pPr algn="ctr"/>
            <a:r>
              <a:rPr lang="es-MX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1544615-60EF-401F-9D00-188A716B4BD3}"/>
              </a:ext>
            </a:extLst>
          </p:cNvPr>
          <p:cNvSpPr/>
          <p:nvPr/>
        </p:nvSpPr>
        <p:spPr>
          <a:xfrm>
            <a:off x="7696247" y="6264371"/>
            <a:ext cx="4690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coornacalidbta@cendoj.ramajudicial.gov.co</a:t>
            </a:r>
          </a:p>
        </p:txBody>
      </p:sp>
    </p:spTree>
    <p:extLst>
      <p:ext uri="{BB962C8B-B14F-4D97-AF65-F5344CB8AC3E}">
        <p14:creationId xmlns:p14="http://schemas.microsoft.com/office/powerpoint/2010/main" val="217827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81A6F7F5-DECE-4060-AC68-0CBCCB417EB0}"/>
              </a:ext>
            </a:extLst>
          </p:cNvPr>
          <p:cNvSpPr txBox="1"/>
          <p:nvPr/>
        </p:nvSpPr>
        <p:spPr>
          <a:xfrm>
            <a:off x="2599266" y="1569121"/>
            <a:ext cx="699346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3599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s-ES" sz="2800" b="1" dirty="0">
              <a:solidFill>
                <a:srgbClr val="3599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E67115-CD1D-91E1-0D73-D42630974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05166"/>
              </p:ext>
            </p:extLst>
          </p:nvPr>
        </p:nvGraphicFramePr>
        <p:xfrm>
          <a:off x="1505883" y="2011550"/>
          <a:ext cx="9180232" cy="4476623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728073">
                  <a:extLst>
                    <a:ext uri="{9D8B030D-6E8A-4147-A177-3AD203B41FA5}">
                      <a16:colId xmlns:a16="http://schemas.microsoft.com/office/drawing/2014/main" val="1314157148"/>
                    </a:ext>
                  </a:extLst>
                </a:gridCol>
                <a:gridCol w="8452159">
                  <a:extLst>
                    <a:ext uri="{9D8B030D-6E8A-4147-A177-3AD203B41FA5}">
                      <a16:colId xmlns:a16="http://schemas.microsoft.com/office/drawing/2014/main" val="342674824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10’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s-CO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Verificación del quórum – diligenciamiento lista de asistencia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1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7047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s-CO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Himno de la República de Colombia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103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CO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Himno de Bogotá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30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10’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Presentación de nuevos líderes de proceso del SIGCMA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52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20’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Lineamientos Generales SIGMCA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1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20’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Socialización planeador actividades SIGCMA vigencia 2024</a:t>
                      </a:r>
                      <a:endParaRPr lang="es-ES_trad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1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15’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Socialización documentos aprobados Gestión de Seguridad y Salud en el Trabajo</a:t>
                      </a:r>
                      <a:endParaRPr lang="es-ES_trad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7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15´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Socialización documentos aprobados Unidad de Recursos Humanos </a:t>
                      </a:r>
                      <a:endParaRPr lang="es-ES_trad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3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15’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Socialización documentos aprobados Unidad Administrativa: Sistema de Gestión Ambiental</a:t>
                      </a:r>
                      <a:endParaRPr lang="es-ES_trad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3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15’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bg1"/>
                          </a:solidFill>
                        </a:rPr>
                        <a:t>Varios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04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37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34939-65B8-35A9-0C41-047E2D5B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5878" y="733648"/>
            <a:ext cx="6545766" cy="2316938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Diligenciar Asistencia escaneando el QR:</a:t>
            </a:r>
            <a:endParaRPr lang="es-ES_tradn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BC9247-DA73-9028-23D5-780D9BCC4CBB}"/>
              </a:ext>
            </a:extLst>
          </p:cNvPr>
          <p:cNvSpPr txBox="1"/>
          <p:nvPr/>
        </p:nvSpPr>
        <p:spPr>
          <a:xfrm>
            <a:off x="250746" y="1227695"/>
            <a:ext cx="3409667" cy="6157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015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241300" indent="-228600">
              <a:lnSpc>
                <a:spcPct val="150000"/>
              </a:lnSpc>
              <a:spcBef>
                <a:spcPts val="90"/>
              </a:spcBef>
              <a:buFont typeface="+mj-lt"/>
              <a:buAutoNum type="arabicPeriod"/>
            </a:pPr>
            <a:r>
              <a:rPr lang="es-CO" sz="1200" b="1" u="none" strike="noStrike" kern="1200" dirty="0">
                <a:solidFill>
                  <a:srgbClr val="F37E2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del quórum – diligenciamiento lista de asistencia </a:t>
            </a:r>
            <a:endParaRPr lang="en-CO" sz="1200" b="1" u="none" strike="noStrike" dirty="0">
              <a:solidFill>
                <a:srgbClr val="F37E2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la República de Colombia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Bogotá</a:t>
            </a: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nuevos líderes de proceso del SIGCMA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indent="-2286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Generales SIGMCA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planeador actividades SIGCMA vigencia 2024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Gestión de Seguridad y Salud en el Trabajo</a:t>
            </a: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Unidad de Recursos Humanos </a:t>
            </a:r>
            <a:endParaRPr lang="es-ES_tradnl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</a:t>
            </a: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aprobados Unidad Administrativa: Sistema de Gestión Ambiental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Varios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F5919-00FF-CEE6-BA5A-61F3B3CEF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92" y="2432484"/>
            <a:ext cx="3066740" cy="3066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CE1F6D-00A5-57AD-C4E7-63C34329C753}"/>
              </a:ext>
            </a:extLst>
          </p:cNvPr>
          <p:cNvSpPr txBox="1"/>
          <p:nvPr/>
        </p:nvSpPr>
        <p:spPr>
          <a:xfrm>
            <a:off x="3843316" y="6216785"/>
            <a:ext cx="84770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" dirty="0"/>
              <a:t>https://nam02.safelinks.protection.outlook.com/?</a:t>
            </a:r>
            <a:r>
              <a:rPr lang="es-ES_tradnl" sz="300" dirty="0" err="1"/>
              <a:t>url</a:t>
            </a:r>
            <a:r>
              <a:rPr lang="es-ES_tradnl" sz="300" dirty="0"/>
              <a:t>=https%3A%2F%2Fforms.office.com%2Fr%2FSi0YF8wNLe%3Forigin%3DlprLink&amp;data=05%7C02%7Cscastrom%40deaj.ramajudicial.gov.co%7C446bd6546e894c0a849808dc1b887cf4%7C622cba9880f841f38df58eb99901598b%7C0%7C0%7C638415520220682667%7CUnknown%7CTWFpbGZsb3d8eyJWIjoiMC4wLjAwMDAiLCJQIjoiV2luMzIiLCJBTiI6Ik1haWwiLCJXVCI6Mn0%3D%7C3000%7C%7C%7C&amp;sdata=Gp%2BDP6hQryHX4qj6fDgiu0MDEqgpukEVUkGJ0o8Idko%3D&amp;reserved=0</a:t>
            </a:r>
          </a:p>
          <a:p>
            <a:endParaRPr lang="es-ES_tradnl" sz="300" dirty="0"/>
          </a:p>
        </p:txBody>
      </p:sp>
    </p:spTree>
    <p:extLst>
      <p:ext uri="{BB962C8B-B14F-4D97-AF65-F5344CB8AC3E}">
        <p14:creationId xmlns:p14="http://schemas.microsoft.com/office/powerpoint/2010/main" val="53386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34939-65B8-35A9-0C41-047E2D5B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2082" y="627321"/>
            <a:ext cx="6545766" cy="2316938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Himno de la República de Colombia</a:t>
            </a:r>
            <a:endParaRPr lang="es-ES_tradn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BC9247-DA73-9028-23D5-780D9BCC4CBB}"/>
              </a:ext>
            </a:extLst>
          </p:cNvPr>
          <p:cNvSpPr txBox="1"/>
          <p:nvPr/>
        </p:nvSpPr>
        <p:spPr>
          <a:xfrm>
            <a:off x="210405" y="1214248"/>
            <a:ext cx="3409667" cy="61699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015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241300" indent="-228600">
              <a:lnSpc>
                <a:spcPct val="150000"/>
              </a:lnSpc>
              <a:spcBef>
                <a:spcPts val="90"/>
              </a:spcBef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del quórum – diligenciamiento lista de asistencia 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indent="-228600" fontAlgn="ctr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b="1" dirty="0">
                <a:solidFill>
                  <a:srgbClr val="F37E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la República de Colombia</a:t>
            </a:r>
            <a:endParaRPr lang="en-CO" sz="1200" b="1" dirty="0">
              <a:solidFill>
                <a:srgbClr val="F37E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Bogotá</a:t>
            </a:r>
          </a:p>
          <a:p>
            <a:pPr marL="228600" indent="-228600"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nuevos líderes de proceso del SIGCMA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indent="-2286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Generales SIGMCA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planeador actividades SIGCMA vigencia 2024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Gestión de Seguridad y Salud en el Trabajo</a:t>
            </a: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Unidad de Recursos Humanos </a:t>
            </a:r>
            <a:endParaRPr lang="es-ES_tradnl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Unidad Administrativa: Sistema de Gestión Ambiental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Varios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5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34939-65B8-35A9-0C41-047E2D5B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2835" y="627321"/>
            <a:ext cx="6545766" cy="2316938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Himno de Bogotá</a:t>
            </a:r>
            <a:endParaRPr lang="es-ES_tradn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BC9247-DA73-9028-23D5-780D9BCC4CBB}"/>
              </a:ext>
            </a:extLst>
          </p:cNvPr>
          <p:cNvSpPr txBox="1"/>
          <p:nvPr/>
        </p:nvSpPr>
        <p:spPr>
          <a:xfrm>
            <a:off x="237299" y="1227695"/>
            <a:ext cx="3409667" cy="61699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015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241300" indent="-228600">
              <a:lnSpc>
                <a:spcPct val="150000"/>
              </a:lnSpc>
              <a:spcBef>
                <a:spcPts val="90"/>
              </a:spcBef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del quórum – diligenciamiento lista de asistencia 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indent="-228600" fontAlgn="ctr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la República de Colombia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b="1" u="none" strike="noStrike" kern="1200" dirty="0">
                <a:solidFill>
                  <a:srgbClr val="F37E2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Bogotá</a:t>
            </a:r>
          </a:p>
          <a:p>
            <a:pPr marL="228600" indent="-228600"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nuevos líderes de proceso del SIGCMA</a:t>
            </a:r>
            <a:endParaRPr lang="en-CO" sz="1200" b="1" u="none" strike="noStrike" dirty="0">
              <a:solidFill>
                <a:srgbClr val="F37E2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indent="-2286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Generales SIGMCA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planeador actividades SIGCMA vigencia 2024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Gestión de Seguridad y Salud en el Trabajo</a:t>
            </a: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Unidad de Recursos Humanos </a:t>
            </a:r>
            <a:endParaRPr lang="es-ES_tradnl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Unidad Administrativa: Sistema de Gestión Ambiental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Varios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8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34939-65B8-35A9-0C41-047E2D5B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2835" y="627321"/>
            <a:ext cx="6545766" cy="2316938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de nuevos líderes de proceso del SIGCMA</a:t>
            </a:r>
            <a:endParaRPr lang="es-ES_tradn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BC9247-DA73-9028-23D5-780D9BCC4CBB}"/>
              </a:ext>
            </a:extLst>
          </p:cNvPr>
          <p:cNvSpPr txBox="1"/>
          <p:nvPr/>
        </p:nvSpPr>
        <p:spPr>
          <a:xfrm>
            <a:off x="210405" y="1227695"/>
            <a:ext cx="3409667" cy="61699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015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241300" indent="-228600">
              <a:lnSpc>
                <a:spcPct val="150000"/>
              </a:lnSpc>
              <a:spcBef>
                <a:spcPts val="90"/>
              </a:spcBef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del quórum – diligenciamiento lista de asistencia 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indent="-228600" fontAlgn="ctr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la República de Colombia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Bogotá</a:t>
            </a:r>
          </a:p>
          <a:p>
            <a:pPr marL="228600" indent="-228600"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CO" sz="1200" b="1" dirty="0">
                <a:solidFill>
                  <a:srgbClr val="F37E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nuevos líderes de proceso del SIGCMA</a:t>
            </a:r>
            <a:endParaRPr lang="en-CO" sz="1200" b="1" u="none" strike="noStrike" dirty="0">
              <a:solidFill>
                <a:srgbClr val="F37E2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indent="-2286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Generales SIGMCA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planeador actividades SIGCMA vigencia 2024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Gestión de Seguridad y Salud en el Trabajo</a:t>
            </a: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Unidad de Recursos Humanos </a:t>
            </a:r>
            <a:endParaRPr lang="es-ES_tradnl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Unidad Administrativa: Sistema de Gestión Ambiental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Varios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0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34939-65B8-35A9-0C41-047E2D5B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2835" y="627321"/>
            <a:ext cx="6545766" cy="2316938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Lineamientos Generales SIGCMA</a:t>
            </a:r>
            <a:endParaRPr lang="es-ES_tradn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BC9247-DA73-9028-23D5-780D9BCC4CBB}"/>
              </a:ext>
            </a:extLst>
          </p:cNvPr>
          <p:cNvSpPr txBox="1"/>
          <p:nvPr/>
        </p:nvSpPr>
        <p:spPr>
          <a:xfrm>
            <a:off x="264193" y="1120119"/>
            <a:ext cx="3409667" cy="61699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015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241300" indent="-228600">
              <a:lnSpc>
                <a:spcPct val="150000"/>
              </a:lnSpc>
              <a:spcBef>
                <a:spcPts val="90"/>
              </a:spcBef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del quórum – diligenciamiento lista de asistencia 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indent="-228600" fontAlgn="ctr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la República de Colombia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Bogotá</a:t>
            </a:r>
          </a:p>
          <a:p>
            <a:pPr marL="228600" indent="-228600"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nuevos líderes de proceso del SIGCMA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indent="-2286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b="1" u="none" strike="noStrike" kern="1200" dirty="0">
                <a:solidFill>
                  <a:srgbClr val="F37E2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Generales SIGMCA</a:t>
            </a:r>
            <a:endParaRPr lang="en-CO" sz="1200" b="1" u="none" strike="noStrike" dirty="0">
              <a:solidFill>
                <a:srgbClr val="F37E2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planeador actividades SIGCMA vigencia 2024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Gestión de Seguridad y Salud en el Trabajo</a:t>
            </a: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Unidad de Recursos Humanos </a:t>
            </a:r>
            <a:endParaRPr lang="es-ES_tradnl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Unidad Administrativa: Sistema de Gestión Ambiental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Varios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6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34939-65B8-35A9-0C41-047E2D5B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2835" y="627321"/>
            <a:ext cx="6545766" cy="2316938"/>
          </a:xfrm>
        </p:spPr>
        <p:txBody>
          <a:bodyPr>
            <a:normAutofit/>
          </a:bodyPr>
          <a:lstStyle/>
          <a:p>
            <a:r>
              <a:rPr lang="es-C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Socialización planeador actividades SIGCMA vigencia 2024</a:t>
            </a:r>
            <a:endParaRPr lang="es-ES_tradn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BC9247-DA73-9028-23D5-780D9BCC4CBB}"/>
              </a:ext>
            </a:extLst>
          </p:cNvPr>
          <p:cNvSpPr txBox="1"/>
          <p:nvPr/>
        </p:nvSpPr>
        <p:spPr>
          <a:xfrm>
            <a:off x="237299" y="1120119"/>
            <a:ext cx="3409667" cy="61699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015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241300" indent="-228600">
              <a:lnSpc>
                <a:spcPct val="150000"/>
              </a:lnSpc>
              <a:spcBef>
                <a:spcPts val="90"/>
              </a:spcBef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del quórum – diligenciamiento lista de asistencia 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indent="-228600" fontAlgn="ctr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la República de Colombia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Bogotá</a:t>
            </a:r>
          </a:p>
          <a:p>
            <a:pPr marL="228600" indent="-228600"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nuevos líderes de proceso del SIGCMA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indent="-2286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Generales SIGMCA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b="1" u="none" strike="noStrike" kern="1200" dirty="0">
                <a:solidFill>
                  <a:srgbClr val="F37E2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planeador actividades SIGCMA vigencia 2024</a:t>
            </a:r>
            <a:endParaRPr lang="en-CO" sz="1200" b="1" u="none" strike="noStrike" dirty="0">
              <a:solidFill>
                <a:srgbClr val="F37E2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Gestión de Seguridad y Salud en el Trabajo</a:t>
            </a: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Unidad de Recursos Humanos </a:t>
            </a:r>
            <a:endParaRPr lang="es-ES_tradnl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Unidad Administrativa: Sistema de Gestión Ambiental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Varios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1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34939-65B8-35A9-0C41-047E2D5B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2835" y="627321"/>
            <a:ext cx="6545766" cy="2316938"/>
          </a:xfrm>
        </p:spPr>
        <p:txBody>
          <a:bodyPr>
            <a:noAutofit/>
          </a:bodyPr>
          <a:lstStyle/>
          <a:p>
            <a:r>
              <a:rPr lang="es-CO" sz="4400" b="1" u="none" strike="noStrike" kern="12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Socialización documentos aprobados Gestión de Seguridad y Salud en el Trabajo</a:t>
            </a:r>
            <a:endParaRPr lang="es-ES_tradn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8BC9247-DA73-9028-23D5-780D9BCC4CBB}"/>
              </a:ext>
            </a:extLst>
          </p:cNvPr>
          <p:cNvSpPr txBox="1"/>
          <p:nvPr/>
        </p:nvSpPr>
        <p:spPr>
          <a:xfrm>
            <a:off x="237299" y="1133566"/>
            <a:ext cx="3409667" cy="61699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es-CO" sz="2800" b="1" dirty="0">
                <a:solidFill>
                  <a:srgbClr val="015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241300" indent="-228600">
              <a:lnSpc>
                <a:spcPct val="150000"/>
              </a:lnSpc>
              <a:spcBef>
                <a:spcPts val="90"/>
              </a:spcBef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del quórum – diligenciamiento lista de asistencia 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300" indent="-228600" fontAlgn="ctr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la República de Colombia</a:t>
            </a:r>
            <a:endParaRPr lang="en-CO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Himno de Bogotá</a:t>
            </a:r>
          </a:p>
          <a:p>
            <a:pPr marL="228600" indent="-228600" algn="just" fontAlgn="ctr">
              <a:lnSpc>
                <a:spcPct val="150000"/>
              </a:lnSpc>
              <a:buFont typeface="+mj-lt"/>
              <a:buAutoNum type="arabicPeriod"/>
            </a:pPr>
            <a:r>
              <a:rPr lang="en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nuevos líderes de proceso del SIGCMA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indent="-2286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Generales SIGMCA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planeador actividades SIGCMA vigencia 2024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b="1" u="none" strike="noStrike" kern="1200" dirty="0">
                <a:solidFill>
                  <a:srgbClr val="F37E2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Gestión de Seguridad y Salud en el Trabajo</a:t>
            </a: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</a:pPr>
            <a:r>
              <a:rPr lang="es-CO" sz="1200" dirty="0">
                <a:solidFill>
                  <a:srgbClr val="0155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Socialización documentos aprobados Unidad de Recursos Humanos </a:t>
            </a:r>
            <a:endParaRPr lang="es-ES_tradnl" sz="1200" dirty="0">
              <a:solidFill>
                <a:srgbClr val="0155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Socialización documentos aprobados Unidad Administrativa: Sistema de Gestión Ambiental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200" u="none" strike="noStrike" kern="1200" dirty="0">
                <a:solidFill>
                  <a:srgbClr val="01557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Varios</a:t>
            </a:r>
            <a:endParaRPr lang="en-CO" sz="1200" u="none" strike="noStrike" dirty="0">
              <a:solidFill>
                <a:srgbClr val="01557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50000"/>
              </a:lnSpc>
              <a:spcBef>
                <a:spcPts val="90"/>
              </a:spcBef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7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BF5341F33FD841A1290077EA2FF5AF" ma:contentTypeVersion="14" ma:contentTypeDescription="Crear nuevo documento." ma:contentTypeScope="" ma:versionID="4fa6dbe285f62167426b77e18804fe53">
  <xsd:schema xmlns:xsd="http://www.w3.org/2001/XMLSchema" xmlns:xs="http://www.w3.org/2001/XMLSchema" xmlns:p="http://schemas.microsoft.com/office/2006/metadata/properties" xmlns:ns2="1f8d7d97-b52e-4e8e-add1-cddb6c7f9c6e" xmlns:ns3="ebe62426-be44-4ac6-b4e7-c6e91301097f" targetNamespace="http://schemas.microsoft.com/office/2006/metadata/properties" ma:root="true" ma:fieldsID="d0fbb414d884bd469e20cd225f340412" ns2:_="" ns3:_="">
    <xsd:import namespace="1f8d7d97-b52e-4e8e-add1-cddb6c7f9c6e"/>
    <xsd:import namespace="ebe62426-be44-4ac6-b4e7-c6e913010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d7d97-b52e-4e8e-add1-cddb6c7f9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e31b1466-370e-4680-8e95-6fcae1d3f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62426-be44-4ac6-b4e7-c6e913010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1f8863d-40b5-48fb-8a46-f2f7ac83c21f}" ma:internalName="TaxCatchAll" ma:showField="CatchAllData" ma:web="ebe62426-be44-4ac6-b4e7-c6e913010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8d7d97-b52e-4e8e-add1-cddb6c7f9c6e">
      <Terms xmlns="http://schemas.microsoft.com/office/infopath/2007/PartnerControls"/>
    </lcf76f155ced4ddcb4097134ff3c332f>
    <TaxCatchAll xmlns="ebe62426-be44-4ac6-b4e7-c6e91301097f" xsi:nil="true"/>
  </documentManagement>
</p:properties>
</file>

<file path=customXml/itemProps1.xml><?xml version="1.0" encoding="utf-8"?>
<ds:datastoreItem xmlns:ds="http://schemas.openxmlformats.org/officeDocument/2006/customXml" ds:itemID="{033ACC70-4B75-4419-B42A-1D2E7FEF28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3FCA74-251B-406F-A996-EE44443C9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d7d97-b52e-4e8e-add1-cddb6c7f9c6e"/>
    <ds:schemaRef ds:uri="ebe62426-be44-4ac6-b4e7-c6e913010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C8EEF6-A8A6-4F13-9037-0EC4BBE45BD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ebe62426-be44-4ac6-b4e7-c6e91301097f"/>
    <ds:schemaRef ds:uri="http://purl.org/dc/elements/1.1/"/>
    <ds:schemaRef ds:uri="1f8d7d97-b52e-4e8e-add1-cddb6c7f9c6e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875</Words>
  <Application>Microsoft Office PowerPoint</Application>
  <PresentationFormat>Panorámica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Cairo</vt:lpstr>
      <vt:lpstr>Calibri</vt:lpstr>
      <vt:lpstr>Calibri Light</vt:lpstr>
      <vt:lpstr>Montserrat</vt:lpstr>
      <vt:lpstr>Open Sans</vt:lpstr>
      <vt:lpstr>Times New Roman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Luz Mery Novoa Ramírez</cp:lastModifiedBy>
  <cp:revision>85</cp:revision>
  <dcterms:created xsi:type="dcterms:W3CDTF">2023-04-26T23:13:57Z</dcterms:created>
  <dcterms:modified xsi:type="dcterms:W3CDTF">2024-01-24T21:34:02Z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0x010100F8BF5341F33FD841A1290077EA2FF5AF</vt:lpwstr>
  </property>
</Properties>
</file>