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417" r:id="rId6"/>
    <p:sldId id="456" r:id="rId7"/>
    <p:sldId id="421" r:id="rId8"/>
    <p:sldId id="445" r:id="rId9"/>
    <p:sldId id="453" r:id="rId10"/>
    <p:sldId id="447" r:id="rId11"/>
    <p:sldId id="446" r:id="rId12"/>
    <p:sldId id="419" r:id="rId13"/>
    <p:sldId id="448" r:id="rId14"/>
    <p:sldId id="449" r:id="rId15"/>
    <p:sldId id="259" r:id="rId16"/>
    <p:sldId id="450" r:id="rId17"/>
    <p:sldId id="258" r:id="rId18"/>
    <p:sldId id="263" r:id="rId19"/>
    <p:sldId id="264" r:id="rId20"/>
    <p:sldId id="455" r:id="rId21"/>
    <p:sldId id="386" r:id="rId22"/>
    <p:sldId id="387" r:id="rId23"/>
    <p:sldId id="388" r:id="rId24"/>
    <p:sldId id="452" r:id="rId25"/>
    <p:sldId id="390" r:id="rId26"/>
    <p:sldId id="389" r:id="rId27"/>
    <p:sldId id="392" r:id="rId28"/>
    <p:sldId id="439" r:id="rId29"/>
    <p:sldId id="440" r:id="rId30"/>
    <p:sldId id="400" r:id="rId31"/>
    <p:sldId id="401" r:id="rId32"/>
    <p:sldId id="402" r:id="rId33"/>
    <p:sldId id="393" r:id="rId34"/>
    <p:sldId id="403" r:id="rId35"/>
    <p:sldId id="394" r:id="rId36"/>
    <p:sldId id="395" r:id="rId37"/>
    <p:sldId id="396" r:id="rId38"/>
    <p:sldId id="398" r:id="rId39"/>
    <p:sldId id="399" r:id="rId40"/>
    <p:sldId id="405" r:id="rId41"/>
    <p:sldId id="404" r:id="rId42"/>
    <p:sldId id="406" r:id="rId43"/>
    <p:sldId id="442" r:id="rId44"/>
    <p:sldId id="414" r:id="rId45"/>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9946"/>
    <a:srgbClr val="92D050"/>
    <a:srgbClr val="00B050"/>
    <a:srgbClr val="E6EAED"/>
    <a:srgbClr val="00E266"/>
    <a:srgbClr val="E5E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3108B-5B56-4426-A3F3-8A5A52C7AD37}" v="91" dt="2023-08-22T12:30:23.222"/>
    <p1510:client id="{87EE7B9B-51E7-2B09-7E07-F11A74C2F872}" v="25" dt="2023-08-21T18:56:25.363"/>
  </p1510:revLst>
</p1510:revInfo>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5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A1AA8A-5242-40C3-B1E7-FAECEC4DE06D}" type="doc">
      <dgm:prSet loTypeId="urn:microsoft.com/office/officeart/2008/layout/PictureStrips" loCatId="picture" qsTypeId="urn:microsoft.com/office/officeart/2005/8/quickstyle/simple1" qsCatId="simple" csTypeId="urn:microsoft.com/office/officeart/2005/8/colors/colorful5" csCatId="colorful" phldr="1"/>
      <dgm:spPr/>
      <dgm:t>
        <a:bodyPr/>
        <a:lstStyle/>
        <a:p>
          <a:endParaRPr lang="es-CO"/>
        </a:p>
      </dgm:t>
    </dgm:pt>
    <dgm:pt modelId="{4AC2687D-D982-4494-8BE2-EA909B3E304C}">
      <dgm:prSet phldr="0"/>
      <dgm:spPr/>
      <dgm:t>
        <a:bodyPr/>
        <a:lstStyle/>
        <a:p>
          <a:pPr rtl="0"/>
          <a:r>
            <a:rPr lang="es-CO" dirty="0">
              <a:latin typeface="Montserrat"/>
              <a:cs typeface="Calibri Light"/>
            </a:rPr>
            <a:t>Jorge Ivan Díaz ( PMO)</a:t>
          </a:r>
          <a:endParaRPr lang="es-CO" dirty="0">
            <a:latin typeface="Montserrat"/>
          </a:endParaRPr>
        </a:p>
      </dgm:t>
    </dgm:pt>
    <dgm:pt modelId="{7CAAFB43-D194-46D3-AB6B-64B0865DBBE5}" type="parTrans" cxnId="{B0E85EC2-4F91-48B4-B668-38513C4BDD8E}">
      <dgm:prSet/>
      <dgm:spPr/>
      <dgm:t>
        <a:bodyPr/>
        <a:lstStyle/>
        <a:p>
          <a:endParaRPr lang="es-CO"/>
        </a:p>
      </dgm:t>
    </dgm:pt>
    <dgm:pt modelId="{E06BD818-0F20-494D-806B-B6B1320E3E32}" type="sibTrans" cxnId="{B0E85EC2-4F91-48B4-B668-38513C4BDD8E}">
      <dgm:prSet/>
      <dgm:spPr/>
      <dgm:t>
        <a:bodyPr/>
        <a:lstStyle/>
        <a:p>
          <a:endParaRPr lang="es-CO"/>
        </a:p>
      </dgm:t>
    </dgm:pt>
    <dgm:pt modelId="{7B819C39-EE51-4D2D-B5D4-BE1B0A7E64B6}">
      <dgm:prSet phldr="0"/>
      <dgm:spPr/>
      <dgm:t>
        <a:bodyPr/>
        <a:lstStyle/>
        <a:p>
          <a:pPr rtl="0"/>
          <a:r>
            <a:rPr lang="es-CO" dirty="0">
              <a:latin typeface="Montserrat"/>
            </a:rPr>
            <a:t>Carlos Arturo Merchán (Portales )</a:t>
          </a:r>
        </a:p>
      </dgm:t>
    </dgm:pt>
    <dgm:pt modelId="{CECF2421-F774-428E-AA8E-E4E969DC4DC9}" type="parTrans" cxnId="{2C9F805D-119D-4D63-B090-08C98AEE9087}">
      <dgm:prSet/>
      <dgm:spPr/>
      <dgm:t>
        <a:bodyPr/>
        <a:lstStyle/>
        <a:p>
          <a:endParaRPr lang="es-CO"/>
        </a:p>
      </dgm:t>
    </dgm:pt>
    <dgm:pt modelId="{60DBB8A1-F298-4763-9D25-46AF36E109C7}" type="sibTrans" cxnId="{2C9F805D-119D-4D63-B090-08C98AEE9087}">
      <dgm:prSet/>
      <dgm:spPr/>
      <dgm:t>
        <a:bodyPr/>
        <a:lstStyle/>
        <a:p>
          <a:endParaRPr lang="es-CO"/>
        </a:p>
      </dgm:t>
    </dgm:pt>
    <dgm:pt modelId="{51CB4C39-715E-4301-A945-1AEA5A8840AB}">
      <dgm:prSet phldr="0"/>
      <dgm:spPr/>
      <dgm:t>
        <a:bodyPr/>
        <a:lstStyle/>
        <a:p>
          <a:pPr rtl="0"/>
          <a:r>
            <a:rPr lang="es-MX" dirty="0">
              <a:latin typeface="Montserrat"/>
              <a:cs typeface="Calibri Light"/>
            </a:rPr>
            <a:t>Sandra Milena Fajardo  SIUGJ</a:t>
          </a:r>
          <a:endParaRPr lang="es-CO" dirty="0">
            <a:latin typeface="Montserrat"/>
            <a:cs typeface="Calibri Light"/>
          </a:endParaRPr>
        </a:p>
      </dgm:t>
    </dgm:pt>
    <dgm:pt modelId="{81885F3E-23F6-4059-A3D3-AA8FA6F7936F}" type="parTrans" cxnId="{6E0ADF77-FB38-4951-BEBA-E01B8E063FF9}">
      <dgm:prSet/>
      <dgm:spPr/>
    </dgm:pt>
    <dgm:pt modelId="{18EF4F1E-7FA8-451F-985F-B3A33CC84A0A}" type="sibTrans" cxnId="{6E0ADF77-FB38-4951-BEBA-E01B8E063FF9}">
      <dgm:prSet/>
      <dgm:spPr/>
    </dgm:pt>
    <dgm:pt modelId="{0C7CFE72-8E1A-4D92-96EC-EFF686BB06B2}">
      <dgm:prSet phldr="0"/>
      <dgm:spPr/>
      <dgm:t>
        <a:bodyPr/>
        <a:lstStyle/>
        <a:p>
          <a:pPr rtl="0"/>
          <a:r>
            <a:rPr lang="es-MX" dirty="0">
              <a:latin typeface="Montserrat"/>
              <a:cs typeface="Calibri Light"/>
            </a:rPr>
            <a:t>Fernando  Prieto Caicedo </a:t>
          </a:r>
          <a:r>
            <a:rPr lang="es-CO" dirty="0">
              <a:latin typeface="Montserrat"/>
              <a:cs typeface="Calibri Light"/>
            </a:rPr>
            <a:t>Analítica</a:t>
          </a:r>
          <a:endParaRPr lang="es-CO" dirty="0">
            <a:latin typeface="Montserrat"/>
          </a:endParaRPr>
        </a:p>
      </dgm:t>
    </dgm:pt>
    <dgm:pt modelId="{AD9A8680-715A-46A6-A7E3-003D78BA3BC8}" type="parTrans" cxnId="{46169C21-29CE-4CFB-A64E-04973375CF24}">
      <dgm:prSet/>
      <dgm:spPr/>
    </dgm:pt>
    <dgm:pt modelId="{3CAEAF7D-3B05-408D-BC20-C85693A392A7}" type="sibTrans" cxnId="{46169C21-29CE-4CFB-A64E-04973375CF24}">
      <dgm:prSet/>
      <dgm:spPr/>
    </dgm:pt>
    <dgm:pt modelId="{8D7012F5-CEA6-42AB-8F56-A518C5EB1A80}">
      <dgm:prSet phldr="0"/>
      <dgm:spPr/>
      <dgm:t>
        <a:bodyPr/>
        <a:lstStyle/>
        <a:p>
          <a:pPr rtl="0"/>
          <a:r>
            <a:rPr lang="es-MX" dirty="0">
              <a:latin typeface="Montserrat"/>
              <a:cs typeface="Calibri Light"/>
            </a:rPr>
            <a:t>Adriana Alexandra Hoyos Abogada </a:t>
          </a:r>
          <a:endParaRPr lang="es-CO" dirty="0">
            <a:latin typeface="Montserrat"/>
            <a:cs typeface="Calibri Light"/>
          </a:endParaRPr>
        </a:p>
      </dgm:t>
    </dgm:pt>
    <dgm:pt modelId="{B3A1736F-0091-43E9-A2FC-440CD3D47C3A}" type="parTrans" cxnId="{AB1D541F-38DA-49FC-B83E-1DD6942A3E06}">
      <dgm:prSet/>
      <dgm:spPr/>
    </dgm:pt>
    <dgm:pt modelId="{C71F6C06-6B43-4E6C-8D5E-AA15A4923040}" type="sibTrans" cxnId="{AB1D541F-38DA-49FC-B83E-1DD6942A3E06}">
      <dgm:prSet/>
      <dgm:spPr/>
    </dgm:pt>
    <dgm:pt modelId="{A7994980-C0A4-41FE-BB5A-29516C410DEA}">
      <dgm:prSet phldr="0"/>
      <dgm:spPr/>
      <dgm:t>
        <a:bodyPr/>
        <a:lstStyle/>
        <a:p>
          <a:pPr rtl="0"/>
          <a:r>
            <a:rPr lang="es-MX" dirty="0">
              <a:latin typeface="Montserrat"/>
              <a:cs typeface="Calibri Light"/>
            </a:rPr>
            <a:t>Sandra Milena Parrado </a:t>
          </a:r>
          <a:r>
            <a:rPr lang="es-CO" dirty="0">
              <a:latin typeface="Montserrat"/>
              <a:cs typeface="Calibri Light"/>
            </a:rPr>
            <a:t>Fabrica de Software, Interoperabilidad licenciamiento Oracle </a:t>
          </a:r>
          <a:endParaRPr lang="es-CO" dirty="0">
            <a:latin typeface="Montserrat"/>
          </a:endParaRPr>
        </a:p>
      </dgm:t>
    </dgm:pt>
    <dgm:pt modelId="{98BB7C2B-E963-45E2-90B2-21A688245D4B}" type="parTrans" cxnId="{068E8088-D800-4849-A2E2-ED652C051EBF}">
      <dgm:prSet/>
      <dgm:spPr/>
    </dgm:pt>
    <dgm:pt modelId="{4EF1B6E3-159D-4939-8627-7F3AA178AEA4}" type="sibTrans" cxnId="{068E8088-D800-4849-A2E2-ED652C051EBF}">
      <dgm:prSet/>
      <dgm:spPr/>
    </dgm:pt>
    <dgm:pt modelId="{F2298C89-A835-4B45-84BF-32A18FCB10AA}">
      <dgm:prSet phldr="0"/>
      <dgm:spPr/>
      <dgm:t>
        <a:bodyPr/>
        <a:lstStyle/>
        <a:p>
          <a:pPr rtl="0"/>
          <a:r>
            <a:rPr lang="es-MX" dirty="0">
              <a:latin typeface="Montserrat"/>
              <a:cs typeface="Calibri Light"/>
            </a:rPr>
            <a:t>Armando Rodríguez Analítica </a:t>
          </a:r>
          <a:endParaRPr lang="es-CO" dirty="0">
            <a:latin typeface="Montserrat"/>
            <a:cs typeface="Calibri Light"/>
          </a:endParaRPr>
        </a:p>
      </dgm:t>
    </dgm:pt>
    <dgm:pt modelId="{868DC1F1-27F1-4EF8-B4C2-F7596487219E}" type="parTrans" cxnId="{FF7B7074-52D8-43D8-A69F-2E1B1F04B929}">
      <dgm:prSet/>
      <dgm:spPr/>
    </dgm:pt>
    <dgm:pt modelId="{A4F9923D-9F30-49E6-8DE2-7381884E46A4}" type="sibTrans" cxnId="{FF7B7074-52D8-43D8-A69F-2E1B1F04B929}">
      <dgm:prSet/>
      <dgm:spPr/>
    </dgm:pt>
    <dgm:pt modelId="{67C7DEDD-82A3-4EB4-8368-33B4832B675C}">
      <dgm:prSet phldr="0"/>
      <dgm:spPr/>
      <dgm:t>
        <a:bodyPr/>
        <a:lstStyle/>
        <a:p>
          <a:pPr rtl="0"/>
          <a:r>
            <a:rPr lang="es-MX" dirty="0">
              <a:latin typeface="Montserrat"/>
              <a:cs typeface="Calibri Light"/>
            </a:rPr>
            <a:t>Pedro Nel Corredor Digitalización,</a:t>
          </a:r>
          <a:r>
            <a:rPr lang="es-CO" dirty="0">
              <a:latin typeface="Montserrat"/>
              <a:cs typeface="Calibri Light"/>
            </a:rPr>
            <a:t> Gestor Documental, Nube Privada (BPM/ECM)</a:t>
          </a:r>
          <a:endParaRPr lang="es-CO" dirty="0">
            <a:latin typeface="Montserrat"/>
          </a:endParaRPr>
        </a:p>
      </dgm:t>
    </dgm:pt>
    <dgm:pt modelId="{A7974CC8-AE04-4957-B86A-533E783AB634}" type="parTrans" cxnId="{4AB9D51C-97EE-453B-AD5B-E78C57EB7EB0}">
      <dgm:prSet/>
      <dgm:spPr/>
    </dgm:pt>
    <dgm:pt modelId="{E5D91E50-CC69-4CEC-9030-12A6064BD7A4}" type="sibTrans" cxnId="{4AB9D51C-97EE-453B-AD5B-E78C57EB7EB0}">
      <dgm:prSet/>
      <dgm:spPr/>
    </dgm:pt>
    <dgm:pt modelId="{184B9A14-4DB0-4C13-A352-20E39AB9DD2E}">
      <dgm:prSet phldr="0"/>
      <dgm:spPr/>
      <dgm:t>
        <a:bodyPr/>
        <a:lstStyle/>
        <a:p>
          <a:pPr rtl="0"/>
          <a:r>
            <a:rPr lang="es-MX" dirty="0">
              <a:latin typeface="Montserrat"/>
              <a:cs typeface="Calibri Light"/>
            </a:rPr>
            <a:t>Dina Espinosa. Digitalización</a:t>
          </a:r>
          <a:endParaRPr lang="es-CO" dirty="0">
            <a:latin typeface="Montserrat"/>
            <a:cs typeface="Calibri Light"/>
          </a:endParaRPr>
        </a:p>
      </dgm:t>
    </dgm:pt>
    <dgm:pt modelId="{CD9D9454-A860-4389-B24A-D8CD3DD205FB}" type="parTrans" cxnId="{822C3F4A-E474-4B94-8358-9732D77D182B}">
      <dgm:prSet/>
      <dgm:spPr/>
    </dgm:pt>
    <dgm:pt modelId="{136D71A9-5E34-4150-9DDD-10EE31DDA044}" type="sibTrans" cxnId="{822C3F4A-E474-4B94-8358-9732D77D182B}">
      <dgm:prSet/>
      <dgm:spPr/>
    </dgm:pt>
    <dgm:pt modelId="{98A0D31B-5482-4704-BF27-E9219732B000}">
      <dgm:prSet phldr="0"/>
      <dgm:spPr/>
      <dgm:t>
        <a:bodyPr/>
        <a:lstStyle/>
        <a:p>
          <a:pPr rtl="0"/>
          <a:r>
            <a:rPr lang="es-MX" dirty="0">
              <a:latin typeface="Montserrat"/>
              <a:cs typeface="Calibri Light"/>
            </a:rPr>
            <a:t>Juan Sebastián Idárraga. NUBE PUBLICA, Nube Privada, </a:t>
          </a:r>
          <a:r>
            <a:rPr lang="es-CO" dirty="0">
              <a:latin typeface="Montserrat"/>
              <a:cs typeface="Calibri Light"/>
            </a:rPr>
            <a:t>Gestor Documento</a:t>
          </a:r>
          <a:endParaRPr lang="es-CO" dirty="0">
            <a:latin typeface="Montserrat"/>
          </a:endParaRPr>
        </a:p>
      </dgm:t>
    </dgm:pt>
    <dgm:pt modelId="{69FCAB21-AE54-4533-B32C-F1268D4E7718}" type="parTrans" cxnId="{E2C1A279-F552-4C6A-A922-59613806BA34}">
      <dgm:prSet/>
      <dgm:spPr/>
    </dgm:pt>
    <dgm:pt modelId="{DFD5C8E8-CAFB-4E6D-9D15-234C138306A1}" type="sibTrans" cxnId="{E2C1A279-F552-4C6A-A922-59613806BA34}">
      <dgm:prSet/>
      <dgm:spPr/>
    </dgm:pt>
    <dgm:pt modelId="{A376A9A5-9499-4253-97F2-F068426C6D29}">
      <dgm:prSet phldr="0"/>
      <dgm:spPr/>
      <dgm:t>
        <a:bodyPr/>
        <a:lstStyle/>
        <a:p>
          <a:pPr rtl="0"/>
          <a:r>
            <a:rPr lang="es-MX" dirty="0">
              <a:latin typeface="Montserrat"/>
              <a:cs typeface="Calibri Light"/>
            </a:rPr>
            <a:t>Diana Carolina Martínez Martínez apoyo </a:t>
          </a:r>
          <a:r>
            <a:rPr lang="es-CO" dirty="0">
              <a:latin typeface="Montserrat"/>
              <a:cs typeface="Calibri Light"/>
            </a:rPr>
            <a:t>Efinomina, Gobierno de TI, apoyo contratos BID Financiero presupuestal </a:t>
          </a:r>
          <a:endParaRPr lang="es-CO" dirty="0">
            <a:latin typeface="Montserrat"/>
          </a:endParaRPr>
        </a:p>
      </dgm:t>
    </dgm:pt>
    <dgm:pt modelId="{9EB0BB77-D1A4-49B7-B581-1FFB19C0DB72}" type="parTrans" cxnId="{8E1B06AF-C966-4688-A875-C052652DC3F7}">
      <dgm:prSet/>
      <dgm:spPr/>
    </dgm:pt>
    <dgm:pt modelId="{F94A3707-7FDF-4C0F-B03C-67AC5B1A32C4}" type="sibTrans" cxnId="{8E1B06AF-C966-4688-A875-C052652DC3F7}">
      <dgm:prSet/>
      <dgm:spPr/>
    </dgm:pt>
    <dgm:pt modelId="{8341BC8A-D99C-48B4-8996-C4AD249AA7A6}">
      <dgm:prSet phldr="0"/>
      <dgm:spPr/>
      <dgm:t>
        <a:bodyPr/>
        <a:lstStyle/>
        <a:p>
          <a:pPr rtl="0"/>
          <a:r>
            <a:rPr lang="es-MX" dirty="0">
              <a:latin typeface="Montserrat"/>
              <a:cs typeface="Calibri Light"/>
            </a:rPr>
            <a:t>Angelica Maria Diaz Profesional de Apoyo </a:t>
          </a:r>
          <a:endParaRPr lang="es-CO" dirty="0">
            <a:latin typeface="Montserrat"/>
            <a:cs typeface="Calibri Light"/>
          </a:endParaRPr>
        </a:p>
      </dgm:t>
    </dgm:pt>
    <dgm:pt modelId="{5D4DE96E-02C3-46BC-833F-7AADCE7C5EFC}" type="parTrans" cxnId="{23FDA43E-CCA4-437F-8E52-9FBD39E0DF87}">
      <dgm:prSet/>
      <dgm:spPr/>
    </dgm:pt>
    <dgm:pt modelId="{1D820F6A-BC08-4662-896F-20D582E55518}" type="sibTrans" cxnId="{23FDA43E-CCA4-437F-8E52-9FBD39E0DF87}">
      <dgm:prSet/>
      <dgm:spPr/>
    </dgm:pt>
    <dgm:pt modelId="{6786B8DA-14B5-4FF2-B526-BDAFDF1795F3}">
      <dgm:prSet phldr="0"/>
      <dgm:spPr/>
      <dgm:t>
        <a:bodyPr/>
        <a:lstStyle/>
        <a:p>
          <a:pPr rtl="0"/>
          <a:r>
            <a:rPr lang="es-CO" dirty="0">
              <a:latin typeface="Montserrat"/>
              <a:cs typeface="Calibri Light"/>
            </a:rPr>
            <a:t>Fredery Humberto Ramos (SIUGJ)</a:t>
          </a:r>
          <a:endParaRPr lang="es-CO" dirty="0">
            <a:latin typeface="Montserrat"/>
          </a:endParaRPr>
        </a:p>
      </dgm:t>
    </dgm:pt>
    <dgm:pt modelId="{66F3CA0E-8268-4B56-B4EB-6C2A8581B92C}" type="parTrans" cxnId="{75350669-0D97-4785-BA79-CFF5E7578EE8}">
      <dgm:prSet/>
      <dgm:spPr/>
    </dgm:pt>
    <dgm:pt modelId="{B972A852-7343-4914-B4F7-6EE255B74277}" type="sibTrans" cxnId="{75350669-0D97-4785-BA79-CFF5E7578EE8}">
      <dgm:prSet/>
      <dgm:spPr/>
    </dgm:pt>
    <dgm:pt modelId="{86948233-B7B0-48CE-A5D5-289B322BF77B}">
      <dgm:prSet phldr="0"/>
      <dgm:spPr/>
      <dgm:t>
        <a:bodyPr/>
        <a:lstStyle/>
        <a:p>
          <a:pPr rtl="0"/>
          <a:r>
            <a:rPr lang="es-CO" dirty="0">
              <a:latin typeface="Montserrat"/>
              <a:cs typeface="Calibri Light"/>
            </a:rPr>
            <a:t>Tufik Amrham Yurgaqui Zapata Analítica </a:t>
          </a:r>
          <a:endParaRPr lang="es-CO" dirty="0">
            <a:latin typeface="Montserrat"/>
          </a:endParaRPr>
        </a:p>
      </dgm:t>
    </dgm:pt>
    <dgm:pt modelId="{CB77DA78-53AA-4956-AF23-8A442069FDC1}" type="parTrans" cxnId="{EC9FF7A6-8B28-4236-B797-907FF4D2034C}">
      <dgm:prSet/>
      <dgm:spPr/>
    </dgm:pt>
    <dgm:pt modelId="{719E4783-8FD2-4F71-A864-4FF1B90877FA}" type="sibTrans" cxnId="{EC9FF7A6-8B28-4236-B797-907FF4D2034C}">
      <dgm:prSet/>
      <dgm:spPr/>
    </dgm:pt>
    <dgm:pt modelId="{9173E6B5-A344-488D-AF89-905F4CF32094}">
      <dgm:prSet phldr="0"/>
      <dgm:spPr/>
      <dgm:t>
        <a:bodyPr/>
        <a:lstStyle/>
        <a:p>
          <a:pPr rtl="0"/>
          <a:r>
            <a:rPr lang="es-CO" dirty="0">
              <a:latin typeface="Montserrat"/>
              <a:cs typeface="Calibri Light"/>
            </a:rPr>
            <a:t>Daniel Ivan Montes (Tarjeta de abogados )</a:t>
          </a:r>
        </a:p>
      </dgm:t>
    </dgm:pt>
    <dgm:pt modelId="{AEFA772A-089D-46D6-9672-78C669BD8EF1}" type="parTrans" cxnId="{16C1B288-7B32-43BF-B710-7E67172D419F}">
      <dgm:prSet/>
      <dgm:spPr/>
    </dgm:pt>
    <dgm:pt modelId="{09E00395-45A6-49BB-BCDF-ADF9C5C2A65E}" type="sibTrans" cxnId="{16C1B288-7B32-43BF-B710-7E67172D419F}">
      <dgm:prSet/>
      <dgm:spPr/>
    </dgm:pt>
    <dgm:pt modelId="{71159583-585F-4AD8-B97D-347394DEC970}" type="pres">
      <dgm:prSet presAssocID="{7BA1AA8A-5242-40C3-B1E7-FAECEC4DE06D}" presName="Name0" presStyleCnt="0">
        <dgm:presLayoutVars>
          <dgm:dir/>
          <dgm:resizeHandles val="exact"/>
        </dgm:presLayoutVars>
      </dgm:prSet>
      <dgm:spPr/>
    </dgm:pt>
    <dgm:pt modelId="{25A061F9-BACF-40A3-BDA6-16967F344F28}" type="pres">
      <dgm:prSet presAssocID="{51CB4C39-715E-4301-A945-1AEA5A8840AB}" presName="composite" presStyleCnt="0"/>
      <dgm:spPr/>
    </dgm:pt>
    <dgm:pt modelId="{459F7039-7E37-411A-9E42-1661A2EA33ED}" type="pres">
      <dgm:prSet presAssocID="{51CB4C39-715E-4301-A945-1AEA5A8840AB}" presName="rect1" presStyleLbl="trAlignAcc1" presStyleIdx="0" presStyleCnt="15">
        <dgm:presLayoutVars>
          <dgm:bulletEnabled val="1"/>
        </dgm:presLayoutVars>
      </dgm:prSet>
      <dgm:spPr/>
    </dgm:pt>
    <dgm:pt modelId="{29D7A378-D8B5-4401-9736-ACD65DA07014}" type="pres">
      <dgm:prSet presAssocID="{51CB4C39-715E-4301-A945-1AEA5A8840AB}" presName="rect2" presStyleLbl="fgImgPlace1" presStyleIdx="0" presStyleCnt="15"/>
      <dgm:spPr>
        <a:solidFill>
          <a:srgbClr val="00B050"/>
        </a:solidFill>
      </dgm:spPr>
    </dgm:pt>
    <dgm:pt modelId="{33ADC824-21EB-41DA-913C-EB0C531906E8}" type="pres">
      <dgm:prSet presAssocID="{18EF4F1E-7FA8-451F-985F-B3A33CC84A0A}" presName="sibTrans" presStyleCnt="0"/>
      <dgm:spPr/>
    </dgm:pt>
    <dgm:pt modelId="{32D4B00E-173D-4700-8C4C-841C84492DDD}" type="pres">
      <dgm:prSet presAssocID="{0C7CFE72-8E1A-4D92-96EC-EFF686BB06B2}" presName="composite" presStyleCnt="0"/>
      <dgm:spPr/>
    </dgm:pt>
    <dgm:pt modelId="{A2BDBBCB-EEB5-4AFA-A909-68145B44EBE9}" type="pres">
      <dgm:prSet presAssocID="{0C7CFE72-8E1A-4D92-96EC-EFF686BB06B2}" presName="rect1" presStyleLbl="trAlignAcc1" presStyleIdx="1" presStyleCnt="15">
        <dgm:presLayoutVars>
          <dgm:bulletEnabled val="1"/>
        </dgm:presLayoutVars>
      </dgm:prSet>
      <dgm:spPr/>
    </dgm:pt>
    <dgm:pt modelId="{4B5DBBA6-48BD-4A82-81C9-C7FA0206F5B3}" type="pres">
      <dgm:prSet presAssocID="{0C7CFE72-8E1A-4D92-96EC-EFF686BB06B2}" presName="rect2" presStyleLbl="fgImgPlace1" presStyleIdx="1" presStyleCnt="15"/>
      <dgm:spPr>
        <a:solidFill>
          <a:srgbClr val="00B050"/>
        </a:solidFill>
      </dgm:spPr>
    </dgm:pt>
    <dgm:pt modelId="{9677C5D6-905C-4866-BC1E-1FB90B8E7135}" type="pres">
      <dgm:prSet presAssocID="{3CAEAF7D-3B05-408D-BC20-C85693A392A7}" presName="sibTrans" presStyleCnt="0"/>
      <dgm:spPr/>
    </dgm:pt>
    <dgm:pt modelId="{1262F1A5-ADF7-4649-ABA3-CA3D75502A66}" type="pres">
      <dgm:prSet presAssocID="{8D7012F5-CEA6-42AB-8F56-A518C5EB1A80}" presName="composite" presStyleCnt="0"/>
      <dgm:spPr/>
    </dgm:pt>
    <dgm:pt modelId="{67E27EEE-3E37-43B9-8084-AEFA18B5A097}" type="pres">
      <dgm:prSet presAssocID="{8D7012F5-CEA6-42AB-8F56-A518C5EB1A80}" presName="rect1" presStyleLbl="trAlignAcc1" presStyleIdx="2" presStyleCnt="15">
        <dgm:presLayoutVars>
          <dgm:bulletEnabled val="1"/>
        </dgm:presLayoutVars>
      </dgm:prSet>
      <dgm:spPr/>
    </dgm:pt>
    <dgm:pt modelId="{7ABB1B07-4B31-4520-A714-8350CBFDD48E}" type="pres">
      <dgm:prSet presAssocID="{8D7012F5-CEA6-42AB-8F56-A518C5EB1A80}" presName="rect2" presStyleLbl="fgImgPlace1" presStyleIdx="2" presStyleCnt="15"/>
      <dgm:spPr>
        <a:solidFill>
          <a:srgbClr val="00B050"/>
        </a:solidFill>
      </dgm:spPr>
    </dgm:pt>
    <dgm:pt modelId="{DE94EC1B-50DF-4221-A7D3-E355D8E69FEF}" type="pres">
      <dgm:prSet presAssocID="{C71F6C06-6B43-4E6C-8D5E-AA15A4923040}" presName="sibTrans" presStyleCnt="0"/>
      <dgm:spPr/>
    </dgm:pt>
    <dgm:pt modelId="{EEE05805-47DF-43E5-AC39-9DDED34460D4}" type="pres">
      <dgm:prSet presAssocID="{A7994980-C0A4-41FE-BB5A-29516C410DEA}" presName="composite" presStyleCnt="0"/>
      <dgm:spPr/>
    </dgm:pt>
    <dgm:pt modelId="{F8F91D04-2245-4B0C-9F68-585AE46D4D96}" type="pres">
      <dgm:prSet presAssocID="{A7994980-C0A4-41FE-BB5A-29516C410DEA}" presName="rect1" presStyleLbl="trAlignAcc1" presStyleIdx="3" presStyleCnt="15">
        <dgm:presLayoutVars>
          <dgm:bulletEnabled val="1"/>
        </dgm:presLayoutVars>
      </dgm:prSet>
      <dgm:spPr/>
    </dgm:pt>
    <dgm:pt modelId="{4C064FE2-F723-4248-93F8-1ED4AAA4E61B}" type="pres">
      <dgm:prSet presAssocID="{A7994980-C0A4-41FE-BB5A-29516C410DEA}" presName="rect2" presStyleLbl="fgImgPlace1" presStyleIdx="3" presStyleCnt="15"/>
      <dgm:spPr>
        <a:solidFill>
          <a:srgbClr val="00B050"/>
        </a:solidFill>
      </dgm:spPr>
    </dgm:pt>
    <dgm:pt modelId="{39870D1B-E60D-4FBF-9247-AB3D3FFCC720}" type="pres">
      <dgm:prSet presAssocID="{4EF1B6E3-159D-4939-8627-7F3AA178AEA4}" presName="sibTrans" presStyleCnt="0"/>
      <dgm:spPr/>
    </dgm:pt>
    <dgm:pt modelId="{28EC6697-6688-4DF6-9FC6-18FCF822E92A}" type="pres">
      <dgm:prSet presAssocID="{F2298C89-A835-4B45-84BF-32A18FCB10AA}" presName="composite" presStyleCnt="0"/>
      <dgm:spPr/>
    </dgm:pt>
    <dgm:pt modelId="{A413DD75-9A36-4032-9314-ECBCC20CD032}" type="pres">
      <dgm:prSet presAssocID="{F2298C89-A835-4B45-84BF-32A18FCB10AA}" presName="rect1" presStyleLbl="trAlignAcc1" presStyleIdx="4" presStyleCnt="15">
        <dgm:presLayoutVars>
          <dgm:bulletEnabled val="1"/>
        </dgm:presLayoutVars>
      </dgm:prSet>
      <dgm:spPr/>
    </dgm:pt>
    <dgm:pt modelId="{7E96C02F-5AEE-474D-BCE6-B79297AE5266}" type="pres">
      <dgm:prSet presAssocID="{F2298C89-A835-4B45-84BF-32A18FCB10AA}" presName="rect2" presStyleLbl="fgImgPlace1" presStyleIdx="4" presStyleCnt="15"/>
      <dgm:spPr>
        <a:solidFill>
          <a:srgbClr val="00B050"/>
        </a:solidFill>
      </dgm:spPr>
    </dgm:pt>
    <dgm:pt modelId="{BBC05A53-0787-4EA6-B9D8-F74F43C2B76B}" type="pres">
      <dgm:prSet presAssocID="{A4F9923D-9F30-49E6-8DE2-7381884E46A4}" presName="sibTrans" presStyleCnt="0"/>
      <dgm:spPr/>
    </dgm:pt>
    <dgm:pt modelId="{F63541E1-3EC3-4C90-A29E-4570753B38FA}" type="pres">
      <dgm:prSet presAssocID="{67C7DEDD-82A3-4EB4-8368-33B4832B675C}" presName="composite" presStyleCnt="0"/>
      <dgm:spPr/>
    </dgm:pt>
    <dgm:pt modelId="{48EA2E37-B159-4E8B-9C39-A034E44A48D6}" type="pres">
      <dgm:prSet presAssocID="{67C7DEDD-82A3-4EB4-8368-33B4832B675C}" presName="rect1" presStyleLbl="trAlignAcc1" presStyleIdx="5" presStyleCnt="15">
        <dgm:presLayoutVars>
          <dgm:bulletEnabled val="1"/>
        </dgm:presLayoutVars>
      </dgm:prSet>
      <dgm:spPr/>
    </dgm:pt>
    <dgm:pt modelId="{60F5B2A4-3315-4B70-8052-EC84050BB13F}" type="pres">
      <dgm:prSet presAssocID="{67C7DEDD-82A3-4EB4-8368-33B4832B675C}" presName="rect2" presStyleLbl="fgImgPlace1" presStyleIdx="5" presStyleCnt="15"/>
      <dgm:spPr>
        <a:solidFill>
          <a:srgbClr val="00B050"/>
        </a:solidFill>
      </dgm:spPr>
    </dgm:pt>
    <dgm:pt modelId="{F28A8D8B-DE97-4010-83A8-6F4BBC3C7491}" type="pres">
      <dgm:prSet presAssocID="{E5D91E50-CC69-4CEC-9030-12A6064BD7A4}" presName="sibTrans" presStyleCnt="0"/>
      <dgm:spPr/>
    </dgm:pt>
    <dgm:pt modelId="{C07E76A7-13FB-4037-ADC3-453C39CE94EF}" type="pres">
      <dgm:prSet presAssocID="{184B9A14-4DB0-4C13-A352-20E39AB9DD2E}" presName="composite" presStyleCnt="0"/>
      <dgm:spPr/>
    </dgm:pt>
    <dgm:pt modelId="{A3099646-3D68-4AD0-B5A9-20C19160FF80}" type="pres">
      <dgm:prSet presAssocID="{184B9A14-4DB0-4C13-A352-20E39AB9DD2E}" presName="rect1" presStyleLbl="trAlignAcc1" presStyleIdx="6" presStyleCnt="15">
        <dgm:presLayoutVars>
          <dgm:bulletEnabled val="1"/>
        </dgm:presLayoutVars>
      </dgm:prSet>
      <dgm:spPr/>
    </dgm:pt>
    <dgm:pt modelId="{0DAAA328-581E-424E-8E31-6388622E5DAC}" type="pres">
      <dgm:prSet presAssocID="{184B9A14-4DB0-4C13-A352-20E39AB9DD2E}" presName="rect2" presStyleLbl="fgImgPlace1" presStyleIdx="6" presStyleCnt="15"/>
      <dgm:spPr>
        <a:solidFill>
          <a:srgbClr val="00B050"/>
        </a:solidFill>
      </dgm:spPr>
    </dgm:pt>
    <dgm:pt modelId="{D11E83B4-5A1B-477A-A38F-1EE851B5A1A3}" type="pres">
      <dgm:prSet presAssocID="{136D71A9-5E34-4150-9DDD-10EE31DDA044}" presName="sibTrans" presStyleCnt="0"/>
      <dgm:spPr/>
    </dgm:pt>
    <dgm:pt modelId="{49EB8FE0-B159-4630-A79E-C15A96489F79}" type="pres">
      <dgm:prSet presAssocID="{98A0D31B-5482-4704-BF27-E9219732B000}" presName="composite" presStyleCnt="0"/>
      <dgm:spPr/>
    </dgm:pt>
    <dgm:pt modelId="{0B5368D3-5863-45C3-8978-5E526FA4E5F1}" type="pres">
      <dgm:prSet presAssocID="{98A0D31B-5482-4704-BF27-E9219732B000}" presName="rect1" presStyleLbl="trAlignAcc1" presStyleIdx="7" presStyleCnt="15">
        <dgm:presLayoutVars>
          <dgm:bulletEnabled val="1"/>
        </dgm:presLayoutVars>
      </dgm:prSet>
      <dgm:spPr/>
    </dgm:pt>
    <dgm:pt modelId="{574B0BCE-D355-456E-9B0C-65F5EBFC4B3A}" type="pres">
      <dgm:prSet presAssocID="{98A0D31B-5482-4704-BF27-E9219732B000}" presName="rect2" presStyleLbl="fgImgPlace1" presStyleIdx="7" presStyleCnt="15"/>
      <dgm:spPr>
        <a:solidFill>
          <a:srgbClr val="00B050"/>
        </a:solidFill>
      </dgm:spPr>
    </dgm:pt>
    <dgm:pt modelId="{7CAA793A-0D46-46EB-999A-C9B7AFE88730}" type="pres">
      <dgm:prSet presAssocID="{DFD5C8E8-CAFB-4E6D-9D15-234C138306A1}" presName="sibTrans" presStyleCnt="0"/>
      <dgm:spPr/>
    </dgm:pt>
    <dgm:pt modelId="{968938A7-B923-4915-ABD7-1A17D642A5C8}" type="pres">
      <dgm:prSet presAssocID="{A376A9A5-9499-4253-97F2-F068426C6D29}" presName="composite" presStyleCnt="0"/>
      <dgm:spPr/>
    </dgm:pt>
    <dgm:pt modelId="{F11A6012-DFBE-40E8-82AE-AD6C065E0565}" type="pres">
      <dgm:prSet presAssocID="{A376A9A5-9499-4253-97F2-F068426C6D29}" presName="rect1" presStyleLbl="trAlignAcc1" presStyleIdx="8" presStyleCnt="15">
        <dgm:presLayoutVars>
          <dgm:bulletEnabled val="1"/>
        </dgm:presLayoutVars>
      </dgm:prSet>
      <dgm:spPr/>
    </dgm:pt>
    <dgm:pt modelId="{823D8067-93D1-4776-B2B2-253E5A3ABEA0}" type="pres">
      <dgm:prSet presAssocID="{A376A9A5-9499-4253-97F2-F068426C6D29}" presName="rect2" presStyleLbl="fgImgPlace1" presStyleIdx="8" presStyleCnt="15"/>
      <dgm:spPr>
        <a:solidFill>
          <a:srgbClr val="00B050"/>
        </a:solidFill>
      </dgm:spPr>
    </dgm:pt>
    <dgm:pt modelId="{3A35C3CF-EC1F-48A4-9B78-63B69E119415}" type="pres">
      <dgm:prSet presAssocID="{F94A3707-7FDF-4C0F-B03C-67AC5B1A32C4}" presName="sibTrans" presStyleCnt="0"/>
      <dgm:spPr/>
    </dgm:pt>
    <dgm:pt modelId="{F12C6398-BDEA-4315-A3A6-86A97275C21E}" type="pres">
      <dgm:prSet presAssocID="{8341BC8A-D99C-48B4-8996-C4AD249AA7A6}" presName="composite" presStyleCnt="0"/>
      <dgm:spPr/>
    </dgm:pt>
    <dgm:pt modelId="{E4F11F95-5DB5-47CA-AA69-14EBA743306D}" type="pres">
      <dgm:prSet presAssocID="{8341BC8A-D99C-48B4-8996-C4AD249AA7A6}" presName="rect1" presStyleLbl="trAlignAcc1" presStyleIdx="9" presStyleCnt="15">
        <dgm:presLayoutVars>
          <dgm:bulletEnabled val="1"/>
        </dgm:presLayoutVars>
      </dgm:prSet>
      <dgm:spPr/>
    </dgm:pt>
    <dgm:pt modelId="{00A39B9F-6DF3-41EC-9911-CE418210737F}" type="pres">
      <dgm:prSet presAssocID="{8341BC8A-D99C-48B4-8996-C4AD249AA7A6}" presName="rect2" presStyleLbl="fgImgPlace1" presStyleIdx="9" presStyleCnt="15"/>
      <dgm:spPr>
        <a:solidFill>
          <a:srgbClr val="00B050"/>
        </a:solidFill>
      </dgm:spPr>
    </dgm:pt>
    <dgm:pt modelId="{10E941E7-6AB9-40EC-902B-77CC75CE740D}" type="pres">
      <dgm:prSet presAssocID="{1D820F6A-BC08-4662-896F-20D582E55518}" presName="sibTrans" presStyleCnt="0"/>
      <dgm:spPr/>
    </dgm:pt>
    <dgm:pt modelId="{30A669A9-EC7B-400B-950E-9DFCE1D0B100}" type="pres">
      <dgm:prSet presAssocID="{6786B8DA-14B5-4FF2-B526-BDAFDF1795F3}" presName="composite" presStyleCnt="0"/>
      <dgm:spPr/>
    </dgm:pt>
    <dgm:pt modelId="{9AF7274A-9AB4-468B-9179-28681145FC1C}" type="pres">
      <dgm:prSet presAssocID="{6786B8DA-14B5-4FF2-B526-BDAFDF1795F3}" presName="rect1" presStyleLbl="trAlignAcc1" presStyleIdx="10" presStyleCnt="15">
        <dgm:presLayoutVars>
          <dgm:bulletEnabled val="1"/>
        </dgm:presLayoutVars>
      </dgm:prSet>
      <dgm:spPr/>
    </dgm:pt>
    <dgm:pt modelId="{9D7BA1BD-FEB4-4195-8AF8-79C2A92140AD}" type="pres">
      <dgm:prSet presAssocID="{6786B8DA-14B5-4FF2-B526-BDAFDF1795F3}" presName="rect2" presStyleLbl="fgImgPlace1" presStyleIdx="10" presStyleCnt="15"/>
      <dgm:spPr>
        <a:solidFill>
          <a:srgbClr val="00B050"/>
        </a:solidFill>
      </dgm:spPr>
    </dgm:pt>
    <dgm:pt modelId="{4F38E209-CE32-4332-8DCE-28A1904F45BB}" type="pres">
      <dgm:prSet presAssocID="{B972A852-7343-4914-B4F7-6EE255B74277}" presName="sibTrans" presStyleCnt="0"/>
      <dgm:spPr/>
    </dgm:pt>
    <dgm:pt modelId="{AAD7E77F-44CD-44EA-BA75-CC7CFEC10858}" type="pres">
      <dgm:prSet presAssocID="{86948233-B7B0-48CE-A5D5-289B322BF77B}" presName="composite" presStyleCnt="0"/>
      <dgm:spPr/>
    </dgm:pt>
    <dgm:pt modelId="{60540DC9-26B7-4CBC-9075-B067F780E96B}" type="pres">
      <dgm:prSet presAssocID="{86948233-B7B0-48CE-A5D5-289B322BF77B}" presName="rect1" presStyleLbl="trAlignAcc1" presStyleIdx="11" presStyleCnt="15">
        <dgm:presLayoutVars>
          <dgm:bulletEnabled val="1"/>
        </dgm:presLayoutVars>
      </dgm:prSet>
      <dgm:spPr/>
    </dgm:pt>
    <dgm:pt modelId="{97B82E54-7990-4948-8B8B-0A1358558838}" type="pres">
      <dgm:prSet presAssocID="{86948233-B7B0-48CE-A5D5-289B322BF77B}" presName="rect2" presStyleLbl="fgImgPlace1" presStyleIdx="11" presStyleCnt="15"/>
      <dgm:spPr>
        <a:solidFill>
          <a:srgbClr val="00B050"/>
        </a:solidFill>
      </dgm:spPr>
    </dgm:pt>
    <dgm:pt modelId="{2F71D24A-C591-42C1-8FF2-46192160E46A}" type="pres">
      <dgm:prSet presAssocID="{719E4783-8FD2-4F71-A864-4FF1B90877FA}" presName="sibTrans" presStyleCnt="0"/>
      <dgm:spPr/>
    </dgm:pt>
    <dgm:pt modelId="{EA8B6730-B9E3-42E8-BC52-48308843F724}" type="pres">
      <dgm:prSet presAssocID="{9173E6B5-A344-488D-AF89-905F4CF32094}" presName="composite" presStyleCnt="0"/>
      <dgm:spPr/>
    </dgm:pt>
    <dgm:pt modelId="{41BD9AB7-0C70-4F11-980A-1BAE8BE6EF3C}" type="pres">
      <dgm:prSet presAssocID="{9173E6B5-A344-488D-AF89-905F4CF32094}" presName="rect1" presStyleLbl="trAlignAcc1" presStyleIdx="12" presStyleCnt="15">
        <dgm:presLayoutVars>
          <dgm:bulletEnabled val="1"/>
        </dgm:presLayoutVars>
      </dgm:prSet>
      <dgm:spPr/>
    </dgm:pt>
    <dgm:pt modelId="{DDCEF341-739C-4A07-920F-2BC803A764B1}" type="pres">
      <dgm:prSet presAssocID="{9173E6B5-A344-488D-AF89-905F4CF32094}" presName="rect2" presStyleLbl="fgImgPlace1" presStyleIdx="12" presStyleCnt="15"/>
      <dgm:spPr>
        <a:solidFill>
          <a:srgbClr val="00B050"/>
        </a:solidFill>
      </dgm:spPr>
    </dgm:pt>
    <dgm:pt modelId="{717297B7-CE9D-48E5-A6B3-8A48C57F07E3}" type="pres">
      <dgm:prSet presAssocID="{09E00395-45A6-49BB-BCDF-ADF9C5C2A65E}" presName="sibTrans" presStyleCnt="0"/>
      <dgm:spPr/>
    </dgm:pt>
    <dgm:pt modelId="{9C06E4B4-586E-419D-AC28-A39C5E84098F}" type="pres">
      <dgm:prSet presAssocID="{4AC2687D-D982-4494-8BE2-EA909B3E304C}" presName="composite" presStyleCnt="0"/>
      <dgm:spPr/>
    </dgm:pt>
    <dgm:pt modelId="{C0D5291D-70D9-4766-8954-F1E24D740CC3}" type="pres">
      <dgm:prSet presAssocID="{4AC2687D-D982-4494-8BE2-EA909B3E304C}" presName="rect1" presStyleLbl="trAlignAcc1" presStyleIdx="13" presStyleCnt="15">
        <dgm:presLayoutVars>
          <dgm:bulletEnabled val="1"/>
        </dgm:presLayoutVars>
      </dgm:prSet>
      <dgm:spPr/>
    </dgm:pt>
    <dgm:pt modelId="{076AA2B4-1072-4538-8E84-5378D9751F01}" type="pres">
      <dgm:prSet presAssocID="{4AC2687D-D982-4494-8BE2-EA909B3E304C}" presName="rect2" presStyleLbl="fgImgPlace1" presStyleIdx="13" presStyleCnt="15"/>
      <dgm:spPr>
        <a:solidFill>
          <a:srgbClr val="00B050"/>
        </a:solidFill>
      </dgm:spPr>
    </dgm:pt>
    <dgm:pt modelId="{B99A1966-51B7-4CE0-AF29-EE4C3463FDC2}" type="pres">
      <dgm:prSet presAssocID="{E06BD818-0F20-494D-806B-B6B1320E3E32}" presName="sibTrans" presStyleCnt="0"/>
      <dgm:spPr/>
    </dgm:pt>
    <dgm:pt modelId="{53F6A150-858C-4F68-8361-9C4BE66609D1}" type="pres">
      <dgm:prSet presAssocID="{7B819C39-EE51-4D2D-B5D4-BE1B0A7E64B6}" presName="composite" presStyleCnt="0"/>
      <dgm:spPr/>
    </dgm:pt>
    <dgm:pt modelId="{0D389736-E0C9-4CBF-B857-23C612C5E5B7}" type="pres">
      <dgm:prSet presAssocID="{7B819C39-EE51-4D2D-B5D4-BE1B0A7E64B6}" presName="rect1" presStyleLbl="trAlignAcc1" presStyleIdx="14" presStyleCnt="15">
        <dgm:presLayoutVars>
          <dgm:bulletEnabled val="1"/>
        </dgm:presLayoutVars>
      </dgm:prSet>
      <dgm:spPr/>
    </dgm:pt>
    <dgm:pt modelId="{63413BC5-2384-4A3C-88D0-2FD2A6D60DDB}" type="pres">
      <dgm:prSet presAssocID="{7B819C39-EE51-4D2D-B5D4-BE1B0A7E64B6}" presName="rect2" presStyleLbl="fgImgPlace1" presStyleIdx="14" presStyleCnt="15"/>
      <dgm:spPr>
        <a:solidFill>
          <a:srgbClr val="00B050"/>
        </a:solidFill>
      </dgm:spPr>
    </dgm:pt>
  </dgm:ptLst>
  <dgm:cxnLst>
    <dgm:cxn modelId="{4AB9D51C-97EE-453B-AD5B-E78C57EB7EB0}" srcId="{7BA1AA8A-5242-40C3-B1E7-FAECEC4DE06D}" destId="{67C7DEDD-82A3-4EB4-8368-33B4832B675C}" srcOrd="5" destOrd="0" parTransId="{A7974CC8-AE04-4957-B86A-533E783AB634}" sibTransId="{E5D91E50-CC69-4CEC-9030-12A6064BD7A4}"/>
    <dgm:cxn modelId="{AB1D541F-38DA-49FC-B83E-1DD6942A3E06}" srcId="{7BA1AA8A-5242-40C3-B1E7-FAECEC4DE06D}" destId="{8D7012F5-CEA6-42AB-8F56-A518C5EB1A80}" srcOrd="2" destOrd="0" parTransId="{B3A1736F-0091-43E9-A2FC-440CD3D47C3A}" sibTransId="{C71F6C06-6B43-4E6C-8D5E-AA15A4923040}"/>
    <dgm:cxn modelId="{46169C21-29CE-4CFB-A64E-04973375CF24}" srcId="{7BA1AA8A-5242-40C3-B1E7-FAECEC4DE06D}" destId="{0C7CFE72-8E1A-4D92-96EC-EFF686BB06B2}" srcOrd="1" destOrd="0" parTransId="{AD9A8680-715A-46A6-A7E3-003D78BA3BC8}" sibTransId="{3CAEAF7D-3B05-408D-BC20-C85693A392A7}"/>
    <dgm:cxn modelId="{AA962E24-DDA6-41C2-BAB0-67802F39CEA8}" type="presOf" srcId="{A376A9A5-9499-4253-97F2-F068426C6D29}" destId="{F11A6012-DFBE-40E8-82AE-AD6C065E0565}" srcOrd="0" destOrd="0" presId="urn:microsoft.com/office/officeart/2008/layout/PictureStrips"/>
    <dgm:cxn modelId="{6A35EA3D-626E-4141-AE83-3BEB140154CA}" type="presOf" srcId="{86948233-B7B0-48CE-A5D5-289B322BF77B}" destId="{60540DC9-26B7-4CBC-9075-B067F780E96B}" srcOrd="0" destOrd="0" presId="urn:microsoft.com/office/officeart/2008/layout/PictureStrips"/>
    <dgm:cxn modelId="{23FDA43E-CCA4-437F-8E52-9FBD39E0DF87}" srcId="{7BA1AA8A-5242-40C3-B1E7-FAECEC4DE06D}" destId="{8341BC8A-D99C-48B4-8996-C4AD249AA7A6}" srcOrd="9" destOrd="0" parTransId="{5D4DE96E-02C3-46BC-833F-7AADCE7C5EFC}" sibTransId="{1D820F6A-BC08-4662-896F-20D582E55518}"/>
    <dgm:cxn modelId="{B1AA7F40-10B7-461C-BA96-8EB82259454B}" type="presOf" srcId="{6786B8DA-14B5-4FF2-B526-BDAFDF1795F3}" destId="{9AF7274A-9AB4-468B-9179-28681145FC1C}" srcOrd="0" destOrd="0" presId="urn:microsoft.com/office/officeart/2008/layout/PictureStrips"/>
    <dgm:cxn modelId="{2C9F805D-119D-4D63-B090-08C98AEE9087}" srcId="{7BA1AA8A-5242-40C3-B1E7-FAECEC4DE06D}" destId="{7B819C39-EE51-4D2D-B5D4-BE1B0A7E64B6}" srcOrd="14" destOrd="0" parTransId="{CECF2421-F774-428E-AA8E-E4E969DC4DC9}" sibTransId="{60DBB8A1-F298-4763-9D25-46AF36E109C7}"/>
    <dgm:cxn modelId="{49D30B64-576C-43F3-BEFB-956880AFCBE2}" type="presOf" srcId="{4AC2687D-D982-4494-8BE2-EA909B3E304C}" destId="{C0D5291D-70D9-4766-8954-F1E24D740CC3}" srcOrd="0" destOrd="0" presId="urn:microsoft.com/office/officeart/2008/layout/PictureStrips"/>
    <dgm:cxn modelId="{75350669-0D97-4785-BA79-CFF5E7578EE8}" srcId="{7BA1AA8A-5242-40C3-B1E7-FAECEC4DE06D}" destId="{6786B8DA-14B5-4FF2-B526-BDAFDF1795F3}" srcOrd="10" destOrd="0" parTransId="{66F3CA0E-8268-4B56-B4EB-6C2A8581B92C}" sibTransId="{B972A852-7343-4914-B4F7-6EE255B74277}"/>
    <dgm:cxn modelId="{822C3F4A-E474-4B94-8358-9732D77D182B}" srcId="{7BA1AA8A-5242-40C3-B1E7-FAECEC4DE06D}" destId="{184B9A14-4DB0-4C13-A352-20E39AB9DD2E}" srcOrd="6" destOrd="0" parTransId="{CD9D9454-A860-4389-B24A-D8CD3DD205FB}" sibTransId="{136D71A9-5E34-4150-9DDD-10EE31DDA044}"/>
    <dgm:cxn modelId="{F86EEF4E-AE44-455B-8B49-2F40F5F939B6}" type="presOf" srcId="{8D7012F5-CEA6-42AB-8F56-A518C5EB1A80}" destId="{67E27EEE-3E37-43B9-8084-AEFA18B5A097}" srcOrd="0" destOrd="0" presId="urn:microsoft.com/office/officeart/2008/layout/PictureStrips"/>
    <dgm:cxn modelId="{B3FE716F-ABC8-404F-8BB5-8560570DACB4}" type="presOf" srcId="{7B819C39-EE51-4D2D-B5D4-BE1B0A7E64B6}" destId="{0D389736-E0C9-4CBF-B857-23C612C5E5B7}" srcOrd="0" destOrd="0" presId="urn:microsoft.com/office/officeart/2008/layout/PictureStrips"/>
    <dgm:cxn modelId="{41AE3351-5D9A-425F-BA77-E9B120689498}" type="presOf" srcId="{9173E6B5-A344-488D-AF89-905F4CF32094}" destId="{41BD9AB7-0C70-4F11-980A-1BAE8BE6EF3C}" srcOrd="0" destOrd="0" presId="urn:microsoft.com/office/officeart/2008/layout/PictureStrips"/>
    <dgm:cxn modelId="{FF7B7074-52D8-43D8-A69F-2E1B1F04B929}" srcId="{7BA1AA8A-5242-40C3-B1E7-FAECEC4DE06D}" destId="{F2298C89-A835-4B45-84BF-32A18FCB10AA}" srcOrd="4" destOrd="0" parTransId="{868DC1F1-27F1-4EF8-B4C2-F7596487219E}" sibTransId="{A4F9923D-9F30-49E6-8DE2-7381884E46A4}"/>
    <dgm:cxn modelId="{6E0ADF77-FB38-4951-BEBA-E01B8E063FF9}" srcId="{7BA1AA8A-5242-40C3-B1E7-FAECEC4DE06D}" destId="{51CB4C39-715E-4301-A945-1AEA5A8840AB}" srcOrd="0" destOrd="0" parTransId="{81885F3E-23F6-4059-A3D3-AA8FA6F7936F}" sibTransId="{18EF4F1E-7FA8-451F-985F-B3A33CC84A0A}"/>
    <dgm:cxn modelId="{E2C1A279-F552-4C6A-A922-59613806BA34}" srcId="{7BA1AA8A-5242-40C3-B1E7-FAECEC4DE06D}" destId="{98A0D31B-5482-4704-BF27-E9219732B000}" srcOrd="7" destOrd="0" parTransId="{69FCAB21-AE54-4533-B32C-F1268D4E7718}" sibTransId="{DFD5C8E8-CAFB-4E6D-9D15-234C138306A1}"/>
    <dgm:cxn modelId="{337EAF7A-A6CF-42AD-8239-221F9A455803}" type="presOf" srcId="{98A0D31B-5482-4704-BF27-E9219732B000}" destId="{0B5368D3-5863-45C3-8978-5E526FA4E5F1}" srcOrd="0" destOrd="0" presId="urn:microsoft.com/office/officeart/2008/layout/PictureStrips"/>
    <dgm:cxn modelId="{1C45CC5A-4B61-437A-ACEF-BA9672A12519}" type="presOf" srcId="{184B9A14-4DB0-4C13-A352-20E39AB9DD2E}" destId="{A3099646-3D68-4AD0-B5A9-20C19160FF80}" srcOrd="0" destOrd="0" presId="urn:microsoft.com/office/officeart/2008/layout/PictureStrips"/>
    <dgm:cxn modelId="{068E8088-D800-4849-A2E2-ED652C051EBF}" srcId="{7BA1AA8A-5242-40C3-B1E7-FAECEC4DE06D}" destId="{A7994980-C0A4-41FE-BB5A-29516C410DEA}" srcOrd="3" destOrd="0" parTransId="{98BB7C2B-E963-45E2-90B2-21A688245D4B}" sibTransId="{4EF1B6E3-159D-4939-8627-7F3AA178AEA4}"/>
    <dgm:cxn modelId="{16C1B288-7B32-43BF-B710-7E67172D419F}" srcId="{7BA1AA8A-5242-40C3-B1E7-FAECEC4DE06D}" destId="{9173E6B5-A344-488D-AF89-905F4CF32094}" srcOrd="12" destOrd="0" parTransId="{AEFA772A-089D-46D6-9672-78C669BD8EF1}" sibTransId="{09E00395-45A6-49BB-BCDF-ADF9C5C2A65E}"/>
    <dgm:cxn modelId="{57198D91-DBE0-41B6-925D-940F399326A4}" type="presOf" srcId="{51CB4C39-715E-4301-A945-1AEA5A8840AB}" destId="{459F7039-7E37-411A-9E42-1661A2EA33ED}" srcOrd="0" destOrd="0" presId="urn:microsoft.com/office/officeart/2008/layout/PictureStrips"/>
    <dgm:cxn modelId="{A4703E9C-60AF-449F-A79E-E2BB87CF0663}" type="presOf" srcId="{A7994980-C0A4-41FE-BB5A-29516C410DEA}" destId="{F8F91D04-2245-4B0C-9F68-585AE46D4D96}" srcOrd="0" destOrd="0" presId="urn:microsoft.com/office/officeart/2008/layout/PictureStrips"/>
    <dgm:cxn modelId="{EC9FF7A6-8B28-4236-B797-907FF4D2034C}" srcId="{7BA1AA8A-5242-40C3-B1E7-FAECEC4DE06D}" destId="{86948233-B7B0-48CE-A5D5-289B322BF77B}" srcOrd="11" destOrd="0" parTransId="{CB77DA78-53AA-4956-AF23-8A442069FDC1}" sibTransId="{719E4783-8FD2-4F71-A864-4FF1B90877FA}"/>
    <dgm:cxn modelId="{C3C239AC-E9B2-481D-9603-5744003C8F24}" type="presOf" srcId="{8341BC8A-D99C-48B4-8996-C4AD249AA7A6}" destId="{E4F11F95-5DB5-47CA-AA69-14EBA743306D}" srcOrd="0" destOrd="0" presId="urn:microsoft.com/office/officeart/2008/layout/PictureStrips"/>
    <dgm:cxn modelId="{8E1B06AF-C966-4688-A875-C052652DC3F7}" srcId="{7BA1AA8A-5242-40C3-B1E7-FAECEC4DE06D}" destId="{A376A9A5-9499-4253-97F2-F068426C6D29}" srcOrd="8" destOrd="0" parTransId="{9EB0BB77-D1A4-49B7-B581-1FFB19C0DB72}" sibTransId="{F94A3707-7FDF-4C0F-B03C-67AC5B1A32C4}"/>
    <dgm:cxn modelId="{2F2EB7AF-FD63-49A2-9960-2D11A513A20C}" type="presOf" srcId="{67C7DEDD-82A3-4EB4-8368-33B4832B675C}" destId="{48EA2E37-B159-4E8B-9C39-A034E44A48D6}" srcOrd="0" destOrd="0" presId="urn:microsoft.com/office/officeart/2008/layout/PictureStrips"/>
    <dgm:cxn modelId="{B0E85EC2-4F91-48B4-B668-38513C4BDD8E}" srcId="{7BA1AA8A-5242-40C3-B1E7-FAECEC4DE06D}" destId="{4AC2687D-D982-4494-8BE2-EA909B3E304C}" srcOrd="13" destOrd="0" parTransId="{7CAAFB43-D194-46D3-AB6B-64B0865DBBE5}" sibTransId="{E06BD818-0F20-494D-806B-B6B1320E3E32}"/>
    <dgm:cxn modelId="{761945F2-4D74-45D8-B1FF-C90228D6C837}" type="presOf" srcId="{0C7CFE72-8E1A-4D92-96EC-EFF686BB06B2}" destId="{A2BDBBCB-EEB5-4AFA-A909-68145B44EBE9}" srcOrd="0" destOrd="0" presId="urn:microsoft.com/office/officeart/2008/layout/PictureStrips"/>
    <dgm:cxn modelId="{22AAA4F5-11AA-49DE-A3F2-E505F3FF0BEF}" type="presOf" srcId="{F2298C89-A835-4B45-84BF-32A18FCB10AA}" destId="{A413DD75-9A36-4032-9314-ECBCC20CD032}" srcOrd="0" destOrd="0" presId="urn:microsoft.com/office/officeart/2008/layout/PictureStrips"/>
    <dgm:cxn modelId="{0AFB6DF6-716E-470E-8642-1DA284A409AD}" type="presOf" srcId="{7BA1AA8A-5242-40C3-B1E7-FAECEC4DE06D}" destId="{71159583-585F-4AD8-B97D-347394DEC970}" srcOrd="0" destOrd="0" presId="urn:microsoft.com/office/officeart/2008/layout/PictureStrips"/>
    <dgm:cxn modelId="{499D72E0-F37E-44CC-9686-924969CB57DE}" type="presParOf" srcId="{71159583-585F-4AD8-B97D-347394DEC970}" destId="{25A061F9-BACF-40A3-BDA6-16967F344F28}" srcOrd="0" destOrd="0" presId="urn:microsoft.com/office/officeart/2008/layout/PictureStrips"/>
    <dgm:cxn modelId="{7BD26895-FB31-4CC0-872C-F9FCCA241766}" type="presParOf" srcId="{25A061F9-BACF-40A3-BDA6-16967F344F28}" destId="{459F7039-7E37-411A-9E42-1661A2EA33ED}" srcOrd="0" destOrd="0" presId="urn:microsoft.com/office/officeart/2008/layout/PictureStrips"/>
    <dgm:cxn modelId="{8428B9AE-C7E9-4F3C-A2AF-488901957C2C}" type="presParOf" srcId="{25A061F9-BACF-40A3-BDA6-16967F344F28}" destId="{29D7A378-D8B5-4401-9736-ACD65DA07014}" srcOrd="1" destOrd="0" presId="urn:microsoft.com/office/officeart/2008/layout/PictureStrips"/>
    <dgm:cxn modelId="{FFD050C1-65A3-416D-8C24-8D5940DED92F}" type="presParOf" srcId="{71159583-585F-4AD8-B97D-347394DEC970}" destId="{33ADC824-21EB-41DA-913C-EB0C531906E8}" srcOrd="1" destOrd="0" presId="urn:microsoft.com/office/officeart/2008/layout/PictureStrips"/>
    <dgm:cxn modelId="{712AE950-823B-46B3-902D-8FEF0F886772}" type="presParOf" srcId="{71159583-585F-4AD8-B97D-347394DEC970}" destId="{32D4B00E-173D-4700-8C4C-841C84492DDD}" srcOrd="2" destOrd="0" presId="urn:microsoft.com/office/officeart/2008/layout/PictureStrips"/>
    <dgm:cxn modelId="{ED029600-0A87-4662-908A-576D3F1EA46C}" type="presParOf" srcId="{32D4B00E-173D-4700-8C4C-841C84492DDD}" destId="{A2BDBBCB-EEB5-4AFA-A909-68145B44EBE9}" srcOrd="0" destOrd="0" presId="urn:microsoft.com/office/officeart/2008/layout/PictureStrips"/>
    <dgm:cxn modelId="{BC672573-4848-4212-8F1C-97BBE52C1892}" type="presParOf" srcId="{32D4B00E-173D-4700-8C4C-841C84492DDD}" destId="{4B5DBBA6-48BD-4A82-81C9-C7FA0206F5B3}" srcOrd="1" destOrd="0" presId="urn:microsoft.com/office/officeart/2008/layout/PictureStrips"/>
    <dgm:cxn modelId="{1A42F16F-8D2A-4B53-9EA4-BC3924A0FE3A}" type="presParOf" srcId="{71159583-585F-4AD8-B97D-347394DEC970}" destId="{9677C5D6-905C-4866-BC1E-1FB90B8E7135}" srcOrd="3" destOrd="0" presId="urn:microsoft.com/office/officeart/2008/layout/PictureStrips"/>
    <dgm:cxn modelId="{C45CBEAE-AA49-4FEC-B2A7-075789BFACEA}" type="presParOf" srcId="{71159583-585F-4AD8-B97D-347394DEC970}" destId="{1262F1A5-ADF7-4649-ABA3-CA3D75502A66}" srcOrd="4" destOrd="0" presId="urn:microsoft.com/office/officeart/2008/layout/PictureStrips"/>
    <dgm:cxn modelId="{E125BEBE-266C-4C87-9993-029F408C733D}" type="presParOf" srcId="{1262F1A5-ADF7-4649-ABA3-CA3D75502A66}" destId="{67E27EEE-3E37-43B9-8084-AEFA18B5A097}" srcOrd="0" destOrd="0" presId="urn:microsoft.com/office/officeart/2008/layout/PictureStrips"/>
    <dgm:cxn modelId="{F7937DA8-A141-4576-92EC-261F4AFA9EB4}" type="presParOf" srcId="{1262F1A5-ADF7-4649-ABA3-CA3D75502A66}" destId="{7ABB1B07-4B31-4520-A714-8350CBFDD48E}" srcOrd="1" destOrd="0" presId="urn:microsoft.com/office/officeart/2008/layout/PictureStrips"/>
    <dgm:cxn modelId="{CCB4A1B3-304E-46E4-BF80-49C8F562584E}" type="presParOf" srcId="{71159583-585F-4AD8-B97D-347394DEC970}" destId="{DE94EC1B-50DF-4221-A7D3-E355D8E69FEF}" srcOrd="5" destOrd="0" presId="urn:microsoft.com/office/officeart/2008/layout/PictureStrips"/>
    <dgm:cxn modelId="{8CC7BBC5-EA8F-46B7-B650-37EB2296C6B7}" type="presParOf" srcId="{71159583-585F-4AD8-B97D-347394DEC970}" destId="{EEE05805-47DF-43E5-AC39-9DDED34460D4}" srcOrd="6" destOrd="0" presId="urn:microsoft.com/office/officeart/2008/layout/PictureStrips"/>
    <dgm:cxn modelId="{65E6AD10-5E7C-4AF0-B687-48FDC11E912D}" type="presParOf" srcId="{EEE05805-47DF-43E5-AC39-9DDED34460D4}" destId="{F8F91D04-2245-4B0C-9F68-585AE46D4D96}" srcOrd="0" destOrd="0" presId="urn:microsoft.com/office/officeart/2008/layout/PictureStrips"/>
    <dgm:cxn modelId="{F972DF68-FBB5-4AEE-A980-C2E85535B170}" type="presParOf" srcId="{EEE05805-47DF-43E5-AC39-9DDED34460D4}" destId="{4C064FE2-F723-4248-93F8-1ED4AAA4E61B}" srcOrd="1" destOrd="0" presId="urn:microsoft.com/office/officeart/2008/layout/PictureStrips"/>
    <dgm:cxn modelId="{49270741-A4A6-416E-9FFA-A9606694CBB3}" type="presParOf" srcId="{71159583-585F-4AD8-B97D-347394DEC970}" destId="{39870D1B-E60D-4FBF-9247-AB3D3FFCC720}" srcOrd="7" destOrd="0" presId="urn:microsoft.com/office/officeart/2008/layout/PictureStrips"/>
    <dgm:cxn modelId="{420948EE-AD18-4FAD-A327-3AC25B3473F6}" type="presParOf" srcId="{71159583-585F-4AD8-B97D-347394DEC970}" destId="{28EC6697-6688-4DF6-9FC6-18FCF822E92A}" srcOrd="8" destOrd="0" presId="urn:microsoft.com/office/officeart/2008/layout/PictureStrips"/>
    <dgm:cxn modelId="{5AC84B6A-4083-4FE8-8215-B5BA474E9180}" type="presParOf" srcId="{28EC6697-6688-4DF6-9FC6-18FCF822E92A}" destId="{A413DD75-9A36-4032-9314-ECBCC20CD032}" srcOrd="0" destOrd="0" presId="urn:microsoft.com/office/officeart/2008/layout/PictureStrips"/>
    <dgm:cxn modelId="{4B183E9B-73DD-42D0-91D9-F8B5FFFB699D}" type="presParOf" srcId="{28EC6697-6688-4DF6-9FC6-18FCF822E92A}" destId="{7E96C02F-5AEE-474D-BCE6-B79297AE5266}" srcOrd="1" destOrd="0" presId="urn:microsoft.com/office/officeart/2008/layout/PictureStrips"/>
    <dgm:cxn modelId="{A555628F-6F9F-4AFC-9ED7-1FB7439F8957}" type="presParOf" srcId="{71159583-585F-4AD8-B97D-347394DEC970}" destId="{BBC05A53-0787-4EA6-B9D8-F74F43C2B76B}" srcOrd="9" destOrd="0" presId="urn:microsoft.com/office/officeart/2008/layout/PictureStrips"/>
    <dgm:cxn modelId="{EA7B897C-2547-4879-9F54-C572AF73D3C1}" type="presParOf" srcId="{71159583-585F-4AD8-B97D-347394DEC970}" destId="{F63541E1-3EC3-4C90-A29E-4570753B38FA}" srcOrd="10" destOrd="0" presId="urn:microsoft.com/office/officeart/2008/layout/PictureStrips"/>
    <dgm:cxn modelId="{A48B74C4-2D70-4036-91EA-D0655BFAA626}" type="presParOf" srcId="{F63541E1-3EC3-4C90-A29E-4570753B38FA}" destId="{48EA2E37-B159-4E8B-9C39-A034E44A48D6}" srcOrd="0" destOrd="0" presId="urn:microsoft.com/office/officeart/2008/layout/PictureStrips"/>
    <dgm:cxn modelId="{F98C709E-CF53-4E05-94A2-2EEA842E0D46}" type="presParOf" srcId="{F63541E1-3EC3-4C90-A29E-4570753B38FA}" destId="{60F5B2A4-3315-4B70-8052-EC84050BB13F}" srcOrd="1" destOrd="0" presId="urn:microsoft.com/office/officeart/2008/layout/PictureStrips"/>
    <dgm:cxn modelId="{A90BF18F-5627-42E4-94F7-D69BD148366B}" type="presParOf" srcId="{71159583-585F-4AD8-B97D-347394DEC970}" destId="{F28A8D8B-DE97-4010-83A8-6F4BBC3C7491}" srcOrd="11" destOrd="0" presId="urn:microsoft.com/office/officeart/2008/layout/PictureStrips"/>
    <dgm:cxn modelId="{1294B4D1-4B19-4ECD-BD14-51A3C84418F7}" type="presParOf" srcId="{71159583-585F-4AD8-B97D-347394DEC970}" destId="{C07E76A7-13FB-4037-ADC3-453C39CE94EF}" srcOrd="12" destOrd="0" presId="urn:microsoft.com/office/officeart/2008/layout/PictureStrips"/>
    <dgm:cxn modelId="{EDA46465-1963-4EB9-9F63-7CE2C639EFC5}" type="presParOf" srcId="{C07E76A7-13FB-4037-ADC3-453C39CE94EF}" destId="{A3099646-3D68-4AD0-B5A9-20C19160FF80}" srcOrd="0" destOrd="0" presId="urn:microsoft.com/office/officeart/2008/layout/PictureStrips"/>
    <dgm:cxn modelId="{4866DE54-CD77-4B34-8062-BFC647E64B2B}" type="presParOf" srcId="{C07E76A7-13FB-4037-ADC3-453C39CE94EF}" destId="{0DAAA328-581E-424E-8E31-6388622E5DAC}" srcOrd="1" destOrd="0" presId="urn:microsoft.com/office/officeart/2008/layout/PictureStrips"/>
    <dgm:cxn modelId="{11650990-6DF7-4DC6-8554-691AC26FC25C}" type="presParOf" srcId="{71159583-585F-4AD8-B97D-347394DEC970}" destId="{D11E83B4-5A1B-477A-A38F-1EE851B5A1A3}" srcOrd="13" destOrd="0" presId="urn:microsoft.com/office/officeart/2008/layout/PictureStrips"/>
    <dgm:cxn modelId="{3B856513-E94A-418E-A7A3-172B678734DA}" type="presParOf" srcId="{71159583-585F-4AD8-B97D-347394DEC970}" destId="{49EB8FE0-B159-4630-A79E-C15A96489F79}" srcOrd="14" destOrd="0" presId="urn:microsoft.com/office/officeart/2008/layout/PictureStrips"/>
    <dgm:cxn modelId="{3743E86C-421A-4E99-88AF-4D655A868C8B}" type="presParOf" srcId="{49EB8FE0-B159-4630-A79E-C15A96489F79}" destId="{0B5368D3-5863-45C3-8978-5E526FA4E5F1}" srcOrd="0" destOrd="0" presId="urn:microsoft.com/office/officeart/2008/layout/PictureStrips"/>
    <dgm:cxn modelId="{A7A3FF7C-6771-4C31-AF90-3FF51D317084}" type="presParOf" srcId="{49EB8FE0-B159-4630-A79E-C15A96489F79}" destId="{574B0BCE-D355-456E-9B0C-65F5EBFC4B3A}" srcOrd="1" destOrd="0" presId="urn:microsoft.com/office/officeart/2008/layout/PictureStrips"/>
    <dgm:cxn modelId="{9F914DB2-05FA-46A2-AE93-6BEF18905333}" type="presParOf" srcId="{71159583-585F-4AD8-B97D-347394DEC970}" destId="{7CAA793A-0D46-46EB-999A-C9B7AFE88730}" srcOrd="15" destOrd="0" presId="urn:microsoft.com/office/officeart/2008/layout/PictureStrips"/>
    <dgm:cxn modelId="{55352862-56A3-482A-8155-81E8797B2C3B}" type="presParOf" srcId="{71159583-585F-4AD8-B97D-347394DEC970}" destId="{968938A7-B923-4915-ABD7-1A17D642A5C8}" srcOrd="16" destOrd="0" presId="urn:microsoft.com/office/officeart/2008/layout/PictureStrips"/>
    <dgm:cxn modelId="{EBFCC9FB-47A0-4A47-A40B-92FFDDFF8E6E}" type="presParOf" srcId="{968938A7-B923-4915-ABD7-1A17D642A5C8}" destId="{F11A6012-DFBE-40E8-82AE-AD6C065E0565}" srcOrd="0" destOrd="0" presId="urn:microsoft.com/office/officeart/2008/layout/PictureStrips"/>
    <dgm:cxn modelId="{BB3D3681-FF2D-4530-B6EF-1F0DB6303066}" type="presParOf" srcId="{968938A7-B923-4915-ABD7-1A17D642A5C8}" destId="{823D8067-93D1-4776-B2B2-253E5A3ABEA0}" srcOrd="1" destOrd="0" presId="urn:microsoft.com/office/officeart/2008/layout/PictureStrips"/>
    <dgm:cxn modelId="{51F7E968-EFFC-4BD6-BE02-EE895CBFCF66}" type="presParOf" srcId="{71159583-585F-4AD8-B97D-347394DEC970}" destId="{3A35C3CF-EC1F-48A4-9B78-63B69E119415}" srcOrd="17" destOrd="0" presId="urn:microsoft.com/office/officeart/2008/layout/PictureStrips"/>
    <dgm:cxn modelId="{888E5F6A-DD92-46BA-9444-AB069DC6CD4F}" type="presParOf" srcId="{71159583-585F-4AD8-B97D-347394DEC970}" destId="{F12C6398-BDEA-4315-A3A6-86A97275C21E}" srcOrd="18" destOrd="0" presId="urn:microsoft.com/office/officeart/2008/layout/PictureStrips"/>
    <dgm:cxn modelId="{CA413731-E11E-44AB-A605-BE64D8A74915}" type="presParOf" srcId="{F12C6398-BDEA-4315-A3A6-86A97275C21E}" destId="{E4F11F95-5DB5-47CA-AA69-14EBA743306D}" srcOrd="0" destOrd="0" presId="urn:microsoft.com/office/officeart/2008/layout/PictureStrips"/>
    <dgm:cxn modelId="{FD6D8FAF-61EC-4A4B-91E6-5F606500C2C0}" type="presParOf" srcId="{F12C6398-BDEA-4315-A3A6-86A97275C21E}" destId="{00A39B9F-6DF3-41EC-9911-CE418210737F}" srcOrd="1" destOrd="0" presId="urn:microsoft.com/office/officeart/2008/layout/PictureStrips"/>
    <dgm:cxn modelId="{0E1BD319-3F9B-480A-BE16-43786969CFB5}" type="presParOf" srcId="{71159583-585F-4AD8-B97D-347394DEC970}" destId="{10E941E7-6AB9-40EC-902B-77CC75CE740D}" srcOrd="19" destOrd="0" presId="urn:microsoft.com/office/officeart/2008/layout/PictureStrips"/>
    <dgm:cxn modelId="{96906D26-012A-408F-89CD-BB15219B7B65}" type="presParOf" srcId="{71159583-585F-4AD8-B97D-347394DEC970}" destId="{30A669A9-EC7B-400B-950E-9DFCE1D0B100}" srcOrd="20" destOrd="0" presId="urn:microsoft.com/office/officeart/2008/layout/PictureStrips"/>
    <dgm:cxn modelId="{4DE5563A-5E7F-4E24-919E-881DDB06E8F2}" type="presParOf" srcId="{30A669A9-EC7B-400B-950E-9DFCE1D0B100}" destId="{9AF7274A-9AB4-468B-9179-28681145FC1C}" srcOrd="0" destOrd="0" presId="urn:microsoft.com/office/officeart/2008/layout/PictureStrips"/>
    <dgm:cxn modelId="{3CB896F8-B862-4B24-B755-35B87622083A}" type="presParOf" srcId="{30A669A9-EC7B-400B-950E-9DFCE1D0B100}" destId="{9D7BA1BD-FEB4-4195-8AF8-79C2A92140AD}" srcOrd="1" destOrd="0" presId="urn:microsoft.com/office/officeart/2008/layout/PictureStrips"/>
    <dgm:cxn modelId="{49640A3B-3634-4A80-A3C7-19748104B165}" type="presParOf" srcId="{71159583-585F-4AD8-B97D-347394DEC970}" destId="{4F38E209-CE32-4332-8DCE-28A1904F45BB}" srcOrd="21" destOrd="0" presId="urn:microsoft.com/office/officeart/2008/layout/PictureStrips"/>
    <dgm:cxn modelId="{7638C67C-98F0-4407-8F8E-E64D26F7E8C0}" type="presParOf" srcId="{71159583-585F-4AD8-B97D-347394DEC970}" destId="{AAD7E77F-44CD-44EA-BA75-CC7CFEC10858}" srcOrd="22" destOrd="0" presId="urn:microsoft.com/office/officeart/2008/layout/PictureStrips"/>
    <dgm:cxn modelId="{1F190AC6-385A-46E1-8E01-35E42A4591F1}" type="presParOf" srcId="{AAD7E77F-44CD-44EA-BA75-CC7CFEC10858}" destId="{60540DC9-26B7-4CBC-9075-B067F780E96B}" srcOrd="0" destOrd="0" presId="urn:microsoft.com/office/officeart/2008/layout/PictureStrips"/>
    <dgm:cxn modelId="{3EFABB1C-2C04-479A-A061-BE7F2EF08CF1}" type="presParOf" srcId="{AAD7E77F-44CD-44EA-BA75-CC7CFEC10858}" destId="{97B82E54-7990-4948-8B8B-0A1358558838}" srcOrd="1" destOrd="0" presId="urn:microsoft.com/office/officeart/2008/layout/PictureStrips"/>
    <dgm:cxn modelId="{928DFEFD-27E7-4A75-90BD-D6B297546438}" type="presParOf" srcId="{71159583-585F-4AD8-B97D-347394DEC970}" destId="{2F71D24A-C591-42C1-8FF2-46192160E46A}" srcOrd="23" destOrd="0" presId="urn:microsoft.com/office/officeart/2008/layout/PictureStrips"/>
    <dgm:cxn modelId="{9EF64CF7-217F-445E-8A92-5B43C469EDF9}" type="presParOf" srcId="{71159583-585F-4AD8-B97D-347394DEC970}" destId="{EA8B6730-B9E3-42E8-BC52-48308843F724}" srcOrd="24" destOrd="0" presId="urn:microsoft.com/office/officeart/2008/layout/PictureStrips"/>
    <dgm:cxn modelId="{37E5C504-96C8-483F-8358-2E1A91FE3B9F}" type="presParOf" srcId="{EA8B6730-B9E3-42E8-BC52-48308843F724}" destId="{41BD9AB7-0C70-4F11-980A-1BAE8BE6EF3C}" srcOrd="0" destOrd="0" presId="urn:microsoft.com/office/officeart/2008/layout/PictureStrips"/>
    <dgm:cxn modelId="{8AF79A98-1FF8-4C08-9445-FAABFB2978E6}" type="presParOf" srcId="{EA8B6730-B9E3-42E8-BC52-48308843F724}" destId="{DDCEF341-739C-4A07-920F-2BC803A764B1}" srcOrd="1" destOrd="0" presId="urn:microsoft.com/office/officeart/2008/layout/PictureStrips"/>
    <dgm:cxn modelId="{787D2E11-6D57-4B1B-AB66-6F0A2B7E5626}" type="presParOf" srcId="{71159583-585F-4AD8-B97D-347394DEC970}" destId="{717297B7-CE9D-48E5-A6B3-8A48C57F07E3}" srcOrd="25" destOrd="0" presId="urn:microsoft.com/office/officeart/2008/layout/PictureStrips"/>
    <dgm:cxn modelId="{3CE324F8-991D-40B8-8BC9-8AD458EA5B88}" type="presParOf" srcId="{71159583-585F-4AD8-B97D-347394DEC970}" destId="{9C06E4B4-586E-419D-AC28-A39C5E84098F}" srcOrd="26" destOrd="0" presId="urn:microsoft.com/office/officeart/2008/layout/PictureStrips"/>
    <dgm:cxn modelId="{56A5FA57-1AA3-4639-B189-CF2FBB8934D4}" type="presParOf" srcId="{9C06E4B4-586E-419D-AC28-A39C5E84098F}" destId="{C0D5291D-70D9-4766-8954-F1E24D740CC3}" srcOrd="0" destOrd="0" presId="urn:microsoft.com/office/officeart/2008/layout/PictureStrips"/>
    <dgm:cxn modelId="{E47EEC4E-EE9A-4105-8662-ACDAFE11D7D2}" type="presParOf" srcId="{9C06E4B4-586E-419D-AC28-A39C5E84098F}" destId="{076AA2B4-1072-4538-8E84-5378D9751F01}" srcOrd="1" destOrd="0" presId="urn:microsoft.com/office/officeart/2008/layout/PictureStrips"/>
    <dgm:cxn modelId="{9C47D318-F1C3-44DF-8CA9-85664BA839DE}" type="presParOf" srcId="{71159583-585F-4AD8-B97D-347394DEC970}" destId="{B99A1966-51B7-4CE0-AF29-EE4C3463FDC2}" srcOrd="27" destOrd="0" presId="urn:microsoft.com/office/officeart/2008/layout/PictureStrips"/>
    <dgm:cxn modelId="{C6228AE6-7815-42F5-B054-95B6214FA077}" type="presParOf" srcId="{71159583-585F-4AD8-B97D-347394DEC970}" destId="{53F6A150-858C-4F68-8361-9C4BE66609D1}" srcOrd="28" destOrd="0" presId="urn:microsoft.com/office/officeart/2008/layout/PictureStrips"/>
    <dgm:cxn modelId="{7840C7F9-688C-42C9-9B5E-606B7151FCF6}" type="presParOf" srcId="{53F6A150-858C-4F68-8361-9C4BE66609D1}" destId="{0D389736-E0C9-4CBF-B857-23C612C5E5B7}" srcOrd="0" destOrd="0" presId="urn:microsoft.com/office/officeart/2008/layout/PictureStrips"/>
    <dgm:cxn modelId="{2025384A-E701-4A3E-A357-B9477D91B799}" type="presParOf" srcId="{53F6A150-858C-4F68-8361-9C4BE66609D1}" destId="{63413BC5-2384-4A3C-88D0-2FD2A6D60DD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28E41F-7D18-4EB3-8E4C-2E033E237497}" type="doc">
      <dgm:prSet loTypeId="urn:microsoft.com/office/officeart/2008/layout/PictureStrips" loCatId="picture" qsTypeId="urn:microsoft.com/office/officeart/2005/8/quickstyle/simple5" qsCatId="simple" csTypeId="urn:microsoft.com/office/officeart/2005/8/colors/accent6_3" csCatId="accent6" phldr="1"/>
      <dgm:spPr/>
      <dgm:t>
        <a:bodyPr/>
        <a:lstStyle/>
        <a:p>
          <a:endParaRPr lang="es-CO"/>
        </a:p>
      </dgm:t>
    </dgm:pt>
    <dgm:pt modelId="{833D7A69-A733-4A45-8283-E67D1B6C8498}">
      <dgm:prSet phldrT="[Texto]" custT="1"/>
      <dgm:spPr/>
      <dgm:t>
        <a:bodyPr/>
        <a:lstStyle/>
        <a:p>
          <a:pPr rtl="0"/>
          <a:r>
            <a:rPr lang="es-MX" sz="1400" dirty="0"/>
            <a:t>Carlos </a:t>
          </a:r>
          <a:r>
            <a:rPr lang="es-MX" sz="1400" dirty="0">
              <a:latin typeface="Calibri Light" panose="020F0302020204030204"/>
            </a:rPr>
            <a:t>Andrés</a:t>
          </a:r>
          <a:r>
            <a:rPr lang="es-MX" sz="1400" dirty="0"/>
            <a:t> </a:t>
          </a:r>
          <a:r>
            <a:rPr lang="es-MX" sz="1400" dirty="0">
              <a:latin typeface="Calibri Light" panose="020F0302020204030204"/>
            </a:rPr>
            <a:t>Gómez DIRECTOR</a:t>
          </a:r>
          <a:endParaRPr lang="es-CO" sz="1400" dirty="0"/>
        </a:p>
      </dgm:t>
    </dgm:pt>
    <dgm:pt modelId="{77427787-25F3-4BF1-B2D3-2B5930E9409C}" type="parTrans" cxnId="{04E87BC0-782B-4E23-902C-93406C542D45}">
      <dgm:prSet/>
      <dgm:spPr/>
      <dgm:t>
        <a:bodyPr/>
        <a:lstStyle/>
        <a:p>
          <a:endParaRPr lang="es-CO"/>
        </a:p>
      </dgm:t>
    </dgm:pt>
    <dgm:pt modelId="{1BDADA46-9B8B-42A3-8070-01AD7D9190AD}" type="sibTrans" cxnId="{04E87BC0-782B-4E23-902C-93406C542D45}">
      <dgm:prSet/>
      <dgm:spPr/>
      <dgm:t>
        <a:bodyPr/>
        <a:lstStyle/>
        <a:p>
          <a:endParaRPr lang="es-CO"/>
        </a:p>
      </dgm:t>
    </dgm:pt>
    <dgm:pt modelId="{25ECC6A9-4005-4F71-B96A-46127FF4A83A}" type="pres">
      <dgm:prSet presAssocID="{6528E41F-7D18-4EB3-8E4C-2E033E237497}" presName="Name0" presStyleCnt="0">
        <dgm:presLayoutVars>
          <dgm:dir/>
          <dgm:resizeHandles val="exact"/>
        </dgm:presLayoutVars>
      </dgm:prSet>
      <dgm:spPr/>
    </dgm:pt>
    <dgm:pt modelId="{30FC16CE-EEEB-4615-928E-BCE7A3BF5ED2}" type="pres">
      <dgm:prSet presAssocID="{833D7A69-A733-4A45-8283-E67D1B6C8498}" presName="composite" presStyleCnt="0"/>
      <dgm:spPr/>
    </dgm:pt>
    <dgm:pt modelId="{C449B86C-3012-4992-9707-7065B22487F8}" type="pres">
      <dgm:prSet presAssocID="{833D7A69-A733-4A45-8283-E67D1B6C8498}" presName="rect1" presStyleLbl="trAlignAcc1" presStyleIdx="0" presStyleCnt="1">
        <dgm:presLayoutVars>
          <dgm:bulletEnabled val="1"/>
        </dgm:presLayoutVars>
      </dgm:prSet>
      <dgm:spPr/>
    </dgm:pt>
    <dgm:pt modelId="{41DE138E-FD7A-4890-A990-9550A4A51A09}" type="pres">
      <dgm:prSet presAssocID="{833D7A69-A733-4A45-8283-E67D1B6C8498}" presName="rect2" presStyleLbl="fgImgPlace1" presStyleIdx="0" presStyleCnt="1"/>
      <dgm:spPr>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Lst>
  <dgm:cxnLst>
    <dgm:cxn modelId="{F452966B-4B6B-4A99-B043-AD2DF72AC43E}" type="presOf" srcId="{833D7A69-A733-4A45-8283-E67D1B6C8498}" destId="{C449B86C-3012-4992-9707-7065B22487F8}" srcOrd="0" destOrd="0" presId="urn:microsoft.com/office/officeart/2008/layout/PictureStrips"/>
    <dgm:cxn modelId="{394755B6-B447-4732-AF47-D7303513435B}" type="presOf" srcId="{6528E41F-7D18-4EB3-8E4C-2E033E237497}" destId="{25ECC6A9-4005-4F71-B96A-46127FF4A83A}" srcOrd="0" destOrd="0" presId="urn:microsoft.com/office/officeart/2008/layout/PictureStrips"/>
    <dgm:cxn modelId="{04E87BC0-782B-4E23-902C-93406C542D45}" srcId="{6528E41F-7D18-4EB3-8E4C-2E033E237497}" destId="{833D7A69-A733-4A45-8283-E67D1B6C8498}" srcOrd="0" destOrd="0" parTransId="{77427787-25F3-4BF1-B2D3-2B5930E9409C}" sibTransId="{1BDADA46-9B8B-42A3-8070-01AD7D9190AD}"/>
    <dgm:cxn modelId="{3BA588DF-C7C8-4FD4-A71A-9B76C051FDBC}" type="presParOf" srcId="{25ECC6A9-4005-4F71-B96A-46127FF4A83A}" destId="{30FC16CE-EEEB-4615-928E-BCE7A3BF5ED2}" srcOrd="0" destOrd="0" presId="urn:microsoft.com/office/officeart/2008/layout/PictureStrips"/>
    <dgm:cxn modelId="{358C231A-DF89-4CE2-A27C-6F48845D7390}" type="presParOf" srcId="{30FC16CE-EEEB-4615-928E-BCE7A3BF5ED2}" destId="{C449B86C-3012-4992-9707-7065B22487F8}" srcOrd="0" destOrd="0" presId="urn:microsoft.com/office/officeart/2008/layout/PictureStrips"/>
    <dgm:cxn modelId="{37955370-3B90-4B40-BFAA-794FFCACAC01}" type="presParOf" srcId="{30FC16CE-EEEB-4615-928E-BCE7A3BF5ED2}" destId="{41DE138E-FD7A-4890-A990-9550A4A51A09}"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1EE1EA-C4FE-4C95-8511-4CDCAFB2A364}" type="doc">
      <dgm:prSet loTypeId="urn:microsoft.com/office/officeart/2005/8/layout/target2" loCatId="relationship" qsTypeId="urn:microsoft.com/office/officeart/2005/8/quickstyle/simple1" qsCatId="simple" csTypeId="urn:microsoft.com/office/officeart/2005/8/colors/accent1_2" csCatId="accent1" phldr="1"/>
      <dgm:spPr/>
      <dgm:t>
        <a:bodyPr/>
        <a:lstStyle/>
        <a:p>
          <a:endParaRPr lang="es-CO"/>
        </a:p>
      </dgm:t>
    </dgm:pt>
    <dgm:pt modelId="{E474E28B-B40F-4226-888B-0763DB00EB43}">
      <dgm:prSe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dgm:spPr>
      <dgm:t>
        <a:bodyPr/>
        <a:lstStyle/>
        <a:p>
          <a:pPr algn="ctr"/>
          <a:r>
            <a:rPr lang="es-MX" sz="1800" b="1">
              <a:solidFill>
                <a:schemeClr val="tx1"/>
              </a:solidFill>
            </a:rPr>
            <a:t>ACUERDOS DE CREACION</a:t>
          </a:r>
          <a:endParaRPr lang="es-CO" sz="1800">
            <a:solidFill>
              <a:schemeClr val="tx1"/>
            </a:solidFill>
          </a:endParaRPr>
        </a:p>
      </dgm:t>
    </dgm:pt>
    <dgm:pt modelId="{B572F1C8-4289-45B3-A024-7C2ADFC49C26}" type="parTrans" cxnId="{242CC2C4-2901-42C8-BD69-43032AC074B3}">
      <dgm:prSet/>
      <dgm:spPr/>
      <dgm:t>
        <a:bodyPr/>
        <a:lstStyle/>
        <a:p>
          <a:pPr algn="ctr"/>
          <a:endParaRPr lang="es-CO" sz="2400"/>
        </a:p>
      </dgm:t>
    </dgm:pt>
    <dgm:pt modelId="{57A0CAD7-6DD4-4C97-A1A8-B63C27AA56CA}" type="sibTrans" cxnId="{242CC2C4-2901-42C8-BD69-43032AC074B3}">
      <dgm:prSet/>
      <dgm:spPr/>
      <dgm:t>
        <a:bodyPr/>
        <a:lstStyle/>
        <a:p>
          <a:pPr algn="ctr"/>
          <a:endParaRPr lang="es-CO" sz="2400"/>
        </a:p>
      </dgm:t>
    </dgm:pt>
    <dgm:pt modelId="{908E1163-0D26-4849-B116-0F452540BB26}">
      <dgm:prSet custT="1"/>
      <dgm:spPr/>
      <dgm:t>
        <a:bodyPr/>
        <a:lstStyle/>
        <a:p>
          <a:endParaRPr lang="es-CO"/>
        </a:p>
      </dgm:t>
    </dgm:pt>
    <dgm:pt modelId="{82E41C40-FC7E-4494-8A46-5B1807448236}" type="parTrans" cxnId="{593BDDC7-3486-4CD5-98CD-3466DF932C08}">
      <dgm:prSet/>
      <dgm:spPr/>
      <dgm:t>
        <a:bodyPr/>
        <a:lstStyle/>
        <a:p>
          <a:pPr algn="ctr"/>
          <a:endParaRPr lang="es-CO" sz="2400"/>
        </a:p>
      </dgm:t>
    </dgm:pt>
    <dgm:pt modelId="{6B462A38-CA8A-4692-98FE-57E7C7ED35F2}" type="sibTrans" cxnId="{593BDDC7-3486-4CD5-98CD-3466DF932C08}">
      <dgm:prSet/>
      <dgm:spPr/>
      <dgm:t>
        <a:bodyPr/>
        <a:lstStyle/>
        <a:p>
          <a:pPr algn="ctr"/>
          <a:endParaRPr lang="es-CO" sz="2400"/>
        </a:p>
      </dgm:t>
    </dgm:pt>
    <dgm:pt modelId="{91865DCA-267F-4F3B-ABAD-BE01DC87BCED}">
      <dgm:prSet/>
      <dgm:spPr>
        <a:solidFill>
          <a:srgbClr val="00B050"/>
        </a:solidFill>
      </dgm:spPr>
      <dgm:t>
        <a:bodyPr/>
        <a:lstStyle/>
        <a:p>
          <a:pPr algn="ctr"/>
          <a:r>
            <a:rPr lang="es-MX" b="1"/>
            <a:t>Modificación </a:t>
          </a:r>
          <a:r>
            <a:rPr lang="es-CO" b="1"/>
            <a:t>ACUERDO PCSJA20-11700</a:t>
          </a:r>
        </a:p>
        <a:p>
          <a:pPr algn="ctr"/>
          <a:r>
            <a:rPr lang="es-CO" b="1"/>
            <a:t>23/12/2020</a:t>
          </a:r>
          <a:endParaRPr lang="es-CO"/>
        </a:p>
      </dgm:t>
    </dgm:pt>
    <dgm:pt modelId="{064FE71C-7BFF-4570-8070-EE6DCAC59F4A}" type="parTrans" cxnId="{3DF407E9-6E52-4975-90F0-AA524D35D457}">
      <dgm:prSet/>
      <dgm:spPr/>
      <dgm:t>
        <a:bodyPr/>
        <a:lstStyle/>
        <a:p>
          <a:pPr algn="ctr"/>
          <a:endParaRPr lang="es-CO"/>
        </a:p>
      </dgm:t>
    </dgm:pt>
    <dgm:pt modelId="{F0E374BB-4886-4671-A48C-134C7B14965D}" type="sibTrans" cxnId="{3DF407E9-6E52-4975-90F0-AA524D35D457}">
      <dgm:prSet/>
      <dgm:spPr/>
      <dgm:t>
        <a:bodyPr/>
        <a:lstStyle/>
        <a:p>
          <a:pPr algn="ctr"/>
          <a:endParaRPr lang="es-CO"/>
        </a:p>
      </dgm:t>
    </dgm:pt>
    <dgm:pt modelId="{36930D63-B534-48F1-9B09-FE3AB6958761}">
      <dgm:prSet/>
      <dgm:spPr>
        <a:solidFill>
          <a:srgbClr val="359946"/>
        </a:solidFill>
      </dgm:spPr>
      <dgm:t>
        <a:bodyPr/>
        <a:lstStyle/>
        <a:p>
          <a:pPr algn="ctr"/>
          <a:r>
            <a:rPr lang="es-MX" b="1"/>
            <a:t>Acuerdo PCSJA20-11603 27/07/2020</a:t>
          </a:r>
          <a:endParaRPr lang="es-CO"/>
        </a:p>
      </dgm:t>
    </dgm:pt>
    <dgm:pt modelId="{B3AEF8B3-22C6-4BCE-9390-BFD330F92976}" type="parTrans" cxnId="{D0B76177-B41E-4A28-9FEB-1CDBDE9042A9}">
      <dgm:prSet/>
      <dgm:spPr/>
      <dgm:t>
        <a:bodyPr/>
        <a:lstStyle/>
        <a:p>
          <a:pPr algn="ctr"/>
          <a:endParaRPr lang="es-CO"/>
        </a:p>
      </dgm:t>
    </dgm:pt>
    <dgm:pt modelId="{4E9B352C-5D14-4FE0-889F-3979F53F3DD2}" type="sibTrans" cxnId="{D0B76177-B41E-4A28-9FEB-1CDBDE9042A9}">
      <dgm:prSet/>
      <dgm:spPr/>
      <dgm:t>
        <a:bodyPr/>
        <a:lstStyle/>
        <a:p>
          <a:pPr algn="ctr"/>
          <a:endParaRPr lang="es-CO"/>
        </a:p>
      </dgm:t>
    </dgm:pt>
    <dgm:pt modelId="{E5C099AB-D48A-43BE-88F8-E01E238A3F95}" type="pres">
      <dgm:prSet presAssocID="{DF1EE1EA-C4FE-4C95-8511-4CDCAFB2A364}" presName="Name0" presStyleCnt="0">
        <dgm:presLayoutVars>
          <dgm:chMax val="3"/>
          <dgm:chPref val="1"/>
          <dgm:dir/>
          <dgm:animLvl val="lvl"/>
          <dgm:resizeHandles/>
        </dgm:presLayoutVars>
      </dgm:prSet>
      <dgm:spPr/>
    </dgm:pt>
    <dgm:pt modelId="{E188C10F-E272-421B-9A88-1EA690BF40ED}" type="pres">
      <dgm:prSet presAssocID="{DF1EE1EA-C4FE-4C95-8511-4CDCAFB2A364}" presName="outerBox" presStyleCnt="0"/>
      <dgm:spPr/>
    </dgm:pt>
    <dgm:pt modelId="{454840A2-B792-4294-B9DA-49E79ED31C4A}" type="pres">
      <dgm:prSet presAssocID="{DF1EE1EA-C4FE-4C95-8511-4CDCAFB2A364}" presName="outerBoxParent" presStyleLbl="node1" presStyleIdx="0" presStyleCnt="3"/>
      <dgm:spPr/>
    </dgm:pt>
    <dgm:pt modelId="{1833AF61-809D-4C09-A670-489313215ED3}" type="pres">
      <dgm:prSet presAssocID="{DF1EE1EA-C4FE-4C95-8511-4CDCAFB2A364}" presName="outerBoxChildren" presStyleCnt="0"/>
      <dgm:spPr/>
    </dgm:pt>
    <dgm:pt modelId="{DC315306-0EC2-487A-9101-730E23B4C614}" type="pres">
      <dgm:prSet presAssocID="{DF1EE1EA-C4FE-4C95-8511-4CDCAFB2A364}" presName="middleBox" presStyleCnt="0"/>
      <dgm:spPr/>
    </dgm:pt>
    <dgm:pt modelId="{387F777E-BEF0-409B-92A5-C7123C5DBB8D}" type="pres">
      <dgm:prSet presAssocID="{DF1EE1EA-C4FE-4C95-8511-4CDCAFB2A364}" presName="middleBoxParent" presStyleLbl="node1" presStyleIdx="1" presStyleCnt="3"/>
      <dgm:spPr/>
    </dgm:pt>
    <dgm:pt modelId="{C0DD5BC4-22AE-415B-81C0-2F3876BF5331}" type="pres">
      <dgm:prSet presAssocID="{DF1EE1EA-C4FE-4C95-8511-4CDCAFB2A364}" presName="middleBoxChildren" presStyleCnt="0"/>
      <dgm:spPr/>
    </dgm:pt>
    <dgm:pt modelId="{F604CB91-953F-4FE4-8974-4B0AD987264B}" type="pres">
      <dgm:prSet presAssocID="{DF1EE1EA-C4FE-4C95-8511-4CDCAFB2A364}" presName="centerBox" presStyleCnt="0"/>
      <dgm:spPr/>
    </dgm:pt>
    <dgm:pt modelId="{1D0F89B0-2CF4-4C65-B9E0-D833BE13E80B}" type="pres">
      <dgm:prSet presAssocID="{DF1EE1EA-C4FE-4C95-8511-4CDCAFB2A364}" presName="centerBoxParent" presStyleLbl="node1" presStyleIdx="2" presStyleCnt="3"/>
      <dgm:spPr/>
    </dgm:pt>
  </dgm:ptLst>
  <dgm:cxnLst>
    <dgm:cxn modelId="{29DA7F00-2220-428F-8CA4-E9F23A0E8236}" type="presOf" srcId="{DF1EE1EA-C4FE-4C95-8511-4CDCAFB2A364}" destId="{E5C099AB-D48A-43BE-88F8-E01E238A3F95}" srcOrd="0" destOrd="0" presId="urn:microsoft.com/office/officeart/2005/8/layout/target2"/>
    <dgm:cxn modelId="{2FE0BA31-20C6-4AA8-A7E1-A50F8B35C52F}" type="presOf" srcId="{36930D63-B534-48F1-9B09-FE3AB6958761}" destId="{387F777E-BEF0-409B-92A5-C7123C5DBB8D}" srcOrd="0" destOrd="0" presId="urn:microsoft.com/office/officeart/2005/8/layout/target2"/>
    <dgm:cxn modelId="{D0B76177-B41E-4A28-9FEB-1CDBDE9042A9}" srcId="{DF1EE1EA-C4FE-4C95-8511-4CDCAFB2A364}" destId="{36930D63-B534-48F1-9B09-FE3AB6958761}" srcOrd="1" destOrd="0" parTransId="{B3AEF8B3-22C6-4BCE-9390-BFD330F92976}" sibTransId="{4E9B352C-5D14-4FE0-889F-3979F53F3DD2}"/>
    <dgm:cxn modelId="{7A3A7680-9845-4F21-9899-2BD78CCEE08A}" type="presOf" srcId="{91865DCA-267F-4F3B-ABAD-BE01DC87BCED}" destId="{1D0F89B0-2CF4-4C65-B9E0-D833BE13E80B}" srcOrd="0" destOrd="0" presId="urn:microsoft.com/office/officeart/2005/8/layout/target2"/>
    <dgm:cxn modelId="{242CC2C4-2901-42C8-BD69-43032AC074B3}" srcId="{DF1EE1EA-C4FE-4C95-8511-4CDCAFB2A364}" destId="{E474E28B-B40F-4226-888B-0763DB00EB43}" srcOrd="0" destOrd="0" parTransId="{B572F1C8-4289-45B3-A024-7C2ADFC49C26}" sibTransId="{57A0CAD7-6DD4-4C97-A1A8-B63C27AA56CA}"/>
    <dgm:cxn modelId="{593BDDC7-3486-4CD5-98CD-3466DF932C08}" srcId="{DF1EE1EA-C4FE-4C95-8511-4CDCAFB2A364}" destId="{908E1163-0D26-4849-B116-0F452540BB26}" srcOrd="3" destOrd="0" parTransId="{82E41C40-FC7E-4494-8A46-5B1807448236}" sibTransId="{6B462A38-CA8A-4692-98FE-57E7C7ED35F2}"/>
    <dgm:cxn modelId="{3DF407E9-6E52-4975-90F0-AA524D35D457}" srcId="{DF1EE1EA-C4FE-4C95-8511-4CDCAFB2A364}" destId="{91865DCA-267F-4F3B-ABAD-BE01DC87BCED}" srcOrd="2" destOrd="0" parTransId="{064FE71C-7BFF-4570-8070-EE6DCAC59F4A}" sibTransId="{F0E374BB-4886-4671-A48C-134C7B14965D}"/>
    <dgm:cxn modelId="{8FDAEDF0-A0E1-462B-8F01-8F2EDB868DFE}" type="presOf" srcId="{E474E28B-B40F-4226-888B-0763DB00EB43}" destId="{454840A2-B792-4294-B9DA-49E79ED31C4A}" srcOrd="0" destOrd="0" presId="urn:microsoft.com/office/officeart/2005/8/layout/target2"/>
    <dgm:cxn modelId="{7DF31799-C4F1-4A1B-822D-3B72E50D6EA2}" type="presParOf" srcId="{E5C099AB-D48A-43BE-88F8-E01E238A3F95}" destId="{E188C10F-E272-421B-9A88-1EA690BF40ED}" srcOrd="0" destOrd="0" presId="urn:microsoft.com/office/officeart/2005/8/layout/target2"/>
    <dgm:cxn modelId="{B6049BC4-CB06-4EF7-A7A2-338DF91CC086}" type="presParOf" srcId="{E188C10F-E272-421B-9A88-1EA690BF40ED}" destId="{454840A2-B792-4294-B9DA-49E79ED31C4A}" srcOrd="0" destOrd="0" presId="urn:microsoft.com/office/officeart/2005/8/layout/target2"/>
    <dgm:cxn modelId="{A0FD55AE-B26D-4D1F-AB17-A7A4AA878DE4}" type="presParOf" srcId="{E188C10F-E272-421B-9A88-1EA690BF40ED}" destId="{1833AF61-809D-4C09-A670-489313215ED3}" srcOrd="1" destOrd="0" presId="urn:microsoft.com/office/officeart/2005/8/layout/target2"/>
    <dgm:cxn modelId="{14728FF3-50FD-4903-A298-2B1C065FAC31}" type="presParOf" srcId="{E5C099AB-D48A-43BE-88F8-E01E238A3F95}" destId="{DC315306-0EC2-487A-9101-730E23B4C614}" srcOrd="1" destOrd="0" presId="urn:microsoft.com/office/officeart/2005/8/layout/target2"/>
    <dgm:cxn modelId="{0BAF151B-39D3-4BC4-B970-69A847E41B8D}" type="presParOf" srcId="{DC315306-0EC2-487A-9101-730E23B4C614}" destId="{387F777E-BEF0-409B-92A5-C7123C5DBB8D}" srcOrd="0" destOrd="0" presId="urn:microsoft.com/office/officeart/2005/8/layout/target2"/>
    <dgm:cxn modelId="{2E7FD820-494D-45F1-8F1A-AE334CBD5602}" type="presParOf" srcId="{DC315306-0EC2-487A-9101-730E23B4C614}" destId="{C0DD5BC4-22AE-415B-81C0-2F3876BF5331}" srcOrd="1" destOrd="0" presId="urn:microsoft.com/office/officeart/2005/8/layout/target2"/>
    <dgm:cxn modelId="{D42D2AE1-3154-4DB2-B211-81172D401D16}" type="presParOf" srcId="{E5C099AB-D48A-43BE-88F8-E01E238A3F95}" destId="{F604CB91-953F-4FE4-8974-4B0AD987264B}" srcOrd="2" destOrd="0" presId="urn:microsoft.com/office/officeart/2005/8/layout/target2"/>
    <dgm:cxn modelId="{F6653C24-8B73-402D-AB7C-A9A1ED8805E7}" type="presParOf" srcId="{F604CB91-953F-4FE4-8974-4B0AD987264B}" destId="{1D0F89B0-2CF4-4C65-B9E0-D833BE13E80B}" srcOrd="0" destOrd="0" presId="urn:microsoft.com/office/officeart/2005/8/layout/target2"/>
  </dgm:cxnLst>
  <dgm:bg>
    <a:solidFill>
      <a:schemeClr val="accent3">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A6D4BE-EA3D-48DC-9DFB-62E70084C0D3}" type="doc">
      <dgm:prSet loTypeId="urn:microsoft.com/office/officeart/2005/8/layout/hierarchy2" loCatId="hierarchy" qsTypeId="urn:microsoft.com/office/officeart/2005/8/quickstyle/3d1" qsCatId="3D" csTypeId="urn:microsoft.com/office/officeart/2005/8/colors/colorful3" csCatId="colorful" phldr="1"/>
      <dgm:spPr/>
      <dgm:t>
        <a:bodyPr/>
        <a:lstStyle/>
        <a:p>
          <a:endParaRPr lang="es-ES"/>
        </a:p>
      </dgm:t>
    </dgm:pt>
    <dgm:pt modelId="{A9058DE8-0EC5-4165-998A-6F7D2FA197AE}">
      <dgm:prSet phldrT="[Texto]" phldr="0"/>
      <dgm:spPr/>
      <dgm:t>
        <a:bodyPr/>
        <a:lstStyle/>
        <a:p>
          <a:pPr algn="ctr"/>
          <a:r>
            <a:rPr lang="es-MX"/>
            <a:t>1.3. Grupo de Proyectos Transversales.</a:t>
          </a:r>
          <a:endParaRPr lang="es-ES"/>
        </a:p>
      </dgm:t>
    </dgm:pt>
    <dgm:pt modelId="{7E5B3615-E104-4083-B397-444BA1DD54A8}" type="parTrans" cxnId="{107AC6F2-0697-4D0D-885C-6E4F2A6C45F5}">
      <dgm:prSet/>
      <dgm:spPr/>
      <dgm:t>
        <a:bodyPr/>
        <a:lstStyle/>
        <a:p>
          <a:endParaRPr lang="es-ES"/>
        </a:p>
      </dgm:t>
    </dgm:pt>
    <dgm:pt modelId="{3752B00E-47DB-41EB-A862-F37EF2D933F1}" type="sibTrans" cxnId="{107AC6F2-0697-4D0D-885C-6E4F2A6C45F5}">
      <dgm:prSet/>
      <dgm:spPr/>
      <dgm:t>
        <a:bodyPr/>
        <a:lstStyle/>
        <a:p>
          <a:endParaRPr lang="es-ES"/>
        </a:p>
      </dgm:t>
    </dgm:pt>
    <dgm:pt modelId="{A9D711E2-C089-4607-B54B-BEFA1809598D}">
      <dgm:prSet phldr="0"/>
      <dgm:spPr/>
      <dgm:t>
        <a:bodyPr/>
        <a:lstStyle/>
        <a:p>
          <a:pPr algn="ctr" rtl="0"/>
          <a:r>
            <a:rPr lang="es-MX"/>
            <a:t>DEAJ</a:t>
          </a:r>
          <a:endParaRPr lang="en-US"/>
        </a:p>
      </dgm:t>
    </dgm:pt>
    <dgm:pt modelId="{6DC488FE-D3AC-4634-AAD2-623C578584E2}" type="parTrans" cxnId="{7E477BAA-1FFB-41A1-BB3E-CB2B695A7EF7}">
      <dgm:prSet/>
      <dgm:spPr/>
      <dgm:t>
        <a:bodyPr/>
        <a:lstStyle/>
        <a:p>
          <a:endParaRPr lang="es-MX"/>
        </a:p>
      </dgm:t>
    </dgm:pt>
    <dgm:pt modelId="{5F07A951-F2FD-4B95-95E0-E69A1A04997B}" type="sibTrans" cxnId="{7E477BAA-1FFB-41A1-BB3E-CB2B695A7EF7}">
      <dgm:prSet/>
      <dgm:spPr/>
      <dgm:t>
        <a:bodyPr/>
        <a:lstStyle/>
        <a:p>
          <a:endParaRPr lang="es-MX"/>
        </a:p>
      </dgm:t>
    </dgm:pt>
    <dgm:pt modelId="{BFACB6E7-5791-4D78-916C-D772CFFA1E32}">
      <dgm:prSet phldr="0"/>
      <dgm:spPr/>
      <dgm:t>
        <a:bodyPr/>
        <a:lstStyle/>
        <a:p>
          <a:pPr algn="ctr"/>
          <a:r>
            <a:rPr lang="es-MX"/>
            <a:t>Despacho del Director Ejecutivo de Administración Judicial </a:t>
          </a:r>
          <a:endParaRPr lang="en-US"/>
        </a:p>
      </dgm:t>
    </dgm:pt>
    <dgm:pt modelId="{495E5B89-AD2C-43E7-9D37-D75154764E5A}" type="parTrans" cxnId="{9C62215D-9F1F-4334-98B9-93293F148136}">
      <dgm:prSet/>
      <dgm:spPr/>
      <dgm:t>
        <a:bodyPr/>
        <a:lstStyle/>
        <a:p>
          <a:endParaRPr lang="es-ES"/>
        </a:p>
      </dgm:t>
    </dgm:pt>
    <dgm:pt modelId="{B4D4C82B-A625-44F7-AF25-BE1345C50EEE}" type="sibTrans" cxnId="{9C62215D-9F1F-4334-98B9-93293F148136}">
      <dgm:prSet/>
      <dgm:spPr/>
      <dgm:t>
        <a:bodyPr/>
        <a:lstStyle/>
        <a:p>
          <a:endParaRPr lang="es-MX"/>
        </a:p>
      </dgm:t>
    </dgm:pt>
    <dgm:pt modelId="{9DD38D35-D44C-4B1E-98A2-2A07257ACA79}">
      <dgm:prSet phldr="0"/>
      <dgm:spPr/>
      <dgm:t>
        <a:bodyPr/>
        <a:lstStyle/>
        <a:p>
          <a:pPr algn="ctr"/>
          <a:r>
            <a:rPr lang="es-MX"/>
            <a:t>1.1. Grupo de Proyectos Especiales de Infraestructura </a:t>
          </a:r>
          <a:endParaRPr lang="en-US"/>
        </a:p>
      </dgm:t>
    </dgm:pt>
    <dgm:pt modelId="{903EA96A-12D3-44BA-B0FB-04F3417EA4AC}" type="parTrans" cxnId="{B22F0C48-8E84-4B08-BF1E-757B49E269E9}">
      <dgm:prSet/>
      <dgm:spPr/>
      <dgm:t>
        <a:bodyPr/>
        <a:lstStyle/>
        <a:p>
          <a:endParaRPr lang="es-ES"/>
        </a:p>
      </dgm:t>
    </dgm:pt>
    <dgm:pt modelId="{F568778F-44EA-4ACC-A536-8DF181224AD4}" type="sibTrans" cxnId="{B22F0C48-8E84-4B08-BF1E-757B49E269E9}">
      <dgm:prSet/>
      <dgm:spPr/>
      <dgm:t>
        <a:bodyPr/>
        <a:lstStyle/>
        <a:p>
          <a:endParaRPr lang="es-MX"/>
        </a:p>
      </dgm:t>
    </dgm:pt>
    <dgm:pt modelId="{637ABE01-65D7-42E4-A3F9-5EF1E72C85D2}">
      <dgm:prSet phldr="0"/>
      <dgm:spPr/>
      <dgm:t>
        <a:bodyPr/>
        <a:lstStyle/>
        <a:p>
          <a:pPr algn="ctr"/>
          <a:r>
            <a:rPr lang="es-MX"/>
            <a:t>1.2. Grupo de Proyectos Especiales de Tecnología </a:t>
          </a:r>
          <a:endParaRPr lang="en-US"/>
        </a:p>
      </dgm:t>
    </dgm:pt>
    <dgm:pt modelId="{2A1CEC1D-5B9C-4291-8FE6-AC267D4BC0B1}" type="parTrans" cxnId="{20BC416F-2F17-421E-9558-D59C3A54FE99}">
      <dgm:prSet/>
      <dgm:spPr/>
      <dgm:t>
        <a:bodyPr/>
        <a:lstStyle/>
        <a:p>
          <a:endParaRPr lang="es-ES"/>
        </a:p>
      </dgm:t>
    </dgm:pt>
    <dgm:pt modelId="{5C8D5610-6B42-4B8B-B740-BBCF7D01D0A8}" type="sibTrans" cxnId="{20BC416F-2F17-421E-9558-D59C3A54FE99}">
      <dgm:prSet/>
      <dgm:spPr/>
      <dgm:t>
        <a:bodyPr/>
        <a:lstStyle/>
        <a:p>
          <a:endParaRPr lang="es-MX"/>
        </a:p>
      </dgm:t>
    </dgm:pt>
    <dgm:pt modelId="{7DCC856E-B113-4646-8F1D-841D985B8B6F}" type="pres">
      <dgm:prSet presAssocID="{B3A6D4BE-EA3D-48DC-9DFB-62E70084C0D3}" presName="diagram" presStyleCnt="0">
        <dgm:presLayoutVars>
          <dgm:chPref val="1"/>
          <dgm:dir/>
          <dgm:animOne val="branch"/>
          <dgm:animLvl val="lvl"/>
          <dgm:resizeHandles val="exact"/>
        </dgm:presLayoutVars>
      </dgm:prSet>
      <dgm:spPr/>
    </dgm:pt>
    <dgm:pt modelId="{E99786C1-98D3-469E-8DA7-0E4F72CE72B7}" type="pres">
      <dgm:prSet presAssocID="{A9D711E2-C089-4607-B54B-BEFA1809598D}" presName="root1" presStyleCnt="0"/>
      <dgm:spPr/>
    </dgm:pt>
    <dgm:pt modelId="{102DC3EB-09DA-4290-A985-260E2375A429}" type="pres">
      <dgm:prSet presAssocID="{A9D711E2-C089-4607-B54B-BEFA1809598D}" presName="LevelOneTextNode" presStyleLbl="node0" presStyleIdx="0" presStyleCnt="1">
        <dgm:presLayoutVars>
          <dgm:chPref val="3"/>
        </dgm:presLayoutVars>
      </dgm:prSet>
      <dgm:spPr/>
    </dgm:pt>
    <dgm:pt modelId="{4258431A-446E-46AA-8189-C515E2EE123C}" type="pres">
      <dgm:prSet presAssocID="{A9D711E2-C089-4607-B54B-BEFA1809598D}" presName="level2hierChild" presStyleCnt="0"/>
      <dgm:spPr/>
    </dgm:pt>
    <dgm:pt modelId="{A4FDE8C5-94DA-46B5-9BC6-52EB31FB2393}" type="pres">
      <dgm:prSet presAssocID="{495E5B89-AD2C-43E7-9D37-D75154764E5A}" presName="conn2-1" presStyleLbl="parChTrans1D2" presStyleIdx="0" presStyleCnt="1"/>
      <dgm:spPr/>
    </dgm:pt>
    <dgm:pt modelId="{1A74F37B-9481-42FE-B0F7-E738D52F17D1}" type="pres">
      <dgm:prSet presAssocID="{495E5B89-AD2C-43E7-9D37-D75154764E5A}" presName="connTx" presStyleLbl="parChTrans1D2" presStyleIdx="0" presStyleCnt="1"/>
      <dgm:spPr/>
    </dgm:pt>
    <dgm:pt modelId="{71238AE3-BB67-48BB-92D0-1BEB77B5FDA8}" type="pres">
      <dgm:prSet presAssocID="{BFACB6E7-5791-4D78-916C-D772CFFA1E32}" presName="root2" presStyleCnt="0"/>
      <dgm:spPr/>
    </dgm:pt>
    <dgm:pt modelId="{4A4D70F0-9B67-4547-8815-708BD369DBD4}" type="pres">
      <dgm:prSet presAssocID="{BFACB6E7-5791-4D78-916C-D772CFFA1E32}" presName="LevelTwoTextNode" presStyleLbl="node2" presStyleIdx="0" presStyleCnt="1">
        <dgm:presLayoutVars>
          <dgm:chPref val="3"/>
        </dgm:presLayoutVars>
      </dgm:prSet>
      <dgm:spPr/>
    </dgm:pt>
    <dgm:pt modelId="{1DD56ED0-1333-4DAF-B841-3321A54E5DB2}" type="pres">
      <dgm:prSet presAssocID="{BFACB6E7-5791-4D78-916C-D772CFFA1E32}" presName="level3hierChild" presStyleCnt="0"/>
      <dgm:spPr/>
    </dgm:pt>
    <dgm:pt modelId="{07FF6CE7-BF0D-4C95-ACDD-98EADE7C2040}" type="pres">
      <dgm:prSet presAssocID="{903EA96A-12D3-44BA-B0FB-04F3417EA4AC}" presName="conn2-1" presStyleLbl="parChTrans1D3" presStyleIdx="0" presStyleCnt="3"/>
      <dgm:spPr/>
    </dgm:pt>
    <dgm:pt modelId="{77B538FC-CB4D-4E0C-A0C4-3374DBFD7E8C}" type="pres">
      <dgm:prSet presAssocID="{903EA96A-12D3-44BA-B0FB-04F3417EA4AC}" presName="connTx" presStyleLbl="parChTrans1D3" presStyleIdx="0" presStyleCnt="3"/>
      <dgm:spPr/>
    </dgm:pt>
    <dgm:pt modelId="{F3D372E9-2CE2-4A78-B2E1-EECAD1DF88FB}" type="pres">
      <dgm:prSet presAssocID="{9DD38D35-D44C-4B1E-98A2-2A07257ACA79}" presName="root2" presStyleCnt="0"/>
      <dgm:spPr/>
    </dgm:pt>
    <dgm:pt modelId="{631421E3-4998-4A5F-B828-EBA1576FB33A}" type="pres">
      <dgm:prSet presAssocID="{9DD38D35-D44C-4B1E-98A2-2A07257ACA79}" presName="LevelTwoTextNode" presStyleLbl="node3" presStyleIdx="0" presStyleCnt="3" custScaleX="169962">
        <dgm:presLayoutVars>
          <dgm:chPref val="3"/>
        </dgm:presLayoutVars>
      </dgm:prSet>
      <dgm:spPr/>
    </dgm:pt>
    <dgm:pt modelId="{4A84E6F1-8BE5-4AE3-A688-4D4BEB97B349}" type="pres">
      <dgm:prSet presAssocID="{9DD38D35-D44C-4B1E-98A2-2A07257ACA79}" presName="level3hierChild" presStyleCnt="0"/>
      <dgm:spPr/>
    </dgm:pt>
    <dgm:pt modelId="{ADBFC01F-700A-4FB1-8FCB-8E4FE555F4F3}" type="pres">
      <dgm:prSet presAssocID="{2A1CEC1D-5B9C-4291-8FE6-AC267D4BC0B1}" presName="conn2-1" presStyleLbl="parChTrans1D3" presStyleIdx="1" presStyleCnt="3"/>
      <dgm:spPr/>
    </dgm:pt>
    <dgm:pt modelId="{EF139CB5-4CEB-412C-B69F-E9F497739729}" type="pres">
      <dgm:prSet presAssocID="{2A1CEC1D-5B9C-4291-8FE6-AC267D4BC0B1}" presName="connTx" presStyleLbl="parChTrans1D3" presStyleIdx="1" presStyleCnt="3"/>
      <dgm:spPr/>
    </dgm:pt>
    <dgm:pt modelId="{D64D57E1-895E-47A3-B72D-C9AF90D888A8}" type="pres">
      <dgm:prSet presAssocID="{637ABE01-65D7-42E4-A3F9-5EF1E72C85D2}" presName="root2" presStyleCnt="0"/>
      <dgm:spPr/>
    </dgm:pt>
    <dgm:pt modelId="{FAF63ECE-80E8-40C4-9546-76ED0474B038}" type="pres">
      <dgm:prSet presAssocID="{637ABE01-65D7-42E4-A3F9-5EF1E72C85D2}" presName="LevelTwoTextNode" presStyleLbl="node3" presStyleIdx="1" presStyleCnt="3" custScaleX="175967" custLinFactNeighborY="-872">
        <dgm:presLayoutVars>
          <dgm:chPref val="3"/>
        </dgm:presLayoutVars>
      </dgm:prSet>
      <dgm:spPr/>
    </dgm:pt>
    <dgm:pt modelId="{47B6937F-7157-4EE8-B910-8978D1807AD7}" type="pres">
      <dgm:prSet presAssocID="{637ABE01-65D7-42E4-A3F9-5EF1E72C85D2}" presName="level3hierChild" presStyleCnt="0"/>
      <dgm:spPr/>
    </dgm:pt>
    <dgm:pt modelId="{EAAA5418-8B8B-466C-8A94-81F1092D4E26}" type="pres">
      <dgm:prSet presAssocID="{7E5B3615-E104-4083-B397-444BA1DD54A8}" presName="conn2-1" presStyleLbl="parChTrans1D3" presStyleIdx="2" presStyleCnt="3"/>
      <dgm:spPr/>
    </dgm:pt>
    <dgm:pt modelId="{FDF51114-D3EA-457C-8FE9-EDE2E67B58F7}" type="pres">
      <dgm:prSet presAssocID="{7E5B3615-E104-4083-B397-444BA1DD54A8}" presName="connTx" presStyleLbl="parChTrans1D3" presStyleIdx="2" presStyleCnt="3"/>
      <dgm:spPr/>
    </dgm:pt>
    <dgm:pt modelId="{47555EE5-F7D9-4133-B4E9-0F1980D451D5}" type="pres">
      <dgm:prSet presAssocID="{A9058DE8-0EC5-4165-998A-6F7D2FA197AE}" presName="root2" presStyleCnt="0"/>
      <dgm:spPr/>
    </dgm:pt>
    <dgm:pt modelId="{2B382F54-0380-44B2-BE85-C8AD908819A3}" type="pres">
      <dgm:prSet presAssocID="{A9058DE8-0EC5-4165-998A-6F7D2FA197AE}" presName="LevelTwoTextNode" presStyleLbl="node3" presStyleIdx="2" presStyleCnt="3" custScaleX="177528">
        <dgm:presLayoutVars>
          <dgm:chPref val="3"/>
        </dgm:presLayoutVars>
      </dgm:prSet>
      <dgm:spPr/>
    </dgm:pt>
    <dgm:pt modelId="{97D5A509-FE5B-4F5B-ADA1-D4A723D98BFB}" type="pres">
      <dgm:prSet presAssocID="{A9058DE8-0EC5-4165-998A-6F7D2FA197AE}" presName="level3hierChild" presStyleCnt="0"/>
      <dgm:spPr/>
    </dgm:pt>
  </dgm:ptLst>
  <dgm:cxnLst>
    <dgm:cxn modelId="{3D77A818-95E1-4289-965B-D31D4B696FA9}" type="presOf" srcId="{2A1CEC1D-5B9C-4291-8FE6-AC267D4BC0B1}" destId="{EF139CB5-4CEB-412C-B69F-E9F497739729}" srcOrd="1" destOrd="0" presId="urn:microsoft.com/office/officeart/2005/8/layout/hierarchy2"/>
    <dgm:cxn modelId="{AD03F631-653C-424A-890D-4966EA445085}" type="presOf" srcId="{B3A6D4BE-EA3D-48DC-9DFB-62E70084C0D3}" destId="{7DCC856E-B113-4646-8F1D-841D985B8B6F}" srcOrd="0" destOrd="0" presId="urn:microsoft.com/office/officeart/2005/8/layout/hierarchy2"/>
    <dgm:cxn modelId="{9C62215D-9F1F-4334-98B9-93293F148136}" srcId="{A9D711E2-C089-4607-B54B-BEFA1809598D}" destId="{BFACB6E7-5791-4D78-916C-D772CFFA1E32}" srcOrd="0" destOrd="0" parTransId="{495E5B89-AD2C-43E7-9D37-D75154764E5A}" sibTransId="{B4D4C82B-A625-44F7-AF25-BE1345C50EEE}"/>
    <dgm:cxn modelId="{F8745F44-B0FA-41F2-A5EB-7BF882EA78AA}" type="presOf" srcId="{903EA96A-12D3-44BA-B0FB-04F3417EA4AC}" destId="{07FF6CE7-BF0D-4C95-ACDD-98EADE7C2040}" srcOrd="0" destOrd="0" presId="urn:microsoft.com/office/officeart/2005/8/layout/hierarchy2"/>
    <dgm:cxn modelId="{B22F0C48-8E84-4B08-BF1E-757B49E269E9}" srcId="{BFACB6E7-5791-4D78-916C-D772CFFA1E32}" destId="{9DD38D35-D44C-4B1E-98A2-2A07257ACA79}" srcOrd="0" destOrd="0" parTransId="{903EA96A-12D3-44BA-B0FB-04F3417EA4AC}" sibTransId="{F568778F-44EA-4ACC-A536-8DF181224AD4}"/>
    <dgm:cxn modelId="{11EC5668-38B9-4564-8B8E-415B2EA28B86}" type="presOf" srcId="{495E5B89-AD2C-43E7-9D37-D75154764E5A}" destId="{1A74F37B-9481-42FE-B0F7-E738D52F17D1}" srcOrd="1" destOrd="0" presId="urn:microsoft.com/office/officeart/2005/8/layout/hierarchy2"/>
    <dgm:cxn modelId="{20BC416F-2F17-421E-9558-D59C3A54FE99}" srcId="{BFACB6E7-5791-4D78-916C-D772CFFA1E32}" destId="{637ABE01-65D7-42E4-A3F9-5EF1E72C85D2}" srcOrd="1" destOrd="0" parTransId="{2A1CEC1D-5B9C-4291-8FE6-AC267D4BC0B1}" sibTransId="{5C8D5610-6B42-4B8B-B740-BBCF7D01D0A8}"/>
    <dgm:cxn modelId="{2A94A19C-3FB5-4710-AD22-EE14BC928056}" type="presOf" srcId="{903EA96A-12D3-44BA-B0FB-04F3417EA4AC}" destId="{77B538FC-CB4D-4E0C-A0C4-3374DBFD7E8C}" srcOrd="1" destOrd="0" presId="urn:microsoft.com/office/officeart/2005/8/layout/hierarchy2"/>
    <dgm:cxn modelId="{0DFC1AA8-970D-45F8-82EE-44652F2737ED}" type="presOf" srcId="{637ABE01-65D7-42E4-A3F9-5EF1E72C85D2}" destId="{FAF63ECE-80E8-40C4-9546-76ED0474B038}" srcOrd="0" destOrd="0" presId="urn:microsoft.com/office/officeart/2005/8/layout/hierarchy2"/>
    <dgm:cxn modelId="{7E477BAA-1FFB-41A1-BB3E-CB2B695A7EF7}" srcId="{B3A6D4BE-EA3D-48DC-9DFB-62E70084C0D3}" destId="{A9D711E2-C089-4607-B54B-BEFA1809598D}" srcOrd="0" destOrd="0" parTransId="{6DC488FE-D3AC-4634-AAD2-623C578584E2}" sibTransId="{5F07A951-F2FD-4B95-95E0-E69A1A04997B}"/>
    <dgm:cxn modelId="{633E37AB-4214-4AB5-838F-9731A2608A7F}" type="presOf" srcId="{A9058DE8-0EC5-4165-998A-6F7D2FA197AE}" destId="{2B382F54-0380-44B2-BE85-C8AD908819A3}" srcOrd="0" destOrd="0" presId="urn:microsoft.com/office/officeart/2005/8/layout/hierarchy2"/>
    <dgm:cxn modelId="{84AC34B6-42A5-45C8-9815-251BBD0EA568}" type="presOf" srcId="{2A1CEC1D-5B9C-4291-8FE6-AC267D4BC0B1}" destId="{ADBFC01F-700A-4FB1-8FCB-8E4FE555F4F3}" srcOrd="0" destOrd="0" presId="urn:microsoft.com/office/officeart/2005/8/layout/hierarchy2"/>
    <dgm:cxn modelId="{0D913CB6-6663-425D-BB47-4B983B0AC68F}" type="presOf" srcId="{A9D711E2-C089-4607-B54B-BEFA1809598D}" destId="{102DC3EB-09DA-4290-A985-260E2375A429}" srcOrd="0" destOrd="0" presId="urn:microsoft.com/office/officeart/2005/8/layout/hierarchy2"/>
    <dgm:cxn modelId="{EE5E0FBC-D433-4CE6-AFAA-79AD5A97BE6E}" type="presOf" srcId="{9DD38D35-D44C-4B1E-98A2-2A07257ACA79}" destId="{631421E3-4998-4A5F-B828-EBA1576FB33A}" srcOrd="0" destOrd="0" presId="urn:microsoft.com/office/officeart/2005/8/layout/hierarchy2"/>
    <dgm:cxn modelId="{3EF650C8-0CCF-44F1-820C-DE78FA89FD8C}" type="presOf" srcId="{7E5B3615-E104-4083-B397-444BA1DD54A8}" destId="{EAAA5418-8B8B-466C-8A94-81F1092D4E26}" srcOrd="0" destOrd="0" presId="urn:microsoft.com/office/officeart/2005/8/layout/hierarchy2"/>
    <dgm:cxn modelId="{C61AC7C8-B71B-4A92-A4EE-D90E19948A12}" type="presOf" srcId="{BFACB6E7-5791-4D78-916C-D772CFFA1E32}" destId="{4A4D70F0-9B67-4547-8815-708BD369DBD4}" srcOrd="0" destOrd="0" presId="urn:microsoft.com/office/officeart/2005/8/layout/hierarchy2"/>
    <dgm:cxn modelId="{5DAFE7D3-E5F1-493B-BE0B-275D8047CF84}" type="presOf" srcId="{495E5B89-AD2C-43E7-9D37-D75154764E5A}" destId="{A4FDE8C5-94DA-46B5-9BC6-52EB31FB2393}" srcOrd="0" destOrd="0" presId="urn:microsoft.com/office/officeart/2005/8/layout/hierarchy2"/>
    <dgm:cxn modelId="{744106DC-E729-4319-AD75-16A0F24679CB}" type="presOf" srcId="{7E5B3615-E104-4083-B397-444BA1DD54A8}" destId="{FDF51114-D3EA-457C-8FE9-EDE2E67B58F7}" srcOrd="1" destOrd="0" presId="urn:microsoft.com/office/officeart/2005/8/layout/hierarchy2"/>
    <dgm:cxn modelId="{107AC6F2-0697-4D0D-885C-6E4F2A6C45F5}" srcId="{BFACB6E7-5791-4D78-916C-D772CFFA1E32}" destId="{A9058DE8-0EC5-4165-998A-6F7D2FA197AE}" srcOrd="2" destOrd="0" parTransId="{7E5B3615-E104-4083-B397-444BA1DD54A8}" sibTransId="{3752B00E-47DB-41EB-A862-F37EF2D933F1}"/>
    <dgm:cxn modelId="{BE84FB39-A952-4B1E-86A6-E22875672C9C}" type="presParOf" srcId="{7DCC856E-B113-4646-8F1D-841D985B8B6F}" destId="{E99786C1-98D3-469E-8DA7-0E4F72CE72B7}" srcOrd="0" destOrd="0" presId="urn:microsoft.com/office/officeart/2005/8/layout/hierarchy2"/>
    <dgm:cxn modelId="{F634B648-124F-4656-B16F-F3229435E53C}" type="presParOf" srcId="{E99786C1-98D3-469E-8DA7-0E4F72CE72B7}" destId="{102DC3EB-09DA-4290-A985-260E2375A429}" srcOrd="0" destOrd="0" presId="urn:microsoft.com/office/officeart/2005/8/layout/hierarchy2"/>
    <dgm:cxn modelId="{99A1D30B-1BD2-4F75-920B-E875E1977D65}" type="presParOf" srcId="{E99786C1-98D3-469E-8DA7-0E4F72CE72B7}" destId="{4258431A-446E-46AA-8189-C515E2EE123C}" srcOrd="1" destOrd="0" presId="urn:microsoft.com/office/officeart/2005/8/layout/hierarchy2"/>
    <dgm:cxn modelId="{2CD2264E-7940-4B9B-8E6B-AA68F881B9CB}" type="presParOf" srcId="{4258431A-446E-46AA-8189-C515E2EE123C}" destId="{A4FDE8C5-94DA-46B5-9BC6-52EB31FB2393}" srcOrd="0" destOrd="0" presId="urn:microsoft.com/office/officeart/2005/8/layout/hierarchy2"/>
    <dgm:cxn modelId="{06769112-0713-4AC0-9AB1-646767CDFD1B}" type="presParOf" srcId="{A4FDE8C5-94DA-46B5-9BC6-52EB31FB2393}" destId="{1A74F37B-9481-42FE-B0F7-E738D52F17D1}" srcOrd="0" destOrd="0" presId="urn:microsoft.com/office/officeart/2005/8/layout/hierarchy2"/>
    <dgm:cxn modelId="{CE272A27-D9CC-4DDD-A47B-09E56469CC04}" type="presParOf" srcId="{4258431A-446E-46AA-8189-C515E2EE123C}" destId="{71238AE3-BB67-48BB-92D0-1BEB77B5FDA8}" srcOrd="1" destOrd="0" presId="urn:microsoft.com/office/officeart/2005/8/layout/hierarchy2"/>
    <dgm:cxn modelId="{3A605396-4E34-463E-98B8-A0F56BC52B46}" type="presParOf" srcId="{71238AE3-BB67-48BB-92D0-1BEB77B5FDA8}" destId="{4A4D70F0-9B67-4547-8815-708BD369DBD4}" srcOrd="0" destOrd="0" presId="urn:microsoft.com/office/officeart/2005/8/layout/hierarchy2"/>
    <dgm:cxn modelId="{BD511B2B-7E1B-45FD-AF71-ED0DE1D4BC5D}" type="presParOf" srcId="{71238AE3-BB67-48BB-92D0-1BEB77B5FDA8}" destId="{1DD56ED0-1333-4DAF-B841-3321A54E5DB2}" srcOrd="1" destOrd="0" presId="urn:microsoft.com/office/officeart/2005/8/layout/hierarchy2"/>
    <dgm:cxn modelId="{9E094C1D-9509-4518-B53A-86CFBC13491A}" type="presParOf" srcId="{1DD56ED0-1333-4DAF-B841-3321A54E5DB2}" destId="{07FF6CE7-BF0D-4C95-ACDD-98EADE7C2040}" srcOrd="0" destOrd="0" presId="urn:microsoft.com/office/officeart/2005/8/layout/hierarchy2"/>
    <dgm:cxn modelId="{3E229F59-DE55-4F4B-AFEF-7CD0005BF781}" type="presParOf" srcId="{07FF6CE7-BF0D-4C95-ACDD-98EADE7C2040}" destId="{77B538FC-CB4D-4E0C-A0C4-3374DBFD7E8C}" srcOrd="0" destOrd="0" presId="urn:microsoft.com/office/officeart/2005/8/layout/hierarchy2"/>
    <dgm:cxn modelId="{499645FC-B65C-47AE-B3BE-EA362C2EE239}" type="presParOf" srcId="{1DD56ED0-1333-4DAF-B841-3321A54E5DB2}" destId="{F3D372E9-2CE2-4A78-B2E1-EECAD1DF88FB}" srcOrd="1" destOrd="0" presId="urn:microsoft.com/office/officeart/2005/8/layout/hierarchy2"/>
    <dgm:cxn modelId="{C61578F7-CC52-42DA-8CBF-B8F81024C8FE}" type="presParOf" srcId="{F3D372E9-2CE2-4A78-B2E1-EECAD1DF88FB}" destId="{631421E3-4998-4A5F-B828-EBA1576FB33A}" srcOrd="0" destOrd="0" presId="urn:microsoft.com/office/officeart/2005/8/layout/hierarchy2"/>
    <dgm:cxn modelId="{0F42B2A0-086D-47B8-8615-102C10B32046}" type="presParOf" srcId="{F3D372E9-2CE2-4A78-B2E1-EECAD1DF88FB}" destId="{4A84E6F1-8BE5-4AE3-A688-4D4BEB97B349}" srcOrd="1" destOrd="0" presId="urn:microsoft.com/office/officeart/2005/8/layout/hierarchy2"/>
    <dgm:cxn modelId="{386B70BA-253C-4778-9972-E1B35517BBA0}" type="presParOf" srcId="{1DD56ED0-1333-4DAF-B841-3321A54E5DB2}" destId="{ADBFC01F-700A-4FB1-8FCB-8E4FE555F4F3}" srcOrd="2" destOrd="0" presId="urn:microsoft.com/office/officeart/2005/8/layout/hierarchy2"/>
    <dgm:cxn modelId="{22BE3467-9175-4E13-9CFB-B8CCB37CB279}" type="presParOf" srcId="{ADBFC01F-700A-4FB1-8FCB-8E4FE555F4F3}" destId="{EF139CB5-4CEB-412C-B69F-E9F497739729}" srcOrd="0" destOrd="0" presId="urn:microsoft.com/office/officeart/2005/8/layout/hierarchy2"/>
    <dgm:cxn modelId="{FD55D5A2-376D-42DD-B04C-A6425C1A80E0}" type="presParOf" srcId="{1DD56ED0-1333-4DAF-B841-3321A54E5DB2}" destId="{D64D57E1-895E-47A3-B72D-C9AF90D888A8}" srcOrd="3" destOrd="0" presId="urn:microsoft.com/office/officeart/2005/8/layout/hierarchy2"/>
    <dgm:cxn modelId="{F005B045-AC16-4652-8678-FF60BF87D794}" type="presParOf" srcId="{D64D57E1-895E-47A3-B72D-C9AF90D888A8}" destId="{FAF63ECE-80E8-40C4-9546-76ED0474B038}" srcOrd="0" destOrd="0" presId="urn:microsoft.com/office/officeart/2005/8/layout/hierarchy2"/>
    <dgm:cxn modelId="{75FC8647-ED6A-409B-A160-8C88CAFE6815}" type="presParOf" srcId="{D64D57E1-895E-47A3-B72D-C9AF90D888A8}" destId="{47B6937F-7157-4EE8-B910-8978D1807AD7}" srcOrd="1" destOrd="0" presId="urn:microsoft.com/office/officeart/2005/8/layout/hierarchy2"/>
    <dgm:cxn modelId="{6382DDB4-E226-4730-A780-00BD46F30B5E}" type="presParOf" srcId="{1DD56ED0-1333-4DAF-B841-3321A54E5DB2}" destId="{EAAA5418-8B8B-466C-8A94-81F1092D4E26}" srcOrd="4" destOrd="0" presId="urn:microsoft.com/office/officeart/2005/8/layout/hierarchy2"/>
    <dgm:cxn modelId="{46F3BD3A-3406-45CA-8058-A38517B19E58}" type="presParOf" srcId="{EAAA5418-8B8B-466C-8A94-81F1092D4E26}" destId="{FDF51114-D3EA-457C-8FE9-EDE2E67B58F7}" srcOrd="0" destOrd="0" presId="urn:microsoft.com/office/officeart/2005/8/layout/hierarchy2"/>
    <dgm:cxn modelId="{F52DAC9E-4A1D-42F7-91EB-703287E797C8}" type="presParOf" srcId="{1DD56ED0-1333-4DAF-B841-3321A54E5DB2}" destId="{47555EE5-F7D9-4133-B4E9-0F1980D451D5}" srcOrd="5" destOrd="0" presId="urn:microsoft.com/office/officeart/2005/8/layout/hierarchy2"/>
    <dgm:cxn modelId="{D9CB0973-EC80-4BA1-A841-BD2D8EFFE6B7}" type="presParOf" srcId="{47555EE5-F7D9-4133-B4E9-0F1980D451D5}" destId="{2B382F54-0380-44B2-BE85-C8AD908819A3}" srcOrd="0" destOrd="0" presId="urn:microsoft.com/office/officeart/2005/8/layout/hierarchy2"/>
    <dgm:cxn modelId="{17ABAC6A-DA1E-45AB-AE16-95F9076A6BC6}" type="presParOf" srcId="{47555EE5-F7D9-4133-B4E9-0F1980D451D5}" destId="{97D5A509-FE5B-4F5B-ADA1-D4A723D98BFB}"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9711B3-34D5-4C3A-AAEB-EA6BAD89EC75}" type="doc">
      <dgm:prSet loTypeId="urn:microsoft.com/office/officeart/2018/2/layout/IconCircleList" loCatId="icon" qsTypeId="urn:microsoft.com/office/officeart/2005/8/quickstyle/simple1" qsCatId="simple" csTypeId="urn:microsoft.com/office/officeart/2005/8/colors/accent4_1" csCatId="accent4" phldr="1"/>
      <dgm:spPr/>
      <dgm:t>
        <a:bodyPr/>
        <a:lstStyle/>
        <a:p>
          <a:endParaRPr lang="es-CO"/>
        </a:p>
      </dgm:t>
    </dgm:pt>
    <dgm:pt modelId="{0CF5DF4F-DD05-417C-B7D7-48AD4C6E2AE7}">
      <dgm:prSe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1194466" numCol="1" spcCol="1270" anchor="t" anchorCtr="0"/>
        <a:lstStyle/>
        <a:p>
          <a:pPr>
            <a:lnSpc>
              <a:spcPct val="100000"/>
            </a:lnSpc>
          </a:pPr>
          <a:r>
            <a:rPr lang="es-MX" sz="1400" b="0" kern="1200">
              <a:solidFill>
                <a:schemeClr val="tx1"/>
              </a:solidFill>
              <a:latin typeface="+mn-lt"/>
              <a:ea typeface="+mn-ea"/>
              <a:cs typeface="+mn-cs"/>
            </a:rPr>
            <a:t>Apoyar al Consejo Superior de la Judicatura en la definición de propuestas de políticas, estándares, estrategias y lineamientos conducentes a la transformación digital de  la Rama Judicial </a:t>
          </a:r>
          <a:endParaRPr lang="es-CO" sz="1400" b="0" kern="1200">
            <a:solidFill>
              <a:schemeClr val="tx1"/>
            </a:solidFill>
            <a:latin typeface="+mn-lt"/>
            <a:ea typeface="+mn-ea"/>
            <a:cs typeface="+mn-cs"/>
          </a:endParaRPr>
        </a:p>
      </dgm:t>
    </dgm:pt>
    <dgm:pt modelId="{25A041EE-3052-433A-A6A2-F1E60DB2D413}" type="parTrans" cxnId="{61074A65-7A60-4C91-B1CE-8E0AB92181A4}">
      <dgm:prSet/>
      <dgm:spPr/>
      <dgm:t>
        <a:bodyPr/>
        <a:lstStyle/>
        <a:p>
          <a:endParaRPr lang="es-CO" sz="1600"/>
        </a:p>
      </dgm:t>
    </dgm:pt>
    <dgm:pt modelId="{24D4D53F-A53D-4474-A836-24A075E6627D}" type="sibTrans" cxnId="{61074A65-7A60-4C91-B1CE-8E0AB92181A4}">
      <dgm:prSet/>
      <dgm:spPr/>
      <dgm:t>
        <a:bodyPr/>
        <a:lstStyle/>
        <a:p>
          <a:pPr>
            <a:lnSpc>
              <a:spcPct val="100000"/>
            </a:lnSpc>
          </a:pPr>
          <a:endParaRPr lang="es-CO" sz="1600"/>
        </a:p>
      </dgm:t>
    </dgm:pt>
    <dgm:pt modelId="{F765DDAA-1B8F-4A4D-8FF7-DFC9CC797DBA}">
      <dgm:prSe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1194466" numCol="1" spcCol="1270" anchor="t" anchorCtr="0"/>
        <a:lstStyle/>
        <a:p>
          <a:pPr>
            <a:lnSpc>
              <a:spcPct val="100000"/>
            </a:lnSpc>
          </a:pPr>
          <a:r>
            <a:rPr lang="es-MX" sz="1200" b="0" kern="1200">
              <a:solidFill>
                <a:prstClr val="black"/>
              </a:solidFill>
              <a:latin typeface="Calibri" panose="020F0502020204030204"/>
              <a:ea typeface="+mn-ea"/>
              <a:cs typeface="+mn-cs"/>
            </a:rPr>
            <a:t>Proponer,  al Consejo Superior de la Judicatura y al Director Ejecutivo de Administracion Judicial,   proyectos y acciones para la alineación de las tecnologías de la información con los procesos  misionales de la Rama Judicial, en especial lo s relacionados con arquitectura del a información y datos, arquitectura de servicios tecnológicos y arquitectura de sistemas de información</a:t>
          </a:r>
          <a:endParaRPr lang="es-CO" sz="1200" b="0" kern="1200">
            <a:solidFill>
              <a:prstClr val="black"/>
            </a:solidFill>
            <a:latin typeface="Calibri" panose="020F0502020204030204"/>
            <a:ea typeface="+mn-ea"/>
            <a:cs typeface="+mn-cs"/>
          </a:endParaRPr>
        </a:p>
      </dgm:t>
    </dgm:pt>
    <dgm:pt modelId="{5950E4B1-39B0-4025-85FD-6186BDE898CE}" type="parTrans" cxnId="{B77BBCD2-4B23-4DB1-9D3B-02AF40673077}">
      <dgm:prSet/>
      <dgm:spPr/>
      <dgm:t>
        <a:bodyPr/>
        <a:lstStyle/>
        <a:p>
          <a:endParaRPr lang="es-CO" sz="1600"/>
        </a:p>
      </dgm:t>
    </dgm:pt>
    <dgm:pt modelId="{33B30F33-FB47-4B6E-939D-A43C983EAF87}" type="sibTrans" cxnId="{B77BBCD2-4B23-4DB1-9D3B-02AF40673077}">
      <dgm:prSet/>
      <dgm:spPr/>
      <dgm:t>
        <a:bodyPr/>
        <a:lstStyle/>
        <a:p>
          <a:pPr>
            <a:lnSpc>
              <a:spcPct val="100000"/>
            </a:lnSpc>
          </a:pPr>
          <a:endParaRPr lang="es-CO" sz="1600"/>
        </a:p>
      </dgm:t>
    </dgm:pt>
    <dgm:pt modelId="{B64CE69F-7009-4CC3-85B8-72F40EB2E599}">
      <dgm:prSe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1194466" numCol="1" spcCol="1270" anchor="t" anchorCtr="0"/>
        <a:lstStyle/>
        <a:p>
          <a:pPr>
            <a:lnSpc>
              <a:spcPct val="100000"/>
            </a:lnSpc>
          </a:pPr>
          <a:r>
            <a:rPr lang="es-CO" sz="1200" b="0" kern="1200">
              <a:solidFill>
                <a:prstClr val="black"/>
              </a:solidFill>
              <a:latin typeface="Calibri" panose="020F0502020204030204"/>
              <a:ea typeface="+mn-ea"/>
              <a:cs typeface="+mn-cs"/>
            </a:rPr>
            <a:t>Apoyar, al Consejo Superior de la Judicatura y al Director Ejecutivo de administración Judicial , en la definición de propuestas de políticas, estándares y lineamientos de seguridad de la información de ciberseguridad de la Rama Judicial, de conformidad con la normativa, estándares y mejores prácticas </a:t>
          </a:r>
        </a:p>
      </dgm:t>
    </dgm:pt>
    <dgm:pt modelId="{147933B7-DFDB-4EBD-AE00-6582118B38E2}" type="parTrans" cxnId="{6870BFE5-5F88-40CE-83D5-38E4AEB702F4}">
      <dgm:prSet/>
      <dgm:spPr/>
      <dgm:t>
        <a:bodyPr/>
        <a:lstStyle/>
        <a:p>
          <a:endParaRPr lang="es-CO" sz="1600"/>
        </a:p>
      </dgm:t>
    </dgm:pt>
    <dgm:pt modelId="{F0338B95-88BC-49A8-8259-A3CA71162549}" type="sibTrans" cxnId="{6870BFE5-5F88-40CE-83D5-38E4AEB702F4}">
      <dgm:prSet/>
      <dgm:spPr/>
      <dgm:t>
        <a:bodyPr/>
        <a:lstStyle/>
        <a:p>
          <a:pPr>
            <a:lnSpc>
              <a:spcPct val="100000"/>
            </a:lnSpc>
          </a:pPr>
          <a:endParaRPr lang="es-CO" sz="1600"/>
        </a:p>
      </dgm:t>
    </dgm:pt>
    <dgm:pt modelId="{27857246-468A-4DB4-BC24-9AAE9E6A21D4}">
      <dgm:prSet custT="1"/>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gm:spPr>
      <dgm:t>
        <a:bodyPr spcFirstLastPara="0" vert="horz" wrap="square" lIns="68580" tIns="68580" rIns="68580" bIns="1194466" numCol="1" spcCol="1270" anchor="t" anchorCtr="0"/>
        <a:lstStyle/>
        <a:p>
          <a:pPr>
            <a:lnSpc>
              <a:spcPct val="100000"/>
            </a:lnSpc>
          </a:pPr>
          <a:r>
            <a:rPr lang="es-CO" sz="1400" b="0" kern="1200">
              <a:solidFill>
                <a:prstClr val="black"/>
              </a:solidFill>
              <a:latin typeface="Calibri" panose="020F0502020204030204"/>
              <a:ea typeface="+mn-ea"/>
              <a:cs typeface="+mn-cs"/>
            </a:rPr>
            <a:t>Apoyar la formulación e implementación de  modelos y acciones de integración, apertura e interoperabilidad entre sistemas de información, en el marco de los planes y programas institucionales y en coordinación con las instancias pertinentes. </a:t>
          </a:r>
        </a:p>
      </dgm:t>
    </dgm:pt>
    <dgm:pt modelId="{A1D5DF91-C205-4115-B285-43267042A8C0}" type="parTrans" cxnId="{FFE92BD1-84F1-45E8-BE32-8709C936A667}">
      <dgm:prSet/>
      <dgm:spPr/>
      <dgm:t>
        <a:bodyPr/>
        <a:lstStyle/>
        <a:p>
          <a:endParaRPr lang="es-CO" sz="3600"/>
        </a:p>
      </dgm:t>
    </dgm:pt>
    <dgm:pt modelId="{E7B0CF9C-B452-4AA8-B6D5-A18ACF27A5A6}" type="sibTrans" cxnId="{FFE92BD1-84F1-45E8-BE32-8709C936A667}">
      <dgm:prSet/>
      <dgm:spPr/>
      <dgm:t>
        <a:bodyPr/>
        <a:lstStyle/>
        <a:p>
          <a:endParaRPr lang="es-CO" sz="3600"/>
        </a:p>
      </dgm:t>
    </dgm:pt>
    <dgm:pt modelId="{CDF7F007-DE94-49D6-9B0A-F4647E00C2C2}" type="pres">
      <dgm:prSet presAssocID="{0C9711B3-34D5-4C3A-AAEB-EA6BAD89EC75}" presName="root" presStyleCnt="0">
        <dgm:presLayoutVars>
          <dgm:dir/>
          <dgm:resizeHandles val="exact"/>
        </dgm:presLayoutVars>
      </dgm:prSet>
      <dgm:spPr/>
    </dgm:pt>
    <dgm:pt modelId="{1A5CE8A1-6D1C-4FEE-A698-316ED17E3134}" type="pres">
      <dgm:prSet presAssocID="{0C9711B3-34D5-4C3A-AAEB-EA6BAD89EC75}" presName="container" presStyleCnt="0">
        <dgm:presLayoutVars>
          <dgm:dir/>
          <dgm:resizeHandles val="exact"/>
        </dgm:presLayoutVars>
      </dgm:prSet>
      <dgm:spPr/>
    </dgm:pt>
    <dgm:pt modelId="{31AAA691-E7C3-4FB7-B00D-A9340DDF0AEA}" type="pres">
      <dgm:prSet presAssocID="{0CF5DF4F-DD05-417C-B7D7-48AD4C6E2AE7}" presName="compNode" presStyleCnt="0"/>
      <dgm:spPr/>
    </dgm:pt>
    <dgm:pt modelId="{0BE44FED-693D-4F5C-8460-BF108DF6CB4D}" type="pres">
      <dgm:prSet presAssocID="{0CF5DF4F-DD05-417C-B7D7-48AD4C6E2AE7}" presName="iconBgRect" presStyleLbl="bgShp" presStyleIdx="0" presStyleCnt="4"/>
      <dgm:spPr/>
    </dgm:pt>
    <dgm:pt modelId="{2AF1B2A7-B289-484E-B3D2-71DD8682B571}" type="pres">
      <dgm:prSet presAssocID="{0CF5DF4F-DD05-417C-B7D7-48AD4C6E2A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B2E48021-6EDC-4DAA-8117-54EDD0D46D27}" type="pres">
      <dgm:prSet presAssocID="{0CF5DF4F-DD05-417C-B7D7-48AD4C6E2AE7}" presName="spaceRect" presStyleCnt="0"/>
      <dgm:spPr/>
    </dgm:pt>
    <dgm:pt modelId="{E6E892AE-F758-4BE1-9EA1-19B2CD774179}" type="pres">
      <dgm:prSet presAssocID="{0CF5DF4F-DD05-417C-B7D7-48AD4C6E2AE7}" presName="textRect" presStyleLbl="revTx" presStyleIdx="0" presStyleCnt="4" custScaleY="80545" custLinFactNeighborX="-291" custLinFactNeighborY="-2405">
        <dgm:presLayoutVars>
          <dgm:chMax val="1"/>
          <dgm:chPref val="1"/>
        </dgm:presLayoutVars>
      </dgm:prSet>
      <dgm:spPr>
        <a:xfrm>
          <a:off x="1775608" y="734708"/>
          <a:ext cx="3436289" cy="1457819"/>
        </a:xfrm>
        <a:prstGeom prst="rect">
          <a:avLst/>
        </a:prstGeom>
      </dgm:spPr>
    </dgm:pt>
    <dgm:pt modelId="{01094C56-D107-4BE2-90AD-3F41C103EA6E}" type="pres">
      <dgm:prSet presAssocID="{24D4D53F-A53D-4474-A836-24A075E6627D}" presName="sibTrans" presStyleLbl="sibTrans2D1" presStyleIdx="0" presStyleCnt="0"/>
      <dgm:spPr/>
    </dgm:pt>
    <dgm:pt modelId="{B4816F1D-322A-4DA3-BF7F-DFCE95082355}" type="pres">
      <dgm:prSet presAssocID="{F765DDAA-1B8F-4A4D-8FF7-DFC9CC797DBA}" presName="compNode" presStyleCnt="0"/>
      <dgm:spPr/>
    </dgm:pt>
    <dgm:pt modelId="{1C9C4DD2-A925-469C-90D6-83405A516A5B}" type="pres">
      <dgm:prSet presAssocID="{F765DDAA-1B8F-4A4D-8FF7-DFC9CC797DBA}" presName="iconBgRect" presStyleLbl="bgShp" presStyleIdx="1" presStyleCnt="4"/>
      <dgm:spPr/>
    </dgm:pt>
    <dgm:pt modelId="{26CE523C-B49C-4E89-A661-7E2414B87967}" type="pres">
      <dgm:prSet presAssocID="{F765DDAA-1B8F-4A4D-8FF7-DFC9CC797D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tillo de juez"/>
        </a:ext>
      </dgm:extLst>
    </dgm:pt>
    <dgm:pt modelId="{7E6B9DD6-1914-47A5-8D44-E53C6B8432BC}" type="pres">
      <dgm:prSet presAssocID="{F765DDAA-1B8F-4A4D-8FF7-DFC9CC797DBA}" presName="spaceRect" presStyleCnt="0"/>
      <dgm:spPr/>
    </dgm:pt>
    <dgm:pt modelId="{511D3B8D-8D1A-4E1F-8D7F-6CC9434A969E}" type="pres">
      <dgm:prSet presAssocID="{F765DDAA-1B8F-4A4D-8FF7-DFC9CC797DBA}" presName="textRect" presStyleLbl="revTx" presStyleIdx="1" presStyleCnt="4" custScaleY="109156">
        <dgm:presLayoutVars>
          <dgm:chMax val="1"/>
          <dgm:chPref val="1"/>
        </dgm:presLayoutVars>
      </dgm:prSet>
      <dgm:spPr>
        <a:xfrm>
          <a:off x="7580854" y="734708"/>
          <a:ext cx="3436289" cy="1457819"/>
        </a:xfrm>
        <a:prstGeom prst="rect">
          <a:avLst/>
        </a:prstGeom>
      </dgm:spPr>
    </dgm:pt>
    <dgm:pt modelId="{64A0F59A-3306-4BFF-A3AF-167621DF8E34}" type="pres">
      <dgm:prSet presAssocID="{33B30F33-FB47-4B6E-939D-A43C983EAF87}" presName="sibTrans" presStyleLbl="sibTrans2D1" presStyleIdx="0" presStyleCnt="0"/>
      <dgm:spPr/>
    </dgm:pt>
    <dgm:pt modelId="{5155D5B6-4FDD-4B70-84F9-A399E0552F4D}" type="pres">
      <dgm:prSet presAssocID="{B64CE69F-7009-4CC3-85B8-72F40EB2E599}" presName="compNode" presStyleCnt="0"/>
      <dgm:spPr/>
    </dgm:pt>
    <dgm:pt modelId="{B7F029D6-6224-4909-A687-97D19537FB25}" type="pres">
      <dgm:prSet presAssocID="{B64CE69F-7009-4CC3-85B8-72F40EB2E599}" presName="iconBgRect" presStyleLbl="bgShp" presStyleIdx="2" presStyleCnt="4"/>
      <dgm:spPr/>
    </dgm:pt>
    <dgm:pt modelId="{457A975A-E346-46F5-80F4-63FDBCADD88E}" type="pres">
      <dgm:prSet presAssocID="{B64CE69F-7009-4CC3-85B8-72F40EB2E5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ofesor"/>
        </a:ext>
      </dgm:extLst>
    </dgm:pt>
    <dgm:pt modelId="{031F7332-59C7-4CD5-A5F2-C812B58D618A}" type="pres">
      <dgm:prSet presAssocID="{B64CE69F-7009-4CC3-85B8-72F40EB2E599}" presName="spaceRect" presStyleCnt="0"/>
      <dgm:spPr/>
    </dgm:pt>
    <dgm:pt modelId="{E8632BA4-9563-411A-99F1-4432FE4BD435}" type="pres">
      <dgm:prSet presAssocID="{B64CE69F-7009-4CC3-85B8-72F40EB2E599}" presName="textRect" presStyleLbl="revTx" presStyleIdx="2" presStyleCnt="4" custScaleY="80498">
        <dgm:presLayoutVars>
          <dgm:chMax val="1"/>
          <dgm:chPref val="1"/>
        </dgm:presLayoutVars>
      </dgm:prSet>
      <dgm:spPr>
        <a:xfrm>
          <a:off x="1775608" y="3157410"/>
          <a:ext cx="3436289" cy="1457819"/>
        </a:xfrm>
        <a:prstGeom prst="rect">
          <a:avLst/>
        </a:prstGeom>
      </dgm:spPr>
    </dgm:pt>
    <dgm:pt modelId="{ABE53BE4-A2C4-4F7C-85EA-31C298F130C2}" type="pres">
      <dgm:prSet presAssocID="{F0338B95-88BC-49A8-8259-A3CA71162549}" presName="sibTrans" presStyleLbl="sibTrans2D1" presStyleIdx="0" presStyleCnt="0"/>
      <dgm:spPr/>
    </dgm:pt>
    <dgm:pt modelId="{B3ABEC78-919F-4B23-A2E8-B896FD75C549}" type="pres">
      <dgm:prSet presAssocID="{27857246-468A-4DB4-BC24-9AAE9E6A21D4}" presName="compNode" presStyleCnt="0"/>
      <dgm:spPr/>
    </dgm:pt>
    <dgm:pt modelId="{62C37AD2-CE87-458C-8C0E-8C2018AB5639}" type="pres">
      <dgm:prSet presAssocID="{27857246-468A-4DB4-BC24-9AAE9E6A21D4}" presName="iconBgRect" presStyleLbl="bgShp" presStyleIdx="3" presStyleCnt="4"/>
      <dgm:spPr/>
    </dgm:pt>
    <dgm:pt modelId="{DDC05ED3-FAED-44B0-9B5D-258625DB4B72}" type="pres">
      <dgm:prSet presAssocID="{27857246-468A-4DB4-BC24-9AAE9E6A21D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24649265-A22F-4DA4-9F54-FAD9DDB9EB7D}" type="pres">
      <dgm:prSet presAssocID="{27857246-468A-4DB4-BC24-9AAE9E6A21D4}" presName="spaceRect" presStyleCnt="0"/>
      <dgm:spPr/>
    </dgm:pt>
    <dgm:pt modelId="{90FC65DD-8DB1-4777-8C64-36BE1CFA447C}" type="pres">
      <dgm:prSet presAssocID="{27857246-468A-4DB4-BC24-9AAE9E6A21D4}" presName="textRect" presStyleLbl="revTx" presStyleIdx="3" presStyleCnt="4">
        <dgm:presLayoutVars>
          <dgm:chMax val="1"/>
          <dgm:chPref val="1"/>
        </dgm:presLayoutVars>
      </dgm:prSet>
      <dgm:spPr>
        <a:xfrm>
          <a:off x="7580854" y="3157410"/>
          <a:ext cx="3436289" cy="1457819"/>
        </a:xfrm>
        <a:prstGeom prst="rect">
          <a:avLst/>
        </a:prstGeom>
      </dgm:spPr>
    </dgm:pt>
  </dgm:ptLst>
  <dgm:cxnLst>
    <dgm:cxn modelId="{490C4A10-71B8-044B-9F69-2668717ADDBE}" type="presOf" srcId="{0C9711B3-34D5-4C3A-AAEB-EA6BAD89EC75}" destId="{CDF7F007-DE94-49D6-9B0A-F4647E00C2C2}" srcOrd="0" destOrd="0" presId="urn:microsoft.com/office/officeart/2018/2/layout/IconCircleList"/>
    <dgm:cxn modelId="{55A6DB10-7B78-534C-BB51-47F6B381864C}" type="presOf" srcId="{B64CE69F-7009-4CC3-85B8-72F40EB2E599}" destId="{E8632BA4-9563-411A-99F1-4432FE4BD435}" srcOrd="0" destOrd="0" presId="urn:microsoft.com/office/officeart/2018/2/layout/IconCircleList"/>
    <dgm:cxn modelId="{6868251D-CB11-C04A-BAB5-AF3742270501}" type="presOf" srcId="{27857246-468A-4DB4-BC24-9AAE9E6A21D4}" destId="{90FC65DD-8DB1-4777-8C64-36BE1CFA447C}" srcOrd="0" destOrd="0" presId="urn:microsoft.com/office/officeart/2018/2/layout/IconCircleList"/>
    <dgm:cxn modelId="{61074A65-7A60-4C91-B1CE-8E0AB92181A4}" srcId="{0C9711B3-34D5-4C3A-AAEB-EA6BAD89EC75}" destId="{0CF5DF4F-DD05-417C-B7D7-48AD4C6E2AE7}" srcOrd="0" destOrd="0" parTransId="{25A041EE-3052-433A-A6A2-F1E60DB2D413}" sibTransId="{24D4D53F-A53D-4474-A836-24A075E6627D}"/>
    <dgm:cxn modelId="{295B0C94-2D89-C64E-A886-3BA55A5BB3B4}" type="presOf" srcId="{33B30F33-FB47-4B6E-939D-A43C983EAF87}" destId="{64A0F59A-3306-4BFF-A3AF-167621DF8E34}" srcOrd="0" destOrd="0" presId="urn:microsoft.com/office/officeart/2018/2/layout/IconCircleList"/>
    <dgm:cxn modelId="{3044BDB6-83EE-4648-BBA1-09F57B25A242}" type="presOf" srcId="{0CF5DF4F-DD05-417C-B7D7-48AD4C6E2AE7}" destId="{E6E892AE-F758-4BE1-9EA1-19B2CD774179}" srcOrd="0" destOrd="0" presId="urn:microsoft.com/office/officeart/2018/2/layout/IconCircleList"/>
    <dgm:cxn modelId="{FFE92BD1-84F1-45E8-BE32-8709C936A667}" srcId="{0C9711B3-34D5-4C3A-AAEB-EA6BAD89EC75}" destId="{27857246-468A-4DB4-BC24-9AAE9E6A21D4}" srcOrd="3" destOrd="0" parTransId="{A1D5DF91-C205-4115-B285-43267042A8C0}" sibTransId="{E7B0CF9C-B452-4AA8-B6D5-A18ACF27A5A6}"/>
    <dgm:cxn modelId="{B77BBCD2-4B23-4DB1-9D3B-02AF40673077}" srcId="{0C9711B3-34D5-4C3A-AAEB-EA6BAD89EC75}" destId="{F765DDAA-1B8F-4A4D-8FF7-DFC9CC797DBA}" srcOrd="1" destOrd="0" parTransId="{5950E4B1-39B0-4025-85FD-6186BDE898CE}" sibTransId="{33B30F33-FB47-4B6E-939D-A43C983EAF87}"/>
    <dgm:cxn modelId="{D53A0ED4-5182-0345-B59F-5DFDCCCD4385}" type="presOf" srcId="{F765DDAA-1B8F-4A4D-8FF7-DFC9CC797DBA}" destId="{511D3B8D-8D1A-4E1F-8D7F-6CC9434A969E}" srcOrd="0" destOrd="0" presId="urn:microsoft.com/office/officeart/2018/2/layout/IconCircleList"/>
    <dgm:cxn modelId="{3F3CBCE0-FD05-E44C-83B6-773CFACBEA79}" type="presOf" srcId="{24D4D53F-A53D-4474-A836-24A075E6627D}" destId="{01094C56-D107-4BE2-90AD-3F41C103EA6E}" srcOrd="0" destOrd="0" presId="urn:microsoft.com/office/officeart/2018/2/layout/IconCircleList"/>
    <dgm:cxn modelId="{6870BFE5-5F88-40CE-83D5-38E4AEB702F4}" srcId="{0C9711B3-34D5-4C3A-AAEB-EA6BAD89EC75}" destId="{B64CE69F-7009-4CC3-85B8-72F40EB2E599}" srcOrd="2" destOrd="0" parTransId="{147933B7-DFDB-4EBD-AE00-6582118B38E2}" sibTransId="{F0338B95-88BC-49A8-8259-A3CA71162549}"/>
    <dgm:cxn modelId="{423E69FC-AB0A-A04F-BF0C-23A1A4C056A4}" type="presOf" srcId="{F0338B95-88BC-49A8-8259-A3CA71162549}" destId="{ABE53BE4-A2C4-4F7C-85EA-31C298F130C2}" srcOrd="0" destOrd="0" presId="urn:microsoft.com/office/officeart/2018/2/layout/IconCircleList"/>
    <dgm:cxn modelId="{02E86BE2-F8AA-9542-B06E-F3C3F6FCDB4A}" type="presParOf" srcId="{CDF7F007-DE94-49D6-9B0A-F4647E00C2C2}" destId="{1A5CE8A1-6D1C-4FEE-A698-316ED17E3134}" srcOrd="0" destOrd="0" presId="urn:microsoft.com/office/officeart/2018/2/layout/IconCircleList"/>
    <dgm:cxn modelId="{0FE9F839-12D9-154A-89E4-DFEB75EA76D9}" type="presParOf" srcId="{1A5CE8A1-6D1C-4FEE-A698-316ED17E3134}" destId="{31AAA691-E7C3-4FB7-B00D-A9340DDF0AEA}" srcOrd="0" destOrd="0" presId="urn:microsoft.com/office/officeart/2018/2/layout/IconCircleList"/>
    <dgm:cxn modelId="{0FC6AE73-55D1-3447-AF79-A2368771E600}" type="presParOf" srcId="{31AAA691-E7C3-4FB7-B00D-A9340DDF0AEA}" destId="{0BE44FED-693D-4F5C-8460-BF108DF6CB4D}" srcOrd="0" destOrd="0" presId="urn:microsoft.com/office/officeart/2018/2/layout/IconCircleList"/>
    <dgm:cxn modelId="{77E24962-07F0-2544-B21D-04F86C14B393}" type="presParOf" srcId="{31AAA691-E7C3-4FB7-B00D-A9340DDF0AEA}" destId="{2AF1B2A7-B289-484E-B3D2-71DD8682B571}" srcOrd="1" destOrd="0" presId="urn:microsoft.com/office/officeart/2018/2/layout/IconCircleList"/>
    <dgm:cxn modelId="{6D426F1E-3435-4948-8169-FF00E18CBB23}" type="presParOf" srcId="{31AAA691-E7C3-4FB7-B00D-A9340DDF0AEA}" destId="{B2E48021-6EDC-4DAA-8117-54EDD0D46D27}" srcOrd="2" destOrd="0" presId="urn:microsoft.com/office/officeart/2018/2/layout/IconCircleList"/>
    <dgm:cxn modelId="{28E7135F-CFDF-A745-A9A7-6DB705570446}" type="presParOf" srcId="{31AAA691-E7C3-4FB7-B00D-A9340DDF0AEA}" destId="{E6E892AE-F758-4BE1-9EA1-19B2CD774179}" srcOrd="3" destOrd="0" presId="urn:microsoft.com/office/officeart/2018/2/layout/IconCircleList"/>
    <dgm:cxn modelId="{9C1AE5DA-8A2C-7048-A573-2989FC2DD313}" type="presParOf" srcId="{1A5CE8A1-6D1C-4FEE-A698-316ED17E3134}" destId="{01094C56-D107-4BE2-90AD-3F41C103EA6E}" srcOrd="1" destOrd="0" presId="urn:microsoft.com/office/officeart/2018/2/layout/IconCircleList"/>
    <dgm:cxn modelId="{538DD43D-4C05-FE4D-BB11-D92C4E2DF394}" type="presParOf" srcId="{1A5CE8A1-6D1C-4FEE-A698-316ED17E3134}" destId="{B4816F1D-322A-4DA3-BF7F-DFCE95082355}" srcOrd="2" destOrd="0" presId="urn:microsoft.com/office/officeart/2018/2/layout/IconCircleList"/>
    <dgm:cxn modelId="{1D96776F-8C99-1249-8A21-F35BDD17575C}" type="presParOf" srcId="{B4816F1D-322A-4DA3-BF7F-DFCE95082355}" destId="{1C9C4DD2-A925-469C-90D6-83405A516A5B}" srcOrd="0" destOrd="0" presId="urn:microsoft.com/office/officeart/2018/2/layout/IconCircleList"/>
    <dgm:cxn modelId="{866FA28A-1D41-D34E-8BC0-A2877B8CC1B0}" type="presParOf" srcId="{B4816F1D-322A-4DA3-BF7F-DFCE95082355}" destId="{26CE523C-B49C-4E89-A661-7E2414B87967}" srcOrd="1" destOrd="0" presId="urn:microsoft.com/office/officeart/2018/2/layout/IconCircleList"/>
    <dgm:cxn modelId="{C73AA1B9-A16F-D04E-8EC8-7D88CE80BCE6}" type="presParOf" srcId="{B4816F1D-322A-4DA3-BF7F-DFCE95082355}" destId="{7E6B9DD6-1914-47A5-8D44-E53C6B8432BC}" srcOrd="2" destOrd="0" presId="urn:microsoft.com/office/officeart/2018/2/layout/IconCircleList"/>
    <dgm:cxn modelId="{3DFB2604-63A6-6344-A38C-55F2E0673B1A}" type="presParOf" srcId="{B4816F1D-322A-4DA3-BF7F-DFCE95082355}" destId="{511D3B8D-8D1A-4E1F-8D7F-6CC9434A969E}" srcOrd="3" destOrd="0" presId="urn:microsoft.com/office/officeart/2018/2/layout/IconCircleList"/>
    <dgm:cxn modelId="{92349951-39AE-0D41-83CB-FCFC290B2865}" type="presParOf" srcId="{1A5CE8A1-6D1C-4FEE-A698-316ED17E3134}" destId="{64A0F59A-3306-4BFF-A3AF-167621DF8E34}" srcOrd="3" destOrd="0" presId="urn:microsoft.com/office/officeart/2018/2/layout/IconCircleList"/>
    <dgm:cxn modelId="{09E61D41-DDDA-F143-9398-0CAB9C28FCC7}" type="presParOf" srcId="{1A5CE8A1-6D1C-4FEE-A698-316ED17E3134}" destId="{5155D5B6-4FDD-4B70-84F9-A399E0552F4D}" srcOrd="4" destOrd="0" presId="urn:microsoft.com/office/officeart/2018/2/layout/IconCircleList"/>
    <dgm:cxn modelId="{728DB558-0B13-FA41-A31A-87D042BB191A}" type="presParOf" srcId="{5155D5B6-4FDD-4B70-84F9-A399E0552F4D}" destId="{B7F029D6-6224-4909-A687-97D19537FB25}" srcOrd="0" destOrd="0" presId="urn:microsoft.com/office/officeart/2018/2/layout/IconCircleList"/>
    <dgm:cxn modelId="{BB1EE06B-44CD-CB45-9840-D49F9D3F7CC4}" type="presParOf" srcId="{5155D5B6-4FDD-4B70-84F9-A399E0552F4D}" destId="{457A975A-E346-46F5-80F4-63FDBCADD88E}" srcOrd="1" destOrd="0" presId="urn:microsoft.com/office/officeart/2018/2/layout/IconCircleList"/>
    <dgm:cxn modelId="{553BDC5F-C0DE-DE48-B3B6-A08241B1AD71}" type="presParOf" srcId="{5155D5B6-4FDD-4B70-84F9-A399E0552F4D}" destId="{031F7332-59C7-4CD5-A5F2-C812B58D618A}" srcOrd="2" destOrd="0" presId="urn:microsoft.com/office/officeart/2018/2/layout/IconCircleList"/>
    <dgm:cxn modelId="{C59511DA-C777-DC4D-B812-B39ACB4BE0E3}" type="presParOf" srcId="{5155D5B6-4FDD-4B70-84F9-A399E0552F4D}" destId="{E8632BA4-9563-411A-99F1-4432FE4BD435}" srcOrd="3" destOrd="0" presId="urn:microsoft.com/office/officeart/2018/2/layout/IconCircleList"/>
    <dgm:cxn modelId="{BCA7CCFD-53D1-8947-828E-1525B0D3EEA5}" type="presParOf" srcId="{1A5CE8A1-6D1C-4FEE-A698-316ED17E3134}" destId="{ABE53BE4-A2C4-4F7C-85EA-31C298F130C2}" srcOrd="5" destOrd="0" presId="urn:microsoft.com/office/officeart/2018/2/layout/IconCircleList"/>
    <dgm:cxn modelId="{C46FAC79-D698-9648-BD8A-34528B7F57CF}" type="presParOf" srcId="{1A5CE8A1-6D1C-4FEE-A698-316ED17E3134}" destId="{B3ABEC78-919F-4B23-A2E8-B896FD75C549}" srcOrd="6" destOrd="0" presId="urn:microsoft.com/office/officeart/2018/2/layout/IconCircleList"/>
    <dgm:cxn modelId="{3AD40EF3-B530-3844-8C7B-95757503E62E}" type="presParOf" srcId="{B3ABEC78-919F-4B23-A2E8-B896FD75C549}" destId="{62C37AD2-CE87-458C-8C0E-8C2018AB5639}" srcOrd="0" destOrd="0" presId="urn:microsoft.com/office/officeart/2018/2/layout/IconCircleList"/>
    <dgm:cxn modelId="{79CA8B21-CE43-D241-B7FC-D238CBC5CC6B}" type="presParOf" srcId="{B3ABEC78-919F-4B23-A2E8-B896FD75C549}" destId="{DDC05ED3-FAED-44B0-9B5D-258625DB4B72}" srcOrd="1" destOrd="0" presId="urn:microsoft.com/office/officeart/2018/2/layout/IconCircleList"/>
    <dgm:cxn modelId="{3DA18FF4-C96C-B544-BF6B-5AF91F286167}" type="presParOf" srcId="{B3ABEC78-919F-4B23-A2E8-B896FD75C549}" destId="{24649265-A22F-4DA4-9F54-FAD9DDB9EB7D}" srcOrd="2" destOrd="0" presId="urn:microsoft.com/office/officeart/2018/2/layout/IconCircleList"/>
    <dgm:cxn modelId="{40B4D67B-46B3-E543-A756-D0F52A65019A}" type="presParOf" srcId="{B3ABEC78-919F-4B23-A2E8-B896FD75C549}" destId="{90FC65DD-8DB1-4777-8C64-36BE1CFA447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023C1F7C-DBD0-4AA2-B468-606278C982A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760766E1-C1AA-4790-909B-F590868D8A71}">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dgm:spPr>
      <dgm:t>
        <a:bodyPr/>
        <a:lstStyle/>
        <a:p>
          <a:pPr algn="just">
            <a:buNone/>
          </a:pPr>
          <a:r>
            <a:rPr lang="es-CO" sz="2000">
              <a:solidFill>
                <a:schemeClr val="tx1"/>
              </a:solidFill>
              <a:latin typeface="Montserrat" pitchFamily="2" charset="77"/>
            </a:rPr>
            <a:t>El Sistema de Gestión de Seguridad de la Información, Ciberseguridad y Protección de Datos Personales aplica a todos los servidores judiciales, contratistas y proveedores externos que gestionan activos y contenedores de información en todos los procesos estratégicos, misionales, de apoyo, y de evaluación y mejora del Consejo Superior de la Judicatura (CSJ) y de la Dirección Ejecutiva de Administración Judicial (DEAJ), con el fin de garantizar su confidencialidad, integridad y disponibilidad de la información. </a:t>
          </a:r>
          <a:endParaRPr lang="es-MX" sz="2000">
            <a:solidFill>
              <a:schemeClr val="tx1"/>
            </a:solidFill>
            <a:latin typeface="Montserrat" pitchFamily="2" charset="77"/>
          </a:endParaRPr>
        </a:p>
      </dgm:t>
    </dgm:pt>
    <dgm:pt modelId="{23456BA5-2523-4C9B-847D-E188B2393159}" type="parTrans" cxnId="{B1B76BE8-7438-4B58-8F62-19304D94FB08}">
      <dgm:prSet/>
      <dgm:spPr/>
      <dgm:t>
        <a:bodyPr/>
        <a:lstStyle/>
        <a:p>
          <a:pPr algn="just"/>
          <a:endParaRPr lang="es-MX"/>
        </a:p>
      </dgm:t>
    </dgm:pt>
    <dgm:pt modelId="{F33815DA-55CA-4FAE-9D4B-7D0325EAF057}" type="sibTrans" cxnId="{B1B76BE8-7438-4B58-8F62-19304D94FB08}">
      <dgm:prSet/>
      <dgm:spPr/>
      <dgm:t>
        <a:bodyPr/>
        <a:lstStyle/>
        <a:p>
          <a:pPr algn="just"/>
          <a:endParaRPr lang="es-MX"/>
        </a:p>
      </dgm:t>
    </dgm:pt>
    <dgm:pt modelId="{4BB66577-BE72-4BC3-A5D9-B2A493F89EE6}" type="pres">
      <dgm:prSet presAssocID="{023C1F7C-DBD0-4AA2-B468-606278C982A0}" presName="Name0" presStyleCnt="0">
        <dgm:presLayoutVars>
          <dgm:dir/>
          <dgm:animLvl val="lvl"/>
          <dgm:resizeHandles val="exact"/>
        </dgm:presLayoutVars>
      </dgm:prSet>
      <dgm:spPr/>
    </dgm:pt>
    <dgm:pt modelId="{B4E0F808-9333-B34B-8E56-31A05A186219}" type="pres">
      <dgm:prSet presAssocID="{760766E1-C1AA-4790-909B-F590868D8A71}" presName="linNode" presStyleCnt="0"/>
      <dgm:spPr/>
    </dgm:pt>
    <dgm:pt modelId="{0F60D5A1-7C60-4847-8187-2CCC437AEDF6}" type="pres">
      <dgm:prSet presAssocID="{760766E1-C1AA-4790-909B-F590868D8A71}" presName="parentText" presStyleLbl="node1" presStyleIdx="0" presStyleCnt="1" custScaleX="277778" custLinFactNeighborX="21358" custLinFactNeighborY="-1310">
        <dgm:presLayoutVars>
          <dgm:chMax val="1"/>
          <dgm:bulletEnabled val="1"/>
        </dgm:presLayoutVars>
      </dgm:prSet>
      <dgm:spPr/>
    </dgm:pt>
  </dgm:ptLst>
  <dgm:cxnLst>
    <dgm:cxn modelId="{6F29250B-739D-7140-ABDA-BA033DAABC47}" type="presOf" srcId="{760766E1-C1AA-4790-909B-F590868D8A71}" destId="{0F60D5A1-7C60-4847-8187-2CCC437AEDF6}" srcOrd="0" destOrd="0" presId="urn:microsoft.com/office/officeart/2005/8/layout/vList5"/>
    <dgm:cxn modelId="{037DE4CE-E553-4666-913C-63711700003C}" type="presOf" srcId="{023C1F7C-DBD0-4AA2-B468-606278C982A0}" destId="{4BB66577-BE72-4BC3-A5D9-B2A493F89EE6}" srcOrd="0" destOrd="0" presId="urn:microsoft.com/office/officeart/2005/8/layout/vList5"/>
    <dgm:cxn modelId="{B1B76BE8-7438-4B58-8F62-19304D94FB08}" srcId="{023C1F7C-DBD0-4AA2-B468-606278C982A0}" destId="{760766E1-C1AA-4790-909B-F590868D8A71}" srcOrd="0" destOrd="0" parTransId="{23456BA5-2523-4C9B-847D-E188B2393159}" sibTransId="{F33815DA-55CA-4FAE-9D4B-7D0325EAF057}"/>
    <dgm:cxn modelId="{F87F0F34-99F2-EB40-8FEA-30D8903E4C8B}" type="presParOf" srcId="{4BB66577-BE72-4BC3-A5D9-B2A493F89EE6}" destId="{B4E0F808-9333-B34B-8E56-31A05A186219}" srcOrd="0" destOrd="0" presId="urn:microsoft.com/office/officeart/2005/8/layout/vList5"/>
    <dgm:cxn modelId="{9AEBE759-986E-244B-BCAE-59D1B5571043}" type="presParOf" srcId="{B4E0F808-9333-B34B-8E56-31A05A186219}" destId="{0F60D5A1-7C60-4847-8187-2CCC437AEDF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A6D4BE-EA3D-48DC-9DFB-62E70084C0D3}"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S"/>
        </a:p>
      </dgm:t>
    </dgm:pt>
    <dgm:pt modelId="{A9D711E2-C089-4607-B54B-BEFA1809598D}">
      <dgm:prSet phldr="0" custT="1"/>
      <dgm:spPr>
        <a:solidFill>
          <a:srgbClr val="92D050"/>
        </a:solidFill>
        <a:ln>
          <a:solidFill>
            <a:srgbClr val="00B050"/>
          </a:solidFill>
        </a:ln>
        <a:effectLst>
          <a:glow rad="63500">
            <a:schemeClr val="accent4">
              <a:satMod val="175000"/>
              <a:alpha val="40000"/>
            </a:schemeClr>
          </a:glow>
        </a:effectLst>
        <a:scene3d>
          <a:camera prst="orthographicFront"/>
          <a:lightRig rig="threePt" dir="t"/>
        </a:scene3d>
        <a:sp3d>
          <a:bevelT prst="relaxedInset"/>
        </a:sp3d>
      </dgm:spPr>
      <dgm:t>
        <a:bodyPr/>
        <a:lstStyle/>
        <a:p>
          <a:pPr rtl="0"/>
          <a:r>
            <a:rPr lang="es-MX" sz="2800" b="1"/>
            <a:t>DEAJ</a:t>
          </a:r>
          <a:endParaRPr lang="en-US" sz="1900" b="1"/>
        </a:p>
      </dgm:t>
    </dgm:pt>
    <dgm:pt modelId="{6DC488FE-D3AC-4634-AAD2-623C578584E2}" type="parTrans" cxnId="{7E477BAA-1FFB-41A1-BB3E-CB2B695A7EF7}">
      <dgm:prSet/>
      <dgm:spPr/>
      <dgm:t>
        <a:bodyPr/>
        <a:lstStyle/>
        <a:p>
          <a:endParaRPr lang="es-MX"/>
        </a:p>
      </dgm:t>
    </dgm:pt>
    <dgm:pt modelId="{5F07A951-F2FD-4B95-95E0-E69A1A04997B}" type="sibTrans" cxnId="{7E477BAA-1FFB-41A1-BB3E-CB2B695A7EF7}">
      <dgm:prSet/>
      <dgm:spPr/>
      <dgm:t>
        <a:bodyPr/>
        <a:lstStyle/>
        <a:p>
          <a:endParaRPr lang="es-MX"/>
        </a:p>
      </dgm:t>
    </dgm:pt>
    <dgm:pt modelId="{BFACB6E7-5791-4D78-916C-D772CFFA1E32}">
      <dgm:prSet phldr="0"/>
      <dgm:spPr>
        <a:solidFill>
          <a:srgbClr val="92D050"/>
        </a:solidFill>
        <a:ln>
          <a:solidFill>
            <a:srgbClr val="00B050"/>
          </a:solidFill>
        </a:ln>
        <a:scene3d>
          <a:camera prst="orthographicFront"/>
          <a:lightRig rig="threePt" dir="t"/>
        </a:scene3d>
        <a:sp3d>
          <a:bevelT prst="relaxedInset"/>
        </a:sp3d>
      </dgm:spPr>
      <dgm:t>
        <a:bodyPr/>
        <a:lstStyle/>
        <a:p>
          <a:r>
            <a:rPr lang="es-MX"/>
            <a:t>Despacho del Director Ejecutivo de Administración Judicial </a:t>
          </a:r>
          <a:endParaRPr lang="en-US"/>
        </a:p>
      </dgm:t>
    </dgm:pt>
    <dgm:pt modelId="{495E5B89-AD2C-43E7-9D37-D75154764E5A}" type="parTrans" cxnId="{9C62215D-9F1F-4334-98B9-93293F148136}">
      <dgm:prSet>
        <dgm:style>
          <a:lnRef idx="3">
            <a:schemeClr val="accent6"/>
          </a:lnRef>
          <a:fillRef idx="0">
            <a:schemeClr val="accent6"/>
          </a:fillRef>
          <a:effectRef idx="2">
            <a:schemeClr val="accent6"/>
          </a:effectRef>
          <a:fontRef idx="minor">
            <a:schemeClr val="tx1"/>
          </a:fontRef>
        </dgm:style>
      </dgm:prSet>
      <dgm:spPr>
        <a:ln>
          <a:solidFill>
            <a:srgbClr val="00B050"/>
          </a:solidFill>
        </a:ln>
      </dgm:spPr>
      <dgm:t>
        <a:bodyPr/>
        <a:lstStyle/>
        <a:p>
          <a:endParaRPr lang="es-ES"/>
        </a:p>
      </dgm:t>
    </dgm:pt>
    <dgm:pt modelId="{B4D4C82B-A625-44F7-AF25-BE1345C50EEE}" type="sibTrans" cxnId="{9C62215D-9F1F-4334-98B9-93293F148136}">
      <dgm:prSet/>
      <dgm:spPr/>
      <dgm:t>
        <a:bodyPr/>
        <a:lstStyle/>
        <a:p>
          <a:endParaRPr lang="es-MX"/>
        </a:p>
      </dgm:t>
    </dgm:pt>
    <dgm:pt modelId="{9DD38D35-D44C-4B1E-98A2-2A07257ACA79}">
      <dgm:prSet phldr="0"/>
      <dgm:spPr>
        <a:solidFill>
          <a:srgbClr val="92D050"/>
        </a:solidFill>
        <a:ln>
          <a:solidFill>
            <a:srgbClr val="00B050"/>
          </a:solidFill>
        </a:ln>
        <a:scene3d>
          <a:camera prst="orthographicFront"/>
          <a:lightRig rig="threePt" dir="t"/>
        </a:scene3d>
        <a:sp3d>
          <a:bevelT prst="relaxedInset"/>
        </a:sp3d>
      </dgm:spPr>
      <dgm:t>
        <a:bodyPr/>
        <a:lstStyle/>
        <a:p>
          <a:r>
            <a:rPr lang="es-MX"/>
            <a:t>Unidad de Informática </a:t>
          </a:r>
          <a:endParaRPr lang="en-US"/>
        </a:p>
      </dgm:t>
    </dgm:pt>
    <dgm:pt modelId="{903EA96A-12D3-44BA-B0FB-04F3417EA4AC}" type="parTrans" cxnId="{B22F0C48-8E84-4B08-BF1E-757B49E269E9}">
      <dgm:prSet>
        <dgm:style>
          <a:lnRef idx="2">
            <a:schemeClr val="accent6"/>
          </a:lnRef>
          <a:fillRef idx="0">
            <a:schemeClr val="accent6"/>
          </a:fillRef>
          <a:effectRef idx="1">
            <a:schemeClr val="accent6"/>
          </a:effectRef>
          <a:fontRef idx="minor">
            <a:schemeClr val="tx1"/>
          </a:fontRef>
        </dgm:style>
      </dgm:prSet>
      <dgm:spPr>
        <a:ln>
          <a:solidFill>
            <a:srgbClr val="00B050"/>
          </a:solidFill>
        </a:ln>
      </dgm:spPr>
      <dgm:t>
        <a:bodyPr/>
        <a:lstStyle/>
        <a:p>
          <a:endParaRPr lang="es-ES"/>
        </a:p>
      </dgm:t>
    </dgm:pt>
    <dgm:pt modelId="{F568778F-44EA-4ACC-A536-8DF181224AD4}" type="sibTrans" cxnId="{B22F0C48-8E84-4B08-BF1E-757B49E269E9}">
      <dgm:prSet/>
      <dgm:spPr/>
      <dgm:t>
        <a:bodyPr/>
        <a:lstStyle/>
        <a:p>
          <a:endParaRPr lang="es-MX"/>
        </a:p>
      </dgm:t>
    </dgm:pt>
    <dgm:pt modelId="{637ABE01-65D7-42E4-A3F9-5EF1E72C85D2}">
      <dgm:prSet phldr="0"/>
      <dgm:spPr>
        <a:solidFill>
          <a:srgbClr val="92D050"/>
        </a:solidFill>
        <a:ln>
          <a:solidFill>
            <a:srgbClr val="00B050"/>
          </a:solidFill>
        </a:ln>
        <a:scene3d>
          <a:camera prst="orthographicFront"/>
          <a:lightRig rig="threePt" dir="t"/>
        </a:scene3d>
        <a:sp3d>
          <a:bevelT prst="relaxedInset"/>
        </a:sp3d>
      </dgm:spPr>
      <dgm:t>
        <a:bodyPr/>
        <a:lstStyle/>
        <a:p>
          <a:r>
            <a:rPr lang="es-MX"/>
            <a:t> Grupo de Proyectos Especiales de Tecnología </a:t>
          </a:r>
          <a:endParaRPr lang="en-US"/>
        </a:p>
      </dgm:t>
    </dgm:pt>
    <dgm:pt modelId="{2A1CEC1D-5B9C-4291-8FE6-AC267D4BC0B1}" type="parTrans" cxnId="{20BC416F-2F17-421E-9558-D59C3A54FE99}">
      <dgm:prSet>
        <dgm:style>
          <a:lnRef idx="2">
            <a:schemeClr val="accent6"/>
          </a:lnRef>
          <a:fillRef idx="0">
            <a:schemeClr val="accent6"/>
          </a:fillRef>
          <a:effectRef idx="1">
            <a:schemeClr val="accent6"/>
          </a:effectRef>
          <a:fontRef idx="minor">
            <a:schemeClr val="tx1"/>
          </a:fontRef>
        </dgm:style>
      </dgm:prSet>
      <dgm:spPr>
        <a:ln>
          <a:solidFill>
            <a:srgbClr val="00B050"/>
          </a:solidFill>
        </a:ln>
      </dgm:spPr>
      <dgm:t>
        <a:bodyPr/>
        <a:lstStyle/>
        <a:p>
          <a:endParaRPr lang="es-ES"/>
        </a:p>
      </dgm:t>
    </dgm:pt>
    <dgm:pt modelId="{5C8D5610-6B42-4B8B-B740-BBCF7D01D0A8}" type="sibTrans" cxnId="{20BC416F-2F17-421E-9558-D59C3A54FE99}">
      <dgm:prSet/>
      <dgm:spPr/>
      <dgm:t>
        <a:bodyPr/>
        <a:lstStyle/>
        <a:p>
          <a:endParaRPr lang="es-MX"/>
        </a:p>
      </dgm:t>
    </dgm:pt>
    <dgm:pt modelId="{9AAF661B-B726-4F21-BDA1-2D37F2E0946D}" type="pres">
      <dgm:prSet presAssocID="{B3A6D4BE-EA3D-48DC-9DFB-62E70084C0D3}" presName="mainComposite" presStyleCnt="0">
        <dgm:presLayoutVars>
          <dgm:chPref val="1"/>
          <dgm:dir/>
          <dgm:animOne val="branch"/>
          <dgm:animLvl val="lvl"/>
          <dgm:resizeHandles val="exact"/>
        </dgm:presLayoutVars>
      </dgm:prSet>
      <dgm:spPr/>
    </dgm:pt>
    <dgm:pt modelId="{1266F37C-A874-4B77-ABB2-725642876AB5}" type="pres">
      <dgm:prSet presAssocID="{B3A6D4BE-EA3D-48DC-9DFB-62E70084C0D3}" presName="hierFlow" presStyleCnt="0"/>
      <dgm:spPr>
        <a:scene3d>
          <a:camera prst="orthographicFront"/>
          <a:lightRig rig="threePt" dir="t"/>
        </a:scene3d>
        <a:sp3d>
          <a:bevelT prst="relaxedInset"/>
        </a:sp3d>
      </dgm:spPr>
    </dgm:pt>
    <dgm:pt modelId="{82557D30-C128-4E18-817E-F7822641F703}" type="pres">
      <dgm:prSet presAssocID="{B3A6D4BE-EA3D-48DC-9DFB-62E70084C0D3}" presName="hierChild1" presStyleCnt="0">
        <dgm:presLayoutVars>
          <dgm:chPref val="1"/>
          <dgm:animOne val="branch"/>
          <dgm:animLvl val="lvl"/>
        </dgm:presLayoutVars>
      </dgm:prSet>
      <dgm:spPr>
        <a:scene3d>
          <a:camera prst="orthographicFront"/>
          <a:lightRig rig="threePt" dir="t"/>
        </a:scene3d>
        <a:sp3d>
          <a:bevelT prst="relaxedInset"/>
        </a:sp3d>
      </dgm:spPr>
    </dgm:pt>
    <dgm:pt modelId="{7D93E896-F848-42AA-BEB6-5D16F68532FC}" type="pres">
      <dgm:prSet presAssocID="{A9D711E2-C089-4607-B54B-BEFA1809598D}" presName="Name17" presStyleCnt="0"/>
      <dgm:spPr>
        <a:scene3d>
          <a:camera prst="orthographicFront"/>
          <a:lightRig rig="threePt" dir="t"/>
        </a:scene3d>
        <a:sp3d>
          <a:bevelT prst="relaxedInset"/>
        </a:sp3d>
      </dgm:spPr>
    </dgm:pt>
    <dgm:pt modelId="{02500EB9-52D5-45C0-AC8F-765782DD2430}" type="pres">
      <dgm:prSet presAssocID="{A9D711E2-C089-4607-B54B-BEFA1809598D}" presName="level1Shape" presStyleLbl="node0" presStyleIdx="0" presStyleCnt="1" custLinFactNeighborX="-71" custLinFactNeighborY="739">
        <dgm:presLayoutVars>
          <dgm:chPref val="3"/>
        </dgm:presLayoutVars>
      </dgm:prSet>
      <dgm:spPr/>
    </dgm:pt>
    <dgm:pt modelId="{28227F1E-F550-4D6D-88CC-B31CC72F2D5A}" type="pres">
      <dgm:prSet presAssocID="{A9D711E2-C089-4607-B54B-BEFA1809598D}" presName="hierChild2" presStyleCnt="0"/>
      <dgm:spPr>
        <a:scene3d>
          <a:camera prst="orthographicFront"/>
          <a:lightRig rig="threePt" dir="t"/>
        </a:scene3d>
        <a:sp3d>
          <a:bevelT prst="relaxedInset"/>
        </a:sp3d>
      </dgm:spPr>
    </dgm:pt>
    <dgm:pt modelId="{65383660-EEFE-44FC-B32F-787D80B8D540}" type="pres">
      <dgm:prSet presAssocID="{495E5B89-AD2C-43E7-9D37-D75154764E5A}" presName="Name25" presStyleLbl="parChTrans1D2" presStyleIdx="0" presStyleCnt="1"/>
      <dgm:spPr/>
    </dgm:pt>
    <dgm:pt modelId="{0E7198FB-E8F2-40D1-8A22-A8608C444467}" type="pres">
      <dgm:prSet presAssocID="{495E5B89-AD2C-43E7-9D37-D75154764E5A}" presName="connTx" presStyleLbl="parChTrans1D2" presStyleIdx="0" presStyleCnt="1"/>
      <dgm:spPr/>
    </dgm:pt>
    <dgm:pt modelId="{EA29C7D0-39FA-47C5-8BD0-C941CD2F7B5B}" type="pres">
      <dgm:prSet presAssocID="{BFACB6E7-5791-4D78-916C-D772CFFA1E32}" presName="Name30" presStyleCnt="0"/>
      <dgm:spPr>
        <a:scene3d>
          <a:camera prst="orthographicFront"/>
          <a:lightRig rig="threePt" dir="t"/>
        </a:scene3d>
        <a:sp3d>
          <a:bevelT prst="relaxedInset"/>
        </a:sp3d>
      </dgm:spPr>
    </dgm:pt>
    <dgm:pt modelId="{8762B622-96EA-4ED5-815C-E1EBD3A6DEF9}" type="pres">
      <dgm:prSet presAssocID="{BFACB6E7-5791-4D78-916C-D772CFFA1E32}" presName="level2Shape" presStyleLbl="node2" presStyleIdx="0" presStyleCnt="1" custScaleX="130778"/>
      <dgm:spPr/>
    </dgm:pt>
    <dgm:pt modelId="{F92A8921-BB79-4EA9-A34B-CF449C69B461}" type="pres">
      <dgm:prSet presAssocID="{BFACB6E7-5791-4D78-916C-D772CFFA1E32}" presName="hierChild3" presStyleCnt="0"/>
      <dgm:spPr>
        <a:scene3d>
          <a:camera prst="orthographicFront"/>
          <a:lightRig rig="threePt" dir="t"/>
        </a:scene3d>
        <a:sp3d>
          <a:bevelT prst="relaxedInset"/>
        </a:sp3d>
      </dgm:spPr>
    </dgm:pt>
    <dgm:pt modelId="{4F664E2E-799A-465F-B530-02CD6149DE4C}" type="pres">
      <dgm:prSet presAssocID="{903EA96A-12D3-44BA-B0FB-04F3417EA4AC}" presName="Name25" presStyleLbl="parChTrans1D3" presStyleIdx="0" presStyleCnt="2"/>
      <dgm:spPr/>
    </dgm:pt>
    <dgm:pt modelId="{5A5B94AC-4961-4F62-943C-B00946A346D1}" type="pres">
      <dgm:prSet presAssocID="{903EA96A-12D3-44BA-B0FB-04F3417EA4AC}" presName="connTx" presStyleLbl="parChTrans1D3" presStyleIdx="0" presStyleCnt="2"/>
      <dgm:spPr/>
    </dgm:pt>
    <dgm:pt modelId="{2374BFA3-14DB-4ECA-9297-B67F04927D1D}" type="pres">
      <dgm:prSet presAssocID="{9DD38D35-D44C-4B1E-98A2-2A07257ACA79}" presName="Name30" presStyleCnt="0"/>
      <dgm:spPr>
        <a:scene3d>
          <a:camera prst="orthographicFront"/>
          <a:lightRig rig="threePt" dir="t"/>
        </a:scene3d>
        <a:sp3d>
          <a:bevelT prst="relaxedInset"/>
        </a:sp3d>
      </dgm:spPr>
    </dgm:pt>
    <dgm:pt modelId="{E9FBB2B9-EB90-4741-8BBB-FC2BFCF6972A}" type="pres">
      <dgm:prSet presAssocID="{9DD38D35-D44C-4B1E-98A2-2A07257ACA79}" presName="level2Shape" presStyleLbl="node3" presStyleIdx="0" presStyleCnt="2"/>
      <dgm:spPr/>
    </dgm:pt>
    <dgm:pt modelId="{B57FB89E-B252-4545-9856-FA57A5A6F417}" type="pres">
      <dgm:prSet presAssocID="{9DD38D35-D44C-4B1E-98A2-2A07257ACA79}" presName="hierChild3" presStyleCnt="0"/>
      <dgm:spPr>
        <a:scene3d>
          <a:camera prst="orthographicFront"/>
          <a:lightRig rig="threePt" dir="t"/>
        </a:scene3d>
        <a:sp3d>
          <a:bevelT prst="relaxedInset"/>
        </a:sp3d>
      </dgm:spPr>
    </dgm:pt>
    <dgm:pt modelId="{60F32EBF-A4F1-461A-8124-70AD546FCE9F}" type="pres">
      <dgm:prSet presAssocID="{2A1CEC1D-5B9C-4291-8FE6-AC267D4BC0B1}" presName="Name25" presStyleLbl="parChTrans1D3" presStyleIdx="1" presStyleCnt="2"/>
      <dgm:spPr/>
    </dgm:pt>
    <dgm:pt modelId="{64B84E26-F0FD-456E-80C5-0B7A17F64C3B}" type="pres">
      <dgm:prSet presAssocID="{2A1CEC1D-5B9C-4291-8FE6-AC267D4BC0B1}" presName="connTx" presStyleLbl="parChTrans1D3" presStyleIdx="1" presStyleCnt="2"/>
      <dgm:spPr/>
    </dgm:pt>
    <dgm:pt modelId="{075C5E2C-41F0-4D30-9139-0EF366E4F1F7}" type="pres">
      <dgm:prSet presAssocID="{637ABE01-65D7-42E4-A3F9-5EF1E72C85D2}" presName="Name30" presStyleCnt="0"/>
      <dgm:spPr>
        <a:scene3d>
          <a:camera prst="orthographicFront"/>
          <a:lightRig rig="threePt" dir="t"/>
        </a:scene3d>
        <a:sp3d>
          <a:bevelT prst="relaxedInset"/>
        </a:sp3d>
      </dgm:spPr>
    </dgm:pt>
    <dgm:pt modelId="{A1C70593-51C7-40C5-886E-0D115EB356FB}" type="pres">
      <dgm:prSet presAssocID="{637ABE01-65D7-42E4-A3F9-5EF1E72C85D2}" presName="level2Shape" presStyleLbl="node3" presStyleIdx="1" presStyleCnt="2"/>
      <dgm:spPr/>
    </dgm:pt>
    <dgm:pt modelId="{848F969A-F080-44C8-8356-1D9E0D408455}" type="pres">
      <dgm:prSet presAssocID="{637ABE01-65D7-42E4-A3F9-5EF1E72C85D2}" presName="hierChild3" presStyleCnt="0"/>
      <dgm:spPr>
        <a:scene3d>
          <a:camera prst="orthographicFront"/>
          <a:lightRig rig="threePt" dir="t"/>
        </a:scene3d>
        <a:sp3d>
          <a:bevelT prst="relaxedInset"/>
        </a:sp3d>
      </dgm:spPr>
    </dgm:pt>
    <dgm:pt modelId="{21383A2D-AF2C-47E5-8A9A-B9C561869F00}" type="pres">
      <dgm:prSet presAssocID="{B3A6D4BE-EA3D-48DC-9DFB-62E70084C0D3}" presName="bgShapesFlow" presStyleCnt="0"/>
      <dgm:spPr>
        <a:scene3d>
          <a:camera prst="orthographicFront"/>
          <a:lightRig rig="threePt" dir="t"/>
        </a:scene3d>
        <a:sp3d>
          <a:bevelT prst="relaxedInset"/>
        </a:sp3d>
      </dgm:spPr>
    </dgm:pt>
  </dgm:ptLst>
  <dgm:cxnLst>
    <dgm:cxn modelId="{911A0928-16D1-420A-87AF-C071F9D29553}" type="presOf" srcId="{B3A6D4BE-EA3D-48DC-9DFB-62E70084C0D3}" destId="{9AAF661B-B726-4F21-BDA1-2D37F2E0946D}" srcOrd="0" destOrd="0" presId="urn:microsoft.com/office/officeart/2005/8/layout/hierarchy5"/>
    <dgm:cxn modelId="{483AF12F-F646-4AAC-ABA2-4ADBB2DE9AC8}" type="presOf" srcId="{2A1CEC1D-5B9C-4291-8FE6-AC267D4BC0B1}" destId="{60F32EBF-A4F1-461A-8124-70AD546FCE9F}" srcOrd="0" destOrd="0" presId="urn:microsoft.com/office/officeart/2005/8/layout/hierarchy5"/>
    <dgm:cxn modelId="{9C62215D-9F1F-4334-98B9-93293F148136}" srcId="{A9D711E2-C089-4607-B54B-BEFA1809598D}" destId="{BFACB6E7-5791-4D78-916C-D772CFFA1E32}" srcOrd="0" destOrd="0" parTransId="{495E5B89-AD2C-43E7-9D37-D75154764E5A}" sibTransId="{B4D4C82B-A625-44F7-AF25-BE1345C50EEE}"/>
    <dgm:cxn modelId="{19E6465E-9868-461C-9E09-039518121922}" type="presOf" srcId="{495E5B89-AD2C-43E7-9D37-D75154764E5A}" destId="{65383660-EEFE-44FC-B32F-787D80B8D540}" srcOrd="0" destOrd="0" presId="urn:microsoft.com/office/officeart/2005/8/layout/hierarchy5"/>
    <dgm:cxn modelId="{6F40CD44-01FD-411B-A385-18D5B66D9A01}" type="presOf" srcId="{9DD38D35-D44C-4B1E-98A2-2A07257ACA79}" destId="{E9FBB2B9-EB90-4741-8BBB-FC2BFCF6972A}" srcOrd="0" destOrd="0" presId="urn:microsoft.com/office/officeart/2005/8/layout/hierarchy5"/>
    <dgm:cxn modelId="{B22F0C48-8E84-4B08-BF1E-757B49E269E9}" srcId="{BFACB6E7-5791-4D78-916C-D772CFFA1E32}" destId="{9DD38D35-D44C-4B1E-98A2-2A07257ACA79}" srcOrd="0" destOrd="0" parTransId="{903EA96A-12D3-44BA-B0FB-04F3417EA4AC}" sibTransId="{F568778F-44EA-4ACC-A536-8DF181224AD4}"/>
    <dgm:cxn modelId="{5CF2D94E-5B94-45A2-96D3-07E4F0292971}" type="presOf" srcId="{495E5B89-AD2C-43E7-9D37-D75154764E5A}" destId="{0E7198FB-E8F2-40D1-8A22-A8608C444467}" srcOrd="1" destOrd="0" presId="urn:microsoft.com/office/officeart/2005/8/layout/hierarchy5"/>
    <dgm:cxn modelId="{20BC416F-2F17-421E-9558-D59C3A54FE99}" srcId="{BFACB6E7-5791-4D78-916C-D772CFFA1E32}" destId="{637ABE01-65D7-42E4-A3F9-5EF1E72C85D2}" srcOrd="1" destOrd="0" parTransId="{2A1CEC1D-5B9C-4291-8FE6-AC267D4BC0B1}" sibTransId="{5C8D5610-6B42-4B8B-B740-BBCF7D01D0A8}"/>
    <dgm:cxn modelId="{F00AF954-ADA3-4D20-BBE7-6036341DD298}" type="presOf" srcId="{A9D711E2-C089-4607-B54B-BEFA1809598D}" destId="{02500EB9-52D5-45C0-AC8F-765782DD2430}" srcOrd="0" destOrd="0" presId="urn:microsoft.com/office/officeart/2005/8/layout/hierarchy5"/>
    <dgm:cxn modelId="{7D6A6078-3A85-48B1-9B3E-E1D74A310AB7}" type="presOf" srcId="{2A1CEC1D-5B9C-4291-8FE6-AC267D4BC0B1}" destId="{64B84E26-F0FD-456E-80C5-0B7A17F64C3B}" srcOrd="1" destOrd="0" presId="urn:microsoft.com/office/officeart/2005/8/layout/hierarchy5"/>
    <dgm:cxn modelId="{7E477BAA-1FFB-41A1-BB3E-CB2B695A7EF7}" srcId="{B3A6D4BE-EA3D-48DC-9DFB-62E70084C0D3}" destId="{A9D711E2-C089-4607-B54B-BEFA1809598D}" srcOrd="0" destOrd="0" parTransId="{6DC488FE-D3AC-4634-AAD2-623C578584E2}" sibTransId="{5F07A951-F2FD-4B95-95E0-E69A1A04997B}"/>
    <dgm:cxn modelId="{34C26FE3-322D-493A-905C-72F2A067233B}" type="presOf" srcId="{BFACB6E7-5791-4D78-916C-D772CFFA1E32}" destId="{8762B622-96EA-4ED5-815C-E1EBD3A6DEF9}" srcOrd="0" destOrd="0" presId="urn:microsoft.com/office/officeart/2005/8/layout/hierarchy5"/>
    <dgm:cxn modelId="{6D0C51E5-283D-45AD-B10E-05D10C760F33}" type="presOf" srcId="{903EA96A-12D3-44BA-B0FB-04F3417EA4AC}" destId="{4F664E2E-799A-465F-B530-02CD6149DE4C}" srcOrd="0" destOrd="0" presId="urn:microsoft.com/office/officeart/2005/8/layout/hierarchy5"/>
    <dgm:cxn modelId="{620EC1E8-CB97-46A2-9A2B-AE6E4EA0C138}" type="presOf" srcId="{903EA96A-12D3-44BA-B0FB-04F3417EA4AC}" destId="{5A5B94AC-4961-4F62-943C-B00946A346D1}" srcOrd="1" destOrd="0" presId="urn:microsoft.com/office/officeart/2005/8/layout/hierarchy5"/>
    <dgm:cxn modelId="{E58C68F1-3A0C-4B8D-A9A7-5EBB00B1EC14}" type="presOf" srcId="{637ABE01-65D7-42E4-A3F9-5EF1E72C85D2}" destId="{A1C70593-51C7-40C5-886E-0D115EB356FB}" srcOrd="0" destOrd="0" presId="urn:microsoft.com/office/officeart/2005/8/layout/hierarchy5"/>
    <dgm:cxn modelId="{B120CB06-0384-460A-BCE8-B985628AFD3E}" type="presParOf" srcId="{9AAF661B-B726-4F21-BDA1-2D37F2E0946D}" destId="{1266F37C-A874-4B77-ABB2-725642876AB5}" srcOrd="0" destOrd="0" presId="urn:microsoft.com/office/officeart/2005/8/layout/hierarchy5"/>
    <dgm:cxn modelId="{67BC6253-2D9E-4464-A1FC-3643C2C2FEBD}" type="presParOf" srcId="{1266F37C-A874-4B77-ABB2-725642876AB5}" destId="{82557D30-C128-4E18-817E-F7822641F703}" srcOrd="0" destOrd="0" presId="urn:microsoft.com/office/officeart/2005/8/layout/hierarchy5"/>
    <dgm:cxn modelId="{D30176AA-D46D-4071-9F64-0627D5F3B9E1}" type="presParOf" srcId="{82557D30-C128-4E18-817E-F7822641F703}" destId="{7D93E896-F848-42AA-BEB6-5D16F68532FC}" srcOrd="0" destOrd="0" presId="urn:microsoft.com/office/officeart/2005/8/layout/hierarchy5"/>
    <dgm:cxn modelId="{0EE2099A-88E2-4E6A-8557-F3DD228E8C3D}" type="presParOf" srcId="{7D93E896-F848-42AA-BEB6-5D16F68532FC}" destId="{02500EB9-52D5-45C0-AC8F-765782DD2430}" srcOrd="0" destOrd="0" presId="urn:microsoft.com/office/officeart/2005/8/layout/hierarchy5"/>
    <dgm:cxn modelId="{C2726053-9F05-40FD-B9CA-1BE5E14B85CF}" type="presParOf" srcId="{7D93E896-F848-42AA-BEB6-5D16F68532FC}" destId="{28227F1E-F550-4D6D-88CC-B31CC72F2D5A}" srcOrd="1" destOrd="0" presId="urn:microsoft.com/office/officeart/2005/8/layout/hierarchy5"/>
    <dgm:cxn modelId="{11BEAAF7-D034-40B9-891E-766542DF7791}" type="presParOf" srcId="{28227F1E-F550-4D6D-88CC-B31CC72F2D5A}" destId="{65383660-EEFE-44FC-B32F-787D80B8D540}" srcOrd="0" destOrd="0" presId="urn:microsoft.com/office/officeart/2005/8/layout/hierarchy5"/>
    <dgm:cxn modelId="{DB1C6C3C-04EF-4BA4-B6C7-F7632A6016C4}" type="presParOf" srcId="{65383660-EEFE-44FC-B32F-787D80B8D540}" destId="{0E7198FB-E8F2-40D1-8A22-A8608C444467}" srcOrd="0" destOrd="0" presId="urn:microsoft.com/office/officeart/2005/8/layout/hierarchy5"/>
    <dgm:cxn modelId="{A6C69354-04DD-4433-A7A5-F0DEC3B9301C}" type="presParOf" srcId="{28227F1E-F550-4D6D-88CC-B31CC72F2D5A}" destId="{EA29C7D0-39FA-47C5-8BD0-C941CD2F7B5B}" srcOrd="1" destOrd="0" presId="urn:microsoft.com/office/officeart/2005/8/layout/hierarchy5"/>
    <dgm:cxn modelId="{1CAF8FDD-D4AA-4F04-B17D-136B669EDC9A}" type="presParOf" srcId="{EA29C7D0-39FA-47C5-8BD0-C941CD2F7B5B}" destId="{8762B622-96EA-4ED5-815C-E1EBD3A6DEF9}" srcOrd="0" destOrd="0" presId="urn:microsoft.com/office/officeart/2005/8/layout/hierarchy5"/>
    <dgm:cxn modelId="{B550F4D2-4EC0-4915-8A3C-404EFBAAE0EC}" type="presParOf" srcId="{EA29C7D0-39FA-47C5-8BD0-C941CD2F7B5B}" destId="{F92A8921-BB79-4EA9-A34B-CF449C69B461}" srcOrd="1" destOrd="0" presId="urn:microsoft.com/office/officeart/2005/8/layout/hierarchy5"/>
    <dgm:cxn modelId="{DE1A257D-75AE-4DC0-B8CD-9589C629063E}" type="presParOf" srcId="{F92A8921-BB79-4EA9-A34B-CF449C69B461}" destId="{4F664E2E-799A-465F-B530-02CD6149DE4C}" srcOrd="0" destOrd="0" presId="urn:microsoft.com/office/officeart/2005/8/layout/hierarchy5"/>
    <dgm:cxn modelId="{4C181675-BE96-41C3-81A3-83CA6B6EA8F1}" type="presParOf" srcId="{4F664E2E-799A-465F-B530-02CD6149DE4C}" destId="{5A5B94AC-4961-4F62-943C-B00946A346D1}" srcOrd="0" destOrd="0" presId="urn:microsoft.com/office/officeart/2005/8/layout/hierarchy5"/>
    <dgm:cxn modelId="{C47937AC-F3EC-44AE-BDF6-B3BFDEE592C1}" type="presParOf" srcId="{F92A8921-BB79-4EA9-A34B-CF449C69B461}" destId="{2374BFA3-14DB-4ECA-9297-B67F04927D1D}" srcOrd="1" destOrd="0" presId="urn:microsoft.com/office/officeart/2005/8/layout/hierarchy5"/>
    <dgm:cxn modelId="{C27FA9E0-F9A1-49FA-B11C-AE2E027BF4E2}" type="presParOf" srcId="{2374BFA3-14DB-4ECA-9297-B67F04927D1D}" destId="{E9FBB2B9-EB90-4741-8BBB-FC2BFCF6972A}" srcOrd="0" destOrd="0" presId="urn:microsoft.com/office/officeart/2005/8/layout/hierarchy5"/>
    <dgm:cxn modelId="{707701E4-49C0-4840-BD53-14E4813602EA}" type="presParOf" srcId="{2374BFA3-14DB-4ECA-9297-B67F04927D1D}" destId="{B57FB89E-B252-4545-9856-FA57A5A6F417}" srcOrd="1" destOrd="0" presId="urn:microsoft.com/office/officeart/2005/8/layout/hierarchy5"/>
    <dgm:cxn modelId="{C6B9E839-F908-4986-AC17-EB541C1F8C6B}" type="presParOf" srcId="{F92A8921-BB79-4EA9-A34B-CF449C69B461}" destId="{60F32EBF-A4F1-461A-8124-70AD546FCE9F}" srcOrd="2" destOrd="0" presId="urn:microsoft.com/office/officeart/2005/8/layout/hierarchy5"/>
    <dgm:cxn modelId="{D3377DE4-1F3A-47CC-AB78-C6F0DE0058DD}" type="presParOf" srcId="{60F32EBF-A4F1-461A-8124-70AD546FCE9F}" destId="{64B84E26-F0FD-456E-80C5-0B7A17F64C3B}" srcOrd="0" destOrd="0" presId="urn:microsoft.com/office/officeart/2005/8/layout/hierarchy5"/>
    <dgm:cxn modelId="{83EFF81B-F946-46D7-98C6-8970860197C0}" type="presParOf" srcId="{F92A8921-BB79-4EA9-A34B-CF449C69B461}" destId="{075C5E2C-41F0-4D30-9139-0EF366E4F1F7}" srcOrd="3" destOrd="0" presId="urn:microsoft.com/office/officeart/2005/8/layout/hierarchy5"/>
    <dgm:cxn modelId="{0746928A-2310-422A-8FC3-BE80E7DF9E90}" type="presParOf" srcId="{075C5E2C-41F0-4D30-9139-0EF366E4F1F7}" destId="{A1C70593-51C7-40C5-886E-0D115EB356FB}" srcOrd="0" destOrd="0" presId="urn:microsoft.com/office/officeart/2005/8/layout/hierarchy5"/>
    <dgm:cxn modelId="{1D0BCF1F-6E54-4E71-B9B6-ED21852C8FF6}" type="presParOf" srcId="{075C5E2C-41F0-4D30-9139-0EF366E4F1F7}" destId="{848F969A-F080-44C8-8356-1D9E0D408455}" srcOrd="1" destOrd="0" presId="urn:microsoft.com/office/officeart/2005/8/layout/hierarchy5"/>
    <dgm:cxn modelId="{D6FCEEF5-9CE7-4316-9639-731E9F31A29A}" type="presParOf" srcId="{9AAF661B-B726-4F21-BDA1-2D37F2E0946D}" destId="{21383A2D-AF2C-47E5-8A9A-B9C561869F00}" srcOrd="1" destOrd="0" presId="urn:microsoft.com/office/officeart/2005/8/layout/hierarchy5"/>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023C1F7C-DBD0-4AA2-B468-606278C982A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MX"/>
        </a:p>
      </dgm:t>
    </dgm:pt>
    <dgm:pt modelId="{760766E1-C1AA-4790-909B-F590868D8A71}">
      <dgm:prSet custT="1"/>
      <dgm:spPr>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w="12700" cap="flat" cmpd="sng" algn="ctr">
          <a:solidFill>
            <a:prstClr val="white">
              <a:hueOff val="0"/>
              <a:satOff val="0"/>
              <a:lumOff val="0"/>
              <a:alphaOff val="0"/>
            </a:prstClr>
          </a:solidFill>
          <a:prstDash val="solid"/>
          <a:miter lim="800000"/>
        </a:ln>
        <a:effectLst/>
      </dgm:spPr>
      <dgm:t>
        <a:bodyPr spcFirstLastPara="0" vert="horz" wrap="square" lIns="76200" tIns="38100" rIns="76200" bIns="38100" numCol="1" spcCol="1270" anchor="ctr" anchorCtr="0"/>
        <a:lstStyle/>
        <a:p>
          <a:pPr algn="just">
            <a:buNone/>
          </a:pPr>
          <a:r>
            <a:rPr lang="es-CO" sz="2400" kern="1200">
              <a:solidFill>
                <a:schemeClr val="tx1"/>
              </a:solidFill>
            </a:rPr>
            <a:t>Diseñar, establecer, implementar, operar y mantener un Sistema de Gestión de Seguridad de la Información, Ciberseguridad y Protección de Datos Personales, según lo establecido en las normas ISO 27001:2013, ISO 27032:2012, así como en la Ley 1581 de 2012 de </a:t>
          </a:r>
          <a:r>
            <a:rPr lang="es-CO" sz="2000" kern="1200">
              <a:solidFill>
                <a:schemeClr val="tx1"/>
              </a:solidFill>
              <a:latin typeface="Montserrat" pitchFamily="2" charset="77"/>
              <a:ea typeface="+mn-ea"/>
              <a:cs typeface="+mn-cs"/>
            </a:rPr>
            <a:t>Protección</a:t>
          </a:r>
          <a:r>
            <a:rPr lang="es-CO" sz="2400" kern="1200">
              <a:solidFill>
                <a:schemeClr val="tx1"/>
              </a:solidFill>
            </a:rPr>
            <a:t> de Datos Personales y la Ley 1712 de 2014 de Transparencia y en el Modelo de Seguridad y Privacidad de la Información de MINTIC, con el fin de asegurar la confidencialidad, disponibilidad e integridad de la información de la Rama Judicial.  </a:t>
          </a:r>
          <a:endParaRPr lang="es-MX" sz="2400" kern="1200">
            <a:solidFill>
              <a:schemeClr val="tx1"/>
            </a:solidFill>
          </a:endParaRPr>
        </a:p>
      </dgm:t>
    </dgm:pt>
    <dgm:pt modelId="{23456BA5-2523-4C9B-847D-E188B2393159}" type="parTrans" cxnId="{B1B76BE8-7438-4B58-8F62-19304D94FB08}">
      <dgm:prSet/>
      <dgm:spPr/>
      <dgm:t>
        <a:bodyPr/>
        <a:lstStyle/>
        <a:p>
          <a:pPr algn="just"/>
          <a:endParaRPr lang="es-MX"/>
        </a:p>
      </dgm:t>
    </dgm:pt>
    <dgm:pt modelId="{F33815DA-55CA-4FAE-9D4B-7D0325EAF057}" type="sibTrans" cxnId="{B1B76BE8-7438-4B58-8F62-19304D94FB08}">
      <dgm:prSet/>
      <dgm:spPr/>
      <dgm:t>
        <a:bodyPr/>
        <a:lstStyle/>
        <a:p>
          <a:pPr algn="just"/>
          <a:endParaRPr lang="es-MX"/>
        </a:p>
      </dgm:t>
    </dgm:pt>
    <dgm:pt modelId="{4BB66577-BE72-4BC3-A5D9-B2A493F89EE6}" type="pres">
      <dgm:prSet presAssocID="{023C1F7C-DBD0-4AA2-B468-606278C982A0}" presName="Name0" presStyleCnt="0">
        <dgm:presLayoutVars>
          <dgm:dir/>
          <dgm:animLvl val="lvl"/>
          <dgm:resizeHandles val="exact"/>
        </dgm:presLayoutVars>
      </dgm:prSet>
      <dgm:spPr/>
    </dgm:pt>
    <dgm:pt modelId="{B4E0F808-9333-B34B-8E56-31A05A186219}" type="pres">
      <dgm:prSet presAssocID="{760766E1-C1AA-4790-909B-F590868D8A71}" presName="linNode" presStyleCnt="0"/>
      <dgm:spPr/>
    </dgm:pt>
    <dgm:pt modelId="{0F60D5A1-7C60-4847-8187-2CCC437AEDF6}" type="pres">
      <dgm:prSet presAssocID="{760766E1-C1AA-4790-909B-F590868D8A71}" presName="parentText" presStyleLbl="node1" presStyleIdx="0" presStyleCnt="1" custScaleX="277778" custLinFactNeighborX="21358" custLinFactNeighborY="-1310">
        <dgm:presLayoutVars>
          <dgm:chMax val="1"/>
          <dgm:bulletEnabled val="1"/>
        </dgm:presLayoutVars>
      </dgm:prSet>
      <dgm:spPr>
        <a:xfrm>
          <a:off x="8753" y="0"/>
          <a:ext cx="8962588" cy="3513746"/>
        </a:xfrm>
        <a:prstGeom prst="roundRect">
          <a:avLst/>
        </a:prstGeom>
      </dgm:spPr>
    </dgm:pt>
  </dgm:ptLst>
  <dgm:cxnLst>
    <dgm:cxn modelId="{6F29250B-739D-7140-ABDA-BA033DAABC47}" type="presOf" srcId="{760766E1-C1AA-4790-909B-F590868D8A71}" destId="{0F60D5A1-7C60-4847-8187-2CCC437AEDF6}" srcOrd="0" destOrd="0" presId="urn:microsoft.com/office/officeart/2005/8/layout/vList5"/>
    <dgm:cxn modelId="{037DE4CE-E553-4666-913C-63711700003C}" type="presOf" srcId="{023C1F7C-DBD0-4AA2-B468-606278C982A0}" destId="{4BB66577-BE72-4BC3-A5D9-B2A493F89EE6}" srcOrd="0" destOrd="0" presId="urn:microsoft.com/office/officeart/2005/8/layout/vList5"/>
    <dgm:cxn modelId="{B1B76BE8-7438-4B58-8F62-19304D94FB08}" srcId="{023C1F7C-DBD0-4AA2-B468-606278C982A0}" destId="{760766E1-C1AA-4790-909B-F590868D8A71}" srcOrd="0" destOrd="0" parTransId="{23456BA5-2523-4C9B-847D-E188B2393159}" sibTransId="{F33815DA-55CA-4FAE-9D4B-7D0325EAF057}"/>
    <dgm:cxn modelId="{F87F0F34-99F2-EB40-8FEA-30D8903E4C8B}" type="presParOf" srcId="{4BB66577-BE72-4BC3-A5D9-B2A493F89EE6}" destId="{B4E0F808-9333-B34B-8E56-31A05A186219}" srcOrd="0" destOrd="0" presId="urn:microsoft.com/office/officeart/2005/8/layout/vList5"/>
    <dgm:cxn modelId="{9AEBE759-986E-244B-BCAE-59D1B5571043}" type="presParOf" srcId="{B4E0F808-9333-B34B-8E56-31A05A186219}" destId="{0F60D5A1-7C60-4847-8187-2CCC437AEDF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F7039-7E37-411A-9E42-1661A2EA33ED}">
      <dsp:nvSpPr>
        <dsp:cNvPr id="0" name=""/>
        <dsp:cNvSpPr/>
      </dsp:nvSpPr>
      <dsp:spPr>
        <a:xfrm>
          <a:off x="1295976" y="170357"/>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Sandra Milena Fajardo  SIUGJ</a:t>
          </a:r>
          <a:endParaRPr lang="es-CO" sz="900" kern="1200" dirty="0">
            <a:latin typeface="Montserrat"/>
            <a:cs typeface="Calibri Light"/>
          </a:endParaRPr>
        </a:p>
      </dsp:txBody>
      <dsp:txXfrm>
        <a:off x="1295976" y="170357"/>
        <a:ext cx="2370430" cy="740759"/>
      </dsp:txXfrm>
    </dsp:sp>
    <dsp:sp modelId="{29D7A378-D8B5-4401-9736-ACD65DA07014}">
      <dsp:nvSpPr>
        <dsp:cNvPr id="0" name=""/>
        <dsp:cNvSpPr/>
      </dsp:nvSpPr>
      <dsp:spPr>
        <a:xfrm>
          <a:off x="1197208" y="63359"/>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BDBBCB-EEB5-4AFA-A909-68145B44EBE9}">
      <dsp:nvSpPr>
        <dsp:cNvPr id="0" name=""/>
        <dsp:cNvSpPr/>
      </dsp:nvSpPr>
      <dsp:spPr>
        <a:xfrm>
          <a:off x="3880952" y="170357"/>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Fernando  Prieto Caicedo </a:t>
          </a:r>
          <a:r>
            <a:rPr lang="es-CO" sz="900" kern="1200" dirty="0">
              <a:latin typeface="Montserrat"/>
              <a:cs typeface="Calibri Light"/>
            </a:rPr>
            <a:t>Analítica</a:t>
          </a:r>
          <a:endParaRPr lang="es-CO" sz="900" kern="1200" dirty="0">
            <a:latin typeface="Montserrat"/>
          </a:endParaRPr>
        </a:p>
      </dsp:txBody>
      <dsp:txXfrm>
        <a:off x="3880952" y="170357"/>
        <a:ext cx="2370430" cy="740759"/>
      </dsp:txXfrm>
    </dsp:sp>
    <dsp:sp modelId="{4B5DBBA6-48BD-4A82-81C9-C7FA0206F5B3}">
      <dsp:nvSpPr>
        <dsp:cNvPr id="0" name=""/>
        <dsp:cNvSpPr/>
      </dsp:nvSpPr>
      <dsp:spPr>
        <a:xfrm>
          <a:off x="3782184" y="63359"/>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E27EEE-3E37-43B9-8084-AEFA18B5A097}">
      <dsp:nvSpPr>
        <dsp:cNvPr id="0" name=""/>
        <dsp:cNvSpPr/>
      </dsp:nvSpPr>
      <dsp:spPr>
        <a:xfrm>
          <a:off x="6465928" y="170357"/>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Adriana Alexandra Hoyos Abogada </a:t>
          </a:r>
          <a:endParaRPr lang="es-CO" sz="900" kern="1200" dirty="0">
            <a:latin typeface="Montserrat"/>
            <a:cs typeface="Calibri Light"/>
          </a:endParaRPr>
        </a:p>
      </dsp:txBody>
      <dsp:txXfrm>
        <a:off x="6465928" y="170357"/>
        <a:ext cx="2370430" cy="740759"/>
      </dsp:txXfrm>
    </dsp:sp>
    <dsp:sp modelId="{7ABB1B07-4B31-4520-A714-8350CBFDD48E}">
      <dsp:nvSpPr>
        <dsp:cNvPr id="0" name=""/>
        <dsp:cNvSpPr/>
      </dsp:nvSpPr>
      <dsp:spPr>
        <a:xfrm>
          <a:off x="6367160" y="63359"/>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F91D04-2245-4B0C-9F68-585AE46D4D96}">
      <dsp:nvSpPr>
        <dsp:cNvPr id="0" name=""/>
        <dsp:cNvSpPr/>
      </dsp:nvSpPr>
      <dsp:spPr>
        <a:xfrm>
          <a:off x="1295976" y="1102891"/>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Sandra Milena Parrado </a:t>
          </a:r>
          <a:r>
            <a:rPr lang="es-CO" sz="900" kern="1200" dirty="0">
              <a:latin typeface="Montserrat"/>
              <a:cs typeface="Calibri Light"/>
            </a:rPr>
            <a:t>Fabrica de Software, Interoperabilidad licenciamiento Oracle </a:t>
          </a:r>
          <a:endParaRPr lang="es-CO" sz="900" kern="1200" dirty="0">
            <a:latin typeface="Montserrat"/>
          </a:endParaRPr>
        </a:p>
      </dsp:txBody>
      <dsp:txXfrm>
        <a:off x="1295976" y="1102891"/>
        <a:ext cx="2370430" cy="740759"/>
      </dsp:txXfrm>
    </dsp:sp>
    <dsp:sp modelId="{4C064FE2-F723-4248-93F8-1ED4AAA4E61B}">
      <dsp:nvSpPr>
        <dsp:cNvPr id="0" name=""/>
        <dsp:cNvSpPr/>
      </dsp:nvSpPr>
      <dsp:spPr>
        <a:xfrm>
          <a:off x="1197208" y="995893"/>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13DD75-9A36-4032-9314-ECBCC20CD032}">
      <dsp:nvSpPr>
        <dsp:cNvPr id="0" name=""/>
        <dsp:cNvSpPr/>
      </dsp:nvSpPr>
      <dsp:spPr>
        <a:xfrm>
          <a:off x="3880952" y="1102891"/>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Armando Rodríguez Analítica </a:t>
          </a:r>
          <a:endParaRPr lang="es-CO" sz="900" kern="1200" dirty="0">
            <a:latin typeface="Montserrat"/>
            <a:cs typeface="Calibri Light"/>
          </a:endParaRPr>
        </a:p>
      </dsp:txBody>
      <dsp:txXfrm>
        <a:off x="3880952" y="1102891"/>
        <a:ext cx="2370430" cy="740759"/>
      </dsp:txXfrm>
    </dsp:sp>
    <dsp:sp modelId="{7E96C02F-5AEE-474D-BCE6-B79297AE5266}">
      <dsp:nvSpPr>
        <dsp:cNvPr id="0" name=""/>
        <dsp:cNvSpPr/>
      </dsp:nvSpPr>
      <dsp:spPr>
        <a:xfrm>
          <a:off x="3782184" y="995893"/>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EA2E37-B159-4E8B-9C39-A034E44A48D6}">
      <dsp:nvSpPr>
        <dsp:cNvPr id="0" name=""/>
        <dsp:cNvSpPr/>
      </dsp:nvSpPr>
      <dsp:spPr>
        <a:xfrm>
          <a:off x="6465928" y="1102891"/>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Pedro Nel Corredor Digitalización,</a:t>
          </a:r>
          <a:r>
            <a:rPr lang="es-CO" sz="900" kern="1200" dirty="0">
              <a:latin typeface="Montserrat"/>
              <a:cs typeface="Calibri Light"/>
            </a:rPr>
            <a:t> Gestor Documental, Nube Privada (BPM/ECM)</a:t>
          </a:r>
          <a:endParaRPr lang="es-CO" sz="900" kern="1200" dirty="0">
            <a:latin typeface="Montserrat"/>
          </a:endParaRPr>
        </a:p>
      </dsp:txBody>
      <dsp:txXfrm>
        <a:off x="6465928" y="1102891"/>
        <a:ext cx="2370430" cy="740759"/>
      </dsp:txXfrm>
    </dsp:sp>
    <dsp:sp modelId="{60F5B2A4-3315-4B70-8052-EC84050BB13F}">
      <dsp:nvSpPr>
        <dsp:cNvPr id="0" name=""/>
        <dsp:cNvSpPr/>
      </dsp:nvSpPr>
      <dsp:spPr>
        <a:xfrm>
          <a:off x="6367160" y="995893"/>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099646-3D68-4AD0-B5A9-20C19160FF80}">
      <dsp:nvSpPr>
        <dsp:cNvPr id="0" name=""/>
        <dsp:cNvSpPr/>
      </dsp:nvSpPr>
      <dsp:spPr>
        <a:xfrm>
          <a:off x="1295976" y="2035425"/>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Dina Espinosa. Digitalización</a:t>
          </a:r>
          <a:endParaRPr lang="es-CO" sz="900" kern="1200" dirty="0">
            <a:latin typeface="Montserrat"/>
            <a:cs typeface="Calibri Light"/>
          </a:endParaRPr>
        </a:p>
      </dsp:txBody>
      <dsp:txXfrm>
        <a:off x="1295976" y="2035425"/>
        <a:ext cx="2370430" cy="740759"/>
      </dsp:txXfrm>
    </dsp:sp>
    <dsp:sp modelId="{0DAAA328-581E-424E-8E31-6388622E5DAC}">
      <dsp:nvSpPr>
        <dsp:cNvPr id="0" name=""/>
        <dsp:cNvSpPr/>
      </dsp:nvSpPr>
      <dsp:spPr>
        <a:xfrm>
          <a:off x="1197208" y="1928426"/>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5368D3-5863-45C3-8978-5E526FA4E5F1}">
      <dsp:nvSpPr>
        <dsp:cNvPr id="0" name=""/>
        <dsp:cNvSpPr/>
      </dsp:nvSpPr>
      <dsp:spPr>
        <a:xfrm>
          <a:off x="3880952" y="2035425"/>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Juan Sebastián Idárraga. NUBE PUBLICA, Nube Privada, </a:t>
          </a:r>
          <a:r>
            <a:rPr lang="es-CO" sz="900" kern="1200" dirty="0">
              <a:latin typeface="Montserrat"/>
              <a:cs typeface="Calibri Light"/>
            </a:rPr>
            <a:t>Gestor Documento</a:t>
          </a:r>
          <a:endParaRPr lang="es-CO" sz="900" kern="1200" dirty="0">
            <a:latin typeface="Montserrat"/>
          </a:endParaRPr>
        </a:p>
      </dsp:txBody>
      <dsp:txXfrm>
        <a:off x="3880952" y="2035425"/>
        <a:ext cx="2370430" cy="740759"/>
      </dsp:txXfrm>
    </dsp:sp>
    <dsp:sp modelId="{574B0BCE-D355-456E-9B0C-65F5EBFC4B3A}">
      <dsp:nvSpPr>
        <dsp:cNvPr id="0" name=""/>
        <dsp:cNvSpPr/>
      </dsp:nvSpPr>
      <dsp:spPr>
        <a:xfrm>
          <a:off x="3782184" y="1928426"/>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A6012-DFBE-40E8-82AE-AD6C065E0565}">
      <dsp:nvSpPr>
        <dsp:cNvPr id="0" name=""/>
        <dsp:cNvSpPr/>
      </dsp:nvSpPr>
      <dsp:spPr>
        <a:xfrm>
          <a:off x="6465928" y="2035425"/>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Diana Carolina Martínez Martínez apoyo </a:t>
          </a:r>
          <a:r>
            <a:rPr lang="es-CO" sz="900" kern="1200" dirty="0">
              <a:latin typeface="Montserrat"/>
              <a:cs typeface="Calibri Light"/>
            </a:rPr>
            <a:t>Efinomina, Gobierno de TI, apoyo contratos BID Financiero presupuestal </a:t>
          </a:r>
          <a:endParaRPr lang="es-CO" sz="900" kern="1200" dirty="0">
            <a:latin typeface="Montserrat"/>
          </a:endParaRPr>
        </a:p>
      </dsp:txBody>
      <dsp:txXfrm>
        <a:off x="6465928" y="2035425"/>
        <a:ext cx="2370430" cy="740759"/>
      </dsp:txXfrm>
    </dsp:sp>
    <dsp:sp modelId="{823D8067-93D1-4776-B2B2-253E5A3ABEA0}">
      <dsp:nvSpPr>
        <dsp:cNvPr id="0" name=""/>
        <dsp:cNvSpPr/>
      </dsp:nvSpPr>
      <dsp:spPr>
        <a:xfrm>
          <a:off x="6367160" y="1928426"/>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F11F95-5DB5-47CA-AA69-14EBA743306D}">
      <dsp:nvSpPr>
        <dsp:cNvPr id="0" name=""/>
        <dsp:cNvSpPr/>
      </dsp:nvSpPr>
      <dsp:spPr>
        <a:xfrm>
          <a:off x="1295976" y="2967959"/>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MX" sz="900" kern="1200" dirty="0">
              <a:latin typeface="Montserrat"/>
              <a:cs typeface="Calibri Light"/>
            </a:rPr>
            <a:t>Angelica Maria Diaz Profesional de Apoyo </a:t>
          </a:r>
          <a:endParaRPr lang="es-CO" sz="900" kern="1200" dirty="0">
            <a:latin typeface="Montserrat"/>
            <a:cs typeface="Calibri Light"/>
          </a:endParaRPr>
        </a:p>
      </dsp:txBody>
      <dsp:txXfrm>
        <a:off x="1295976" y="2967959"/>
        <a:ext cx="2370430" cy="740759"/>
      </dsp:txXfrm>
    </dsp:sp>
    <dsp:sp modelId="{00A39B9F-6DF3-41EC-9911-CE418210737F}">
      <dsp:nvSpPr>
        <dsp:cNvPr id="0" name=""/>
        <dsp:cNvSpPr/>
      </dsp:nvSpPr>
      <dsp:spPr>
        <a:xfrm>
          <a:off x="1197208" y="2860960"/>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F7274A-9AB4-468B-9179-28681145FC1C}">
      <dsp:nvSpPr>
        <dsp:cNvPr id="0" name=""/>
        <dsp:cNvSpPr/>
      </dsp:nvSpPr>
      <dsp:spPr>
        <a:xfrm>
          <a:off x="3880952" y="2967959"/>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CO" sz="900" kern="1200" dirty="0">
              <a:latin typeface="Montserrat"/>
              <a:cs typeface="Calibri Light"/>
            </a:rPr>
            <a:t>Fredery Humberto Ramos (SIUGJ)</a:t>
          </a:r>
          <a:endParaRPr lang="es-CO" sz="900" kern="1200" dirty="0">
            <a:latin typeface="Montserrat"/>
          </a:endParaRPr>
        </a:p>
      </dsp:txBody>
      <dsp:txXfrm>
        <a:off x="3880952" y="2967959"/>
        <a:ext cx="2370430" cy="740759"/>
      </dsp:txXfrm>
    </dsp:sp>
    <dsp:sp modelId="{9D7BA1BD-FEB4-4195-8AF8-79C2A92140AD}">
      <dsp:nvSpPr>
        <dsp:cNvPr id="0" name=""/>
        <dsp:cNvSpPr/>
      </dsp:nvSpPr>
      <dsp:spPr>
        <a:xfrm>
          <a:off x="3782184" y="2860960"/>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40DC9-26B7-4CBC-9075-B067F780E96B}">
      <dsp:nvSpPr>
        <dsp:cNvPr id="0" name=""/>
        <dsp:cNvSpPr/>
      </dsp:nvSpPr>
      <dsp:spPr>
        <a:xfrm>
          <a:off x="6465928" y="2967959"/>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CO" sz="900" kern="1200" dirty="0">
              <a:latin typeface="Montserrat"/>
              <a:cs typeface="Calibri Light"/>
            </a:rPr>
            <a:t>Tufik Amrham Yurgaqui Zapata Analítica </a:t>
          </a:r>
          <a:endParaRPr lang="es-CO" sz="900" kern="1200" dirty="0">
            <a:latin typeface="Montserrat"/>
          </a:endParaRPr>
        </a:p>
      </dsp:txBody>
      <dsp:txXfrm>
        <a:off x="6465928" y="2967959"/>
        <a:ext cx="2370430" cy="740759"/>
      </dsp:txXfrm>
    </dsp:sp>
    <dsp:sp modelId="{97B82E54-7990-4948-8B8B-0A1358558838}">
      <dsp:nvSpPr>
        <dsp:cNvPr id="0" name=""/>
        <dsp:cNvSpPr/>
      </dsp:nvSpPr>
      <dsp:spPr>
        <a:xfrm>
          <a:off x="6367160" y="2860960"/>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BD9AB7-0C70-4F11-980A-1BAE8BE6EF3C}">
      <dsp:nvSpPr>
        <dsp:cNvPr id="0" name=""/>
        <dsp:cNvSpPr/>
      </dsp:nvSpPr>
      <dsp:spPr>
        <a:xfrm>
          <a:off x="1295976" y="3900493"/>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CO" sz="900" kern="1200" dirty="0">
              <a:latin typeface="Montserrat"/>
              <a:cs typeface="Calibri Light"/>
            </a:rPr>
            <a:t>Daniel Ivan Montes (Tarjeta de abogados )</a:t>
          </a:r>
        </a:p>
      </dsp:txBody>
      <dsp:txXfrm>
        <a:off x="1295976" y="3900493"/>
        <a:ext cx="2370430" cy="740759"/>
      </dsp:txXfrm>
    </dsp:sp>
    <dsp:sp modelId="{DDCEF341-739C-4A07-920F-2BC803A764B1}">
      <dsp:nvSpPr>
        <dsp:cNvPr id="0" name=""/>
        <dsp:cNvSpPr/>
      </dsp:nvSpPr>
      <dsp:spPr>
        <a:xfrm>
          <a:off x="1197208" y="3793494"/>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D5291D-70D9-4766-8954-F1E24D740CC3}">
      <dsp:nvSpPr>
        <dsp:cNvPr id="0" name=""/>
        <dsp:cNvSpPr/>
      </dsp:nvSpPr>
      <dsp:spPr>
        <a:xfrm>
          <a:off x="3880952" y="3900493"/>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CO" sz="900" kern="1200" dirty="0">
              <a:latin typeface="Montserrat"/>
              <a:cs typeface="Calibri Light"/>
            </a:rPr>
            <a:t>Jorge Ivan Díaz ( PMO)</a:t>
          </a:r>
          <a:endParaRPr lang="es-CO" sz="900" kern="1200" dirty="0">
            <a:latin typeface="Montserrat"/>
          </a:endParaRPr>
        </a:p>
      </dsp:txBody>
      <dsp:txXfrm>
        <a:off x="3880952" y="3900493"/>
        <a:ext cx="2370430" cy="740759"/>
      </dsp:txXfrm>
    </dsp:sp>
    <dsp:sp modelId="{076AA2B4-1072-4538-8E84-5378D9751F01}">
      <dsp:nvSpPr>
        <dsp:cNvPr id="0" name=""/>
        <dsp:cNvSpPr/>
      </dsp:nvSpPr>
      <dsp:spPr>
        <a:xfrm>
          <a:off x="3782184" y="3793494"/>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389736-E0C9-4CBF-B857-23C612C5E5B7}">
      <dsp:nvSpPr>
        <dsp:cNvPr id="0" name=""/>
        <dsp:cNvSpPr/>
      </dsp:nvSpPr>
      <dsp:spPr>
        <a:xfrm>
          <a:off x="6465928" y="3900493"/>
          <a:ext cx="2370430" cy="740759"/>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1741" tIns="34290" rIns="34290" bIns="34290" numCol="1" spcCol="1270" anchor="ctr" anchorCtr="0">
          <a:noAutofit/>
        </a:bodyPr>
        <a:lstStyle/>
        <a:p>
          <a:pPr marL="0" lvl="0" indent="0" algn="l" defTabSz="400050" rtl="0">
            <a:lnSpc>
              <a:spcPct val="90000"/>
            </a:lnSpc>
            <a:spcBef>
              <a:spcPct val="0"/>
            </a:spcBef>
            <a:spcAft>
              <a:spcPct val="35000"/>
            </a:spcAft>
            <a:buNone/>
          </a:pPr>
          <a:r>
            <a:rPr lang="es-CO" sz="900" kern="1200" dirty="0">
              <a:latin typeface="Montserrat"/>
            </a:rPr>
            <a:t>Carlos Arturo Merchán (Portales )</a:t>
          </a:r>
        </a:p>
      </dsp:txBody>
      <dsp:txXfrm>
        <a:off x="6465928" y="3900493"/>
        <a:ext cx="2370430" cy="740759"/>
      </dsp:txXfrm>
    </dsp:sp>
    <dsp:sp modelId="{63413BC5-2384-4A3C-88D0-2FD2A6D60DDB}">
      <dsp:nvSpPr>
        <dsp:cNvPr id="0" name=""/>
        <dsp:cNvSpPr/>
      </dsp:nvSpPr>
      <dsp:spPr>
        <a:xfrm>
          <a:off x="6367160" y="3793494"/>
          <a:ext cx="518531" cy="777797"/>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9B86C-3012-4992-9707-7065B22487F8}">
      <dsp:nvSpPr>
        <dsp:cNvPr id="0" name=""/>
        <dsp:cNvSpPr/>
      </dsp:nvSpPr>
      <dsp:spPr>
        <a:xfrm>
          <a:off x="95307" y="2139979"/>
          <a:ext cx="2287391" cy="714809"/>
        </a:xfrm>
        <a:prstGeom prst="rect">
          <a:avLst/>
        </a:prstGeom>
        <a:solidFill>
          <a:schemeClr val="lt1">
            <a:alpha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84164" tIns="53340" rIns="53340" bIns="53340" numCol="1" spcCol="1270" anchor="ctr" anchorCtr="0">
          <a:noAutofit/>
        </a:bodyPr>
        <a:lstStyle/>
        <a:p>
          <a:pPr marL="0" lvl="0" indent="0" algn="l" defTabSz="622300" rtl="0">
            <a:lnSpc>
              <a:spcPct val="90000"/>
            </a:lnSpc>
            <a:spcBef>
              <a:spcPct val="0"/>
            </a:spcBef>
            <a:spcAft>
              <a:spcPct val="35000"/>
            </a:spcAft>
            <a:buNone/>
          </a:pPr>
          <a:r>
            <a:rPr lang="es-MX" sz="1400" kern="1200" dirty="0"/>
            <a:t>Carlos </a:t>
          </a:r>
          <a:r>
            <a:rPr lang="es-MX" sz="1400" kern="1200" dirty="0">
              <a:latin typeface="Calibri Light" panose="020F0302020204030204"/>
            </a:rPr>
            <a:t>Andrés</a:t>
          </a:r>
          <a:r>
            <a:rPr lang="es-MX" sz="1400" kern="1200" dirty="0"/>
            <a:t> </a:t>
          </a:r>
          <a:r>
            <a:rPr lang="es-MX" sz="1400" kern="1200" dirty="0">
              <a:latin typeface="Calibri Light" panose="020F0302020204030204"/>
            </a:rPr>
            <a:t>Gómez DIRECTOR</a:t>
          </a:r>
          <a:endParaRPr lang="es-CO" sz="1400" kern="1200" dirty="0"/>
        </a:p>
      </dsp:txBody>
      <dsp:txXfrm>
        <a:off x="95307" y="2139979"/>
        <a:ext cx="2287391" cy="714809"/>
      </dsp:txXfrm>
    </dsp:sp>
    <dsp:sp modelId="{41DE138E-FD7A-4890-A990-9550A4A51A09}">
      <dsp:nvSpPr>
        <dsp:cNvPr id="0" name=""/>
        <dsp:cNvSpPr/>
      </dsp:nvSpPr>
      <dsp:spPr>
        <a:xfrm>
          <a:off x="0" y="2036729"/>
          <a:ext cx="500366" cy="750550"/>
        </a:xfrm>
        <a:prstGeom prst="rect">
          <a:avLst/>
        </a:prstGeom>
        <a:solidFill>
          <a:srgbClr val="00B050"/>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840A2-B792-4294-B9DA-49E79ED31C4A}">
      <dsp:nvSpPr>
        <dsp:cNvPr id="0" name=""/>
        <dsp:cNvSpPr/>
      </dsp:nvSpPr>
      <dsp:spPr>
        <a:xfrm>
          <a:off x="0" y="0"/>
          <a:ext cx="4107360" cy="1539039"/>
        </a:xfrm>
        <a:prstGeom prst="roundRect">
          <a:avLst>
            <a:gd name="adj" fmla="val 8500"/>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1194466" numCol="1" spcCol="1270" anchor="t" anchorCtr="0">
          <a:noAutofit/>
        </a:bodyPr>
        <a:lstStyle/>
        <a:p>
          <a:pPr marL="0" lvl="0" indent="0" algn="ctr" defTabSz="800100">
            <a:lnSpc>
              <a:spcPct val="90000"/>
            </a:lnSpc>
            <a:spcBef>
              <a:spcPct val="0"/>
            </a:spcBef>
            <a:spcAft>
              <a:spcPct val="35000"/>
            </a:spcAft>
            <a:buNone/>
          </a:pPr>
          <a:r>
            <a:rPr lang="es-MX" sz="1800" b="1" kern="1200">
              <a:solidFill>
                <a:schemeClr val="tx1"/>
              </a:solidFill>
            </a:rPr>
            <a:t>ACUERDOS DE CREACION</a:t>
          </a:r>
          <a:endParaRPr lang="es-CO" sz="1800" kern="1200">
            <a:solidFill>
              <a:schemeClr val="tx1"/>
            </a:solidFill>
          </a:endParaRPr>
        </a:p>
      </dsp:txBody>
      <dsp:txXfrm>
        <a:off x="38315" y="38315"/>
        <a:ext cx="4030730" cy="1462409"/>
      </dsp:txXfrm>
    </dsp:sp>
    <dsp:sp modelId="{387F777E-BEF0-409B-92A5-C7123C5DBB8D}">
      <dsp:nvSpPr>
        <dsp:cNvPr id="0" name=""/>
        <dsp:cNvSpPr/>
      </dsp:nvSpPr>
      <dsp:spPr>
        <a:xfrm>
          <a:off x="102684" y="384759"/>
          <a:ext cx="3901992" cy="1077328"/>
        </a:xfrm>
        <a:prstGeom prst="roundRect">
          <a:avLst>
            <a:gd name="adj" fmla="val 10500"/>
          </a:avLst>
        </a:prstGeom>
        <a:solidFill>
          <a:srgbClr val="3599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684103" numCol="1" spcCol="1270" anchor="t" anchorCtr="0">
          <a:noAutofit/>
        </a:bodyPr>
        <a:lstStyle/>
        <a:p>
          <a:pPr marL="0" lvl="0" indent="0" algn="ctr" defTabSz="577850">
            <a:lnSpc>
              <a:spcPct val="90000"/>
            </a:lnSpc>
            <a:spcBef>
              <a:spcPct val="0"/>
            </a:spcBef>
            <a:spcAft>
              <a:spcPct val="35000"/>
            </a:spcAft>
            <a:buNone/>
          </a:pPr>
          <a:r>
            <a:rPr lang="es-MX" sz="1300" b="1" kern="1200"/>
            <a:t>Acuerdo PCSJA20-11603 27/07/2020</a:t>
          </a:r>
          <a:endParaRPr lang="es-CO" sz="1300" kern="1200"/>
        </a:p>
      </dsp:txBody>
      <dsp:txXfrm>
        <a:off x="135816" y="417891"/>
        <a:ext cx="3835728" cy="1011064"/>
      </dsp:txXfrm>
    </dsp:sp>
    <dsp:sp modelId="{1D0F89B0-2CF4-4C65-B9E0-D833BE13E80B}">
      <dsp:nvSpPr>
        <dsp:cNvPr id="0" name=""/>
        <dsp:cNvSpPr/>
      </dsp:nvSpPr>
      <dsp:spPr>
        <a:xfrm>
          <a:off x="205368" y="769519"/>
          <a:ext cx="3696624" cy="615616"/>
        </a:xfrm>
        <a:prstGeom prst="roundRect">
          <a:avLst>
            <a:gd name="adj" fmla="val 105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92456" numCol="1" spcCol="1270" anchor="t" anchorCtr="0">
          <a:noAutofit/>
        </a:bodyPr>
        <a:lstStyle/>
        <a:p>
          <a:pPr marL="0" lvl="0" indent="0" algn="ctr" defTabSz="577850">
            <a:lnSpc>
              <a:spcPct val="90000"/>
            </a:lnSpc>
            <a:spcBef>
              <a:spcPct val="0"/>
            </a:spcBef>
            <a:spcAft>
              <a:spcPct val="35000"/>
            </a:spcAft>
            <a:buNone/>
          </a:pPr>
          <a:r>
            <a:rPr lang="es-MX" sz="1300" b="1" kern="1200"/>
            <a:t>Modificación </a:t>
          </a:r>
          <a:r>
            <a:rPr lang="es-CO" sz="1300" b="1" kern="1200"/>
            <a:t>ACUERDO PCSJA20-11700</a:t>
          </a:r>
        </a:p>
        <a:p>
          <a:pPr marL="0" lvl="0" indent="0" algn="ctr" defTabSz="577850">
            <a:lnSpc>
              <a:spcPct val="90000"/>
            </a:lnSpc>
            <a:spcBef>
              <a:spcPct val="0"/>
            </a:spcBef>
            <a:spcAft>
              <a:spcPct val="35000"/>
            </a:spcAft>
            <a:buNone/>
          </a:pPr>
          <a:r>
            <a:rPr lang="es-CO" sz="1300" b="1" kern="1200"/>
            <a:t>23/12/2020</a:t>
          </a:r>
          <a:endParaRPr lang="es-CO" sz="1300" kern="1200"/>
        </a:p>
      </dsp:txBody>
      <dsp:txXfrm>
        <a:off x="224300" y="788451"/>
        <a:ext cx="3658760" cy="577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DC3EB-09DA-4290-A985-260E2375A429}">
      <dsp:nvSpPr>
        <dsp:cNvPr id="0" name=""/>
        <dsp:cNvSpPr/>
      </dsp:nvSpPr>
      <dsp:spPr>
        <a:xfrm>
          <a:off x="84" y="1182818"/>
          <a:ext cx="1860324" cy="930162"/>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s-MX" sz="1500" kern="1200"/>
            <a:t>DEAJ</a:t>
          </a:r>
          <a:endParaRPr lang="en-US" sz="1500" kern="1200"/>
        </a:p>
      </dsp:txBody>
      <dsp:txXfrm>
        <a:off x="27328" y="1210062"/>
        <a:ext cx="1805836" cy="875674"/>
      </dsp:txXfrm>
    </dsp:sp>
    <dsp:sp modelId="{A4FDE8C5-94DA-46B5-9BC6-52EB31FB2393}">
      <dsp:nvSpPr>
        <dsp:cNvPr id="0" name=""/>
        <dsp:cNvSpPr/>
      </dsp:nvSpPr>
      <dsp:spPr>
        <a:xfrm>
          <a:off x="1860408" y="1622499"/>
          <a:ext cx="744129" cy="50800"/>
        </a:xfrm>
        <a:custGeom>
          <a:avLst/>
          <a:gdLst/>
          <a:ahLst/>
          <a:cxnLst/>
          <a:rect l="0" t="0" r="0" b="0"/>
          <a:pathLst>
            <a:path>
              <a:moveTo>
                <a:pt x="0" y="25400"/>
              </a:moveTo>
              <a:lnTo>
                <a:pt x="744129" y="2540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213870" y="1629296"/>
        <a:ext cx="37206" cy="37206"/>
      </dsp:txXfrm>
    </dsp:sp>
    <dsp:sp modelId="{4A4D70F0-9B67-4547-8815-708BD369DBD4}">
      <dsp:nvSpPr>
        <dsp:cNvPr id="0" name=""/>
        <dsp:cNvSpPr/>
      </dsp:nvSpPr>
      <dsp:spPr>
        <a:xfrm>
          <a:off x="2604538" y="1182818"/>
          <a:ext cx="1860324" cy="93016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a:t>Despacho del Director Ejecutivo de Administración Judicial </a:t>
          </a:r>
          <a:endParaRPr lang="en-US" sz="1500" kern="1200"/>
        </a:p>
      </dsp:txBody>
      <dsp:txXfrm>
        <a:off x="2631782" y="1210062"/>
        <a:ext cx="1805836" cy="875674"/>
      </dsp:txXfrm>
    </dsp:sp>
    <dsp:sp modelId="{07FF6CE7-BF0D-4C95-ACDD-98EADE7C2040}">
      <dsp:nvSpPr>
        <dsp:cNvPr id="0" name=""/>
        <dsp:cNvSpPr/>
      </dsp:nvSpPr>
      <dsp:spPr>
        <a:xfrm rot="18289469">
          <a:off x="4185399" y="1087656"/>
          <a:ext cx="1303057" cy="50800"/>
        </a:xfrm>
        <a:custGeom>
          <a:avLst/>
          <a:gdLst/>
          <a:ahLst/>
          <a:cxnLst/>
          <a:rect l="0" t="0" r="0" b="0"/>
          <a:pathLst>
            <a:path>
              <a:moveTo>
                <a:pt x="0" y="25400"/>
              </a:moveTo>
              <a:lnTo>
                <a:pt x="1303057" y="2540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04351" y="1080480"/>
        <a:ext cx="65152" cy="65152"/>
      </dsp:txXfrm>
    </dsp:sp>
    <dsp:sp modelId="{631421E3-4998-4A5F-B828-EBA1576FB33A}">
      <dsp:nvSpPr>
        <dsp:cNvPr id="0" name=""/>
        <dsp:cNvSpPr/>
      </dsp:nvSpPr>
      <dsp:spPr>
        <a:xfrm>
          <a:off x="5208992" y="113132"/>
          <a:ext cx="3161844" cy="93016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a:t>1.1. Grupo de Proyectos Especiales de Infraestructura </a:t>
          </a:r>
          <a:endParaRPr lang="en-US" sz="1500" kern="1200"/>
        </a:p>
      </dsp:txBody>
      <dsp:txXfrm>
        <a:off x="5236236" y="140376"/>
        <a:ext cx="3107356" cy="875674"/>
      </dsp:txXfrm>
    </dsp:sp>
    <dsp:sp modelId="{ADBFC01F-700A-4FB1-8FCB-8E4FE555F4F3}">
      <dsp:nvSpPr>
        <dsp:cNvPr id="0" name=""/>
        <dsp:cNvSpPr/>
      </dsp:nvSpPr>
      <dsp:spPr>
        <a:xfrm rot="21562530">
          <a:off x="4464840" y="1618444"/>
          <a:ext cx="744174" cy="50800"/>
        </a:xfrm>
        <a:custGeom>
          <a:avLst/>
          <a:gdLst/>
          <a:ahLst/>
          <a:cxnLst/>
          <a:rect l="0" t="0" r="0" b="0"/>
          <a:pathLst>
            <a:path>
              <a:moveTo>
                <a:pt x="0" y="25400"/>
              </a:moveTo>
              <a:lnTo>
                <a:pt x="744174" y="2540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18323" y="1625240"/>
        <a:ext cx="37208" cy="37208"/>
      </dsp:txXfrm>
    </dsp:sp>
    <dsp:sp modelId="{FAF63ECE-80E8-40C4-9546-76ED0474B038}">
      <dsp:nvSpPr>
        <dsp:cNvPr id="0" name=""/>
        <dsp:cNvSpPr/>
      </dsp:nvSpPr>
      <dsp:spPr>
        <a:xfrm>
          <a:off x="5208992" y="1174707"/>
          <a:ext cx="3273557" cy="93016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a:t>1.2. Grupo de Proyectos Especiales de Tecnología </a:t>
          </a:r>
          <a:endParaRPr lang="en-US" sz="1500" kern="1200"/>
        </a:p>
      </dsp:txBody>
      <dsp:txXfrm>
        <a:off x="5236236" y="1201951"/>
        <a:ext cx="3219069" cy="875674"/>
      </dsp:txXfrm>
    </dsp:sp>
    <dsp:sp modelId="{EAAA5418-8B8B-466C-8A94-81F1092D4E26}">
      <dsp:nvSpPr>
        <dsp:cNvPr id="0" name=""/>
        <dsp:cNvSpPr/>
      </dsp:nvSpPr>
      <dsp:spPr>
        <a:xfrm rot="3310531">
          <a:off x="4185399" y="2157342"/>
          <a:ext cx="1303057" cy="50800"/>
        </a:xfrm>
        <a:custGeom>
          <a:avLst/>
          <a:gdLst/>
          <a:ahLst/>
          <a:cxnLst/>
          <a:rect l="0" t="0" r="0" b="0"/>
          <a:pathLst>
            <a:path>
              <a:moveTo>
                <a:pt x="0" y="25400"/>
              </a:moveTo>
              <a:lnTo>
                <a:pt x="1303057" y="2540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804351" y="2150166"/>
        <a:ext cx="65152" cy="65152"/>
      </dsp:txXfrm>
    </dsp:sp>
    <dsp:sp modelId="{2B382F54-0380-44B2-BE85-C8AD908819A3}">
      <dsp:nvSpPr>
        <dsp:cNvPr id="0" name=""/>
        <dsp:cNvSpPr/>
      </dsp:nvSpPr>
      <dsp:spPr>
        <a:xfrm>
          <a:off x="5208992" y="2252505"/>
          <a:ext cx="3302597" cy="93016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MX" sz="1500" kern="1200"/>
            <a:t>1.3. Grupo de Proyectos Transversales.</a:t>
          </a:r>
          <a:endParaRPr lang="es-ES" sz="1500" kern="1200"/>
        </a:p>
      </dsp:txBody>
      <dsp:txXfrm>
        <a:off x="5236236" y="2279749"/>
        <a:ext cx="3248109" cy="875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44FED-693D-4F5C-8460-BF108DF6CB4D}">
      <dsp:nvSpPr>
        <dsp:cNvPr id="0" name=""/>
        <dsp:cNvSpPr/>
      </dsp:nvSpPr>
      <dsp:spPr>
        <a:xfrm>
          <a:off x="284979" y="763314"/>
          <a:ext cx="1373408" cy="1373408"/>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1B2A7-B289-484E-B3D2-71DD8682B571}">
      <dsp:nvSpPr>
        <dsp:cNvPr id="0" name=""/>
        <dsp:cNvSpPr/>
      </dsp:nvSpPr>
      <dsp:spPr>
        <a:xfrm>
          <a:off x="573395" y="1051729"/>
          <a:ext cx="796577" cy="7965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892AE-F758-4BE1-9EA1-19B2CD774179}">
      <dsp:nvSpPr>
        <dsp:cNvPr id="0" name=""/>
        <dsp:cNvSpPr/>
      </dsp:nvSpPr>
      <dsp:spPr>
        <a:xfrm>
          <a:off x="1943269" y="863881"/>
          <a:ext cx="3237320" cy="1106212"/>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68580" tIns="68580" rIns="68580" bIns="1194466" numCol="1" spcCol="1270" anchor="t" anchorCtr="0">
          <a:noAutofit/>
        </a:bodyPr>
        <a:lstStyle/>
        <a:p>
          <a:pPr marL="0" lvl="0" indent="0" algn="l" defTabSz="622300">
            <a:lnSpc>
              <a:spcPct val="100000"/>
            </a:lnSpc>
            <a:spcBef>
              <a:spcPct val="0"/>
            </a:spcBef>
            <a:spcAft>
              <a:spcPct val="35000"/>
            </a:spcAft>
            <a:buNone/>
          </a:pPr>
          <a:r>
            <a:rPr lang="es-MX" sz="1400" b="0" kern="1200">
              <a:solidFill>
                <a:schemeClr val="tx1"/>
              </a:solidFill>
              <a:latin typeface="+mn-lt"/>
              <a:ea typeface="+mn-ea"/>
              <a:cs typeface="+mn-cs"/>
            </a:rPr>
            <a:t>Apoyar al Consejo Superior de la Judicatura en la definición de propuestas de políticas, estándares, estrategias y lineamientos conducentes a la transformación digital de  la Rama Judicial </a:t>
          </a:r>
          <a:endParaRPr lang="es-CO" sz="1400" b="0" kern="1200">
            <a:solidFill>
              <a:schemeClr val="tx1"/>
            </a:solidFill>
            <a:latin typeface="+mn-lt"/>
            <a:ea typeface="+mn-ea"/>
            <a:cs typeface="+mn-cs"/>
          </a:endParaRPr>
        </a:p>
      </dsp:txBody>
      <dsp:txXfrm>
        <a:off x="1943269" y="863881"/>
        <a:ext cx="3237320" cy="1106212"/>
      </dsp:txXfrm>
    </dsp:sp>
    <dsp:sp modelId="{1C9C4DD2-A925-469C-90D6-83405A516A5B}">
      <dsp:nvSpPr>
        <dsp:cNvPr id="0" name=""/>
        <dsp:cNvSpPr/>
      </dsp:nvSpPr>
      <dsp:spPr>
        <a:xfrm>
          <a:off x="5754089" y="763314"/>
          <a:ext cx="1373408" cy="1373408"/>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CE523C-B49C-4E89-A661-7E2414B87967}">
      <dsp:nvSpPr>
        <dsp:cNvPr id="0" name=""/>
        <dsp:cNvSpPr/>
      </dsp:nvSpPr>
      <dsp:spPr>
        <a:xfrm>
          <a:off x="6042505" y="1051729"/>
          <a:ext cx="796577" cy="7965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D3B8D-8D1A-4E1F-8D7F-6CC9434A969E}">
      <dsp:nvSpPr>
        <dsp:cNvPr id="0" name=""/>
        <dsp:cNvSpPr/>
      </dsp:nvSpPr>
      <dsp:spPr>
        <a:xfrm>
          <a:off x="7421800" y="700439"/>
          <a:ext cx="3237320" cy="1499158"/>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68580" tIns="68580" rIns="68580" bIns="1194466" numCol="1" spcCol="1270" anchor="t" anchorCtr="0">
          <a:noAutofit/>
        </a:bodyPr>
        <a:lstStyle/>
        <a:p>
          <a:pPr marL="0" lvl="0" indent="0" algn="l" defTabSz="533400">
            <a:lnSpc>
              <a:spcPct val="100000"/>
            </a:lnSpc>
            <a:spcBef>
              <a:spcPct val="0"/>
            </a:spcBef>
            <a:spcAft>
              <a:spcPct val="35000"/>
            </a:spcAft>
            <a:buNone/>
          </a:pPr>
          <a:r>
            <a:rPr lang="es-MX" sz="1200" b="0" kern="1200">
              <a:solidFill>
                <a:prstClr val="black"/>
              </a:solidFill>
              <a:latin typeface="Calibri" panose="020F0502020204030204"/>
              <a:ea typeface="+mn-ea"/>
              <a:cs typeface="+mn-cs"/>
            </a:rPr>
            <a:t>Proponer,  al Consejo Superior de la Judicatura y al Director Ejecutivo de Administracion Judicial,   proyectos y acciones para la alineación de las tecnologías de la información con los procesos  misionales de la Rama Judicial, en especial lo s relacionados con arquitectura del a información y datos, arquitectura de servicios tecnológicos y arquitectura de sistemas de información</a:t>
          </a:r>
          <a:endParaRPr lang="es-CO" sz="1200" b="0" kern="1200">
            <a:solidFill>
              <a:prstClr val="black"/>
            </a:solidFill>
            <a:latin typeface="Calibri" panose="020F0502020204030204"/>
            <a:ea typeface="+mn-ea"/>
            <a:cs typeface="+mn-cs"/>
          </a:endParaRPr>
        </a:p>
      </dsp:txBody>
      <dsp:txXfrm>
        <a:off x="7421800" y="700439"/>
        <a:ext cx="3237320" cy="1499158"/>
      </dsp:txXfrm>
    </dsp:sp>
    <dsp:sp modelId="{B7F029D6-6224-4909-A687-97D19537FB25}">
      <dsp:nvSpPr>
        <dsp:cNvPr id="0" name=""/>
        <dsp:cNvSpPr/>
      </dsp:nvSpPr>
      <dsp:spPr>
        <a:xfrm>
          <a:off x="284979" y="3074881"/>
          <a:ext cx="1373408" cy="1373408"/>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A975A-E346-46F5-80F4-63FDBCADD88E}">
      <dsp:nvSpPr>
        <dsp:cNvPr id="0" name=""/>
        <dsp:cNvSpPr/>
      </dsp:nvSpPr>
      <dsp:spPr>
        <a:xfrm>
          <a:off x="573395" y="3363297"/>
          <a:ext cx="796577" cy="7965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632BA4-9563-411A-99F1-4432FE4BD435}">
      <dsp:nvSpPr>
        <dsp:cNvPr id="0" name=""/>
        <dsp:cNvSpPr/>
      </dsp:nvSpPr>
      <dsp:spPr>
        <a:xfrm>
          <a:off x="1952690" y="3208802"/>
          <a:ext cx="3237320" cy="1105566"/>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68580" tIns="68580" rIns="68580" bIns="1194466" numCol="1" spcCol="1270" anchor="t" anchorCtr="0">
          <a:noAutofit/>
        </a:bodyPr>
        <a:lstStyle/>
        <a:p>
          <a:pPr marL="0" lvl="0" indent="0" algn="l" defTabSz="533400">
            <a:lnSpc>
              <a:spcPct val="100000"/>
            </a:lnSpc>
            <a:spcBef>
              <a:spcPct val="0"/>
            </a:spcBef>
            <a:spcAft>
              <a:spcPct val="35000"/>
            </a:spcAft>
            <a:buNone/>
          </a:pPr>
          <a:r>
            <a:rPr lang="es-CO" sz="1200" b="0" kern="1200">
              <a:solidFill>
                <a:prstClr val="black"/>
              </a:solidFill>
              <a:latin typeface="Calibri" panose="020F0502020204030204"/>
              <a:ea typeface="+mn-ea"/>
              <a:cs typeface="+mn-cs"/>
            </a:rPr>
            <a:t>Apoyar, al Consejo Superior de la Judicatura y al Director Ejecutivo de administración Judicial , en la definición de propuestas de políticas, estándares y lineamientos de seguridad de la información de ciberseguridad de la Rama Judicial, de conformidad con la normativa, estándares y mejores prácticas </a:t>
          </a:r>
        </a:p>
      </dsp:txBody>
      <dsp:txXfrm>
        <a:off x="1952690" y="3208802"/>
        <a:ext cx="3237320" cy="1105566"/>
      </dsp:txXfrm>
    </dsp:sp>
    <dsp:sp modelId="{62C37AD2-CE87-458C-8C0E-8C2018AB5639}">
      <dsp:nvSpPr>
        <dsp:cNvPr id="0" name=""/>
        <dsp:cNvSpPr/>
      </dsp:nvSpPr>
      <dsp:spPr>
        <a:xfrm>
          <a:off x="5754089" y="3074881"/>
          <a:ext cx="1373408" cy="1373408"/>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C05ED3-FAED-44B0-9B5D-258625DB4B72}">
      <dsp:nvSpPr>
        <dsp:cNvPr id="0" name=""/>
        <dsp:cNvSpPr/>
      </dsp:nvSpPr>
      <dsp:spPr>
        <a:xfrm>
          <a:off x="6042505" y="3363297"/>
          <a:ext cx="796577" cy="7965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C65DD-8DB1-4777-8C64-36BE1CFA447C}">
      <dsp:nvSpPr>
        <dsp:cNvPr id="0" name=""/>
        <dsp:cNvSpPr/>
      </dsp:nvSpPr>
      <dsp:spPr>
        <a:xfrm>
          <a:off x="7421800" y="3074881"/>
          <a:ext cx="3237320" cy="1373408"/>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dsp:spPr>
      <dsp:style>
        <a:lnRef idx="0">
          <a:scrgbClr r="0" g="0" b="0"/>
        </a:lnRef>
        <a:fillRef idx="0">
          <a:scrgbClr r="0" g="0" b="0"/>
        </a:fillRef>
        <a:effectRef idx="0">
          <a:scrgbClr r="0" g="0" b="0"/>
        </a:effectRef>
        <a:fontRef idx="minor"/>
      </dsp:style>
      <dsp:txBody>
        <a:bodyPr spcFirstLastPara="0" vert="horz" wrap="square" lIns="68580" tIns="68580" rIns="68580" bIns="1194466" numCol="1" spcCol="1270" anchor="t" anchorCtr="0">
          <a:noAutofit/>
        </a:bodyPr>
        <a:lstStyle/>
        <a:p>
          <a:pPr marL="0" lvl="0" indent="0" algn="l" defTabSz="622300">
            <a:lnSpc>
              <a:spcPct val="100000"/>
            </a:lnSpc>
            <a:spcBef>
              <a:spcPct val="0"/>
            </a:spcBef>
            <a:spcAft>
              <a:spcPct val="35000"/>
            </a:spcAft>
            <a:buNone/>
          </a:pPr>
          <a:r>
            <a:rPr lang="es-CO" sz="1400" b="0" kern="1200">
              <a:solidFill>
                <a:prstClr val="black"/>
              </a:solidFill>
              <a:latin typeface="Calibri" panose="020F0502020204030204"/>
              <a:ea typeface="+mn-ea"/>
              <a:cs typeface="+mn-cs"/>
            </a:rPr>
            <a:t>Apoyar la formulación e implementación de  modelos y acciones de integración, apertura e interoperabilidad entre sistemas de información, en el marco de los planes y programas institucionales y en coordinación con las instancias pertinentes. </a:t>
          </a:r>
        </a:p>
      </dsp:txBody>
      <dsp:txXfrm>
        <a:off x="7421800" y="3074881"/>
        <a:ext cx="3237320" cy="13734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0D5A1-7C60-4847-8187-2CCC437AEDF6}">
      <dsp:nvSpPr>
        <dsp:cNvPr id="0" name=""/>
        <dsp:cNvSpPr/>
      </dsp:nvSpPr>
      <dsp:spPr>
        <a:xfrm>
          <a:off x="8189" y="0"/>
          <a:ext cx="8384665" cy="2789049"/>
        </a:xfrm>
        <a:prstGeom prst="roundRect">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just" defTabSz="889000">
            <a:lnSpc>
              <a:spcPct val="90000"/>
            </a:lnSpc>
            <a:spcBef>
              <a:spcPct val="0"/>
            </a:spcBef>
            <a:spcAft>
              <a:spcPct val="35000"/>
            </a:spcAft>
            <a:buNone/>
          </a:pPr>
          <a:r>
            <a:rPr lang="es-CO" sz="2000" kern="1200">
              <a:solidFill>
                <a:schemeClr val="tx1"/>
              </a:solidFill>
              <a:latin typeface="Montserrat" pitchFamily="2" charset="77"/>
            </a:rPr>
            <a:t>El Sistema de Gestión de Seguridad de la Información, Ciberseguridad y Protección de Datos Personales aplica a todos los servidores judiciales, contratistas y proveedores externos que gestionan activos y contenedores de información en todos los procesos estratégicos, misionales, de apoyo, y de evaluación y mejora del Consejo Superior de la Judicatura (CSJ) y de la Dirección Ejecutiva de Administración Judicial (DEAJ), con el fin de garantizar su confidencialidad, integridad y disponibilidad de la información. </a:t>
          </a:r>
          <a:endParaRPr lang="es-MX" sz="2000" kern="1200">
            <a:solidFill>
              <a:schemeClr val="tx1"/>
            </a:solidFill>
            <a:latin typeface="Montserrat" pitchFamily="2" charset="77"/>
          </a:endParaRPr>
        </a:p>
      </dsp:txBody>
      <dsp:txXfrm>
        <a:off x="144339" y="136150"/>
        <a:ext cx="8112365" cy="25167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00EB9-52D5-45C0-AC8F-765782DD2430}">
      <dsp:nvSpPr>
        <dsp:cNvPr id="0" name=""/>
        <dsp:cNvSpPr/>
      </dsp:nvSpPr>
      <dsp:spPr>
        <a:xfrm>
          <a:off x="2954" y="1126982"/>
          <a:ext cx="2133309" cy="1066654"/>
        </a:xfrm>
        <a:prstGeom prst="roundRect">
          <a:avLst>
            <a:gd name="adj" fmla="val 10000"/>
          </a:avLst>
        </a:prstGeom>
        <a:solidFill>
          <a:srgbClr val="92D050"/>
        </a:solidFill>
        <a:ln w="12700" cap="flat" cmpd="sng" algn="ctr">
          <a:solidFill>
            <a:srgbClr val="00B050"/>
          </a:solidFill>
          <a:prstDash val="solid"/>
          <a:miter lim="800000"/>
        </a:ln>
        <a:effectLst>
          <a:glow rad="63500">
            <a:schemeClr val="accent4">
              <a:satMod val="175000"/>
              <a:alpha val="40000"/>
            </a:schemeClr>
          </a:glow>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s-MX" sz="2800" b="1" kern="1200"/>
            <a:t>DEAJ</a:t>
          </a:r>
          <a:endParaRPr lang="en-US" sz="1900" b="1" kern="1200"/>
        </a:p>
      </dsp:txBody>
      <dsp:txXfrm>
        <a:off x="34195" y="1158223"/>
        <a:ext cx="2070827" cy="1004172"/>
      </dsp:txXfrm>
    </dsp:sp>
    <dsp:sp modelId="{65383660-EEFE-44FC-B32F-787D80B8D540}">
      <dsp:nvSpPr>
        <dsp:cNvPr id="0" name=""/>
        <dsp:cNvSpPr/>
      </dsp:nvSpPr>
      <dsp:spPr>
        <a:xfrm rot="21568301">
          <a:off x="2136246" y="1627320"/>
          <a:ext cx="854874" cy="58095"/>
        </a:xfrm>
        <a:custGeom>
          <a:avLst/>
          <a:gdLst/>
          <a:ahLst/>
          <a:cxnLst/>
          <a:rect l="0" t="0" r="0" b="0"/>
          <a:pathLst>
            <a:path>
              <a:moveTo>
                <a:pt x="0" y="29047"/>
              </a:moveTo>
              <a:lnTo>
                <a:pt x="854874" y="29047"/>
              </a:lnTo>
            </a:path>
          </a:pathLst>
        </a:custGeom>
        <a:noFill/>
        <a:ln w="19050" cap="flat" cmpd="sng" algn="ctr">
          <a:solidFill>
            <a:srgbClr val="00B050"/>
          </a:solidFill>
          <a:prstDash val="solid"/>
          <a:miter lim="800000"/>
        </a:ln>
        <a:effectLst/>
      </dsp:spPr>
      <dsp:style>
        <a:lnRef idx="3">
          <a:schemeClr val="accent6"/>
        </a:lnRef>
        <a:fillRef idx="0">
          <a:schemeClr val="accent6"/>
        </a:fillRef>
        <a:effectRef idx="2">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542311" y="1634996"/>
        <a:ext cx="42743" cy="42743"/>
      </dsp:txXfrm>
    </dsp:sp>
    <dsp:sp modelId="{8762B622-96EA-4ED5-815C-E1EBD3A6DEF9}">
      <dsp:nvSpPr>
        <dsp:cNvPr id="0" name=""/>
        <dsp:cNvSpPr/>
      </dsp:nvSpPr>
      <dsp:spPr>
        <a:xfrm>
          <a:off x="2991103" y="1119100"/>
          <a:ext cx="2789899" cy="1066654"/>
        </a:xfrm>
        <a:prstGeom prst="roundRect">
          <a:avLst>
            <a:gd name="adj" fmla="val 10000"/>
          </a:avLst>
        </a:prstGeom>
        <a:solidFill>
          <a:srgbClr val="92D050"/>
        </a:solidFill>
        <a:ln w="12700" cap="flat" cmpd="sng" algn="ctr">
          <a:solidFill>
            <a:srgbClr val="00B050"/>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a:t>Despacho del Director Ejecutivo de Administración Judicial </a:t>
          </a:r>
          <a:endParaRPr lang="en-US" sz="1800" kern="1200"/>
        </a:p>
      </dsp:txBody>
      <dsp:txXfrm>
        <a:off x="3022344" y="1150341"/>
        <a:ext cx="2727417" cy="1004172"/>
      </dsp:txXfrm>
    </dsp:sp>
    <dsp:sp modelId="{4F664E2E-799A-465F-B530-02CD6149DE4C}">
      <dsp:nvSpPr>
        <dsp:cNvPr id="0" name=""/>
        <dsp:cNvSpPr/>
      </dsp:nvSpPr>
      <dsp:spPr>
        <a:xfrm rot="19457599">
          <a:off x="5682229" y="1316716"/>
          <a:ext cx="1050871" cy="58095"/>
        </a:xfrm>
        <a:custGeom>
          <a:avLst/>
          <a:gdLst/>
          <a:ahLst/>
          <a:cxnLst/>
          <a:rect l="0" t="0" r="0" b="0"/>
          <a:pathLst>
            <a:path>
              <a:moveTo>
                <a:pt x="0" y="29047"/>
              </a:moveTo>
              <a:lnTo>
                <a:pt x="1050871" y="29047"/>
              </a:lnTo>
            </a:path>
          </a:pathLst>
        </a:custGeom>
        <a:noFill/>
        <a:ln w="12700" cap="flat" cmpd="sng" algn="ctr">
          <a:solidFill>
            <a:srgbClr val="00B050"/>
          </a:solidFill>
          <a:prstDash val="solid"/>
          <a:miter lim="800000"/>
        </a:ln>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181393" y="1319492"/>
        <a:ext cx="52543" cy="52543"/>
      </dsp:txXfrm>
    </dsp:sp>
    <dsp:sp modelId="{E9FBB2B9-EB90-4741-8BBB-FC2BFCF6972A}">
      <dsp:nvSpPr>
        <dsp:cNvPr id="0" name=""/>
        <dsp:cNvSpPr/>
      </dsp:nvSpPr>
      <dsp:spPr>
        <a:xfrm>
          <a:off x="6634326" y="505773"/>
          <a:ext cx="2133309" cy="1066654"/>
        </a:xfrm>
        <a:prstGeom prst="roundRect">
          <a:avLst>
            <a:gd name="adj" fmla="val 10000"/>
          </a:avLst>
        </a:prstGeom>
        <a:solidFill>
          <a:srgbClr val="92D050"/>
        </a:solidFill>
        <a:ln w="12700" cap="flat" cmpd="sng" algn="ctr">
          <a:solidFill>
            <a:srgbClr val="00B050"/>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a:t>Unidad de Informática </a:t>
          </a:r>
          <a:endParaRPr lang="en-US" sz="1800" kern="1200"/>
        </a:p>
      </dsp:txBody>
      <dsp:txXfrm>
        <a:off x="6665567" y="537014"/>
        <a:ext cx="2070827" cy="1004172"/>
      </dsp:txXfrm>
    </dsp:sp>
    <dsp:sp modelId="{60F32EBF-A4F1-461A-8124-70AD546FCE9F}">
      <dsp:nvSpPr>
        <dsp:cNvPr id="0" name=""/>
        <dsp:cNvSpPr/>
      </dsp:nvSpPr>
      <dsp:spPr>
        <a:xfrm rot="2142401">
          <a:off x="5682229" y="1930042"/>
          <a:ext cx="1050871" cy="58095"/>
        </a:xfrm>
        <a:custGeom>
          <a:avLst/>
          <a:gdLst/>
          <a:ahLst/>
          <a:cxnLst/>
          <a:rect l="0" t="0" r="0" b="0"/>
          <a:pathLst>
            <a:path>
              <a:moveTo>
                <a:pt x="0" y="29047"/>
              </a:moveTo>
              <a:lnTo>
                <a:pt x="1050871" y="29047"/>
              </a:lnTo>
            </a:path>
          </a:pathLst>
        </a:custGeom>
        <a:noFill/>
        <a:ln w="12700" cap="flat" cmpd="sng" algn="ctr">
          <a:solidFill>
            <a:srgbClr val="00B050"/>
          </a:solidFill>
          <a:prstDash val="solid"/>
          <a:miter lim="800000"/>
        </a:ln>
        <a:effectLst/>
      </dsp:spPr>
      <dsp:style>
        <a:lnRef idx="2">
          <a:schemeClr val="accent6"/>
        </a:lnRef>
        <a:fillRef idx="0">
          <a:schemeClr val="accent6"/>
        </a:fillRef>
        <a:effectRef idx="1">
          <a:schemeClr val="accent6"/>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6181393" y="1932818"/>
        <a:ext cx="52543" cy="52543"/>
      </dsp:txXfrm>
    </dsp:sp>
    <dsp:sp modelId="{A1C70593-51C7-40C5-886E-0D115EB356FB}">
      <dsp:nvSpPr>
        <dsp:cNvPr id="0" name=""/>
        <dsp:cNvSpPr/>
      </dsp:nvSpPr>
      <dsp:spPr>
        <a:xfrm>
          <a:off x="6634326" y="1732426"/>
          <a:ext cx="2133309" cy="1066654"/>
        </a:xfrm>
        <a:prstGeom prst="roundRect">
          <a:avLst>
            <a:gd name="adj" fmla="val 10000"/>
          </a:avLst>
        </a:prstGeom>
        <a:solidFill>
          <a:srgbClr val="92D050"/>
        </a:solidFill>
        <a:ln w="12700" cap="flat" cmpd="sng" algn="ctr">
          <a:solidFill>
            <a:srgbClr val="00B050"/>
          </a:solidFill>
          <a:prstDash val="solid"/>
          <a:miter lim="800000"/>
        </a:ln>
        <a:effectLst/>
        <a:scene3d>
          <a:camera prst="orthographicFront"/>
          <a:lightRig rig="threePt" dir="t"/>
        </a:scene3d>
        <a:sp3d>
          <a:bevelT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a:t> Grupo de Proyectos Especiales de Tecnología </a:t>
          </a:r>
          <a:endParaRPr lang="en-US" sz="1800" kern="1200"/>
        </a:p>
      </dsp:txBody>
      <dsp:txXfrm>
        <a:off x="6665567" y="1763667"/>
        <a:ext cx="2070827" cy="10041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0D5A1-7C60-4847-8187-2CCC437AEDF6}">
      <dsp:nvSpPr>
        <dsp:cNvPr id="0" name=""/>
        <dsp:cNvSpPr/>
      </dsp:nvSpPr>
      <dsp:spPr>
        <a:xfrm>
          <a:off x="8753" y="0"/>
          <a:ext cx="8962588" cy="3513746"/>
        </a:xfrm>
        <a:prstGeom prst="roundRect">
          <a:avLst/>
        </a:prstGeom>
        <a:gradFill flip="none" rotWithShape="0">
          <a:gsLst>
            <a:gs pos="0">
              <a:srgbClr val="92D050">
                <a:tint val="66000"/>
                <a:satMod val="160000"/>
              </a:srgbClr>
            </a:gs>
            <a:gs pos="50000">
              <a:srgbClr val="92D050">
                <a:tint val="44500"/>
                <a:satMod val="160000"/>
              </a:srgbClr>
            </a:gs>
            <a:gs pos="100000">
              <a:srgbClr val="92D050">
                <a:tint val="23500"/>
                <a:satMod val="160000"/>
              </a:srgbClr>
            </a:gs>
          </a:gsLst>
          <a:path path="circle">
            <a:fillToRect t="100000" r="100000"/>
          </a:path>
          <a:tileRect l="-100000" b="-100000"/>
        </a:gra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just" defTabSz="1066800">
            <a:lnSpc>
              <a:spcPct val="90000"/>
            </a:lnSpc>
            <a:spcBef>
              <a:spcPct val="0"/>
            </a:spcBef>
            <a:spcAft>
              <a:spcPct val="35000"/>
            </a:spcAft>
            <a:buNone/>
          </a:pPr>
          <a:r>
            <a:rPr lang="es-CO" sz="2400" kern="1200">
              <a:solidFill>
                <a:schemeClr val="tx1"/>
              </a:solidFill>
            </a:rPr>
            <a:t>Diseñar, establecer, implementar, operar y mantener un Sistema de Gestión de Seguridad de la Información, Ciberseguridad y Protección de Datos Personales, según lo establecido en las normas ISO 27001:2013, ISO 27032:2012, así como en la Ley 1581 de 2012 de </a:t>
          </a:r>
          <a:r>
            <a:rPr lang="es-CO" sz="2000" kern="1200">
              <a:solidFill>
                <a:schemeClr val="tx1"/>
              </a:solidFill>
              <a:latin typeface="Montserrat" pitchFamily="2" charset="77"/>
              <a:ea typeface="+mn-ea"/>
              <a:cs typeface="+mn-cs"/>
            </a:rPr>
            <a:t>Protección</a:t>
          </a:r>
          <a:r>
            <a:rPr lang="es-CO" sz="2400" kern="1200">
              <a:solidFill>
                <a:schemeClr val="tx1"/>
              </a:solidFill>
            </a:rPr>
            <a:t> de Datos Personales y la Ley 1712 de 2014 de Transparencia y en el Modelo de Seguridad y Privacidad de la Información de MINTIC, con el fin de asegurar la confidencialidad, disponibilidad e integridad de la información de la Rama Judicial.  </a:t>
          </a:r>
          <a:endParaRPr lang="es-MX" sz="2400" kern="1200">
            <a:solidFill>
              <a:schemeClr val="tx1"/>
            </a:solidFill>
          </a:endParaRPr>
        </a:p>
      </dsp:txBody>
      <dsp:txXfrm>
        <a:off x="180280" y="171527"/>
        <a:ext cx="8619534" cy="3170692"/>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2899D-9089-124E-824B-1F63008FAA25}" type="datetimeFigureOut">
              <a:rPr lang="es-CO" smtClean="0"/>
              <a:t>22/08/2023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813D56-309D-7F40-A1BC-020794FA2E71}" type="slidenum">
              <a:rPr lang="es-CO" smtClean="0"/>
              <a:t>‹Nº›</a:t>
            </a:fld>
            <a:endParaRPr lang="es-CO"/>
          </a:p>
        </p:txBody>
      </p:sp>
    </p:spTree>
    <p:extLst>
      <p:ext uri="{BB962C8B-B14F-4D97-AF65-F5344CB8AC3E}">
        <p14:creationId xmlns:p14="http://schemas.microsoft.com/office/powerpoint/2010/main" val="919031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7D813D56-309D-7F40-A1BC-020794FA2E71}" type="slidenum">
              <a:rPr lang="es-CO" smtClean="0"/>
              <a:t>21</a:t>
            </a:fld>
            <a:endParaRPr lang="es-CO"/>
          </a:p>
        </p:txBody>
      </p:sp>
    </p:spTree>
    <p:extLst>
      <p:ext uri="{BB962C8B-B14F-4D97-AF65-F5344CB8AC3E}">
        <p14:creationId xmlns:p14="http://schemas.microsoft.com/office/powerpoint/2010/main" val="177507624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205F47C-E99E-4B60-8F6C-CB61424A94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FE6EF506-45BE-D9F6-4411-C15A82E18F81}"/>
              </a:ext>
            </a:extLst>
          </p:cNvPr>
          <p:cNvSpPr/>
          <p:nvPr userDrawn="1"/>
        </p:nvSpPr>
        <p:spPr>
          <a:xfrm>
            <a:off x="4580264" y="2166730"/>
            <a:ext cx="6545766" cy="2383045"/>
          </a:xfrm>
          <a:prstGeom prst="rect">
            <a:avLst/>
          </a:prstGeom>
          <a:solidFill>
            <a:srgbClr val="E6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xt Placeholder 10">
            <a:extLst>
              <a:ext uri="{FF2B5EF4-FFF2-40B4-BE49-F238E27FC236}">
                <a16:creationId xmlns:a16="http://schemas.microsoft.com/office/drawing/2014/main" id="{D080FD1D-63D3-6A6E-7DD5-48B3BA3DAB4A}"/>
              </a:ext>
            </a:extLst>
          </p:cNvPr>
          <p:cNvSpPr>
            <a:spLocks noGrp="1"/>
          </p:cNvSpPr>
          <p:nvPr>
            <p:ph type="body" sz="quarter" idx="10" hasCustomPrompt="1"/>
          </p:nvPr>
        </p:nvSpPr>
        <p:spPr>
          <a:xfrm>
            <a:off x="4493710" y="2954338"/>
            <a:ext cx="6545766" cy="1595437"/>
          </a:xfrm>
        </p:spPr>
        <p:txBody>
          <a:bodyPr>
            <a:normAutofit/>
          </a:bodyPr>
          <a:lstStyle>
            <a:lvl1pPr marL="0" indent="0" algn="l">
              <a:buNone/>
              <a:defRPr sz="4000" b="1">
                <a:solidFill>
                  <a:srgbClr val="359946"/>
                </a:solidFill>
                <a:latin typeface="Montserrat" pitchFamily="2" charset="77"/>
              </a:defRPr>
            </a:lvl1pPr>
          </a:lstStyle>
          <a:p>
            <a:pPr lvl="0"/>
            <a:r>
              <a:rPr lang="es-ES_tradnl"/>
              <a:t>TÍTULO DE LA PRESENTACIÓN AQUÍ</a:t>
            </a:r>
          </a:p>
        </p:txBody>
      </p:sp>
      <p:pic>
        <p:nvPicPr>
          <p:cNvPr id="16" name="Picture 15">
            <a:extLst>
              <a:ext uri="{FF2B5EF4-FFF2-40B4-BE49-F238E27FC236}">
                <a16:creationId xmlns:a16="http://schemas.microsoft.com/office/drawing/2014/main" id="{861C9934-896D-6181-CB6F-B65FB1B3F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66677" y="5643966"/>
            <a:ext cx="616734" cy="828000"/>
          </a:xfrm>
          <a:prstGeom prst="rect">
            <a:avLst/>
          </a:prstGeom>
        </p:spPr>
      </p:pic>
      <p:pic>
        <p:nvPicPr>
          <p:cNvPr id="17" name="Picture 16" descr="Graphical user interface, application, icon&#10;&#10;Description automatically generated">
            <a:extLst>
              <a:ext uri="{FF2B5EF4-FFF2-40B4-BE49-F238E27FC236}">
                <a16:creationId xmlns:a16="http://schemas.microsoft.com/office/drawing/2014/main" id="{3C05F2E9-223B-9F68-7DC4-D5B0C26DED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0778" y="5643966"/>
            <a:ext cx="616129" cy="828000"/>
          </a:xfrm>
          <a:prstGeom prst="rect">
            <a:avLst/>
          </a:prstGeom>
        </p:spPr>
      </p:pic>
      <p:pic>
        <p:nvPicPr>
          <p:cNvPr id="18" name="Picture 17">
            <a:extLst>
              <a:ext uri="{FF2B5EF4-FFF2-40B4-BE49-F238E27FC236}">
                <a16:creationId xmlns:a16="http://schemas.microsoft.com/office/drawing/2014/main" id="{9AC16DF4-F502-4DDD-0DD8-712A16FCBF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2173" y="5643966"/>
            <a:ext cx="616129" cy="828000"/>
          </a:xfrm>
          <a:prstGeom prst="rect">
            <a:avLst/>
          </a:prstGeom>
        </p:spPr>
      </p:pic>
      <p:pic>
        <p:nvPicPr>
          <p:cNvPr id="19" name="Picture 18">
            <a:extLst>
              <a:ext uri="{FF2B5EF4-FFF2-40B4-BE49-F238E27FC236}">
                <a16:creationId xmlns:a16="http://schemas.microsoft.com/office/drawing/2014/main" id="{E0F882CD-AA78-7363-F35A-7F092152BAD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4293" y="5643966"/>
            <a:ext cx="616129" cy="828000"/>
          </a:xfrm>
          <a:prstGeom prst="rect">
            <a:avLst/>
          </a:prstGeom>
        </p:spPr>
      </p:pic>
      <p:pic>
        <p:nvPicPr>
          <p:cNvPr id="20" name="Picture 19">
            <a:extLst>
              <a:ext uri="{FF2B5EF4-FFF2-40B4-BE49-F238E27FC236}">
                <a16:creationId xmlns:a16="http://schemas.microsoft.com/office/drawing/2014/main" id="{351D9A23-802E-8BDD-C530-6F32204C597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01105" y="5643966"/>
            <a:ext cx="616129" cy="828000"/>
          </a:xfrm>
          <a:prstGeom prst="rect">
            <a:avLst/>
          </a:prstGeom>
        </p:spPr>
      </p:pic>
      <p:pic>
        <p:nvPicPr>
          <p:cNvPr id="21" name="Picture 20" descr="A picture containing text, outdoor&#10;&#10;Description automatically generated">
            <a:extLst>
              <a:ext uri="{FF2B5EF4-FFF2-40B4-BE49-F238E27FC236}">
                <a16:creationId xmlns:a16="http://schemas.microsoft.com/office/drawing/2014/main" id="{2A862E63-85B3-C967-32D4-FC37562FA1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79171" y="5643966"/>
            <a:ext cx="615318" cy="828000"/>
          </a:xfrm>
          <a:prstGeom prst="rect">
            <a:avLst/>
          </a:prstGeom>
        </p:spPr>
      </p:pic>
      <p:pic>
        <p:nvPicPr>
          <p:cNvPr id="22" name="Picture 21">
            <a:extLst>
              <a:ext uri="{FF2B5EF4-FFF2-40B4-BE49-F238E27FC236}">
                <a16:creationId xmlns:a16="http://schemas.microsoft.com/office/drawing/2014/main" id="{BFB64CF2-7918-9B9D-51F0-4CEDBCEA2B8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111522" y="5643966"/>
            <a:ext cx="615318" cy="828000"/>
          </a:xfrm>
          <a:prstGeom prst="rect">
            <a:avLst/>
          </a:prstGeom>
        </p:spPr>
      </p:pic>
      <p:pic>
        <p:nvPicPr>
          <p:cNvPr id="23" name="Picture 22">
            <a:extLst>
              <a:ext uri="{FF2B5EF4-FFF2-40B4-BE49-F238E27FC236}">
                <a16:creationId xmlns:a16="http://schemas.microsoft.com/office/drawing/2014/main" id="{CF1276D6-C086-5F41-0CF9-60CE656D484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897304" y="5809141"/>
            <a:ext cx="504000" cy="504000"/>
          </a:xfrm>
          <a:prstGeom prst="rect">
            <a:avLst/>
          </a:prstGeom>
        </p:spPr>
      </p:pic>
      <p:sp>
        <p:nvSpPr>
          <p:cNvPr id="24" name="Text Box 11">
            <a:extLst>
              <a:ext uri="{FF2B5EF4-FFF2-40B4-BE49-F238E27FC236}">
                <a16:creationId xmlns:a16="http://schemas.microsoft.com/office/drawing/2014/main" id="{069234CB-3797-515D-4B1E-037DC64D49CC}"/>
              </a:ext>
            </a:extLst>
          </p:cNvPr>
          <p:cNvSpPr txBox="1"/>
          <p:nvPr userDrawn="1"/>
        </p:nvSpPr>
        <p:spPr>
          <a:xfrm>
            <a:off x="6810578" y="6472774"/>
            <a:ext cx="322311"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b="0" i="0" kern="100">
                <a:solidFill>
                  <a:srgbClr val="0285C8"/>
                </a:solidFill>
                <a:effectLst/>
                <a:latin typeface="Arial Narrow" panose="020B0604020202020204" pitchFamily="34" charset="0"/>
                <a:ea typeface="Calibri" panose="020F0502020204030204" pitchFamily="34" charset="0"/>
                <a:cs typeface="Arial Narrow" panose="020B0604020202020204" pitchFamily="34" charset="0"/>
              </a:rPr>
              <a:t>5781-1</a:t>
            </a:r>
            <a:endParaRPr lang="en-CO" sz="700" b="0" i="0" kern="100">
              <a:effectLst/>
              <a:latin typeface="Arial Narrow" panose="020B0604020202020204" pitchFamily="34" charset="0"/>
              <a:ea typeface="Calibri" panose="020F0502020204030204" pitchFamily="34" charset="0"/>
              <a:cs typeface="Arial Narrow" panose="020B0604020202020204" pitchFamily="34" charset="0"/>
            </a:endParaRPr>
          </a:p>
        </p:txBody>
      </p:sp>
      <p:sp>
        <p:nvSpPr>
          <p:cNvPr id="25" name="Text Box 12">
            <a:extLst>
              <a:ext uri="{FF2B5EF4-FFF2-40B4-BE49-F238E27FC236}">
                <a16:creationId xmlns:a16="http://schemas.microsoft.com/office/drawing/2014/main" id="{D6567490-A198-18FC-6795-1D8FE26D11AF}"/>
              </a:ext>
            </a:extLst>
          </p:cNvPr>
          <p:cNvSpPr txBox="1"/>
          <p:nvPr userDrawn="1"/>
        </p:nvSpPr>
        <p:spPr>
          <a:xfrm>
            <a:off x="7264635" y="6474552"/>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SA-CER-551308</a:t>
            </a:r>
            <a:endParaRPr lang="en-CO" sz="7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13">
            <a:extLst>
              <a:ext uri="{FF2B5EF4-FFF2-40B4-BE49-F238E27FC236}">
                <a16:creationId xmlns:a16="http://schemas.microsoft.com/office/drawing/2014/main" id="{2461DC3A-B05A-B21E-304A-6071ED0CADF0}"/>
              </a:ext>
            </a:extLst>
          </p:cNvPr>
          <p:cNvSpPr txBox="1"/>
          <p:nvPr userDrawn="1"/>
        </p:nvSpPr>
        <p:spPr>
          <a:xfrm>
            <a:off x="7899207" y="6471966"/>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ST-CER955060</a:t>
            </a:r>
            <a:endParaRPr lang="en-CO" sz="7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14">
            <a:extLst>
              <a:ext uri="{FF2B5EF4-FFF2-40B4-BE49-F238E27FC236}">
                <a16:creationId xmlns:a16="http://schemas.microsoft.com/office/drawing/2014/main" id="{611FDF22-8905-9E22-84F0-89AD66790446}"/>
              </a:ext>
            </a:extLst>
          </p:cNvPr>
          <p:cNvSpPr txBox="1"/>
          <p:nvPr userDrawn="1"/>
        </p:nvSpPr>
        <p:spPr>
          <a:xfrm>
            <a:off x="8527310" y="6465616"/>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SI CER9669331</a:t>
            </a:r>
            <a:endParaRPr lang="en-CO" sz="7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15">
            <a:extLst>
              <a:ext uri="{FF2B5EF4-FFF2-40B4-BE49-F238E27FC236}">
                <a16:creationId xmlns:a16="http://schemas.microsoft.com/office/drawing/2014/main" id="{98CA0E43-6A03-BEDD-5DA3-B93589E53903}"/>
              </a:ext>
            </a:extLst>
          </p:cNvPr>
          <p:cNvSpPr txBox="1"/>
          <p:nvPr userDrawn="1"/>
        </p:nvSpPr>
        <p:spPr>
          <a:xfrm>
            <a:off x="9154962" y="6458224"/>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SGA-2000495</a:t>
            </a:r>
            <a:endParaRPr lang="en-CO" sz="7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 Box 16">
            <a:extLst>
              <a:ext uri="{FF2B5EF4-FFF2-40B4-BE49-F238E27FC236}">
                <a16:creationId xmlns:a16="http://schemas.microsoft.com/office/drawing/2014/main" id="{B1955B94-5208-47DD-9940-2E16F233C0CE}"/>
              </a:ext>
            </a:extLst>
          </p:cNvPr>
          <p:cNvSpPr txBox="1"/>
          <p:nvPr userDrawn="1"/>
        </p:nvSpPr>
        <p:spPr>
          <a:xfrm>
            <a:off x="10427633" y="6459998"/>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CP-CER-PB0655</a:t>
            </a:r>
            <a:endParaRPr lang="en-CO" sz="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Box 17">
            <a:extLst>
              <a:ext uri="{FF2B5EF4-FFF2-40B4-BE49-F238E27FC236}">
                <a16:creationId xmlns:a16="http://schemas.microsoft.com/office/drawing/2014/main" id="{021D3C25-7DED-974B-DAB5-7E85EEA08414}"/>
              </a:ext>
            </a:extLst>
          </p:cNvPr>
          <p:cNvSpPr txBox="1"/>
          <p:nvPr userDrawn="1"/>
        </p:nvSpPr>
        <p:spPr>
          <a:xfrm>
            <a:off x="11064974" y="6459998"/>
            <a:ext cx="708413" cy="147726"/>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sz="700" kern="100">
                <a:solidFill>
                  <a:srgbClr val="0285C8"/>
                </a:solidFill>
                <a:effectLst/>
                <a:latin typeface="Arial Narrow" panose="020B0604020202020204" pitchFamily="34" charset="0"/>
                <a:ea typeface="Calibri" panose="020F0502020204030204" pitchFamily="34" charset="0"/>
                <a:cs typeface="Times New Roman" panose="02020603050405020304" pitchFamily="18" charset="0"/>
              </a:rPr>
              <a:t>RJ-CER855787</a:t>
            </a:r>
            <a:endParaRPr lang="en-CO" sz="7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0B2BA28E-501C-4996-9416-67F7CEED017D}"/>
              </a:ext>
            </a:extLst>
          </p:cNvPr>
          <p:cNvSpPr/>
          <p:nvPr userDrawn="1"/>
        </p:nvSpPr>
        <p:spPr>
          <a:xfrm>
            <a:off x="7695175" y="544859"/>
            <a:ext cx="2641604" cy="712441"/>
          </a:xfrm>
          <a:prstGeom prst="rect">
            <a:avLst/>
          </a:prstGeom>
          <a:solidFill>
            <a:srgbClr val="E5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osición de imagen 3">
            <a:extLst>
              <a:ext uri="{FF2B5EF4-FFF2-40B4-BE49-F238E27FC236}">
                <a16:creationId xmlns:a16="http://schemas.microsoft.com/office/drawing/2014/main" id="{E89EC0D3-20CE-459C-B642-CE154BBC451F}"/>
              </a:ext>
            </a:extLst>
          </p:cNvPr>
          <p:cNvSpPr>
            <a:spLocks noGrp="1"/>
          </p:cNvSpPr>
          <p:nvPr>
            <p:ph type="pic" sz="quarter" idx="11" hasCustomPrompt="1"/>
          </p:nvPr>
        </p:nvSpPr>
        <p:spPr>
          <a:xfrm>
            <a:off x="7683500" y="544513"/>
            <a:ext cx="2628900" cy="700087"/>
          </a:xfrm>
        </p:spPr>
        <p:txBody>
          <a:bodyPr>
            <a:normAutofit/>
          </a:bodyPr>
          <a:lstStyle>
            <a:lvl1pPr marL="0" indent="0">
              <a:buNone/>
              <a:defRPr sz="1400">
                <a:latin typeface="Montserrat" panose="00000500000000000000" pitchFamily="50" charset="0"/>
              </a:defRPr>
            </a:lvl1pPr>
          </a:lstStyle>
          <a:p>
            <a:r>
              <a:rPr lang="en-US" err="1"/>
              <a:t>Inserte</a:t>
            </a:r>
            <a:r>
              <a:rPr lang="en-US"/>
              <a:t> </a:t>
            </a:r>
            <a:r>
              <a:rPr lang="en-US" err="1"/>
              <a:t>aq</a:t>
            </a:r>
            <a:r>
              <a:rPr lang="es-MX" err="1"/>
              <a:t>uí</a:t>
            </a:r>
            <a:r>
              <a:rPr lang="es-MX"/>
              <a:t> el logo de la dependencia.</a:t>
            </a:r>
          </a:p>
        </p:txBody>
      </p:sp>
    </p:spTree>
    <p:extLst>
      <p:ext uri="{BB962C8B-B14F-4D97-AF65-F5344CB8AC3E}">
        <p14:creationId xmlns:p14="http://schemas.microsoft.com/office/powerpoint/2010/main" val="985111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D3FFD73-9BB8-4010-B4D4-195DC6BF35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0">
            <a:extLst>
              <a:ext uri="{FF2B5EF4-FFF2-40B4-BE49-F238E27FC236}">
                <a16:creationId xmlns:a16="http://schemas.microsoft.com/office/drawing/2014/main" id="{2F82BA67-6869-4799-9965-ED4690FC7869}"/>
              </a:ext>
            </a:extLst>
          </p:cNvPr>
          <p:cNvSpPr>
            <a:spLocks noGrp="1"/>
          </p:cNvSpPr>
          <p:nvPr>
            <p:ph type="body" sz="quarter" idx="13" hasCustomPrompt="1"/>
          </p:nvPr>
        </p:nvSpPr>
        <p:spPr>
          <a:xfrm>
            <a:off x="4493710" y="2954338"/>
            <a:ext cx="6545766" cy="1595437"/>
          </a:xfrm>
        </p:spPr>
        <p:txBody>
          <a:bodyPr>
            <a:normAutofit/>
          </a:bodyPr>
          <a:lstStyle>
            <a:lvl1pPr marL="0" indent="0" algn="l">
              <a:buNone/>
              <a:defRPr sz="4000" b="1">
                <a:solidFill>
                  <a:srgbClr val="359946"/>
                </a:solidFill>
                <a:latin typeface="Montserrat" pitchFamily="2" charset="77"/>
              </a:defRPr>
            </a:lvl1pPr>
          </a:lstStyle>
          <a:p>
            <a:pPr lvl="0"/>
            <a:r>
              <a:rPr lang="es-ES_tradnl"/>
              <a:t>TÍTULO PRINCIPAL</a:t>
            </a:r>
          </a:p>
          <a:p>
            <a:pPr lvl="0"/>
            <a:r>
              <a:rPr lang="es-ES_tradnl"/>
              <a:t>AQUÍ</a:t>
            </a:r>
          </a:p>
        </p:txBody>
      </p:sp>
    </p:spTree>
    <p:extLst>
      <p:ext uri="{BB962C8B-B14F-4D97-AF65-F5344CB8AC3E}">
        <p14:creationId xmlns:p14="http://schemas.microsoft.com/office/powerpoint/2010/main" val="319237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65C0968-0296-4DED-B52D-7355468D25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0">
            <a:extLst>
              <a:ext uri="{FF2B5EF4-FFF2-40B4-BE49-F238E27FC236}">
                <a16:creationId xmlns:a16="http://schemas.microsoft.com/office/drawing/2014/main" id="{EEBA210B-E0B1-4EEE-A4E6-ABE11E84DABF}"/>
              </a:ext>
            </a:extLst>
          </p:cNvPr>
          <p:cNvSpPr>
            <a:spLocks noGrp="1"/>
          </p:cNvSpPr>
          <p:nvPr>
            <p:ph type="body" sz="quarter" idx="13" hasCustomPrompt="1"/>
          </p:nvPr>
        </p:nvSpPr>
        <p:spPr>
          <a:xfrm>
            <a:off x="645610" y="2954338"/>
            <a:ext cx="4114800" cy="1595437"/>
          </a:xfrm>
        </p:spPr>
        <p:txBody>
          <a:bodyPr>
            <a:normAutofit/>
          </a:bodyPr>
          <a:lstStyle>
            <a:lvl1pPr marL="0" indent="0" algn="l">
              <a:buNone/>
              <a:defRPr sz="4000" b="1">
                <a:solidFill>
                  <a:srgbClr val="359946"/>
                </a:solidFill>
                <a:latin typeface="Montserrat" pitchFamily="2" charset="77"/>
              </a:defRPr>
            </a:lvl1pPr>
          </a:lstStyle>
          <a:p>
            <a:pPr lvl="0"/>
            <a:r>
              <a:rPr lang="es-ES_tradnl"/>
              <a:t>Subtítulo aquí</a:t>
            </a:r>
          </a:p>
        </p:txBody>
      </p:sp>
    </p:spTree>
    <p:extLst>
      <p:ext uri="{BB962C8B-B14F-4D97-AF65-F5344CB8AC3E}">
        <p14:creationId xmlns:p14="http://schemas.microsoft.com/office/powerpoint/2010/main" val="324666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7F2045-31F6-4739-81B3-EEE093B05F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ítulo 4">
            <a:extLst>
              <a:ext uri="{FF2B5EF4-FFF2-40B4-BE49-F238E27FC236}">
                <a16:creationId xmlns:a16="http://schemas.microsoft.com/office/drawing/2014/main" id="{B9C78640-9365-4D14-B9C5-A6732031CBD3}"/>
              </a:ext>
            </a:extLst>
          </p:cNvPr>
          <p:cNvSpPr>
            <a:spLocks noGrp="1"/>
          </p:cNvSpPr>
          <p:nvPr>
            <p:ph type="ctrTitle"/>
          </p:nvPr>
        </p:nvSpPr>
        <p:spPr>
          <a:xfrm>
            <a:off x="466725" y="1745239"/>
            <a:ext cx="11210925" cy="4615295"/>
          </a:xfrm>
        </p:spPr>
        <p:txBody>
          <a:bodyPr anchor="t">
            <a:normAutofit/>
          </a:bodyPr>
          <a:lstStyle/>
          <a:p>
            <a:pPr algn="l"/>
            <a:r>
              <a:rPr lang="es-ES" sz="2400" b="1" i="0">
                <a:solidFill>
                  <a:srgbClr val="359546"/>
                </a:solidFill>
                <a:effectLst/>
                <a:latin typeface="Open Sans" panose="020B0606030504020204" pitchFamily="34" charset="0"/>
                <a:ea typeface="Open Sans" panose="020B0606030504020204" pitchFamily="34" charset="0"/>
                <a:cs typeface="Open Sans" panose="020B0606030504020204" pitchFamily="34" charset="0"/>
              </a:rPr>
              <a:t>¿De dónde viene?</a:t>
            </a:r>
            <a:br>
              <a:rPr lang="es-ES" sz="18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ES" sz="18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 contrario del pensamiento popular, el texto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no es simplemente texto aleatorio. Tiene sus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raices</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una pieza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cl´sica</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la literatura del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Latin</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que data del año 45 antes de Cristo, haciendo que este adquiera mas de 2000 años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antiguedad</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Richard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McClintock</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un profesor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Latin</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la Universidad de Hampden-</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Sydney</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Virginia, encontró una de las palabras más oscuras de la lengua del latín,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consecteur</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un pasaje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y al seguir leyendo distintos textos del latín, descubrió la fuente indudable.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viene de las secciones 1.10.32 y 1.10.33 de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Finnibus</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Bonorum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Malorum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(Los Extremos del Bien y El Mal) por Cicero, escrito en el año 45 antes de Cristo. Este libro es un tratado de teoría de éticas, muy popular durante el Renacimiento. La primera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linea</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del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dolor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sit</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amet</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viene de una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linea</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en la sección 1.10.32</a:t>
            </a:r>
            <a:b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b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El trozo de texto estándar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Lorem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Ipsum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usado desde el año 1500 es reproducido debajo para aquellos interesados. Las secciones 1.10.32 y 1.10.33 de "de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Finibus</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Bonorum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t>
            </a:r>
            <a:r>
              <a:rPr lang="es-ES" sz="180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Malorum</a:t>
            </a:r>
            <a:r>
              <a:rPr lang="es-ES" sz="18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por Cicero son también reproducidas en su forma original exacta, acompañadas por versiones en Inglés de la traducción realizada en 1914 por H. Rackham.</a:t>
            </a:r>
            <a:endParaRPr lang="es-ES" sz="1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026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1D42AF-8278-6ECD-810D-4679CC945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D910C25B-72BA-C193-6027-E6898A201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09D6E2F2-A933-C3F8-7FCA-ACC5443382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5F4E7-6894-9F42-86A9-5F6A174CCEDC}" type="datetimeFigureOut">
              <a:rPr lang="es-ES_tradnl" smtClean="0"/>
              <a:t>22/08/2023</a:t>
            </a:fld>
            <a:endParaRPr lang="es-ES_tradnl"/>
          </a:p>
        </p:txBody>
      </p:sp>
      <p:sp>
        <p:nvSpPr>
          <p:cNvPr id="5" name="Footer Placeholder 4">
            <a:extLst>
              <a:ext uri="{FF2B5EF4-FFF2-40B4-BE49-F238E27FC236}">
                <a16:creationId xmlns:a16="http://schemas.microsoft.com/office/drawing/2014/main" id="{D9F32080-F610-1E1F-8AE2-98F50B7C2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0C640386-8F1B-CD6C-144B-771D3C79F3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6133C-5E3F-8D45-9CB8-40E9CAD07CDB}" type="slidenum">
              <a:rPr lang="es-ES_tradnl" smtClean="0"/>
              <a:t>‹Nº›</a:t>
            </a:fld>
            <a:endParaRPr lang="es-ES_tradnl"/>
          </a:p>
        </p:txBody>
      </p:sp>
    </p:spTree>
    <p:extLst>
      <p:ext uri="{BB962C8B-B14F-4D97-AF65-F5344CB8AC3E}">
        <p14:creationId xmlns:p14="http://schemas.microsoft.com/office/powerpoint/2010/main" val="1655891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21.xml"/><Relationship Id="rId1" Type="http://schemas.openxmlformats.org/officeDocument/2006/relationships/slideLayout" Target="../slideLayouts/slideLayout4.xml"/><Relationship Id="rId4" Type="http://schemas.openxmlformats.org/officeDocument/2006/relationships/slide" Target="slide24.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s://www.google.com/url?sa=i&amp;rct=j&amp;q=&amp;esrc=s&amp;source=images&amp;cd=&amp;ved=2ahUKEwiBj4Lg8OjfAhWkTN8KHUY7CP0QjRx6BAgBEAU&amp;url=http://plandecuentas.com.co/normas-de-contabilidad-niif.html&amp;psig=AOvVaw0ZPi-lTIc-O6MUw43PWQHo&amp;ust=1547404392617515" TargetMode="External"/><Relationship Id="rId18" Type="http://schemas.openxmlformats.org/officeDocument/2006/relationships/image" Target="../media/image66.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5.png"/><Relationship Id="rId2" Type="http://schemas.openxmlformats.org/officeDocument/2006/relationships/image" Target="../media/image51.png"/><Relationship Id="rId16"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hyperlink" Target="https://www.ramajudicial.gov.co/web/sistema-integrado-gestion-de-la-calidad-y-el-medio-ambiente/informes-nivel-seccional"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7.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77.png"/><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etbcsj-my.sharepoint.com/personal/ycastels_cendoj_ramajudicial_gov_co/_layouts/15/onedrive.aspx?listurl=https%3A%2F%2Fetbcsj%2Esharepoint%2Ecom%2Fteams%2FSIGCMA%5F2023%2FDocumentos%20compartidos&amp;viewid=22f4c110%2De332%2D4824%2Dbf82%2Db3d05a83c905&amp;id=%2Fteams%2FSIGCMA%5F2023%2FDocumentos%20compartidos%2FIMPLEMENTACI%C3%93N%202023%2FNTC%5FISO%5F27001%2F2%2E%20Estructura%20ISO%2027001%20V2%2F5%2E%20Actuar%20%2D%20Numeral%2010%2FAcciones%20correctivas%5Fmejora%2F2022%2FAuditoria%20externa%2FAC%202%2FInforme%20Tecnico%20Sincronizac%C3%B3n%20CCTV%2DBiometricos%20DC%20CAN%20%2Epdf&amp;parent=%2Fteams%2FSIGCMA%5F2023%2FDocumentos%20compartidos%2FIMPLEMENTACI%C3%93N%202023%2FNTC%5FISO%5F27001%2F2%2E%20Estructura%20ISO%2027001%20V2%2F5%2E%20Actuar%20%2D%20Numeral%2010%2FAcciones%20correctivas%5Fmejora%2F2022%2FAuditoria%20externa%2FAC%202" TargetMode="External"/><Relationship Id="rId2" Type="http://schemas.openxmlformats.org/officeDocument/2006/relationships/hyperlink" Target="https://etbcsj.sharepoint.com/teams/SIGCMA_2023/Documentos%20compartidos/Forms/AllItems.aspx?id=%2Fteams%2FSIGCMA%5F2023%2FDocumentos%20compartidos%2FIMPLEMENTACI%C3%93N%202023%2FNTC%5FISO%5F27001%2F5%2E%20Acciones%20de%20Gesti%C3%B3n%2FAcciones%20correctivas%5Fmejora%2F2022%2FAuditoria%20externa%2FAC%202%2FCorreo%5F%20Informe%20Tec%2E%20sincroniza%20reloj%20DC%20CAN%2Epdf&amp;viewid=22f4c110%2De332%2D4824%2Dbf82%2Db3d05a83c905&amp;parent=%2Fteams%2FSIGCMA%5F2023%2FDocumentos%20compartidos%2FIMPLEMENTACI%C3%93N%202023%2FNTC%5FISO%5F27001%2F5%2E%20Acciones%20de%20Gesti%C3%B3n%2FAcciones%20correctivas%5Fmejora%2F2022%2FAuditoria%20externa%2FAC%202"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tbcsj.sharepoint.com/:p:/r/teams/SIGCMA_2023/_layouts/15/Doc.aspx?sourcedoc=%7BD3BA60F9-2C5E-4C1D-93B5-62B6FCDC1D33%7D&amp;file=Plataforma_Estrat%C3%A9gica.pptx&amp;action=edit&amp;mobileredirect=true" TargetMode="External"/><Relationship Id="rId2" Type="http://schemas.openxmlformats.org/officeDocument/2006/relationships/hyperlink" Target="https://etbcsj.sharepoint.com/:x:/r/teams/SIGCMA_2023/_layouts/15/Doc.aspx?sourcedoc=%7B5014CB91-168A-4F89-9087-DE5FF3F624B1%7D&amp;file=Caracterizacion%20-%20Apoyo%20Civil%20Circuito.xlsx&amp;action=default&amp;mobileredirect=true" TargetMode="External"/><Relationship Id="rId1" Type="http://schemas.openxmlformats.org/officeDocument/2006/relationships/slideLayout" Target="../slideLayouts/slideLayout4.xml"/><Relationship Id="rId4" Type="http://schemas.openxmlformats.org/officeDocument/2006/relationships/image" Target="../media/image16.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etbcsj.sharepoint.com/teams/SIGCMA_2023/Documentos%20compartidos/Forms/AllItems.aspx?id=%2Fteams%2FSIGCMA%5F2023%2FDocumentos%20compartidos%2FIMPLEMENTACI%C3%93N%202023%2FNTC%5FISO%5F27001%2FPreparaci%C3%B3n%5FAuditor%C3%ADa%5FExterna%2FAcuerdos%2FPCSJA22%2D12033%2Epdf&amp;viewid=22f4c110%2De332%2D4824%2Dbf82%2Db3d05a83c905&amp;parent=%2Fteams%2FSIGCMA%5F2023%2FDocumentos%20compartidos%2FIMPLEMENTACI%C3%93N%202023%2FNTC%5FISO%5F27001%2FPreparaci%C3%B3n%5FAuditor%C3%ADa%5FExterna%2FAcuerdos" TargetMode="External"/><Relationship Id="rId1" Type="http://schemas.openxmlformats.org/officeDocument/2006/relationships/slideLayout" Target="../slideLayouts/slideLayout4.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A86BD2C-1F69-4859-8285-77E4A0818A56}"/>
              </a:ext>
            </a:extLst>
          </p:cNvPr>
          <p:cNvSpPr>
            <a:spLocks noGrp="1"/>
          </p:cNvSpPr>
          <p:nvPr>
            <p:ph type="body" sz="quarter" idx="10"/>
          </p:nvPr>
        </p:nvSpPr>
        <p:spPr>
          <a:xfrm>
            <a:off x="4030580" y="2334126"/>
            <a:ext cx="7784430" cy="2574758"/>
          </a:xfrm>
        </p:spPr>
        <p:txBody>
          <a:bodyPr vert="horz" lIns="91440" tIns="45720" rIns="91440" bIns="45720" rtlCol="0" anchor="t">
            <a:normAutofit/>
          </a:bodyPr>
          <a:lstStyle/>
          <a:p>
            <a:pPr algn="ctr"/>
            <a:r>
              <a:rPr lang="es-MX" dirty="0">
                <a:latin typeface="Montserrat"/>
              </a:rPr>
              <a:t>AUDITORÍA </a:t>
            </a:r>
            <a:endParaRPr lang="es-ES" dirty="0">
              <a:latin typeface="Montserrat"/>
            </a:endParaRPr>
          </a:p>
          <a:p>
            <a:pPr algn="ctr"/>
            <a:r>
              <a:rPr lang="es-MX" dirty="0">
                <a:latin typeface="Montserrat"/>
              </a:rPr>
              <a:t>SISTEMA DE SEGURIDAD DE LA INFORMACIÓN NTC-ISO 27001:2013</a:t>
            </a:r>
          </a:p>
          <a:p>
            <a:pPr algn="ctr"/>
            <a:endParaRPr lang="es-MX"/>
          </a:p>
        </p:txBody>
      </p:sp>
      <p:sp>
        <p:nvSpPr>
          <p:cNvPr id="8" name="Marcador de texto 4">
            <a:extLst>
              <a:ext uri="{FF2B5EF4-FFF2-40B4-BE49-F238E27FC236}">
                <a16:creationId xmlns:a16="http://schemas.microsoft.com/office/drawing/2014/main" id="{EBD4B89F-8714-4522-A197-9F56799A633F}"/>
              </a:ext>
            </a:extLst>
          </p:cNvPr>
          <p:cNvSpPr txBox="1">
            <a:spLocks/>
          </p:cNvSpPr>
          <p:nvPr/>
        </p:nvSpPr>
        <p:spPr>
          <a:xfrm>
            <a:off x="427588" y="5805331"/>
            <a:ext cx="1620922"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Inserte</a:t>
            </a:r>
            <a:r>
              <a:rPr lang="en-US"/>
              <a:t> </a:t>
            </a:r>
            <a:r>
              <a:rPr lang="en-US" err="1"/>
              <a:t>aqu</a:t>
            </a:r>
            <a:r>
              <a:rPr lang="es-MX"/>
              <a:t>í la dirección de la dependencia</a:t>
            </a:r>
          </a:p>
        </p:txBody>
      </p:sp>
      <p:sp>
        <p:nvSpPr>
          <p:cNvPr id="9" name="Marcador de texto 4">
            <a:extLst>
              <a:ext uri="{FF2B5EF4-FFF2-40B4-BE49-F238E27FC236}">
                <a16:creationId xmlns:a16="http://schemas.microsoft.com/office/drawing/2014/main" id="{B64EFA52-7A92-41A7-9892-E3D1DFEF1E2A}"/>
              </a:ext>
            </a:extLst>
          </p:cNvPr>
          <p:cNvSpPr txBox="1">
            <a:spLocks/>
          </p:cNvSpPr>
          <p:nvPr/>
        </p:nvSpPr>
        <p:spPr>
          <a:xfrm>
            <a:off x="427588" y="5947097"/>
            <a:ext cx="2042562"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Inserte</a:t>
            </a:r>
            <a:r>
              <a:rPr lang="en-US"/>
              <a:t> </a:t>
            </a:r>
            <a:r>
              <a:rPr lang="en-US" err="1"/>
              <a:t>aqu</a:t>
            </a:r>
            <a:r>
              <a:rPr lang="es-MX"/>
              <a:t>í el número de teléfono de la dependencia</a:t>
            </a:r>
          </a:p>
        </p:txBody>
      </p:sp>
      <p:sp>
        <p:nvSpPr>
          <p:cNvPr id="13" name="Marcador de texto 4">
            <a:extLst>
              <a:ext uri="{FF2B5EF4-FFF2-40B4-BE49-F238E27FC236}">
                <a16:creationId xmlns:a16="http://schemas.microsoft.com/office/drawing/2014/main" id="{E48CBC82-4514-4E25-8FBF-2A6878CC890C}"/>
              </a:ext>
            </a:extLst>
          </p:cNvPr>
          <p:cNvSpPr txBox="1">
            <a:spLocks/>
          </p:cNvSpPr>
          <p:nvPr/>
        </p:nvSpPr>
        <p:spPr>
          <a:xfrm>
            <a:off x="427588" y="5654362"/>
            <a:ext cx="1620922" cy="116366"/>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600" kern="1200">
                <a:solidFill>
                  <a:schemeClr val="tx1"/>
                </a:solidFill>
                <a:latin typeface="Cairo" panose="00000500000000000000" pitchFamily="2" charset="-78"/>
                <a:ea typeface="+mn-ea"/>
                <a:cs typeface="Cairo" panose="000005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t>www.ramajudicial.gov.co</a:t>
            </a:r>
          </a:p>
        </p:txBody>
      </p:sp>
    </p:spTree>
    <p:extLst>
      <p:ext uri="{BB962C8B-B14F-4D97-AF65-F5344CB8AC3E}">
        <p14:creationId xmlns:p14="http://schemas.microsoft.com/office/powerpoint/2010/main" val="150053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ítulo 1">
            <a:extLst>
              <a:ext uri="{FF2B5EF4-FFF2-40B4-BE49-F238E27FC236}">
                <a16:creationId xmlns:a16="http://schemas.microsoft.com/office/drawing/2014/main" id="{A2C7B8F4-4007-4F76-AF1F-2235C0C26E58}"/>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grpSp>
        <p:nvGrpSpPr>
          <p:cNvPr id="36" name="Grupo 35">
            <a:extLst>
              <a:ext uri="{FF2B5EF4-FFF2-40B4-BE49-F238E27FC236}">
                <a16:creationId xmlns:a16="http://schemas.microsoft.com/office/drawing/2014/main" id="{8E18F8B8-7C7E-4D5D-A4A4-F9B8E20772D9}"/>
              </a:ext>
            </a:extLst>
          </p:cNvPr>
          <p:cNvGrpSpPr/>
          <p:nvPr/>
        </p:nvGrpSpPr>
        <p:grpSpPr>
          <a:xfrm>
            <a:off x="0" y="2335558"/>
            <a:ext cx="3428999" cy="336672"/>
            <a:chOff x="3176" y="2252702"/>
            <a:chExt cx="3209644" cy="336672"/>
          </a:xfrm>
        </p:grpSpPr>
        <p:sp>
          <p:nvSpPr>
            <p:cNvPr id="37" name="Rectangle 46">
              <a:extLst>
                <a:ext uri="{FF2B5EF4-FFF2-40B4-BE49-F238E27FC236}">
                  <a16:creationId xmlns:a16="http://schemas.microsoft.com/office/drawing/2014/main" id="{18F9DC79-8A8D-4B94-9122-467BF91CFC9D}"/>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8" name="Rectangle 47">
              <a:extLst>
                <a:ext uri="{FF2B5EF4-FFF2-40B4-BE49-F238E27FC236}">
                  <a16:creationId xmlns:a16="http://schemas.microsoft.com/office/drawing/2014/main" id="{510595D0-823A-4699-BFAE-EB4B2BFB98E1}"/>
                </a:ext>
              </a:extLst>
            </p:cNvPr>
            <p:cNvSpPr/>
            <p:nvPr/>
          </p:nvSpPr>
          <p:spPr>
            <a:xfrm>
              <a:off x="244709" y="2252702"/>
              <a:ext cx="2968110"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9" name="TextBox 48">
              <a:extLst>
                <a:ext uri="{FF2B5EF4-FFF2-40B4-BE49-F238E27FC236}">
                  <a16:creationId xmlns:a16="http://schemas.microsoft.com/office/drawing/2014/main" id="{34661BE2-F9D5-4058-85D5-2C60991B84C3}"/>
                </a:ext>
              </a:extLst>
            </p:cNvPr>
            <p:cNvSpPr txBox="1"/>
            <p:nvPr/>
          </p:nvSpPr>
          <p:spPr>
            <a:xfrm>
              <a:off x="524141" y="2272992"/>
              <a:ext cx="2688679"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VIII. / OPERACIÓN</a:t>
              </a:r>
            </a:p>
          </p:txBody>
        </p:sp>
      </p:grpSp>
      <p:sp>
        <p:nvSpPr>
          <p:cNvPr id="40" name="TextBox 74">
            <a:extLst>
              <a:ext uri="{FF2B5EF4-FFF2-40B4-BE49-F238E27FC236}">
                <a16:creationId xmlns:a16="http://schemas.microsoft.com/office/drawing/2014/main" id="{50F8DB39-2633-4F3A-BD86-70B61ABCF9EE}"/>
              </a:ext>
            </a:extLst>
          </p:cNvPr>
          <p:cNvSpPr txBox="1"/>
          <p:nvPr/>
        </p:nvSpPr>
        <p:spPr>
          <a:xfrm>
            <a:off x="4411955" y="3136986"/>
            <a:ext cx="3372615" cy="338554"/>
          </a:xfrm>
          <a:prstGeom prst="rect">
            <a:avLst/>
          </a:prstGeom>
          <a:noFill/>
        </p:spPr>
        <p:txBody>
          <a:bodyPr wrap="square" rtlCol="0" anchor="ctr">
            <a:spAutoFit/>
          </a:bodyPr>
          <a:lstStyle/>
          <a:p>
            <a:pPr algn="just"/>
            <a:r>
              <a:rPr lang="es-ES_tradnl" sz="1600" dirty="0">
                <a:latin typeface="Montserrat" pitchFamily="2" charset="77"/>
              </a:rPr>
              <a:t>Planificación y Control Operacional</a:t>
            </a:r>
          </a:p>
        </p:txBody>
      </p:sp>
      <p:sp>
        <p:nvSpPr>
          <p:cNvPr id="41" name="TextBox 74">
            <a:extLst>
              <a:ext uri="{FF2B5EF4-FFF2-40B4-BE49-F238E27FC236}">
                <a16:creationId xmlns:a16="http://schemas.microsoft.com/office/drawing/2014/main" id="{2E201029-6F71-4B42-90A3-4E1A2DC3F5C8}"/>
              </a:ext>
            </a:extLst>
          </p:cNvPr>
          <p:cNvSpPr txBox="1"/>
          <p:nvPr/>
        </p:nvSpPr>
        <p:spPr>
          <a:xfrm>
            <a:off x="4784468" y="3483518"/>
            <a:ext cx="5243514" cy="338554"/>
          </a:xfrm>
          <a:prstGeom prst="rect">
            <a:avLst/>
          </a:prstGeom>
          <a:noFill/>
        </p:spPr>
        <p:txBody>
          <a:bodyPr wrap="square" rtlCol="0" anchor="ctr">
            <a:spAutoFit/>
          </a:bodyPr>
          <a:lstStyle/>
          <a:p>
            <a:pPr algn="just"/>
            <a:r>
              <a:rPr lang="es-ES_tradnl" sz="1600" dirty="0">
                <a:latin typeface="Montserrat" pitchFamily="2" charset="77"/>
              </a:rPr>
              <a:t>Ver</a:t>
            </a:r>
            <a:endParaRPr lang="es-ES_tradnl" sz="1200" dirty="0">
              <a:latin typeface="Montserrat" pitchFamily="2" charset="77"/>
            </a:endParaRPr>
          </a:p>
        </p:txBody>
      </p:sp>
      <p:grpSp>
        <p:nvGrpSpPr>
          <p:cNvPr id="42" name="Grupo 41">
            <a:extLst>
              <a:ext uri="{FF2B5EF4-FFF2-40B4-BE49-F238E27FC236}">
                <a16:creationId xmlns:a16="http://schemas.microsoft.com/office/drawing/2014/main" id="{2B11184E-0464-48E1-BEC1-3B3AD6F263C3}"/>
              </a:ext>
            </a:extLst>
          </p:cNvPr>
          <p:cNvGrpSpPr/>
          <p:nvPr/>
        </p:nvGrpSpPr>
        <p:grpSpPr>
          <a:xfrm>
            <a:off x="3745650" y="3078862"/>
            <a:ext cx="453198" cy="461766"/>
            <a:chOff x="5980367" y="2585794"/>
            <a:chExt cx="453198" cy="461766"/>
          </a:xfrm>
        </p:grpSpPr>
        <p:sp>
          <p:nvSpPr>
            <p:cNvPr id="43" name="Diagrama de flujo: conector 42">
              <a:extLst>
                <a:ext uri="{FF2B5EF4-FFF2-40B4-BE49-F238E27FC236}">
                  <a16:creationId xmlns:a16="http://schemas.microsoft.com/office/drawing/2014/main" id="{7A066C24-A93D-4CB6-B1EF-0C14CA7C2E29}"/>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65" name="TextBox 126">
              <a:extLst>
                <a:ext uri="{FF2B5EF4-FFF2-40B4-BE49-F238E27FC236}">
                  <a16:creationId xmlns:a16="http://schemas.microsoft.com/office/drawing/2014/main" id="{24AE41F1-09F1-4453-AB8C-47A683516E17}"/>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8.1</a:t>
              </a:r>
            </a:p>
          </p:txBody>
        </p:sp>
      </p:grpSp>
      <p:sp>
        <p:nvSpPr>
          <p:cNvPr id="69" name="Flecha: a la derecha 68">
            <a:extLst>
              <a:ext uri="{FF2B5EF4-FFF2-40B4-BE49-F238E27FC236}">
                <a16:creationId xmlns:a16="http://schemas.microsoft.com/office/drawing/2014/main" id="{7D105394-68DF-414E-A8FB-A4D09695C064}"/>
              </a:ext>
            </a:extLst>
          </p:cNvPr>
          <p:cNvSpPr/>
          <p:nvPr/>
        </p:nvSpPr>
        <p:spPr>
          <a:xfrm>
            <a:off x="4594945" y="3588754"/>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TextBox 74">
            <a:extLst>
              <a:ext uri="{FF2B5EF4-FFF2-40B4-BE49-F238E27FC236}">
                <a16:creationId xmlns:a16="http://schemas.microsoft.com/office/drawing/2014/main" id="{AE4CEF2B-6A63-4E54-BA26-2A063C743226}"/>
              </a:ext>
            </a:extLst>
          </p:cNvPr>
          <p:cNvSpPr txBox="1"/>
          <p:nvPr/>
        </p:nvSpPr>
        <p:spPr>
          <a:xfrm>
            <a:off x="4416871" y="4144634"/>
            <a:ext cx="5243514" cy="338554"/>
          </a:xfrm>
          <a:prstGeom prst="rect">
            <a:avLst/>
          </a:prstGeom>
          <a:noFill/>
        </p:spPr>
        <p:txBody>
          <a:bodyPr wrap="square" rtlCol="0" anchor="ctr">
            <a:spAutoFit/>
          </a:bodyPr>
          <a:lstStyle/>
          <a:p>
            <a:pPr algn="just"/>
            <a:r>
              <a:rPr lang="es-ES_tradnl" sz="1600" dirty="0">
                <a:latin typeface="Montserrat" pitchFamily="2" charset="77"/>
              </a:rPr>
              <a:t>Valoración de Riesgos de la Seguridad de la Información </a:t>
            </a:r>
          </a:p>
        </p:txBody>
      </p:sp>
      <p:sp>
        <p:nvSpPr>
          <p:cNvPr id="71" name="TextBox 74">
            <a:extLst>
              <a:ext uri="{FF2B5EF4-FFF2-40B4-BE49-F238E27FC236}">
                <a16:creationId xmlns:a16="http://schemas.microsoft.com/office/drawing/2014/main" id="{782A2D22-E065-4239-8BD1-D51E8239DAEA}"/>
              </a:ext>
            </a:extLst>
          </p:cNvPr>
          <p:cNvSpPr txBox="1"/>
          <p:nvPr/>
        </p:nvSpPr>
        <p:spPr>
          <a:xfrm>
            <a:off x="4784468" y="4462742"/>
            <a:ext cx="1870666" cy="338554"/>
          </a:xfrm>
          <a:prstGeom prst="rect">
            <a:avLst/>
          </a:prstGeom>
          <a:noFill/>
        </p:spPr>
        <p:txBody>
          <a:bodyPr wrap="square" rtlCol="0" anchor="ctr">
            <a:spAutoFit/>
          </a:bodyPr>
          <a:lstStyle/>
          <a:p>
            <a:pPr algn="just"/>
            <a:r>
              <a:rPr lang="es-ES_tradnl" sz="1600" dirty="0">
                <a:latin typeface="Montserrat" pitchFamily="2" charset="77"/>
              </a:rPr>
              <a:t>Ver</a:t>
            </a:r>
            <a:endParaRPr lang="es-ES_tradnl" sz="1200" dirty="0">
              <a:latin typeface="Montserrat" pitchFamily="2" charset="77"/>
            </a:endParaRPr>
          </a:p>
        </p:txBody>
      </p:sp>
      <p:grpSp>
        <p:nvGrpSpPr>
          <p:cNvPr id="72" name="Grupo 71">
            <a:extLst>
              <a:ext uri="{FF2B5EF4-FFF2-40B4-BE49-F238E27FC236}">
                <a16:creationId xmlns:a16="http://schemas.microsoft.com/office/drawing/2014/main" id="{0E34996E-67BF-4DD9-993D-7902191BD2C4}"/>
              </a:ext>
            </a:extLst>
          </p:cNvPr>
          <p:cNvGrpSpPr/>
          <p:nvPr/>
        </p:nvGrpSpPr>
        <p:grpSpPr>
          <a:xfrm>
            <a:off x="3750566" y="4086510"/>
            <a:ext cx="453198" cy="461766"/>
            <a:chOff x="5980367" y="2585794"/>
            <a:chExt cx="453198" cy="461766"/>
          </a:xfrm>
        </p:grpSpPr>
        <p:sp>
          <p:nvSpPr>
            <p:cNvPr id="73" name="Diagrama de flujo: conector 72">
              <a:extLst>
                <a:ext uri="{FF2B5EF4-FFF2-40B4-BE49-F238E27FC236}">
                  <a16:creationId xmlns:a16="http://schemas.microsoft.com/office/drawing/2014/main" id="{B13DEBCB-3408-41B9-B0B2-ABD41B13EB37}"/>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4" name="TextBox 126">
              <a:extLst>
                <a:ext uri="{FF2B5EF4-FFF2-40B4-BE49-F238E27FC236}">
                  <a16:creationId xmlns:a16="http://schemas.microsoft.com/office/drawing/2014/main" id="{C0C1DEC1-8C33-4CAA-B36B-4A6D7A9A73CF}"/>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8.2</a:t>
              </a:r>
            </a:p>
          </p:txBody>
        </p:sp>
      </p:grpSp>
      <p:sp>
        <p:nvSpPr>
          <p:cNvPr id="75" name="Flecha: a la derecha 74">
            <a:extLst>
              <a:ext uri="{FF2B5EF4-FFF2-40B4-BE49-F238E27FC236}">
                <a16:creationId xmlns:a16="http://schemas.microsoft.com/office/drawing/2014/main" id="{133E60A3-F604-4AE1-9A4B-C4927AF43C13}"/>
              </a:ext>
            </a:extLst>
          </p:cNvPr>
          <p:cNvSpPr/>
          <p:nvPr/>
        </p:nvSpPr>
        <p:spPr>
          <a:xfrm>
            <a:off x="4599861" y="4596402"/>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TextBox 74">
            <a:extLst>
              <a:ext uri="{FF2B5EF4-FFF2-40B4-BE49-F238E27FC236}">
                <a16:creationId xmlns:a16="http://schemas.microsoft.com/office/drawing/2014/main" id="{BBEE6617-FCFB-4AA8-B041-B86FFA5B61D0}"/>
              </a:ext>
            </a:extLst>
          </p:cNvPr>
          <p:cNvSpPr txBox="1"/>
          <p:nvPr/>
        </p:nvSpPr>
        <p:spPr>
          <a:xfrm>
            <a:off x="4416872" y="5076715"/>
            <a:ext cx="5243514" cy="338554"/>
          </a:xfrm>
          <a:prstGeom prst="rect">
            <a:avLst/>
          </a:prstGeom>
          <a:noFill/>
        </p:spPr>
        <p:txBody>
          <a:bodyPr wrap="square" rtlCol="0" anchor="ctr">
            <a:spAutoFit/>
          </a:bodyPr>
          <a:lstStyle/>
          <a:p>
            <a:pPr algn="just"/>
            <a:r>
              <a:rPr lang="es-MX" sz="1600" dirty="0">
                <a:latin typeface="Montserrat" pitchFamily="2" charset="77"/>
              </a:rPr>
              <a:t>Tratamiento de Riesgos de la Información </a:t>
            </a:r>
          </a:p>
        </p:txBody>
      </p:sp>
      <p:sp>
        <p:nvSpPr>
          <p:cNvPr id="77" name="TextBox 74">
            <a:extLst>
              <a:ext uri="{FF2B5EF4-FFF2-40B4-BE49-F238E27FC236}">
                <a16:creationId xmlns:a16="http://schemas.microsoft.com/office/drawing/2014/main" id="{B417D8B4-D002-45F3-9650-901B82E0FE32}"/>
              </a:ext>
            </a:extLst>
          </p:cNvPr>
          <p:cNvSpPr txBox="1"/>
          <p:nvPr/>
        </p:nvSpPr>
        <p:spPr>
          <a:xfrm>
            <a:off x="4784468" y="5394823"/>
            <a:ext cx="7031333" cy="338554"/>
          </a:xfrm>
          <a:prstGeom prst="rect">
            <a:avLst/>
          </a:prstGeom>
          <a:noFill/>
        </p:spPr>
        <p:txBody>
          <a:bodyPr wrap="square" rtlCol="0" anchor="ctr">
            <a:spAutoFit/>
          </a:bodyPr>
          <a:lstStyle/>
          <a:p>
            <a:pPr algn="just"/>
            <a:r>
              <a:rPr lang="es-MX" sz="1600" dirty="0">
                <a:latin typeface="Montserrat" pitchFamily="2" charset="77"/>
              </a:rPr>
              <a:t>Evidencias</a:t>
            </a:r>
            <a:endParaRPr lang="es-MX" sz="1600" dirty="0">
              <a:solidFill>
                <a:srgbClr val="FF0000"/>
              </a:solidFill>
              <a:latin typeface="Montserrat" pitchFamily="2" charset="77"/>
            </a:endParaRPr>
          </a:p>
        </p:txBody>
      </p:sp>
      <p:grpSp>
        <p:nvGrpSpPr>
          <p:cNvPr id="78" name="Grupo 77">
            <a:extLst>
              <a:ext uri="{FF2B5EF4-FFF2-40B4-BE49-F238E27FC236}">
                <a16:creationId xmlns:a16="http://schemas.microsoft.com/office/drawing/2014/main" id="{12120C95-8B5A-4C40-AE6E-89601983433A}"/>
              </a:ext>
            </a:extLst>
          </p:cNvPr>
          <p:cNvGrpSpPr/>
          <p:nvPr/>
        </p:nvGrpSpPr>
        <p:grpSpPr>
          <a:xfrm>
            <a:off x="3750567" y="5018591"/>
            <a:ext cx="453198" cy="461766"/>
            <a:chOff x="5980367" y="2585794"/>
            <a:chExt cx="453198" cy="461766"/>
          </a:xfrm>
        </p:grpSpPr>
        <p:sp>
          <p:nvSpPr>
            <p:cNvPr id="79" name="Diagrama de flujo: conector 78">
              <a:extLst>
                <a:ext uri="{FF2B5EF4-FFF2-40B4-BE49-F238E27FC236}">
                  <a16:creationId xmlns:a16="http://schemas.microsoft.com/office/drawing/2014/main" id="{3A564D6A-2C32-4D92-A181-346FF2BAD4D9}"/>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0" name="TextBox 126">
              <a:extLst>
                <a:ext uri="{FF2B5EF4-FFF2-40B4-BE49-F238E27FC236}">
                  <a16:creationId xmlns:a16="http://schemas.microsoft.com/office/drawing/2014/main" id="{12A7ACA5-0FC4-41D5-A400-9D6149A5972D}"/>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8.3</a:t>
              </a:r>
            </a:p>
          </p:txBody>
        </p:sp>
      </p:grpSp>
      <p:sp>
        <p:nvSpPr>
          <p:cNvPr id="81" name="Flecha: a la derecha 80">
            <a:extLst>
              <a:ext uri="{FF2B5EF4-FFF2-40B4-BE49-F238E27FC236}">
                <a16:creationId xmlns:a16="http://schemas.microsoft.com/office/drawing/2014/main" id="{E8E93F70-3F91-404B-AD73-BC15600D4080}"/>
              </a:ext>
            </a:extLst>
          </p:cNvPr>
          <p:cNvSpPr/>
          <p:nvPr/>
        </p:nvSpPr>
        <p:spPr>
          <a:xfrm>
            <a:off x="4599862" y="5528483"/>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2" name="Picture 8">
            <a:extLst>
              <a:ext uri="{FF2B5EF4-FFF2-40B4-BE49-F238E27FC236}">
                <a16:creationId xmlns:a16="http://schemas.microsoft.com/office/drawing/2014/main" id="{9C3A9120-7860-4CFC-B6C2-9F9AAF825CA2}"/>
              </a:ext>
            </a:extLst>
          </p:cNvPr>
          <p:cNvPicPr>
            <a:picLocks noChangeAspect="1"/>
          </p:cNvPicPr>
          <p:nvPr/>
        </p:nvPicPr>
        <p:blipFill>
          <a:blip r:embed="rId2"/>
          <a:srcRect/>
          <a:stretch>
            <a:fillRect/>
          </a:stretch>
        </p:blipFill>
        <p:spPr>
          <a:xfrm>
            <a:off x="674003" y="3483518"/>
            <a:ext cx="2632282" cy="2224278"/>
          </a:xfrm>
          <a:prstGeom prst="rect">
            <a:avLst/>
          </a:prstGeom>
        </p:spPr>
      </p:pic>
    </p:spTree>
    <p:extLst>
      <p:ext uri="{BB962C8B-B14F-4D97-AF65-F5344CB8AC3E}">
        <p14:creationId xmlns:p14="http://schemas.microsoft.com/office/powerpoint/2010/main" val="87774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ítulo 1">
            <a:extLst>
              <a:ext uri="{FF2B5EF4-FFF2-40B4-BE49-F238E27FC236}">
                <a16:creationId xmlns:a16="http://schemas.microsoft.com/office/drawing/2014/main" id="{044A63A2-A846-4749-83E8-305B8ABBE6B7}"/>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grpSp>
        <p:nvGrpSpPr>
          <p:cNvPr id="82" name="Grupo 81">
            <a:extLst>
              <a:ext uri="{FF2B5EF4-FFF2-40B4-BE49-F238E27FC236}">
                <a16:creationId xmlns:a16="http://schemas.microsoft.com/office/drawing/2014/main" id="{B90502D5-B6C6-4755-A04B-94EFEE7A55AF}"/>
              </a:ext>
            </a:extLst>
          </p:cNvPr>
          <p:cNvGrpSpPr/>
          <p:nvPr/>
        </p:nvGrpSpPr>
        <p:grpSpPr>
          <a:xfrm>
            <a:off x="0" y="2335558"/>
            <a:ext cx="3428999" cy="336672"/>
            <a:chOff x="3176" y="2252702"/>
            <a:chExt cx="3209644" cy="336672"/>
          </a:xfrm>
        </p:grpSpPr>
        <p:sp>
          <p:nvSpPr>
            <p:cNvPr id="83" name="Rectangle 46">
              <a:extLst>
                <a:ext uri="{FF2B5EF4-FFF2-40B4-BE49-F238E27FC236}">
                  <a16:creationId xmlns:a16="http://schemas.microsoft.com/office/drawing/2014/main" id="{FBF8E612-FFA4-4B98-99B4-70249FB134DB}"/>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84" name="Rectangle 47">
              <a:extLst>
                <a:ext uri="{FF2B5EF4-FFF2-40B4-BE49-F238E27FC236}">
                  <a16:creationId xmlns:a16="http://schemas.microsoft.com/office/drawing/2014/main" id="{0654392B-3774-4D37-9F61-17ABD6814467}"/>
                </a:ext>
              </a:extLst>
            </p:cNvPr>
            <p:cNvSpPr/>
            <p:nvPr/>
          </p:nvSpPr>
          <p:spPr>
            <a:xfrm>
              <a:off x="244709" y="2252702"/>
              <a:ext cx="2968110"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85" name="TextBox 48">
              <a:extLst>
                <a:ext uri="{FF2B5EF4-FFF2-40B4-BE49-F238E27FC236}">
                  <a16:creationId xmlns:a16="http://schemas.microsoft.com/office/drawing/2014/main" id="{F33FD996-3720-4678-AC4A-A58034283D6A}"/>
                </a:ext>
              </a:extLst>
            </p:cNvPr>
            <p:cNvSpPr txBox="1"/>
            <p:nvPr/>
          </p:nvSpPr>
          <p:spPr>
            <a:xfrm>
              <a:off x="524141" y="2272992"/>
              <a:ext cx="2688679" cy="307905"/>
            </a:xfrm>
            <a:prstGeom prst="rect">
              <a:avLst/>
            </a:prstGeom>
            <a:noFill/>
          </p:spPr>
          <p:txBody>
            <a:bodyPr wrap="square" rtlCol="0">
              <a:spAutoFit/>
            </a:bodyPr>
            <a:lstStyle/>
            <a:p>
              <a:r>
                <a:rPr lang="es-ES_tradnl" sz="1400" b="1" dirty="0">
                  <a:solidFill>
                    <a:schemeClr val="bg1"/>
                  </a:solidFill>
                  <a:latin typeface="Gotham Medium" panose="02000604030000020004" pitchFamily="2" charset="0"/>
                </a:rPr>
                <a:t>X. / MEJORA</a:t>
              </a:r>
            </a:p>
          </p:txBody>
        </p:sp>
      </p:grpSp>
      <p:sp>
        <p:nvSpPr>
          <p:cNvPr id="92" name="TextBox 74">
            <a:extLst>
              <a:ext uri="{FF2B5EF4-FFF2-40B4-BE49-F238E27FC236}">
                <a16:creationId xmlns:a16="http://schemas.microsoft.com/office/drawing/2014/main" id="{E7D110D1-622C-4B9F-8BBB-CB8A350DF40D}"/>
              </a:ext>
            </a:extLst>
          </p:cNvPr>
          <p:cNvSpPr txBox="1"/>
          <p:nvPr/>
        </p:nvSpPr>
        <p:spPr>
          <a:xfrm>
            <a:off x="4326230" y="3090446"/>
            <a:ext cx="4117683" cy="338554"/>
          </a:xfrm>
          <a:prstGeom prst="rect">
            <a:avLst/>
          </a:prstGeom>
          <a:noFill/>
        </p:spPr>
        <p:txBody>
          <a:bodyPr wrap="square" rtlCol="0" anchor="ctr">
            <a:spAutoFit/>
          </a:bodyPr>
          <a:lstStyle/>
          <a:p>
            <a:pPr algn="just"/>
            <a:r>
              <a:rPr lang="es-MX" sz="1600" dirty="0">
                <a:latin typeface="Montserrat" pitchFamily="2" charset="77"/>
              </a:rPr>
              <a:t>No conformidades y acciones correctivas </a:t>
            </a:r>
          </a:p>
        </p:txBody>
      </p:sp>
      <p:grpSp>
        <p:nvGrpSpPr>
          <p:cNvPr id="94" name="Grupo 93">
            <a:extLst>
              <a:ext uri="{FF2B5EF4-FFF2-40B4-BE49-F238E27FC236}">
                <a16:creationId xmlns:a16="http://schemas.microsoft.com/office/drawing/2014/main" id="{E5824525-8D18-4EC9-BF83-DAD1D5871367}"/>
              </a:ext>
            </a:extLst>
          </p:cNvPr>
          <p:cNvGrpSpPr/>
          <p:nvPr/>
        </p:nvGrpSpPr>
        <p:grpSpPr>
          <a:xfrm>
            <a:off x="3576955" y="3032322"/>
            <a:ext cx="642721" cy="461766"/>
            <a:chOff x="5897397" y="2585794"/>
            <a:chExt cx="642721" cy="461766"/>
          </a:xfrm>
        </p:grpSpPr>
        <p:sp>
          <p:nvSpPr>
            <p:cNvPr id="95" name="Diagrama de flujo: conector 94">
              <a:extLst>
                <a:ext uri="{FF2B5EF4-FFF2-40B4-BE49-F238E27FC236}">
                  <a16:creationId xmlns:a16="http://schemas.microsoft.com/office/drawing/2014/main" id="{262241C8-E8B5-4329-BB41-19EAD06B94B4}"/>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96" name="TextBox 126">
              <a:extLst>
                <a:ext uri="{FF2B5EF4-FFF2-40B4-BE49-F238E27FC236}">
                  <a16:creationId xmlns:a16="http://schemas.microsoft.com/office/drawing/2014/main" id="{EEE92E5E-1E46-4EB9-AD56-96911CF5DB94}"/>
                </a:ext>
              </a:extLst>
            </p:cNvPr>
            <p:cNvSpPr txBox="1"/>
            <p:nvPr/>
          </p:nvSpPr>
          <p:spPr>
            <a:xfrm>
              <a:off x="5897397" y="2636332"/>
              <a:ext cx="642721"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10.1</a:t>
              </a:r>
            </a:p>
          </p:txBody>
        </p:sp>
      </p:grpSp>
      <p:sp>
        <p:nvSpPr>
          <p:cNvPr id="98" name="TextBox 74">
            <a:extLst>
              <a:ext uri="{FF2B5EF4-FFF2-40B4-BE49-F238E27FC236}">
                <a16:creationId xmlns:a16="http://schemas.microsoft.com/office/drawing/2014/main" id="{06251F9A-7DEB-4A2B-954E-5B08B00DABEC}"/>
              </a:ext>
            </a:extLst>
          </p:cNvPr>
          <p:cNvSpPr txBox="1"/>
          <p:nvPr/>
        </p:nvSpPr>
        <p:spPr>
          <a:xfrm>
            <a:off x="4326230" y="3798988"/>
            <a:ext cx="4117683" cy="338554"/>
          </a:xfrm>
          <a:prstGeom prst="rect">
            <a:avLst/>
          </a:prstGeom>
          <a:noFill/>
        </p:spPr>
        <p:txBody>
          <a:bodyPr wrap="square" rtlCol="0" anchor="ctr">
            <a:spAutoFit/>
          </a:bodyPr>
          <a:lstStyle/>
          <a:p>
            <a:pPr algn="just"/>
            <a:r>
              <a:rPr lang="es-ES_tradnl" sz="1600" dirty="0">
                <a:latin typeface="Gotham Medium" panose="02000604030000020004" pitchFamily="2" charset="0"/>
              </a:rPr>
              <a:t>Actas, videos fotos de reuniones del Comité</a:t>
            </a:r>
          </a:p>
        </p:txBody>
      </p:sp>
      <p:grpSp>
        <p:nvGrpSpPr>
          <p:cNvPr id="100" name="Grupo 99">
            <a:extLst>
              <a:ext uri="{FF2B5EF4-FFF2-40B4-BE49-F238E27FC236}">
                <a16:creationId xmlns:a16="http://schemas.microsoft.com/office/drawing/2014/main" id="{8B0FB80D-047D-4137-9C35-1B2F658B7EC8}"/>
              </a:ext>
            </a:extLst>
          </p:cNvPr>
          <p:cNvGrpSpPr/>
          <p:nvPr/>
        </p:nvGrpSpPr>
        <p:grpSpPr>
          <a:xfrm>
            <a:off x="3576955" y="3740864"/>
            <a:ext cx="642721" cy="461766"/>
            <a:chOff x="5897397" y="2585794"/>
            <a:chExt cx="642721" cy="461766"/>
          </a:xfrm>
        </p:grpSpPr>
        <p:sp>
          <p:nvSpPr>
            <p:cNvPr id="101" name="Diagrama de flujo: conector 100">
              <a:extLst>
                <a:ext uri="{FF2B5EF4-FFF2-40B4-BE49-F238E27FC236}">
                  <a16:creationId xmlns:a16="http://schemas.microsoft.com/office/drawing/2014/main" id="{AB6705BA-DE69-4256-93DF-1E420940B646}"/>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02" name="TextBox 126">
              <a:extLst>
                <a:ext uri="{FF2B5EF4-FFF2-40B4-BE49-F238E27FC236}">
                  <a16:creationId xmlns:a16="http://schemas.microsoft.com/office/drawing/2014/main" id="{35E6B990-3BD5-40BB-AE31-3BEC69554373}"/>
                </a:ext>
              </a:extLst>
            </p:cNvPr>
            <p:cNvSpPr txBox="1"/>
            <p:nvPr/>
          </p:nvSpPr>
          <p:spPr>
            <a:xfrm>
              <a:off x="5897397" y="2636332"/>
              <a:ext cx="642721"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10.2</a:t>
              </a:r>
            </a:p>
          </p:txBody>
        </p:sp>
      </p:grpSp>
      <p:sp>
        <p:nvSpPr>
          <p:cNvPr id="116" name="Freeform 2">
            <a:extLst>
              <a:ext uri="{FF2B5EF4-FFF2-40B4-BE49-F238E27FC236}">
                <a16:creationId xmlns:a16="http://schemas.microsoft.com/office/drawing/2014/main" id="{C953241D-B8D2-41A5-9EA8-D413B7404466}"/>
              </a:ext>
            </a:extLst>
          </p:cNvPr>
          <p:cNvSpPr/>
          <p:nvPr/>
        </p:nvSpPr>
        <p:spPr>
          <a:xfrm>
            <a:off x="682244" y="3538275"/>
            <a:ext cx="2515395" cy="2356961"/>
          </a:xfrm>
          <a:custGeom>
            <a:avLst/>
            <a:gdLst/>
            <a:ahLst/>
            <a:cxnLst/>
            <a:rect l="l" t="t" r="r" b="b"/>
            <a:pathLst>
              <a:path w="3605593" h="4114800">
                <a:moveTo>
                  <a:pt x="0" y="0"/>
                </a:moveTo>
                <a:lnTo>
                  <a:pt x="3605593" y="0"/>
                </a:lnTo>
                <a:lnTo>
                  <a:pt x="36055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Tree>
    <p:extLst>
      <p:ext uri="{BB962C8B-B14F-4D97-AF65-F5344CB8AC3E}">
        <p14:creationId xmlns:p14="http://schemas.microsoft.com/office/powerpoint/2010/main" val="2905335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id="{E5D9CCCC-78CC-5435-9583-55A9C2651648}"/>
              </a:ext>
            </a:extLst>
          </p:cNvPr>
          <p:cNvSpPr txBox="1"/>
          <p:nvPr/>
        </p:nvSpPr>
        <p:spPr>
          <a:xfrm>
            <a:off x="1240578" y="1346401"/>
            <a:ext cx="3179164" cy="984885"/>
          </a:xfrm>
          <a:prstGeom prst="rect">
            <a:avLst/>
          </a:prstGeom>
          <a:noFill/>
        </p:spPr>
        <p:txBody>
          <a:bodyPr wrap="square" rtlCol="0">
            <a:spAutoFit/>
          </a:bodyPr>
          <a:lstStyle/>
          <a:p>
            <a:pPr algn="ctr"/>
            <a:r>
              <a:rPr lang="es-ES_tradnl" sz="3000" b="1">
                <a:solidFill>
                  <a:srgbClr val="00B050"/>
                </a:solidFill>
                <a:latin typeface="Filson Pro Book" panose="02000000000000000000" pitchFamily="2" charset="77"/>
              </a:rPr>
              <a:t>PEDT 2021 -2025</a:t>
            </a:r>
          </a:p>
          <a:p>
            <a:pPr algn="ctr"/>
            <a:r>
              <a:rPr lang="es-ES_tradnl" sz="1400" b="1">
                <a:solidFill>
                  <a:schemeClr val="accent4"/>
                </a:solidFill>
                <a:latin typeface="Filson Pro Book" panose="02000000000000000000" pitchFamily="2" charset="77"/>
              </a:rPr>
              <a:t>Acuerdo PCSJA20-11631 del 22 de septiembre de 2020</a:t>
            </a:r>
          </a:p>
        </p:txBody>
      </p:sp>
      <p:pic>
        <p:nvPicPr>
          <p:cNvPr id="6" name="Google Shape;127;ge2e961f2f2_0_12">
            <a:extLst>
              <a:ext uri="{FF2B5EF4-FFF2-40B4-BE49-F238E27FC236}">
                <a16:creationId xmlns:a16="http://schemas.microsoft.com/office/drawing/2014/main" id="{53AD506A-4FA1-5B28-7217-FEBA040CD574}"/>
              </a:ext>
            </a:extLst>
          </p:cNvPr>
          <p:cNvPicPr preferRelativeResize="0"/>
          <p:nvPr/>
        </p:nvPicPr>
        <p:blipFill>
          <a:blip r:embed="rId2">
            <a:alphaModFix/>
          </a:blip>
          <a:stretch>
            <a:fillRect/>
          </a:stretch>
        </p:blipFill>
        <p:spPr>
          <a:xfrm>
            <a:off x="2005036" y="1428140"/>
            <a:ext cx="8946386" cy="5294800"/>
          </a:xfrm>
          <a:prstGeom prst="rect">
            <a:avLst/>
          </a:prstGeom>
          <a:noFill/>
          <a:ln>
            <a:noFill/>
          </a:ln>
        </p:spPr>
      </p:pic>
      <p:sp>
        <p:nvSpPr>
          <p:cNvPr id="7" name="Google Shape;128;ge2e961f2f2_0_12">
            <a:extLst>
              <a:ext uri="{FF2B5EF4-FFF2-40B4-BE49-F238E27FC236}">
                <a16:creationId xmlns:a16="http://schemas.microsoft.com/office/drawing/2014/main" id="{536FD873-02C8-473B-3F13-9C1E80142116}"/>
              </a:ext>
            </a:extLst>
          </p:cNvPr>
          <p:cNvSpPr/>
          <p:nvPr/>
        </p:nvSpPr>
        <p:spPr>
          <a:xfrm>
            <a:off x="5532645" y="1453292"/>
            <a:ext cx="1608711" cy="864687"/>
          </a:xfrm>
          <a:prstGeom prst="roundRect">
            <a:avLst>
              <a:gd name="adj" fmla="val 20177"/>
            </a:avLst>
          </a:prstGeom>
          <a:solidFill>
            <a:srgbClr val="00B050"/>
          </a:solidFill>
          <a:ln>
            <a:noFill/>
          </a:ln>
        </p:spPr>
        <p:txBody>
          <a:bodyPr spcFirstLastPara="1" wrap="square" lIns="91425" tIns="91425" rIns="91425" bIns="91425" anchor="ctr" anchorCtr="0">
            <a:noAutofit/>
          </a:bodyPr>
          <a:lstStyle/>
          <a:p>
            <a:pPr algn="ctr"/>
            <a:r>
              <a:rPr lang="es-419" sz="1600" b="1">
                <a:solidFill>
                  <a:prstClr val="white"/>
                </a:solidFill>
                <a:latin typeface="Montserrat"/>
                <a:sym typeface="Montserrat"/>
              </a:rPr>
              <a:t>Expediente</a:t>
            </a:r>
          </a:p>
          <a:p>
            <a:pPr algn="ctr"/>
            <a:r>
              <a:rPr lang="es-419" sz="1600" b="1">
                <a:solidFill>
                  <a:prstClr val="white"/>
                </a:solidFill>
                <a:latin typeface="Montserrat"/>
                <a:sym typeface="Montserrat"/>
              </a:rPr>
              <a:t>Electrónico </a:t>
            </a:r>
            <a:endParaRPr sz="1600" b="1">
              <a:solidFill>
                <a:prstClr val="white"/>
              </a:solidFill>
              <a:latin typeface="Montserrat"/>
              <a:sym typeface="Montserrat"/>
            </a:endParaRPr>
          </a:p>
        </p:txBody>
      </p:sp>
      <p:sp>
        <p:nvSpPr>
          <p:cNvPr id="8" name="Google Shape;129;ge2e961f2f2_0_12">
            <a:extLst>
              <a:ext uri="{FF2B5EF4-FFF2-40B4-BE49-F238E27FC236}">
                <a16:creationId xmlns:a16="http://schemas.microsoft.com/office/drawing/2014/main" id="{EF32E6A3-7A22-AF45-4D2B-13C1CBA22509}"/>
              </a:ext>
            </a:extLst>
          </p:cNvPr>
          <p:cNvSpPr/>
          <p:nvPr/>
        </p:nvSpPr>
        <p:spPr>
          <a:xfrm>
            <a:off x="5369180" y="5555042"/>
            <a:ext cx="2057868" cy="860571"/>
          </a:xfrm>
          <a:prstGeom prst="roundRect">
            <a:avLst>
              <a:gd name="adj" fmla="val 20177"/>
            </a:avLst>
          </a:prstGeo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algn="ctr"/>
            <a:r>
              <a:rPr lang="es-419" sz="1600" b="1">
                <a:solidFill>
                  <a:prstClr val="white"/>
                </a:solidFill>
                <a:latin typeface="Montserrat"/>
                <a:sym typeface="Montserrat"/>
              </a:rPr>
              <a:t>Gestión de seguridad</a:t>
            </a:r>
            <a:endParaRPr sz="1600" b="1">
              <a:solidFill>
                <a:prstClr val="white"/>
              </a:solidFill>
              <a:latin typeface="Montserrat"/>
              <a:sym typeface="Montserrat"/>
            </a:endParaRPr>
          </a:p>
        </p:txBody>
      </p:sp>
      <p:sp>
        <p:nvSpPr>
          <p:cNvPr id="9" name="Google Shape;130;ge2e961f2f2_0_12">
            <a:extLst>
              <a:ext uri="{FF2B5EF4-FFF2-40B4-BE49-F238E27FC236}">
                <a16:creationId xmlns:a16="http://schemas.microsoft.com/office/drawing/2014/main" id="{D921026A-178D-2349-E865-48447C955153}"/>
              </a:ext>
            </a:extLst>
          </p:cNvPr>
          <p:cNvSpPr/>
          <p:nvPr/>
        </p:nvSpPr>
        <p:spPr>
          <a:xfrm>
            <a:off x="2087101" y="2729194"/>
            <a:ext cx="1961400" cy="769200"/>
          </a:xfrm>
          <a:prstGeom prst="roundRect">
            <a:avLst>
              <a:gd name="adj" fmla="val 20177"/>
            </a:avLst>
          </a:prstGeom>
          <a:solidFill>
            <a:srgbClr val="00B05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a:ln>
                  <a:noFill/>
                </a:ln>
                <a:solidFill>
                  <a:prstClr val="white"/>
                </a:solidFill>
                <a:effectLst/>
                <a:uLnTx/>
                <a:uFillTx/>
                <a:latin typeface="Montserrat"/>
                <a:ea typeface="Montserrat"/>
                <a:cs typeface="Montserrat"/>
                <a:sym typeface="Montserrat"/>
              </a:rPr>
              <a:t>Gestión administrativa</a:t>
            </a:r>
            <a:endParaRPr kumimoji="0" sz="1600" b="1" i="0" u="none" strike="noStrike" kern="1200" cap="none" spc="0" normalizeH="0" baseline="0" noProof="0">
              <a:ln>
                <a:noFill/>
              </a:ln>
              <a:solidFill>
                <a:prstClr val="white"/>
              </a:solidFill>
              <a:effectLst/>
              <a:uLnTx/>
              <a:uFillTx/>
              <a:latin typeface="Montserrat"/>
              <a:ea typeface="Montserrat"/>
              <a:cs typeface="Montserrat"/>
              <a:sym typeface="Montserrat"/>
            </a:endParaRPr>
          </a:p>
        </p:txBody>
      </p:sp>
      <p:sp>
        <p:nvSpPr>
          <p:cNvPr id="10" name="Google Shape;131;ge2e961f2f2_0_12">
            <a:extLst>
              <a:ext uri="{FF2B5EF4-FFF2-40B4-BE49-F238E27FC236}">
                <a16:creationId xmlns:a16="http://schemas.microsoft.com/office/drawing/2014/main" id="{7CAFEE60-96E8-4BEB-36C8-F4513CDFCF7C}"/>
              </a:ext>
            </a:extLst>
          </p:cNvPr>
          <p:cNvSpPr/>
          <p:nvPr/>
        </p:nvSpPr>
        <p:spPr>
          <a:xfrm>
            <a:off x="1755489" y="4250368"/>
            <a:ext cx="2315601" cy="1094247"/>
          </a:xfrm>
          <a:prstGeom prst="roundRect">
            <a:avLst>
              <a:gd name="adj" fmla="val 20177"/>
            </a:avLst>
          </a:prstGeom>
          <a:solidFill>
            <a:srgbClr val="00B050"/>
          </a:solidFill>
          <a:ln>
            <a:noFill/>
          </a:ln>
        </p:spPr>
        <p:txBody>
          <a:bodyPr spcFirstLastPara="1" wrap="square" lIns="91425" tIns="91425" rIns="91425" bIns="91425" anchor="ctr" anchorCtr="0">
            <a:noAutofit/>
          </a:bodyPr>
          <a:lstStyle/>
          <a:p>
            <a:pPr algn="ctr"/>
            <a:r>
              <a:rPr lang="es-419" sz="1600" b="1">
                <a:solidFill>
                  <a:prstClr val="white"/>
                </a:solidFill>
                <a:latin typeface="Montserrat"/>
                <a:sym typeface="Montserrat"/>
              </a:rPr>
              <a:t>Gestión de la información</a:t>
            </a:r>
            <a:endParaRPr sz="1600" b="1">
              <a:solidFill>
                <a:prstClr val="white"/>
              </a:solidFill>
              <a:latin typeface="Montserrat"/>
              <a:sym typeface="Montserrat"/>
            </a:endParaRPr>
          </a:p>
        </p:txBody>
      </p:sp>
      <p:sp>
        <p:nvSpPr>
          <p:cNvPr id="11" name="Google Shape;132;ge2e961f2f2_0_12">
            <a:extLst>
              <a:ext uri="{FF2B5EF4-FFF2-40B4-BE49-F238E27FC236}">
                <a16:creationId xmlns:a16="http://schemas.microsoft.com/office/drawing/2014/main" id="{1EE6B735-E6FE-8706-BBC4-EC8B64B065C1}"/>
              </a:ext>
            </a:extLst>
          </p:cNvPr>
          <p:cNvSpPr/>
          <p:nvPr/>
        </p:nvSpPr>
        <p:spPr>
          <a:xfrm>
            <a:off x="8706265" y="2729194"/>
            <a:ext cx="1742700" cy="769200"/>
          </a:xfrm>
          <a:prstGeom prst="roundRect">
            <a:avLst>
              <a:gd name="adj" fmla="val 20177"/>
            </a:avLst>
          </a:prstGeom>
          <a:solidFill>
            <a:srgbClr val="00B050"/>
          </a:solidFill>
          <a:ln>
            <a:noFill/>
          </a:ln>
        </p:spPr>
        <p:txBody>
          <a:bodyPr spcFirstLastPara="1" wrap="square" lIns="91425" tIns="91425" rIns="91425" bIns="91425" anchor="ctr" anchorCtr="0">
            <a:noAutofit/>
          </a:bodyPr>
          <a:lstStyle/>
          <a:p>
            <a:pPr algn="ctr"/>
            <a:r>
              <a:rPr lang="es-419" sz="1600" b="1">
                <a:solidFill>
                  <a:prstClr val="white"/>
                </a:solidFill>
                <a:latin typeface="Montserrat"/>
                <a:sym typeface="Montserrat"/>
              </a:rPr>
              <a:t>Gestión de TI</a:t>
            </a:r>
            <a:endParaRPr sz="1600" b="1">
              <a:solidFill>
                <a:prstClr val="white"/>
              </a:solidFill>
              <a:latin typeface="Montserrat"/>
              <a:sym typeface="Montserrat"/>
            </a:endParaRPr>
          </a:p>
        </p:txBody>
      </p:sp>
      <p:sp>
        <p:nvSpPr>
          <p:cNvPr id="12" name="Google Shape;133;ge2e961f2f2_0_12">
            <a:extLst>
              <a:ext uri="{FF2B5EF4-FFF2-40B4-BE49-F238E27FC236}">
                <a16:creationId xmlns:a16="http://schemas.microsoft.com/office/drawing/2014/main" id="{32FDBEE7-807D-4668-9FD6-63B24D377C0A}"/>
              </a:ext>
            </a:extLst>
          </p:cNvPr>
          <p:cNvSpPr/>
          <p:nvPr/>
        </p:nvSpPr>
        <p:spPr>
          <a:xfrm>
            <a:off x="8573622" y="4250369"/>
            <a:ext cx="2377800" cy="769200"/>
          </a:xfrm>
          <a:prstGeom prst="roundRect">
            <a:avLst>
              <a:gd name="adj" fmla="val 20177"/>
            </a:avLst>
          </a:prstGeom>
          <a:solidFill>
            <a:srgbClr val="00B05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a:ln>
                  <a:noFill/>
                </a:ln>
                <a:solidFill>
                  <a:prstClr val="white"/>
                </a:solidFill>
                <a:effectLst/>
                <a:uLnTx/>
                <a:uFillTx/>
                <a:latin typeface="Montserrat"/>
                <a:ea typeface="Montserrat"/>
                <a:cs typeface="Montserrat"/>
                <a:sym typeface="Montserrat"/>
              </a:rPr>
              <a:t>Gestión de cambio y comunicaciones</a:t>
            </a:r>
            <a:endParaRPr kumimoji="0" sz="1600" b="1" i="0" u="none" strike="noStrike" kern="1200" cap="none" spc="0" normalizeH="0" baseline="0" noProof="0">
              <a:ln>
                <a:noFill/>
              </a:ln>
              <a:solidFill>
                <a:prstClr val="white"/>
              </a:solidFill>
              <a:effectLst/>
              <a:uLnTx/>
              <a:uFillTx/>
              <a:latin typeface="Montserrat"/>
              <a:ea typeface="Montserrat"/>
              <a:cs typeface="Montserrat"/>
              <a:sym typeface="Montserrat"/>
            </a:endParaRPr>
          </a:p>
        </p:txBody>
      </p:sp>
      <p:cxnSp>
        <p:nvCxnSpPr>
          <p:cNvPr id="13" name="Google Shape;134;ge2e961f2f2_0_12">
            <a:extLst>
              <a:ext uri="{FF2B5EF4-FFF2-40B4-BE49-F238E27FC236}">
                <a16:creationId xmlns:a16="http://schemas.microsoft.com/office/drawing/2014/main" id="{64F624DF-08F5-8722-0B87-B8418BC0109A}"/>
              </a:ext>
            </a:extLst>
          </p:cNvPr>
          <p:cNvCxnSpPr>
            <a:cxnSpLocks/>
          </p:cNvCxnSpPr>
          <p:nvPr/>
        </p:nvCxnSpPr>
        <p:spPr>
          <a:xfrm rot="10800000">
            <a:off x="6337001" y="2226169"/>
            <a:ext cx="0" cy="811200"/>
          </a:xfrm>
          <a:prstGeom prst="straightConnector1">
            <a:avLst/>
          </a:prstGeom>
          <a:noFill/>
          <a:ln w="38100" cap="flat" cmpd="sng">
            <a:solidFill>
              <a:schemeClr val="lt2"/>
            </a:solidFill>
            <a:prstDash val="solid"/>
            <a:round/>
            <a:headEnd type="none" w="med" len="med"/>
            <a:tailEnd type="oval" w="med" len="med"/>
          </a:ln>
        </p:spPr>
      </p:cxnSp>
      <p:cxnSp>
        <p:nvCxnSpPr>
          <p:cNvPr id="14" name="Google Shape;135;ge2e961f2f2_0_12">
            <a:extLst>
              <a:ext uri="{FF2B5EF4-FFF2-40B4-BE49-F238E27FC236}">
                <a16:creationId xmlns:a16="http://schemas.microsoft.com/office/drawing/2014/main" id="{61891F4B-CC77-89E9-F2B4-09669F15CF38}"/>
              </a:ext>
            </a:extLst>
          </p:cNvPr>
          <p:cNvCxnSpPr>
            <a:cxnSpLocks/>
          </p:cNvCxnSpPr>
          <p:nvPr/>
        </p:nvCxnSpPr>
        <p:spPr>
          <a:xfrm>
            <a:off x="6337001" y="4775919"/>
            <a:ext cx="0" cy="779123"/>
          </a:xfrm>
          <a:prstGeom prst="straightConnector1">
            <a:avLst/>
          </a:prstGeom>
          <a:noFill/>
          <a:ln w="38100" cap="flat" cmpd="sng">
            <a:solidFill>
              <a:schemeClr val="lt2"/>
            </a:solidFill>
            <a:prstDash val="solid"/>
            <a:round/>
            <a:headEnd type="none" w="med" len="med"/>
            <a:tailEnd type="oval" w="med" len="med"/>
          </a:ln>
        </p:spPr>
      </p:cxnSp>
      <p:cxnSp>
        <p:nvCxnSpPr>
          <p:cNvPr id="15" name="Google Shape;136;ge2e961f2f2_0_12">
            <a:extLst>
              <a:ext uri="{FF2B5EF4-FFF2-40B4-BE49-F238E27FC236}">
                <a16:creationId xmlns:a16="http://schemas.microsoft.com/office/drawing/2014/main" id="{F8E8D404-220C-1920-785F-03BA2E71EFD9}"/>
              </a:ext>
            </a:extLst>
          </p:cNvPr>
          <p:cNvCxnSpPr>
            <a:cxnSpLocks/>
          </p:cNvCxnSpPr>
          <p:nvPr/>
        </p:nvCxnSpPr>
        <p:spPr>
          <a:xfrm rot="10800000">
            <a:off x="4006176" y="4634969"/>
            <a:ext cx="1780500" cy="0"/>
          </a:xfrm>
          <a:prstGeom prst="straightConnector1">
            <a:avLst/>
          </a:prstGeom>
          <a:noFill/>
          <a:ln w="38100" cap="flat" cmpd="sng">
            <a:solidFill>
              <a:schemeClr val="lt2"/>
            </a:solidFill>
            <a:prstDash val="solid"/>
            <a:round/>
            <a:headEnd type="none" w="med" len="med"/>
            <a:tailEnd type="oval" w="med" len="med"/>
          </a:ln>
        </p:spPr>
      </p:cxnSp>
      <p:cxnSp>
        <p:nvCxnSpPr>
          <p:cNvPr id="16" name="Google Shape;137;ge2e961f2f2_0_12">
            <a:extLst>
              <a:ext uri="{FF2B5EF4-FFF2-40B4-BE49-F238E27FC236}">
                <a16:creationId xmlns:a16="http://schemas.microsoft.com/office/drawing/2014/main" id="{5E877BF4-1731-9E28-3190-801C087BAF6D}"/>
              </a:ext>
            </a:extLst>
          </p:cNvPr>
          <p:cNvCxnSpPr>
            <a:cxnSpLocks/>
          </p:cNvCxnSpPr>
          <p:nvPr/>
        </p:nvCxnSpPr>
        <p:spPr>
          <a:xfrm rot="10800000">
            <a:off x="3980451" y="3113794"/>
            <a:ext cx="1890900" cy="0"/>
          </a:xfrm>
          <a:prstGeom prst="straightConnector1">
            <a:avLst/>
          </a:prstGeom>
          <a:noFill/>
          <a:ln w="38100" cap="flat" cmpd="sng">
            <a:solidFill>
              <a:schemeClr val="lt2"/>
            </a:solidFill>
            <a:prstDash val="solid"/>
            <a:round/>
            <a:headEnd type="none" w="med" len="med"/>
            <a:tailEnd type="oval" w="med" len="med"/>
          </a:ln>
        </p:spPr>
      </p:cxnSp>
      <p:cxnSp>
        <p:nvCxnSpPr>
          <p:cNvPr id="17" name="Google Shape;138;ge2e961f2f2_0_12">
            <a:extLst>
              <a:ext uri="{FF2B5EF4-FFF2-40B4-BE49-F238E27FC236}">
                <a16:creationId xmlns:a16="http://schemas.microsoft.com/office/drawing/2014/main" id="{F004AE09-3BC2-8989-A75D-70FE82902E5C}"/>
              </a:ext>
            </a:extLst>
          </p:cNvPr>
          <p:cNvCxnSpPr>
            <a:cxnSpLocks/>
          </p:cNvCxnSpPr>
          <p:nvPr/>
        </p:nvCxnSpPr>
        <p:spPr>
          <a:xfrm>
            <a:off x="6929676" y="4634969"/>
            <a:ext cx="1714500" cy="0"/>
          </a:xfrm>
          <a:prstGeom prst="straightConnector1">
            <a:avLst/>
          </a:prstGeom>
          <a:noFill/>
          <a:ln w="38100" cap="flat" cmpd="sng">
            <a:solidFill>
              <a:schemeClr val="lt2"/>
            </a:solidFill>
            <a:prstDash val="solid"/>
            <a:round/>
            <a:headEnd type="none" w="med" len="med"/>
            <a:tailEnd type="oval" w="med" len="med"/>
          </a:ln>
        </p:spPr>
      </p:cxnSp>
      <p:cxnSp>
        <p:nvCxnSpPr>
          <p:cNvPr id="18" name="Google Shape;139;ge2e961f2f2_0_12">
            <a:extLst>
              <a:ext uri="{FF2B5EF4-FFF2-40B4-BE49-F238E27FC236}">
                <a16:creationId xmlns:a16="http://schemas.microsoft.com/office/drawing/2014/main" id="{FB489A50-AFFD-CA77-50EC-C7459068A468}"/>
              </a:ext>
            </a:extLst>
          </p:cNvPr>
          <p:cNvCxnSpPr>
            <a:cxnSpLocks/>
          </p:cNvCxnSpPr>
          <p:nvPr/>
        </p:nvCxnSpPr>
        <p:spPr>
          <a:xfrm>
            <a:off x="6816776" y="3113794"/>
            <a:ext cx="1961400" cy="0"/>
          </a:xfrm>
          <a:prstGeom prst="straightConnector1">
            <a:avLst/>
          </a:prstGeom>
          <a:noFill/>
          <a:ln w="38100" cap="flat" cmpd="sng">
            <a:solidFill>
              <a:schemeClr val="lt2"/>
            </a:solidFill>
            <a:prstDash val="solid"/>
            <a:round/>
            <a:headEnd type="none" w="med" len="med"/>
            <a:tailEnd type="oval" w="med" len="med"/>
          </a:ln>
        </p:spPr>
      </p:cxnSp>
      <p:sp>
        <p:nvSpPr>
          <p:cNvPr id="19" name="Elipse 18">
            <a:extLst>
              <a:ext uri="{FF2B5EF4-FFF2-40B4-BE49-F238E27FC236}">
                <a16:creationId xmlns:a16="http://schemas.microsoft.com/office/drawing/2014/main" id="{0B50AECB-1D7C-3042-DDAF-BAF3EBB78718}"/>
              </a:ext>
            </a:extLst>
          </p:cNvPr>
          <p:cNvSpPr/>
          <p:nvPr/>
        </p:nvSpPr>
        <p:spPr>
          <a:xfrm>
            <a:off x="5786676" y="3238052"/>
            <a:ext cx="1354680" cy="139691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0308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3AE6F9D-C008-4B61-A3D8-CA29EB802293}"/>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200" b="1" dirty="0">
                <a:solidFill>
                  <a:srgbClr val="359946"/>
                </a:solidFill>
                <a:effectLst>
                  <a:outerShdw blurRad="38100" dist="38100" dir="2700000" algn="tl">
                    <a:srgbClr val="000000">
                      <a:alpha val="43137"/>
                    </a:srgbClr>
                  </a:outerShdw>
                </a:effectLst>
                <a:latin typeface="Filson Pro Book" panose="02000000000000000000" pitchFamily="2" charset="77"/>
              </a:rPr>
              <a:t>PILARES DEL PET</a:t>
            </a:r>
          </a:p>
        </p:txBody>
      </p:sp>
      <p:grpSp>
        <p:nvGrpSpPr>
          <p:cNvPr id="23" name="Grupo 22">
            <a:extLst>
              <a:ext uri="{FF2B5EF4-FFF2-40B4-BE49-F238E27FC236}">
                <a16:creationId xmlns:a16="http://schemas.microsoft.com/office/drawing/2014/main" id="{E95A7D03-2DAD-4117-BAFF-A1CCE5AF95C2}"/>
              </a:ext>
            </a:extLst>
          </p:cNvPr>
          <p:cNvGrpSpPr/>
          <p:nvPr/>
        </p:nvGrpSpPr>
        <p:grpSpPr>
          <a:xfrm>
            <a:off x="1083795" y="3317133"/>
            <a:ext cx="10213856" cy="2931288"/>
            <a:chOff x="1307065" y="3145683"/>
            <a:chExt cx="9980060" cy="2931288"/>
          </a:xfrm>
        </p:grpSpPr>
        <p:sp>
          <p:nvSpPr>
            <p:cNvPr id="8" name="Rectángulo: esquinas redondeadas 7">
              <a:extLst>
                <a:ext uri="{FF2B5EF4-FFF2-40B4-BE49-F238E27FC236}">
                  <a16:creationId xmlns:a16="http://schemas.microsoft.com/office/drawing/2014/main" id="{99FCE6B8-2E11-47C4-B1D0-95F74BE3A464}"/>
                </a:ext>
              </a:extLst>
            </p:cNvPr>
            <p:cNvSpPr/>
            <p:nvPr/>
          </p:nvSpPr>
          <p:spPr>
            <a:xfrm>
              <a:off x="1307065" y="3186289"/>
              <a:ext cx="2614612" cy="2890682"/>
            </a:xfrm>
            <a:prstGeom prst="roundRect">
              <a:avLst/>
            </a:prstGeom>
            <a:ln w="28575">
              <a:solidFill>
                <a:srgbClr val="00B050"/>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600"/>
            </a:p>
          </p:txBody>
        </p:sp>
        <p:sp>
          <p:nvSpPr>
            <p:cNvPr id="9" name="Rectángulo 8">
              <a:extLst>
                <a:ext uri="{FF2B5EF4-FFF2-40B4-BE49-F238E27FC236}">
                  <a16:creationId xmlns:a16="http://schemas.microsoft.com/office/drawing/2014/main" id="{2001FED7-D077-4767-BBCF-6794167F997C}"/>
                </a:ext>
              </a:extLst>
            </p:cNvPr>
            <p:cNvSpPr/>
            <p:nvPr/>
          </p:nvSpPr>
          <p:spPr>
            <a:xfrm>
              <a:off x="1424582" y="4377035"/>
              <a:ext cx="2303860" cy="1169551"/>
            </a:xfrm>
            <a:prstGeom prst="rect">
              <a:avLst/>
            </a:prstGeom>
            <a:noFill/>
          </p:spPr>
          <p:txBody>
            <a:bodyPr wrap="square" rtlCol="0" anchor="ctr">
              <a:spAutoFit/>
            </a:bodyPr>
            <a:lstStyle/>
            <a:p>
              <a:pPr algn="just"/>
              <a:r>
                <a:rPr lang="es-CO" sz="1400" dirty="0">
                  <a:latin typeface="Montserrat" pitchFamily="2" charset="77"/>
                </a:rPr>
                <a:t>Mejora continua en la interacción con los ciudadanos y en la experiencia en el uso de los servicios de justicia.</a:t>
              </a:r>
              <a:endParaRPr lang="es-MX" sz="1400" dirty="0">
                <a:latin typeface="Montserrat" pitchFamily="2" charset="77"/>
              </a:endParaRPr>
            </a:p>
          </p:txBody>
        </p:sp>
        <p:sp>
          <p:nvSpPr>
            <p:cNvPr id="10" name="Rectángulo 9">
              <a:extLst>
                <a:ext uri="{FF2B5EF4-FFF2-40B4-BE49-F238E27FC236}">
                  <a16:creationId xmlns:a16="http://schemas.microsoft.com/office/drawing/2014/main" id="{FD4B7DA6-73E5-44C4-87C8-8BDDDA30DA09}"/>
                </a:ext>
              </a:extLst>
            </p:cNvPr>
            <p:cNvSpPr/>
            <p:nvPr/>
          </p:nvSpPr>
          <p:spPr>
            <a:xfrm>
              <a:off x="1522808" y="3430270"/>
              <a:ext cx="2243620" cy="830997"/>
            </a:xfrm>
            <a:prstGeom prst="rect">
              <a:avLst/>
            </a:prstGeom>
          </p:spPr>
          <p:txBody>
            <a:bodyPr wrap="square">
              <a:spAutoFit/>
            </a:bodyPr>
            <a:lstStyle/>
            <a:p>
              <a:pPr lvl="0" algn="ctr">
                <a:lnSpc>
                  <a:spcPct val="100000"/>
                </a:lnSpc>
              </a:pPr>
              <a:r>
                <a:rPr lang="es-MX" sz="1600" b="1" dirty="0">
                  <a:latin typeface="Montserrat" pitchFamily="2" charset="77"/>
                </a:rPr>
                <a:t>Servicios de Justicia centrados en el ciudadano</a:t>
              </a:r>
              <a:r>
                <a:rPr lang="es-MX" sz="1400" b="1" dirty="0">
                  <a:effectLst>
                    <a:outerShdw blurRad="38100" dist="38100" dir="2700000" algn="tl">
                      <a:srgbClr val="000000">
                        <a:alpha val="43137"/>
                      </a:srgbClr>
                    </a:outerShdw>
                  </a:effectLst>
                  <a:latin typeface="Montserrat" pitchFamily="2" charset="77"/>
                </a:rPr>
                <a:t>.</a:t>
              </a:r>
            </a:p>
          </p:txBody>
        </p:sp>
        <p:sp>
          <p:nvSpPr>
            <p:cNvPr id="11" name="Rectángulo: esquinas redondeadas 10">
              <a:extLst>
                <a:ext uri="{FF2B5EF4-FFF2-40B4-BE49-F238E27FC236}">
                  <a16:creationId xmlns:a16="http://schemas.microsoft.com/office/drawing/2014/main" id="{0D6179C9-0892-4079-8233-94087484439E}"/>
                </a:ext>
              </a:extLst>
            </p:cNvPr>
            <p:cNvSpPr/>
            <p:nvPr/>
          </p:nvSpPr>
          <p:spPr>
            <a:xfrm>
              <a:off x="3795713" y="3159970"/>
              <a:ext cx="2614612" cy="2890682"/>
            </a:xfrm>
            <a:prstGeom prst="roundRect">
              <a:avLst/>
            </a:prstGeom>
            <a:ln w="28575">
              <a:solidFill>
                <a:srgbClr val="00B050"/>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600" dirty="0"/>
            </a:p>
          </p:txBody>
        </p:sp>
        <p:sp>
          <p:nvSpPr>
            <p:cNvPr id="13" name="Rectángulo 12">
              <a:extLst>
                <a:ext uri="{FF2B5EF4-FFF2-40B4-BE49-F238E27FC236}">
                  <a16:creationId xmlns:a16="http://schemas.microsoft.com/office/drawing/2014/main" id="{7032B476-9FD4-482C-A006-ACA560881E98}"/>
                </a:ext>
              </a:extLst>
            </p:cNvPr>
            <p:cNvSpPr/>
            <p:nvPr/>
          </p:nvSpPr>
          <p:spPr>
            <a:xfrm>
              <a:off x="4016687" y="3444557"/>
              <a:ext cx="2243620" cy="338554"/>
            </a:xfrm>
            <a:prstGeom prst="rect">
              <a:avLst/>
            </a:prstGeom>
          </p:spPr>
          <p:txBody>
            <a:bodyPr wrap="square">
              <a:spAutoFit/>
            </a:bodyPr>
            <a:lstStyle/>
            <a:p>
              <a:pPr lvl="0" algn="ctr">
                <a:lnSpc>
                  <a:spcPct val="100000"/>
                </a:lnSpc>
              </a:pPr>
              <a:r>
                <a:rPr lang="es-MX" sz="1400" b="1" dirty="0">
                  <a:effectLst>
                    <a:outerShdw blurRad="38100" dist="38100" dir="2700000" algn="tl">
                      <a:srgbClr val="000000">
                        <a:alpha val="43137"/>
                      </a:srgbClr>
                    </a:outerShdw>
                  </a:effectLst>
                  <a:latin typeface="Montserrat" pitchFamily="2" charset="77"/>
                </a:rPr>
                <a:t>Gestión </a:t>
              </a:r>
              <a:r>
                <a:rPr lang="es-MX" sz="1600" b="1" dirty="0">
                  <a:latin typeface="Montserrat" pitchFamily="2" charset="77"/>
                </a:rPr>
                <a:t>Judicial</a:t>
              </a:r>
              <a:r>
                <a:rPr lang="es-MX" sz="1400" b="1" dirty="0">
                  <a:effectLst>
                    <a:outerShdw blurRad="38100" dist="38100" dir="2700000" algn="tl">
                      <a:srgbClr val="000000">
                        <a:alpha val="43137"/>
                      </a:srgbClr>
                    </a:outerShdw>
                  </a:effectLst>
                  <a:latin typeface="Montserrat" pitchFamily="2" charset="77"/>
                </a:rPr>
                <a:t> Eficiente.</a:t>
              </a:r>
            </a:p>
          </p:txBody>
        </p:sp>
        <p:sp>
          <p:nvSpPr>
            <p:cNvPr id="14" name="Rectángulo: esquinas redondeadas 13">
              <a:extLst>
                <a:ext uri="{FF2B5EF4-FFF2-40B4-BE49-F238E27FC236}">
                  <a16:creationId xmlns:a16="http://schemas.microsoft.com/office/drawing/2014/main" id="{A82F2C02-5871-4302-B5DC-CE6EFC5F3F6C}"/>
                </a:ext>
              </a:extLst>
            </p:cNvPr>
            <p:cNvSpPr/>
            <p:nvPr/>
          </p:nvSpPr>
          <p:spPr>
            <a:xfrm>
              <a:off x="6234113" y="3145683"/>
              <a:ext cx="2614612" cy="2890682"/>
            </a:xfrm>
            <a:prstGeom prst="roundRect">
              <a:avLst/>
            </a:prstGeom>
            <a:ln w="28575">
              <a:solidFill>
                <a:srgbClr val="00B050"/>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600"/>
            </a:p>
          </p:txBody>
        </p:sp>
        <p:sp>
          <p:nvSpPr>
            <p:cNvPr id="16" name="Rectángulo 15">
              <a:extLst>
                <a:ext uri="{FF2B5EF4-FFF2-40B4-BE49-F238E27FC236}">
                  <a16:creationId xmlns:a16="http://schemas.microsoft.com/office/drawing/2014/main" id="{E781CFBE-F12B-4E4A-9555-442813F619B4}"/>
                </a:ext>
              </a:extLst>
            </p:cNvPr>
            <p:cNvSpPr/>
            <p:nvPr/>
          </p:nvSpPr>
          <p:spPr>
            <a:xfrm>
              <a:off x="6455087" y="3430270"/>
              <a:ext cx="2243620" cy="307777"/>
            </a:xfrm>
            <a:prstGeom prst="rect">
              <a:avLst/>
            </a:prstGeom>
          </p:spPr>
          <p:txBody>
            <a:bodyPr wrap="square">
              <a:spAutoFit/>
            </a:bodyPr>
            <a:lstStyle/>
            <a:p>
              <a:pPr lvl="0" algn="ctr">
                <a:lnSpc>
                  <a:spcPct val="100000"/>
                </a:lnSpc>
              </a:pPr>
              <a:r>
                <a:rPr lang="es-MX" sz="1400" b="1" dirty="0">
                  <a:effectLst>
                    <a:outerShdw blurRad="38100" dist="38100" dir="2700000" algn="tl">
                      <a:srgbClr val="000000">
                        <a:alpha val="43137"/>
                      </a:srgbClr>
                    </a:outerShdw>
                  </a:effectLst>
                  <a:latin typeface="Montserrat" pitchFamily="2" charset="77"/>
                </a:rPr>
                <a:t>Control y Transparencia. </a:t>
              </a:r>
            </a:p>
          </p:txBody>
        </p:sp>
        <p:sp>
          <p:nvSpPr>
            <p:cNvPr id="17" name="Rectángulo: esquinas redondeadas 16">
              <a:extLst>
                <a:ext uri="{FF2B5EF4-FFF2-40B4-BE49-F238E27FC236}">
                  <a16:creationId xmlns:a16="http://schemas.microsoft.com/office/drawing/2014/main" id="{E002D944-D11C-458B-89DB-45A614DCFDB9}"/>
                </a:ext>
              </a:extLst>
            </p:cNvPr>
            <p:cNvSpPr/>
            <p:nvPr/>
          </p:nvSpPr>
          <p:spPr>
            <a:xfrm>
              <a:off x="8672513" y="3145683"/>
              <a:ext cx="2614612" cy="2890682"/>
            </a:xfrm>
            <a:prstGeom prst="roundRect">
              <a:avLst/>
            </a:prstGeom>
            <a:ln w="28575">
              <a:solidFill>
                <a:srgbClr val="00B050"/>
              </a:solidFill>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600"/>
            </a:p>
          </p:txBody>
        </p:sp>
        <p:sp>
          <p:nvSpPr>
            <p:cNvPr id="19" name="Rectángulo 18">
              <a:extLst>
                <a:ext uri="{FF2B5EF4-FFF2-40B4-BE49-F238E27FC236}">
                  <a16:creationId xmlns:a16="http://schemas.microsoft.com/office/drawing/2014/main" id="{693795CF-4022-4FA8-8F73-BCF8EEB87422}"/>
                </a:ext>
              </a:extLst>
            </p:cNvPr>
            <p:cNvSpPr/>
            <p:nvPr/>
          </p:nvSpPr>
          <p:spPr>
            <a:xfrm>
              <a:off x="8893487" y="3430270"/>
              <a:ext cx="2243620" cy="523220"/>
            </a:xfrm>
            <a:prstGeom prst="rect">
              <a:avLst/>
            </a:prstGeom>
          </p:spPr>
          <p:txBody>
            <a:bodyPr wrap="square">
              <a:spAutoFit/>
            </a:bodyPr>
            <a:lstStyle/>
            <a:p>
              <a:pPr lvl="0" algn="ctr">
                <a:lnSpc>
                  <a:spcPct val="100000"/>
                </a:lnSpc>
              </a:pPr>
              <a:r>
                <a:rPr lang="es-MX" sz="1400" b="1" dirty="0">
                  <a:effectLst>
                    <a:outerShdw blurRad="38100" dist="38100" dir="2700000" algn="tl">
                      <a:srgbClr val="000000">
                        <a:alpha val="43137"/>
                      </a:srgbClr>
                    </a:outerShdw>
                  </a:effectLst>
                  <a:latin typeface="Montserrat" pitchFamily="2" charset="77"/>
                </a:rPr>
                <a:t>Fortaleza y capacidades de la Rama Judicial.</a:t>
              </a:r>
            </a:p>
          </p:txBody>
        </p:sp>
        <p:sp>
          <p:nvSpPr>
            <p:cNvPr id="20" name="Rectángulo 19">
              <a:extLst>
                <a:ext uri="{FF2B5EF4-FFF2-40B4-BE49-F238E27FC236}">
                  <a16:creationId xmlns:a16="http://schemas.microsoft.com/office/drawing/2014/main" id="{75518D3C-F1DC-4717-AF1A-5B8AAB52814E}"/>
                </a:ext>
              </a:extLst>
            </p:cNvPr>
            <p:cNvSpPr/>
            <p:nvPr/>
          </p:nvSpPr>
          <p:spPr>
            <a:xfrm>
              <a:off x="4141943" y="4352698"/>
              <a:ext cx="1922151" cy="954107"/>
            </a:xfrm>
            <a:prstGeom prst="rect">
              <a:avLst/>
            </a:prstGeom>
          </p:spPr>
          <p:txBody>
            <a:bodyPr wrap="square">
              <a:spAutoFit/>
            </a:bodyPr>
            <a:lstStyle/>
            <a:p>
              <a:pPr lvl="0" algn="just">
                <a:lnSpc>
                  <a:spcPct val="100000"/>
                </a:lnSpc>
              </a:pPr>
              <a:r>
                <a:rPr lang="es-MX" sz="1400" dirty="0">
                  <a:latin typeface="Montserrat" pitchFamily="2" charset="77"/>
                </a:rPr>
                <a:t>Incidencia en la transformación del modelo de servicios de operación.</a:t>
              </a:r>
            </a:p>
          </p:txBody>
        </p:sp>
        <p:sp>
          <p:nvSpPr>
            <p:cNvPr id="21" name="Rectángulo 20">
              <a:extLst>
                <a:ext uri="{FF2B5EF4-FFF2-40B4-BE49-F238E27FC236}">
                  <a16:creationId xmlns:a16="http://schemas.microsoft.com/office/drawing/2014/main" id="{027DCA9A-45A3-4CAB-B580-76650006655B}"/>
                </a:ext>
              </a:extLst>
            </p:cNvPr>
            <p:cNvSpPr/>
            <p:nvPr/>
          </p:nvSpPr>
          <p:spPr>
            <a:xfrm>
              <a:off x="6322219" y="4179821"/>
              <a:ext cx="2305532" cy="1384995"/>
            </a:xfrm>
            <a:prstGeom prst="rect">
              <a:avLst/>
            </a:prstGeom>
          </p:spPr>
          <p:txBody>
            <a:bodyPr wrap="square">
              <a:spAutoFit/>
            </a:bodyPr>
            <a:lstStyle/>
            <a:p>
              <a:pPr algn="just"/>
              <a:r>
                <a:rPr lang="es-MX" sz="1400" dirty="0">
                  <a:latin typeface="Montserrat" pitchFamily="2" charset="77"/>
                </a:rPr>
                <a:t>Optimización de elementos y mecanismos que promuevan e impulsen un enfoque de prevención de riesgos, de información abierta y de control. </a:t>
              </a:r>
            </a:p>
          </p:txBody>
        </p:sp>
        <p:sp>
          <p:nvSpPr>
            <p:cNvPr id="22" name="Rectángulo 21">
              <a:extLst>
                <a:ext uri="{FF2B5EF4-FFF2-40B4-BE49-F238E27FC236}">
                  <a16:creationId xmlns:a16="http://schemas.microsoft.com/office/drawing/2014/main" id="{0A2E6984-ECEC-4C8D-A8ED-6BE8B67C6536}"/>
                </a:ext>
              </a:extLst>
            </p:cNvPr>
            <p:cNvSpPr/>
            <p:nvPr/>
          </p:nvSpPr>
          <p:spPr>
            <a:xfrm>
              <a:off x="8715857" y="3953490"/>
              <a:ext cx="2571268" cy="1815882"/>
            </a:xfrm>
            <a:prstGeom prst="rect">
              <a:avLst/>
            </a:prstGeom>
          </p:spPr>
          <p:txBody>
            <a:bodyPr wrap="square">
              <a:spAutoFit/>
            </a:bodyPr>
            <a:lstStyle/>
            <a:p>
              <a:pPr lvl="0" algn="just">
                <a:lnSpc>
                  <a:spcPct val="100000"/>
                </a:lnSpc>
              </a:pPr>
              <a:r>
                <a:rPr lang="es-MX" sz="1400" dirty="0">
                  <a:latin typeface="Montserrat" pitchFamily="2" charset="77"/>
                </a:rPr>
                <a:t>Compromiso, responsabilidad, participación y adecuada gobernanza del proceso. Formación digital y fortalecimiento de la capacidad institucional, como parte de la transformación de las personas y de la organización</a:t>
              </a:r>
            </a:p>
          </p:txBody>
        </p:sp>
      </p:grpSp>
      <p:sp>
        <p:nvSpPr>
          <p:cNvPr id="24" name="Rectángulo 23" descr="Scales of Justice">
            <a:extLst>
              <a:ext uri="{FF2B5EF4-FFF2-40B4-BE49-F238E27FC236}">
                <a16:creationId xmlns:a16="http://schemas.microsoft.com/office/drawing/2014/main" id="{071A7915-FABA-4B9B-A11B-A7B63364DEAB}"/>
              </a:ext>
            </a:extLst>
          </p:cNvPr>
          <p:cNvSpPr/>
          <p:nvPr/>
        </p:nvSpPr>
        <p:spPr>
          <a:xfrm>
            <a:off x="2029392" y="2341928"/>
            <a:ext cx="818015" cy="818015"/>
          </a:xfrm>
          <a:prstGeom prst="rect">
            <a:avLst/>
          </a:prstGeom>
          <a:blipFill>
            <a:blip r:embed="rId2">
              <a:duotone>
                <a:prstClr val="black"/>
                <a:schemeClr val="accent2">
                  <a:tint val="45000"/>
                  <a:satMod val="400000"/>
                </a:schemeClr>
              </a:duotone>
              <a:lum bright="-2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CO"/>
          </a:p>
        </p:txBody>
      </p:sp>
      <p:sp>
        <p:nvSpPr>
          <p:cNvPr id="25" name="Rectángulo 24" descr="Jerarquía">
            <a:extLst>
              <a:ext uri="{FF2B5EF4-FFF2-40B4-BE49-F238E27FC236}">
                <a16:creationId xmlns:a16="http://schemas.microsoft.com/office/drawing/2014/main" id="{DD2604A4-BC46-44B4-941E-8139D69A3645}"/>
              </a:ext>
            </a:extLst>
          </p:cNvPr>
          <p:cNvSpPr/>
          <p:nvPr/>
        </p:nvSpPr>
        <p:spPr>
          <a:xfrm>
            <a:off x="4467791" y="2341927"/>
            <a:ext cx="818015" cy="818015"/>
          </a:xfrm>
          <a:prstGeom prst="rect">
            <a:avLst/>
          </a:prstGeom>
          <a:blipFill>
            <a:blip r:embed="rId4">
              <a:duotone>
                <a:prstClr val="black"/>
                <a:schemeClr val="accent2">
                  <a:tint val="45000"/>
                  <a:satMod val="400000"/>
                </a:schemeClr>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CO"/>
          </a:p>
        </p:txBody>
      </p:sp>
      <p:sp>
        <p:nvSpPr>
          <p:cNvPr id="26" name="Rectángulo 25" descr="Engranajes">
            <a:extLst>
              <a:ext uri="{FF2B5EF4-FFF2-40B4-BE49-F238E27FC236}">
                <a16:creationId xmlns:a16="http://schemas.microsoft.com/office/drawing/2014/main" id="{ECB1E3B7-4335-48C6-A6FF-3231B70B1D3D}"/>
              </a:ext>
            </a:extLst>
          </p:cNvPr>
          <p:cNvSpPr/>
          <p:nvPr/>
        </p:nvSpPr>
        <p:spPr>
          <a:xfrm>
            <a:off x="6906191" y="2337489"/>
            <a:ext cx="818015" cy="818015"/>
          </a:xfrm>
          <a:prstGeom prst="rect">
            <a:avLst/>
          </a:prstGeom>
          <a:blipFill>
            <a:blip r:embed="rId6">
              <a:duotone>
                <a:prstClr val="black"/>
                <a:schemeClr val="accent2">
                  <a:tint val="45000"/>
                  <a:satMod val="400000"/>
                </a:schemeClr>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CO"/>
          </a:p>
        </p:txBody>
      </p:sp>
      <p:sp>
        <p:nvSpPr>
          <p:cNvPr id="27" name="Rectángulo 26" descr="Apretón de manos">
            <a:extLst>
              <a:ext uri="{FF2B5EF4-FFF2-40B4-BE49-F238E27FC236}">
                <a16:creationId xmlns:a16="http://schemas.microsoft.com/office/drawing/2014/main" id="{93E95347-4E9A-4FF6-9AC1-DB7ECE677677}"/>
              </a:ext>
            </a:extLst>
          </p:cNvPr>
          <p:cNvSpPr/>
          <p:nvPr/>
        </p:nvSpPr>
        <p:spPr>
          <a:xfrm>
            <a:off x="9344593" y="2337488"/>
            <a:ext cx="818015" cy="818015"/>
          </a:xfrm>
          <a:prstGeom prst="rect">
            <a:avLst/>
          </a:prstGeom>
          <a:blipFill>
            <a:blip r:embed="rId8">
              <a:duotone>
                <a:prstClr val="black"/>
                <a:schemeClr val="accent2">
                  <a:tint val="45000"/>
                  <a:satMod val="400000"/>
                </a:schemeClr>
              </a:duotone>
              <a:lum bright="-20000" contrast="-20000"/>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s-CO"/>
          </a:p>
        </p:txBody>
      </p:sp>
    </p:spTree>
    <p:extLst>
      <p:ext uri="{BB962C8B-B14F-4D97-AF65-F5344CB8AC3E}">
        <p14:creationId xmlns:p14="http://schemas.microsoft.com/office/powerpoint/2010/main" val="2641856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B8338B-CD7E-41DD-BB3A-6896206E82CE}"/>
              </a:ext>
            </a:extLst>
          </p:cNvPr>
          <p:cNvSpPr>
            <a:spLocks noGrp="1"/>
          </p:cNvSpPr>
          <p:nvPr>
            <p:ph type="body" sz="quarter" idx="13"/>
          </p:nvPr>
        </p:nvSpPr>
        <p:spPr>
          <a:xfrm>
            <a:off x="561389" y="1227221"/>
            <a:ext cx="5695032" cy="878305"/>
          </a:xfrm>
        </p:spPr>
        <p:txBody>
          <a:bodyPr>
            <a:normAutofit fontScale="92500" lnSpcReduction="10000"/>
          </a:bodyPr>
          <a:lstStyle/>
          <a:p>
            <a:r>
              <a:rPr lang="es-MX" sz="2800"/>
              <a:t>PRESENTACIÓN PLAN </a:t>
            </a:r>
          </a:p>
          <a:p>
            <a:r>
              <a:rPr lang="es-MX" sz="2800"/>
              <a:t>SECTORIAL DE DESARROLLO</a:t>
            </a:r>
          </a:p>
          <a:p>
            <a:endParaRPr lang="es-MX" sz="2800"/>
          </a:p>
        </p:txBody>
      </p:sp>
      <p:sp>
        <p:nvSpPr>
          <p:cNvPr id="3" name="Título 4">
            <a:extLst>
              <a:ext uri="{FF2B5EF4-FFF2-40B4-BE49-F238E27FC236}">
                <a16:creationId xmlns:a16="http://schemas.microsoft.com/office/drawing/2014/main" id="{E555115F-FF37-4747-9529-4D528084808A}"/>
              </a:ext>
            </a:extLst>
          </p:cNvPr>
          <p:cNvSpPr txBox="1">
            <a:spLocks/>
          </p:cNvSpPr>
          <p:nvPr/>
        </p:nvSpPr>
        <p:spPr>
          <a:xfrm>
            <a:off x="6095999" y="1227221"/>
            <a:ext cx="5875421" cy="5366084"/>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es-E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Este documento desarrolla el Plan Sectorial de la Rama Judicial. Los objetivos estratégicos incluidos parten de los principios de la administración justicia establecidos en la Ley 270 de 1996 y los valores de la Rama Judicial. Asimismo, de conformidad con lo establecido en el artículo 87 de la Ley 270 de 1996, busca “el eficaz y equitativo funcionamiento del aparato estatal con el objeto de permitir el acceso real a la administración de justicia”, “la eliminación del atraso y la congestión de los despachos judiciales”, incluye las apuestas frente a “los programas de formación, capacitación y adiestramiento de funcionarios y empleados de la Rama Judicial” y precisa los elementos del mecanismo de seguimiento del Plan. También se orienta a promover los Objetivos de Desarrollo Sostenible, específicamente el 16 sobre paz, justicia e instituciones sólidas. Por ejemplo, el objetivo 1 sobre acceso a la justicia está estrechamente ligado a la meta 16.3 de “promover el estado de derecho en los planos nacional e internacional y garantizar la igualdad de acceso a la justicia para todos”. Otro ejemplo es el del objetivo 3 relacionado con justicia abierta y transparencia que impulsa la meta 16.6 referida a “Crear a todos los niveles instituciones eficaces y transparentes que rindan cuentas”.</a:t>
            </a:r>
          </a:p>
        </p:txBody>
      </p:sp>
      <p:pic>
        <p:nvPicPr>
          <p:cNvPr id="4" name="Picture 2">
            <a:extLst>
              <a:ext uri="{FF2B5EF4-FFF2-40B4-BE49-F238E27FC236}">
                <a16:creationId xmlns:a16="http://schemas.microsoft.com/office/drawing/2014/main" id="{FFC948B4-B6B7-E987-1BF1-83A8E7F9B6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863" y="2105526"/>
            <a:ext cx="4608095" cy="4242026"/>
          </a:xfrm>
          <a:prstGeom prst="rect">
            <a:avLst/>
          </a:prstGeom>
        </p:spPr>
      </p:pic>
    </p:spTree>
    <p:extLst>
      <p:ext uri="{BB962C8B-B14F-4D97-AF65-F5344CB8AC3E}">
        <p14:creationId xmlns:p14="http://schemas.microsoft.com/office/powerpoint/2010/main" val="4153434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C65FF6B3-A3F1-C836-1CAE-919DF6FE198A}"/>
              </a:ext>
            </a:extLst>
          </p:cNvPr>
          <p:cNvSpPr>
            <a:spLocks/>
          </p:cNvSpPr>
          <p:nvPr/>
        </p:nvSpPr>
        <p:spPr>
          <a:xfrm>
            <a:off x="6789420" y="1610641"/>
            <a:ext cx="4906394" cy="982993"/>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1200">
                <a:solidFill>
                  <a:schemeClr val="tx1"/>
                </a:solidFill>
                <a:latin typeface="Filson Pro Book" panose="02000000000000000000" pitchFamily="2" charset="77"/>
              </a:rPr>
              <a:t>Gestionar el desarrollo de las competencias, la toma de conciencia, la cultura organizacional y el compromiso de los servidores judiciales, contratistas, practicantes y judicantes de contribuir a generar valor público en la administración de justicia, en el marco de cumplimiento de los requisitos aplicables y el comportamiento ético.</a:t>
            </a:r>
            <a:endParaRPr lang="es-CO" sz="1200">
              <a:solidFill>
                <a:schemeClr val="tx1"/>
              </a:solidFill>
              <a:latin typeface="Filson Pro Book" panose="02000000000000000000" pitchFamily="2" charset="77"/>
            </a:endParaRPr>
          </a:p>
        </p:txBody>
      </p:sp>
      <p:sp>
        <p:nvSpPr>
          <p:cNvPr id="9" name="Rectangle 33">
            <a:extLst>
              <a:ext uri="{FF2B5EF4-FFF2-40B4-BE49-F238E27FC236}">
                <a16:creationId xmlns:a16="http://schemas.microsoft.com/office/drawing/2014/main" id="{69006494-82CB-B3D0-6A72-11771EAC39E4}"/>
              </a:ext>
            </a:extLst>
          </p:cNvPr>
          <p:cNvSpPr>
            <a:spLocks/>
          </p:cNvSpPr>
          <p:nvPr/>
        </p:nvSpPr>
        <p:spPr>
          <a:xfrm>
            <a:off x="6789420" y="2667168"/>
            <a:ext cx="4906394" cy="860343"/>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a:solidFill>
                  <a:schemeClr val="tx1"/>
                </a:solidFill>
                <a:latin typeface="Filson Pro Book" panose="02000000000000000000" pitchFamily="2" charset="77"/>
              </a:rPr>
              <a:t>Asegurar el cumplimiento de los objetivos institucionales, la normatividad aplicable, la mejora del SIGCMA y la satisfacción de los usuarios, revisando de forma continua y sistemática la planificación de la gestión y fortaleciendo la administración de riesgos y sus controles. </a:t>
            </a:r>
            <a:endParaRPr lang="es-CO" sz="1200">
              <a:solidFill>
                <a:schemeClr val="tx1"/>
              </a:solidFill>
              <a:latin typeface="Filson Pro Book" panose="02000000000000000000" pitchFamily="2" charset="77"/>
            </a:endParaRPr>
          </a:p>
        </p:txBody>
      </p:sp>
      <p:sp>
        <p:nvSpPr>
          <p:cNvPr id="10" name="Rectangle 34">
            <a:extLst>
              <a:ext uri="{FF2B5EF4-FFF2-40B4-BE49-F238E27FC236}">
                <a16:creationId xmlns:a16="http://schemas.microsoft.com/office/drawing/2014/main" id="{237325FA-1A05-3295-A0C1-8D662021142C}"/>
              </a:ext>
            </a:extLst>
          </p:cNvPr>
          <p:cNvSpPr>
            <a:spLocks/>
          </p:cNvSpPr>
          <p:nvPr/>
        </p:nvSpPr>
        <p:spPr>
          <a:xfrm>
            <a:off x="6789420" y="3592631"/>
            <a:ext cx="4906394" cy="674310"/>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a:solidFill>
                  <a:schemeClr val="tx1"/>
                </a:solidFill>
                <a:latin typeface="Filson Pro Book" panose="02000000000000000000" pitchFamily="2" charset="77"/>
              </a:rPr>
              <a:t>Fomentar la transparencia y la participación generando lineamientos y promoviendo la rendición de cuentas, la consulta, reporte y planteamiento de inquietudes en relación con las decisiones y aspectos del SIGCMA.</a:t>
            </a:r>
            <a:endParaRPr lang="es-CO" sz="1200">
              <a:solidFill>
                <a:schemeClr val="tx1"/>
              </a:solidFill>
              <a:latin typeface="Filson Pro Book" panose="02000000000000000000" pitchFamily="2" charset="77"/>
            </a:endParaRPr>
          </a:p>
        </p:txBody>
      </p:sp>
      <p:sp>
        <p:nvSpPr>
          <p:cNvPr id="11" name="Rectangle 35">
            <a:extLst>
              <a:ext uri="{FF2B5EF4-FFF2-40B4-BE49-F238E27FC236}">
                <a16:creationId xmlns:a16="http://schemas.microsoft.com/office/drawing/2014/main" id="{B4E8694C-C357-B64A-CCDE-1B98A367CDA0}"/>
              </a:ext>
            </a:extLst>
          </p:cNvPr>
          <p:cNvSpPr>
            <a:spLocks/>
          </p:cNvSpPr>
          <p:nvPr/>
        </p:nvSpPr>
        <p:spPr>
          <a:xfrm>
            <a:off x="6775738" y="6006692"/>
            <a:ext cx="4920076" cy="748949"/>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a:solidFill>
                  <a:schemeClr val="tx1"/>
                </a:solidFill>
                <a:latin typeface="Filson Pro Book" panose="02000000000000000000" pitchFamily="2" charset="77"/>
              </a:rPr>
              <a:t>Proteger, preservar y administrar los activos de información implementando acciones para gestionar   de forma adecuada los incidentes, proteger los datos personales y adoptar mecanismos de ciberseguridad y aseguramiento de la continuidad del negocio.</a:t>
            </a:r>
            <a:endParaRPr lang="es-CO" sz="1200">
              <a:solidFill>
                <a:schemeClr val="tx1"/>
              </a:solidFill>
              <a:latin typeface="Filson Pro Book" panose="02000000000000000000" pitchFamily="2" charset="77"/>
            </a:endParaRPr>
          </a:p>
        </p:txBody>
      </p:sp>
      <p:sp>
        <p:nvSpPr>
          <p:cNvPr id="12" name="Rectangle 36">
            <a:extLst>
              <a:ext uri="{FF2B5EF4-FFF2-40B4-BE49-F238E27FC236}">
                <a16:creationId xmlns:a16="http://schemas.microsoft.com/office/drawing/2014/main" id="{CF3DC87A-AF98-44DA-3D46-405C30AE4F54}"/>
              </a:ext>
            </a:extLst>
          </p:cNvPr>
          <p:cNvSpPr>
            <a:spLocks/>
          </p:cNvSpPr>
          <p:nvPr/>
        </p:nvSpPr>
        <p:spPr>
          <a:xfrm>
            <a:off x="6775738" y="4333447"/>
            <a:ext cx="4906394" cy="553813"/>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a:solidFill>
                  <a:schemeClr val="tx1"/>
                </a:solidFill>
                <a:latin typeface="Filson Pro Book" panose="02000000000000000000" pitchFamily="2" charset="77"/>
              </a:rPr>
              <a:t>Hacer un uso racional de los recursos naturales aplicando los principios y fases de la Economía Circular, para prevenir, mitigar y controlar los impactos ambientales.</a:t>
            </a:r>
            <a:endParaRPr lang="es-CO" sz="1200">
              <a:solidFill>
                <a:schemeClr val="tx1"/>
              </a:solidFill>
              <a:latin typeface="Filson Pro Book" panose="02000000000000000000" pitchFamily="2" charset="77"/>
            </a:endParaRPr>
          </a:p>
        </p:txBody>
      </p:sp>
      <p:sp>
        <p:nvSpPr>
          <p:cNvPr id="13" name="Rectangle 37">
            <a:extLst>
              <a:ext uri="{FF2B5EF4-FFF2-40B4-BE49-F238E27FC236}">
                <a16:creationId xmlns:a16="http://schemas.microsoft.com/office/drawing/2014/main" id="{24ED70CC-C9DD-D3F5-4F4D-3C3906927EF2}"/>
              </a:ext>
            </a:extLst>
          </p:cNvPr>
          <p:cNvSpPr>
            <a:spLocks/>
          </p:cNvSpPr>
          <p:nvPr/>
        </p:nvSpPr>
        <p:spPr>
          <a:xfrm>
            <a:off x="6789420" y="4956081"/>
            <a:ext cx="4892712" cy="984250"/>
          </a:xfrm>
          <a:prstGeom prst="rect">
            <a:avLst/>
          </a:prstGeom>
          <a:solidFill>
            <a:schemeClr val="accent1">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1200">
                <a:solidFill>
                  <a:schemeClr val="tx1"/>
                </a:solidFill>
                <a:latin typeface="Filson Pro Book" panose="02000000000000000000" pitchFamily="2" charset="77"/>
              </a:rPr>
              <a:t>Generar espacios de trabajo seguros y saludables que contribuyan a minimizar los incidentes, accidentes y enfermedades laborales derivados de las condiciones y actos inseguros y fomentar el autocuidado, los estilos de vida y el trabajo saludable en los servidores judiciales, contratistas, judicantes y practicantes.</a:t>
            </a:r>
            <a:endParaRPr lang="es-CO" sz="1200">
              <a:solidFill>
                <a:schemeClr val="tx1"/>
              </a:solidFill>
              <a:latin typeface="Filson Pro Book" panose="02000000000000000000" pitchFamily="2" charset="77"/>
            </a:endParaRPr>
          </a:p>
        </p:txBody>
      </p:sp>
      <p:sp>
        <p:nvSpPr>
          <p:cNvPr id="15" name="Rectangle 47">
            <a:extLst>
              <a:ext uri="{FF2B5EF4-FFF2-40B4-BE49-F238E27FC236}">
                <a16:creationId xmlns:a16="http://schemas.microsoft.com/office/drawing/2014/main" id="{FE2DC807-F061-7A69-D412-60B44322AD2D}"/>
              </a:ext>
            </a:extLst>
          </p:cNvPr>
          <p:cNvSpPr/>
          <p:nvPr/>
        </p:nvSpPr>
        <p:spPr>
          <a:xfrm>
            <a:off x="7774881" y="1077949"/>
            <a:ext cx="2894426" cy="431065"/>
          </a:xfrm>
          <a:prstGeom prst="rect">
            <a:avLst/>
          </a:prstGeom>
          <a:solidFill>
            <a:srgbClr val="00B050"/>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a:t>OBJETIVOS SIGCMA</a:t>
            </a:r>
          </a:p>
        </p:txBody>
      </p:sp>
      <p:sp>
        <p:nvSpPr>
          <p:cNvPr id="26" name="Rounded Rectangle 83">
            <a:extLst>
              <a:ext uri="{FF2B5EF4-FFF2-40B4-BE49-F238E27FC236}">
                <a16:creationId xmlns:a16="http://schemas.microsoft.com/office/drawing/2014/main" id="{9D08C673-6C9A-69B5-02AF-D9644C0284F1}"/>
              </a:ext>
            </a:extLst>
          </p:cNvPr>
          <p:cNvSpPr/>
          <p:nvPr/>
        </p:nvSpPr>
        <p:spPr>
          <a:xfrm>
            <a:off x="5683693" y="1878048"/>
            <a:ext cx="824613" cy="4035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b="1">
                <a:latin typeface="Gotham Medium" panose="02000604030000020004" pitchFamily="2" charset="0"/>
              </a:rPr>
              <a:t>3 .4</a:t>
            </a:r>
          </a:p>
        </p:txBody>
      </p:sp>
      <p:sp>
        <p:nvSpPr>
          <p:cNvPr id="27" name="Rounded Rectangle 85">
            <a:extLst>
              <a:ext uri="{FF2B5EF4-FFF2-40B4-BE49-F238E27FC236}">
                <a16:creationId xmlns:a16="http://schemas.microsoft.com/office/drawing/2014/main" id="{7C7A8CC1-3A6E-815A-259A-3AE0EAA8510D}"/>
              </a:ext>
            </a:extLst>
          </p:cNvPr>
          <p:cNvSpPr/>
          <p:nvPr/>
        </p:nvSpPr>
        <p:spPr>
          <a:xfrm>
            <a:off x="5683693" y="2912612"/>
            <a:ext cx="824613" cy="38321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a:latin typeface="Gotham Medium" panose="02000604030000020004" pitchFamily="2" charset="0"/>
              </a:rPr>
              <a:t>1.5</a:t>
            </a:r>
          </a:p>
        </p:txBody>
      </p:sp>
      <p:sp>
        <p:nvSpPr>
          <p:cNvPr id="28" name="Rounded Rectangle 87">
            <a:extLst>
              <a:ext uri="{FF2B5EF4-FFF2-40B4-BE49-F238E27FC236}">
                <a16:creationId xmlns:a16="http://schemas.microsoft.com/office/drawing/2014/main" id="{7774444B-C9B3-4F8C-05EC-D967BCEBF984}"/>
              </a:ext>
            </a:extLst>
          </p:cNvPr>
          <p:cNvSpPr/>
          <p:nvPr/>
        </p:nvSpPr>
        <p:spPr>
          <a:xfrm>
            <a:off x="5683693" y="3708292"/>
            <a:ext cx="824613" cy="38321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a:latin typeface="Gotham Medium" panose="02000604030000020004" pitchFamily="2" charset="0"/>
              </a:rPr>
              <a:t>3</a:t>
            </a:r>
          </a:p>
        </p:txBody>
      </p:sp>
      <p:sp>
        <p:nvSpPr>
          <p:cNvPr id="29" name="Rounded Rectangle 89">
            <a:extLst>
              <a:ext uri="{FF2B5EF4-FFF2-40B4-BE49-F238E27FC236}">
                <a16:creationId xmlns:a16="http://schemas.microsoft.com/office/drawing/2014/main" id="{F7386231-E44D-BB92-F769-7895C2951F21}"/>
              </a:ext>
            </a:extLst>
          </p:cNvPr>
          <p:cNvSpPr/>
          <p:nvPr/>
        </p:nvSpPr>
        <p:spPr>
          <a:xfrm>
            <a:off x="5683693" y="4408591"/>
            <a:ext cx="824613" cy="4035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a:latin typeface="Gotham Medium" panose="02000604030000020004" pitchFamily="2" charset="0"/>
              </a:rPr>
              <a:t>1.3</a:t>
            </a:r>
          </a:p>
        </p:txBody>
      </p:sp>
      <p:sp>
        <p:nvSpPr>
          <p:cNvPr id="30" name="Rounded Rectangle 91">
            <a:extLst>
              <a:ext uri="{FF2B5EF4-FFF2-40B4-BE49-F238E27FC236}">
                <a16:creationId xmlns:a16="http://schemas.microsoft.com/office/drawing/2014/main" id="{DF128953-214A-70B3-BD5E-750FC0B2474C}"/>
              </a:ext>
            </a:extLst>
          </p:cNvPr>
          <p:cNvSpPr/>
          <p:nvPr/>
        </p:nvSpPr>
        <p:spPr>
          <a:xfrm>
            <a:off x="5683693" y="5281169"/>
            <a:ext cx="824613" cy="324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a:latin typeface="Gotham Medium" panose="02000604030000020004" pitchFamily="2" charset="0"/>
              </a:rPr>
              <a:t>4</a:t>
            </a:r>
          </a:p>
        </p:txBody>
      </p:sp>
      <p:sp>
        <p:nvSpPr>
          <p:cNvPr id="31" name="Rounded Rectangle 93">
            <a:extLst>
              <a:ext uri="{FF2B5EF4-FFF2-40B4-BE49-F238E27FC236}">
                <a16:creationId xmlns:a16="http://schemas.microsoft.com/office/drawing/2014/main" id="{EDBACD32-E80B-ACFD-A803-BAB210BA120F}"/>
              </a:ext>
            </a:extLst>
          </p:cNvPr>
          <p:cNvSpPr/>
          <p:nvPr/>
        </p:nvSpPr>
        <p:spPr>
          <a:xfrm>
            <a:off x="5683693" y="6218389"/>
            <a:ext cx="830998" cy="324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700">
                <a:latin typeface="Gotham Medium" panose="02000604030000020004" pitchFamily="2" charset="0"/>
              </a:rPr>
              <a:t>2</a:t>
            </a:r>
          </a:p>
        </p:txBody>
      </p:sp>
      <p:sp>
        <p:nvSpPr>
          <p:cNvPr id="32" name="TextBox 109">
            <a:extLst>
              <a:ext uri="{FF2B5EF4-FFF2-40B4-BE49-F238E27FC236}">
                <a16:creationId xmlns:a16="http://schemas.microsoft.com/office/drawing/2014/main" id="{C0500E4E-7108-6721-2D5E-77700A224A24}"/>
              </a:ext>
            </a:extLst>
          </p:cNvPr>
          <p:cNvSpPr txBox="1"/>
          <p:nvPr/>
        </p:nvSpPr>
        <p:spPr>
          <a:xfrm>
            <a:off x="4819464" y="1463205"/>
            <a:ext cx="615553" cy="4849262"/>
          </a:xfrm>
          <a:prstGeom prst="rect">
            <a:avLst/>
          </a:prstGeom>
          <a:noFill/>
        </p:spPr>
        <p:txBody>
          <a:bodyPr vert="vert270" wrap="square" rtlCol="0">
            <a:spAutoFit/>
          </a:bodyPr>
          <a:lstStyle/>
          <a:p>
            <a:pPr algn="ctr"/>
            <a:r>
              <a:rPr lang="es-ES_tradnl" sz="1400" b="1">
                <a:solidFill>
                  <a:srgbClr val="003D58"/>
                </a:solidFill>
                <a:latin typeface="Gotham Medium" panose="02000604030000020004" pitchFamily="2" charset="0"/>
              </a:rPr>
              <a:t>ARTICULACIÓN DE LOS OBJETIVOS  ESTRATÉGICOS CON LOS OBJETIVOS SIGCMA</a:t>
            </a:r>
          </a:p>
        </p:txBody>
      </p:sp>
      <p:sp>
        <p:nvSpPr>
          <p:cNvPr id="33" name="Rectangle 110">
            <a:extLst>
              <a:ext uri="{FF2B5EF4-FFF2-40B4-BE49-F238E27FC236}">
                <a16:creationId xmlns:a16="http://schemas.microsoft.com/office/drawing/2014/main" id="{98BD3B59-B58B-6B92-FC94-9BC647AE7092}"/>
              </a:ext>
            </a:extLst>
          </p:cNvPr>
          <p:cNvSpPr/>
          <p:nvPr/>
        </p:nvSpPr>
        <p:spPr>
          <a:xfrm>
            <a:off x="5478864" y="1077949"/>
            <a:ext cx="1332713" cy="453059"/>
          </a:xfrm>
          <a:prstGeom prst="rect">
            <a:avLst/>
          </a:prstGeom>
          <a:solidFill>
            <a:srgbClr val="00B050"/>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t>OBJETIVOS ESTRATÉGICOS No.</a:t>
            </a:r>
          </a:p>
        </p:txBody>
      </p:sp>
      <p:sp>
        <p:nvSpPr>
          <p:cNvPr id="36" name="TextBox 65">
            <a:extLst>
              <a:ext uri="{FF2B5EF4-FFF2-40B4-BE49-F238E27FC236}">
                <a16:creationId xmlns:a16="http://schemas.microsoft.com/office/drawing/2014/main" id="{C3622492-2F61-0F12-685A-8FF7A2AFB181}"/>
              </a:ext>
            </a:extLst>
          </p:cNvPr>
          <p:cNvSpPr txBox="1"/>
          <p:nvPr/>
        </p:nvSpPr>
        <p:spPr>
          <a:xfrm rot="16200000">
            <a:off x="-1744259" y="3568877"/>
            <a:ext cx="4967671" cy="830997"/>
          </a:xfrm>
          <a:prstGeom prst="rect">
            <a:avLst/>
          </a:prstGeom>
          <a:noFill/>
        </p:spPr>
        <p:txBody>
          <a:bodyPr wrap="square" rtlCol="0">
            <a:spAutoFit/>
          </a:bodyPr>
          <a:lstStyle/>
          <a:p>
            <a:pPr algn="ctr"/>
            <a:r>
              <a:rPr lang="es-ES_tradnl" sz="1600" b="1">
                <a:solidFill>
                  <a:srgbClr val="0070C0"/>
                </a:solidFill>
                <a:latin typeface="Filson Pro Book" panose="02000000000000000000" pitchFamily="2" charset="77"/>
              </a:rPr>
              <a:t>OBJETIVOS ESTRATÉGICOS PSD 2023 – 2026  </a:t>
            </a:r>
          </a:p>
          <a:p>
            <a:pPr algn="ctr"/>
            <a:r>
              <a:rPr lang="es-ES_tradnl" sz="1600">
                <a:solidFill>
                  <a:srgbClr val="0070C0"/>
                </a:solidFill>
                <a:latin typeface="Filson Pro Book" panose="02000000000000000000" pitchFamily="2" charset="77"/>
              </a:rPr>
              <a:t>ARTICULACIÓN OBJETIVOS ESTRATÉGICOS Y </a:t>
            </a:r>
          </a:p>
          <a:p>
            <a:pPr algn="ctr"/>
            <a:r>
              <a:rPr lang="es-ES_tradnl" sz="1600">
                <a:solidFill>
                  <a:srgbClr val="0070C0"/>
                </a:solidFill>
                <a:latin typeface="Filson Pro Book" panose="02000000000000000000" pitchFamily="2" charset="77"/>
              </a:rPr>
              <a:t>OBJETIVOS DEL SIGCMA</a:t>
            </a:r>
          </a:p>
        </p:txBody>
      </p:sp>
      <p:sp>
        <p:nvSpPr>
          <p:cNvPr id="7" name="Rectangle 5">
            <a:extLst>
              <a:ext uri="{FF2B5EF4-FFF2-40B4-BE49-F238E27FC236}">
                <a16:creationId xmlns:a16="http://schemas.microsoft.com/office/drawing/2014/main" id="{9E1A3983-0D98-193B-DA68-2579CC353D82}"/>
              </a:ext>
            </a:extLst>
          </p:cNvPr>
          <p:cNvSpPr/>
          <p:nvPr/>
        </p:nvSpPr>
        <p:spPr>
          <a:xfrm>
            <a:off x="1447611" y="5159402"/>
            <a:ext cx="3090737"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tx1"/>
                </a:solidFill>
                <a:latin typeface="Filson Pro Book" panose="02000000000000000000" pitchFamily="2" charset="77"/>
              </a:rPr>
              <a:t>GOBERNANZA, PLANEACIÓN ESTRATÉGICA Y CAPACIDAD DE TOMA DE DECISIONES</a:t>
            </a:r>
          </a:p>
        </p:txBody>
      </p:sp>
      <p:sp>
        <p:nvSpPr>
          <p:cNvPr id="34" name="Rectangle 1">
            <a:extLst>
              <a:ext uri="{FF2B5EF4-FFF2-40B4-BE49-F238E27FC236}">
                <a16:creationId xmlns:a16="http://schemas.microsoft.com/office/drawing/2014/main" id="{6302723D-837D-4C92-9065-DDEB0C2B310D}"/>
              </a:ext>
            </a:extLst>
          </p:cNvPr>
          <p:cNvSpPr/>
          <p:nvPr/>
        </p:nvSpPr>
        <p:spPr>
          <a:xfrm>
            <a:off x="1447610" y="2616844"/>
            <a:ext cx="3090740"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tx1"/>
                </a:solidFill>
                <a:latin typeface="Filson Pro Book" panose="02000000000000000000" pitchFamily="2" charset="77"/>
              </a:rPr>
              <a:t>ACCESO E INFRAESTRUCTURA FÍSICA</a:t>
            </a:r>
          </a:p>
        </p:txBody>
      </p:sp>
      <p:sp>
        <p:nvSpPr>
          <p:cNvPr id="35" name="Rectangle 2">
            <a:extLst>
              <a:ext uri="{FF2B5EF4-FFF2-40B4-BE49-F238E27FC236}">
                <a16:creationId xmlns:a16="http://schemas.microsoft.com/office/drawing/2014/main" id="{43D3E025-2896-4A79-AC8C-7C8B0A668774}"/>
              </a:ext>
            </a:extLst>
          </p:cNvPr>
          <p:cNvSpPr/>
          <p:nvPr/>
        </p:nvSpPr>
        <p:spPr>
          <a:xfrm>
            <a:off x="1447610" y="3252340"/>
            <a:ext cx="3090739"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tx1"/>
                </a:solidFill>
                <a:latin typeface="Filson Pro Book" panose="02000000000000000000" pitchFamily="2" charset="77"/>
              </a:rPr>
              <a:t>SRVICIOS DIGITALES Y DE TECNOLOGÍA, INNOVACIÓN Y ANÁLISIS DE LA INFORMACIÓN</a:t>
            </a:r>
          </a:p>
        </p:txBody>
      </p:sp>
      <p:sp>
        <p:nvSpPr>
          <p:cNvPr id="37" name="Rectangle 3">
            <a:extLst>
              <a:ext uri="{FF2B5EF4-FFF2-40B4-BE49-F238E27FC236}">
                <a16:creationId xmlns:a16="http://schemas.microsoft.com/office/drawing/2014/main" id="{27C31288-F21D-4391-9D70-929EBCD9084A}"/>
              </a:ext>
            </a:extLst>
          </p:cNvPr>
          <p:cNvSpPr/>
          <p:nvPr/>
        </p:nvSpPr>
        <p:spPr>
          <a:xfrm>
            <a:off x="1447609" y="3902213"/>
            <a:ext cx="3090739"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tx1"/>
                </a:solidFill>
                <a:latin typeface="Filson Pro Book" panose="02000000000000000000" pitchFamily="2" charset="77"/>
              </a:rPr>
              <a:t>CONFIANZA PÚBLICA, TRANSPARENCIA Y RENDICIÓN DE CUENTAS</a:t>
            </a:r>
          </a:p>
        </p:txBody>
      </p:sp>
      <p:sp>
        <p:nvSpPr>
          <p:cNvPr id="38" name="Rectangle 4">
            <a:extLst>
              <a:ext uri="{FF2B5EF4-FFF2-40B4-BE49-F238E27FC236}">
                <a16:creationId xmlns:a16="http://schemas.microsoft.com/office/drawing/2014/main" id="{7FB64B1E-3695-4A1B-8A1E-9E81EDBFEA02}"/>
              </a:ext>
            </a:extLst>
          </p:cNvPr>
          <p:cNvSpPr/>
          <p:nvPr/>
        </p:nvSpPr>
        <p:spPr>
          <a:xfrm>
            <a:off x="1447611" y="4523332"/>
            <a:ext cx="3090738" cy="540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tx1"/>
                </a:solidFill>
                <a:latin typeface="Filson Pro Book" panose="02000000000000000000" pitchFamily="2" charset="77"/>
              </a:rPr>
              <a:t>TALENTO HUMANO</a:t>
            </a:r>
          </a:p>
        </p:txBody>
      </p:sp>
      <p:sp>
        <p:nvSpPr>
          <p:cNvPr id="39" name="Rectangle 45">
            <a:extLst>
              <a:ext uri="{FF2B5EF4-FFF2-40B4-BE49-F238E27FC236}">
                <a16:creationId xmlns:a16="http://schemas.microsoft.com/office/drawing/2014/main" id="{DED4F15E-D258-4522-9D38-F75CF9705F99}"/>
              </a:ext>
            </a:extLst>
          </p:cNvPr>
          <p:cNvSpPr/>
          <p:nvPr/>
        </p:nvSpPr>
        <p:spPr>
          <a:xfrm>
            <a:off x="1447610" y="2201108"/>
            <a:ext cx="3090740" cy="332166"/>
          </a:xfrm>
          <a:prstGeom prst="rect">
            <a:avLst/>
          </a:prstGeom>
          <a:solidFill>
            <a:srgbClr val="00B050"/>
          </a:solidFill>
          <a:ln>
            <a:solidFill>
              <a:srgbClr val="F6C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OBJETIVOS ESTRATÉGICOS</a:t>
            </a:r>
          </a:p>
        </p:txBody>
      </p:sp>
      <p:sp>
        <p:nvSpPr>
          <p:cNvPr id="40" name="Rectangle 57">
            <a:extLst>
              <a:ext uri="{FF2B5EF4-FFF2-40B4-BE49-F238E27FC236}">
                <a16:creationId xmlns:a16="http://schemas.microsoft.com/office/drawing/2014/main" id="{08459F6B-59A7-4F04-8502-1B6004DF5488}"/>
              </a:ext>
            </a:extLst>
          </p:cNvPr>
          <p:cNvSpPr/>
          <p:nvPr/>
        </p:nvSpPr>
        <p:spPr>
          <a:xfrm>
            <a:off x="1447611" y="2616844"/>
            <a:ext cx="144000" cy="54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1" name="Rectangle 58">
            <a:extLst>
              <a:ext uri="{FF2B5EF4-FFF2-40B4-BE49-F238E27FC236}">
                <a16:creationId xmlns:a16="http://schemas.microsoft.com/office/drawing/2014/main" id="{B76A3ABD-E277-4815-9605-0C25C77F06B7}"/>
              </a:ext>
            </a:extLst>
          </p:cNvPr>
          <p:cNvSpPr/>
          <p:nvPr/>
        </p:nvSpPr>
        <p:spPr>
          <a:xfrm>
            <a:off x="1447610" y="3251191"/>
            <a:ext cx="144000" cy="54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2" name="Rectangle 59">
            <a:extLst>
              <a:ext uri="{FF2B5EF4-FFF2-40B4-BE49-F238E27FC236}">
                <a16:creationId xmlns:a16="http://schemas.microsoft.com/office/drawing/2014/main" id="{999D011F-EE6E-4101-AC04-744F7E22CA30}"/>
              </a:ext>
            </a:extLst>
          </p:cNvPr>
          <p:cNvSpPr/>
          <p:nvPr/>
        </p:nvSpPr>
        <p:spPr>
          <a:xfrm>
            <a:off x="1447611" y="3887836"/>
            <a:ext cx="144000" cy="54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Rectangle 60">
            <a:extLst>
              <a:ext uri="{FF2B5EF4-FFF2-40B4-BE49-F238E27FC236}">
                <a16:creationId xmlns:a16="http://schemas.microsoft.com/office/drawing/2014/main" id="{3C364906-1876-4D7F-8EB4-6C69BE476378}"/>
              </a:ext>
            </a:extLst>
          </p:cNvPr>
          <p:cNvSpPr/>
          <p:nvPr/>
        </p:nvSpPr>
        <p:spPr>
          <a:xfrm>
            <a:off x="1447611" y="4522758"/>
            <a:ext cx="144000" cy="54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angle 61">
            <a:extLst>
              <a:ext uri="{FF2B5EF4-FFF2-40B4-BE49-F238E27FC236}">
                <a16:creationId xmlns:a16="http://schemas.microsoft.com/office/drawing/2014/main" id="{12E8BBFE-0090-4709-B688-1281B3B55FA2}"/>
              </a:ext>
            </a:extLst>
          </p:cNvPr>
          <p:cNvSpPr/>
          <p:nvPr/>
        </p:nvSpPr>
        <p:spPr>
          <a:xfrm>
            <a:off x="1447611" y="5158828"/>
            <a:ext cx="144000" cy="54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5" name="Rectangle 76">
            <a:extLst>
              <a:ext uri="{FF2B5EF4-FFF2-40B4-BE49-F238E27FC236}">
                <a16:creationId xmlns:a16="http://schemas.microsoft.com/office/drawing/2014/main" id="{51244C30-0FB7-4E40-B7F3-8661860722E4}"/>
              </a:ext>
            </a:extLst>
          </p:cNvPr>
          <p:cNvSpPr/>
          <p:nvPr/>
        </p:nvSpPr>
        <p:spPr>
          <a:xfrm>
            <a:off x="1397188" y="2701030"/>
            <a:ext cx="276038" cy="353943"/>
          </a:xfrm>
          <a:prstGeom prst="rect">
            <a:avLst/>
          </a:prstGeom>
        </p:spPr>
        <p:txBody>
          <a:bodyPr wrap="none">
            <a:spAutoFit/>
          </a:bodyPr>
          <a:lstStyle/>
          <a:p>
            <a:r>
              <a:rPr lang="es-ES_tradnl" sz="1700" b="1">
                <a:solidFill>
                  <a:schemeClr val="bg1"/>
                </a:solidFill>
                <a:latin typeface="Gotham Medium" panose="02000604030000020004" pitchFamily="2" charset="0"/>
              </a:rPr>
              <a:t>1</a:t>
            </a:r>
            <a:endParaRPr lang="es-ES_tradnl" sz="1700">
              <a:solidFill>
                <a:schemeClr val="bg1"/>
              </a:solidFill>
            </a:endParaRPr>
          </a:p>
        </p:txBody>
      </p:sp>
      <p:sp>
        <p:nvSpPr>
          <p:cNvPr id="46" name="Rectangle 77">
            <a:extLst>
              <a:ext uri="{FF2B5EF4-FFF2-40B4-BE49-F238E27FC236}">
                <a16:creationId xmlns:a16="http://schemas.microsoft.com/office/drawing/2014/main" id="{CEBB64A4-4F04-4421-83B1-6459DA050FEC}"/>
              </a:ext>
            </a:extLst>
          </p:cNvPr>
          <p:cNvSpPr/>
          <p:nvPr/>
        </p:nvSpPr>
        <p:spPr>
          <a:xfrm>
            <a:off x="1357546" y="3356635"/>
            <a:ext cx="322524" cy="353943"/>
          </a:xfrm>
          <a:prstGeom prst="rect">
            <a:avLst/>
          </a:prstGeom>
        </p:spPr>
        <p:txBody>
          <a:bodyPr wrap="none">
            <a:spAutoFit/>
          </a:bodyPr>
          <a:lstStyle/>
          <a:p>
            <a:pPr algn="ctr"/>
            <a:r>
              <a:rPr lang="es-ES_tradnl" sz="1700" b="1">
                <a:solidFill>
                  <a:schemeClr val="bg1"/>
                </a:solidFill>
                <a:latin typeface="Gotham Medium" panose="02000604030000020004" pitchFamily="2" charset="0"/>
              </a:rPr>
              <a:t>2</a:t>
            </a:r>
            <a:endParaRPr lang="es-ES_tradnl" sz="1700">
              <a:solidFill>
                <a:schemeClr val="bg1"/>
              </a:solidFill>
            </a:endParaRPr>
          </a:p>
        </p:txBody>
      </p:sp>
      <p:sp>
        <p:nvSpPr>
          <p:cNvPr id="47" name="Rectangle 78">
            <a:extLst>
              <a:ext uri="{FF2B5EF4-FFF2-40B4-BE49-F238E27FC236}">
                <a16:creationId xmlns:a16="http://schemas.microsoft.com/office/drawing/2014/main" id="{6F3D77B3-7A35-4D8F-944D-607747DD53E7}"/>
              </a:ext>
            </a:extLst>
          </p:cNvPr>
          <p:cNvSpPr/>
          <p:nvPr/>
        </p:nvSpPr>
        <p:spPr>
          <a:xfrm>
            <a:off x="1356744" y="3980864"/>
            <a:ext cx="324128" cy="353943"/>
          </a:xfrm>
          <a:prstGeom prst="rect">
            <a:avLst/>
          </a:prstGeom>
          <a:ln>
            <a:noFill/>
          </a:ln>
        </p:spPr>
        <p:txBody>
          <a:bodyPr wrap="none">
            <a:spAutoFit/>
          </a:bodyPr>
          <a:lstStyle/>
          <a:p>
            <a:pPr algn="ctr"/>
            <a:r>
              <a:rPr lang="es-ES_tradnl" sz="1700" b="1">
                <a:solidFill>
                  <a:schemeClr val="bg1"/>
                </a:solidFill>
                <a:latin typeface="Gotham Medium" panose="02000604030000020004" pitchFamily="2" charset="0"/>
              </a:rPr>
              <a:t>3</a:t>
            </a:r>
            <a:endParaRPr lang="es-ES_tradnl" sz="1700">
              <a:solidFill>
                <a:schemeClr val="bg1"/>
              </a:solidFill>
            </a:endParaRPr>
          </a:p>
        </p:txBody>
      </p:sp>
      <p:sp>
        <p:nvSpPr>
          <p:cNvPr id="48" name="Rectangle 79">
            <a:extLst>
              <a:ext uri="{FF2B5EF4-FFF2-40B4-BE49-F238E27FC236}">
                <a16:creationId xmlns:a16="http://schemas.microsoft.com/office/drawing/2014/main" id="{A4BC6DBF-B722-4D8C-8FA3-D74191961C11}"/>
              </a:ext>
            </a:extLst>
          </p:cNvPr>
          <p:cNvSpPr/>
          <p:nvPr/>
        </p:nvSpPr>
        <p:spPr>
          <a:xfrm>
            <a:off x="1355953" y="4615786"/>
            <a:ext cx="336952" cy="353943"/>
          </a:xfrm>
          <a:prstGeom prst="rect">
            <a:avLst/>
          </a:prstGeom>
          <a:ln>
            <a:noFill/>
          </a:ln>
        </p:spPr>
        <p:txBody>
          <a:bodyPr wrap="none">
            <a:spAutoFit/>
          </a:bodyPr>
          <a:lstStyle/>
          <a:p>
            <a:pPr algn="ctr"/>
            <a:r>
              <a:rPr lang="es-ES_tradnl" sz="1700" b="1">
                <a:solidFill>
                  <a:schemeClr val="bg1"/>
                </a:solidFill>
                <a:latin typeface="Gotham Medium" panose="02000604030000020004" pitchFamily="2" charset="0"/>
              </a:rPr>
              <a:t>4</a:t>
            </a:r>
            <a:endParaRPr lang="es-ES_tradnl" sz="1700">
              <a:solidFill>
                <a:schemeClr val="bg1"/>
              </a:solidFill>
            </a:endParaRPr>
          </a:p>
        </p:txBody>
      </p:sp>
      <p:sp>
        <p:nvSpPr>
          <p:cNvPr id="49" name="Rectangle 80">
            <a:extLst>
              <a:ext uri="{FF2B5EF4-FFF2-40B4-BE49-F238E27FC236}">
                <a16:creationId xmlns:a16="http://schemas.microsoft.com/office/drawing/2014/main" id="{067FCC25-2F57-49FD-960D-14704A7C3692}"/>
              </a:ext>
            </a:extLst>
          </p:cNvPr>
          <p:cNvSpPr/>
          <p:nvPr/>
        </p:nvSpPr>
        <p:spPr>
          <a:xfrm>
            <a:off x="1356744" y="5261889"/>
            <a:ext cx="324128" cy="353943"/>
          </a:xfrm>
          <a:prstGeom prst="rect">
            <a:avLst/>
          </a:prstGeom>
        </p:spPr>
        <p:txBody>
          <a:bodyPr wrap="none">
            <a:spAutoFit/>
          </a:bodyPr>
          <a:lstStyle/>
          <a:p>
            <a:pPr algn="ctr"/>
            <a:r>
              <a:rPr lang="es-ES_tradnl" sz="1700" b="1">
                <a:solidFill>
                  <a:schemeClr val="bg1"/>
                </a:solidFill>
                <a:latin typeface="Gotham Medium" panose="02000604030000020004" pitchFamily="2" charset="0"/>
              </a:rPr>
              <a:t>5</a:t>
            </a:r>
            <a:endParaRPr lang="es-ES_tradnl" sz="1700">
              <a:solidFill>
                <a:schemeClr val="bg1"/>
              </a:solidFill>
            </a:endParaRPr>
          </a:p>
        </p:txBody>
      </p:sp>
    </p:spTree>
    <p:extLst>
      <p:ext uri="{BB962C8B-B14F-4D97-AF65-F5344CB8AC3E}">
        <p14:creationId xmlns:p14="http://schemas.microsoft.com/office/powerpoint/2010/main" val="32591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79EAF492-CCFD-42D2-B8C7-05CF4FF519F8}"/>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ESTRUCTURA UNIDAD DE TRANSFORMACIÓN DIGITAL</a:t>
            </a:r>
          </a:p>
        </p:txBody>
      </p:sp>
      <p:grpSp>
        <p:nvGrpSpPr>
          <p:cNvPr id="22" name="Grupo 21">
            <a:extLst>
              <a:ext uri="{FF2B5EF4-FFF2-40B4-BE49-F238E27FC236}">
                <a16:creationId xmlns:a16="http://schemas.microsoft.com/office/drawing/2014/main" id="{25571BC6-6AA4-4C6C-86C2-3E7CD63CB5DA}"/>
              </a:ext>
            </a:extLst>
          </p:cNvPr>
          <p:cNvGrpSpPr/>
          <p:nvPr/>
        </p:nvGrpSpPr>
        <p:grpSpPr>
          <a:xfrm>
            <a:off x="3174" y="2247958"/>
            <a:ext cx="3895059" cy="311377"/>
            <a:chOff x="3174" y="2247958"/>
            <a:chExt cx="3895059" cy="311377"/>
          </a:xfrm>
        </p:grpSpPr>
        <p:sp>
          <p:nvSpPr>
            <p:cNvPr id="24" name="Rectangle 46">
              <a:extLst>
                <a:ext uri="{FF2B5EF4-FFF2-40B4-BE49-F238E27FC236}">
                  <a16:creationId xmlns:a16="http://schemas.microsoft.com/office/drawing/2014/main" id="{95D8AD1E-E428-42F2-8426-C195C9D272BF}"/>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5" name="Rectangle 47">
              <a:extLst>
                <a:ext uri="{FF2B5EF4-FFF2-40B4-BE49-F238E27FC236}">
                  <a16:creationId xmlns:a16="http://schemas.microsoft.com/office/drawing/2014/main" id="{01DFF2E1-19A1-41F8-8D02-FD7D2A4FBAA8}"/>
                </a:ext>
              </a:extLst>
            </p:cNvPr>
            <p:cNvSpPr/>
            <p:nvPr/>
          </p:nvSpPr>
          <p:spPr>
            <a:xfrm>
              <a:off x="244710" y="2252702"/>
              <a:ext cx="2931628" cy="30316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6" name="TextBox 48">
              <a:extLst>
                <a:ext uri="{FF2B5EF4-FFF2-40B4-BE49-F238E27FC236}">
                  <a16:creationId xmlns:a16="http://schemas.microsoft.com/office/drawing/2014/main" id="{1A613C24-32B1-4FB0-AEB7-B80152E09329}"/>
                </a:ext>
              </a:extLst>
            </p:cNvPr>
            <p:cNvSpPr txBox="1"/>
            <p:nvPr/>
          </p:nvSpPr>
          <p:spPr>
            <a:xfrm>
              <a:off x="244709" y="2251430"/>
              <a:ext cx="3653524" cy="307905"/>
            </a:xfrm>
            <a:prstGeom prst="rect">
              <a:avLst/>
            </a:prstGeom>
            <a:noFill/>
          </p:spPr>
          <p:txBody>
            <a:bodyPr wrap="square" rtlCol="0">
              <a:spAutoFit/>
            </a:bodyPr>
            <a:lstStyle/>
            <a:p>
              <a:r>
                <a:rPr lang="es-MX" sz="1401" b="1">
                  <a:solidFill>
                    <a:schemeClr val="bg1"/>
                  </a:solidFill>
                  <a:latin typeface="Gotham Medium" panose="02000604030000020004" pitchFamily="2" charset="0"/>
                </a:rPr>
                <a:t>ACUERDO  PCSJA23 - 12073</a:t>
              </a:r>
            </a:p>
          </p:txBody>
        </p:sp>
      </p:grpSp>
      <p:grpSp>
        <p:nvGrpSpPr>
          <p:cNvPr id="49" name="Grupo 48">
            <a:extLst>
              <a:ext uri="{FF2B5EF4-FFF2-40B4-BE49-F238E27FC236}">
                <a16:creationId xmlns:a16="http://schemas.microsoft.com/office/drawing/2014/main" id="{4BE936BE-21D3-4FBA-B673-A40BFDEC7294}"/>
              </a:ext>
            </a:extLst>
          </p:cNvPr>
          <p:cNvGrpSpPr/>
          <p:nvPr/>
        </p:nvGrpSpPr>
        <p:grpSpPr>
          <a:xfrm>
            <a:off x="653963" y="3970082"/>
            <a:ext cx="11037496" cy="2256257"/>
            <a:chOff x="673276" y="2949450"/>
            <a:chExt cx="11037496" cy="2256257"/>
          </a:xfrm>
        </p:grpSpPr>
        <p:grpSp>
          <p:nvGrpSpPr>
            <p:cNvPr id="6" name="Grupo 5">
              <a:extLst>
                <a:ext uri="{FF2B5EF4-FFF2-40B4-BE49-F238E27FC236}">
                  <a16:creationId xmlns:a16="http://schemas.microsoft.com/office/drawing/2014/main" id="{0A1B7344-9443-03FD-D835-00A938E6F060}"/>
                </a:ext>
              </a:extLst>
            </p:cNvPr>
            <p:cNvGrpSpPr/>
            <p:nvPr/>
          </p:nvGrpSpPr>
          <p:grpSpPr>
            <a:xfrm>
              <a:off x="673276" y="2949450"/>
              <a:ext cx="11037496" cy="2256257"/>
              <a:chOff x="398339" y="3929348"/>
              <a:chExt cx="11037496" cy="1982904"/>
            </a:xfrm>
          </p:grpSpPr>
          <p:sp>
            <p:nvSpPr>
              <p:cNvPr id="15" name="TextBox 39">
                <a:extLst>
                  <a:ext uri="{FF2B5EF4-FFF2-40B4-BE49-F238E27FC236}">
                    <a16:creationId xmlns:a16="http://schemas.microsoft.com/office/drawing/2014/main" id="{14B25242-E419-4197-A789-FE154E39506D}"/>
                  </a:ext>
                </a:extLst>
              </p:cNvPr>
              <p:cNvSpPr txBox="1"/>
              <p:nvPr/>
            </p:nvSpPr>
            <p:spPr>
              <a:xfrm>
                <a:off x="3568614" y="3929348"/>
                <a:ext cx="4504896" cy="297537"/>
              </a:xfrm>
              <a:prstGeom prst="rect">
                <a:avLst/>
              </a:prstGeom>
              <a:no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400">
                    <a:latin typeface="Gotham Medium" panose="02000604030000020004" pitchFamily="2" charset="0"/>
                  </a:defRPr>
                </a:lvl1pPr>
              </a:lstStyle>
              <a:p>
                <a:r>
                  <a:rPr lang="es-ES_tradnl" sz="1050"/>
                  <a:t> </a:t>
                </a:r>
                <a:r>
                  <a:rPr lang="es-ES_tradnl" sz="1600"/>
                  <a:t>UNIDAD DE TRANSFORMACIÓN DIGITAL </a:t>
                </a:r>
                <a:endParaRPr lang="es-ES_tradnl" sz="1050"/>
              </a:p>
            </p:txBody>
          </p:sp>
          <p:sp>
            <p:nvSpPr>
              <p:cNvPr id="8" name="TextBox 39">
                <a:hlinkClick r:id="rId2" action="ppaction://hlinksldjump"/>
                <a:extLst>
                  <a:ext uri="{FF2B5EF4-FFF2-40B4-BE49-F238E27FC236}">
                    <a16:creationId xmlns:a16="http://schemas.microsoft.com/office/drawing/2014/main" id="{EF50FF16-6F45-93C8-6A1D-B487D2D8FB7F}"/>
                  </a:ext>
                </a:extLst>
              </p:cNvPr>
              <p:cNvSpPr txBox="1"/>
              <p:nvPr/>
            </p:nvSpPr>
            <p:spPr>
              <a:xfrm>
                <a:off x="398339" y="5506519"/>
                <a:ext cx="1903381" cy="405733"/>
              </a:xfrm>
              <a:prstGeom prst="rect">
                <a:avLst/>
              </a:prstGeom>
              <a:noFill/>
              <a:ln w="19050">
                <a:solidFill>
                  <a:srgbClr val="00AEEF"/>
                </a:solidFill>
                <a:prstDash val="sysDot"/>
              </a:ln>
              <a:effectLst>
                <a:innerShdw blurRad="63500" dist="50800" dir="5400000">
                  <a:prstClr val="black">
                    <a:alpha val="50000"/>
                  </a:prstClr>
                </a:innerShdw>
              </a:effectLst>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_tradnl" sz="1200">
                    <a:latin typeface="Mangal" panose="02040503050203030202" pitchFamily="18" charset="0"/>
                    <a:cs typeface="Mangal" panose="02040503050203030202" pitchFamily="18" charset="0"/>
                  </a:rPr>
                  <a:t>Grupo de Arquitectura Digital</a:t>
                </a:r>
              </a:p>
            </p:txBody>
          </p:sp>
          <p:sp>
            <p:nvSpPr>
              <p:cNvPr id="9" name="TextBox 39">
                <a:hlinkClick r:id="rId3" action="ppaction://hlinksldjump"/>
                <a:extLst>
                  <a:ext uri="{FF2B5EF4-FFF2-40B4-BE49-F238E27FC236}">
                    <a16:creationId xmlns:a16="http://schemas.microsoft.com/office/drawing/2014/main" id="{61E61ED9-C89E-E471-FED2-96E94398383B}"/>
                  </a:ext>
                </a:extLst>
              </p:cNvPr>
              <p:cNvSpPr txBox="1"/>
              <p:nvPr/>
            </p:nvSpPr>
            <p:spPr>
              <a:xfrm>
                <a:off x="2901401" y="5506519"/>
                <a:ext cx="1903375" cy="405733"/>
              </a:xfrm>
              <a:prstGeom prst="rect">
                <a:avLst/>
              </a:prstGeom>
              <a:no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sz="1200">
                    <a:latin typeface="Mangal" panose="02040503050203030202" pitchFamily="18" charset="0"/>
                    <a:cs typeface="Mangal" panose="02040503050203030202" pitchFamily="18" charset="0"/>
                  </a:rPr>
                  <a:t>Grupo de Gestión de Datos</a:t>
                </a:r>
              </a:p>
            </p:txBody>
          </p:sp>
          <p:sp>
            <p:nvSpPr>
              <p:cNvPr id="10" name="TextBox 39">
                <a:hlinkClick r:id="rId4" action="ppaction://hlinksldjump"/>
                <a:extLst>
                  <a:ext uri="{FF2B5EF4-FFF2-40B4-BE49-F238E27FC236}">
                    <a16:creationId xmlns:a16="http://schemas.microsoft.com/office/drawing/2014/main" id="{59C3F80F-F29F-75F1-62B6-7C4864E485F8}"/>
                  </a:ext>
                </a:extLst>
              </p:cNvPr>
              <p:cNvSpPr txBox="1"/>
              <p:nvPr/>
            </p:nvSpPr>
            <p:spPr>
              <a:xfrm>
                <a:off x="6078081" y="5506519"/>
                <a:ext cx="1903374" cy="405733"/>
              </a:xfrm>
              <a:prstGeom prst="rect">
                <a:avLst/>
              </a:prstGeom>
              <a:no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sz="1200">
                    <a:latin typeface="Mangal" panose="02040503050203030202" pitchFamily="18" charset="0"/>
                    <a:cs typeface="Mangal" panose="02040503050203030202" pitchFamily="18" charset="0"/>
                  </a:rPr>
                  <a:t>Grupo de Servicios Tecnológicos</a:t>
                </a:r>
              </a:p>
            </p:txBody>
          </p:sp>
          <p:sp>
            <p:nvSpPr>
              <p:cNvPr id="12" name="TextBox 39">
                <a:hlinkClick r:id="rId4" action="ppaction://hlinksldjump"/>
                <a:extLst>
                  <a:ext uri="{FF2B5EF4-FFF2-40B4-BE49-F238E27FC236}">
                    <a16:creationId xmlns:a16="http://schemas.microsoft.com/office/drawing/2014/main" id="{7496D089-EE59-E4C1-199A-C446EAE94FEA}"/>
                  </a:ext>
                </a:extLst>
              </p:cNvPr>
              <p:cNvSpPr txBox="1"/>
              <p:nvPr/>
            </p:nvSpPr>
            <p:spPr>
              <a:xfrm>
                <a:off x="8940859" y="5506519"/>
                <a:ext cx="2494976" cy="405733"/>
              </a:xfrm>
              <a:prstGeom prst="rect">
                <a:avLst/>
              </a:prstGeom>
              <a:solidFill>
                <a:schemeClr val="accent5">
                  <a:lumMod val="40000"/>
                  <a:lumOff val="60000"/>
                </a:schemeClr>
              </a:solid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_tradnl" sz="1200">
                    <a:latin typeface="Mangal" panose="02040503050203030202" pitchFamily="18" charset="0"/>
                    <a:cs typeface="Mangal" panose="02040503050203030202" pitchFamily="18" charset="0"/>
                  </a:rPr>
                  <a:t>Grupo de Proyectos Especiales de Tecnología </a:t>
                </a:r>
              </a:p>
            </p:txBody>
          </p:sp>
        </p:grpSp>
        <p:cxnSp>
          <p:nvCxnSpPr>
            <p:cNvPr id="33" name="Conector recto 32">
              <a:extLst>
                <a:ext uri="{FF2B5EF4-FFF2-40B4-BE49-F238E27FC236}">
                  <a16:creationId xmlns:a16="http://schemas.microsoft.com/office/drawing/2014/main" id="{B5D711B4-9E62-4070-BB67-BC7C67FB7F6D}"/>
                </a:ext>
              </a:extLst>
            </p:cNvPr>
            <p:cNvCxnSpPr>
              <a:cxnSpLocks/>
              <a:stCxn id="15" idx="2"/>
            </p:cNvCxnSpPr>
            <p:nvPr/>
          </p:nvCxnSpPr>
          <p:spPr>
            <a:xfrm>
              <a:off x="6095999" y="3288002"/>
              <a:ext cx="0" cy="461663"/>
            </a:xfrm>
            <a:prstGeom prst="line">
              <a:avLst/>
            </a:prstGeom>
          </p:spPr>
          <p:style>
            <a:lnRef idx="1">
              <a:schemeClr val="accent4"/>
            </a:lnRef>
            <a:fillRef idx="0">
              <a:schemeClr val="accent4"/>
            </a:fillRef>
            <a:effectRef idx="0">
              <a:schemeClr val="accent4"/>
            </a:effectRef>
            <a:fontRef idx="minor">
              <a:schemeClr val="tx1"/>
            </a:fontRef>
          </p:style>
        </p:cxnSp>
        <p:cxnSp>
          <p:nvCxnSpPr>
            <p:cNvPr id="38" name="Conector: angular 37">
              <a:extLst>
                <a:ext uri="{FF2B5EF4-FFF2-40B4-BE49-F238E27FC236}">
                  <a16:creationId xmlns:a16="http://schemas.microsoft.com/office/drawing/2014/main" id="{ADCCE3F5-7D15-4AF8-84C5-7DE70B5D0261}"/>
                </a:ext>
              </a:extLst>
            </p:cNvPr>
            <p:cNvCxnSpPr>
              <a:cxnSpLocks/>
              <a:endCxn id="8" idx="0"/>
            </p:cNvCxnSpPr>
            <p:nvPr/>
          </p:nvCxnSpPr>
          <p:spPr>
            <a:xfrm rot="10800000" flipV="1">
              <a:off x="1624967" y="3756955"/>
              <a:ext cx="4471032" cy="987084"/>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0" name="Conector: angular 39">
              <a:extLst>
                <a:ext uri="{FF2B5EF4-FFF2-40B4-BE49-F238E27FC236}">
                  <a16:creationId xmlns:a16="http://schemas.microsoft.com/office/drawing/2014/main" id="{BBE1364D-653A-468A-8D1C-8F7BD528B772}"/>
                </a:ext>
              </a:extLst>
            </p:cNvPr>
            <p:cNvCxnSpPr>
              <a:cxnSpLocks/>
              <a:endCxn id="12" idx="0"/>
            </p:cNvCxnSpPr>
            <p:nvPr/>
          </p:nvCxnSpPr>
          <p:spPr>
            <a:xfrm>
              <a:off x="6710151" y="3749666"/>
              <a:ext cx="3753134" cy="994372"/>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6" name="Conector: angular 45">
              <a:extLst>
                <a:ext uri="{FF2B5EF4-FFF2-40B4-BE49-F238E27FC236}">
                  <a16:creationId xmlns:a16="http://schemas.microsoft.com/office/drawing/2014/main" id="{CE228FDB-E4DB-4BB7-BE3A-E94175B938CC}"/>
                </a:ext>
              </a:extLst>
            </p:cNvPr>
            <p:cNvCxnSpPr>
              <a:endCxn id="9" idx="0"/>
            </p:cNvCxnSpPr>
            <p:nvPr/>
          </p:nvCxnSpPr>
          <p:spPr>
            <a:xfrm rot="10800000" flipV="1">
              <a:off x="4128027" y="3749665"/>
              <a:ext cx="1967975" cy="994374"/>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48" name="Conector: angular 47">
              <a:extLst>
                <a:ext uri="{FF2B5EF4-FFF2-40B4-BE49-F238E27FC236}">
                  <a16:creationId xmlns:a16="http://schemas.microsoft.com/office/drawing/2014/main" id="{0453BE04-3B07-41CF-8842-5C28EB535934}"/>
                </a:ext>
              </a:extLst>
            </p:cNvPr>
            <p:cNvCxnSpPr>
              <a:cxnSpLocks/>
              <a:endCxn id="10" idx="0"/>
            </p:cNvCxnSpPr>
            <p:nvPr/>
          </p:nvCxnSpPr>
          <p:spPr>
            <a:xfrm>
              <a:off x="6134628" y="3749667"/>
              <a:ext cx="1170078" cy="994371"/>
            </a:xfrm>
            <a:prstGeom prst="bentConnector2">
              <a:avLst/>
            </a:prstGeom>
            <a:ln>
              <a:tailEnd type="triangle"/>
            </a:ln>
          </p:spPr>
          <p:style>
            <a:lnRef idx="2">
              <a:schemeClr val="accent4"/>
            </a:lnRef>
            <a:fillRef idx="0">
              <a:schemeClr val="accent4"/>
            </a:fillRef>
            <a:effectRef idx="1">
              <a:schemeClr val="accent4"/>
            </a:effectRef>
            <a:fontRef idx="minor">
              <a:schemeClr val="tx1"/>
            </a:fontRef>
          </p:style>
        </p:cxnSp>
      </p:grpSp>
      <p:sp>
        <p:nvSpPr>
          <p:cNvPr id="51" name="TextBox 39">
            <a:extLst>
              <a:ext uri="{FF2B5EF4-FFF2-40B4-BE49-F238E27FC236}">
                <a16:creationId xmlns:a16="http://schemas.microsoft.com/office/drawing/2014/main" id="{0C5BD396-EA61-4A3F-BD21-7536FB42B0F0}"/>
              </a:ext>
            </a:extLst>
          </p:cNvPr>
          <p:cNvSpPr txBox="1"/>
          <p:nvPr/>
        </p:nvSpPr>
        <p:spPr>
          <a:xfrm>
            <a:off x="4610872" y="2491590"/>
            <a:ext cx="2931628" cy="338554"/>
          </a:xfrm>
          <a:prstGeom prst="rect">
            <a:avLst/>
          </a:prstGeom>
          <a:no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400">
                <a:latin typeface="Gotham Medium" panose="02000604030000020004" pitchFamily="2" charset="0"/>
              </a:defRPr>
            </a:lvl1pPr>
          </a:lstStyle>
          <a:p>
            <a:r>
              <a:rPr lang="es-ES_tradnl" sz="1600"/>
              <a:t>Consejo Superior de la Judicatura</a:t>
            </a:r>
          </a:p>
        </p:txBody>
      </p:sp>
      <p:sp>
        <p:nvSpPr>
          <p:cNvPr id="52" name="TextBox 39">
            <a:extLst>
              <a:ext uri="{FF2B5EF4-FFF2-40B4-BE49-F238E27FC236}">
                <a16:creationId xmlns:a16="http://schemas.microsoft.com/office/drawing/2014/main" id="{19C472A8-C999-4831-86A7-19CBC5992FA0}"/>
              </a:ext>
            </a:extLst>
          </p:cNvPr>
          <p:cNvSpPr txBox="1"/>
          <p:nvPr/>
        </p:nvSpPr>
        <p:spPr>
          <a:xfrm>
            <a:off x="4041821" y="3225685"/>
            <a:ext cx="4069730" cy="338554"/>
          </a:xfrm>
          <a:prstGeom prst="rect">
            <a:avLst/>
          </a:prstGeom>
          <a:noFill/>
          <a:ln w="19050">
            <a:solidFill>
              <a:srgbClr val="00AEEF"/>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400">
                <a:latin typeface="Gotham Medium" panose="02000604030000020004" pitchFamily="2" charset="0"/>
              </a:defRPr>
            </a:lvl1pPr>
          </a:lstStyle>
          <a:p>
            <a:r>
              <a:rPr lang="es-ES_tradnl" sz="1600"/>
              <a:t>Dirección Ejecutiva de Administración Judicial</a:t>
            </a:r>
          </a:p>
        </p:txBody>
      </p:sp>
      <p:cxnSp>
        <p:nvCxnSpPr>
          <p:cNvPr id="53" name="Conector recto 52">
            <a:extLst>
              <a:ext uri="{FF2B5EF4-FFF2-40B4-BE49-F238E27FC236}">
                <a16:creationId xmlns:a16="http://schemas.microsoft.com/office/drawing/2014/main" id="{13C339EF-D41C-4EEA-8570-E6FF78F641D3}"/>
              </a:ext>
            </a:extLst>
          </p:cNvPr>
          <p:cNvCxnSpPr>
            <a:cxnSpLocks/>
            <a:stCxn id="51" idx="2"/>
            <a:endCxn id="52" idx="0"/>
          </p:cNvCxnSpPr>
          <p:nvPr/>
        </p:nvCxnSpPr>
        <p:spPr>
          <a:xfrm>
            <a:off x="6076686" y="2830144"/>
            <a:ext cx="0" cy="395541"/>
          </a:xfrm>
          <a:prstGeom prst="line">
            <a:avLst/>
          </a:prstGeom>
        </p:spPr>
        <p:style>
          <a:lnRef idx="1">
            <a:schemeClr val="accent4"/>
          </a:lnRef>
          <a:fillRef idx="0">
            <a:schemeClr val="accent4"/>
          </a:fillRef>
          <a:effectRef idx="0">
            <a:schemeClr val="accent4"/>
          </a:effectRef>
          <a:fontRef idx="minor">
            <a:schemeClr val="tx1"/>
          </a:fontRef>
        </p:style>
      </p:cxnSp>
      <p:cxnSp>
        <p:nvCxnSpPr>
          <p:cNvPr id="57" name="Conector recto 56">
            <a:extLst>
              <a:ext uri="{FF2B5EF4-FFF2-40B4-BE49-F238E27FC236}">
                <a16:creationId xmlns:a16="http://schemas.microsoft.com/office/drawing/2014/main" id="{A9673F6D-3EE8-4657-A499-955CD126E58E}"/>
              </a:ext>
            </a:extLst>
          </p:cNvPr>
          <p:cNvCxnSpPr>
            <a:cxnSpLocks/>
            <a:stCxn id="52" idx="2"/>
            <a:endCxn id="15" idx="0"/>
          </p:cNvCxnSpPr>
          <p:nvPr/>
        </p:nvCxnSpPr>
        <p:spPr>
          <a:xfrm>
            <a:off x="6076686" y="3564239"/>
            <a:ext cx="0" cy="405841"/>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636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D6D786-F39D-F1C9-3DDA-E8956F5FDB42}"/>
              </a:ext>
            </a:extLst>
          </p:cNvPr>
          <p:cNvSpPr>
            <a:spLocks noGrp="1"/>
          </p:cNvSpPr>
          <p:nvPr>
            <p:ph type="ctrTitle"/>
          </p:nvPr>
        </p:nvSpPr>
        <p:spPr>
          <a:xfrm>
            <a:off x="203086" y="1259522"/>
            <a:ext cx="11816461" cy="483597"/>
          </a:xfrm>
        </p:spPr>
        <p:txBody>
          <a:bodyPr anchor="ctr">
            <a:noAutofit/>
          </a:bodyPr>
          <a:lstStyle/>
          <a:p>
            <a:pPr algn="ctr"/>
            <a:r>
              <a:rPr lang="es-MX" sz="3200" b="1">
                <a:solidFill>
                  <a:srgbClr val="00B050"/>
                </a:solidFill>
                <a:effectLst>
                  <a:outerShdw blurRad="38100" dist="38100" dir="2700000" algn="tl">
                    <a:srgbClr val="000000">
                      <a:alpha val="43137"/>
                    </a:srgbClr>
                  </a:outerShdw>
                </a:effectLst>
                <a:latin typeface="Montserrat" pitchFamily="2" charset="77"/>
              </a:rPr>
              <a:t>GRUPO DE PROYECTOS ESPECIALES DE TECNOLOGÍA - GEPT</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graphicFrame>
        <p:nvGraphicFramePr>
          <p:cNvPr id="6" name="Diagrama 5">
            <a:extLst>
              <a:ext uri="{FF2B5EF4-FFF2-40B4-BE49-F238E27FC236}">
                <a16:creationId xmlns:a16="http://schemas.microsoft.com/office/drawing/2014/main" id="{E6018A64-4577-4317-A632-02A89946CE8C}"/>
              </a:ext>
            </a:extLst>
          </p:cNvPr>
          <p:cNvGraphicFramePr/>
          <p:nvPr>
            <p:extLst>
              <p:ext uri="{D42A27DB-BD31-4B8C-83A1-F6EECF244321}">
                <p14:modId xmlns:p14="http://schemas.microsoft.com/office/powerpoint/2010/main" val="2122877425"/>
              </p:ext>
            </p:extLst>
          </p:nvPr>
        </p:nvGraphicFramePr>
        <p:xfrm>
          <a:off x="1626470" y="1803830"/>
          <a:ext cx="10033568" cy="4704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20D5E355-3C82-488F-879E-EE86A4A162A3}"/>
              </a:ext>
            </a:extLst>
          </p:cNvPr>
          <p:cNvGraphicFramePr/>
          <p:nvPr>
            <p:extLst>
              <p:ext uri="{D42A27DB-BD31-4B8C-83A1-F6EECF244321}">
                <p14:modId xmlns:p14="http://schemas.microsoft.com/office/powerpoint/2010/main" val="1642700032"/>
              </p:ext>
            </p:extLst>
          </p:nvPr>
        </p:nvGraphicFramePr>
        <p:xfrm>
          <a:off x="323712" y="1541836"/>
          <a:ext cx="2382699" cy="489151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15311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9">
            <a:extLst>
              <a:ext uri="{FF2B5EF4-FFF2-40B4-BE49-F238E27FC236}">
                <a16:creationId xmlns:a16="http://schemas.microsoft.com/office/drawing/2014/main" id="{22828FBD-912C-2541-19EC-4C68C263B651}"/>
              </a:ext>
            </a:extLst>
          </p:cNvPr>
          <p:cNvSpPr txBox="1"/>
          <p:nvPr/>
        </p:nvSpPr>
        <p:spPr>
          <a:xfrm>
            <a:off x="203086" y="2251586"/>
            <a:ext cx="3772965"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ACUERDO  PCSJA23 - 12073</a:t>
            </a:r>
          </a:p>
        </p:txBody>
      </p:sp>
      <p:graphicFrame>
        <p:nvGraphicFramePr>
          <p:cNvPr id="7" name="Diagrama 6">
            <a:extLst>
              <a:ext uri="{FF2B5EF4-FFF2-40B4-BE49-F238E27FC236}">
                <a16:creationId xmlns:a16="http://schemas.microsoft.com/office/drawing/2014/main" id="{5618C4E0-3A88-1B9A-CFC5-32B5C57F53E5}"/>
              </a:ext>
            </a:extLst>
          </p:cNvPr>
          <p:cNvGraphicFramePr/>
          <p:nvPr>
            <p:extLst>
              <p:ext uri="{D42A27DB-BD31-4B8C-83A1-F6EECF244321}">
                <p14:modId xmlns:p14="http://schemas.microsoft.com/office/powerpoint/2010/main" val="2726089649"/>
              </p:ext>
            </p:extLst>
          </p:nvPr>
        </p:nvGraphicFramePr>
        <p:xfrm>
          <a:off x="432891" y="2129788"/>
          <a:ext cx="4107360" cy="1539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ángulo 7">
            <a:extLst>
              <a:ext uri="{FF2B5EF4-FFF2-40B4-BE49-F238E27FC236}">
                <a16:creationId xmlns:a16="http://schemas.microsoft.com/office/drawing/2014/main" id="{C08D900B-7252-E4CF-5330-B73924728690}"/>
              </a:ext>
            </a:extLst>
          </p:cNvPr>
          <p:cNvSpPr/>
          <p:nvPr/>
        </p:nvSpPr>
        <p:spPr>
          <a:xfrm>
            <a:off x="5120493" y="2129788"/>
            <a:ext cx="6223000" cy="1219419"/>
          </a:xfrm>
          <a:prstGeom prst="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12700" cap="flat" cmpd="sng" algn="ctr">
            <a:solidFill>
              <a:prstClr val="white">
                <a:hueOff val="0"/>
                <a:satOff val="0"/>
                <a:lumOff val="0"/>
                <a:alphaOff val="0"/>
              </a:prstClr>
            </a:solidFill>
            <a:prstDash val="solid"/>
            <a:miter lim="800000"/>
          </a:ln>
          <a:effectLst/>
        </p:spPr>
        <p:txBody>
          <a:bodyPr spcFirstLastPara="0" vert="horz" wrap="square" lIns="68580" tIns="68580" rIns="68580" bIns="1194466" numCol="1" spcCol="1270" anchor="t" anchorCtr="0">
            <a:noAutofit/>
          </a:bodyPr>
          <a:lstStyle/>
          <a:p>
            <a:pPr algn="ctr"/>
            <a:r>
              <a:rPr lang="es-MX" sz="1400" b="1">
                <a:solidFill>
                  <a:schemeClr val="tx1"/>
                </a:solidFill>
              </a:rPr>
              <a:t>OBJETO</a:t>
            </a:r>
          </a:p>
          <a:p>
            <a:pPr algn="just"/>
            <a:r>
              <a:rPr lang="es-MX" sz="1400">
                <a:solidFill>
                  <a:schemeClr val="tx1"/>
                </a:solidFill>
              </a:rPr>
              <a:t> De conformidad con el artículo 98 de la Ley 270 de 1996, la Dirección Ejecutiva de Administración Judicial es el órgano técnico y administrativo que tiene a su cargo la ejecución de las actividades administrativas de la Rama Judicial, con sujeción a las políticas y decisiones del Consejo Superior de la Judicatura</a:t>
            </a:r>
            <a:endParaRPr lang="es-CO" sz="1400">
              <a:solidFill>
                <a:schemeClr val="tx1"/>
              </a:solidFill>
            </a:endParaRPr>
          </a:p>
        </p:txBody>
      </p:sp>
      <p:graphicFrame>
        <p:nvGraphicFramePr>
          <p:cNvPr id="9" name="Diagrama 654">
            <a:extLst>
              <a:ext uri="{FF2B5EF4-FFF2-40B4-BE49-F238E27FC236}">
                <a16:creationId xmlns:a16="http://schemas.microsoft.com/office/drawing/2014/main" id="{CBCC1C7C-3488-D486-BC4C-318629E315E1}"/>
              </a:ext>
            </a:extLst>
          </p:cNvPr>
          <p:cNvGraphicFramePr/>
          <p:nvPr>
            <p:extLst>
              <p:ext uri="{D42A27DB-BD31-4B8C-83A1-F6EECF244321}">
                <p14:modId xmlns:p14="http://schemas.microsoft.com/office/powerpoint/2010/main" val="2175456606"/>
              </p:ext>
            </p:extLst>
          </p:nvPr>
        </p:nvGraphicFramePr>
        <p:xfrm>
          <a:off x="1840163" y="3429000"/>
          <a:ext cx="8511674" cy="3295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ítulo 1">
            <a:extLst>
              <a:ext uri="{FF2B5EF4-FFF2-40B4-BE49-F238E27FC236}">
                <a16:creationId xmlns:a16="http://schemas.microsoft.com/office/drawing/2014/main" id="{3E81F3F4-1EA6-484F-ACE2-C7B816C90E08}"/>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PRESENTACIÓN DE PROYECTOS ESPECIALES DE TECNOLOGÍA-GEPT</a:t>
            </a:r>
          </a:p>
        </p:txBody>
      </p:sp>
    </p:spTree>
    <p:extLst>
      <p:ext uri="{BB962C8B-B14F-4D97-AF65-F5344CB8AC3E}">
        <p14:creationId xmlns:p14="http://schemas.microsoft.com/office/powerpoint/2010/main" val="1715688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DE657543-C179-48FD-8861-CCB3300C488B}"/>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b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FUNCIONES DEL GPET ENMARCADAS EN EL SISTEMA DE SGSI</a:t>
            </a:r>
            <a:b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b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sp>
        <p:nvSpPr>
          <p:cNvPr id="5" name="TextBox 39">
            <a:extLst>
              <a:ext uri="{FF2B5EF4-FFF2-40B4-BE49-F238E27FC236}">
                <a16:creationId xmlns:a16="http://schemas.microsoft.com/office/drawing/2014/main" id="{22828FBD-912C-2541-19EC-4C68C263B651}"/>
              </a:ext>
            </a:extLst>
          </p:cNvPr>
          <p:cNvSpPr txBox="1"/>
          <p:nvPr/>
        </p:nvSpPr>
        <p:spPr>
          <a:xfrm>
            <a:off x="203086" y="2251586"/>
            <a:ext cx="3772965"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ACUERDO  PCSJA23 - 12073</a:t>
            </a:r>
          </a:p>
        </p:txBody>
      </p:sp>
      <p:graphicFrame>
        <p:nvGraphicFramePr>
          <p:cNvPr id="3" name="Diagrama 2">
            <a:extLst>
              <a:ext uri="{FF2B5EF4-FFF2-40B4-BE49-F238E27FC236}">
                <a16:creationId xmlns:a16="http://schemas.microsoft.com/office/drawing/2014/main" id="{EA0DBE24-E8C7-45C6-C0FC-47B4DD63FA25}"/>
              </a:ext>
            </a:extLst>
          </p:cNvPr>
          <p:cNvGraphicFramePr/>
          <p:nvPr>
            <p:extLst>
              <p:ext uri="{D42A27DB-BD31-4B8C-83A1-F6EECF244321}">
                <p14:modId xmlns:p14="http://schemas.microsoft.com/office/powerpoint/2010/main" val="694563232"/>
              </p:ext>
            </p:extLst>
          </p:nvPr>
        </p:nvGraphicFramePr>
        <p:xfrm>
          <a:off x="570735" y="1709270"/>
          <a:ext cx="10944101" cy="514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45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22">
            <a:extLst>
              <a:ext uri="{FF2B5EF4-FFF2-40B4-BE49-F238E27FC236}">
                <a16:creationId xmlns:a16="http://schemas.microsoft.com/office/drawing/2014/main" id="{3EE581A5-D301-9987-B765-2240DE4A25C3}"/>
              </a:ext>
            </a:extLst>
          </p:cNvPr>
          <p:cNvSpPr txBox="1"/>
          <p:nvPr/>
        </p:nvSpPr>
        <p:spPr>
          <a:xfrm>
            <a:off x="1670479" y="3055819"/>
            <a:ext cx="3895657"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Himno Nacional República de Colombia</a:t>
            </a:r>
          </a:p>
        </p:txBody>
      </p:sp>
      <p:sp>
        <p:nvSpPr>
          <p:cNvPr id="96" name="TextBox 23">
            <a:extLst>
              <a:ext uri="{FF2B5EF4-FFF2-40B4-BE49-F238E27FC236}">
                <a16:creationId xmlns:a16="http://schemas.microsoft.com/office/drawing/2014/main" id="{9E6E9901-5077-75C7-0E27-0F0DDB9F3A83}"/>
              </a:ext>
            </a:extLst>
          </p:cNvPr>
          <p:cNvSpPr txBox="1"/>
          <p:nvPr/>
        </p:nvSpPr>
        <p:spPr>
          <a:xfrm>
            <a:off x="1670479" y="3635038"/>
            <a:ext cx="392975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Himno de la Región Específica</a:t>
            </a:r>
          </a:p>
        </p:txBody>
      </p:sp>
      <p:sp>
        <p:nvSpPr>
          <p:cNvPr id="97" name="TextBox 24">
            <a:extLst>
              <a:ext uri="{FF2B5EF4-FFF2-40B4-BE49-F238E27FC236}">
                <a16:creationId xmlns:a16="http://schemas.microsoft.com/office/drawing/2014/main" id="{2E327032-7181-C512-67D5-53B4FBA0D15A}"/>
              </a:ext>
            </a:extLst>
          </p:cNvPr>
          <p:cNvSpPr txBox="1"/>
          <p:nvPr/>
        </p:nvSpPr>
        <p:spPr>
          <a:xfrm>
            <a:off x="1670479" y="4294751"/>
            <a:ext cx="3895659"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Himno de la Rama Judicial</a:t>
            </a:r>
          </a:p>
        </p:txBody>
      </p:sp>
      <p:sp>
        <p:nvSpPr>
          <p:cNvPr id="117" name="TextBox 49">
            <a:extLst>
              <a:ext uri="{FF2B5EF4-FFF2-40B4-BE49-F238E27FC236}">
                <a16:creationId xmlns:a16="http://schemas.microsoft.com/office/drawing/2014/main" id="{06A1F17C-3F28-C70F-07A6-33929CA5F82D}"/>
              </a:ext>
            </a:extLst>
          </p:cNvPr>
          <p:cNvSpPr txBox="1"/>
          <p:nvPr/>
        </p:nvSpPr>
        <p:spPr>
          <a:xfrm>
            <a:off x="1670479" y="4845311"/>
            <a:ext cx="392975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Palabras del Presidente de la Corporación</a:t>
            </a:r>
          </a:p>
        </p:txBody>
      </p:sp>
      <p:sp>
        <p:nvSpPr>
          <p:cNvPr id="124" name="TextBox 58">
            <a:extLst>
              <a:ext uri="{FF2B5EF4-FFF2-40B4-BE49-F238E27FC236}">
                <a16:creationId xmlns:a16="http://schemas.microsoft.com/office/drawing/2014/main" id="{9D498024-2E51-7E1F-1B07-735378CD1AE0}"/>
              </a:ext>
            </a:extLst>
          </p:cNvPr>
          <p:cNvSpPr txBox="1"/>
          <p:nvPr/>
        </p:nvSpPr>
        <p:spPr>
          <a:xfrm>
            <a:off x="1670479" y="5414557"/>
            <a:ext cx="425055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Palabras del Magistrado o Juez líder del SIGCMA</a:t>
            </a:r>
          </a:p>
        </p:txBody>
      </p:sp>
      <p:sp>
        <p:nvSpPr>
          <p:cNvPr id="125" name="TextBox 59">
            <a:extLst>
              <a:ext uri="{FF2B5EF4-FFF2-40B4-BE49-F238E27FC236}">
                <a16:creationId xmlns:a16="http://schemas.microsoft.com/office/drawing/2014/main" id="{7A9D013B-A6DA-441E-47D4-A38116FEA41C}"/>
              </a:ext>
            </a:extLst>
          </p:cNvPr>
          <p:cNvSpPr txBox="1"/>
          <p:nvPr/>
        </p:nvSpPr>
        <p:spPr>
          <a:xfrm>
            <a:off x="1670479" y="5983803"/>
            <a:ext cx="3895659"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Presentación del Comité del SIGCMA</a:t>
            </a:r>
          </a:p>
        </p:txBody>
      </p:sp>
      <p:sp>
        <p:nvSpPr>
          <p:cNvPr id="145" name="TextBox 142">
            <a:extLst>
              <a:ext uri="{FF2B5EF4-FFF2-40B4-BE49-F238E27FC236}">
                <a16:creationId xmlns:a16="http://schemas.microsoft.com/office/drawing/2014/main" id="{3E96DEC3-C573-D4E6-45D8-BFF841C3D425}"/>
              </a:ext>
            </a:extLst>
          </p:cNvPr>
          <p:cNvSpPr txBox="1"/>
          <p:nvPr/>
        </p:nvSpPr>
        <p:spPr>
          <a:xfrm>
            <a:off x="7123616" y="3093680"/>
            <a:ext cx="481577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Presentación de los Líderes del SIGCMA</a:t>
            </a:r>
          </a:p>
        </p:txBody>
      </p:sp>
      <p:sp>
        <p:nvSpPr>
          <p:cNvPr id="146" name="TextBox 143">
            <a:extLst>
              <a:ext uri="{FF2B5EF4-FFF2-40B4-BE49-F238E27FC236}">
                <a16:creationId xmlns:a16="http://schemas.microsoft.com/office/drawing/2014/main" id="{E2729CD4-984D-2F5C-D01D-57EE6B6A244D}"/>
              </a:ext>
            </a:extLst>
          </p:cNvPr>
          <p:cNvSpPr txBox="1"/>
          <p:nvPr/>
        </p:nvSpPr>
        <p:spPr>
          <a:xfrm>
            <a:off x="7123616" y="3687898"/>
            <a:ext cx="481577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Presentación de los Profesionales de Enlace del SIGCMA</a:t>
            </a:r>
          </a:p>
        </p:txBody>
      </p:sp>
      <p:sp>
        <p:nvSpPr>
          <p:cNvPr id="147" name="TextBox 144">
            <a:extLst>
              <a:ext uri="{FF2B5EF4-FFF2-40B4-BE49-F238E27FC236}">
                <a16:creationId xmlns:a16="http://schemas.microsoft.com/office/drawing/2014/main" id="{1EB8C7B7-F7F4-B963-4FF0-27B474FA70C6}"/>
              </a:ext>
            </a:extLst>
          </p:cNvPr>
          <p:cNvSpPr txBox="1"/>
          <p:nvPr/>
        </p:nvSpPr>
        <p:spPr>
          <a:xfrm>
            <a:off x="7123616" y="4290419"/>
            <a:ext cx="4426252"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Palabras del Auditor Líder</a:t>
            </a:r>
          </a:p>
        </p:txBody>
      </p:sp>
      <p:sp>
        <p:nvSpPr>
          <p:cNvPr id="148" name="TextBox 145">
            <a:extLst>
              <a:ext uri="{FF2B5EF4-FFF2-40B4-BE49-F238E27FC236}">
                <a16:creationId xmlns:a16="http://schemas.microsoft.com/office/drawing/2014/main" id="{4E8A94FD-2FD9-0283-614B-E1D69E544C83}"/>
              </a:ext>
            </a:extLst>
          </p:cNvPr>
          <p:cNvSpPr txBox="1"/>
          <p:nvPr/>
        </p:nvSpPr>
        <p:spPr>
          <a:xfrm>
            <a:off x="7123616" y="4937497"/>
            <a:ext cx="4426252"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Presentación del Equipo Auditor</a:t>
            </a:r>
          </a:p>
        </p:txBody>
      </p:sp>
      <p:sp>
        <p:nvSpPr>
          <p:cNvPr id="149" name="TextBox 146">
            <a:extLst>
              <a:ext uri="{FF2B5EF4-FFF2-40B4-BE49-F238E27FC236}">
                <a16:creationId xmlns:a16="http://schemas.microsoft.com/office/drawing/2014/main" id="{73EA4FA3-E1E2-1695-D385-D02F268A52DD}"/>
              </a:ext>
            </a:extLst>
          </p:cNvPr>
          <p:cNvSpPr txBox="1"/>
          <p:nvPr/>
        </p:nvSpPr>
        <p:spPr>
          <a:xfrm>
            <a:off x="7123616" y="5597987"/>
            <a:ext cx="4426252"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just"/>
            <a:r>
              <a:rPr lang="es-ES_tradnl" sz="1600" dirty="0">
                <a:latin typeface="Montserrat" pitchFamily="2" charset="77"/>
              </a:rPr>
              <a:t>Inicio de la Auditoría</a:t>
            </a:r>
          </a:p>
        </p:txBody>
      </p:sp>
      <p:grpSp>
        <p:nvGrpSpPr>
          <p:cNvPr id="4" name="Grupo 3">
            <a:extLst>
              <a:ext uri="{FF2B5EF4-FFF2-40B4-BE49-F238E27FC236}">
                <a16:creationId xmlns:a16="http://schemas.microsoft.com/office/drawing/2014/main" id="{0D7050F1-75CB-4E01-9E50-58B74E91183F}"/>
              </a:ext>
            </a:extLst>
          </p:cNvPr>
          <p:cNvGrpSpPr/>
          <p:nvPr/>
        </p:nvGrpSpPr>
        <p:grpSpPr>
          <a:xfrm>
            <a:off x="1055552" y="2989629"/>
            <a:ext cx="453198" cy="461766"/>
            <a:chOff x="5980367" y="2585794"/>
            <a:chExt cx="453198" cy="461766"/>
          </a:xfrm>
        </p:grpSpPr>
        <p:sp>
          <p:nvSpPr>
            <p:cNvPr id="2" name="Diagrama de flujo: conector 1">
              <a:extLst>
                <a:ext uri="{FF2B5EF4-FFF2-40B4-BE49-F238E27FC236}">
                  <a16:creationId xmlns:a16="http://schemas.microsoft.com/office/drawing/2014/main" id="{A69FE98F-86B6-4CA2-8FC0-6E07265F7448}"/>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65" name="TextBox 126">
              <a:extLst>
                <a:ext uri="{FF2B5EF4-FFF2-40B4-BE49-F238E27FC236}">
                  <a16:creationId xmlns:a16="http://schemas.microsoft.com/office/drawing/2014/main" id="{3BFCA82B-8B63-48E3-B2CE-FEE28EE1B9F8}"/>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01</a:t>
              </a:r>
            </a:p>
          </p:txBody>
        </p:sp>
      </p:grpSp>
      <p:grpSp>
        <p:nvGrpSpPr>
          <p:cNvPr id="68" name="Grupo 67">
            <a:extLst>
              <a:ext uri="{FF2B5EF4-FFF2-40B4-BE49-F238E27FC236}">
                <a16:creationId xmlns:a16="http://schemas.microsoft.com/office/drawing/2014/main" id="{95004C99-6BA9-408A-B233-98BB20AD6451}"/>
              </a:ext>
            </a:extLst>
          </p:cNvPr>
          <p:cNvGrpSpPr/>
          <p:nvPr/>
        </p:nvGrpSpPr>
        <p:grpSpPr>
          <a:xfrm>
            <a:off x="1055551" y="3600920"/>
            <a:ext cx="453198" cy="461766"/>
            <a:chOff x="5980367" y="2585794"/>
            <a:chExt cx="453198" cy="461766"/>
          </a:xfrm>
        </p:grpSpPr>
        <p:sp>
          <p:nvSpPr>
            <p:cNvPr id="69" name="Diagrama de flujo: conector 68">
              <a:extLst>
                <a:ext uri="{FF2B5EF4-FFF2-40B4-BE49-F238E27FC236}">
                  <a16:creationId xmlns:a16="http://schemas.microsoft.com/office/drawing/2014/main" id="{63183617-1C44-410E-9DAF-69EFE9CD30A0}"/>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0" name="TextBox 126">
              <a:extLst>
                <a:ext uri="{FF2B5EF4-FFF2-40B4-BE49-F238E27FC236}">
                  <a16:creationId xmlns:a16="http://schemas.microsoft.com/office/drawing/2014/main" id="{103127A4-B2CC-4EA8-9710-51822FBA0E4B}"/>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02</a:t>
              </a:r>
            </a:p>
          </p:txBody>
        </p:sp>
      </p:grpSp>
      <p:grpSp>
        <p:nvGrpSpPr>
          <p:cNvPr id="71" name="Grupo 70">
            <a:extLst>
              <a:ext uri="{FF2B5EF4-FFF2-40B4-BE49-F238E27FC236}">
                <a16:creationId xmlns:a16="http://schemas.microsoft.com/office/drawing/2014/main" id="{8D7F9908-0D19-4AE7-840B-1109453AC022}"/>
              </a:ext>
            </a:extLst>
          </p:cNvPr>
          <p:cNvGrpSpPr/>
          <p:nvPr/>
        </p:nvGrpSpPr>
        <p:grpSpPr>
          <a:xfrm>
            <a:off x="1069583" y="4198830"/>
            <a:ext cx="453198" cy="461766"/>
            <a:chOff x="5980367" y="2585794"/>
            <a:chExt cx="453198" cy="461766"/>
          </a:xfrm>
        </p:grpSpPr>
        <p:sp>
          <p:nvSpPr>
            <p:cNvPr id="72" name="Diagrama de flujo: conector 71">
              <a:extLst>
                <a:ext uri="{FF2B5EF4-FFF2-40B4-BE49-F238E27FC236}">
                  <a16:creationId xmlns:a16="http://schemas.microsoft.com/office/drawing/2014/main" id="{0BFC7000-8300-4354-A2C6-1D6BE882BA3C}"/>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3" name="TextBox 126">
              <a:extLst>
                <a:ext uri="{FF2B5EF4-FFF2-40B4-BE49-F238E27FC236}">
                  <a16:creationId xmlns:a16="http://schemas.microsoft.com/office/drawing/2014/main" id="{9A714A7C-39B2-4129-A543-D482430EBC0C}"/>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03</a:t>
              </a:r>
            </a:p>
          </p:txBody>
        </p:sp>
      </p:grpSp>
      <p:grpSp>
        <p:nvGrpSpPr>
          <p:cNvPr id="74" name="Grupo 73">
            <a:extLst>
              <a:ext uri="{FF2B5EF4-FFF2-40B4-BE49-F238E27FC236}">
                <a16:creationId xmlns:a16="http://schemas.microsoft.com/office/drawing/2014/main" id="{02F7195E-2EF3-447C-902B-C53F70F1F32C}"/>
              </a:ext>
            </a:extLst>
          </p:cNvPr>
          <p:cNvGrpSpPr/>
          <p:nvPr/>
        </p:nvGrpSpPr>
        <p:grpSpPr>
          <a:xfrm>
            <a:off x="988167" y="4761375"/>
            <a:ext cx="611347" cy="461766"/>
            <a:chOff x="5894103" y="2585794"/>
            <a:chExt cx="611347" cy="461766"/>
          </a:xfrm>
        </p:grpSpPr>
        <p:sp>
          <p:nvSpPr>
            <p:cNvPr id="75" name="Diagrama de flujo: conector 74">
              <a:extLst>
                <a:ext uri="{FF2B5EF4-FFF2-40B4-BE49-F238E27FC236}">
                  <a16:creationId xmlns:a16="http://schemas.microsoft.com/office/drawing/2014/main" id="{3BF7609B-87C2-49F2-B6D0-8D226228A7B5}"/>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6" name="TextBox 126">
              <a:extLst>
                <a:ext uri="{FF2B5EF4-FFF2-40B4-BE49-F238E27FC236}">
                  <a16:creationId xmlns:a16="http://schemas.microsoft.com/office/drawing/2014/main" id="{D82A39EC-05F6-4F7D-BBAA-A95F2A9EB073}"/>
                </a:ext>
              </a:extLst>
            </p:cNvPr>
            <p:cNvSpPr txBox="1"/>
            <p:nvPr/>
          </p:nvSpPr>
          <p:spPr>
            <a:xfrm>
              <a:off x="5894103" y="2673371"/>
              <a:ext cx="61134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04</a:t>
              </a:r>
            </a:p>
          </p:txBody>
        </p:sp>
      </p:grpSp>
      <p:grpSp>
        <p:nvGrpSpPr>
          <p:cNvPr id="77" name="Grupo 76">
            <a:extLst>
              <a:ext uri="{FF2B5EF4-FFF2-40B4-BE49-F238E27FC236}">
                <a16:creationId xmlns:a16="http://schemas.microsoft.com/office/drawing/2014/main" id="{86435579-1BE2-499E-AA86-61E4B37E8BD6}"/>
              </a:ext>
            </a:extLst>
          </p:cNvPr>
          <p:cNvGrpSpPr/>
          <p:nvPr/>
        </p:nvGrpSpPr>
        <p:grpSpPr>
          <a:xfrm>
            <a:off x="1074431" y="5314244"/>
            <a:ext cx="453198" cy="461766"/>
            <a:chOff x="5980367" y="2585794"/>
            <a:chExt cx="453198" cy="461766"/>
          </a:xfrm>
        </p:grpSpPr>
        <p:sp>
          <p:nvSpPr>
            <p:cNvPr id="78" name="Diagrama de flujo: conector 77">
              <a:extLst>
                <a:ext uri="{FF2B5EF4-FFF2-40B4-BE49-F238E27FC236}">
                  <a16:creationId xmlns:a16="http://schemas.microsoft.com/office/drawing/2014/main" id="{C7FEC064-A7C8-4622-91DE-A6B3A002F13D}"/>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9" name="TextBox 126">
              <a:extLst>
                <a:ext uri="{FF2B5EF4-FFF2-40B4-BE49-F238E27FC236}">
                  <a16:creationId xmlns:a16="http://schemas.microsoft.com/office/drawing/2014/main" id="{B137E6FC-6222-4B2A-BB9A-4A36DF2D7B79}"/>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05</a:t>
              </a:r>
            </a:p>
          </p:txBody>
        </p:sp>
      </p:grpSp>
      <p:grpSp>
        <p:nvGrpSpPr>
          <p:cNvPr id="80" name="Grupo 79">
            <a:extLst>
              <a:ext uri="{FF2B5EF4-FFF2-40B4-BE49-F238E27FC236}">
                <a16:creationId xmlns:a16="http://schemas.microsoft.com/office/drawing/2014/main" id="{5D7830A1-B2FE-4A5E-8FD9-F51F4938F732}"/>
              </a:ext>
            </a:extLst>
          </p:cNvPr>
          <p:cNvGrpSpPr/>
          <p:nvPr/>
        </p:nvGrpSpPr>
        <p:grpSpPr>
          <a:xfrm>
            <a:off x="1074431" y="5869337"/>
            <a:ext cx="453198" cy="461766"/>
            <a:chOff x="5980367" y="2585794"/>
            <a:chExt cx="453198" cy="461766"/>
          </a:xfrm>
        </p:grpSpPr>
        <p:sp>
          <p:nvSpPr>
            <p:cNvPr id="81" name="Diagrama de flujo: conector 80">
              <a:extLst>
                <a:ext uri="{FF2B5EF4-FFF2-40B4-BE49-F238E27FC236}">
                  <a16:creationId xmlns:a16="http://schemas.microsoft.com/office/drawing/2014/main" id="{73F8FD63-E3E8-40AD-913B-ED07395B02D2}"/>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2" name="TextBox 126">
              <a:extLst>
                <a:ext uri="{FF2B5EF4-FFF2-40B4-BE49-F238E27FC236}">
                  <a16:creationId xmlns:a16="http://schemas.microsoft.com/office/drawing/2014/main" id="{6BDFCD9C-4357-4EB1-B835-416E3063E491}"/>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06</a:t>
              </a:r>
            </a:p>
          </p:txBody>
        </p:sp>
      </p:grpSp>
      <p:grpSp>
        <p:nvGrpSpPr>
          <p:cNvPr id="83" name="Grupo 82">
            <a:extLst>
              <a:ext uri="{FF2B5EF4-FFF2-40B4-BE49-F238E27FC236}">
                <a16:creationId xmlns:a16="http://schemas.microsoft.com/office/drawing/2014/main" id="{95984C20-FE61-4E64-8B81-2E6B666E8CC1}"/>
              </a:ext>
            </a:extLst>
          </p:cNvPr>
          <p:cNvGrpSpPr/>
          <p:nvPr/>
        </p:nvGrpSpPr>
        <p:grpSpPr>
          <a:xfrm>
            <a:off x="6425586" y="3027588"/>
            <a:ext cx="625725" cy="461766"/>
            <a:chOff x="5908480" y="2585794"/>
            <a:chExt cx="625725" cy="461766"/>
          </a:xfrm>
        </p:grpSpPr>
        <p:sp>
          <p:nvSpPr>
            <p:cNvPr id="84" name="Diagrama de flujo: conector 83">
              <a:extLst>
                <a:ext uri="{FF2B5EF4-FFF2-40B4-BE49-F238E27FC236}">
                  <a16:creationId xmlns:a16="http://schemas.microsoft.com/office/drawing/2014/main" id="{A1B5613F-1D8F-4203-BA3B-F4A8A78419BA}"/>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5" name="TextBox 126">
              <a:extLst>
                <a:ext uri="{FF2B5EF4-FFF2-40B4-BE49-F238E27FC236}">
                  <a16:creationId xmlns:a16="http://schemas.microsoft.com/office/drawing/2014/main" id="{6C8B9624-832B-4557-8776-1C8E333DAF33}"/>
                </a:ext>
              </a:extLst>
            </p:cNvPr>
            <p:cNvSpPr txBox="1"/>
            <p:nvPr/>
          </p:nvSpPr>
          <p:spPr>
            <a:xfrm>
              <a:off x="5908480" y="2638654"/>
              <a:ext cx="625725"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07</a:t>
              </a:r>
            </a:p>
          </p:txBody>
        </p:sp>
      </p:grpSp>
      <p:grpSp>
        <p:nvGrpSpPr>
          <p:cNvPr id="86" name="Grupo 85">
            <a:extLst>
              <a:ext uri="{FF2B5EF4-FFF2-40B4-BE49-F238E27FC236}">
                <a16:creationId xmlns:a16="http://schemas.microsoft.com/office/drawing/2014/main" id="{F8A391CD-3FF8-46E8-8955-7B0C61385609}"/>
              </a:ext>
            </a:extLst>
          </p:cNvPr>
          <p:cNvGrpSpPr/>
          <p:nvPr/>
        </p:nvGrpSpPr>
        <p:grpSpPr>
          <a:xfrm>
            <a:off x="6497474" y="3606283"/>
            <a:ext cx="525083" cy="461766"/>
            <a:chOff x="5980368" y="2557039"/>
            <a:chExt cx="525083" cy="461766"/>
          </a:xfrm>
        </p:grpSpPr>
        <p:sp>
          <p:nvSpPr>
            <p:cNvPr id="87" name="Diagrama de flujo: conector 86">
              <a:extLst>
                <a:ext uri="{FF2B5EF4-FFF2-40B4-BE49-F238E27FC236}">
                  <a16:creationId xmlns:a16="http://schemas.microsoft.com/office/drawing/2014/main" id="{4F1C6482-C570-45A9-8117-F72FB8199392}"/>
                </a:ext>
              </a:extLst>
            </p:cNvPr>
            <p:cNvSpPr/>
            <p:nvPr/>
          </p:nvSpPr>
          <p:spPr>
            <a:xfrm>
              <a:off x="5994745" y="2557039"/>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8" name="TextBox 126">
              <a:extLst>
                <a:ext uri="{FF2B5EF4-FFF2-40B4-BE49-F238E27FC236}">
                  <a16:creationId xmlns:a16="http://schemas.microsoft.com/office/drawing/2014/main" id="{2A685346-6261-46B3-87C1-0EFC6EDFE755}"/>
                </a:ext>
              </a:extLst>
            </p:cNvPr>
            <p:cNvSpPr txBox="1"/>
            <p:nvPr/>
          </p:nvSpPr>
          <p:spPr>
            <a:xfrm>
              <a:off x="5980368" y="2624276"/>
              <a:ext cx="525083"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08</a:t>
              </a:r>
            </a:p>
          </p:txBody>
        </p:sp>
      </p:grpSp>
      <p:grpSp>
        <p:nvGrpSpPr>
          <p:cNvPr id="89" name="Grupo 88">
            <a:extLst>
              <a:ext uri="{FF2B5EF4-FFF2-40B4-BE49-F238E27FC236}">
                <a16:creationId xmlns:a16="http://schemas.microsoft.com/office/drawing/2014/main" id="{2F07D1BE-B7E7-4994-AF9E-352974C06647}"/>
              </a:ext>
            </a:extLst>
          </p:cNvPr>
          <p:cNvGrpSpPr/>
          <p:nvPr/>
        </p:nvGrpSpPr>
        <p:grpSpPr>
          <a:xfrm>
            <a:off x="6497471" y="4241694"/>
            <a:ext cx="525084" cy="461766"/>
            <a:chOff x="5980367" y="2585794"/>
            <a:chExt cx="525084" cy="461766"/>
          </a:xfrm>
        </p:grpSpPr>
        <p:sp>
          <p:nvSpPr>
            <p:cNvPr id="90" name="Diagrama de flujo: conector 89">
              <a:extLst>
                <a:ext uri="{FF2B5EF4-FFF2-40B4-BE49-F238E27FC236}">
                  <a16:creationId xmlns:a16="http://schemas.microsoft.com/office/drawing/2014/main" id="{08FFEE02-0314-445F-89D5-DF088ACF318E}"/>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91" name="TextBox 126">
              <a:extLst>
                <a:ext uri="{FF2B5EF4-FFF2-40B4-BE49-F238E27FC236}">
                  <a16:creationId xmlns:a16="http://schemas.microsoft.com/office/drawing/2014/main" id="{AFFB2116-47A6-4DEA-BAFF-2B1EC305EA11}"/>
                </a:ext>
              </a:extLst>
            </p:cNvPr>
            <p:cNvSpPr txBox="1"/>
            <p:nvPr/>
          </p:nvSpPr>
          <p:spPr>
            <a:xfrm>
              <a:off x="5980367" y="2645842"/>
              <a:ext cx="525084"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09</a:t>
              </a:r>
            </a:p>
          </p:txBody>
        </p:sp>
      </p:grpSp>
      <p:grpSp>
        <p:nvGrpSpPr>
          <p:cNvPr id="92" name="Grupo 91">
            <a:extLst>
              <a:ext uri="{FF2B5EF4-FFF2-40B4-BE49-F238E27FC236}">
                <a16:creationId xmlns:a16="http://schemas.microsoft.com/office/drawing/2014/main" id="{FCEE698D-D8FC-44D1-81F1-68ED54E8B51C}"/>
              </a:ext>
            </a:extLst>
          </p:cNvPr>
          <p:cNvGrpSpPr/>
          <p:nvPr/>
        </p:nvGrpSpPr>
        <p:grpSpPr>
          <a:xfrm>
            <a:off x="6497471" y="4909083"/>
            <a:ext cx="453198" cy="461766"/>
            <a:chOff x="5980367" y="2585794"/>
            <a:chExt cx="453198" cy="461766"/>
          </a:xfrm>
        </p:grpSpPr>
        <p:sp>
          <p:nvSpPr>
            <p:cNvPr id="93" name="Diagrama de flujo: conector 92">
              <a:extLst>
                <a:ext uri="{FF2B5EF4-FFF2-40B4-BE49-F238E27FC236}">
                  <a16:creationId xmlns:a16="http://schemas.microsoft.com/office/drawing/2014/main" id="{DDA0C3E9-CEE5-40D9-ADAF-4ADDDB505382}"/>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94" name="TextBox 126">
              <a:extLst>
                <a:ext uri="{FF2B5EF4-FFF2-40B4-BE49-F238E27FC236}">
                  <a16:creationId xmlns:a16="http://schemas.microsoft.com/office/drawing/2014/main" id="{80A5943B-E6A1-4822-B770-442ACF2C1A90}"/>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10</a:t>
              </a:r>
            </a:p>
          </p:txBody>
        </p:sp>
      </p:grpSp>
      <p:grpSp>
        <p:nvGrpSpPr>
          <p:cNvPr id="98" name="Grupo 97">
            <a:extLst>
              <a:ext uri="{FF2B5EF4-FFF2-40B4-BE49-F238E27FC236}">
                <a16:creationId xmlns:a16="http://schemas.microsoft.com/office/drawing/2014/main" id="{0C688468-536D-435D-BC28-3A9138D17AFB}"/>
              </a:ext>
            </a:extLst>
          </p:cNvPr>
          <p:cNvGrpSpPr/>
          <p:nvPr/>
        </p:nvGrpSpPr>
        <p:grpSpPr>
          <a:xfrm>
            <a:off x="6497471" y="5517639"/>
            <a:ext cx="453198" cy="461766"/>
            <a:chOff x="5980367" y="2585794"/>
            <a:chExt cx="453198" cy="461766"/>
          </a:xfrm>
        </p:grpSpPr>
        <p:sp>
          <p:nvSpPr>
            <p:cNvPr id="99" name="Diagrama de flujo: conector 98">
              <a:extLst>
                <a:ext uri="{FF2B5EF4-FFF2-40B4-BE49-F238E27FC236}">
                  <a16:creationId xmlns:a16="http://schemas.microsoft.com/office/drawing/2014/main" id="{E15B0857-C561-4C3B-8239-FB7A7D2CC100}"/>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00" name="TextBox 126">
              <a:extLst>
                <a:ext uri="{FF2B5EF4-FFF2-40B4-BE49-F238E27FC236}">
                  <a16:creationId xmlns:a16="http://schemas.microsoft.com/office/drawing/2014/main" id="{40086EB2-F710-4FF4-9CFB-22EFA90E7543}"/>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11</a:t>
              </a:r>
            </a:p>
          </p:txBody>
        </p:sp>
      </p:grpSp>
      <p:grpSp>
        <p:nvGrpSpPr>
          <p:cNvPr id="114" name="Grupo 113">
            <a:extLst>
              <a:ext uri="{FF2B5EF4-FFF2-40B4-BE49-F238E27FC236}">
                <a16:creationId xmlns:a16="http://schemas.microsoft.com/office/drawing/2014/main" id="{E05BE422-B87F-4A24-8151-E869AB191AFF}"/>
              </a:ext>
            </a:extLst>
          </p:cNvPr>
          <p:cNvGrpSpPr/>
          <p:nvPr/>
        </p:nvGrpSpPr>
        <p:grpSpPr>
          <a:xfrm>
            <a:off x="0" y="2335558"/>
            <a:ext cx="4277849" cy="336672"/>
            <a:chOff x="3176" y="2252702"/>
            <a:chExt cx="4004192" cy="336672"/>
          </a:xfrm>
        </p:grpSpPr>
        <p:sp>
          <p:nvSpPr>
            <p:cNvPr id="115" name="Rectangle 46">
              <a:extLst>
                <a:ext uri="{FF2B5EF4-FFF2-40B4-BE49-F238E27FC236}">
                  <a16:creationId xmlns:a16="http://schemas.microsoft.com/office/drawing/2014/main" id="{B43B8C03-4292-4206-A98A-11E098FA75CC}"/>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6" name="Rectangle 47">
              <a:extLst>
                <a:ext uri="{FF2B5EF4-FFF2-40B4-BE49-F238E27FC236}">
                  <a16:creationId xmlns:a16="http://schemas.microsoft.com/office/drawing/2014/main" id="{3B2B2546-0D62-41B4-8188-8EF16680506C}"/>
                </a:ext>
              </a:extLst>
            </p:cNvPr>
            <p:cNvSpPr/>
            <p:nvPr/>
          </p:nvSpPr>
          <p:spPr>
            <a:xfrm>
              <a:off x="244709" y="2252702"/>
              <a:ext cx="3235582"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8" name="TextBox 48">
              <a:extLst>
                <a:ext uri="{FF2B5EF4-FFF2-40B4-BE49-F238E27FC236}">
                  <a16:creationId xmlns:a16="http://schemas.microsoft.com/office/drawing/2014/main" id="{DDD5C10B-8ADA-4510-AAC9-A1D880478D73}"/>
                </a:ext>
              </a:extLst>
            </p:cNvPr>
            <p:cNvSpPr txBox="1"/>
            <p:nvPr/>
          </p:nvSpPr>
          <p:spPr>
            <a:xfrm>
              <a:off x="524140" y="2272992"/>
              <a:ext cx="3483228"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1.1. / ORDEN:</a:t>
              </a:r>
            </a:p>
          </p:txBody>
        </p:sp>
      </p:grpSp>
    </p:spTree>
    <p:extLst>
      <p:ext uri="{BB962C8B-B14F-4D97-AF65-F5344CB8AC3E}">
        <p14:creationId xmlns:p14="http://schemas.microsoft.com/office/powerpoint/2010/main" val="277155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9">
            <a:extLst>
              <a:ext uri="{FF2B5EF4-FFF2-40B4-BE49-F238E27FC236}">
                <a16:creationId xmlns:a16="http://schemas.microsoft.com/office/drawing/2014/main" id="{22828FBD-912C-2541-19EC-4C68C263B651}"/>
              </a:ext>
            </a:extLst>
          </p:cNvPr>
          <p:cNvSpPr txBox="1"/>
          <p:nvPr/>
        </p:nvSpPr>
        <p:spPr>
          <a:xfrm>
            <a:off x="7364933" y="413186"/>
            <a:ext cx="3772965"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ACUERDO  PCSJA23 - 12073</a:t>
            </a:r>
          </a:p>
        </p:txBody>
      </p:sp>
      <p:sp>
        <p:nvSpPr>
          <p:cNvPr id="9" name="TextBox 22">
            <a:extLst>
              <a:ext uri="{FF2B5EF4-FFF2-40B4-BE49-F238E27FC236}">
                <a16:creationId xmlns:a16="http://schemas.microsoft.com/office/drawing/2014/main" id="{E949B2D6-E055-C003-B154-81543D5FDA9E}"/>
              </a:ext>
            </a:extLst>
          </p:cNvPr>
          <p:cNvSpPr txBox="1"/>
          <p:nvPr/>
        </p:nvSpPr>
        <p:spPr>
          <a:xfrm>
            <a:off x="244709" y="2646743"/>
            <a:ext cx="2736252" cy="954620"/>
          </a:xfrm>
          <a:prstGeom prst="rect">
            <a:avLst/>
          </a:prstGeom>
          <a:noFill/>
        </p:spPr>
        <p:txBody>
          <a:bodyPr wrap="square" rtlCol="0">
            <a:spAutoFit/>
          </a:bodyPr>
          <a:lstStyle/>
          <a:p>
            <a:r>
              <a:rPr lang="es-CO" sz="1401" dirty="0">
                <a:latin typeface="Gotham Medium" panose="02000604030000020004" pitchFamily="2" charset="0"/>
              </a:rPr>
              <a:t>Por el cual se adopta el Manual de Funciones de la Unidad Informática de la Dirección Ejecutiva de Administración Judicial</a:t>
            </a:r>
            <a:endParaRPr lang="es-MX" sz="1401" dirty="0">
              <a:latin typeface="Gotham Medium" panose="02000604030000020004" pitchFamily="2" charset="0"/>
            </a:endParaRPr>
          </a:p>
        </p:txBody>
      </p:sp>
      <p:sp>
        <p:nvSpPr>
          <p:cNvPr id="21" name="TextBox 22">
            <a:extLst>
              <a:ext uri="{FF2B5EF4-FFF2-40B4-BE49-F238E27FC236}">
                <a16:creationId xmlns:a16="http://schemas.microsoft.com/office/drawing/2014/main" id="{A9B71926-5379-82E7-7F01-1119DC3F58F6}"/>
              </a:ext>
            </a:extLst>
          </p:cNvPr>
          <p:cNvSpPr txBox="1"/>
          <p:nvPr/>
        </p:nvSpPr>
        <p:spPr>
          <a:xfrm>
            <a:off x="8814233" y="2667124"/>
            <a:ext cx="3118954" cy="739048"/>
          </a:xfrm>
          <a:prstGeom prst="rect">
            <a:avLst/>
          </a:prstGeom>
          <a:noFill/>
        </p:spPr>
        <p:txBody>
          <a:bodyPr wrap="square" rtlCol="0">
            <a:spAutoFit/>
          </a:bodyPr>
          <a:lstStyle/>
          <a:p>
            <a:pPr algn="r"/>
            <a:r>
              <a:rPr lang="es-MX" sz="1401" dirty="0">
                <a:latin typeface="Gotham Medium" panose="02000604030000020004" pitchFamily="2" charset="0"/>
              </a:rPr>
              <a:t>Por el cual se modifica la estructura de la Dirección Ejecutiva de Administración Judicial</a:t>
            </a:r>
          </a:p>
        </p:txBody>
      </p:sp>
      <p:sp>
        <p:nvSpPr>
          <p:cNvPr id="62" name="Título 1">
            <a:extLst>
              <a:ext uri="{FF2B5EF4-FFF2-40B4-BE49-F238E27FC236}">
                <a16:creationId xmlns:a16="http://schemas.microsoft.com/office/drawing/2014/main" id="{C0176DE6-5A4E-53ED-00BB-63969248D79B}"/>
              </a:ext>
            </a:extLst>
          </p:cNvPr>
          <p:cNvSpPr>
            <a:spLocks noGrp="1"/>
          </p:cNvSpPr>
          <p:nvPr>
            <p:ph type="ctrTitle"/>
          </p:nvPr>
        </p:nvSpPr>
        <p:spPr>
          <a:xfrm>
            <a:off x="203086" y="1324129"/>
            <a:ext cx="11816461" cy="483597"/>
          </a:xfrm>
        </p:spPr>
        <p:txBody>
          <a:bodyPr anchor="ctr">
            <a:noAutofit/>
          </a:bodyPr>
          <a:lstStyle/>
          <a:p>
            <a:r>
              <a:rPr lang="es-ES_tradnl" sz="3200" b="1" dirty="0">
                <a:solidFill>
                  <a:srgbClr val="359946"/>
                </a:solidFill>
                <a:effectLst>
                  <a:outerShdw blurRad="38100" dist="38100" dir="2700000" algn="tl">
                    <a:srgbClr val="000000">
                      <a:alpha val="43137"/>
                    </a:srgbClr>
                  </a:outerShdw>
                </a:effectLst>
                <a:latin typeface="Filson Pro Book" panose="02000000000000000000" pitchFamily="2" charset="77"/>
              </a:rPr>
              <a:t>ESTRUCTURA UNIDAD DE INFORMÁTICA</a:t>
            </a:r>
            <a:endParaRPr lang="es-CO" sz="3200" b="1" dirty="0">
              <a:solidFill>
                <a:srgbClr val="00B050"/>
              </a:solidFill>
              <a:effectLst>
                <a:outerShdw blurRad="38100" dist="38100" dir="2700000" algn="tl">
                  <a:srgbClr val="000000">
                    <a:alpha val="43137"/>
                  </a:srgbClr>
                </a:outerShdw>
              </a:effectLst>
              <a:latin typeface="Montserrat" pitchFamily="2" charset="77"/>
            </a:endParaRPr>
          </a:p>
        </p:txBody>
      </p:sp>
      <p:grpSp>
        <p:nvGrpSpPr>
          <p:cNvPr id="63" name="Grupo 62">
            <a:extLst>
              <a:ext uri="{FF2B5EF4-FFF2-40B4-BE49-F238E27FC236}">
                <a16:creationId xmlns:a16="http://schemas.microsoft.com/office/drawing/2014/main" id="{7812F154-757C-410A-A494-77CF693ABE29}"/>
              </a:ext>
            </a:extLst>
          </p:cNvPr>
          <p:cNvGrpSpPr/>
          <p:nvPr/>
        </p:nvGrpSpPr>
        <p:grpSpPr>
          <a:xfrm>
            <a:off x="3174" y="2247356"/>
            <a:ext cx="3173164" cy="331741"/>
            <a:chOff x="3174" y="2247356"/>
            <a:chExt cx="3173164" cy="331741"/>
          </a:xfrm>
        </p:grpSpPr>
        <p:sp>
          <p:nvSpPr>
            <p:cNvPr id="64" name="Rectangle 46">
              <a:extLst>
                <a:ext uri="{FF2B5EF4-FFF2-40B4-BE49-F238E27FC236}">
                  <a16:creationId xmlns:a16="http://schemas.microsoft.com/office/drawing/2014/main" id="{F4000A6C-9B50-4082-B22C-8BC2FA602460}"/>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65" name="Rectangle 47">
              <a:extLst>
                <a:ext uri="{FF2B5EF4-FFF2-40B4-BE49-F238E27FC236}">
                  <a16:creationId xmlns:a16="http://schemas.microsoft.com/office/drawing/2014/main" id="{A65E9141-C954-4435-8D02-F23FDAA52ACF}"/>
                </a:ext>
              </a:extLst>
            </p:cNvPr>
            <p:cNvSpPr/>
            <p:nvPr/>
          </p:nvSpPr>
          <p:spPr>
            <a:xfrm>
              <a:off x="244710" y="2247356"/>
              <a:ext cx="2931628" cy="30850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66" name="TextBox 48">
              <a:extLst>
                <a:ext uri="{FF2B5EF4-FFF2-40B4-BE49-F238E27FC236}">
                  <a16:creationId xmlns:a16="http://schemas.microsoft.com/office/drawing/2014/main" id="{92AC7E64-3840-40A3-A115-17EF297F2B4E}"/>
                </a:ext>
              </a:extLst>
            </p:cNvPr>
            <p:cNvSpPr txBox="1"/>
            <p:nvPr/>
          </p:nvSpPr>
          <p:spPr>
            <a:xfrm>
              <a:off x="244709" y="2271192"/>
              <a:ext cx="2627079" cy="307905"/>
            </a:xfrm>
            <a:prstGeom prst="rect">
              <a:avLst/>
            </a:prstGeom>
            <a:noFill/>
          </p:spPr>
          <p:txBody>
            <a:bodyPr wrap="square" rtlCol="0">
              <a:spAutoFit/>
            </a:bodyPr>
            <a:lstStyle/>
            <a:p>
              <a:r>
                <a:rPr lang="es-ES_tradnl" sz="1401" b="1" dirty="0">
                  <a:solidFill>
                    <a:schemeClr val="bg1"/>
                  </a:solidFill>
                  <a:latin typeface="Gotham Medium" panose="02000604030000020004" pitchFamily="2" charset="0"/>
                </a:rPr>
                <a:t>ACUERDO 382  (15/10/1998)</a:t>
              </a:r>
            </a:p>
          </p:txBody>
        </p:sp>
      </p:grpSp>
      <p:grpSp>
        <p:nvGrpSpPr>
          <p:cNvPr id="67" name="Grupo 66">
            <a:extLst>
              <a:ext uri="{FF2B5EF4-FFF2-40B4-BE49-F238E27FC236}">
                <a16:creationId xmlns:a16="http://schemas.microsoft.com/office/drawing/2014/main" id="{5B1A829B-12FB-4D85-AC6F-9B9E8DBCB780}"/>
              </a:ext>
            </a:extLst>
          </p:cNvPr>
          <p:cNvGrpSpPr/>
          <p:nvPr/>
        </p:nvGrpSpPr>
        <p:grpSpPr>
          <a:xfrm>
            <a:off x="8604453" y="2247958"/>
            <a:ext cx="3587548" cy="318422"/>
            <a:chOff x="471873" y="2273371"/>
            <a:chExt cx="3172667" cy="318422"/>
          </a:xfrm>
        </p:grpSpPr>
        <p:sp>
          <p:nvSpPr>
            <p:cNvPr id="68" name="Rectangle 46">
              <a:extLst>
                <a:ext uri="{FF2B5EF4-FFF2-40B4-BE49-F238E27FC236}">
                  <a16:creationId xmlns:a16="http://schemas.microsoft.com/office/drawing/2014/main" id="{E9D76710-98E4-4E8C-9A86-D3D1ED589009}"/>
                </a:ext>
              </a:extLst>
            </p:cNvPr>
            <p:cNvSpPr/>
            <p:nvPr/>
          </p:nvSpPr>
          <p:spPr>
            <a:xfrm>
              <a:off x="3403004" y="2273371"/>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69" name="Rectangle 47">
              <a:extLst>
                <a:ext uri="{FF2B5EF4-FFF2-40B4-BE49-F238E27FC236}">
                  <a16:creationId xmlns:a16="http://schemas.microsoft.com/office/drawing/2014/main" id="{63BEAEB0-549C-4D22-9FD2-531AC5661333}"/>
                </a:ext>
              </a:extLst>
            </p:cNvPr>
            <p:cNvSpPr/>
            <p:nvPr/>
          </p:nvSpPr>
          <p:spPr>
            <a:xfrm>
              <a:off x="471873" y="2273371"/>
              <a:ext cx="2931628" cy="31312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70" name="TextBox 48">
              <a:extLst>
                <a:ext uri="{FF2B5EF4-FFF2-40B4-BE49-F238E27FC236}">
                  <a16:creationId xmlns:a16="http://schemas.microsoft.com/office/drawing/2014/main" id="{EE76AA0F-7500-48C3-9926-F5112BBE46BD}"/>
                </a:ext>
              </a:extLst>
            </p:cNvPr>
            <p:cNvSpPr txBox="1"/>
            <p:nvPr/>
          </p:nvSpPr>
          <p:spPr>
            <a:xfrm>
              <a:off x="581021" y="2283888"/>
              <a:ext cx="2911008" cy="307905"/>
            </a:xfrm>
            <a:prstGeom prst="rect">
              <a:avLst/>
            </a:prstGeom>
            <a:noFill/>
          </p:spPr>
          <p:txBody>
            <a:bodyPr wrap="square" rtlCol="0">
              <a:spAutoFit/>
            </a:bodyPr>
            <a:lstStyle/>
            <a:p>
              <a:r>
                <a:rPr lang="es-ES_tradnl" sz="1401" b="1" dirty="0">
                  <a:solidFill>
                    <a:schemeClr val="bg1"/>
                  </a:solidFill>
                  <a:latin typeface="Gotham Medium" panose="02000604030000020004" pitchFamily="2" charset="0"/>
                </a:rPr>
                <a:t>ACUERDO PCSJA20-11603 (27/07/2020)</a:t>
              </a:r>
            </a:p>
          </p:txBody>
        </p:sp>
      </p:grpSp>
      <p:grpSp>
        <p:nvGrpSpPr>
          <p:cNvPr id="59" name="Grupo 58">
            <a:extLst>
              <a:ext uri="{FF2B5EF4-FFF2-40B4-BE49-F238E27FC236}">
                <a16:creationId xmlns:a16="http://schemas.microsoft.com/office/drawing/2014/main" id="{E9197188-76E8-4EF9-928C-66B197FF3330}"/>
              </a:ext>
            </a:extLst>
          </p:cNvPr>
          <p:cNvGrpSpPr/>
          <p:nvPr/>
        </p:nvGrpSpPr>
        <p:grpSpPr>
          <a:xfrm>
            <a:off x="984931" y="2794724"/>
            <a:ext cx="10571866" cy="3751758"/>
            <a:chOff x="524754" y="2803888"/>
            <a:chExt cx="10571865" cy="3751757"/>
          </a:xfrm>
        </p:grpSpPr>
        <p:grpSp>
          <p:nvGrpSpPr>
            <p:cNvPr id="60" name="Grupo 59">
              <a:extLst>
                <a:ext uri="{FF2B5EF4-FFF2-40B4-BE49-F238E27FC236}">
                  <a16:creationId xmlns:a16="http://schemas.microsoft.com/office/drawing/2014/main" id="{5ED877A7-E3B4-4D98-924C-F8598CADC2C2}"/>
                </a:ext>
              </a:extLst>
            </p:cNvPr>
            <p:cNvGrpSpPr/>
            <p:nvPr/>
          </p:nvGrpSpPr>
          <p:grpSpPr>
            <a:xfrm>
              <a:off x="1514406" y="2803888"/>
              <a:ext cx="8310168" cy="3227678"/>
              <a:chOff x="3227150" y="1930576"/>
              <a:chExt cx="8310168" cy="3227678"/>
            </a:xfrm>
          </p:grpSpPr>
          <p:grpSp>
            <p:nvGrpSpPr>
              <p:cNvPr id="81" name="Grupo 80">
                <a:extLst>
                  <a:ext uri="{FF2B5EF4-FFF2-40B4-BE49-F238E27FC236}">
                    <a16:creationId xmlns:a16="http://schemas.microsoft.com/office/drawing/2014/main" id="{B9366AE5-E5AB-4622-8650-8C8F3A7D2943}"/>
                  </a:ext>
                </a:extLst>
              </p:cNvPr>
              <p:cNvGrpSpPr/>
              <p:nvPr/>
            </p:nvGrpSpPr>
            <p:grpSpPr>
              <a:xfrm>
                <a:off x="3227150" y="1930576"/>
                <a:ext cx="8310168" cy="3227678"/>
                <a:chOff x="3227150" y="1930576"/>
                <a:chExt cx="8310168" cy="3227678"/>
              </a:xfrm>
            </p:grpSpPr>
            <p:grpSp>
              <p:nvGrpSpPr>
                <p:cNvPr id="84" name="Grupo 83">
                  <a:extLst>
                    <a:ext uri="{FF2B5EF4-FFF2-40B4-BE49-F238E27FC236}">
                      <a16:creationId xmlns:a16="http://schemas.microsoft.com/office/drawing/2014/main" id="{8755B5EB-1C0D-4769-B8CC-63708DC3AA31}"/>
                    </a:ext>
                  </a:extLst>
                </p:cNvPr>
                <p:cNvGrpSpPr/>
                <p:nvPr/>
              </p:nvGrpSpPr>
              <p:grpSpPr>
                <a:xfrm>
                  <a:off x="3227150" y="4098863"/>
                  <a:ext cx="8310168" cy="1059391"/>
                  <a:chOff x="3227150" y="4098863"/>
                  <a:chExt cx="8310168" cy="1059391"/>
                </a:xfrm>
              </p:grpSpPr>
              <p:cxnSp>
                <p:nvCxnSpPr>
                  <p:cNvPr id="88" name="Conector recto 87">
                    <a:extLst>
                      <a:ext uri="{FF2B5EF4-FFF2-40B4-BE49-F238E27FC236}">
                        <a16:creationId xmlns:a16="http://schemas.microsoft.com/office/drawing/2014/main" id="{4409957B-10E5-4D18-84A6-AC3CD0BA5F6A}"/>
                      </a:ext>
                    </a:extLst>
                  </p:cNvPr>
                  <p:cNvCxnSpPr>
                    <a:cxnSpLocks/>
                  </p:cNvCxnSpPr>
                  <p:nvPr/>
                </p:nvCxnSpPr>
                <p:spPr>
                  <a:xfrm flipH="1" flipV="1">
                    <a:off x="3227150" y="4098863"/>
                    <a:ext cx="8310168" cy="6930"/>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9" name="Conector recto de flecha 88">
                    <a:extLst>
                      <a:ext uri="{FF2B5EF4-FFF2-40B4-BE49-F238E27FC236}">
                        <a16:creationId xmlns:a16="http://schemas.microsoft.com/office/drawing/2014/main" id="{AB543C23-35E1-4BF1-A29A-192D661CB766}"/>
                      </a:ext>
                    </a:extLst>
                  </p:cNvPr>
                  <p:cNvCxnSpPr>
                    <a:cxnSpLocks/>
                  </p:cNvCxnSpPr>
                  <p:nvPr/>
                </p:nvCxnSpPr>
                <p:spPr>
                  <a:xfrm>
                    <a:off x="3227150" y="4098863"/>
                    <a:ext cx="0" cy="1059391"/>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TextBox 39">
                  <a:extLst>
                    <a:ext uri="{FF2B5EF4-FFF2-40B4-BE49-F238E27FC236}">
                      <a16:creationId xmlns:a16="http://schemas.microsoft.com/office/drawing/2014/main" id="{7CEB27CC-48D2-4763-8064-28318F883E89}"/>
                    </a:ext>
                  </a:extLst>
                </p:cNvPr>
                <p:cNvSpPr txBox="1"/>
                <p:nvPr/>
              </p:nvSpPr>
              <p:spPr>
                <a:xfrm>
                  <a:off x="5892649" y="1930576"/>
                  <a:ext cx="2412000" cy="523477"/>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400">
                      <a:latin typeface="Gotham Medium" panose="02000604030000020004" pitchFamily="2" charset="0"/>
                    </a:defRPr>
                  </a:lvl1pPr>
                </a:lstStyle>
                <a:p>
                  <a:r>
                    <a:rPr lang="es-ES_tradnl" sz="1401" dirty="0"/>
                    <a:t>Consejo Superior de la Judicatura</a:t>
                  </a:r>
                </a:p>
              </p:txBody>
            </p:sp>
            <p:sp>
              <p:nvSpPr>
                <p:cNvPr id="86" name="TextBox 39">
                  <a:extLst>
                    <a:ext uri="{FF2B5EF4-FFF2-40B4-BE49-F238E27FC236}">
                      <a16:creationId xmlns:a16="http://schemas.microsoft.com/office/drawing/2014/main" id="{840A4E18-1AA7-4298-AA8A-0EFEB9906388}"/>
                    </a:ext>
                  </a:extLst>
                </p:cNvPr>
                <p:cNvSpPr txBox="1"/>
                <p:nvPr/>
              </p:nvSpPr>
              <p:spPr>
                <a:xfrm>
                  <a:off x="5281368" y="2858595"/>
                  <a:ext cx="3634563" cy="307905"/>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400">
                      <a:latin typeface="Gotham Medium" panose="02000604030000020004" pitchFamily="2" charset="0"/>
                    </a:defRPr>
                  </a:lvl1pPr>
                </a:lstStyle>
                <a:p>
                  <a:r>
                    <a:rPr lang="es-ES_tradnl" sz="1401" dirty="0"/>
                    <a:t>Dirección Ejecutiva de Administración Judicial</a:t>
                  </a:r>
                </a:p>
              </p:txBody>
            </p:sp>
            <p:sp>
              <p:nvSpPr>
                <p:cNvPr id="87" name="TextBox 39">
                  <a:hlinkClick r:id="rId2" action="ppaction://hlinksldjump"/>
                  <a:extLst>
                    <a:ext uri="{FF2B5EF4-FFF2-40B4-BE49-F238E27FC236}">
                      <a16:creationId xmlns:a16="http://schemas.microsoft.com/office/drawing/2014/main" id="{8DBB477D-D5E3-4AEF-8680-874E876D181F}"/>
                    </a:ext>
                  </a:extLst>
                </p:cNvPr>
                <p:cNvSpPr txBox="1"/>
                <p:nvPr/>
              </p:nvSpPr>
              <p:spPr>
                <a:xfrm>
                  <a:off x="6069553" y="3550447"/>
                  <a:ext cx="2058195" cy="307905"/>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200">
                      <a:solidFill>
                        <a:srgbClr val="6D6E71"/>
                      </a:solidFill>
                      <a:latin typeface="Gotham Medium" panose="02000604030000020004" pitchFamily="2" charset="0"/>
                    </a:defRPr>
                  </a:lvl1pPr>
                </a:lstStyle>
                <a:p>
                  <a:r>
                    <a:rPr lang="es-ES_tradnl" sz="1401" dirty="0">
                      <a:solidFill>
                        <a:schemeClr val="tx1"/>
                      </a:solidFill>
                    </a:rPr>
                    <a:t>Unidad de Informática </a:t>
                  </a:r>
                </a:p>
              </p:txBody>
            </p:sp>
          </p:grpSp>
          <p:cxnSp>
            <p:nvCxnSpPr>
              <p:cNvPr id="82" name="Conector recto 81">
                <a:extLst>
                  <a:ext uri="{FF2B5EF4-FFF2-40B4-BE49-F238E27FC236}">
                    <a16:creationId xmlns:a16="http://schemas.microsoft.com/office/drawing/2014/main" id="{1A1D587B-9886-46C7-8B1C-1F9D90A25FBD}"/>
                  </a:ext>
                </a:extLst>
              </p:cNvPr>
              <p:cNvCxnSpPr>
                <a:cxnSpLocks/>
                <a:stCxn id="86" idx="2"/>
                <a:endCxn id="87" idx="0"/>
              </p:cNvCxnSpPr>
              <p:nvPr/>
            </p:nvCxnSpPr>
            <p:spPr>
              <a:xfrm>
                <a:off x="7098650" y="3166500"/>
                <a:ext cx="1" cy="383948"/>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BF90C4DB-D18E-4787-A5E2-41A52C08FCDB}"/>
                  </a:ext>
                </a:extLst>
              </p:cNvPr>
              <p:cNvCxnSpPr>
                <a:cxnSpLocks/>
                <a:stCxn id="85" idx="2"/>
                <a:endCxn id="86" idx="0"/>
              </p:cNvCxnSpPr>
              <p:nvPr/>
            </p:nvCxnSpPr>
            <p:spPr>
              <a:xfrm>
                <a:off x="7098649" y="2454053"/>
                <a:ext cx="1" cy="404542"/>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grpSp>
        <p:sp>
          <p:nvSpPr>
            <p:cNvPr id="75" name="TextBox 39">
              <a:hlinkClick r:id="rId3" action="ppaction://hlinksldjump"/>
              <a:extLst>
                <a:ext uri="{FF2B5EF4-FFF2-40B4-BE49-F238E27FC236}">
                  <a16:creationId xmlns:a16="http://schemas.microsoft.com/office/drawing/2014/main" id="{648FD42A-F5D5-4B99-BFAC-C5CEBDE5EA3C}"/>
                </a:ext>
              </a:extLst>
            </p:cNvPr>
            <p:cNvSpPr txBox="1"/>
            <p:nvPr/>
          </p:nvSpPr>
          <p:spPr>
            <a:xfrm>
              <a:off x="524754" y="6032168"/>
              <a:ext cx="2123171" cy="523477"/>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sz="1401" dirty="0"/>
                <a:t>Sección de Soporte Técnico y Apoyo Logístico.</a:t>
              </a:r>
              <a:endParaRPr lang="es-ES_tradnl" sz="1401" dirty="0"/>
            </a:p>
          </p:txBody>
        </p:sp>
        <p:sp>
          <p:nvSpPr>
            <p:cNvPr id="76" name="TextBox 39">
              <a:hlinkClick r:id="rId4" action="ppaction://hlinksldjump"/>
              <a:extLst>
                <a:ext uri="{FF2B5EF4-FFF2-40B4-BE49-F238E27FC236}">
                  <a16:creationId xmlns:a16="http://schemas.microsoft.com/office/drawing/2014/main" id="{71FE5812-168A-4832-9CDA-B6CAE8946354}"/>
                </a:ext>
              </a:extLst>
            </p:cNvPr>
            <p:cNvSpPr txBox="1"/>
            <p:nvPr/>
          </p:nvSpPr>
          <p:spPr>
            <a:xfrm>
              <a:off x="2532228" y="5389055"/>
              <a:ext cx="2354595" cy="523477"/>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sz="1401" dirty="0"/>
                <a:t>División de Infraestructura de Software.</a:t>
              </a:r>
              <a:endParaRPr lang="es-ES_tradnl" sz="1401" dirty="0"/>
            </a:p>
          </p:txBody>
        </p:sp>
        <p:sp>
          <p:nvSpPr>
            <p:cNvPr id="77" name="TextBox 39">
              <a:hlinkClick r:id="rId5" action="ppaction://hlinksldjump"/>
              <a:extLst>
                <a:ext uri="{FF2B5EF4-FFF2-40B4-BE49-F238E27FC236}">
                  <a16:creationId xmlns:a16="http://schemas.microsoft.com/office/drawing/2014/main" id="{7FB0D00A-A447-4073-922C-3A10C5D5CB2E}"/>
                </a:ext>
              </a:extLst>
            </p:cNvPr>
            <p:cNvSpPr txBox="1"/>
            <p:nvPr/>
          </p:nvSpPr>
          <p:spPr>
            <a:xfrm>
              <a:off x="5100718" y="5389056"/>
              <a:ext cx="3115234" cy="523477"/>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sz="1401" dirty="0"/>
                <a:t>División de Infraestructura de Hardware, Comunicaciones y Centros de Datos.</a:t>
              </a:r>
              <a:endParaRPr lang="es-ES_tradnl" sz="1401" dirty="0"/>
            </a:p>
          </p:txBody>
        </p:sp>
        <p:cxnSp>
          <p:nvCxnSpPr>
            <p:cNvPr id="78" name="Conector recto de flecha 77">
              <a:extLst>
                <a:ext uri="{FF2B5EF4-FFF2-40B4-BE49-F238E27FC236}">
                  <a16:creationId xmlns:a16="http://schemas.microsoft.com/office/drawing/2014/main" id="{158A211A-9BEA-4083-9630-35F243B23084}"/>
                </a:ext>
              </a:extLst>
            </p:cNvPr>
            <p:cNvCxnSpPr>
              <a:cxnSpLocks/>
            </p:cNvCxnSpPr>
            <p:nvPr/>
          </p:nvCxnSpPr>
          <p:spPr>
            <a:xfrm>
              <a:off x="6654671" y="4975971"/>
              <a:ext cx="3663" cy="388771"/>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39">
              <a:hlinkClick r:id="rId6" action="ppaction://hlinksldjump"/>
              <a:extLst>
                <a:ext uri="{FF2B5EF4-FFF2-40B4-BE49-F238E27FC236}">
                  <a16:creationId xmlns:a16="http://schemas.microsoft.com/office/drawing/2014/main" id="{72FF2346-2856-44AE-8D31-2FC73A4F93FC}"/>
                </a:ext>
              </a:extLst>
            </p:cNvPr>
            <p:cNvSpPr txBox="1"/>
            <p:nvPr/>
          </p:nvSpPr>
          <p:spPr>
            <a:xfrm>
              <a:off x="8506921" y="5750381"/>
              <a:ext cx="2589698" cy="692754"/>
            </a:xfrm>
            <a:prstGeom prst="rect">
              <a:avLst/>
            </a:prstGeom>
            <a:noFill/>
            <a:ln w="19050">
              <a:solidFill>
                <a:srgbClr val="00B050"/>
              </a:solidFill>
              <a:prstDash val="sysDot"/>
            </a:ln>
            <a:scene3d>
              <a:camera prst="orthographicFront"/>
              <a:lightRig rig="threePt" dir="t"/>
            </a:scene3d>
            <a:sp3d>
              <a:bevelT w="165100" prst="coolSlant"/>
            </a:sp3d>
          </p:spPr>
          <p:txBody>
            <a:bodyPr wrap="square" rtlCol="0">
              <a:spAutoFit/>
            </a:bodyPr>
            <a:lstStyle>
              <a:defPPr>
                <a:defRPr lang="x-none"/>
              </a:defPPr>
              <a:lvl1pPr algn="ctr">
                <a:defRPr sz="1100">
                  <a:latin typeface="Gotham Medium" panose="02000604030000020004" pitchFamily="2" charset="0"/>
                </a:defRPr>
              </a:lvl1pPr>
            </a:lstStyle>
            <a:p>
              <a:r>
                <a:rPr lang="es-ES" b="1" dirty="0"/>
                <a:t>ACUERDO PCSJA22-12033 (29/12/2022)</a:t>
              </a:r>
            </a:p>
            <a:p>
              <a:r>
                <a:rPr lang="es-ES" sz="1401" dirty="0"/>
                <a:t>Profesionales de Seguridad de la información y Ciberseguridad</a:t>
              </a:r>
              <a:endParaRPr lang="es-ES_tradnl" sz="1401" dirty="0"/>
            </a:p>
          </p:txBody>
        </p:sp>
        <p:cxnSp>
          <p:nvCxnSpPr>
            <p:cNvPr id="80" name="Conector recto de flecha 79">
              <a:extLst>
                <a:ext uri="{FF2B5EF4-FFF2-40B4-BE49-F238E27FC236}">
                  <a16:creationId xmlns:a16="http://schemas.microsoft.com/office/drawing/2014/main" id="{7177E79A-33E6-4C7B-916C-0D72A12F2D98}"/>
                </a:ext>
              </a:extLst>
            </p:cNvPr>
            <p:cNvCxnSpPr>
              <a:cxnSpLocks/>
            </p:cNvCxnSpPr>
            <p:nvPr/>
          </p:nvCxnSpPr>
          <p:spPr>
            <a:xfrm>
              <a:off x="9840341" y="4972175"/>
              <a:ext cx="0" cy="66433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Conector recto de flecha 89">
            <a:extLst>
              <a:ext uri="{FF2B5EF4-FFF2-40B4-BE49-F238E27FC236}">
                <a16:creationId xmlns:a16="http://schemas.microsoft.com/office/drawing/2014/main" id="{C5DAD722-65F5-44C1-AB83-5294A28914C2}"/>
              </a:ext>
            </a:extLst>
          </p:cNvPr>
          <p:cNvCxnSpPr>
            <a:cxnSpLocks/>
          </p:cNvCxnSpPr>
          <p:nvPr/>
        </p:nvCxnSpPr>
        <p:spPr>
          <a:xfrm>
            <a:off x="4166039" y="4960359"/>
            <a:ext cx="3663" cy="388771"/>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856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de flecha 1">
            <a:extLst>
              <a:ext uri="{FF2B5EF4-FFF2-40B4-BE49-F238E27FC236}">
                <a16:creationId xmlns:a16="http://schemas.microsoft.com/office/drawing/2014/main" id="{3516C0A7-D643-E484-76B5-D8BCABB16921}"/>
              </a:ext>
            </a:extLst>
          </p:cNvPr>
          <p:cNvCxnSpPr>
            <a:cxnSpLocks/>
            <a:stCxn id="21" idx="0"/>
          </p:cNvCxnSpPr>
          <p:nvPr/>
        </p:nvCxnSpPr>
        <p:spPr>
          <a:xfrm flipV="1">
            <a:off x="1507212" y="2601673"/>
            <a:ext cx="5977" cy="726486"/>
          </a:xfrm>
          <a:prstGeom prst="straightConnector1">
            <a:avLst/>
          </a:prstGeom>
          <a:ln>
            <a:solidFill>
              <a:srgbClr val="CBCBCC"/>
            </a:solidFill>
            <a:tailEnd type="triangle"/>
          </a:ln>
        </p:spPr>
        <p:style>
          <a:lnRef idx="1">
            <a:schemeClr val="accent3"/>
          </a:lnRef>
          <a:fillRef idx="0">
            <a:schemeClr val="accent3"/>
          </a:fillRef>
          <a:effectRef idx="0">
            <a:schemeClr val="accent3"/>
          </a:effectRef>
          <a:fontRef idx="minor">
            <a:schemeClr val="tx1"/>
          </a:fontRef>
        </p:style>
      </p:cxnSp>
      <p:grpSp>
        <p:nvGrpSpPr>
          <p:cNvPr id="16" name="Grupo 15" descr="Sub Nivel de jerarquía gráfico">
            <a:extLst>
              <a:ext uri="{FF2B5EF4-FFF2-40B4-BE49-F238E27FC236}">
                <a16:creationId xmlns:a16="http://schemas.microsoft.com/office/drawing/2014/main" id="{CC4231E0-9546-0141-FA36-0C6771C3FA79}"/>
              </a:ext>
            </a:extLst>
          </p:cNvPr>
          <p:cNvGrpSpPr/>
          <p:nvPr/>
        </p:nvGrpSpPr>
        <p:grpSpPr>
          <a:xfrm>
            <a:off x="732737" y="2184633"/>
            <a:ext cx="1560901" cy="606395"/>
            <a:chOff x="3960023" y="3142244"/>
            <a:chExt cx="1560902" cy="60639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17" name="Forma libre: Forma 30" descr="Sub Nivel de jerarquía gráfico">
              <a:extLst>
                <a:ext uri="{FF2B5EF4-FFF2-40B4-BE49-F238E27FC236}">
                  <a16:creationId xmlns:a16="http://schemas.microsoft.com/office/drawing/2014/main" id="{AA90B24B-183F-D6E4-BC80-E450C030574C}"/>
                </a:ext>
              </a:extLst>
            </p:cNvPr>
            <p:cNvSpPr/>
            <p:nvPr/>
          </p:nvSpPr>
          <p:spPr>
            <a:xfrm>
              <a:off x="3960023" y="3142244"/>
              <a:ext cx="1560902"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Yuly Andrea Vásquez</a:t>
              </a:r>
              <a:br>
                <a:rPr lang="es-ES" sz="1001">
                  <a:solidFill>
                    <a:schemeClr val="tx1"/>
                  </a:solidFill>
                </a:rPr>
              </a:br>
              <a:r>
                <a:rPr lang="es-ES" sz="1001">
                  <a:solidFill>
                    <a:schemeClr val="tx1"/>
                  </a:solidFill>
                </a:rPr>
                <a:t>Profesional G11</a:t>
              </a:r>
            </a:p>
            <a:p>
              <a:pPr algn="ctr" defTabSz="488955">
                <a:lnSpc>
                  <a:spcPct val="90000"/>
                </a:lnSpc>
                <a:spcBef>
                  <a:spcPct val="0"/>
                </a:spcBef>
                <a:spcAft>
                  <a:spcPct val="35000"/>
                </a:spcAft>
              </a:pPr>
              <a:r>
                <a:rPr lang="es-ES" sz="1001">
                  <a:solidFill>
                    <a:schemeClr val="tx1"/>
                  </a:solidFill>
                </a:rPr>
                <a:t>Finanzas</a:t>
              </a:r>
            </a:p>
          </p:txBody>
        </p:sp>
        <p:sp>
          <p:nvSpPr>
            <p:cNvPr id="18" name="Elipse 17">
              <a:extLst>
                <a:ext uri="{FF2B5EF4-FFF2-40B4-BE49-F238E27FC236}">
                  <a16:creationId xmlns:a16="http://schemas.microsoft.com/office/drawing/2014/main" id="{39EB1C06-E9B1-3196-51A3-E0D24D20F15D}"/>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grpSp>
        <p:nvGrpSpPr>
          <p:cNvPr id="19" name="Grupo 18" descr="Jerarquía gráfico nivel 1">
            <a:extLst>
              <a:ext uri="{FF2B5EF4-FFF2-40B4-BE49-F238E27FC236}">
                <a16:creationId xmlns:a16="http://schemas.microsoft.com/office/drawing/2014/main" id="{0A6C2E75-2389-D264-3169-0CBF681D8A58}"/>
              </a:ext>
            </a:extLst>
          </p:cNvPr>
          <p:cNvGrpSpPr/>
          <p:nvPr/>
        </p:nvGrpSpPr>
        <p:grpSpPr>
          <a:xfrm>
            <a:off x="432733" y="3328159"/>
            <a:ext cx="2148959" cy="498632"/>
            <a:chOff x="3116193" y="4085525"/>
            <a:chExt cx="1624281" cy="576052"/>
          </a:xfrm>
        </p:grpSpPr>
        <p:sp>
          <p:nvSpPr>
            <p:cNvPr id="20" name="Paralelogramo 17">
              <a:extLst>
                <a:ext uri="{FF2B5EF4-FFF2-40B4-BE49-F238E27FC236}">
                  <a16:creationId xmlns:a16="http://schemas.microsoft.com/office/drawing/2014/main" id="{337FD689-E6DD-0AA3-F2FA-39E4DFEA443D}"/>
                </a:ext>
              </a:extLst>
            </p:cNvPr>
            <p:cNvSpPr/>
            <p:nvPr/>
          </p:nvSpPr>
          <p:spPr>
            <a:xfrm>
              <a:off x="3116193" y="4085526"/>
              <a:ext cx="1624281" cy="576051"/>
            </a:xfrm>
            <a:prstGeom prst="rect">
              <a:avLst/>
            </a:prstGeom>
            <a:gradFill flip="none" rotWithShape="0">
              <a:gsLst>
                <a:gs pos="0">
                  <a:schemeClr val="accent1">
                    <a:lumMod val="75000"/>
                  </a:schemeClr>
                </a:gs>
                <a:gs pos="26000">
                  <a:schemeClr val="tx1"/>
                </a:gs>
                <a:gs pos="100000">
                  <a:schemeClr val="accent1">
                    <a:lumMod val="75000"/>
                  </a:schemeClr>
                </a:gs>
              </a:gsLst>
              <a:lin ang="16800000" scaled="0"/>
              <a:tileRect/>
            </a:gradFill>
            <a:ln>
              <a:solidFill>
                <a:schemeClr val="bg1"/>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186651" tIns="61783" rIns="186651" bIns="61783" numCol="1" spcCol="1270" rtlCol="0" anchor="ctr" anchorCtr="0">
              <a:noAutofit/>
            </a:bodyPr>
            <a:lstStyle/>
            <a:p>
              <a:pPr algn="ctr" defTabSz="488955">
                <a:lnSpc>
                  <a:spcPct val="90000"/>
                </a:lnSpc>
                <a:spcBef>
                  <a:spcPct val="0"/>
                </a:spcBef>
                <a:spcAft>
                  <a:spcPct val="35000"/>
                </a:spcAft>
              </a:pPr>
              <a:endParaRPr lang="es-ES" sz="1001"/>
            </a:p>
          </p:txBody>
        </p:sp>
        <p:sp>
          <p:nvSpPr>
            <p:cNvPr id="21" name="Paralelogramo 32">
              <a:extLst>
                <a:ext uri="{FF2B5EF4-FFF2-40B4-BE49-F238E27FC236}">
                  <a16:creationId xmlns:a16="http://schemas.microsoft.com/office/drawing/2014/main" id="{078E2CE1-3E81-DCC0-A8B4-A3403CF41E4F}"/>
                </a:ext>
              </a:extLst>
            </p:cNvPr>
            <p:cNvSpPr/>
            <p:nvPr/>
          </p:nvSpPr>
          <p:spPr>
            <a:xfrm>
              <a:off x="3147882" y="4085525"/>
              <a:ext cx="1560902" cy="576051"/>
            </a:xfrm>
            <a:prstGeom prst="rect">
              <a:avLst/>
            </a:prstGeom>
            <a:gradFill flip="none" rotWithShape="0">
              <a:gsLst>
                <a:gs pos="99000">
                  <a:schemeClr val="bg1"/>
                </a:gs>
                <a:gs pos="0">
                  <a:schemeClr val="bg1">
                    <a:lumMod val="85000"/>
                  </a:schemeClr>
                </a:gs>
              </a:gsLst>
              <a:lin ang="16800000" scaled="0"/>
              <a:tileRect/>
            </a:gradFill>
            <a:ln>
              <a:solidFill>
                <a:schemeClr val="bg1"/>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186651" tIns="61783" rIns="186651" bIns="61783" numCol="1" spcCol="1270" rtlCol="0" anchor="ctr" anchorCtr="0">
              <a:noAutofit/>
            </a:bodyPr>
            <a:lstStyle/>
            <a:p>
              <a:pPr algn="ctr" defTabSz="488955">
                <a:lnSpc>
                  <a:spcPct val="90000"/>
                </a:lnSpc>
                <a:spcBef>
                  <a:spcPct val="0"/>
                </a:spcBef>
                <a:spcAft>
                  <a:spcPct val="35000"/>
                </a:spcAft>
              </a:pPr>
              <a:r>
                <a:rPr lang="es-ES" sz="1100" b="1">
                  <a:solidFill>
                    <a:schemeClr val="tx1"/>
                  </a:solidFill>
                </a:rPr>
                <a:t>Ing. Carlos Fernando Galindo</a:t>
              </a:r>
              <a:br>
                <a:rPr lang="es-ES" sz="1100">
                  <a:solidFill>
                    <a:schemeClr val="tx1"/>
                  </a:solidFill>
                </a:rPr>
              </a:br>
              <a:r>
                <a:rPr lang="es-ES" sz="1100">
                  <a:solidFill>
                    <a:schemeClr val="tx1"/>
                  </a:solidFill>
                </a:rPr>
                <a:t>Director</a:t>
              </a:r>
            </a:p>
          </p:txBody>
        </p:sp>
      </p:grpSp>
      <p:sp>
        <p:nvSpPr>
          <p:cNvPr id="22" name="Título 2">
            <a:extLst>
              <a:ext uri="{FF2B5EF4-FFF2-40B4-BE49-F238E27FC236}">
                <a16:creationId xmlns:a16="http://schemas.microsoft.com/office/drawing/2014/main" id="{9DF4DE3A-66C4-A88C-1D78-222ECCB6A335}"/>
              </a:ext>
            </a:extLst>
          </p:cNvPr>
          <p:cNvSpPr txBox="1">
            <a:spLocks/>
          </p:cNvSpPr>
          <p:nvPr/>
        </p:nvSpPr>
        <p:spPr>
          <a:xfrm>
            <a:off x="474658" y="1429830"/>
            <a:ext cx="2059498" cy="4796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401" b="1" dirty="0"/>
              <a:t>Organigrama</a:t>
            </a:r>
            <a:br>
              <a:rPr lang="es-MX" sz="1401" b="1" dirty="0"/>
            </a:br>
            <a:r>
              <a:rPr lang="es-MX" sz="1401" b="1" dirty="0"/>
              <a:t>Unidad Informática 2023</a:t>
            </a:r>
            <a:endParaRPr lang="es-CO" sz="1401" b="1" dirty="0"/>
          </a:p>
        </p:txBody>
      </p:sp>
      <p:grpSp>
        <p:nvGrpSpPr>
          <p:cNvPr id="23" name="Grupo 22" descr="Sub Nivel de jerarquía gráfico">
            <a:extLst>
              <a:ext uri="{FF2B5EF4-FFF2-40B4-BE49-F238E27FC236}">
                <a16:creationId xmlns:a16="http://schemas.microsoft.com/office/drawing/2014/main" id="{86006824-27DB-5DE9-2EBA-2159F7E843E5}"/>
              </a:ext>
            </a:extLst>
          </p:cNvPr>
          <p:cNvGrpSpPr/>
          <p:nvPr/>
        </p:nvGrpSpPr>
        <p:grpSpPr>
          <a:xfrm>
            <a:off x="693221" y="4405053"/>
            <a:ext cx="1627979" cy="606395"/>
            <a:chOff x="3892946" y="3142244"/>
            <a:chExt cx="1627979" cy="60639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4" name="Forma libre: Forma 30" descr="Sub Nivel de jerarquía gráfico">
              <a:extLst>
                <a:ext uri="{FF2B5EF4-FFF2-40B4-BE49-F238E27FC236}">
                  <a16:creationId xmlns:a16="http://schemas.microsoft.com/office/drawing/2014/main" id="{CD4AA14C-CF0F-2B6E-21D9-F1E2B391F8F3}"/>
                </a:ext>
              </a:extLst>
            </p:cNvPr>
            <p:cNvSpPr/>
            <p:nvPr/>
          </p:nvSpPr>
          <p:spPr>
            <a:xfrm>
              <a:off x="3892946" y="3142244"/>
              <a:ext cx="1627979"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Francy Julieth Daza</a:t>
              </a:r>
              <a:br>
                <a:rPr lang="es-ES" sz="1001">
                  <a:solidFill>
                    <a:schemeClr val="tx1"/>
                  </a:solidFill>
                </a:rPr>
              </a:br>
              <a:r>
                <a:rPr lang="es-ES" sz="1001">
                  <a:solidFill>
                    <a:schemeClr val="tx1"/>
                  </a:solidFill>
                </a:rPr>
                <a:t>Asistente Administrativa G6</a:t>
              </a:r>
            </a:p>
            <a:p>
              <a:pPr algn="ctr" defTabSz="488955">
                <a:lnSpc>
                  <a:spcPct val="90000"/>
                </a:lnSpc>
                <a:spcBef>
                  <a:spcPct val="0"/>
                </a:spcBef>
                <a:spcAft>
                  <a:spcPct val="35000"/>
                </a:spcAft>
              </a:pPr>
              <a:r>
                <a:rPr lang="es-ES" sz="1001">
                  <a:solidFill>
                    <a:schemeClr val="tx1"/>
                  </a:solidFill>
                </a:rPr>
                <a:t>Despacho Unidad </a:t>
              </a:r>
            </a:p>
          </p:txBody>
        </p:sp>
        <p:sp>
          <p:nvSpPr>
            <p:cNvPr id="25" name="Elipse 24">
              <a:extLst>
                <a:ext uri="{FF2B5EF4-FFF2-40B4-BE49-F238E27FC236}">
                  <a16:creationId xmlns:a16="http://schemas.microsoft.com/office/drawing/2014/main" id="{8E8366A0-BCED-19B5-3930-BB223A999A78}"/>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grpSp>
        <p:nvGrpSpPr>
          <p:cNvPr id="78" name="Grupo 77">
            <a:extLst>
              <a:ext uri="{FF2B5EF4-FFF2-40B4-BE49-F238E27FC236}">
                <a16:creationId xmlns:a16="http://schemas.microsoft.com/office/drawing/2014/main" id="{00C169DD-5EF1-4B86-984D-6FF2D241648F}"/>
              </a:ext>
            </a:extLst>
          </p:cNvPr>
          <p:cNvGrpSpPr/>
          <p:nvPr/>
        </p:nvGrpSpPr>
        <p:grpSpPr>
          <a:xfrm>
            <a:off x="3599857" y="1341423"/>
            <a:ext cx="7671862" cy="1169050"/>
            <a:chOff x="3487517" y="847669"/>
            <a:chExt cx="7671862" cy="1169050"/>
          </a:xfrm>
        </p:grpSpPr>
        <p:sp>
          <p:nvSpPr>
            <p:cNvPr id="3" name="Rectángulo 2" descr="Nivel de jerarquía gráfico 3">
              <a:extLst>
                <a:ext uri="{FF2B5EF4-FFF2-40B4-BE49-F238E27FC236}">
                  <a16:creationId xmlns:a16="http://schemas.microsoft.com/office/drawing/2014/main" id="{C1F91D4F-7978-F264-CD07-7BFAF030B15E}"/>
                </a:ext>
              </a:extLst>
            </p:cNvPr>
            <p:cNvSpPr/>
            <p:nvPr/>
          </p:nvSpPr>
          <p:spPr>
            <a:xfrm>
              <a:off x="6207755" y="847669"/>
              <a:ext cx="1207659"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Milena Donado </a:t>
              </a:r>
              <a:r>
                <a:rPr lang="es-ES" sz="1001">
                  <a:solidFill>
                    <a:schemeClr val="tx1"/>
                  </a:solidFill>
                </a:rPr>
                <a:t>Profesional G20</a:t>
              </a:r>
            </a:p>
          </p:txBody>
        </p:sp>
        <p:grpSp>
          <p:nvGrpSpPr>
            <p:cNvPr id="10" name="Grupo 9" descr="Nivel de jerarquía gráfico 2&#10;">
              <a:extLst>
                <a:ext uri="{FF2B5EF4-FFF2-40B4-BE49-F238E27FC236}">
                  <a16:creationId xmlns:a16="http://schemas.microsoft.com/office/drawing/2014/main" id="{A6B77071-4135-4218-6293-2F3229A171A8}"/>
                </a:ext>
              </a:extLst>
            </p:cNvPr>
            <p:cNvGrpSpPr/>
            <p:nvPr/>
          </p:nvGrpSpPr>
          <p:grpSpPr>
            <a:xfrm>
              <a:off x="3487517" y="851650"/>
              <a:ext cx="1927672" cy="690666"/>
              <a:chOff x="6409615" y="3078744"/>
              <a:chExt cx="1566699" cy="584730"/>
            </a:xfrm>
          </p:grpSpPr>
          <p:sp>
            <p:nvSpPr>
              <p:cNvPr id="11" name="Paralelogramo 33">
                <a:extLst>
                  <a:ext uri="{FF2B5EF4-FFF2-40B4-BE49-F238E27FC236}">
                    <a16:creationId xmlns:a16="http://schemas.microsoft.com/office/drawing/2014/main" id="{02137478-9C95-3EAF-81B2-DFE4A38D8E6F}"/>
                  </a:ext>
                </a:extLst>
              </p:cNvPr>
              <p:cNvSpPr/>
              <p:nvPr/>
            </p:nvSpPr>
            <p:spPr>
              <a:xfrm>
                <a:off x="6429134" y="3078744"/>
                <a:ext cx="1547180" cy="57605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solidFill>
                  <a:srgbClr val="0070C0"/>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985" tIns="6985" rIns="6985" bIns="6985" numCol="1" spcCol="1270" rtlCol="0" anchor="ctr" anchorCtr="0">
                <a:noAutofit/>
              </a:bodyPr>
              <a:lstStyle/>
              <a:p>
                <a:pPr algn="ctr" defTabSz="488955">
                  <a:lnSpc>
                    <a:spcPct val="90000"/>
                  </a:lnSpc>
                  <a:spcBef>
                    <a:spcPct val="0"/>
                  </a:spcBef>
                  <a:spcAft>
                    <a:spcPct val="35000"/>
                  </a:spcAft>
                </a:pPr>
                <a:endParaRPr lang="es-ES" sz="1001"/>
              </a:p>
            </p:txBody>
          </p:sp>
          <p:sp>
            <p:nvSpPr>
              <p:cNvPr id="12" name="Paralelogramo 21">
                <a:extLst>
                  <a:ext uri="{FF2B5EF4-FFF2-40B4-BE49-F238E27FC236}">
                    <a16:creationId xmlns:a16="http://schemas.microsoft.com/office/drawing/2014/main" id="{48FE89C9-7D90-A84B-9C80-46F104EF5631}"/>
                  </a:ext>
                </a:extLst>
              </p:cNvPr>
              <p:cNvSpPr/>
              <p:nvPr/>
            </p:nvSpPr>
            <p:spPr>
              <a:xfrm>
                <a:off x="6409615" y="3087423"/>
                <a:ext cx="1547181" cy="576051"/>
              </a:xfrm>
              <a:prstGeom prst="roundRect">
                <a:avLst/>
              </a:prstGeom>
              <a:gradFill flip="none" rotWithShape="0">
                <a:gsLst>
                  <a:gs pos="99000">
                    <a:schemeClr val="bg1"/>
                  </a:gs>
                  <a:gs pos="0">
                    <a:schemeClr val="bg1">
                      <a:lumMod val="85000"/>
                    </a:schemeClr>
                  </a:gs>
                </a:gsLst>
                <a:lin ang="16800000" scaled="0"/>
                <a:tileRect/>
              </a:gradFill>
              <a:ln>
                <a:solidFill>
                  <a:srgbClr val="0070C0"/>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72000" tIns="72000" rIns="72000" bIns="61783"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Jorge Eliecer Pachón</a:t>
                </a:r>
              </a:p>
              <a:p>
                <a:pPr algn="ctr" defTabSz="488955">
                  <a:lnSpc>
                    <a:spcPct val="90000"/>
                  </a:lnSpc>
                  <a:spcBef>
                    <a:spcPct val="0"/>
                  </a:spcBef>
                  <a:spcAft>
                    <a:spcPct val="35000"/>
                  </a:spcAft>
                </a:pPr>
                <a:r>
                  <a:rPr lang="es-ES" sz="1001">
                    <a:solidFill>
                      <a:schemeClr val="tx1"/>
                    </a:solidFill>
                  </a:rPr>
                  <a:t>Director Administrativo División de Infraestructura de Software</a:t>
                </a:r>
              </a:p>
            </p:txBody>
          </p:sp>
        </p:grpSp>
        <p:grpSp>
          <p:nvGrpSpPr>
            <p:cNvPr id="26" name="Grupo 25" descr="Sub Nivel de jerarquía gráfico">
              <a:extLst>
                <a:ext uri="{FF2B5EF4-FFF2-40B4-BE49-F238E27FC236}">
                  <a16:creationId xmlns:a16="http://schemas.microsoft.com/office/drawing/2014/main" id="{7200808A-4CA4-3BF6-B807-53AF372172BB}"/>
                </a:ext>
              </a:extLst>
            </p:cNvPr>
            <p:cNvGrpSpPr/>
            <p:nvPr/>
          </p:nvGrpSpPr>
          <p:grpSpPr>
            <a:xfrm>
              <a:off x="3590193" y="1640936"/>
              <a:ext cx="1688880" cy="375783"/>
              <a:chOff x="3844882" y="3166287"/>
              <a:chExt cx="1688880" cy="5823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27" name="Forma libre: Forma 30" descr="Sub Nivel de jerarquía gráfico">
                <a:extLst>
                  <a:ext uri="{FF2B5EF4-FFF2-40B4-BE49-F238E27FC236}">
                    <a16:creationId xmlns:a16="http://schemas.microsoft.com/office/drawing/2014/main" id="{94908C32-0356-BB74-72D2-E22251EB1820}"/>
                  </a:ext>
                </a:extLst>
              </p:cNvPr>
              <p:cNvSpPr/>
              <p:nvPr/>
            </p:nvSpPr>
            <p:spPr>
              <a:xfrm>
                <a:off x="3844882" y="3166287"/>
                <a:ext cx="1688880"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Magdalena Rodríguez</a:t>
                </a:r>
                <a:br>
                  <a:rPr lang="es-ES" sz="1001">
                    <a:solidFill>
                      <a:schemeClr val="tx1"/>
                    </a:solidFill>
                  </a:rPr>
                </a:br>
                <a:r>
                  <a:rPr lang="es-ES" sz="1001">
                    <a:solidFill>
                      <a:schemeClr val="tx1"/>
                    </a:solidFill>
                  </a:rPr>
                  <a:t>Asistente Administrativo G4</a:t>
                </a:r>
              </a:p>
            </p:txBody>
          </p:sp>
          <p:sp>
            <p:nvSpPr>
              <p:cNvPr id="28" name="Elipse 27">
                <a:extLst>
                  <a:ext uri="{FF2B5EF4-FFF2-40B4-BE49-F238E27FC236}">
                    <a16:creationId xmlns:a16="http://schemas.microsoft.com/office/drawing/2014/main" id="{B25DF3F1-6F86-BE62-8D55-2A0AD23EC1E0}"/>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sp>
          <p:nvSpPr>
            <p:cNvPr id="38" name="Rectángulo 37" descr="Nivel de jerarquía gráfico 3">
              <a:extLst>
                <a:ext uri="{FF2B5EF4-FFF2-40B4-BE49-F238E27FC236}">
                  <a16:creationId xmlns:a16="http://schemas.microsoft.com/office/drawing/2014/main" id="{4A6F4DDF-60EC-D884-AA32-BBD9DE6A4E71}"/>
                </a:ext>
              </a:extLst>
            </p:cNvPr>
            <p:cNvSpPr/>
            <p:nvPr/>
          </p:nvSpPr>
          <p:spPr>
            <a:xfrm>
              <a:off x="7452812" y="854942"/>
              <a:ext cx="1207659"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Hernando Castillo    </a:t>
              </a:r>
              <a:r>
                <a:rPr lang="es-ES" sz="1001">
                  <a:solidFill>
                    <a:schemeClr val="tx1"/>
                  </a:solidFill>
                </a:rPr>
                <a:t>Profesional G18</a:t>
              </a:r>
            </a:p>
          </p:txBody>
        </p:sp>
        <p:sp>
          <p:nvSpPr>
            <p:cNvPr id="39" name="Rectángulo 38" descr="Nivel de jerarquía gráfico 3">
              <a:extLst>
                <a:ext uri="{FF2B5EF4-FFF2-40B4-BE49-F238E27FC236}">
                  <a16:creationId xmlns:a16="http://schemas.microsoft.com/office/drawing/2014/main" id="{4F7485A7-1EBE-3C92-68DA-A05B66B379F5}"/>
                </a:ext>
              </a:extLst>
            </p:cNvPr>
            <p:cNvSpPr/>
            <p:nvPr/>
          </p:nvSpPr>
          <p:spPr>
            <a:xfrm>
              <a:off x="8702256" y="851650"/>
              <a:ext cx="1207659"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Carlos Fernando Thomas </a:t>
              </a:r>
              <a:r>
                <a:rPr lang="es-ES" sz="1001">
                  <a:solidFill>
                    <a:schemeClr val="tx1"/>
                  </a:solidFill>
                </a:rPr>
                <a:t>Profesional G15</a:t>
              </a:r>
            </a:p>
          </p:txBody>
        </p:sp>
        <p:sp>
          <p:nvSpPr>
            <p:cNvPr id="40" name="Rectángulo 39" descr="Nivel de jerarquía gráfico 3">
              <a:extLst>
                <a:ext uri="{FF2B5EF4-FFF2-40B4-BE49-F238E27FC236}">
                  <a16:creationId xmlns:a16="http://schemas.microsoft.com/office/drawing/2014/main" id="{A05A70DC-16BC-3A4C-1382-5E03B68630C5}"/>
                </a:ext>
              </a:extLst>
            </p:cNvPr>
            <p:cNvSpPr/>
            <p:nvPr/>
          </p:nvSpPr>
          <p:spPr>
            <a:xfrm>
              <a:off x="6205930" y="1364911"/>
              <a:ext cx="1209484"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Luz Stella Larrota    </a:t>
              </a:r>
              <a:r>
                <a:rPr lang="es-ES" sz="1001">
                  <a:solidFill>
                    <a:schemeClr val="tx1"/>
                  </a:solidFill>
                </a:rPr>
                <a:t>Profesional G14</a:t>
              </a:r>
            </a:p>
          </p:txBody>
        </p:sp>
        <p:sp>
          <p:nvSpPr>
            <p:cNvPr id="41" name="Rectángulo 40" descr="Nivel de jerarquía gráfico 3">
              <a:extLst>
                <a:ext uri="{FF2B5EF4-FFF2-40B4-BE49-F238E27FC236}">
                  <a16:creationId xmlns:a16="http://schemas.microsoft.com/office/drawing/2014/main" id="{EB184A54-174B-B0FD-F446-1194889F31EA}"/>
                </a:ext>
              </a:extLst>
            </p:cNvPr>
            <p:cNvSpPr/>
            <p:nvPr/>
          </p:nvSpPr>
          <p:spPr>
            <a:xfrm>
              <a:off x="7454857" y="1364913"/>
              <a:ext cx="1203568" cy="450552"/>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Angela Ramírez </a:t>
              </a:r>
              <a:r>
                <a:rPr lang="es-ES" sz="1001">
                  <a:solidFill>
                    <a:schemeClr val="tx1"/>
                  </a:solidFill>
                </a:rPr>
                <a:t>Profesional G14</a:t>
              </a:r>
            </a:p>
          </p:txBody>
        </p:sp>
        <p:sp>
          <p:nvSpPr>
            <p:cNvPr id="42" name="Rectángulo 41" descr="Nivel de jerarquía gráfico 3">
              <a:extLst>
                <a:ext uri="{FF2B5EF4-FFF2-40B4-BE49-F238E27FC236}">
                  <a16:creationId xmlns:a16="http://schemas.microsoft.com/office/drawing/2014/main" id="{C14C362A-287F-7A93-7B37-E29488721257}"/>
                </a:ext>
              </a:extLst>
            </p:cNvPr>
            <p:cNvSpPr/>
            <p:nvPr/>
          </p:nvSpPr>
          <p:spPr>
            <a:xfrm>
              <a:off x="8706347" y="1351547"/>
              <a:ext cx="1203568"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Roberto Combariza </a:t>
              </a:r>
              <a:r>
                <a:rPr lang="es-ES" sz="1001">
                  <a:solidFill>
                    <a:schemeClr val="tx1"/>
                  </a:solidFill>
                </a:rPr>
                <a:t>Profesional G14</a:t>
              </a:r>
            </a:p>
          </p:txBody>
        </p:sp>
        <p:sp>
          <p:nvSpPr>
            <p:cNvPr id="43" name="Rectángulo 42" descr="Nivel de jerarquía gráfico 3">
              <a:extLst>
                <a:ext uri="{FF2B5EF4-FFF2-40B4-BE49-F238E27FC236}">
                  <a16:creationId xmlns:a16="http://schemas.microsoft.com/office/drawing/2014/main" id="{39A23B53-5B68-7E16-F35C-A8E288E3E151}"/>
                </a:ext>
              </a:extLst>
            </p:cNvPr>
            <p:cNvSpPr/>
            <p:nvPr/>
          </p:nvSpPr>
          <p:spPr>
            <a:xfrm>
              <a:off x="9947313" y="851650"/>
              <a:ext cx="1212066"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Adriana Cruz </a:t>
              </a:r>
              <a:r>
                <a:rPr lang="es-ES" sz="1001">
                  <a:solidFill>
                    <a:schemeClr val="tx1"/>
                  </a:solidFill>
                </a:rPr>
                <a:t>Profesional G11</a:t>
              </a:r>
            </a:p>
          </p:txBody>
        </p:sp>
        <p:sp>
          <p:nvSpPr>
            <p:cNvPr id="44" name="Rectángulo 43" descr="Nivel de jerarquía gráfico 3">
              <a:extLst>
                <a:ext uri="{FF2B5EF4-FFF2-40B4-BE49-F238E27FC236}">
                  <a16:creationId xmlns:a16="http://schemas.microsoft.com/office/drawing/2014/main" id="{4378B735-41A7-1C83-D904-9E2C8AAA7260}"/>
                </a:ext>
              </a:extLst>
            </p:cNvPr>
            <p:cNvSpPr/>
            <p:nvPr/>
          </p:nvSpPr>
          <p:spPr>
            <a:xfrm>
              <a:off x="9951563" y="1358187"/>
              <a:ext cx="1203566" cy="463917"/>
            </a:xfrm>
            <a:prstGeom prst="rect">
              <a:avLst/>
            </a:prstGeom>
            <a:solidFill>
              <a:schemeClr val="accent1">
                <a:lumMod val="40000"/>
                <a:lumOff val="60000"/>
              </a:schemeClr>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Efraín Cortez </a:t>
              </a:r>
              <a:r>
                <a:rPr lang="es-ES" sz="1001">
                  <a:solidFill>
                    <a:schemeClr val="tx1"/>
                  </a:solidFill>
                </a:rPr>
                <a:t>Profesional G11</a:t>
              </a:r>
            </a:p>
          </p:txBody>
        </p:sp>
      </p:grpSp>
      <p:grpSp>
        <p:nvGrpSpPr>
          <p:cNvPr id="77" name="Grupo 76">
            <a:extLst>
              <a:ext uri="{FF2B5EF4-FFF2-40B4-BE49-F238E27FC236}">
                <a16:creationId xmlns:a16="http://schemas.microsoft.com/office/drawing/2014/main" id="{B50FB489-2A32-4110-8D61-E05558F26D2A}"/>
              </a:ext>
            </a:extLst>
          </p:cNvPr>
          <p:cNvGrpSpPr/>
          <p:nvPr/>
        </p:nvGrpSpPr>
        <p:grpSpPr>
          <a:xfrm>
            <a:off x="3599857" y="2654644"/>
            <a:ext cx="7703359" cy="1225650"/>
            <a:chOff x="3503027" y="2438681"/>
            <a:chExt cx="7703359" cy="1225650"/>
          </a:xfrm>
        </p:grpSpPr>
        <p:sp>
          <p:nvSpPr>
            <p:cNvPr id="4" name="Rectángulo 3" descr="Nivel de jerarquía gráfico 3">
              <a:extLst>
                <a:ext uri="{FF2B5EF4-FFF2-40B4-BE49-F238E27FC236}">
                  <a16:creationId xmlns:a16="http://schemas.microsoft.com/office/drawing/2014/main" id="{56498897-D1E5-528B-5522-BBDF4221E35E}"/>
                </a:ext>
              </a:extLst>
            </p:cNvPr>
            <p:cNvSpPr/>
            <p:nvPr/>
          </p:nvSpPr>
          <p:spPr>
            <a:xfrm>
              <a:off x="7481071" y="2458522"/>
              <a:ext cx="1218245" cy="463917"/>
            </a:xfrm>
            <a:prstGeom prst="rect">
              <a:avLst/>
            </a:prstGeom>
            <a:solidFill>
              <a:srgbClr val="FF9966"/>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dirty="0">
                  <a:solidFill>
                    <a:schemeClr val="tx1"/>
                  </a:solidFill>
                </a:rPr>
                <a:t>Ing. Leonel G. Torres Rincón</a:t>
              </a:r>
              <a:r>
                <a:rPr lang="es-ES" sz="1001" dirty="0">
                  <a:solidFill>
                    <a:schemeClr val="tx1"/>
                  </a:solidFill>
                </a:rPr>
                <a:t>. </a:t>
              </a:r>
              <a:br>
                <a:rPr lang="es-ES" sz="1001" dirty="0">
                  <a:solidFill>
                    <a:schemeClr val="tx1"/>
                  </a:solidFill>
                </a:rPr>
              </a:br>
              <a:r>
                <a:rPr lang="es-ES" sz="1001" dirty="0">
                  <a:solidFill>
                    <a:schemeClr val="tx1"/>
                  </a:solidFill>
                </a:rPr>
                <a:t>Profesional  G14</a:t>
              </a:r>
            </a:p>
          </p:txBody>
        </p:sp>
        <p:grpSp>
          <p:nvGrpSpPr>
            <p:cNvPr id="7" name="Grupo 6" descr="Nivel de jerarquía gráfico 2&#10;">
              <a:extLst>
                <a:ext uri="{FF2B5EF4-FFF2-40B4-BE49-F238E27FC236}">
                  <a16:creationId xmlns:a16="http://schemas.microsoft.com/office/drawing/2014/main" id="{68C95A0A-1CE5-A21A-F64C-1C1A825FEDD0}"/>
                </a:ext>
              </a:extLst>
            </p:cNvPr>
            <p:cNvGrpSpPr/>
            <p:nvPr/>
          </p:nvGrpSpPr>
          <p:grpSpPr>
            <a:xfrm>
              <a:off x="3503027" y="2438681"/>
              <a:ext cx="1928959" cy="743498"/>
              <a:chOff x="6420445" y="2396555"/>
              <a:chExt cx="1581649" cy="587052"/>
            </a:xfrm>
          </p:grpSpPr>
          <p:sp>
            <p:nvSpPr>
              <p:cNvPr id="8" name="Paralelogramo 31">
                <a:extLst>
                  <a:ext uri="{FF2B5EF4-FFF2-40B4-BE49-F238E27FC236}">
                    <a16:creationId xmlns:a16="http://schemas.microsoft.com/office/drawing/2014/main" id="{3C45662D-A349-E441-4E73-77EE151E40A5}"/>
                  </a:ext>
                </a:extLst>
              </p:cNvPr>
              <p:cNvSpPr/>
              <p:nvPr/>
            </p:nvSpPr>
            <p:spPr>
              <a:xfrm>
                <a:off x="6429134" y="2407556"/>
                <a:ext cx="1572960" cy="576051"/>
              </a:xfrm>
              <a:prstGeom prst="roundRect">
                <a:avLst/>
              </a:prstGeom>
              <a:solidFill>
                <a:srgbClr val="FF0000"/>
              </a:solidFill>
              <a:ln>
                <a:solidFill>
                  <a:srgbClr val="FF0000"/>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985" tIns="6985" rIns="6985" bIns="6985" numCol="1" spcCol="1270" rtlCol="0" anchor="ctr" anchorCtr="0">
                <a:noAutofit/>
              </a:bodyPr>
              <a:lstStyle/>
              <a:p>
                <a:pPr algn="ctr" defTabSz="488955">
                  <a:lnSpc>
                    <a:spcPct val="90000"/>
                  </a:lnSpc>
                  <a:spcBef>
                    <a:spcPct val="0"/>
                  </a:spcBef>
                  <a:spcAft>
                    <a:spcPct val="35000"/>
                  </a:spcAft>
                </a:pPr>
                <a:endParaRPr lang="es-ES" sz="1001"/>
              </a:p>
            </p:txBody>
          </p:sp>
          <p:sp>
            <p:nvSpPr>
              <p:cNvPr id="9" name="Paralelogramo 19">
                <a:extLst>
                  <a:ext uri="{FF2B5EF4-FFF2-40B4-BE49-F238E27FC236}">
                    <a16:creationId xmlns:a16="http://schemas.microsoft.com/office/drawing/2014/main" id="{30114DB9-FB51-F790-8A78-115C17EE32CC}"/>
                  </a:ext>
                </a:extLst>
              </p:cNvPr>
              <p:cNvSpPr/>
              <p:nvPr/>
            </p:nvSpPr>
            <p:spPr>
              <a:xfrm>
                <a:off x="6420445" y="2396555"/>
                <a:ext cx="1560902" cy="576051"/>
              </a:xfrm>
              <a:prstGeom prst="roundRect">
                <a:avLst/>
              </a:prstGeom>
              <a:gradFill flip="none" rotWithShape="0">
                <a:gsLst>
                  <a:gs pos="99000">
                    <a:schemeClr val="bg1"/>
                  </a:gs>
                  <a:gs pos="0">
                    <a:schemeClr val="bg1">
                      <a:lumMod val="85000"/>
                    </a:schemeClr>
                  </a:gs>
                </a:gsLst>
                <a:lin ang="16800000" scaled="0"/>
                <a:tileRect/>
              </a:gradFill>
              <a:ln>
                <a:solidFill>
                  <a:srgbClr val="FF0000"/>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72000" tIns="72000" rIns="72000" bIns="61783"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Mario Fernando Sarria</a:t>
                </a:r>
              </a:p>
              <a:p>
                <a:pPr algn="ctr" defTabSz="488955">
                  <a:lnSpc>
                    <a:spcPct val="90000"/>
                  </a:lnSpc>
                  <a:spcBef>
                    <a:spcPct val="0"/>
                  </a:spcBef>
                  <a:spcAft>
                    <a:spcPct val="35000"/>
                  </a:spcAft>
                </a:pPr>
                <a:r>
                  <a:rPr lang="es-ES" sz="1001">
                    <a:solidFill>
                      <a:schemeClr val="tx1"/>
                    </a:solidFill>
                  </a:rPr>
                  <a:t>Director Administrativo División de Hardware Comunicaciones y Centro de Datos</a:t>
                </a:r>
              </a:p>
            </p:txBody>
          </p:sp>
        </p:grpSp>
        <p:grpSp>
          <p:nvGrpSpPr>
            <p:cNvPr id="32" name="Grupo 31" descr="Sub Nivel de jerarquía gráfico">
              <a:extLst>
                <a:ext uri="{FF2B5EF4-FFF2-40B4-BE49-F238E27FC236}">
                  <a16:creationId xmlns:a16="http://schemas.microsoft.com/office/drawing/2014/main" id="{572D496D-BD85-D571-6772-AE15FAFDB41D}"/>
                </a:ext>
              </a:extLst>
            </p:cNvPr>
            <p:cNvGrpSpPr/>
            <p:nvPr/>
          </p:nvGrpSpPr>
          <p:grpSpPr>
            <a:xfrm>
              <a:off x="3614244" y="3297623"/>
              <a:ext cx="1688880" cy="366708"/>
              <a:chOff x="3844882" y="3166287"/>
              <a:chExt cx="1688880" cy="5823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33" name="Forma libre: Forma 30" descr="Sub Nivel de jerarquía gráfico">
                <a:extLst>
                  <a:ext uri="{FF2B5EF4-FFF2-40B4-BE49-F238E27FC236}">
                    <a16:creationId xmlns:a16="http://schemas.microsoft.com/office/drawing/2014/main" id="{3935EAB4-8F4A-0951-63A9-E5F87D795DBE}"/>
                  </a:ext>
                </a:extLst>
              </p:cNvPr>
              <p:cNvSpPr/>
              <p:nvPr/>
            </p:nvSpPr>
            <p:spPr>
              <a:xfrm>
                <a:off x="3844882" y="3166287"/>
                <a:ext cx="1688880"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Marisol Rivera Useche</a:t>
                </a:r>
                <a:br>
                  <a:rPr lang="es-ES" sz="1001">
                    <a:solidFill>
                      <a:schemeClr val="tx1"/>
                    </a:solidFill>
                  </a:rPr>
                </a:br>
                <a:r>
                  <a:rPr lang="es-ES" sz="1001">
                    <a:solidFill>
                      <a:schemeClr val="tx1"/>
                    </a:solidFill>
                  </a:rPr>
                  <a:t>Asistente Administrativo G8</a:t>
                </a:r>
              </a:p>
            </p:txBody>
          </p:sp>
          <p:sp>
            <p:nvSpPr>
              <p:cNvPr id="34" name="Elipse 33">
                <a:extLst>
                  <a:ext uri="{FF2B5EF4-FFF2-40B4-BE49-F238E27FC236}">
                    <a16:creationId xmlns:a16="http://schemas.microsoft.com/office/drawing/2014/main" id="{110570FF-9A5A-F2D5-5578-A303B59FA764}"/>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sp>
          <p:nvSpPr>
            <p:cNvPr id="45" name="Rectángulo 44" descr="Nivel de jerarquía gráfico 3">
              <a:extLst>
                <a:ext uri="{FF2B5EF4-FFF2-40B4-BE49-F238E27FC236}">
                  <a16:creationId xmlns:a16="http://schemas.microsoft.com/office/drawing/2014/main" id="{09C6E170-5824-A0E9-9EA3-CE76F1558FBD}"/>
                </a:ext>
              </a:extLst>
            </p:cNvPr>
            <p:cNvSpPr/>
            <p:nvPr/>
          </p:nvSpPr>
          <p:spPr>
            <a:xfrm>
              <a:off x="8749285" y="2458522"/>
              <a:ext cx="1203566" cy="463917"/>
            </a:xfrm>
            <a:prstGeom prst="rect">
              <a:avLst/>
            </a:prstGeom>
            <a:solidFill>
              <a:srgbClr val="FF9966"/>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dirty="0">
                  <a:solidFill>
                    <a:schemeClr val="tx1"/>
                  </a:solidFill>
                </a:rPr>
                <a:t>Ing.  William Cruz Forero</a:t>
              </a:r>
              <a:br>
                <a:rPr lang="es-ES" sz="1001" dirty="0">
                  <a:solidFill>
                    <a:schemeClr val="tx1"/>
                  </a:solidFill>
                </a:rPr>
              </a:br>
              <a:r>
                <a:rPr lang="es-ES" sz="1001" dirty="0">
                  <a:solidFill>
                    <a:schemeClr val="tx1"/>
                  </a:solidFill>
                </a:rPr>
                <a:t>Profesional  G13</a:t>
              </a:r>
            </a:p>
          </p:txBody>
        </p:sp>
        <p:sp>
          <p:nvSpPr>
            <p:cNvPr id="46" name="Rectángulo 45" descr="Nivel de jerarquía gráfico 3">
              <a:extLst>
                <a:ext uri="{FF2B5EF4-FFF2-40B4-BE49-F238E27FC236}">
                  <a16:creationId xmlns:a16="http://schemas.microsoft.com/office/drawing/2014/main" id="{59621F00-09F4-D64F-C446-BCC1FA842D48}"/>
                </a:ext>
              </a:extLst>
            </p:cNvPr>
            <p:cNvSpPr/>
            <p:nvPr/>
          </p:nvSpPr>
          <p:spPr>
            <a:xfrm>
              <a:off x="10002820" y="2458522"/>
              <a:ext cx="1203566" cy="463917"/>
            </a:xfrm>
            <a:prstGeom prst="rect">
              <a:avLst/>
            </a:prstGeom>
            <a:solidFill>
              <a:srgbClr val="FF9966"/>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dirty="0">
                  <a:solidFill>
                    <a:schemeClr val="tx1"/>
                  </a:solidFill>
                </a:rPr>
                <a:t>Ing. Manuel Martin de la Hoz</a:t>
              </a:r>
              <a:br>
                <a:rPr lang="es-ES" sz="1001" dirty="0">
                  <a:solidFill>
                    <a:schemeClr val="tx1"/>
                  </a:solidFill>
                </a:rPr>
              </a:br>
              <a:r>
                <a:rPr lang="es-ES" sz="1001" dirty="0">
                  <a:solidFill>
                    <a:schemeClr val="tx1"/>
                  </a:solidFill>
                </a:rPr>
                <a:t>Profesional  G11</a:t>
              </a:r>
            </a:p>
          </p:txBody>
        </p:sp>
      </p:grpSp>
      <p:cxnSp>
        <p:nvCxnSpPr>
          <p:cNvPr id="49" name="Conector recto de flecha 48">
            <a:extLst>
              <a:ext uri="{FF2B5EF4-FFF2-40B4-BE49-F238E27FC236}">
                <a16:creationId xmlns:a16="http://schemas.microsoft.com/office/drawing/2014/main" id="{09F12DA8-C81C-37E8-4F60-92F2B3E35BF6}"/>
              </a:ext>
            </a:extLst>
          </p:cNvPr>
          <p:cNvCxnSpPr>
            <a:cxnSpLocks/>
            <a:stCxn id="21" idx="2"/>
          </p:cNvCxnSpPr>
          <p:nvPr/>
        </p:nvCxnSpPr>
        <p:spPr>
          <a:xfrm>
            <a:off x="1507212" y="3826790"/>
            <a:ext cx="5977" cy="672609"/>
          </a:xfrm>
          <a:prstGeom prst="straightConnector1">
            <a:avLst/>
          </a:prstGeom>
          <a:ln>
            <a:solidFill>
              <a:srgbClr val="CBCBCC"/>
            </a:solidFill>
            <a:tailEnd type="triangle"/>
          </a:ln>
        </p:spPr>
        <p:style>
          <a:lnRef idx="1">
            <a:schemeClr val="accent3"/>
          </a:lnRef>
          <a:fillRef idx="0">
            <a:schemeClr val="accent3"/>
          </a:fillRef>
          <a:effectRef idx="0">
            <a:schemeClr val="accent3"/>
          </a:effectRef>
          <a:fontRef idx="minor">
            <a:schemeClr val="tx1"/>
          </a:fontRef>
        </p:style>
      </p:cxnSp>
      <p:grpSp>
        <p:nvGrpSpPr>
          <p:cNvPr id="75" name="Grupo 74">
            <a:extLst>
              <a:ext uri="{FF2B5EF4-FFF2-40B4-BE49-F238E27FC236}">
                <a16:creationId xmlns:a16="http://schemas.microsoft.com/office/drawing/2014/main" id="{78EEEB2B-43AB-43C3-B278-B643F9636736}"/>
              </a:ext>
            </a:extLst>
          </p:cNvPr>
          <p:cNvGrpSpPr/>
          <p:nvPr/>
        </p:nvGrpSpPr>
        <p:grpSpPr>
          <a:xfrm>
            <a:off x="3614244" y="4031720"/>
            <a:ext cx="6403086" cy="1188303"/>
            <a:chOff x="3483651" y="4032241"/>
            <a:chExt cx="6403086" cy="1188303"/>
          </a:xfrm>
        </p:grpSpPr>
        <p:grpSp>
          <p:nvGrpSpPr>
            <p:cNvPr id="50" name="Grupo 49" descr="Nivel de jerarquía gráfico 2&#10;">
              <a:extLst>
                <a:ext uri="{FF2B5EF4-FFF2-40B4-BE49-F238E27FC236}">
                  <a16:creationId xmlns:a16="http://schemas.microsoft.com/office/drawing/2014/main" id="{0EA18FDD-A60E-8953-1FF6-53C5CDE44178}"/>
                </a:ext>
              </a:extLst>
            </p:cNvPr>
            <p:cNvGrpSpPr/>
            <p:nvPr/>
          </p:nvGrpSpPr>
          <p:grpSpPr>
            <a:xfrm>
              <a:off x="3483651" y="4035820"/>
              <a:ext cx="2101580" cy="696432"/>
              <a:chOff x="6429132" y="3078744"/>
              <a:chExt cx="1559230" cy="589612"/>
            </a:xfrm>
          </p:grpSpPr>
          <p:sp>
            <p:nvSpPr>
              <p:cNvPr id="51" name="Paralelogramo 33">
                <a:extLst>
                  <a:ext uri="{FF2B5EF4-FFF2-40B4-BE49-F238E27FC236}">
                    <a16:creationId xmlns:a16="http://schemas.microsoft.com/office/drawing/2014/main" id="{E10EA23A-C8E2-6A8F-88FC-A70B1282CCDA}"/>
                  </a:ext>
                </a:extLst>
              </p:cNvPr>
              <p:cNvSpPr/>
              <p:nvPr/>
            </p:nvSpPr>
            <p:spPr>
              <a:xfrm>
                <a:off x="6429132" y="3078744"/>
                <a:ext cx="1547180" cy="576051"/>
              </a:xfrm>
              <a:prstGeom prst="roundRect">
                <a:avLst/>
              </a:prstGeom>
              <a:solidFill>
                <a:srgbClr val="C1FF72"/>
              </a:solidFill>
              <a:ln>
                <a:solidFill>
                  <a:srgbClr val="C1FF72"/>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985" tIns="6985" rIns="6985" bIns="6985" numCol="1" spcCol="1270" rtlCol="0" anchor="ctr" anchorCtr="0">
                <a:noAutofit/>
              </a:bodyPr>
              <a:lstStyle/>
              <a:p>
                <a:pPr algn="ctr" defTabSz="488955">
                  <a:lnSpc>
                    <a:spcPct val="90000"/>
                  </a:lnSpc>
                  <a:spcBef>
                    <a:spcPct val="0"/>
                  </a:spcBef>
                  <a:spcAft>
                    <a:spcPct val="35000"/>
                  </a:spcAft>
                </a:pPr>
                <a:endParaRPr lang="es-ES" sz="1001"/>
              </a:p>
            </p:txBody>
          </p:sp>
          <p:sp>
            <p:nvSpPr>
              <p:cNvPr id="52" name="Paralelogramo 21">
                <a:extLst>
                  <a:ext uri="{FF2B5EF4-FFF2-40B4-BE49-F238E27FC236}">
                    <a16:creationId xmlns:a16="http://schemas.microsoft.com/office/drawing/2014/main" id="{CF3516C4-E900-C2FA-D4FC-11298CF4C9F0}"/>
                  </a:ext>
                </a:extLst>
              </p:cNvPr>
              <p:cNvSpPr/>
              <p:nvPr/>
            </p:nvSpPr>
            <p:spPr>
              <a:xfrm>
                <a:off x="6441181" y="3092305"/>
                <a:ext cx="1547181" cy="576051"/>
              </a:xfrm>
              <a:prstGeom prst="roundRect">
                <a:avLst/>
              </a:prstGeom>
              <a:gradFill flip="none" rotWithShape="0">
                <a:gsLst>
                  <a:gs pos="99000">
                    <a:schemeClr val="bg1"/>
                  </a:gs>
                  <a:gs pos="0">
                    <a:schemeClr val="bg1">
                      <a:lumMod val="85000"/>
                    </a:schemeClr>
                  </a:gs>
                </a:gsLst>
                <a:lin ang="16800000" scaled="0"/>
                <a:tileRect/>
              </a:gradFill>
              <a:ln>
                <a:solidFill>
                  <a:srgbClr val="C1FF72"/>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72000" tIns="72000" rIns="72000" bIns="61783"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Francisco Javier González</a:t>
                </a:r>
              </a:p>
              <a:p>
                <a:pPr algn="ctr" defTabSz="488955">
                  <a:lnSpc>
                    <a:spcPct val="90000"/>
                  </a:lnSpc>
                  <a:spcBef>
                    <a:spcPct val="0"/>
                  </a:spcBef>
                  <a:spcAft>
                    <a:spcPct val="35000"/>
                  </a:spcAft>
                </a:pPr>
                <a:r>
                  <a:rPr lang="es-MX" sz="1001">
                    <a:solidFill>
                      <a:schemeClr val="tx1"/>
                    </a:solidFill>
                  </a:rPr>
                  <a:t>Director Administrativo - Seguridad de la Información y Ciberseguridad</a:t>
                </a:r>
                <a:endParaRPr lang="es-ES" sz="1001">
                  <a:solidFill>
                    <a:schemeClr val="tx1"/>
                  </a:solidFill>
                </a:endParaRPr>
              </a:p>
            </p:txBody>
          </p:sp>
        </p:grpSp>
        <p:sp>
          <p:nvSpPr>
            <p:cNvPr id="53" name="Rectángulo 52" descr="Nivel de jerarquía gráfico 3">
              <a:extLst>
                <a:ext uri="{FF2B5EF4-FFF2-40B4-BE49-F238E27FC236}">
                  <a16:creationId xmlns:a16="http://schemas.microsoft.com/office/drawing/2014/main" id="{D7C28E61-1244-B56C-30E2-237B7239E6A6}"/>
                </a:ext>
              </a:extLst>
            </p:cNvPr>
            <p:cNvSpPr/>
            <p:nvPr/>
          </p:nvSpPr>
          <p:spPr>
            <a:xfrm>
              <a:off x="6207755" y="4032241"/>
              <a:ext cx="1188000" cy="463917"/>
            </a:xfrm>
            <a:prstGeom prst="rect">
              <a:avLst/>
            </a:prstGeom>
            <a:solidFill>
              <a:srgbClr val="D1FF93"/>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Carlos Mendez</a:t>
              </a:r>
              <a:br>
                <a:rPr lang="es-ES" sz="1001">
                  <a:solidFill>
                    <a:schemeClr val="tx1"/>
                  </a:solidFill>
                </a:rPr>
              </a:br>
              <a:r>
                <a:rPr lang="es-ES" sz="1001">
                  <a:solidFill>
                    <a:schemeClr val="tx1"/>
                  </a:solidFill>
                </a:rPr>
                <a:t>Profesional  G11</a:t>
              </a:r>
            </a:p>
          </p:txBody>
        </p:sp>
        <p:sp>
          <p:nvSpPr>
            <p:cNvPr id="54" name="Rectángulo 53" descr="Nivel de jerarquía gráfico 3">
              <a:extLst>
                <a:ext uri="{FF2B5EF4-FFF2-40B4-BE49-F238E27FC236}">
                  <a16:creationId xmlns:a16="http://schemas.microsoft.com/office/drawing/2014/main" id="{F289BEAF-72E4-ED7B-8A4C-C0F4B711A257}"/>
                </a:ext>
              </a:extLst>
            </p:cNvPr>
            <p:cNvSpPr/>
            <p:nvPr/>
          </p:nvSpPr>
          <p:spPr>
            <a:xfrm>
              <a:off x="7453246" y="4032241"/>
              <a:ext cx="1188000" cy="463917"/>
            </a:xfrm>
            <a:prstGeom prst="rect">
              <a:avLst/>
            </a:prstGeom>
            <a:solidFill>
              <a:srgbClr val="D1FF93"/>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Maricela Londoño</a:t>
              </a:r>
              <a:br>
                <a:rPr lang="es-ES" sz="1001">
                  <a:solidFill>
                    <a:schemeClr val="tx1"/>
                  </a:solidFill>
                </a:rPr>
              </a:br>
              <a:r>
                <a:rPr lang="es-ES" sz="1001">
                  <a:solidFill>
                    <a:schemeClr val="tx1"/>
                  </a:solidFill>
                </a:rPr>
                <a:t>Profesional  G14</a:t>
              </a:r>
            </a:p>
          </p:txBody>
        </p:sp>
        <p:grpSp>
          <p:nvGrpSpPr>
            <p:cNvPr id="58" name="Grupo 57" descr="Sub Nivel de jerarquía gráfico">
              <a:extLst>
                <a:ext uri="{FF2B5EF4-FFF2-40B4-BE49-F238E27FC236}">
                  <a16:creationId xmlns:a16="http://schemas.microsoft.com/office/drawing/2014/main" id="{FDC6B1DF-AD36-57D9-95FC-0F551EA17A05}"/>
                </a:ext>
              </a:extLst>
            </p:cNvPr>
            <p:cNvGrpSpPr/>
            <p:nvPr/>
          </p:nvGrpSpPr>
          <p:grpSpPr>
            <a:xfrm>
              <a:off x="3614244" y="4853836"/>
              <a:ext cx="1688880" cy="366708"/>
              <a:chOff x="3844882" y="3166287"/>
              <a:chExt cx="1688880" cy="5823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59" name="Forma libre: Forma 30" descr="Sub Nivel de jerarquía gráfico">
                <a:extLst>
                  <a:ext uri="{FF2B5EF4-FFF2-40B4-BE49-F238E27FC236}">
                    <a16:creationId xmlns:a16="http://schemas.microsoft.com/office/drawing/2014/main" id="{67BFF38F-CD7D-F725-8343-B004EE155B98}"/>
                  </a:ext>
                </a:extLst>
              </p:cNvPr>
              <p:cNvSpPr/>
              <p:nvPr/>
            </p:nvSpPr>
            <p:spPr>
              <a:xfrm>
                <a:off x="3844882" y="3166287"/>
                <a:ext cx="1688880"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No cuenta con Asistente Administrativo</a:t>
                </a:r>
                <a:endParaRPr lang="es-ES" sz="1001">
                  <a:solidFill>
                    <a:schemeClr val="tx1"/>
                  </a:solidFill>
                </a:endParaRPr>
              </a:p>
            </p:txBody>
          </p:sp>
          <p:sp>
            <p:nvSpPr>
              <p:cNvPr id="60" name="Elipse 59">
                <a:extLst>
                  <a:ext uri="{FF2B5EF4-FFF2-40B4-BE49-F238E27FC236}">
                    <a16:creationId xmlns:a16="http://schemas.microsoft.com/office/drawing/2014/main" id="{C3282407-A7F1-F543-BA35-8D5F225B560F}"/>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sp>
          <p:nvSpPr>
            <p:cNvPr id="63" name="Rectángulo 62" descr="Nivel de jerarquía gráfico 3">
              <a:extLst>
                <a:ext uri="{FF2B5EF4-FFF2-40B4-BE49-F238E27FC236}">
                  <a16:creationId xmlns:a16="http://schemas.microsoft.com/office/drawing/2014/main" id="{2B6D44D3-CBCD-FE20-D94A-E873237D138A}"/>
                </a:ext>
              </a:extLst>
            </p:cNvPr>
            <p:cNvSpPr/>
            <p:nvPr/>
          </p:nvSpPr>
          <p:spPr>
            <a:xfrm>
              <a:off x="8698737" y="4035482"/>
              <a:ext cx="1188000" cy="463917"/>
            </a:xfrm>
            <a:prstGeom prst="rect">
              <a:avLst/>
            </a:prstGeom>
            <a:solidFill>
              <a:srgbClr val="D1FF93"/>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Laura Almeida</a:t>
              </a:r>
              <a:br>
                <a:rPr lang="es-ES" sz="1001">
                  <a:solidFill>
                    <a:schemeClr val="tx1"/>
                  </a:solidFill>
                </a:rPr>
              </a:br>
              <a:r>
                <a:rPr lang="es-ES" sz="1001">
                  <a:solidFill>
                    <a:schemeClr val="tx1"/>
                  </a:solidFill>
                </a:rPr>
                <a:t>Profesional  G11</a:t>
              </a:r>
            </a:p>
          </p:txBody>
        </p:sp>
      </p:grpSp>
      <p:grpSp>
        <p:nvGrpSpPr>
          <p:cNvPr id="48" name="Grupo 47">
            <a:extLst>
              <a:ext uri="{FF2B5EF4-FFF2-40B4-BE49-F238E27FC236}">
                <a16:creationId xmlns:a16="http://schemas.microsoft.com/office/drawing/2014/main" id="{834CDFAE-3F24-44F3-BF40-1A7A8E4476ED}"/>
              </a:ext>
            </a:extLst>
          </p:cNvPr>
          <p:cNvGrpSpPr/>
          <p:nvPr/>
        </p:nvGrpSpPr>
        <p:grpSpPr>
          <a:xfrm>
            <a:off x="4266534" y="5411843"/>
            <a:ext cx="6258441" cy="1196695"/>
            <a:chOff x="4159950" y="5708268"/>
            <a:chExt cx="6258441" cy="1196695"/>
          </a:xfrm>
        </p:grpSpPr>
        <p:sp>
          <p:nvSpPr>
            <p:cNvPr id="64" name="Rectángulo 63" descr="Nivel de jerarquía gráfico 3">
              <a:extLst>
                <a:ext uri="{FF2B5EF4-FFF2-40B4-BE49-F238E27FC236}">
                  <a16:creationId xmlns:a16="http://schemas.microsoft.com/office/drawing/2014/main" id="{B34F0B59-B8E2-418E-A633-AB7686198EB1}"/>
                </a:ext>
              </a:extLst>
            </p:cNvPr>
            <p:cNvSpPr/>
            <p:nvPr/>
          </p:nvSpPr>
          <p:spPr>
            <a:xfrm>
              <a:off x="6565664" y="5711317"/>
              <a:ext cx="1188000" cy="576052"/>
            </a:xfrm>
            <a:prstGeom prst="rect">
              <a:avLst/>
            </a:prstGeom>
            <a:solidFill>
              <a:srgbClr val="FFFF99"/>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Claudia Patricia Santamaria</a:t>
              </a:r>
              <a:br>
                <a:rPr lang="es-ES" sz="1001">
                  <a:solidFill>
                    <a:schemeClr val="tx1"/>
                  </a:solidFill>
                </a:rPr>
              </a:br>
              <a:r>
                <a:rPr lang="es-ES" sz="1001">
                  <a:solidFill>
                    <a:schemeClr val="tx1"/>
                  </a:solidFill>
                </a:rPr>
                <a:t>Profesional  G14</a:t>
              </a:r>
            </a:p>
          </p:txBody>
        </p:sp>
        <p:grpSp>
          <p:nvGrpSpPr>
            <p:cNvPr id="65" name="Grupo 64" descr="Nivel de jerarquía gráfico 2&#10;">
              <a:extLst>
                <a:ext uri="{FF2B5EF4-FFF2-40B4-BE49-F238E27FC236}">
                  <a16:creationId xmlns:a16="http://schemas.microsoft.com/office/drawing/2014/main" id="{203B965C-1262-4C10-A5C2-7A0C19BD7885}"/>
                </a:ext>
              </a:extLst>
            </p:cNvPr>
            <p:cNvGrpSpPr/>
            <p:nvPr/>
          </p:nvGrpSpPr>
          <p:grpSpPr>
            <a:xfrm>
              <a:off x="4159950" y="5731771"/>
              <a:ext cx="1987053" cy="662594"/>
              <a:chOff x="6429135" y="3749931"/>
              <a:chExt cx="1563616" cy="426496"/>
            </a:xfrm>
          </p:grpSpPr>
          <p:sp>
            <p:nvSpPr>
              <p:cNvPr id="66" name="Paralelogramo 34">
                <a:extLst>
                  <a:ext uri="{FF2B5EF4-FFF2-40B4-BE49-F238E27FC236}">
                    <a16:creationId xmlns:a16="http://schemas.microsoft.com/office/drawing/2014/main" id="{90BECD33-C8F0-45B1-A844-978EA1E1AE08}"/>
                  </a:ext>
                </a:extLst>
              </p:cNvPr>
              <p:cNvSpPr/>
              <p:nvPr/>
            </p:nvSpPr>
            <p:spPr>
              <a:xfrm>
                <a:off x="6429135" y="3749931"/>
                <a:ext cx="1560902" cy="40290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solidFill>
                  <a:srgbClr val="FFFF00"/>
                </a:solidFill>
              </a:ln>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6985" tIns="6985" rIns="6985" bIns="6985" numCol="1" spcCol="1270" rtlCol="0" anchor="ctr" anchorCtr="0">
                <a:noAutofit/>
              </a:bodyPr>
              <a:lstStyle/>
              <a:p>
                <a:pPr algn="ctr" defTabSz="488955">
                  <a:lnSpc>
                    <a:spcPct val="90000"/>
                  </a:lnSpc>
                  <a:spcBef>
                    <a:spcPct val="0"/>
                  </a:spcBef>
                  <a:spcAft>
                    <a:spcPct val="35000"/>
                  </a:spcAft>
                </a:pPr>
                <a:endParaRPr lang="es-ES" sz="1001"/>
              </a:p>
            </p:txBody>
          </p:sp>
          <p:sp>
            <p:nvSpPr>
              <p:cNvPr id="67" name="Paralelogramo 23">
                <a:extLst>
                  <a:ext uri="{FF2B5EF4-FFF2-40B4-BE49-F238E27FC236}">
                    <a16:creationId xmlns:a16="http://schemas.microsoft.com/office/drawing/2014/main" id="{840E2A5B-082A-4D8D-ADDD-C7C60B8EB788}"/>
                  </a:ext>
                </a:extLst>
              </p:cNvPr>
              <p:cNvSpPr/>
              <p:nvPr/>
            </p:nvSpPr>
            <p:spPr>
              <a:xfrm>
                <a:off x="6431849" y="3755431"/>
                <a:ext cx="1560902" cy="420996"/>
              </a:xfrm>
              <a:prstGeom prst="roundRect">
                <a:avLst/>
              </a:prstGeom>
              <a:gradFill flip="none" rotWithShape="0">
                <a:gsLst>
                  <a:gs pos="99000">
                    <a:schemeClr val="bg1"/>
                  </a:gs>
                  <a:gs pos="0">
                    <a:schemeClr val="bg1">
                      <a:lumMod val="85000"/>
                    </a:schemeClr>
                  </a:gs>
                </a:gsLst>
                <a:lin ang="16800000" scaled="0"/>
                <a:tileRect/>
              </a:gradFill>
              <a:ln>
                <a:solidFill>
                  <a:srgbClr val="FFFF00"/>
                </a:solidFill>
              </a:ln>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72000" tIns="72000" rIns="72000" bIns="61783"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Helio Rigoberto Salazar             </a:t>
                </a:r>
                <a:r>
                  <a:rPr lang="es-ES" sz="1001">
                    <a:solidFill>
                      <a:schemeClr val="tx1"/>
                    </a:solidFill>
                  </a:rPr>
                  <a:t>Profesional G16</a:t>
                </a:r>
                <a:br>
                  <a:rPr lang="es-ES" sz="1001">
                    <a:solidFill>
                      <a:schemeClr val="tx1"/>
                    </a:solidFill>
                  </a:rPr>
                </a:br>
                <a:r>
                  <a:rPr lang="es-ES" sz="1001">
                    <a:solidFill>
                      <a:schemeClr val="tx1"/>
                    </a:solidFill>
                  </a:rPr>
                  <a:t>Jefe Sección Soporte Técnico y Apoyo Logístico</a:t>
                </a:r>
              </a:p>
            </p:txBody>
          </p:sp>
        </p:grpSp>
        <p:grpSp>
          <p:nvGrpSpPr>
            <p:cNvPr id="68" name="Grupo 67" descr="Sub Nivel de jerarquía gráfico">
              <a:extLst>
                <a:ext uri="{FF2B5EF4-FFF2-40B4-BE49-F238E27FC236}">
                  <a16:creationId xmlns:a16="http://schemas.microsoft.com/office/drawing/2014/main" id="{57B8B165-24BE-4C19-8842-1903B7255375}"/>
                </a:ext>
              </a:extLst>
            </p:cNvPr>
            <p:cNvGrpSpPr/>
            <p:nvPr/>
          </p:nvGrpSpPr>
          <p:grpSpPr>
            <a:xfrm>
              <a:off x="9141915" y="5708268"/>
              <a:ext cx="1276476" cy="606395"/>
              <a:chOff x="3960023" y="3142244"/>
              <a:chExt cx="1560902" cy="60639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69" name="Forma libre: Forma 30" descr="Sub Nivel de jerarquía gráfico">
                <a:extLst>
                  <a:ext uri="{FF2B5EF4-FFF2-40B4-BE49-F238E27FC236}">
                    <a16:creationId xmlns:a16="http://schemas.microsoft.com/office/drawing/2014/main" id="{98EBC3B1-AE43-4CB4-A537-F9EECD3FC389}"/>
                  </a:ext>
                </a:extLst>
              </p:cNvPr>
              <p:cNvSpPr/>
              <p:nvPr/>
            </p:nvSpPr>
            <p:spPr>
              <a:xfrm>
                <a:off x="3960023" y="3142244"/>
                <a:ext cx="1560902"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Edwin Orlando Carvajal Gutiérrez</a:t>
                </a:r>
                <a:br>
                  <a:rPr lang="es-ES" sz="1001">
                    <a:solidFill>
                      <a:schemeClr val="tx1"/>
                    </a:solidFill>
                  </a:rPr>
                </a:br>
                <a:r>
                  <a:rPr lang="es-ES" sz="1001">
                    <a:solidFill>
                      <a:schemeClr val="tx1"/>
                    </a:solidFill>
                  </a:rPr>
                  <a:t>Asistente Administrativo G8</a:t>
                </a:r>
              </a:p>
            </p:txBody>
          </p:sp>
          <p:sp>
            <p:nvSpPr>
              <p:cNvPr id="70" name="Elipse 69">
                <a:extLst>
                  <a:ext uri="{FF2B5EF4-FFF2-40B4-BE49-F238E27FC236}">
                    <a16:creationId xmlns:a16="http://schemas.microsoft.com/office/drawing/2014/main" id="{DBC65BAB-3AFE-4250-A874-DAC04E9FB7AB}"/>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grpSp>
          <p:nvGrpSpPr>
            <p:cNvPr id="71" name="Grupo 70" descr="Sub Nivel de jerarquía gráfico">
              <a:extLst>
                <a:ext uri="{FF2B5EF4-FFF2-40B4-BE49-F238E27FC236}">
                  <a16:creationId xmlns:a16="http://schemas.microsoft.com/office/drawing/2014/main" id="{A7E6D361-1CD2-4F78-BCD5-84F98C0E6D00}"/>
                </a:ext>
              </a:extLst>
            </p:cNvPr>
            <p:cNvGrpSpPr/>
            <p:nvPr/>
          </p:nvGrpSpPr>
          <p:grpSpPr>
            <a:xfrm>
              <a:off x="4282864" y="6550450"/>
              <a:ext cx="1688880" cy="354513"/>
              <a:chOff x="3844882" y="3166287"/>
              <a:chExt cx="1688880" cy="58235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grpSpPr>
          <p:sp>
            <p:nvSpPr>
              <p:cNvPr id="72" name="Forma libre: Forma 30" descr="Sub Nivel de jerarquía gráfico">
                <a:extLst>
                  <a:ext uri="{FF2B5EF4-FFF2-40B4-BE49-F238E27FC236}">
                    <a16:creationId xmlns:a16="http://schemas.microsoft.com/office/drawing/2014/main" id="{CFDD3A6A-2604-4A58-BBFA-DF7C84BD7C6B}"/>
                  </a:ext>
                </a:extLst>
              </p:cNvPr>
              <p:cNvSpPr/>
              <p:nvPr/>
            </p:nvSpPr>
            <p:spPr>
              <a:xfrm>
                <a:off x="3844882" y="3166287"/>
                <a:ext cx="1688880" cy="576051"/>
              </a:xfrm>
              <a:custGeom>
                <a:avLst/>
                <a:gdLst>
                  <a:gd name="connsiteX0" fmla="*/ 0 w 1560902"/>
                  <a:gd name="connsiteY0" fmla="*/ 0 h 476075"/>
                  <a:gd name="connsiteX1" fmla="*/ 1560902 w 1560902"/>
                  <a:gd name="connsiteY1" fmla="*/ 0 h 476075"/>
                  <a:gd name="connsiteX2" fmla="*/ 1560902 w 1560902"/>
                  <a:gd name="connsiteY2" fmla="*/ 476075 h 476075"/>
                  <a:gd name="connsiteX3" fmla="*/ 0 w 1560902"/>
                  <a:gd name="connsiteY3" fmla="*/ 476075 h 476075"/>
                  <a:gd name="connsiteX4" fmla="*/ 0 w 1560902"/>
                  <a:gd name="connsiteY4" fmla="*/ 0 h 47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902" h="476075">
                    <a:moveTo>
                      <a:pt x="0" y="0"/>
                    </a:moveTo>
                    <a:lnTo>
                      <a:pt x="1560902" y="0"/>
                    </a:lnTo>
                    <a:lnTo>
                      <a:pt x="1560902" y="476075"/>
                    </a:lnTo>
                    <a:lnTo>
                      <a:pt x="0" y="476075"/>
                    </a:lnTo>
                    <a:lnTo>
                      <a:pt x="0" y="0"/>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pt-BR" sz="1001" b="1">
                    <a:solidFill>
                      <a:schemeClr val="tx1"/>
                    </a:solidFill>
                  </a:rPr>
                  <a:t>Dana Fernanda Mateus Ortíz</a:t>
                </a:r>
                <a:br>
                  <a:rPr lang="es-ES" sz="1001">
                    <a:solidFill>
                      <a:schemeClr val="tx1"/>
                    </a:solidFill>
                  </a:rPr>
                </a:br>
                <a:r>
                  <a:rPr lang="es-ES" sz="1001">
                    <a:solidFill>
                      <a:schemeClr val="tx1"/>
                    </a:solidFill>
                  </a:rPr>
                  <a:t>Asistente Administrativo G5</a:t>
                </a:r>
              </a:p>
            </p:txBody>
          </p:sp>
          <p:sp>
            <p:nvSpPr>
              <p:cNvPr id="73" name="Elipse 72">
                <a:extLst>
                  <a:ext uri="{FF2B5EF4-FFF2-40B4-BE49-F238E27FC236}">
                    <a16:creationId xmlns:a16="http://schemas.microsoft.com/office/drawing/2014/main" id="{6C6FE527-85EB-4F94-81EB-0659C14145BD}"/>
                  </a:ext>
                </a:extLst>
              </p:cNvPr>
              <p:cNvSpPr/>
              <p:nvPr/>
            </p:nvSpPr>
            <p:spPr>
              <a:xfrm>
                <a:off x="4712913" y="3693516"/>
                <a:ext cx="55123" cy="55123"/>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endParaRPr lang="es-ES" sz="1001">
                  <a:solidFill>
                    <a:schemeClr val="tx1"/>
                  </a:solidFill>
                </a:endParaRPr>
              </a:p>
            </p:txBody>
          </p:sp>
        </p:grpSp>
        <p:sp>
          <p:nvSpPr>
            <p:cNvPr id="74" name="Rectángulo 73" descr="Nivel de jerarquía gráfico 3">
              <a:extLst>
                <a:ext uri="{FF2B5EF4-FFF2-40B4-BE49-F238E27FC236}">
                  <a16:creationId xmlns:a16="http://schemas.microsoft.com/office/drawing/2014/main" id="{5EF069BD-FB18-43A9-AE24-D278D7A8B0AD}"/>
                </a:ext>
              </a:extLst>
            </p:cNvPr>
            <p:cNvSpPr/>
            <p:nvPr/>
          </p:nvSpPr>
          <p:spPr>
            <a:xfrm>
              <a:off x="7840966" y="5711317"/>
              <a:ext cx="1188000" cy="576052"/>
            </a:xfrm>
            <a:prstGeom prst="rect">
              <a:avLst/>
            </a:prstGeom>
            <a:solidFill>
              <a:srgbClr val="FFFF99"/>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a:solidFill>
                    <a:schemeClr val="tx1"/>
                  </a:solidFill>
                </a:rPr>
                <a:t>Ing. Aura Cristina Herrera</a:t>
              </a:r>
              <a:br>
                <a:rPr lang="es-ES" sz="1001">
                  <a:solidFill>
                    <a:schemeClr val="tx1"/>
                  </a:solidFill>
                </a:rPr>
              </a:br>
              <a:r>
                <a:rPr lang="es-ES" sz="1001">
                  <a:solidFill>
                    <a:schemeClr val="tx1"/>
                  </a:solidFill>
                </a:rPr>
                <a:t>Profesional  G11</a:t>
              </a:r>
            </a:p>
          </p:txBody>
        </p:sp>
      </p:grpSp>
      <p:cxnSp>
        <p:nvCxnSpPr>
          <p:cNvPr id="82" name="Conector recto 81">
            <a:extLst>
              <a:ext uri="{FF2B5EF4-FFF2-40B4-BE49-F238E27FC236}">
                <a16:creationId xmlns:a16="http://schemas.microsoft.com/office/drawing/2014/main" id="{94939B71-B6DA-4B6B-96BF-7C499DAB4EFB}"/>
              </a:ext>
            </a:extLst>
          </p:cNvPr>
          <p:cNvCxnSpPr>
            <a:stCxn id="21" idx="3"/>
          </p:cNvCxnSpPr>
          <p:nvPr/>
        </p:nvCxnSpPr>
        <p:spPr>
          <a:xfrm flipV="1">
            <a:off x="2539765" y="3577474"/>
            <a:ext cx="395940" cy="1"/>
          </a:xfrm>
          <a:prstGeom prst="line">
            <a:avLst/>
          </a:prstGeom>
        </p:spPr>
        <p:style>
          <a:lnRef idx="2">
            <a:schemeClr val="accent3"/>
          </a:lnRef>
          <a:fillRef idx="0">
            <a:schemeClr val="accent3"/>
          </a:fillRef>
          <a:effectRef idx="1">
            <a:schemeClr val="accent3"/>
          </a:effectRef>
          <a:fontRef idx="minor">
            <a:schemeClr val="tx1"/>
          </a:fontRef>
        </p:style>
      </p:cxnSp>
      <p:cxnSp>
        <p:nvCxnSpPr>
          <p:cNvPr id="86" name="Conector: angular 85">
            <a:extLst>
              <a:ext uri="{FF2B5EF4-FFF2-40B4-BE49-F238E27FC236}">
                <a16:creationId xmlns:a16="http://schemas.microsoft.com/office/drawing/2014/main" id="{C86DBA46-43C2-44BE-B893-E1170B2A204D}"/>
              </a:ext>
            </a:extLst>
          </p:cNvPr>
          <p:cNvCxnSpPr>
            <a:endCxn id="12" idx="1"/>
          </p:cNvCxnSpPr>
          <p:nvPr/>
        </p:nvCxnSpPr>
        <p:spPr>
          <a:xfrm rot="5400000" flipH="1" flipV="1">
            <a:off x="2326976" y="2304593"/>
            <a:ext cx="1881611" cy="664152"/>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97" name="Conector: angular 96">
            <a:extLst>
              <a:ext uri="{FF2B5EF4-FFF2-40B4-BE49-F238E27FC236}">
                <a16:creationId xmlns:a16="http://schemas.microsoft.com/office/drawing/2014/main" id="{F4FA7972-2B3E-40F1-AEFB-A1F677EE4199}"/>
              </a:ext>
            </a:extLst>
          </p:cNvPr>
          <p:cNvCxnSpPr>
            <a:endCxn id="67" idx="1"/>
          </p:cNvCxnSpPr>
          <p:nvPr/>
        </p:nvCxnSpPr>
        <p:spPr>
          <a:xfrm rot="16200000" flipH="1">
            <a:off x="2506123" y="4007056"/>
            <a:ext cx="2193442" cy="1334278"/>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99" name="Conector: angular 98">
            <a:extLst>
              <a:ext uri="{FF2B5EF4-FFF2-40B4-BE49-F238E27FC236}">
                <a16:creationId xmlns:a16="http://schemas.microsoft.com/office/drawing/2014/main" id="{7DD45D0C-2539-4BA4-A43B-E45DE74870DD}"/>
              </a:ext>
            </a:extLst>
          </p:cNvPr>
          <p:cNvCxnSpPr>
            <a:endCxn id="9" idx="1"/>
          </p:cNvCxnSpPr>
          <p:nvPr/>
        </p:nvCxnSpPr>
        <p:spPr>
          <a:xfrm flipV="1">
            <a:off x="2935705" y="3019427"/>
            <a:ext cx="664152" cy="558047"/>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01" name="Conector: angular 100">
            <a:extLst>
              <a:ext uri="{FF2B5EF4-FFF2-40B4-BE49-F238E27FC236}">
                <a16:creationId xmlns:a16="http://schemas.microsoft.com/office/drawing/2014/main" id="{F8012B38-2289-4138-BA6A-8398226A2A76}"/>
              </a:ext>
            </a:extLst>
          </p:cNvPr>
          <p:cNvCxnSpPr>
            <a:endCxn id="52" idx="1"/>
          </p:cNvCxnSpPr>
          <p:nvPr/>
        </p:nvCxnSpPr>
        <p:spPr>
          <a:xfrm rot="16200000" flipH="1">
            <a:off x="2934810" y="3695850"/>
            <a:ext cx="696568" cy="694779"/>
          </a:xfrm>
          <a:prstGeom prst="bentConnector2">
            <a:avLst/>
          </a:prstGeom>
          <a:ln>
            <a:tailEnd type="triangle"/>
          </a:ln>
        </p:spPr>
        <p:style>
          <a:lnRef idx="2">
            <a:schemeClr val="accent3"/>
          </a:lnRef>
          <a:fillRef idx="0">
            <a:schemeClr val="accent3"/>
          </a:fillRef>
          <a:effectRef idx="1">
            <a:schemeClr val="accent3"/>
          </a:effectRef>
          <a:fontRef idx="minor">
            <a:schemeClr val="tx1"/>
          </a:fontRef>
        </p:style>
      </p:cxnSp>
      <p:sp>
        <p:nvSpPr>
          <p:cNvPr id="76" name="Rectángulo 75" descr="Nivel de jerarquía gráfico 3">
            <a:extLst>
              <a:ext uri="{FF2B5EF4-FFF2-40B4-BE49-F238E27FC236}">
                <a16:creationId xmlns:a16="http://schemas.microsoft.com/office/drawing/2014/main" id="{E5896BFA-E8B9-425E-B89A-556D474F3180}"/>
              </a:ext>
            </a:extLst>
          </p:cNvPr>
          <p:cNvSpPr/>
          <p:nvPr/>
        </p:nvSpPr>
        <p:spPr>
          <a:xfrm>
            <a:off x="6317168" y="2674485"/>
            <a:ext cx="1203566" cy="463917"/>
          </a:xfrm>
          <a:prstGeom prst="rect">
            <a:avLst/>
          </a:prstGeom>
          <a:solidFill>
            <a:srgbClr val="FF9966"/>
          </a:solidFill>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72000" tIns="72000" rIns="72000" bIns="72000" numCol="1" spcCol="1270" rtlCol="0" anchor="ctr" anchorCtr="0">
            <a:noAutofit/>
          </a:bodyPr>
          <a:lstStyle/>
          <a:p>
            <a:pPr algn="ctr" defTabSz="488955">
              <a:lnSpc>
                <a:spcPct val="90000"/>
              </a:lnSpc>
              <a:spcBef>
                <a:spcPct val="0"/>
              </a:spcBef>
              <a:spcAft>
                <a:spcPct val="35000"/>
              </a:spcAft>
            </a:pPr>
            <a:r>
              <a:rPr lang="es-ES" sz="1001" b="1" dirty="0">
                <a:solidFill>
                  <a:schemeClr val="tx1"/>
                </a:solidFill>
              </a:rPr>
              <a:t>Ing. Nery Mosquera Mendoza </a:t>
            </a:r>
            <a:br>
              <a:rPr lang="es-ES" sz="1001" dirty="0">
                <a:solidFill>
                  <a:schemeClr val="tx1"/>
                </a:solidFill>
              </a:rPr>
            </a:br>
            <a:r>
              <a:rPr lang="es-ES" sz="1001" dirty="0">
                <a:solidFill>
                  <a:schemeClr val="tx1"/>
                </a:solidFill>
              </a:rPr>
              <a:t>Profesional  G15</a:t>
            </a:r>
          </a:p>
        </p:txBody>
      </p:sp>
    </p:spTree>
    <p:extLst>
      <p:ext uri="{BB962C8B-B14F-4D97-AF65-F5344CB8AC3E}">
        <p14:creationId xmlns:p14="http://schemas.microsoft.com/office/powerpoint/2010/main" val="4107326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9">
            <a:extLst>
              <a:ext uri="{FF2B5EF4-FFF2-40B4-BE49-F238E27FC236}">
                <a16:creationId xmlns:a16="http://schemas.microsoft.com/office/drawing/2014/main" id="{22828FBD-912C-2541-19EC-4C68C263B651}"/>
              </a:ext>
            </a:extLst>
          </p:cNvPr>
          <p:cNvSpPr txBox="1"/>
          <p:nvPr/>
        </p:nvSpPr>
        <p:spPr>
          <a:xfrm>
            <a:off x="203086" y="2251586"/>
            <a:ext cx="3772965"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ACUERDO  PCSJA23 - 12073</a:t>
            </a:r>
          </a:p>
        </p:txBody>
      </p:sp>
      <p:grpSp>
        <p:nvGrpSpPr>
          <p:cNvPr id="2" name="Grupo 1">
            <a:extLst>
              <a:ext uri="{FF2B5EF4-FFF2-40B4-BE49-F238E27FC236}">
                <a16:creationId xmlns:a16="http://schemas.microsoft.com/office/drawing/2014/main" id="{D4E6A52C-DF82-4B8A-5B33-70F2D9BEA314}"/>
              </a:ext>
            </a:extLst>
          </p:cNvPr>
          <p:cNvGrpSpPr/>
          <p:nvPr/>
        </p:nvGrpSpPr>
        <p:grpSpPr>
          <a:xfrm>
            <a:off x="457188" y="1946160"/>
            <a:ext cx="2477977" cy="981110"/>
            <a:chOff x="727698" y="1466577"/>
            <a:chExt cx="2477977" cy="981110"/>
          </a:xfrm>
        </p:grpSpPr>
        <p:cxnSp>
          <p:nvCxnSpPr>
            <p:cNvPr id="3" name="Conector angular 2">
              <a:extLst>
                <a:ext uri="{FF2B5EF4-FFF2-40B4-BE49-F238E27FC236}">
                  <a16:creationId xmlns:a16="http://schemas.microsoft.com/office/drawing/2014/main" id="{473E1E7B-B7D4-239F-8792-C57D892E49D6}"/>
                </a:ext>
              </a:extLst>
            </p:cNvPr>
            <p:cNvCxnSpPr>
              <a:stCxn id="4" idx="3"/>
              <a:endCxn id="6" idx="1"/>
            </p:cNvCxnSpPr>
            <p:nvPr/>
          </p:nvCxnSpPr>
          <p:spPr>
            <a:xfrm flipV="1">
              <a:off x="1476960" y="1879860"/>
              <a:ext cx="745900" cy="175436"/>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pic>
          <p:nvPicPr>
            <p:cNvPr id="4" name="Imagen 3">
              <a:extLst>
                <a:ext uri="{FF2B5EF4-FFF2-40B4-BE49-F238E27FC236}">
                  <a16:creationId xmlns:a16="http://schemas.microsoft.com/office/drawing/2014/main" id="{32C2014C-0CFE-1C91-A8A5-3E67B4E67889}"/>
                </a:ext>
              </a:extLst>
            </p:cNvPr>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000"/>
            <a:stretch/>
          </p:blipFill>
          <p:spPr bwMode="auto">
            <a:xfrm>
              <a:off x="727698" y="1662904"/>
              <a:ext cx="749262" cy="784783"/>
            </a:xfrm>
            <a:prstGeom prst="rect">
              <a:avLst/>
            </a:prstGeom>
            <a:ln>
              <a:noFill/>
            </a:ln>
            <a:extLst>
              <a:ext uri="{53640926-AAD7-44D8-BBD7-CCE9431645EC}">
                <a14:shadowObscured xmlns:a14="http://schemas.microsoft.com/office/drawing/2010/main"/>
              </a:ext>
            </a:extLst>
          </p:spPr>
        </p:pic>
        <p:sp>
          <p:nvSpPr>
            <p:cNvPr id="6" name="Rectángulo 5">
              <a:extLst>
                <a:ext uri="{FF2B5EF4-FFF2-40B4-BE49-F238E27FC236}">
                  <a16:creationId xmlns:a16="http://schemas.microsoft.com/office/drawing/2014/main" id="{6139DD81-DF6C-8378-98A3-3E1FFF73EFD3}"/>
                </a:ext>
              </a:extLst>
            </p:cNvPr>
            <p:cNvSpPr/>
            <p:nvPr/>
          </p:nvSpPr>
          <p:spPr>
            <a:xfrm>
              <a:off x="2222860" y="1466577"/>
              <a:ext cx="982815" cy="82656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Data Center y seguridad perimetral</a:t>
              </a:r>
              <a:r>
                <a:rPr lang="es-CO" sz="1000">
                  <a:solidFill>
                    <a:schemeClr val="tx1"/>
                  </a:solidFill>
                  <a:ea typeface="Calibri" panose="020F0502020204030204" pitchFamily="34" charset="0"/>
                  <a:cs typeface="Times New Roman" panose="02020603050405020304" pitchFamily="18" charset="0"/>
                </a:rPr>
                <a:t>. </a:t>
              </a:r>
              <a:endParaRPr lang="es-CO" sz="1400">
                <a:solidFill>
                  <a:schemeClr val="tx1"/>
                </a:solidFill>
                <a:effectLst/>
                <a:ea typeface="Calibri" panose="020F0502020204030204" pitchFamily="34" charset="0"/>
                <a:cs typeface="Times New Roman" panose="02020603050405020304" pitchFamily="18" charset="0"/>
              </a:endParaRPr>
            </a:p>
          </p:txBody>
        </p:sp>
      </p:grpSp>
      <p:grpSp>
        <p:nvGrpSpPr>
          <p:cNvPr id="7" name="Grupo 6">
            <a:extLst>
              <a:ext uri="{FF2B5EF4-FFF2-40B4-BE49-F238E27FC236}">
                <a16:creationId xmlns:a16="http://schemas.microsoft.com/office/drawing/2014/main" id="{12DB6C67-575B-7273-294C-31904E83BEB3}"/>
              </a:ext>
            </a:extLst>
          </p:cNvPr>
          <p:cNvGrpSpPr/>
          <p:nvPr/>
        </p:nvGrpSpPr>
        <p:grpSpPr>
          <a:xfrm>
            <a:off x="4502808" y="5489036"/>
            <a:ext cx="3057725" cy="912782"/>
            <a:chOff x="889042" y="2948833"/>
            <a:chExt cx="3057725" cy="912782"/>
          </a:xfrm>
        </p:grpSpPr>
        <p:sp>
          <p:nvSpPr>
            <p:cNvPr id="8" name="Rectángulo 7">
              <a:extLst>
                <a:ext uri="{FF2B5EF4-FFF2-40B4-BE49-F238E27FC236}">
                  <a16:creationId xmlns:a16="http://schemas.microsoft.com/office/drawing/2014/main" id="{FD55FEB9-1356-23D1-7895-1DFE62A17D4D}"/>
                </a:ext>
              </a:extLst>
            </p:cNvPr>
            <p:cNvSpPr/>
            <p:nvPr/>
          </p:nvSpPr>
          <p:spPr>
            <a:xfrm>
              <a:off x="2577430" y="3209088"/>
              <a:ext cx="1369337" cy="65252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Audiencias virtuales y videoconferencias.</a:t>
              </a:r>
              <a:endParaRPr lang="es-CO" sz="1000">
                <a:solidFill>
                  <a:schemeClr val="tx1"/>
                </a:solidFill>
                <a:ea typeface="Calibri" panose="020F0502020204030204" pitchFamily="34" charset="0"/>
                <a:cs typeface="Times New Roman" panose="02020603050405020304" pitchFamily="18" charset="0"/>
              </a:endParaRPr>
            </a:p>
          </p:txBody>
        </p:sp>
        <p:cxnSp>
          <p:nvCxnSpPr>
            <p:cNvPr id="9" name="Conector angular 8">
              <a:extLst>
                <a:ext uri="{FF2B5EF4-FFF2-40B4-BE49-F238E27FC236}">
                  <a16:creationId xmlns:a16="http://schemas.microsoft.com/office/drawing/2014/main" id="{0014CF27-9789-5C72-AE9F-5FBEED9E6EC6}"/>
                </a:ext>
              </a:extLst>
            </p:cNvPr>
            <p:cNvCxnSpPr/>
            <p:nvPr/>
          </p:nvCxnSpPr>
          <p:spPr>
            <a:xfrm>
              <a:off x="1976943" y="3495815"/>
              <a:ext cx="521282" cy="79075"/>
            </a:xfrm>
            <a:prstGeom prst="bentConnector3">
              <a:avLst/>
            </a:prstGeom>
            <a:ln>
              <a:tailEnd type="triangle"/>
            </a:ln>
          </p:spPr>
          <p:style>
            <a:lnRef idx="1">
              <a:schemeClr val="accent5"/>
            </a:lnRef>
            <a:fillRef idx="0">
              <a:schemeClr val="accent5"/>
            </a:fillRef>
            <a:effectRef idx="0">
              <a:schemeClr val="accent5"/>
            </a:effectRef>
            <a:fontRef idx="minor">
              <a:schemeClr val="tx1"/>
            </a:fontRef>
          </p:style>
        </p:cxnSp>
        <p:pic>
          <p:nvPicPr>
            <p:cNvPr id="10" name="Imagen 9" descr="Imagen relacionada">
              <a:extLst>
                <a:ext uri="{FF2B5EF4-FFF2-40B4-BE49-F238E27FC236}">
                  <a16:creationId xmlns:a16="http://schemas.microsoft.com/office/drawing/2014/main" id="{7A5998C6-8C75-EBAF-60AC-4059F90D290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042" y="2948833"/>
              <a:ext cx="1260793" cy="911954"/>
            </a:xfrm>
            <a:prstGeom prst="rect">
              <a:avLst/>
            </a:prstGeom>
            <a:noFill/>
            <a:ln>
              <a:noFill/>
            </a:ln>
          </p:spPr>
        </p:pic>
      </p:grpSp>
      <p:grpSp>
        <p:nvGrpSpPr>
          <p:cNvPr id="11" name="Grupo 10">
            <a:extLst>
              <a:ext uri="{FF2B5EF4-FFF2-40B4-BE49-F238E27FC236}">
                <a16:creationId xmlns:a16="http://schemas.microsoft.com/office/drawing/2014/main" id="{D7DB6412-596E-1CA9-3479-FCA8090E5F49}"/>
              </a:ext>
            </a:extLst>
          </p:cNvPr>
          <p:cNvGrpSpPr/>
          <p:nvPr/>
        </p:nvGrpSpPr>
        <p:grpSpPr>
          <a:xfrm>
            <a:off x="8047059" y="2063865"/>
            <a:ext cx="3273450" cy="1145548"/>
            <a:chOff x="5312283" y="3619689"/>
            <a:chExt cx="3273450" cy="1145548"/>
          </a:xfrm>
        </p:grpSpPr>
        <p:pic>
          <p:nvPicPr>
            <p:cNvPr id="12" name="Imagen 11" descr="Imagen relacionada">
              <a:extLst>
                <a:ext uri="{FF2B5EF4-FFF2-40B4-BE49-F238E27FC236}">
                  <a16:creationId xmlns:a16="http://schemas.microsoft.com/office/drawing/2014/main" id="{E46315AA-CDB9-F19F-0D33-A5A61025420F}"/>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2283" y="3619689"/>
              <a:ext cx="1685240" cy="1003444"/>
            </a:xfrm>
            <a:prstGeom prst="rect">
              <a:avLst/>
            </a:prstGeom>
            <a:noFill/>
            <a:ln>
              <a:noFill/>
            </a:ln>
          </p:spPr>
        </p:pic>
        <p:sp>
          <p:nvSpPr>
            <p:cNvPr id="13" name="Rectángulo 12">
              <a:extLst>
                <a:ext uri="{FF2B5EF4-FFF2-40B4-BE49-F238E27FC236}">
                  <a16:creationId xmlns:a16="http://schemas.microsoft.com/office/drawing/2014/main" id="{0764FDED-A712-0D05-70DB-FA6B19D6CF0D}"/>
                </a:ext>
              </a:extLst>
            </p:cNvPr>
            <p:cNvSpPr/>
            <p:nvPr/>
          </p:nvSpPr>
          <p:spPr>
            <a:xfrm>
              <a:off x="7435674" y="3887505"/>
              <a:ext cx="1150059" cy="877732"/>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Masificación de accesos remotos, a través de las VPN.</a:t>
              </a:r>
            </a:p>
          </p:txBody>
        </p:sp>
        <p:cxnSp>
          <p:nvCxnSpPr>
            <p:cNvPr id="14" name="Conector angular 13">
              <a:extLst>
                <a:ext uri="{FF2B5EF4-FFF2-40B4-BE49-F238E27FC236}">
                  <a16:creationId xmlns:a16="http://schemas.microsoft.com/office/drawing/2014/main" id="{93D2E325-DBED-1F46-04FC-125FE047E96C}"/>
                </a:ext>
              </a:extLst>
            </p:cNvPr>
            <p:cNvCxnSpPr/>
            <p:nvPr/>
          </p:nvCxnSpPr>
          <p:spPr>
            <a:xfrm flipV="1">
              <a:off x="7045148" y="4199925"/>
              <a:ext cx="342900" cy="180975"/>
            </a:xfrm>
            <a:prstGeom prst="bentConnector3">
              <a:avLst/>
            </a:prstGeom>
            <a:ln>
              <a:tailEnd type="triangle"/>
            </a:ln>
          </p:spPr>
          <p:style>
            <a:lnRef idx="1">
              <a:schemeClr val="accent5"/>
            </a:lnRef>
            <a:fillRef idx="0">
              <a:schemeClr val="accent5"/>
            </a:fillRef>
            <a:effectRef idx="0">
              <a:schemeClr val="accent5"/>
            </a:effectRef>
            <a:fontRef idx="minor">
              <a:schemeClr val="tx1"/>
            </a:fontRef>
          </p:style>
        </p:cxnSp>
      </p:grpSp>
      <p:grpSp>
        <p:nvGrpSpPr>
          <p:cNvPr id="15" name="Grupo 14">
            <a:extLst>
              <a:ext uri="{FF2B5EF4-FFF2-40B4-BE49-F238E27FC236}">
                <a16:creationId xmlns:a16="http://schemas.microsoft.com/office/drawing/2014/main" id="{74C099C7-25E1-D8D5-F558-A60078BAFEE7}"/>
              </a:ext>
            </a:extLst>
          </p:cNvPr>
          <p:cNvGrpSpPr/>
          <p:nvPr/>
        </p:nvGrpSpPr>
        <p:grpSpPr>
          <a:xfrm>
            <a:off x="385898" y="3002683"/>
            <a:ext cx="2677723" cy="1111805"/>
            <a:chOff x="4809160" y="3924978"/>
            <a:chExt cx="2677723" cy="1111805"/>
          </a:xfrm>
        </p:grpSpPr>
        <p:pic>
          <p:nvPicPr>
            <p:cNvPr id="16" name="Imagen 15">
              <a:extLst>
                <a:ext uri="{FF2B5EF4-FFF2-40B4-BE49-F238E27FC236}">
                  <a16:creationId xmlns:a16="http://schemas.microsoft.com/office/drawing/2014/main" id="{E0B47812-7119-66E2-9E32-BE1BC2670A34}"/>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571" y="3924978"/>
              <a:ext cx="1024312" cy="1008544"/>
            </a:xfrm>
            <a:prstGeom prst="rect">
              <a:avLst/>
            </a:prstGeom>
          </p:spPr>
        </p:pic>
        <p:sp>
          <p:nvSpPr>
            <p:cNvPr id="17" name="Rectángulo 16">
              <a:extLst>
                <a:ext uri="{FF2B5EF4-FFF2-40B4-BE49-F238E27FC236}">
                  <a16:creationId xmlns:a16="http://schemas.microsoft.com/office/drawing/2014/main" id="{9FDD4CAA-3413-BE04-8C05-F9AC860E55CF}"/>
                </a:ext>
              </a:extLst>
            </p:cNvPr>
            <p:cNvSpPr/>
            <p:nvPr/>
          </p:nvSpPr>
          <p:spPr>
            <a:xfrm>
              <a:off x="4809160" y="4131708"/>
              <a:ext cx="1358782" cy="90507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Servicios de mesa de ayuda global centralizada con suministro de repuestos</a:t>
              </a:r>
              <a:r>
                <a:rPr lang="es-CO" sz="1000">
                  <a:solidFill>
                    <a:schemeClr val="tx1"/>
                  </a:solidFill>
                  <a:ea typeface="Calibri" panose="020F0502020204030204" pitchFamily="34" charset="0"/>
                  <a:cs typeface="Times New Roman" panose="02020603050405020304" pitchFamily="18" charset="0"/>
                </a:rPr>
                <a:t>.</a:t>
              </a:r>
              <a:endParaRPr lang="es-CO" sz="1000">
                <a:solidFill>
                  <a:schemeClr val="tx1"/>
                </a:solidFill>
                <a:effectLst/>
                <a:ea typeface="Calibri" panose="020F0502020204030204" pitchFamily="34" charset="0"/>
                <a:cs typeface="Times New Roman" panose="02020603050405020304" pitchFamily="18" charset="0"/>
              </a:endParaRPr>
            </a:p>
          </p:txBody>
        </p:sp>
        <p:cxnSp>
          <p:nvCxnSpPr>
            <p:cNvPr id="18" name="Conector angular 17">
              <a:extLst>
                <a:ext uri="{FF2B5EF4-FFF2-40B4-BE49-F238E27FC236}">
                  <a16:creationId xmlns:a16="http://schemas.microsoft.com/office/drawing/2014/main" id="{D0E3EA8D-0995-FB88-FC23-6BA0E2F09C65}"/>
                </a:ext>
              </a:extLst>
            </p:cNvPr>
            <p:cNvCxnSpPr>
              <a:stCxn id="17" idx="3"/>
              <a:endCxn id="16" idx="1"/>
            </p:cNvCxnSpPr>
            <p:nvPr/>
          </p:nvCxnSpPr>
          <p:spPr>
            <a:xfrm flipV="1">
              <a:off x="6167942" y="4429250"/>
              <a:ext cx="294629" cy="15499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9" name="Grupo 18">
            <a:extLst>
              <a:ext uri="{FF2B5EF4-FFF2-40B4-BE49-F238E27FC236}">
                <a16:creationId xmlns:a16="http://schemas.microsoft.com/office/drawing/2014/main" id="{E43CFCF2-D42B-665E-8E33-37DCBF13E0AC}"/>
              </a:ext>
            </a:extLst>
          </p:cNvPr>
          <p:cNvGrpSpPr/>
          <p:nvPr/>
        </p:nvGrpSpPr>
        <p:grpSpPr>
          <a:xfrm>
            <a:off x="8417455" y="3443749"/>
            <a:ext cx="2877622" cy="3042450"/>
            <a:chOff x="8246296" y="3237691"/>
            <a:chExt cx="2877622" cy="3042450"/>
          </a:xfrm>
        </p:grpSpPr>
        <p:cxnSp>
          <p:nvCxnSpPr>
            <p:cNvPr id="20" name="Conector angular 19">
              <a:extLst>
                <a:ext uri="{FF2B5EF4-FFF2-40B4-BE49-F238E27FC236}">
                  <a16:creationId xmlns:a16="http://schemas.microsoft.com/office/drawing/2014/main" id="{B9885A0B-8CE2-9D88-02D2-30EC0A6D400D}"/>
                </a:ext>
              </a:extLst>
            </p:cNvPr>
            <p:cNvCxnSpPr>
              <a:stCxn id="23" idx="2"/>
              <a:endCxn id="21" idx="0"/>
            </p:cNvCxnSpPr>
            <p:nvPr/>
          </p:nvCxnSpPr>
          <p:spPr>
            <a:xfrm rot="5400000">
              <a:off x="9873231" y="4403820"/>
              <a:ext cx="429802" cy="132851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4DF0BECA-0640-5D14-98D3-B3A2B79D6299}"/>
                </a:ext>
              </a:extLst>
            </p:cNvPr>
            <p:cNvSpPr/>
            <p:nvPr/>
          </p:nvSpPr>
          <p:spPr>
            <a:xfrm>
              <a:off x="8246296" y="5282978"/>
              <a:ext cx="2355156" cy="99716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Adquisición y actualización de elementos como equipos de audio y video para salas de audiencia, computadores, escáneres, servidores, UPS, Switches, licencias antivirus y licencias</a:t>
              </a:r>
            </a:p>
          </p:txBody>
        </p:sp>
        <p:grpSp>
          <p:nvGrpSpPr>
            <p:cNvPr id="22" name="Grupo 21">
              <a:extLst>
                <a:ext uri="{FF2B5EF4-FFF2-40B4-BE49-F238E27FC236}">
                  <a16:creationId xmlns:a16="http://schemas.microsoft.com/office/drawing/2014/main" id="{3C014DEF-197C-3A97-B672-24AB0D745538}"/>
                </a:ext>
              </a:extLst>
            </p:cNvPr>
            <p:cNvGrpSpPr/>
            <p:nvPr/>
          </p:nvGrpSpPr>
          <p:grpSpPr>
            <a:xfrm>
              <a:off x="9396013" y="3237691"/>
              <a:ext cx="1727905" cy="1615485"/>
              <a:chOff x="9774517" y="4838255"/>
              <a:chExt cx="1727905" cy="1615485"/>
            </a:xfrm>
          </p:grpSpPr>
          <p:pic>
            <p:nvPicPr>
              <p:cNvPr id="23" name="Imagen 22" descr="Resultado de imagen para network routers icon">
                <a:extLst>
                  <a:ext uri="{FF2B5EF4-FFF2-40B4-BE49-F238E27FC236}">
                    <a16:creationId xmlns:a16="http://schemas.microsoft.com/office/drawing/2014/main" id="{6B1BF86A-4E03-059B-8E15-46CA10441C12}"/>
                  </a:ext>
                </a:extLst>
              </p:cNvPr>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9364" y="5832534"/>
                <a:ext cx="743058" cy="621206"/>
              </a:xfrm>
              <a:prstGeom prst="rect">
                <a:avLst/>
              </a:prstGeom>
              <a:noFill/>
              <a:ln>
                <a:noFill/>
              </a:ln>
            </p:spPr>
          </p:pic>
          <p:pic>
            <p:nvPicPr>
              <p:cNvPr id="24" name="Imagen 23" descr="Resultado de imagen para ICON COMPUTADORES">
                <a:extLst>
                  <a:ext uri="{FF2B5EF4-FFF2-40B4-BE49-F238E27FC236}">
                    <a16:creationId xmlns:a16="http://schemas.microsoft.com/office/drawing/2014/main" id="{7FEF7309-A9D0-1B15-B42E-BF452D144CC7}"/>
                  </a:ext>
                </a:extLst>
              </p:cNvPr>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9596" y="4838255"/>
                <a:ext cx="895350" cy="895350"/>
              </a:xfrm>
              <a:prstGeom prst="rect">
                <a:avLst/>
              </a:prstGeom>
              <a:noFill/>
              <a:ln>
                <a:noFill/>
              </a:ln>
            </p:spPr>
          </p:pic>
          <p:pic>
            <p:nvPicPr>
              <p:cNvPr id="25" name="Imagen 24">
                <a:extLst>
                  <a:ext uri="{FF2B5EF4-FFF2-40B4-BE49-F238E27FC236}">
                    <a16:creationId xmlns:a16="http://schemas.microsoft.com/office/drawing/2014/main" id="{2F793A51-125E-58D3-CEB9-33C156A05F6C}"/>
                  </a:ext>
                </a:extLst>
              </p:cNvPr>
              <p:cNvPicPr/>
              <p:nvPr/>
            </p:nvPicPr>
            <p:blipFill>
              <a:blip r:embed="rId8"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74517" y="5721202"/>
                <a:ext cx="657225" cy="657225"/>
              </a:xfrm>
              <a:prstGeom prst="rect">
                <a:avLst/>
              </a:prstGeom>
            </p:spPr>
          </p:pic>
        </p:grpSp>
      </p:grpSp>
      <p:grpSp>
        <p:nvGrpSpPr>
          <p:cNvPr id="26" name="Grupo 25">
            <a:extLst>
              <a:ext uri="{FF2B5EF4-FFF2-40B4-BE49-F238E27FC236}">
                <a16:creationId xmlns:a16="http://schemas.microsoft.com/office/drawing/2014/main" id="{F2395925-3410-1D08-682B-83A48336CE79}"/>
              </a:ext>
            </a:extLst>
          </p:cNvPr>
          <p:cNvGrpSpPr/>
          <p:nvPr/>
        </p:nvGrpSpPr>
        <p:grpSpPr>
          <a:xfrm>
            <a:off x="2911742" y="4780109"/>
            <a:ext cx="2892859" cy="1412252"/>
            <a:chOff x="979100" y="3912586"/>
            <a:chExt cx="2892859" cy="1412252"/>
          </a:xfrm>
        </p:grpSpPr>
        <p:cxnSp>
          <p:nvCxnSpPr>
            <p:cNvPr id="27" name="Conector angular 26">
              <a:extLst>
                <a:ext uri="{FF2B5EF4-FFF2-40B4-BE49-F238E27FC236}">
                  <a16:creationId xmlns:a16="http://schemas.microsoft.com/office/drawing/2014/main" id="{3ABAE1E8-9147-A41B-4223-9806118E4177}"/>
                </a:ext>
              </a:extLst>
            </p:cNvPr>
            <p:cNvCxnSpPr>
              <a:stCxn id="28" idx="3"/>
              <a:endCxn id="29" idx="1"/>
            </p:cNvCxnSpPr>
            <p:nvPr/>
          </p:nvCxnSpPr>
          <p:spPr>
            <a:xfrm flipV="1">
              <a:off x="2317052" y="4217664"/>
              <a:ext cx="211829" cy="24869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Imagen 27" descr="Resultado de imagen para colombia icon">
              <a:extLst>
                <a:ext uri="{FF2B5EF4-FFF2-40B4-BE49-F238E27FC236}">
                  <a16:creationId xmlns:a16="http://schemas.microsoft.com/office/drawing/2014/main" id="{5A5CD75E-2957-940D-53BF-B71B9204DF20}"/>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9100" y="3912586"/>
              <a:ext cx="1584884" cy="1412252"/>
            </a:xfrm>
            <a:prstGeom prst="rect">
              <a:avLst/>
            </a:prstGeom>
            <a:noFill/>
            <a:ln>
              <a:noFill/>
            </a:ln>
          </p:spPr>
        </p:pic>
        <p:sp>
          <p:nvSpPr>
            <p:cNvPr id="29" name="Rectángulo 28">
              <a:extLst>
                <a:ext uri="{FF2B5EF4-FFF2-40B4-BE49-F238E27FC236}">
                  <a16:creationId xmlns:a16="http://schemas.microsoft.com/office/drawing/2014/main" id="{5504C118-DCDA-F98F-A96C-B4A9DE716C14}"/>
                </a:ext>
              </a:extLst>
            </p:cNvPr>
            <p:cNvSpPr/>
            <p:nvPr/>
          </p:nvSpPr>
          <p:spPr>
            <a:xfrm>
              <a:off x="2528881" y="3919991"/>
              <a:ext cx="1343078" cy="59534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Conectividad e internet centralizado</a:t>
              </a:r>
              <a:r>
                <a:rPr lang="es-CO" sz="1000">
                  <a:solidFill>
                    <a:schemeClr val="tx1"/>
                  </a:solidFill>
                  <a:ea typeface="Calibri" panose="020F0502020204030204" pitchFamily="34" charset="0"/>
                  <a:cs typeface="Times New Roman" panose="02020603050405020304" pitchFamily="18" charset="0"/>
                </a:rPr>
                <a:t>.</a:t>
              </a:r>
            </a:p>
          </p:txBody>
        </p:sp>
      </p:grpSp>
      <p:grpSp>
        <p:nvGrpSpPr>
          <p:cNvPr id="30" name="Grupo 29">
            <a:extLst>
              <a:ext uri="{FF2B5EF4-FFF2-40B4-BE49-F238E27FC236}">
                <a16:creationId xmlns:a16="http://schemas.microsoft.com/office/drawing/2014/main" id="{0AC114BC-DF7C-E16A-06BA-9EFAFC83CFCB}"/>
              </a:ext>
            </a:extLst>
          </p:cNvPr>
          <p:cNvGrpSpPr/>
          <p:nvPr/>
        </p:nvGrpSpPr>
        <p:grpSpPr>
          <a:xfrm>
            <a:off x="6424348" y="4655308"/>
            <a:ext cx="2131453" cy="757215"/>
            <a:chOff x="615716" y="5290742"/>
            <a:chExt cx="2131453" cy="757215"/>
          </a:xfrm>
        </p:grpSpPr>
        <p:pic>
          <p:nvPicPr>
            <p:cNvPr id="31" name="Imagen 30" descr="Resultado de imagen para e-mail icon">
              <a:extLst>
                <a:ext uri="{FF2B5EF4-FFF2-40B4-BE49-F238E27FC236}">
                  <a16:creationId xmlns:a16="http://schemas.microsoft.com/office/drawing/2014/main" id="{9DC172DA-5CF8-AFFF-DC17-0DA444813A20}"/>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2968" y="5290742"/>
              <a:ext cx="924201" cy="757215"/>
            </a:xfrm>
            <a:prstGeom prst="rect">
              <a:avLst/>
            </a:prstGeom>
            <a:noFill/>
            <a:ln>
              <a:noFill/>
            </a:ln>
          </p:spPr>
        </p:pic>
        <p:sp>
          <p:nvSpPr>
            <p:cNvPr id="32" name="Rectángulo 31">
              <a:extLst>
                <a:ext uri="{FF2B5EF4-FFF2-40B4-BE49-F238E27FC236}">
                  <a16:creationId xmlns:a16="http://schemas.microsoft.com/office/drawing/2014/main" id="{5BF4E5F7-090D-7294-8D8F-444CFBE6D30C}"/>
                </a:ext>
              </a:extLst>
            </p:cNvPr>
            <p:cNvSpPr/>
            <p:nvPr/>
          </p:nvSpPr>
          <p:spPr>
            <a:xfrm>
              <a:off x="615716" y="5290742"/>
              <a:ext cx="836302" cy="47016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Correo electrónico</a:t>
              </a:r>
              <a:r>
                <a:rPr lang="es-CO" sz="1000">
                  <a:solidFill>
                    <a:schemeClr val="tx1"/>
                  </a:solidFill>
                  <a:ea typeface="Calibri" panose="020F0502020204030204" pitchFamily="34" charset="0"/>
                  <a:cs typeface="Times New Roman" panose="02020603050405020304" pitchFamily="18" charset="0"/>
                </a:rPr>
                <a:t>.</a:t>
              </a:r>
            </a:p>
          </p:txBody>
        </p:sp>
        <p:cxnSp>
          <p:nvCxnSpPr>
            <p:cNvPr id="33" name="Conector angular 32">
              <a:extLst>
                <a:ext uri="{FF2B5EF4-FFF2-40B4-BE49-F238E27FC236}">
                  <a16:creationId xmlns:a16="http://schemas.microsoft.com/office/drawing/2014/main" id="{3985C069-BC26-96FE-43D0-7BE63FB8E402}"/>
                </a:ext>
              </a:extLst>
            </p:cNvPr>
            <p:cNvCxnSpPr>
              <a:stCxn id="32" idx="3"/>
              <a:endCxn id="31" idx="0"/>
            </p:cNvCxnSpPr>
            <p:nvPr/>
          </p:nvCxnSpPr>
          <p:spPr>
            <a:xfrm flipV="1">
              <a:off x="1452018" y="5362157"/>
              <a:ext cx="713851" cy="163667"/>
            </a:xfrm>
            <a:prstGeom prst="bentConnector4">
              <a:avLst>
                <a:gd name="adj1" fmla="val 25982"/>
                <a:gd name="adj2" fmla="val 283308"/>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4" name="Grupo 33">
            <a:extLst>
              <a:ext uri="{FF2B5EF4-FFF2-40B4-BE49-F238E27FC236}">
                <a16:creationId xmlns:a16="http://schemas.microsoft.com/office/drawing/2014/main" id="{5DDAD15E-6F56-CC32-EB05-15CBFFEDBADF}"/>
              </a:ext>
            </a:extLst>
          </p:cNvPr>
          <p:cNvGrpSpPr/>
          <p:nvPr/>
        </p:nvGrpSpPr>
        <p:grpSpPr>
          <a:xfrm>
            <a:off x="4788561" y="2315852"/>
            <a:ext cx="2795645" cy="1148026"/>
            <a:chOff x="7032514" y="1143418"/>
            <a:chExt cx="2795645" cy="1148026"/>
          </a:xfrm>
        </p:grpSpPr>
        <p:sp>
          <p:nvSpPr>
            <p:cNvPr id="35" name="Rectángulo 34">
              <a:extLst>
                <a:ext uri="{FF2B5EF4-FFF2-40B4-BE49-F238E27FC236}">
                  <a16:creationId xmlns:a16="http://schemas.microsoft.com/office/drawing/2014/main" id="{45B9EB92-97F1-EBB6-2023-FD3D27B89649}"/>
                </a:ext>
              </a:extLst>
            </p:cNvPr>
            <p:cNvSpPr/>
            <p:nvPr/>
          </p:nvSpPr>
          <p:spPr>
            <a:xfrm>
              <a:off x="8881200" y="1143418"/>
              <a:ext cx="946959" cy="753524"/>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solidFill>
                    <a:schemeClr val="tx1"/>
                  </a:solidFill>
                  <a:ea typeface="Calibri" panose="020F0502020204030204" pitchFamily="34" charset="0"/>
                  <a:cs typeface="Times New Roman" panose="02020603050405020304" pitchFamily="18" charset="0"/>
                </a:rPr>
                <a:t>Soporte y Mantenimiento de Aplicativos</a:t>
              </a:r>
              <a:endParaRPr lang="es-CO" sz="1200">
                <a:solidFill>
                  <a:schemeClr val="tx1"/>
                </a:solidFill>
                <a:effectLst/>
                <a:ea typeface="Calibri" panose="020F0502020204030204" pitchFamily="34" charset="0"/>
                <a:cs typeface="Times New Roman" panose="02020603050405020304" pitchFamily="18" charset="0"/>
              </a:endParaRPr>
            </a:p>
          </p:txBody>
        </p:sp>
        <p:pic>
          <p:nvPicPr>
            <p:cNvPr id="36" name="Imagen 35" descr="Imagen relacionada">
              <a:extLst>
                <a:ext uri="{FF2B5EF4-FFF2-40B4-BE49-F238E27FC236}">
                  <a16:creationId xmlns:a16="http://schemas.microsoft.com/office/drawing/2014/main" id="{DFC26532-EF00-19B7-F2B8-9F3A86E1E037}"/>
                </a:ext>
              </a:extLst>
            </p:cNvPr>
            <p:cNvPicPr/>
            <p:nvPr/>
          </p:nvPicPr>
          <p:blipFill rotWithShape="1">
            <a:blip r:embed="rId11">
              <a:extLst>
                <a:ext uri="{28A0092B-C50C-407E-A947-70E740481C1C}">
                  <a14:useLocalDpi xmlns:a14="http://schemas.microsoft.com/office/drawing/2010/main" val="0"/>
                </a:ext>
              </a:extLst>
            </a:blip>
            <a:srcRect t="9411" r="38610" b="12551"/>
            <a:stretch/>
          </p:blipFill>
          <p:spPr bwMode="auto">
            <a:xfrm>
              <a:off x="7032514" y="1377019"/>
              <a:ext cx="1089405" cy="914425"/>
            </a:xfrm>
            <a:prstGeom prst="rect">
              <a:avLst/>
            </a:prstGeom>
            <a:ln>
              <a:noFill/>
            </a:ln>
            <a:effectLst>
              <a:softEdge rad="112500"/>
            </a:effectLst>
            <a:extLst>
              <a:ext uri="{53640926-AAD7-44D8-BBD7-CCE9431645EC}">
                <a14:shadowObscured xmlns:a14="http://schemas.microsoft.com/office/drawing/2010/main"/>
              </a:ext>
            </a:extLst>
          </p:spPr>
        </p:pic>
        <p:cxnSp>
          <p:nvCxnSpPr>
            <p:cNvPr id="37" name="Conector angular 36">
              <a:extLst>
                <a:ext uri="{FF2B5EF4-FFF2-40B4-BE49-F238E27FC236}">
                  <a16:creationId xmlns:a16="http://schemas.microsoft.com/office/drawing/2014/main" id="{A57E5C5B-372D-6FB0-F93D-1A05EF7E835D}"/>
                </a:ext>
              </a:extLst>
            </p:cNvPr>
            <p:cNvCxnSpPr>
              <a:stCxn id="36" idx="3"/>
              <a:endCxn id="35" idx="1"/>
            </p:cNvCxnSpPr>
            <p:nvPr/>
          </p:nvCxnSpPr>
          <p:spPr>
            <a:xfrm flipV="1">
              <a:off x="8121919" y="1520180"/>
              <a:ext cx="759281" cy="314052"/>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8" name="Grupo 37">
            <a:extLst>
              <a:ext uri="{FF2B5EF4-FFF2-40B4-BE49-F238E27FC236}">
                <a16:creationId xmlns:a16="http://schemas.microsoft.com/office/drawing/2014/main" id="{7552A804-42A9-3A18-2B6A-E5ADF6508D05}"/>
              </a:ext>
            </a:extLst>
          </p:cNvPr>
          <p:cNvGrpSpPr/>
          <p:nvPr/>
        </p:nvGrpSpPr>
        <p:grpSpPr>
          <a:xfrm>
            <a:off x="3264460" y="1999098"/>
            <a:ext cx="2802758" cy="908020"/>
            <a:chOff x="3077533" y="893051"/>
            <a:chExt cx="2802758" cy="908020"/>
          </a:xfrm>
        </p:grpSpPr>
        <p:pic>
          <p:nvPicPr>
            <p:cNvPr id="39" name="Imagen 38" descr="Imagen relacionada">
              <a:extLst>
                <a:ext uri="{FF2B5EF4-FFF2-40B4-BE49-F238E27FC236}">
                  <a16:creationId xmlns:a16="http://schemas.microsoft.com/office/drawing/2014/main" id="{1B70E674-E28A-5C8E-3E07-939B8DA4DF7F}"/>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7533" y="916824"/>
              <a:ext cx="1012748" cy="884247"/>
            </a:xfrm>
            <a:prstGeom prst="rect">
              <a:avLst/>
            </a:prstGeom>
            <a:ln>
              <a:noFill/>
            </a:ln>
            <a:effectLst>
              <a:softEdge rad="112500"/>
            </a:effectLst>
          </p:spPr>
        </p:pic>
        <p:sp>
          <p:nvSpPr>
            <p:cNvPr id="40" name="Rectángulo 39">
              <a:extLst>
                <a:ext uri="{FF2B5EF4-FFF2-40B4-BE49-F238E27FC236}">
                  <a16:creationId xmlns:a16="http://schemas.microsoft.com/office/drawing/2014/main" id="{566DE6FC-4AA6-450C-2A2F-66117380DBA7}"/>
                </a:ext>
              </a:extLst>
            </p:cNvPr>
            <p:cNvSpPr/>
            <p:nvPr/>
          </p:nvSpPr>
          <p:spPr>
            <a:xfrm>
              <a:off x="4506853" y="893051"/>
              <a:ext cx="1373438" cy="47589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effectLst/>
                  <a:ea typeface="Calibri" panose="020F0502020204030204" pitchFamily="34" charset="0"/>
                  <a:cs typeface="Times New Roman" panose="02020603050405020304" pitchFamily="18" charset="0"/>
                </a:rPr>
                <a:t>Directorio Activo Unificado Rama Judicial</a:t>
              </a:r>
              <a:endParaRPr lang="es-CO" sz="1200">
                <a:effectLst/>
                <a:ea typeface="Calibri" panose="020F0502020204030204" pitchFamily="34" charset="0"/>
                <a:cs typeface="Times New Roman" panose="02020603050405020304" pitchFamily="18" charset="0"/>
              </a:endParaRPr>
            </a:p>
          </p:txBody>
        </p:sp>
        <p:cxnSp>
          <p:nvCxnSpPr>
            <p:cNvPr id="41" name="Conector angular 40">
              <a:extLst>
                <a:ext uri="{FF2B5EF4-FFF2-40B4-BE49-F238E27FC236}">
                  <a16:creationId xmlns:a16="http://schemas.microsoft.com/office/drawing/2014/main" id="{2C51F9FC-9206-45B8-1F83-D128114635C4}"/>
                </a:ext>
              </a:extLst>
            </p:cNvPr>
            <p:cNvCxnSpPr>
              <a:stCxn id="40" idx="1"/>
              <a:endCxn id="39" idx="3"/>
            </p:cNvCxnSpPr>
            <p:nvPr/>
          </p:nvCxnSpPr>
          <p:spPr>
            <a:xfrm rot="10800000" flipV="1">
              <a:off x="4090281" y="1130998"/>
              <a:ext cx="416572" cy="227949"/>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42" name="Grupo 41">
            <a:extLst>
              <a:ext uri="{FF2B5EF4-FFF2-40B4-BE49-F238E27FC236}">
                <a16:creationId xmlns:a16="http://schemas.microsoft.com/office/drawing/2014/main" id="{368D6DA6-0469-3C29-B7AE-E26371E303E5}"/>
              </a:ext>
            </a:extLst>
          </p:cNvPr>
          <p:cNvGrpSpPr/>
          <p:nvPr/>
        </p:nvGrpSpPr>
        <p:grpSpPr>
          <a:xfrm>
            <a:off x="3173792" y="3060043"/>
            <a:ext cx="1548845" cy="1670427"/>
            <a:chOff x="556178" y="1027114"/>
            <a:chExt cx="1548845" cy="1670427"/>
          </a:xfrm>
        </p:grpSpPr>
        <p:sp>
          <p:nvSpPr>
            <p:cNvPr id="43" name="Rectángulo 42">
              <a:extLst>
                <a:ext uri="{FF2B5EF4-FFF2-40B4-BE49-F238E27FC236}">
                  <a16:creationId xmlns:a16="http://schemas.microsoft.com/office/drawing/2014/main" id="{26642E25-2A91-5F5E-F19F-43B014186BA6}"/>
                </a:ext>
              </a:extLst>
            </p:cNvPr>
            <p:cNvSpPr/>
            <p:nvPr/>
          </p:nvSpPr>
          <p:spPr>
            <a:xfrm>
              <a:off x="556178" y="1027114"/>
              <a:ext cx="923487" cy="37773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solidFill>
                    <a:schemeClr val="tx1"/>
                  </a:solidFill>
                  <a:effectLst/>
                  <a:ea typeface="Calibri" panose="020F0502020204030204" pitchFamily="34" charset="0"/>
                  <a:cs typeface="Times New Roman" panose="02020603050405020304" pitchFamily="18" charset="0"/>
                </a:rPr>
                <a:t>NORMAS NIIF SICOF</a:t>
              </a:r>
              <a:endParaRPr lang="es-CO" sz="1200">
                <a:solidFill>
                  <a:schemeClr val="tx1"/>
                </a:solidFill>
                <a:effectLst/>
                <a:ea typeface="Calibri" panose="020F0502020204030204" pitchFamily="34" charset="0"/>
                <a:cs typeface="Times New Roman" panose="02020603050405020304" pitchFamily="18" charset="0"/>
              </a:endParaRPr>
            </a:p>
          </p:txBody>
        </p:sp>
        <p:pic>
          <p:nvPicPr>
            <p:cNvPr id="44" name="Imagen 43" descr="Resultado de imagen para normas niif">
              <a:hlinkClick r:id="rId13" tgtFrame="&quot;_blank&quot;"/>
              <a:extLst>
                <a:ext uri="{FF2B5EF4-FFF2-40B4-BE49-F238E27FC236}">
                  <a16:creationId xmlns:a16="http://schemas.microsoft.com/office/drawing/2014/main" id="{A83BDA5E-1E1C-EAFE-EC63-D072047D8FE5}"/>
                </a:ext>
              </a:extLst>
            </p:cNvPr>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617" y="1741311"/>
              <a:ext cx="1190406" cy="956230"/>
            </a:xfrm>
            <a:prstGeom prst="rect">
              <a:avLst/>
            </a:prstGeom>
            <a:noFill/>
            <a:ln>
              <a:noFill/>
            </a:ln>
          </p:spPr>
        </p:pic>
        <p:cxnSp>
          <p:nvCxnSpPr>
            <p:cNvPr id="45" name="Conector angular 44">
              <a:extLst>
                <a:ext uri="{FF2B5EF4-FFF2-40B4-BE49-F238E27FC236}">
                  <a16:creationId xmlns:a16="http://schemas.microsoft.com/office/drawing/2014/main" id="{7FCB6D55-92D5-9C82-724C-B2DFE0E149F4}"/>
                </a:ext>
              </a:extLst>
            </p:cNvPr>
            <p:cNvCxnSpPr>
              <a:stCxn id="43" idx="2"/>
              <a:endCxn id="44" idx="0"/>
            </p:cNvCxnSpPr>
            <p:nvPr/>
          </p:nvCxnSpPr>
          <p:spPr>
            <a:xfrm rot="16200000" flipH="1">
              <a:off x="1140821" y="1281952"/>
              <a:ext cx="336460" cy="582258"/>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46" name="Grupo 45">
            <a:extLst>
              <a:ext uri="{FF2B5EF4-FFF2-40B4-BE49-F238E27FC236}">
                <a16:creationId xmlns:a16="http://schemas.microsoft.com/office/drawing/2014/main" id="{56BBD70C-4CC9-27EB-0C4F-DFB5DC993D1C}"/>
              </a:ext>
            </a:extLst>
          </p:cNvPr>
          <p:cNvGrpSpPr/>
          <p:nvPr/>
        </p:nvGrpSpPr>
        <p:grpSpPr>
          <a:xfrm>
            <a:off x="7486366" y="3140791"/>
            <a:ext cx="2138869" cy="1236906"/>
            <a:chOff x="7528833" y="3339297"/>
            <a:chExt cx="2138869" cy="1236906"/>
          </a:xfrm>
        </p:grpSpPr>
        <p:grpSp>
          <p:nvGrpSpPr>
            <p:cNvPr id="47" name="Grupo 46">
              <a:extLst>
                <a:ext uri="{FF2B5EF4-FFF2-40B4-BE49-F238E27FC236}">
                  <a16:creationId xmlns:a16="http://schemas.microsoft.com/office/drawing/2014/main" id="{07F47212-0A35-1BBE-95B3-043CEEF3F867}"/>
                </a:ext>
              </a:extLst>
            </p:cNvPr>
            <p:cNvGrpSpPr/>
            <p:nvPr/>
          </p:nvGrpSpPr>
          <p:grpSpPr>
            <a:xfrm>
              <a:off x="8510815" y="3802100"/>
              <a:ext cx="1156887" cy="774103"/>
              <a:chOff x="9610580" y="1401803"/>
              <a:chExt cx="1156887" cy="774103"/>
            </a:xfrm>
          </p:grpSpPr>
          <p:sp>
            <p:nvSpPr>
              <p:cNvPr id="49" name="Rectángulo 48">
                <a:extLst>
                  <a:ext uri="{FF2B5EF4-FFF2-40B4-BE49-F238E27FC236}">
                    <a16:creationId xmlns:a16="http://schemas.microsoft.com/office/drawing/2014/main" id="{5028190E-0E10-0E0B-0F27-84C8465EC501}"/>
                  </a:ext>
                </a:extLst>
              </p:cNvPr>
              <p:cNvSpPr/>
              <p:nvPr/>
            </p:nvSpPr>
            <p:spPr>
              <a:xfrm>
                <a:off x="9858570" y="1706926"/>
                <a:ext cx="908897" cy="46898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CO" sz="1000" b="1">
                    <a:solidFill>
                      <a:schemeClr val="tx1"/>
                    </a:solidFill>
                    <a:ea typeface="Calibri" panose="020F0502020204030204" pitchFamily="34" charset="0"/>
                    <a:cs typeface="Times New Roman" panose="02020603050405020304" pitchFamily="18" charset="0"/>
                  </a:rPr>
                  <a:t>Cableado estructurado.  </a:t>
                </a:r>
                <a:endParaRPr lang="es-CO" sz="1000">
                  <a:solidFill>
                    <a:schemeClr val="tx1"/>
                  </a:solidFill>
                  <a:ea typeface="Calibri" panose="020F0502020204030204" pitchFamily="34" charset="0"/>
                  <a:cs typeface="Times New Roman" panose="02020603050405020304" pitchFamily="18" charset="0"/>
                </a:endParaRPr>
              </a:p>
            </p:txBody>
          </p:sp>
          <p:cxnSp>
            <p:nvCxnSpPr>
              <p:cNvPr id="50" name="Conector angular 49">
                <a:extLst>
                  <a:ext uri="{FF2B5EF4-FFF2-40B4-BE49-F238E27FC236}">
                    <a16:creationId xmlns:a16="http://schemas.microsoft.com/office/drawing/2014/main" id="{24CA0AB6-36DE-8C83-905D-EEA242D816C6}"/>
                  </a:ext>
                </a:extLst>
              </p:cNvPr>
              <p:cNvCxnSpPr>
                <a:stCxn id="48" idx="3"/>
                <a:endCxn id="49" idx="1"/>
              </p:cNvCxnSpPr>
              <p:nvPr/>
            </p:nvCxnSpPr>
            <p:spPr>
              <a:xfrm>
                <a:off x="9610580" y="1401803"/>
                <a:ext cx="247990" cy="539613"/>
              </a:xfrm>
              <a:prstGeom prst="bentConnector3">
                <a:avLst>
                  <a:gd name="adj1" fmla="val 50000"/>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48" name="Picture 2" descr="Cableado Estructurado - FIIXCOM Soluciones ®">
              <a:extLst>
                <a:ext uri="{FF2B5EF4-FFF2-40B4-BE49-F238E27FC236}">
                  <a16:creationId xmlns:a16="http://schemas.microsoft.com/office/drawing/2014/main" id="{A3AE52D2-691E-729B-12B3-AE030C77B4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8833" y="3339297"/>
              <a:ext cx="981982" cy="9256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upo 50">
            <a:extLst>
              <a:ext uri="{FF2B5EF4-FFF2-40B4-BE49-F238E27FC236}">
                <a16:creationId xmlns:a16="http://schemas.microsoft.com/office/drawing/2014/main" id="{304AB04C-5DE8-D1A6-723B-C89C6474E9EB}"/>
              </a:ext>
            </a:extLst>
          </p:cNvPr>
          <p:cNvGrpSpPr/>
          <p:nvPr/>
        </p:nvGrpSpPr>
        <p:grpSpPr>
          <a:xfrm>
            <a:off x="668308" y="5521686"/>
            <a:ext cx="1904724" cy="1028566"/>
            <a:chOff x="4294795" y="4088141"/>
            <a:chExt cx="1904724" cy="1028566"/>
          </a:xfrm>
        </p:grpSpPr>
        <p:sp>
          <p:nvSpPr>
            <p:cNvPr id="52" name="Rectángulo 51">
              <a:extLst>
                <a:ext uri="{FF2B5EF4-FFF2-40B4-BE49-F238E27FC236}">
                  <a16:creationId xmlns:a16="http://schemas.microsoft.com/office/drawing/2014/main" id="{C767D2E3-293E-F615-FE67-D261FBC87964}"/>
                </a:ext>
              </a:extLst>
            </p:cNvPr>
            <p:cNvSpPr/>
            <p:nvPr/>
          </p:nvSpPr>
          <p:spPr>
            <a:xfrm>
              <a:off x="4294795" y="4088141"/>
              <a:ext cx="1000412" cy="40877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ea typeface="Calibri" panose="020F0502020204030204" pitchFamily="34" charset="0"/>
                  <a:cs typeface="Times New Roman" panose="02020603050405020304" pitchFamily="18" charset="0"/>
                </a:rPr>
                <a:t>Justicia XXI Web. </a:t>
              </a:r>
              <a:endParaRPr lang="es-CO" sz="900">
                <a:ea typeface="Calibri" panose="020F0502020204030204" pitchFamily="34" charset="0"/>
                <a:cs typeface="Times New Roman" panose="02020603050405020304" pitchFamily="18" charset="0"/>
              </a:endParaRPr>
            </a:p>
          </p:txBody>
        </p:sp>
        <p:pic>
          <p:nvPicPr>
            <p:cNvPr id="53" name="Picture 4" descr="TYBA">
              <a:extLst>
                <a:ext uri="{FF2B5EF4-FFF2-40B4-BE49-F238E27FC236}">
                  <a16:creationId xmlns:a16="http://schemas.microsoft.com/office/drawing/2014/main" id="{D9AE3327-712B-2D6E-DF98-DC680167C474}"/>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11981" y="4229169"/>
              <a:ext cx="887538" cy="88753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Conector angular 53">
              <a:extLst>
                <a:ext uri="{FF2B5EF4-FFF2-40B4-BE49-F238E27FC236}">
                  <a16:creationId xmlns:a16="http://schemas.microsoft.com/office/drawing/2014/main" id="{9F53E727-1633-4D27-A49A-A7F603E46B6E}"/>
                </a:ext>
              </a:extLst>
            </p:cNvPr>
            <p:cNvCxnSpPr>
              <a:stCxn id="52" idx="2"/>
              <a:endCxn id="53" idx="1"/>
            </p:cNvCxnSpPr>
            <p:nvPr/>
          </p:nvCxnSpPr>
          <p:spPr>
            <a:xfrm rot="16200000" flipH="1">
              <a:off x="5013848" y="4278069"/>
              <a:ext cx="79286" cy="516980"/>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55" name="Grupo 54">
            <a:extLst>
              <a:ext uri="{FF2B5EF4-FFF2-40B4-BE49-F238E27FC236}">
                <a16:creationId xmlns:a16="http://schemas.microsoft.com/office/drawing/2014/main" id="{994C5205-FB61-288E-291C-2133F4A5A248}"/>
              </a:ext>
            </a:extLst>
          </p:cNvPr>
          <p:cNvGrpSpPr/>
          <p:nvPr/>
        </p:nvGrpSpPr>
        <p:grpSpPr>
          <a:xfrm>
            <a:off x="906993" y="4033415"/>
            <a:ext cx="2115939" cy="1424912"/>
            <a:chOff x="876644" y="4380900"/>
            <a:chExt cx="2115939" cy="1424912"/>
          </a:xfrm>
        </p:grpSpPr>
        <p:pic>
          <p:nvPicPr>
            <p:cNvPr id="56" name="Imagen 55">
              <a:extLst>
                <a:ext uri="{FF2B5EF4-FFF2-40B4-BE49-F238E27FC236}">
                  <a16:creationId xmlns:a16="http://schemas.microsoft.com/office/drawing/2014/main" id="{411350AA-7A1D-74A0-ED07-1D33F7D674F3}"/>
                </a:ext>
              </a:extLst>
            </p:cNvPr>
            <p:cNvPicPr>
              <a:picLocks noChangeAspect="1"/>
            </p:cNvPicPr>
            <p:nvPr/>
          </p:nvPicPr>
          <p:blipFill rotWithShape="1">
            <a:blip r:embed="rId17">
              <a:clrChange>
                <a:clrFrom>
                  <a:srgbClr val="FFFFFF"/>
                </a:clrFrom>
                <a:clrTo>
                  <a:srgbClr val="FFFFFF">
                    <a:alpha val="0"/>
                  </a:srgbClr>
                </a:clrTo>
              </a:clrChange>
            </a:blip>
            <a:srcRect l="17199" t="22549" r="5704" b="5623"/>
            <a:stretch/>
          </p:blipFill>
          <p:spPr>
            <a:xfrm>
              <a:off x="876644" y="4872631"/>
              <a:ext cx="1627642" cy="933181"/>
            </a:xfrm>
            <a:prstGeom prst="rect">
              <a:avLst/>
            </a:prstGeom>
          </p:spPr>
        </p:pic>
        <p:sp>
          <p:nvSpPr>
            <p:cNvPr id="57" name="Rectángulo 56">
              <a:extLst>
                <a:ext uri="{FF2B5EF4-FFF2-40B4-BE49-F238E27FC236}">
                  <a16:creationId xmlns:a16="http://schemas.microsoft.com/office/drawing/2014/main" id="{9E7C37B8-9D48-DA7A-9614-20F0B11310AE}"/>
                </a:ext>
              </a:extLst>
            </p:cNvPr>
            <p:cNvSpPr/>
            <p:nvPr/>
          </p:nvSpPr>
          <p:spPr>
            <a:xfrm>
              <a:off x="2280845" y="4380900"/>
              <a:ext cx="711738" cy="39060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ea typeface="Calibri" panose="020F0502020204030204" pitchFamily="34" charset="0"/>
                  <a:cs typeface="Times New Roman" panose="02020603050405020304" pitchFamily="18" charset="0"/>
                </a:rPr>
                <a:t>Antivirus.  </a:t>
              </a:r>
              <a:endParaRPr lang="es-CO" sz="900">
                <a:ea typeface="Calibri" panose="020F0502020204030204" pitchFamily="34" charset="0"/>
                <a:cs typeface="Times New Roman" panose="02020603050405020304" pitchFamily="18" charset="0"/>
              </a:endParaRPr>
            </a:p>
          </p:txBody>
        </p:sp>
        <p:cxnSp>
          <p:nvCxnSpPr>
            <p:cNvPr id="58" name="Conector angular 57">
              <a:extLst>
                <a:ext uri="{FF2B5EF4-FFF2-40B4-BE49-F238E27FC236}">
                  <a16:creationId xmlns:a16="http://schemas.microsoft.com/office/drawing/2014/main" id="{7F7733F0-EB7E-2577-729C-D2CFF6DE1EC6}"/>
                </a:ext>
              </a:extLst>
            </p:cNvPr>
            <p:cNvCxnSpPr>
              <a:stCxn id="57" idx="1"/>
              <a:endCxn id="56" idx="0"/>
            </p:cNvCxnSpPr>
            <p:nvPr/>
          </p:nvCxnSpPr>
          <p:spPr>
            <a:xfrm rot="10800000" flipV="1">
              <a:off x="1690465" y="4576202"/>
              <a:ext cx="590381" cy="229319"/>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59" name="Grupo 58">
            <a:extLst>
              <a:ext uri="{FF2B5EF4-FFF2-40B4-BE49-F238E27FC236}">
                <a16:creationId xmlns:a16="http://schemas.microsoft.com/office/drawing/2014/main" id="{36302D27-D2A7-60B0-D6E2-62D7CC76D38D}"/>
              </a:ext>
            </a:extLst>
          </p:cNvPr>
          <p:cNvGrpSpPr/>
          <p:nvPr/>
        </p:nvGrpSpPr>
        <p:grpSpPr>
          <a:xfrm>
            <a:off x="4735161" y="3592412"/>
            <a:ext cx="2503655" cy="916622"/>
            <a:chOff x="3860028" y="2312960"/>
            <a:chExt cx="2503655" cy="916622"/>
          </a:xfrm>
        </p:grpSpPr>
        <p:cxnSp>
          <p:nvCxnSpPr>
            <p:cNvPr id="60" name="Conector angular 59">
              <a:extLst>
                <a:ext uri="{FF2B5EF4-FFF2-40B4-BE49-F238E27FC236}">
                  <a16:creationId xmlns:a16="http://schemas.microsoft.com/office/drawing/2014/main" id="{132C020A-D627-57DA-7DCF-E59D1AF20EC1}"/>
                </a:ext>
              </a:extLst>
            </p:cNvPr>
            <p:cNvCxnSpPr>
              <a:stCxn id="62" idx="0"/>
              <a:endCxn id="61" idx="3"/>
            </p:cNvCxnSpPr>
            <p:nvPr/>
          </p:nvCxnSpPr>
          <p:spPr>
            <a:xfrm rot="16200000" flipH="1" flipV="1">
              <a:off x="5206417" y="2081269"/>
              <a:ext cx="346365" cy="888938"/>
            </a:xfrm>
            <a:prstGeom prst="bentConnector4">
              <a:avLst>
                <a:gd name="adj1" fmla="val -66000"/>
                <a:gd name="adj2" fmla="val 80352"/>
              </a:avLst>
            </a:prstGeom>
            <a:ln>
              <a:tailEnd type="triangle"/>
            </a:ln>
          </p:spPr>
          <p:style>
            <a:lnRef idx="1">
              <a:schemeClr val="accent2"/>
            </a:lnRef>
            <a:fillRef idx="0">
              <a:schemeClr val="accent2"/>
            </a:fillRef>
            <a:effectRef idx="0">
              <a:schemeClr val="accent2"/>
            </a:effectRef>
            <a:fontRef idx="minor">
              <a:schemeClr val="tx1"/>
            </a:fontRef>
          </p:style>
        </p:cxnSp>
        <p:sp>
          <p:nvSpPr>
            <p:cNvPr id="61" name="Rectángulo 60">
              <a:extLst>
                <a:ext uri="{FF2B5EF4-FFF2-40B4-BE49-F238E27FC236}">
                  <a16:creationId xmlns:a16="http://schemas.microsoft.com/office/drawing/2014/main" id="{D5AE8F4E-8EE5-5481-3690-0D884AD88AC3}"/>
                </a:ext>
              </a:extLst>
            </p:cNvPr>
            <p:cNvSpPr/>
            <p:nvPr/>
          </p:nvSpPr>
          <p:spPr>
            <a:xfrm>
              <a:off x="3860028" y="2312960"/>
              <a:ext cx="1075103" cy="771922"/>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0"/>
                </a:spcAft>
              </a:pPr>
              <a:r>
                <a:rPr lang="es-CO" sz="900" b="1">
                  <a:ea typeface="Calibri" panose="020F0502020204030204" pitchFamily="34" charset="0"/>
                  <a:cs typeface="Times New Roman" panose="02020603050405020304" pitchFamily="18" charset="0"/>
                </a:rPr>
                <a:t>Protección de Datos Personales.​</a:t>
              </a:r>
            </a:p>
          </p:txBody>
        </p:sp>
        <p:pic>
          <p:nvPicPr>
            <p:cNvPr id="62" name="Imagen 61">
              <a:extLst>
                <a:ext uri="{FF2B5EF4-FFF2-40B4-BE49-F238E27FC236}">
                  <a16:creationId xmlns:a16="http://schemas.microsoft.com/office/drawing/2014/main" id="{614486D3-6D5A-4871-F56D-D93175A6A585}"/>
                </a:ext>
              </a:extLst>
            </p:cNvPr>
            <p:cNvPicPr>
              <a:picLocks noChangeAspect="1"/>
            </p:cNvPicPr>
            <p:nvPr/>
          </p:nvPicPr>
          <p:blipFill rotWithShape="1">
            <a:blip r:embed="rId18">
              <a:clrChange>
                <a:clrFrom>
                  <a:srgbClr val="FFFFFF"/>
                </a:clrFrom>
                <a:clrTo>
                  <a:srgbClr val="FFFFFF">
                    <a:alpha val="0"/>
                  </a:srgbClr>
                </a:clrTo>
              </a:clrChange>
            </a:blip>
            <a:srcRect l="3000" r="41625"/>
            <a:stretch/>
          </p:blipFill>
          <p:spPr>
            <a:xfrm>
              <a:off x="5284454" y="2352556"/>
              <a:ext cx="1079229" cy="877026"/>
            </a:xfrm>
            <a:prstGeom prst="rect">
              <a:avLst/>
            </a:prstGeom>
          </p:spPr>
        </p:pic>
      </p:grpSp>
      <p:sp>
        <p:nvSpPr>
          <p:cNvPr id="63" name="Título 1">
            <a:extLst>
              <a:ext uri="{FF2B5EF4-FFF2-40B4-BE49-F238E27FC236}">
                <a16:creationId xmlns:a16="http://schemas.microsoft.com/office/drawing/2014/main" id="{A404DD54-ACA2-1893-4B96-E723E494B708}"/>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UNIDAD DE INFORMÁTICA</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spTree>
    <p:extLst>
      <p:ext uri="{BB962C8B-B14F-4D97-AF65-F5344CB8AC3E}">
        <p14:creationId xmlns:p14="http://schemas.microsoft.com/office/powerpoint/2010/main" val="3795862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a:extLst>
              <a:ext uri="{FF2B5EF4-FFF2-40B4-BE49-F238E27FC236}">
                <a16:creationId xmlns:a16="http://schemas.microsoft.com/office/drawing/2014/main" id="{310C421B-A56C-CBF3-14F9-18F551155CC4}"/>
              </a:ext>
            </a:extLst>
          </p:cNvPr>
          <p:cNvSpPr txBox="1"/>
          <p:nvPr/>
        </p:nvSpPr>
        <p:spPr>
          <a:xfrm>
            <a:off x="5058869" y="2241350"/>
            <a:ext cx="5937339" cy="4616650"/>
          </a:xfrm>
          <a:prstGeom prst="rect">
            <a:avLst/>
          </a:prstGeom>
          <a:noFill/>
        </p:spPr>
        <p:txBody>
          <a:bodyPr wrap="square" lIns="91440" tIns="45721" rIns="91440" bIns="45721" rtlCol="0" anchor="t">
            <a:spAutoFit/>
          </a:bodyPr>
          <a:lstStyle/>
          <a:p>
            <a:pPr marL="171453" indent="-171453" algn="just">
              <a:buFont typeface="Arial"/>
              <a:buChar char="•"/>
            </a:pPr>
            <a:r>
              <a:rPr lang="es-ES" sz="1400">
                <a:latin typeface="Montserrat" pitchFamily="2" charset="77"/>
              </a:rPr>
              <a:t>Planear y coordinar el uso, evaluación de la operación de la infraestructura de los sistemas informáticos (Software, hardware, comunicaciones y centros de datos) de la Rama Judicial, así como proponer las acciones de mantenimiento y mejoramiento de los mismos, de conformidad con los lineamientos del Director Ejecutivo de Administración Judicial y las políticas del Consejo Superior de la Judicatura. </a:t>
            </a:r>
            <a:endParaRPr lang="es-ES" sz="2000">
              <a:latin typeface="Montserrat" pitchFamily="2" charset="77"/>
            </a:endParaRPr>
          </a:p>
          <a:p>
            <a:pPr marL="171453" indent="-171453" algn="just">
              <a:buFont typeface="Arial"/>
              <a:buChar char="•"/>
            </a:pPr>
            <a:r>
              <a:rPr lang="es-ES" sz="1400">
                <a:latin typeface="Montserrat" pitchFamily="2" charset="77"/>
              </a:rPr>
              <a:t>Supervisar los contratos relacionados con las compras y adquisición de servicios de la infraestructura de los sistemas informáticos.</a:t>
            </a:r>
          </a:p>
          <a:p>
            <a:pPr marL="171453" indent="-171453" algn="just">
              <a:buFont typeface="Arial"/>
              <a:buChar char="•"/>
            </a:pPr>
            <a:r>
              <a:rPr lang="es-ES" sz="1400">
                <a:latin typeface="Montserrat" pitchFamily="2" charset="77"/>
              </a:rPr>
              <a:t>Dirigir el levantamiento y actualización del inventario de la infraestructura de los sistemas informáticos, identificar la brecha en la materia y proponer acciones de mejoramiento y evolución. </a:t>
            </a:r>
          </a:p>
          <a:p>
            <a:pPr marL="171453" indent="-171453" algn="just">
              <a:buFont typeface="Arial"/>
              <a:buChar char="•"/>
            </a:pPr>
            <a:r>
              <a:rPr lang="es-ES" sz="1400">
                <a:latin typeface="Montserrat" pitchFamily="2" charset="77"/>
              </a:rPr>
              <a:t>Proveer, coordinar y/o implementar los servicios de soporte y mantenimiento relacionados con la operación de la infraestructura de los sistemas informáticos de la Rama Judicial.</a:t>
            </a:r>
          </a:p>
          <a:p>
            <a:pPr marL="171453" indent="-171453" algn="just">
              <a:buFont typeface="Arial"/>
              <a:buChar char="•"/>
            </a:pPr>
            <a:r>
              <a:rPr lang="es-ES" sz="1400">
                <a:latin typeface="Montserrat" pitchFamily="2" charset="77"/>
              </a:rPr>
              <a:t>Implementar las políticas, procesos, productos y servicios de seguridad de la información y seguridad informática en la operación de los sistemas informáticos.</a:t>
            </a:r>
            <a:endParaRPr lang="es-CO" sz="1400">
              <a:latin typeface="Montserrat" pitchFamily="2" charset="77"/>
            </a:endParaRPr>
          </a:p>
        </p:txBody>
      </p:sp>
      <p:grpSp>
        <p:nvGrpSpPr>
          <p:cNvPr id="3" name="Grupo 2">
            <a:extLst>
              <a:ext uri="{FF2B5EF4-FFF2-40B4-BE49-F238E27FC236}">
                <a16:creationId xmlns:a16="http://schemas.microsoft.com/office/drawing/2014/main" id="{A3ACEE68-1717-7A61-037A-A798504398F3}"/>
              </a:ext>
            </a:extLst>
          </p:cNvPr>
          <p:cNvGrpSpPr/>
          <p:nvPr/>
        </p:nvGrpSpPr>
        <p:grpSpPr>
          <a:xfrm>
            <a:off x="693021" y="2392047"/>
            <a:ext cx="3598742" cy="2965659"/>
            <a:chOff x="519883" y="3505529"/>
            <a:chExt cx="2823058" cy="2965659"/>
          </a:xfrm>
        </p:grpSpPr>
        <p:grpSp>
          <p:nvGrpSpPr>
            <p:cNvPr id="4" name="Grupo 3">
              <a:extLst>
                <a:ext uri="{FF2B5EF4-FFF2-40B4-BE49-F238E27FC236}">
                  <a16:creationId xmlns:a16="http://schemas.microsoft.com/office/drawing/2014/main" id="{B8A27C3C-4C5B-EE74-6DD3-FAB9B3B8918B}"/>
                </a:ext>
              </a:extLst>
            </p:cNvPr>
            <p:cNvGrpSpPr/>
            <p:nvPr/>
          </p:nvGrpSpPr>
          <p:grpSpPr>
            <a:xfrm>
              <a:off x="519883" y="3505529"/>
              <a:ext cx="2823058" cy="2965659"/>
              <a:chOff x="519883" y="3505529"/>
              <a:chExt cx="2823058" cy="2965659"/>
            </a:xfrm>
          </p:grpSpPr>
          <p:sp>
            <p:nvSpPr>
              <p:cNvPr id="7" name="TextBox 39">
                <a:extLst>
                  <a:ext uri="{FF2B5EF4-FFF2-40B4-BE49-F238E27FC236}">
                    <a16:creationId xmlns:a16="http://schemas.microsoft.com/office/drawing/2014/main" id="{36AB5A9A-BFB3-A7A6-7EF6-247A8B5914DE}"/>
                  </a:ext>
                </a:extLst>
              </p:cNvPr>
              <p:cNvSpPr txBox="1"/>
              <p:nvPr/>
            </p:nvSpPr>
            <p:spPr>
              <a:xfrm>
                <a:off x="519883" y="3505529"/>
                <a:ext cx="1223268" cy="584775"/>
              </a:xfrm>
              <a:prstGeom prst="rect">
                <a:avLst/>
              </a:prstGeom>
              <a:solidFill>
                <a:schemeClr val="accent2"/>
              </a:solidFill>
              <a:ln w="19050">
                <a:solidFill>
                  <a:srgbClr val="00B050"/>
                </a:solidFill>
                <a:prstDash val="sysDot"/>
              </a:ln>
            </p:spPr>
            <p:txBody>
              <a:bodyPr wrap="square" rtlCol="0" anchor="ctr">
                <a:spAutoFit/>
              </a:bodyPr>
              <a:lstStyle>
                <a:defPPr>
                  <a:defRPr lang="x-none"/>
                </a:defPPr>
                <a:lvl1pPr algn="ctr">
                  <a:defRPr sz="1200">
                    <a:solidFill>
                      <a:srgbClr val="6D6E71"/>
                    </a:solidFill>
                    <a:latin typeface="Gotham Medium" panose="02000604030000020004" pitchFamily="2" charset="0"/>
                  </a:defRPr>
                </a:lvl1pPr>
              </a:lstStyle>
              <a:p>
                <a:r>
                  <a:rPr lang="es-ES_tradnl" sz="1600" b="1" dirty="0">
                    <a:solidFill>
                      <a:schemeClr val="tx1"/>
                    </a:solidFill>
                    <a:latin typeface="Montserrat" pitchFamily="2" charset="77"/>
                  </a:rPr>
                  <a:t>Unidad de Informática</a:t>
                </a:r>
              </a:p>
            </p:txBody>
          </p:sp>
          <p:sp>
            <p:nvSpPr>
              <p:cNvPr id="8" name="TextBox 39">
                <a:extLst>
                  <a:ext uri="{FF2B5EF4-FFF2-40B4-BE49-F238E27FC236}">
                    <a16:creationId xmlns:a16="http://schemas.microsoft.com/office/drawing/2014/main" id="{12226C43-6E73-ED71-7035-A95A5F1D8381}"/>
                  </a:ext>
                </a:extLst>
              </p:cNvPr>
              <p:cNvSpPr txBox="1"/>
              <p:nvPr/>
            </p:nvSpPr>
            <p:spPr>
              <a:xfrm>
                <a:off x="1448027" y="4167547"/>
                <a:ext cx="1887609" cy="461665"/>
              </a:xfrm>
              <a:prstGeom prst="rect">
                <a:avLst/>
              </a:prstGeom>
              <a:noFill/>
              <a:ln w="19050">
                <a:solidFill>
                  <a:srgbClr val="00B050"/>
                </a:solidFill>
                <a:prstDash val="sysDot"/>
              </a:ln>
            </p:spPr>
            <p:txBody>
              <a:bodyPr wrap="square" rtlCol="0" anchor="ctr">
                <a:spAutoFit/>
              </a:bodyPr>
              <a:lstStyle>
                <a:defPPr>
                  <a:defRPr lang="x-none"/>
                </a:defPPr>
                <a:lvl1pPr algn="ctr">
                  <a:defRPr sz="1200">
                    <a:solidFill>
                      <a:srgbClr val="6D6E71"/>
                    </a:solidFill>
                    <a:latin typeface="Gotham Medium" panose="02000604030000020004" pitchFamily="2" charset="0"/>
                  </a:defRPr>
                </a:lvl1pPr>
              </a:lstStyle>
              <a:p>
                <a:pPr algn="l"/>
                <a:r>
                  <a:rPr lang="es-ES">
                    <a:solidFill>
                      <a:schemeClr val="tx1"/>
                    </a:solidFill>
                    <a:latin typeface="Montserrat" pitchFamily="2" charset="77"/>
                  </a:rPr>
                  <a:t>Sección de Soporte Técnico y Apoyo Logístico.</a:t>
                </a:r>
                <a:endParaRPr lang="es-ES_tradnl">
                  <a:solidFill>
                    <a:schemeClr val="tx1"/>
                  </a:solidFill>
                  <a:latin typeface="Montserrat" pitchFamily="2" charset="77"/>
                </a:endParaRPr>
              </a:p>
            </p:txBody>
          </p:sp>
          <p:sp>
            <p:nvSpPr>
              <p:cNvPr id="9" name="TextBox 39">
                <a:extLst>
                  <a:ext uri="{FF2B5EF4-FFF2-40B4-BE49-F238E27FC236}">
                    <a16:creationId xmlns:a16="http://schemas.microsoft.com/office/drawing/2014/main" id="{DB9A0ADA-872A-B080-3557-6FEDBE816641}"/>
                  </a:ext>
                </a:extLst>
              </p:cNvPr>
              <p:cNvSpPr txBox="1"/>
              <p:nvPr/>
            </p:nvSpPr>
            <p:spPr>
              <a:xfrm>
                <a:off x="1056239" y="4833193"/>
                <a:ext cx="2279397" cy="461665"/>
              </a:xfrm>
              <a:prstGeom prst="rect">
                <a:avLst/>
              </a:prstGeom>
              <a:noFill/>
              <a:ln w="19050">
                <a:solidFill>
                  <a:srgbClr val="00B050"/>
                </a:solidFill>
                <a:prstDash val="sysDot"/>
              </a:ln>
            </p:spPr>
            <p:txBody>
              <a:bodyPr wrap="square" rtlCol="0" anchor="ctr">
                <a:spAutoFit/>
              </a:bodyPr>
              <a:lstStyle>
                <a:defPPr>
                  <a:defRPr lang="x-none"/>
                </a:defPPr>
                <a:lvl1pPr algn="ctr">
                  <a:defRPr sz="1200">
                    <a:solidFill>
                      <a:srgbClr val="6D6E71"/>
                    </a:solidFill>
                    <a:latin typeface="Gotham Medium" panose="02000604030000020004" pitchFamily="2" charset="0"/>
                  </a:defRPr>
                </a:lvl1pPr>
              </a:lstStyle>
              <a:p>
                <a:pPr algn="l"/>
                <a:r>
                  <a:rPr lang="es-ES">
                    <a:solidFill>
                      <a:schemeClr val="tx1"/>
                    </a:solidFill>
                    <a:latin typeface="Montserrat" pitchFamily="2" charset="77"/>
                  </a:rPr>
                  <a:t>División de Infraestructura de Software.</a:t>
                </a:r>
                <a:endParaRPr lang="es-ES_tradnl">
                  <a:solidFill>
                    <a:schemeClr val="tx1"/>
                  </a:solidFill>
                  <a:latin typeface="Montserrat" pitchFamily="2" charset="77"/>
                </a:endParaRPr>
              </a:p>
            </p:txBody>
          </p:sp>
          <p:sp>
            <p:nvSpPr>
              <p:cNvPr id="10" name="TextBox 39">
                <a:extLst>
                  <a:ext uri="{FF2B5EF4-FFF2-40B4-BE49-F238E27FC236}">
                    <a16:creationId xmlns:a16="http://schemas.microsoft.com/office/drawing/2014/main" id="{55312B60-6789-9EBD-F1C2-EF6C134D0A3A}"/>
                  </a:ext>
                </a:extLst>
              </p:cNvPr>
              <p:cNvSpPr txBox="1"/>
              <p:nvPr/>
            </p:nvSpPr>
            <p:spPr>
              <a:xfrm>
                <a:off x="1059837" y="5446810"/>
                <a:ext cx="2283104" cy="646331"/>
              </a:xfrm>
              <a:prstGeom prst="rect">
                <a:avLst/>
              </a:prstGeom>
              <a:noFill/>
              <a:ln w="19050">
                <a:solidFill>
                  <a:srgbClr val="00B050"/>
                </a:solidFill>
                <a:prstDash val="sysDot"/>
              </a:ln>
            </p:spPr>
            <p:txBody>
              <a:bodyPr wrap="square" rtlCol="0" anchor="ctr">
                <a:spAutoFit/>
              </a:bodyPr>
              <a:lstStyle>
                <a:defPPr>
                  <a:defRPr lang="x-none"/>
                </a:defPPr>
                <a:lvl1pPr algn="ctr">
                  <a:defRPr sz="1200">
                    <a:solidFill>
                      <a:srgbClr val="6D6E71"/>
                    </a:solidFill>
                    <a:latin typeface="Gotham Medium" panose="02000604030000020004" pitchFamily="2" charset="0"/>
                  </a:defRPr>
                </a:lvl1pPr>
              </a:lstStyle>
              <a:p>
                <a:pPr algn="l"/>
                <a:r>
                  <a:rPr lang="es-ES">
                    <a:solidFill>
                      <a:schemeClr val="tx1"/>
                    </a:solidFill>
                    <a:latin typeface="Montserrat" pitchFamily="2" charset="77"/>
                  </a:rPr>
                  <a:t>División de Infraestructura de Hardware, Comunicaciones y Centros de Datos.</a:t>
                </a:r>
                <a:endParaRPr lang="es-ES_tradnl">
                  <a:solidFill>
                    <a:schemeClr val="tx1"/>
                  </a:solidFill>
                  <a:latin typeface="Montserrat" pitchFamily="2" charset="77"/>
                </a:endParaRPr>
              </a:p>
            </p:txBody>
          </p:sp>
          <p:cxnSp>
            <p:nvCxnSpPr>
              <p:cNvPr id="11" name="Conector recto 10">
                <a:extLst>
                  <a:ext uri="{FF2B5EF4-FFF2-40B4-BE49-F238E27FC236}">
                    <a16:creationId xmlns:a16="http://schemas.microsoft.com/office/drawing/2014/main" id="{49ADA14F-4BB5-F235-B18C-FC8F3E605DD9}"/>
                  </a:ext>
                </a:extLst>
              </p:cNvPr>
              <p:cNvCxnSpPr>
                <a:cxnSpLocks/>
              </p:cNvCxnSpPr>
              <p:nvPr/>
            </p:nvCxnSpPr>
            <p:spPr>
              <a:xfrm>
                <a:off x="600640" y="4075870"/>
                <a:ext cx="3962" cy="2395318"/>
              </a:xfrm>
              <a:prstGeom prst="line">
                <a:avLst/>
              </a:prstGeom>
              <a:ln w="19050">
                <a:solidFill>
                  <a:srgbClr val="F6C042"/>
                </a:solidFill>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1DA7D385-C468-709A-9005-39AC9D69AE49}"/>
                  </a:ext>
                </a:extLst>
              </p:cNvPr>
              <p:cNvCxnSpPr>
                <a:cxnSpLocks/>
              </p:cNvCxnSpPr>
              <p:nvPr/>
            </p:nvCxnSpPr>
            <p:spPr>
              <a:xfrm>
                <a:off x="604601" y="4398381"/>
                <a:ext cx="754088"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8BF7AAF2-24D3-A1E1-45F8-B75B6E68A8F7}"/>
                  </a:ext>
                </a:extLst>
              </p:cNvPr>
              <p:cNvCxnSpPr>
                <a:cxnSpLocks/>
              </p:cNvCxnSpPr>
              <p:nvPr/>
            </p:nvCxnSpPr>
            <p:spPr>
              <a:xfrm>
                <a:off x="604601" y="5131594"/>
                <a:ext cx="396000"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Conector recto de flecha 5">
              <a:extLst>
                <a:ext uri="{FF2B5EF4-FFF2-40B4-BE49-F238E27FC236}">
                  <a16:creationId xmlns:a16="http://schemas.microsoft.com/office/drawing/2014/main" id="{FC2D0E2B-7601-B200-B961-E95D0F123373}"/>
                </a:ext>
              </a:extLst>
            </p:cNvPr>
            <p:cNvCxnSpPr>
              <a:cxnSpLocks/>
            </p:cNvCxnSpPr>
            <p:nvPr/>
          </p:nvCxnSpPr>
          <p:spPr>
            <a:xfrm>
              <a:off x="600640" y="5774947"/>
              <a:ext cx="425034"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22">
            <a:extLst>
              <a:ext uri="{FF2B5EF4-FFF2-40B4-BE49-F238E27FC236}">
                <a16:creationId xmlns:a16="http://schemas.microsoft.com/office/drawing/2014/main" id="{3965087C-BCC2-03AB-6A0B-AF879855A063}"/>
              </a:ext>
            </a:extLst>
          </p:cNvPr>
          <p:cNvSpPr txBox="1"/>
          <p:nvPr/>
        </p:nvSpPr>
        <p:spPr>
          <a:xfrm>
            <a:off x="5116551" y="1923064"/>
            <a:ext cx="3329237" cy="338554"/>
          </a:xfrm>
          <a:prstGeom prst="rect">
            <a:avLst/>
          </a:prstGeom>
          <a:noFill/>
        </p:spPr>
        <p:txBody>
          <a:bodyPr wrap="square" rtlCol="0">
            <a:spAutoFit/>
          </a:bodyPr>
          <a:lstStyle/>
          <a:p>
            <a:pPr algn="just"/>
            <a:r>
              <a:rPr lang="es-CO" sz="1600" b="1">
                <a:solidFill>
                  <a:srgbClr val="00B050"/>
                </a:solidFill>
                <a:latin typeface="Montserrat" pitchFamily="2" charset="77"/>
                <a:ea typeface="Calibri" panose="020F0502020204030204" pitchFamily="34" charset="0"/>
              </a:rPr>
              <a:t>Principales Funciones</a:t>
            </a:r>
            <a:endParaRPr lang="es-MX" sz="1600" b="1">
              <a:solidFill>
                <a:srgbClr val="00B050"/>
              </a:solidFill>
              <a:latin typeface="Montserrat" pitchFamily="2" charset="77"/>
            </a:endParaRPr>
          </a:p>
        </p:txBody>
      </p:sp>
      <p:sp>
        <p:nvSpPr>
          <p:cNvPr id="19" name="TextBox 39">
            <a:extLst>
              <a:ext uri="{FF2B5EF4-FFF2-40B4-BE49-F238E27FC236}">
                <a16:creationId xmlns:a16="http://schemas.microsoft.com/office/drawing/2014/main" id="{DAAE5897-E049-7057-678E-6089A432B4F6}"/>
              </a:ext>
            </a:extLst>
          </p:cNvPr>
          <p:cNvSpPr txBox="1"/>
          <p:nvPr/>
        </p:nvSpPr>
        <p:spPr>
          <a:xfrm>
            <a:off x="1372025" y="5029570"/>
            <a:ext cx="2910427" cy="646331"/>
          </a:xfrm>
          <a:prstGeom prst="rect">
            <a:avLst/>
          </a:prstGeom>
          <a:noFill/>
          <a:ln w="19050">
            <a:solidFill>
              <a:srgbClr val="00B050"/>
            </a:solidFill>
            <a:prstDash val="sysDot"/>
          </a:ln>
        </p:spPr>
        <p:txBody>
          <a:bodyPr wrap="square" rtlCol="0" anchor="ctr">
            <a:spAutoFit/>
          </a:bodyPr>
          <a:lstStyle>
            <a:defPPr>
              <a:defRPr lang="x-none"/>
            </a:defPPr>
            <a:lvl1pPr algn="ctr">
              <a:defRPr sz="1200">
                <a:solidFill>
                  <a:srgbClr val="6D6E71"/>
                </a:solidFill>
                <a:latin typeface="Gotham Medium" panose="02000604030000020004" pitchFamily="2" charset="0"/>
              </a:defRPr>
            </a:lvl1pPr>
          </a:lstStyle>
          <a:p>
            <a:pPr algn="l"/>
            <a:r>
              <a:rPr lang="es-ES">
                <a:solidFill>
                  <a:schemeClr val="tx1"/>
                </a:solidFill>
                <a:latin typeface="Montserrat" pitchFamily="2" charset="77"/>
              </a:rPr>
              <a:t>División de Infraestructura de Hardware, Comunicaciones y Centros de Datos.</a:t>
            </a:r>
            <a:endParaRPr lang="es-ES_tradnl">
              <a:solidFill>
                <a:schemeClr val="tx1"/>
              </a:solidFill>
              <a:latin typeface="Montserrat" pitchFamily="2" charset="77"/>
            </a:endParaRPr>
          </a:p>
        </p:txBody>
      </p:sp>
      <p:cxnSp>
        <p:nvCxnSpPr>
          <p:cNvPr id="20" name="Conector recto de flecha 19">
            <a:extLst>
              <a:ext uri="{FF2B5EF4-FFF2-40B4-BE49-F238E27FC236}">
                <a16:creationId xmlns:a16="http://schemas.microsoft.com/office/drawing/2014/main" id="{7D2FF495-C239-30E8-9CC5-987503CD4E0A}"/>
              </a:ext>
            </a:extLst>
          </p:cNvPr>
          <p:cNvCxnSpPr>
            <a:cxnSpLocks/>
          </p:cNvCxnSpPr>
          <p:nvPr/>
        </p:nvCxnSpPr>
        <p:spPr>
          <a:xfrm>
            <a:off x="786654" y="5357705"/>
            <a:ext cx="541820" cy="0"/>
          </a:xfrm>
          <a:prstGeom prst="straightConnector1">
            <a:avLst/>
          </a:prstGeom>
          <a:ln w="19050">
            <a:solidFill>
              <a:srgbClr val="F6C042"/>
            </a:solidFill>
            <a:tailEnd type="triangle"/>
          </a:ln>
        </p:spPr>
        <p:style>
          <a:lnRef idx="1">
            <a:schemeClr val="accent1"/>
          </a:lnRef>
          <a:fillRef idx="0">
            <a:schemeClr val="accent1"/>
          </a:fillRef>
          <a:effectRef idx="0">
            <a:schemeClr val="accent1"/>
          </a:effectRef>
          <a:fontRef idx="minor">
            <a:schemeClr val="tx1"/>
          </a:fontRef>
        </p:style>
      </p:cxnSp>
      <p:sp>
        <p:nvSpPr>
          <p:cNvPr id="17" name="Título 1">
            <a:extLst>
              <a:ext uri="{FF2B5EF4-FFF2-40B4-BE49-F238E27FC236}">
                <a16:creationId xmlns:a16="http://schemas.microsoft.com/office/drawing/2014/main" id="{B9C852D3-D875-474E-8F2B-F697DDECE1DE}"/>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ESTRUCTURA</a:t>
            </a:r>
          </a:p>
        </p:txBody>
      </p:sp>
    </p:spTree>
    <p:extLst>
      <p:ext uri="{BB962C8B-B14F-4D97-AF65-F5344CB8AC3E}">
        <p14:creationId xmlns:p14="http://schemas.microsoft.com/office/powerpoint/2010/main" val="2972855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2">
            <a:extLst>
              <a:ext uri="{FF2B5EF4-FFF2-40B4-BE49-F238E27FC236}">
                <a16:creationId xmlns:a16="http://schemas.microsoft.com/office/drawing/2014/main" id="{CC198DD4-C580-54CC-6590-CECC5F1DBC8E}"/>
              </a:ext>
            </a:extLst>
          </p:cNvPr>
          <p:cNvSpPr txBox="1"/>
          <p:nvPr/>
        </p:nvSpPr>
        <p:spPr>
          <a:xfrm>
            <a:off x="6285485" y="4415685"/>
            <a:ext cx="4517769" cy="1169551"/>
          </a:xfrm>
          <a:prstGeom prst="rect">
            <a:avLst/>
          </a:prstGeom>
          <a:noFill/>
        </p:spPr>
        <p:txBody>
          <a:bodyPr wrap="square" lIns="91440" tIns="45720" rIns="91440" bIns="45720" rtlCol="0" anchor="t">
            <a:spAutoFit/>
          </a:bodyPr>
          <a:lstStyle/>
          <a:p>
            <a:pPr algn="just"/>
            <a:r>
              <a:rPr lang="es-ES" sz="1400">
                <a:latin typeface="Filson Pro Bold" panose="02000000000000000000"/>
              </a:rPr>
              <a:t>Participar en la formulación, implementación, ejecución y control de procedimientos, acciones e instrumentos y tareas definidas en los planes y programas de la Entidad y los sistemas integrados de gestión en los asuntos de competencia de la Dependencia</a:t>
            </a:r>
          </a:p>
        </p:txBody>
      </p:sp>
      <p:sp>
        <p:nvSpPr>
          <p:cNvPr id="15" name="CuadroTexto 14">
            <a:extLst>
              <a:ext uri="{FF2B5EF4-FFF2-40B4-BE49-F238E27FC236}">
                <a16:creationId xmlns:a16="http://schemas.microsoft.com/office/drawing/2014/main" id="{0B335B03-58E5-3B78-6CB2-E6FEC2C327B3}"/>
              </a:ext>
            </a:extLst>
          </p:cNvPr>
          <p:cNvSpPr txBox="1"/>
          <p:nvPr/>
        </p:nvSpPr>
        <p:spPr>
          <a:xfrm>
            <a:off x="1326238" y="2905780"/>
            <a:ext cx="408087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Proponer</a:t>
            </a:r>
            <a:r>
              <a:rPr lang="es-ES" sz="1400">
                <a:latin typeface="Filson Pro Bold" panose="02000000000000000000"/>
                <a:ea typeface="+mn-lt"/>
                <a:cs typeface="+mn-lt"/>
              </a:rPr>
              <a:t> metodologías, estándares y guías de arquitectura tecnológica para los sistemas de información. </a:t>
            </a:r>
            <a:endParaRPr lang="es-ES" sz="1400">
              <a:latin typeface="Filson Pro Bold" panose="02000000000000000000"/>
            </a:endParaRPr>
          </a:p>
        </p:txBody>
      </p:sp>
      <p:sp>
        <p:nvSpPr>
          <p:cNvPr id="16" name="CuadroTexto 15">
            <a:extLst>
              <a:ext uri="{FF2B5EF4-FFF2-40B4-BE49-F238E27FC236}">
                <a16:creationId xmlns:a16="http://schemas.microsoft.com/office/drawing/2014/main" id="{375F2206-EE9E-C862-A3F4-61035121969E}"/>
              </a:ext>
            </a:extLst>
          </p:cNvPr>
          <p:cNvSpPr txBox="1"/>
          <p:nvPr/>
        </p:nvSpPr>
        <p:spPr>
          <a:xfrm>
            <a:off x="1326238" y="3658583"/>
            <a:ext cx="408087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Implementar las políticas de seguridad de la información diseñadas por las instancias competentes.</a:t>
            </a:r>
          </a:p>
        </p:txBody>
      </p:sp>
      <p:sp>
        <p:nvSpPr>
          <p:cNvPr id="17" name="CuadroTexto 16">
            <a:extLst>
              <a:ext uri="{FF2B5EF4-FFF2-40B4-BE49-F238E27FC236}">
                <a16:creationId xmlns:a16="http://schemas.microsoft.com/office/drawing/2014/main" id="{34C0F465-E4A4-3ABE-16AF-94779CB64CDA}"/>
              </a:ext>
            </a:extLst>
          </p:cNvPr>
          <p:cNvSpPr txBox="1"/>
          <p:nvPr/>
        </p:nvSpPr>
        <p:spPr>
          <a:xfrm>
            <a:off x="1326238" y="4411386"/>
            <a:ext cx="408087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Mantener en operatividad los sistemas de información de su competencia, adecuándolos a los cambios tecnológicos y procedimientos que presenten. </a:t>
            </a:r>
          </a:p>
        </p:txBody>
      </p:sp>
      <p:sp>
        <p:nvSpPr>
          <p:cNvPr id="22" name="CuadroTexto 21">
            <a:extLst>
              <a:ext uri="{FF2B5EF4-FFF2-40B4-BE49-F238E27FC236}">
                <a16:creationId xmlns:a16="http://schemas.microsoft.com/office/drawing/2014/main" id="{07D6FABE-2FB6-5465-AA1A-EFF4DF76806D}"/>
              </a:ext>
            </a:extLst>
          </p:cNvPr>
          <p:cNvSpPr txBox="1"/>
          <p:nvPr/>
        </p:nvSpPr>
        <p:spPr>
          <a:xfrm>
            <a:off x="1326238" y="5427400"/>
            <a:ext cx="408087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Proveer asistencia en el desarrollo de aplicaciones de automatización de las dependencias del Consejo Superior de la Judicatura, Dirección Ejecutiva y demás dependencias de la Rama Judicial.</a:t>
            </a:r>
          </a:p>
        </p:txBody>
      </p:sp>
      <p:sp>
        <p:nvSpPr>
          <p:cNvPr id="23" name="CuadroTexto 22">
            <a:extLst>
              <a:ext uri="{FF2B5EF4-FFF2-40B4-BE49-F238E27FC236}">
                <a16:creationId xmlns:a16="http://schemas.microsoft.com/office/drawing/2014/main" id="{4BEC33C9-5FCB-D834-66C6-7027D4034466}"/>
              </a:ext>
            </a:extLst>
          </p:cNvPr>
          <p:cNvSpPr txBox="1"/>
          <p:nvPr/>
        </p:nvSpPr>
        <p:spPr>
          <a:xfrm>
            <a:off x="6285485" y="2905780"/>
            <a:ext cx="45177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Revisar la calidad del software que se contrate o desarrolle en la Rama Judicial y velar por su actualización.</a:t>
            </a:r>
            <a:endParaRPr lang="es-ES"/>
          </a:p>
        </p:txBody>
      </p:sp>
      <p:sp>
        <p:nvSpPr>
          <p:cNvPr id="24" name="CuadroTexto 23">
            <a:extLst>
              <a:ext uri="{FF2B5EF4-FFF2-40B4-BE49-F238E27FC236}">
                <a16:creationId xmlns:a16="http://schemas.microsoft.com/office/drawing/2014/main" id="{49885652-F336-9CFF-6EED-AF3D456FD3B0}"/>
              </a:ext>
            </a:extLst>
          </p:cNvPr>
          <p:cNvSpPr txBox="1"/>
          <p:nvPr/>
        </p:nvSpPr>
        <p:spPr>
          <a:xfrm>
            <a:off x="6285485" y="3644444"/>
            <a:ext cx="451776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Supervisar y velar por el estricto cumplimiento de los contratos de software de la Rama Judicial, que le sean encomendados, en aspectos técnicos y operativos.</a:t>
            </a:r>
          </a:p>
        </p:txBody>
      </p:sp>
      <p:sp>
        <p:nvSpPr>
          <p:cNvPr id="25" name="Flecha: cheurón 27">
            <a:extLst>
              <a:ext uri="{FF2B5EF4-FFF2-40B4-BE49-F238E27FC236}">
                <a16:creationId xmlns:a16="http://schemas.microsoft.com/office/drawing/2014/main" id="{3EF759A5-E67C-B8C5-F562-4C4EE572A83B}"/>
              </a:ext>
            </a:extLst>
          </p:cNvPr>
          <p:cNvSpPr/>
          <p:nvPr/>
        </p:nvSpPr>
        <p:spPr>
          <a:xfrm rot="10800000">
            <a:off x="1042197" y="3772636"/>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6" name="Flecha: cheurón 28">
            <a:extLst>
              <a:ext uri="{FF2B5EF4-FFF2-40B4-BE49-F238E27FC236}">
                <a16:creationId xmlns:a16="http://schemas.microsoft.com/office/drawing/2014/main" id="{6B466AC7-AB51-9BE1-68CC-078EE9EAF706}"/>
              </a:ext>
            </a:extLst>
          </p:cNvPr>
          <p:cNvSpPr/>
          <p:nvPr/>
        </p:nvSpPr>
        <p:spPr>
          <a:xfrm rot="10800000">
            <a:off x="1039420" y="4646658"/>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7" name="Flecha: cheurón 29">
            <a:extLst>
              <a:ext uri="{FF2B5EF4-FFF2-40B4-BE49-F238E27FC236}">
                <a16:creationId xmlns:a16="http://schemas.microsoft.com/office/drawing/2014/main" id="{F9CEC6F3-B7F5-C609-F70C-8076F2A3AC79}"/>
              </a:ext>
            </a:extLst>
          </p:cNvPr>
          <p:cNvSpPr/>
          <p:nvPr/>
        </p:nvSpPr>
        <p:spPr>
          <a:xfrm rot="10800000">
            <a:off x="1039420" y="5630562"/>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8" name="Flecha: cheurón 34">
            <a:extLst>
              <a:ext uri="{FF2B5EF4-FFF2-40B4-BE49-F238E27FC236}">
                <a16:creationId xmlns:a16="http://schemas.microsoft.com/office/drawing/2014/main" id="{3E8501D7-42E9-F37C-4747-42BB7B1A5D74}"/>
              </a:ext>
            </a:extLst>
          </p:cNvPr>
          <p:cNvSpPr/>
          <p:nvPr/>
        </p:nvSpPr>
        <p:spPr>
          <a:xfrm rot="10800000">
            <a:off x="5982378" y="2926250"/>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9" name="Flecha: cheurón 35">
            <a:extLst>
              <a:ext uri="{FF2B5EF4-FFF2-40B4-BE49-F238E27FC236}">
                <a16:creationId xmlns:a16="http://schemas.microsoft.com/office/drawing/2014/main" id="{149A1E03-52ED-21AA-7253-2742C215A3D6}"/>
              </a:ext>
            </a:extLst>
          </p:cNvPr>
          <p:cNvSpPr/>
          <p:nvPr/>
        </p:nvSpPr>
        <p:spPr>
          <a:xfrm rot="10800000">
            <a:off x="5982379" y="3792563"/>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30" name="Flecha: cheurón 36">
            <a:extLst>
              <a:ext uri="{FF2B5EF4-FFF2-40B4-BE49-F238E27FC236}">
                <a16:creationId xmlns:a16="http://schemas.microsoft.com/office/drawing/2014/main" id="{9F5C8B7D-FC4E-7BA3-210D-9A067F63D220}"/>
              </a:ext>
            </a:extLst>
          </p:cNvPr>
          <p:cNvSpPr/>
          <p:nvPr/>
        </p:nvSpPr>
        <p:spPr>
          <a:xfrm rot="10800000">
            <a:off x="5982379" y="4759320"/>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31" name="Flecha: cheurón 37">
            <a:extLst>
              <a:ext uri="{FF2B5EF4-FFF2-40B4-BE49-F238E27FC236}">
                <a16:creationId xmlns:a16="http://schemas.microsoft.com/office/drawing/2014/main" id="{37E75336-D3D4-629D-EC53-EB1C7F7B1940}"/>
              </a:ext>
            </a:extLst>
          </p:cNvPr>
          <p:cNvSpPr/>
          <p:nvPr/>
        </p:nvSpPr>
        <p:spPr>
          <a:xfrm rot="10800000">
            <a:off x="1039420" y="299274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18" name="Título 1">
            <a:extLst>
              <a:ext uri="{FF2B5EF4-FFF2-40B4-BE49-F238E27FC236}">
                <a16:creationId xmlns:a16="http://schemas.microsoft.com/office/drawing/2014/main" id="{5E817EC6-F86B-4EFB-BC7B-0E29A1767625}"/>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ESTRUCTURA DE SOFTWARE</a:t>
            </a:r>
          </a:p>
        </p:txBody>
      </p:sp>
      <p:pic>
        <p:nvPicPr>
          <p:cNvPr id="20" name="Imagen 19">
            <a:extLst>
              <a:ext uri="{FF2B5EF4-FFF2-40B4-BE49-F238E27FC236}">
                <a16:creationId xmlns:a16="http://schemas.microsoft.com/office/drawing/2014/main" id="{9EC9FAC0-D1AF-4230-8183-84027F6366C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803255" y="5618089"/>
            <a:ext cx="1271899" cy="1120482"/>
          </a:xfrm>
          <a:prstGeom prst="rect">
            <a:avLst/>
          </a:prstGeom>
        </p:spPr>
      </p:pic>
      <p:grpSp>
        <p:nvGrpSpPr>
          <p:cNvPr id="32" name="Grupo 31">
            <a:extLst>
              <a:ext uri="{FF2B5EF4-FFF2-40B4-BE49-F238E27FC236}">
                <a16:creationId xmlns:a16="http://schemas.microsoft.com/office/drawing/2014/main" id="{2DD0574A-0D55-4F09-AD38-94CA02919BE4}"/>
              </a:ext>
            </a:extLst>
          </p:cNvPr>
          <p:cNvGrpSpPr/>
          <p:nvPr/>
        </p:nvGrpSpPr>
        <p:grpSpPr>
          <a:xfrm>
            <a:off x="0" y="2086108"/>
            <a:ext cx="3895060" cy="324667"/>
            <a:chOff x="3174" y="2247958"/>
            <a:chExt cx="3895060" cy="324667"/>
          </a:xfrm>
        </p:grpSpPr>
        <p:sp>
          <p:nvSpPr>
            <p:cNvPr id="33" name="Rectangle 46">
              <a:extLst>
                <a:ext uri="{FF2B5EF4-FFF2-40B4-BE49-F238E27FC236}">
                  <a16:creationId xmlns:a16="http://schemas.microsoft.com/office/drawing/2014/main" id="{43D716E3-4B3B-443E-96B5-CBC626E8A5BD}"/>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4" name="Rectangle 47">
              <a:extLst>
                <a:ext uri="{FF2B5EF4-FFF2-40B4-BE49-F238E27FC236}">
                  <a16:creationId xmlns:a16="http://schemas.microsoft.com/office/drawing/2014/main" id="{7F2623CC-3BBC-47F0-8A14-3BD277A1F891}"/>
                </a:ext>
              </a:extLst>
            </p:cNvPr>
            <p:cNvSpPr/>
            <p:nvPr/>
          </p:nvSpPr>
          <p:spPr>
            <a:xfrm>
              <a:off x="244710" y="2252702"/>
              <a:ext cx="2931628" cy="30316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5" name="TextBox 48">
              <a:extLst>
                <a:ext uri="{FF2B5EF4-FFF2-40B4-BE49-F238E27FC236}">
                  <a16:creationId xmlns:a16="http://schemas.microsoft.com/office/drawing/2014/main" id="{3925B3FC-B524-43E1-9458-E6C8C55A4E89}"/>
                </a:ext>
              </a:extLst>
            </p:cNvPr>
            <p:cNvSpPr txBox="1"/>
            <p:nvPr/>
          </p:nvSpPr>
          <p:spPr>
            <a:xfrm>
              <a:off x="244710" y="2264720"/>
              <a:ext cx="3653524"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FUNCIONES</a:t>
              </a:r>
            </a:p>
          </p:txBody>
        </p:sp>
      </p:grpSp>
    </p:spTree>
    <p:extLst>
      <p:ext uri="{BB962C8B-B14F-4D97-AF65-F5344CB8AC3E}">
        <p14:creationId xmlns:p14="http://schemas.microsoft.com/office/powerpoint/2010/main" val="817373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8">
            <a:extLst>
              <a:ext uri="{FF2B5EF4-FFF2-40B4-BE49-F238E27FC236}">
                <a16:creationId xmlns:a16="http://schemas.microsoft.com/office/drawing/2014/main" id="{C789549E-A2E1-4BB0-A4F8-F230985965DD}"/>
              </a:ext>
            </a:extLst>
          </p:cNvPr>
          <p:cNvSpPr txBox="1">
            <a:spLocks/>
          </p:cNvSpPr>
          <p:nvPr/>
        </p:nvSpPr>
        <p:spPr>
          <a:xfrm>
            <a:off x="1256384" y="2151802"/>
            <a:ext cx="9546871" cy="3382069"/>
          </a:xfrm>
          <a:prstGeom prst="rect">
            <a:avLst/>
          </a:prstGeom>
        </p:spPr>
        <p:txBody>
          <a:bodyPr numCol="3">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es-CO" sz="1100" dirty="0">
                <a:latin typeface="Montserrat" pitchFamily="2" charset="77"/>
              </a:rPr>
              <a:t>Justicia </a:t>
            </a:r>
            <a:r>
              <a:rPr lang="es-CO" sz="1100" dirty="0" err="1">
                <a:latin typeface="Montserrat" pitchFamily="2" charset="77"/>
              </a:rPr>
              <a:t>xxi</a:t>
            </a:r>
            <a:r>
              <a:rPr lang="es-CO" sz="1100" dirty="0">
                <a:latin typeface="Montserrat" pitchFamily="2" charset="77"/>
              </a:rPr>
              <a:t> web</a:t>
            </a:r>
          </a:p>
          <a:p>
            <a:r>
              <a:rPr lang="es-CO" sz="1100" dirty="0">
                <a:latin typeface="Montserrat" pitchFamily="2" charset="77"/>
              </a:rPr>
              <a:t>Tutela Digital </a:t>
            </a:r>
          </a:p>
          <a:p>
            <a:r>
              <a:rPr lang="es-CO" sz="1100" dirty="0">
                <a:latin typeface="Montserrat" pitchFamily="2" charset="77"/>
              </a:rPr>
              <a:t>Firma Electrónica</a:t>
            </a:r>
          </a:p>
          <a:p>
            <a:r>
              <a:rPr lang="es-CO" sz="1100" dirty="0">
                <a:latin typeface="Montserrat" pitchFamily="2" charset="77"/>
              </a:rPr>
              <a:t>Demanda Línea</a:t>
            </a:r>
          </a:p>
          <a:p>
            <a:r>
              <a:rPr lang="es-CO" sz="1100" dirty="0">
                <a:latin typeface="Montserrat" pitchFamily="2" charset="77"/>
              </a:rPr>
              <a:t>Fondos Especiales </a:t>
            </a:r>
          </a:p>
          <a:p>
            <a:r>
              <a:rPr lang="es-CO" sz="1100" dirty="0">
                <a:latin typeface="Montserrat" pitchFamily="2" charset="77"/>
              </a:rPr>
              <a:t> Gestión De Cobro Coactivo – GCC</a:t>
            </a:r>
          </a:p>
          <a:p>
            <a:r>
              <a:rPr lang="es-CO" sz="1100" dirty="0">
                <a:latin typeface="Montserrat" pitchFamily="2" charset="77"/>
              </a:rPr>
              <a:t>Cicero</a:t>
            </a:r>
          </a:p>
          <a:p>
            <a:r>
              <a:rPr lang="es-CO" sz="1100" dirty="0" err="1">
                <a:latin typeface="Montserrat" pitchFamily="2" charset="77"/>
              </a:rPr>
              <a:t>Sirna</a:t>
            </a:r>
            <a:r>
              <a:rPr lang="es-CO" sz="1100" dirty="0">
                <a:latin typeface="Montserrat" pitchFamily="2" charset="77"/>
              </a:rPr>
              <a:t> - Urna web</a:t>
            </a:r>
          </a:p>
          <a:p>
            <a:r>
              <a:rPr lang="es-CO" sz="1100" dirty="0">
                <a:latin typeface="Montserrat" pitchFamily="2" charset="77"/>
              </a:rPr>
              <a:t>Consulta Unificada (CPNU)</a:t>
            </a:r>
          </a:p>
          <a:p>
            <a:r>
              <a:rPr lang="es-CO" sz="1100" dirty="0">
                <a:latin typeface="Montserrat" pitchFamily="2" charset="77"/>
              </a:rPr>
              <a:t>Consulta de Procesos- Cliente Servidor (Consulta Azul)</a:t>
            </a:r>
          </a:p>
          <a:p>
            <a:r>
              <a:rPr lang="es-CO" sz="1100" dirty="0">
                <a:latin typeface="Montserrat" pitchFamily="2" charset="77"/>
              </a:rPr>
              <a:t>Liquidador De Sentencias </a:t>
            </a:r>
          </a:p>
          <a:p>
            <a:r>
              <a:rPr lang="es-CO" sz="1100" dirty="0">
                <a:latin typeface="Montserrat" pitchFamily="2" charset="77"/>
              </a:rPr>
              <a:t>Antecedentes Disciplinarios </a:t>
            </a:r>
          </a:p>
          <a:p>
            <a:r>
              <a:rPr lang="es-CO" sz="1100" dirty="0">
                <a:latin typeface="Montserrat" pitchFamily="2" charset="77"/>
              </a:rPr>
              <a:t>Actos Administrativos</a:t>
            </a:r>
          </a:p>
          <a:p>
            <a:r>
              <a:rPr lang="es-CO" sz="1100" dirty="0" err="1">
                <a:latin typeface="Montserrat" pitchFamily="2" charset="77"/>
              </a:rPr>
              <a:t>Multieventos</a:t>
            </a:r>
            <a:endParaRPr lang="es-CO" sz="1100" dirty="0">
              <a:latin typeface="Montserrat" pitchFamily="2" charset="77"/>
            </a:endParaRPr>
          </a:p>
          <a:p>
            <a:r>
              <a:rPr lang="es-CO" sz="1100" dirty="0">
                <a:latin typeface="Montserrat" pitchFamily="2" charset="77"/>
              </a:rPr>
              <a:t>Jurisprudencia: Altas Cortes Tribunales</a:t>
            </a:r>
          </a:p>
          <a:p>
            <a:r>
              <a:rPr lang="es-CO" sz="1100" dirty="0">
                <a:latin typeface="Montserrat" pitchFamily="2" charset="77"/>
              </a:rPr>
              <a:t>Sistema Solicitud De Información (SSI)</a:t>
            </a:r>
          </a:p>
          <a:p>
            <a:r>
              <a:rPr lang="es-CO" sz="1100" dirty="0">
                <a:latin typeface="Montserrat" pitchFamily="2" charset="77"/>
              </a:rPr>
              <a:t>SAIDOJ</a:t>
            </a:r>
          </a:p>
          <a:p>
            <a:r>
              <a:rPr lang="es-CO" sz="1100" dirty="0">
                <a:latin typeface="Montserrat" pitchFamily="2" charset="77"/>
              </a:rPr>
              <a:t>Justicia Restaurativa</a:t>
            </a:r>
          </a:p>
          <a:p>
            <a:r>
              <a:rPr lang="es-CO" sz="1100" dirty="0">
                <a:latin typeface="Montserrat" pitchFamily="2" charset="77"/>
              </a:rPr>
              <a:t>Jurisprudencia (</a:t>
            </a:r>
            <a:r>
              <a:rPr lang="es-CO" sz="1100" dirty="0" err="1">
                <a:latin typeface="Montserrat" pitchFamily="2" charset="77"/>
              </a:rPr>
              <a:t>PyS</a:t>
            </a:r>
            <a:r>
              <a:rPr lang="es-CO" sz="1100" dirty="0">
                <a:latin typeface="Montserrat" pitchFamily="2" charset="77"/>
              </a:rPr>
              <a:t>)</a:t>
            </a:r>
          </a:p>
          <a:p>
            <a:r>
              <a:rPr lang="es-CO" sz="1100" dirty="0">
                <a:latin typeface="Montserrat" pitchFamily="2" charset="77"/>
              </a:rPr>
              <a:t>Jurisprudencia (ADA)</a:t>
            </a:r>
          </a:p>
          <a:p>
            <a:r>
              <a:rPr lang="es-CO" sz="1100" dirty="0" err="1">
                <a:latin typeface="Montserrat" pitchFamily="2" charset="77"/>
              </a:rPr>
              <a:t>Sia</a:t>
            </a:r>
            <a:r>
              <a:rPr lang="es-CO" sz="1100" dirty="0">
                <a:latin typeface="Montserrat" pitchFamily="2" charset="77"/>
              </a:rPr>
              <a:t> Poas</a:t>
            </a:r>
          </a:p>
          <a:p>
            <a:r>
              <a:rPr lang="es-CO" sz="1100" dirty="0" err="1">
                <a:latin typeface="Montserrat" pitchFamily="2" charset="77"/>
              </a:rPr>
              <a:t>Cumplisent</a:t>
            </a:r>
            <a:endParaRPr lang="es-CO" sz="1100" dirty="0">
              <a:latin typeface="Montserrat" pitchFamily="2" charset="77"/>
            </a:endParaRPr>
          </a:p>
          <a:p>
            <a:r>
              <a:rPr lang="es-CO" sz="1100" dirty="0">
                <a:latin typeface="Montserrat" pitchFamily="2" charset="77"/>
              </a:rPr>
              <a:t>Servicio PDF</a:t>
            </a:r>
          </a:p>
          <a:p>
            <a:r>
              <a:rPr lang="es-CO" sz="1100" dirty="0" err="1">
                <a:latin typeface="Montserrat" pitchFamily="2" charset="77"/>
              </a:rPr>
              <a:t>Kactus</a:t>
            </a:r>
            <a:r>
              <a:rPr lang="es-CO" sz="1100" dirty="0">
                <a:latin typeface="Montserrat" pitchFamily="2" charset="77"/>
              </a:rPr>
              <a:t> </a:t>
            </a:r>
          </a:p>
          <a:p>
            <a:r>
              <a:rPr lang="es-CO" sz="1100" dirty="0" err="1">
                <a:latin typeface="Montserrat" pitchFamily="2" charset="77"/>
              </a:rPr>
              <a:t>Sigobius</a:t>
            </a:r>
            <a:endParaRPr lang="es-CO" sz="1100" dirty="0">
              <a:latin typeface="Montserrat" pitchFamily="2" charset="77"/>
            </a:endParaRPr>
          </a:p>
          <a:p>
            <a:r>
              <a:rPr lang="es-CO" sz="1100" dirty="0" err="1">
                <a:latin typeface="Montserrat" pitchFamily="2" charset="77"/>
              </a:rPr>
              <a:t>Sicof</a:t>
            </a:r>
            <a:r>
              <a:rPr lang="es-CO" sz="1100" dirty="0">
                <a:latin typeface="Montserrat" pitchFamily="2" charset="77"/>
              </a:rPr>
              <a:t> ERP</a:t>
            </a:r>
          </a:p>
          <a:p>
            <a:r>
              <a:rPr lang="es-CO" sz="1100" dirty="0">
                <a:latin typeface="Montserrat" pitchFamily="2" charset="77"/>
              </a:rPr>
              <a:t>Efinomina</a:t>
            </a:r>
          </a:p>
          <a:p>
            <a:r>
              <a:rPr lang="es-CO" sz="1100" dirty="0">
                <a:latin typeface="Montserrat" pitchFamily="2" charset="77"/>
              </a:rPr>
              <a:t>Capacitación SST</a:t>
            </a:r>
          </a:p>
          <a:p>
            <a:r>
              <a:rPr lang="es-CO" sz="1100" dirty="0" err="1">
                <a:latin typeface="Montserrat" pitchFamily="2" charset="77"/>
              </a:rPr>
              <a:t>Sierju</a:t>
            </a:r>
            <a:endParaRPr lang="es-CO" sz="1100" dirty="0">
              <a:latin typeface="Montserrat" pitchFamily="2" charset="77"/>
            </a:endParaRPr>
          </a:p>
          <a:p>
            <a:r>
              <a:rPr lang="es-MX" sz="1100" dirty="0">
                <a:latin typeface="Montserrat" pitchFamily="2" charset="77"/>
              </a:rPr>
              <a:t>I</a:t>
            </a:r>
            <a:r>
              <a:rPr lang="es-CO" sz="1100" dirty="0" err="1">
                <a:latin typeface="Montserrat" pitchFamily="2" charset="77"/>
              </a:rPr>
              <a:t>ntranet</a:t>
            </a:r>
            <a:r>
              <a:rPr lang="es-CO" sz="1100" dirty="0">
                <a:latin typeface="Montserrat" pitchFamily="2" charset="77"/>
              </a:rPr>
              <a:t> – (Intra Judicial)</a:t>
            </a:r>
          </a:p>
          <a:p>
            <a:r>
              <a:rPr lang="es-CO" sz="1100" dirty="0">
                <a:latin typeface="Montserrat" pitchFamily="2" charset="77"/>
              </a:rPr>
              <a:t>Directorio Activo Unificado</a:t>
            </a:r>
          </a:p>
          <a:p>
            <a:r>
              <a:rPr lang="es-CO" sz="1100" dirty="0" err="1">
                <a:latin typeface="Montserrat" pitchFamily="2" charset="77"/>
              </a:rPr>
              <a:t>Sierju</a:t>
            </a:r>
            <a:r>
              <a:rPr lang="es-CO" sz="1100" dirty="0">
                <a:latin typeface="Montserrat" pitchFamily="2" charset="77"/>
              </a:rPr>
              <a:t>-BI</a:t>
            </a:r>
          </a:p>
          <a:p>
            <a:r>
              <a:rPr lang="es-CO" sz="1100" dirty="0">
                <a:latin typeface="Montserrat" pitchFamily="2" charset="77"/>
              </a:rPr>
              <a:t>SIDN</a:t>
            </a:r>
          </a:p>
          <a:p>
            <a:r>
              <a:rPr lang="es-CO" sz="1100" dirty="0">
                <a:latin typeface="Montserrat" pitchFamily="2" charset="77"/>
              </a:rPr>
              <a:t>SIDB</a:t>
            </a:r>
          </a:p>
          <a:p>
            <a:r>
              <a:rPr lang="es-CO" sz="1100" dirty="0">
                <a:latin typeface="Montserrat" pitchFamily="2" charset="77"/>
              </a:rPr>
              <a:t>Sistema de Gestión de Calidad (SIGCMA)</a:t>
            </a:r>
          </a:p>
          <a:p>
            <a:r>
              <a:rPr lang="es-CO" sz="1100" dirty="0">
                <a:latin typeface="Montserrat" pitchFamily="2" charset="77"/>
              </a:rPr>
              <a:t>ADALET</a:t>
            </a:r>
          </a:p>
          <a:p>
            <a:r>
              <a:rPr lang="es-CO" sz="1100" dirty="0">
                <a:latin typeface="Montserrat" pitchFamily="2" charset="77"/>
              </a:rPr>
              <a:t>TESAUROS</a:t>
            </a:r>
          </a:p>
          <a:p>
            <a:r>
              <a:rPr lang="es-CO" sz="1100" dirty="0">
                <a:solidFill>
                  <a:srgbClr val="000000"/>
                </a:solidFill>
                <a:latin typeface="Montserrat" pitchFamily="2" charset="77"/>
              </a:rPr>
              <a:t>Ejecución de penas </a:t>
            </a:r>
          </a:p>
          <a:p>
            <a:r>
              <a:rPr lang="es-MX" sz="1100" dirty="0">
                <a:solidFill>
                  <a:srgbClr val="000000"/>
                </a:solidFill>
                <a:latin typeface="Montserrat" pitchFamily="2" charset="77"/>
              </a:rPr>
              <a:t>Teletrabajo</a:t>
            </a:r>
            <a:endParaRPr lang="es-CO" sz="1100" dirty="0">
              <a:solidFill>
                <a:srgbClr val="000000"/>
              </a:solidFill>
              <a:latin typeface="Montserrat" pitchFamily="2" charset="77"/>
            </a:endParaRPr>
          </a:p>
          <a:p>
            <a:r>
              <a:rPr lang="es-CO" sz="1100" dirty="0">
                <a:solidFill>
                  <a:srgbClr val="000000"/>
                </a:solidFill>
                <a:latin typeface="Montserrat" pitchFamily="2" charset="77"/>
              </a:rPr>
              <a:t>Factor de calidad</a:t>
            </a:r>
          </a:p>
          <a:p>
            <a:r>
              <a:rPr lang="es-CO" sz="1100" dirty="0">
                <a:solidFill>
                  <a:srgbClr val="000000"/>
                </a:solidFill>
                <a:latin typeface="Montserrat" pitchFamily="2" charset="77"/>
              </a:rPr>
              <a:t>Justicia restaurativa </a:t>
            </a:r>
          </a:p>
          <a:p>
            <a:r>
              <a:rPr lang="es-CO" sz="1100" dirty="0">
                <a:solidFill>
                  <a:srgbClr val="000000"/>
                </a:solidFill>
                <a:latin typeface="Montserrat" pitchFamily="2" charset="77"/>
              </a:rPr>
              <a:t>Software de calificación </a:t>
            </a:r>
          </a:p>
          <a:p>
            <a:r>
              <a:rPr lang="es-CO" sz="1100" dirty="0">
                <a:latin typeface="Montserrat" pitchFamily="2" charset="77"/>
              </a:rPr>
              <a:t>FTP Contraloría</a:t>
            </a:r>
          </a:p>
          <a:p>
            <a:r>
              <a:rPr lang="es-CO" sz="1100" dirty="0" err="1">
                <a:solidFill>
                  <a:srgbClr val="000000"/>
                </a:solidFill>
                <a:latin typeface="Montserrat" pitchFamily="2" charset="77"/>
              </a:rPr>
              <a:t>Power</a:t>
            </a:r>
            <a:r>
              <a:rPr lang="es-CO" sz="1100" dirty="0">
                <a:solidFill>
                  <a:srgbClr val="000000"/>
                </a:solidFill>
                <a:latin typeface="Montserrat" pitchFamily="2" charset="77"/>
              </a:rPr>
              <a:t> BI</a:t>
            </a:r>
          </a:p>
          <a:p>
            <a:r>
              <a:rPr lang="es-CO" sz="1100" dirty="0">
                <a:solidFill>
                  <a:srgbClr val="000000"/>
                </a:solidFill>
                <a:latin typeface="Montserrat" pitchFamily="2" charset="77"/>
              </a:rPr>
              <a:t>WSUS</a:t>
            </a:r>
          </a:p>
          <a:p>
            <a:pPr marL="0" indent="0">
              <a:buFont typeface="Arial" panose="020B0604020202020204" pitchFamily="34" charset="0"/>
              <a:buNone/>
            </a:pPr>
            <a:endParaRPr lang="es-CO" sz="700" dirty="0">
              <a:solidFill>
                <a:srgbClr val="000000"/>
              </a:solidFill>
              <a:latin typeface="Montserrat" pitchFamily="2" charset="77"/>
            </a:endParaRPr>
          </a:p>
          <a:p>
            <a:endParaRPr lang="es-MX" sz="700" dirty="0">
              <a:solidFill>
                <a:srgbClr val="000000"/>
              </a:solidFill>
              <a:latin typeface="Montserrat" pitchFamily="2" charset="77"/>
            </a:endParaRPr>
          </a:p>
          <a:p>
            <a:endParaRPr lang="es-CO" sz="700" dirty="0">
              <a:solidFill>
                <a:srgbClr val="000000"/>
              </a:solidFill>
              <a:latin typeface="Montserrat" pitchFamily="2" charset="77"/>
            </a:endParaRPr>
          </a:p>
          <a:p>
            <a:endParaRPr lang="es-CO" sz="700" dirty="0">
              <a:latin typeface="Montserrat" pitchFamily="2" charset="77"/>
            </a:endParaRPr>
          </a:p>
        </p:txBody>
      </p:sp>
      <p:sp>
        <p:nvSpPr>
          <p:cNvPr id="4" name="Rectángulo 3">
            <a:extLst>
              <a:ext uri="{FF2B5EF4-FFF2-40B4-BE49-F238E27FC236}">
                <a16:creationId xmlns:a16="http://schemas.microsoft.com/office/drawing/2014/main" id="{7E8AC7DF-2E27-4866-8917-AFA4C110E4BD}"/>
              </a:ext>
            </a:extLst>
          </p:cNvPr>
          <p:cNvSpPr/>
          <p:nvPr/>
        </p:nvSpPr>
        <p:spPr>
          <a:xfrm>
            <a:off x="3614935" y="1702702"/>
            <a:ext cx="4962128" cy="369332"/>
          </a:xfrm>
          <a:prstGeom prst="rect">
            <a:avLst/>
          </a:prstGeom>
        </p:spPr>
        <p:txBody>
          <a:bodyPr wrap="none">
            <a:spAutoFit/>
          </a:bodyPr>
          <a:lstStyle/>
          <a:p>
            <a:r>
              <a:rPr lang="es-MX" b="1">
                <a:solidFill>
                  <a:srgbClr val="00B050"/>
                </a:solidFill>
                <a:latin typeface="Filson Pro Book" panose="02000000000000000000" pitchFamily="2" charset="77"/>
              </a:rPr>
              <a:t>SOPORTE TÉCNICO A SISTEMAS DE INFORMACIÓN</a:t>
            </a:r>
          </a:p>
        </p:txBody>
      </p:sp>
      <p:sp>
        <p:nvSpPr>
          <p:cNvPr id="5" name="Título 1">
            <a:extLst>
              <a:ext uri="{FF2B5EF4-FFF2-40B4-BE49-F238E27FC236}">
                <a16:creationId xmlns:a16="http://schemas.microsoft.com/office/drawing/2014/main" id="{F32E8216-A62E-42FD-8219-78F773029F54}"/>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ESTRUCTURA DE SOFTWARE</a:t>
            </a:r>
          </a:p>
        </p:txBody>
      </p:sp>
      <p:pic>
        <p:nvPicPr>
          <p:cNvPr id="8" name="Imagen 7">
            <a:extLst>
              <a:ext uri="{FF2B5EF4-FFF2-40B4-BE49-F238E27FC236}">
                <a16:creationId xmlns:a16="http://schemas.microsoft.com/office/drawing/2014/main" id="{B5215A0C-52F3-4378-9919-9D912F2CA20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803255" y="5618089"/>
            <a:ext cx="1271899" cy="1120482"/>
          </a:xfrm>
          <a:prstGeom prst="rect">
            <a:avLst/>
          </a:prstGeom>
        </p:spPr>
      </p:pic>
    </p:spTree>
    <p:extLst>
      <p:ext uri="{BB962C8B-B14F-4D97-AF65-F5344CB8AC3E}">
        <p14:creationId xmlns:p14="http://schemas.microsoft.com/office/powerpoint/2010/main" val="626325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EE665EA-53AF-4CC9-B115-6A4E908E0D3D}"/>
              </a:ext>
            </a:extLst>
          </p:cNvPr>
          <p:cNvSpPr/>
          <p:nvPr/>
        </p:nvSpPr>
        <p:spPr>
          <a:xfrm>
            <a:off x="4726362" y="1703270"/>
            <a:ext cx="2739276" cy="369332"/>
          </a:xfrm>
          <a:prstGeom prst="rect">
            <a:avLst/>
          </a:prstGeom>
        </p:spPr>
        <p:txBody>
          <a:bodyPr wrap="none">
            <a:spAutoFit/>
          </a:bodyPr>
          <a:lstStyle/>
          <a:p>
            <a:r>
              <a:rPr lang="es-MX" b="1">
                <a:solidFill>
                  <a:srgbClr val="00B050"/>
                </a:solidFill>
                <a:latin typeface="Filson Pro Book" panose="02000000000000000000" pitchFamily="2" charset="77"/>
              </a:rPr>
              <a:t>PROYECTOS EN EJECUCIÓN</a:t>
            </a:r>
          </a:p>
        </p:txBody>
      </p:sp>
      <p:sp>
        <p:nvSpPr>
          <p:cNvPr id="4" name="Título 1">
            <a:extLst>
              <a:ext uri="{FF2B5EF4-FFF2-40B4-BE49-F238E27FC236}">
                <a16:creationId xmlns:a16="http://schemas.microsoft.com/office/drawing/2014/main" id="{E14FA831-7301-4B95-A7EC-276FF4690724}"/>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ESTRUCTURA DE SOFTWARE</a:t>
            </a:r>
          </a:p>
        </p:txBody>
      </p:sp>
      <p:grpSp>
        <p:nvGrpSpPr>
          <p:cNvPr id="28" name="Grupo 27">
            <a:extLst>
              <a:ext uri="{FF2B5EF4-FFF2-40B4-BE49-F238E27FC236}">
                <a16:creationId xmlns:a16="http://schemas.microsoft.com/office/drawing/2014/main" id="{8B23B3A0-0059-45F2-AAC7-263E23205C81}"/>
              </a:ext>
            </a:extLst>
          </p:cNvPr>
          <p:cNvGrpSpPr/>
          <p:nvPr/>
        </p:nvGrpSpPr>
        <p:grpSpPr>
          <a:xfrm>
            <a:off x="1558332" y="2451743"/>
            <a:ext cx="9075336" cy="3304089"/>
            <a:chOff x="753437" y="2090132"/>
            <a:chExt cx="9075336" cy="3304089"/>
          </a:xfrm>
        </p:grpSpPr>
        <p:pic>
          <p:nvPicPr>
            <p:cNvPr id="5" name="Imagen 4">
              <a:extLst>
                <a:ext uri="{FF2B5EF4-FFF2-40B4-BE49-F238E27FC236}">
                  <a16:creationId xmlns:a16="http://schemas.microsoft.com/office/drawing/2014/main" id="{3E59D18A-B220-4776-B97C-902C5AB0A3A9}"/>
                </a:ext>
              </a:extLst>
            </p:cNvPr>
            <p:cNvPicPr>
              <a:picLocks noChangeAspect="1"/>
            </p:cNvPicPr>
            <p:nvPr/>
          </p:nvPicPr>
          <p:blipFill>
            <a:blip r:embed="rId2">
              <a:clrChange>
                <a:clrFrom>
                  <a:srgbClr val="F1F1F2"/>
                </a:clrFrom>
                <a:clrTo>
                  <a:srgbClr val="F1F1F2">
                    <a:alpha val="0"/>
                  </a:srgbClr>
                </a:clrTo>
              </a:clrChange>
            </a:blip>
            <a:stretch>
              <a:fillRect/>
            </a:stretch>
          </p:blipFill>
          <p:spPr>
            <a:xfrm>
              <a:off x="3544612" y="2621934"/>
              <a:ext cx="3733800" cy="2419350"/>
            </a:xfrm>
            <a:prstGeom prst="rect">
              <a:avLst/>
            </a:prstGeom>
            <a:ln>
              <a:noFill/>
            </a:ln>
          </p:spPr>
        </p:pic>
        <p:sp>
          <p:nvSpPr>
            <p:cNvPr id="8" name="CuadroTexto 7">
              <a:extLst>
                <a:ext uri="{FF2B5EF4-FFF2-40B4-BE49-F238E27FC236}">
                  <a16:creationId xmlns:a16="http://schemas.microsoft.com/office/drawing/2014/main" id="{B8346C91-8F26-489B-957D-A4C10A4461DE}"/>
                </a:ext>
              </a:extLst>
            </p:cNvPr>
            <p:cNvSpPr txBox="1"/>
            <p:nvPr/>
          </p:nvSpPr>
          <p:spPr>
            <a:xfrm>
              <a:off x="7654286" y="2090132"/>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mantenimiento paquetes externos  licenciados-SICOF</a:t>
              </a:r>
            </a:p>
          </p:txBody>
        </p:sp>
        <p:sp>
          <p:nvSpPr>
            <p:cNvPr id="9" name="CuadroTexto 8">
              <a:extLst>
                <a:ext uri="{FF2B5EF4-FFF2-40B4-BE49-F238E27FC236}">
                  <a16:creationId xmlns:a16="http://schemas.microsoft.com/office/drawing/2014/main" id="{A6B0E000-7259-429D-A2F1-C34F9B0DCF66}"/>
                </a:ext>
              </a:extLst>
            </p:cNvPr>
            <p:cNvSpPr txBox="1"/>
            <p:nvPr/>
          </p:nvSpPr>
          <p:spPr>
            <a:xfrm>
              <a:off x="753437" y="3428579"/>
              <a:ext cx="2174485" cy="553998"/>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mantenimiento paquetes externos  licenciados- Fondos Especiales</a:t>
              </a:r>
            </a:p>
          </p:txBody>
        </p:sp>
        <p:sp>
          <p:nvSpPr>
            <p:cNvPr id="11" name="CuadroTexto 10">
              <a:extLst>
                <a:ext uri="{FF2B5EF4-FFF2-40B4-BE49-F238E27FC236}">
                  <a16:creationId xmlns:a16="http://schemas.microsoft.com/office/drawing/2014/main" id="{A42CF512-B4FA-48FD-AC48-FF88BFCAFFA2}"/>
                </a:ext>
              </a:extLst>
            </p:cNvPr>
            <p:cNvSpPr txBox="1"/>
            <p:nvPr/>
          </p:nvSpPr>
          <p:spPr>
            <a:xfrm>
              <a:off x="7654285" y="2776248"/>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Servicio de Correo electrónico en la nube</a:t>
              </a:r>
            </a:p>
          </p:txBody>
        </p:sp>
        <p:sp>
          <p:nvSpPr>
            <p:cNvPr id="13" name="CuadroTexto 12">
              <a:extLst>
                <a:ext uri="{FF2B5EF4-FFF2-40B4-BE49-F238E27FC236}">
                  <a16:creationId xmlns:a16="http://schemas.microsoft.com/office/drawing/2014/main" id="{1CDBCE13-42F6-4A16-BEE6-556485F04E1C}"/>
                </a:ext>
              </a:extLst>
            </p:cNvPr>
            <p:cNvSpPr txBox="1"/>
            <p:nvPr/>
          </p:nvSpPr>
          <p:spPr>
            <a:xfrm>
              <a:off x="7654284" y="3426531"/>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mantenimiento paquetes externos  licenciados-Sigobius</a:t>
              </a:r>
            </a:p>
          </p:txBody>
        </p:sp>
        <p:sp>
          <p:nvSpPr>
            <p:cNvPr id="15" name="CuadroTexto 14">
              <a:extLst>
                <a:ext uri="{FF2B5EF4-FFF2-40B4-BE49-F238E27FC236}">
                  <a16:creationId xmlns:a16="http://schemas.microsoft.com/office/drawing/2014/main" id="{09198C55-F20E-484C-96BE-A1B88EBB4BC8}"/>
                </a:ext>
              </a:extLst>
            </p:cNvPr>
            <p:cNvSpPr txBox="1"/>
            <p:nvPr/>
          </p:nvSpPr>
          <p:spPr>
            <a:xfrm>
              <a:off x="7654283" y="4289890"/>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mantenimiento al aplicativo de cobro Coactivo </a:t>
              </a:r>
              <a:endParaRPr lang="es-CO"/>
            </a:p>
          </p:txBody>
        </p:sp>
        <p:sp>
          <p:nvSpPr>
            <p:cNvPr id="17" name="CuadroTexto 16">
              <a:extLst>
                <a:ext uri="{FF2B5EF4-FFF2-40B4-BE49-F238E27FC236}">
                  <a16:creationId xmlns:a16="http://schemas.microsoft.com/office/drawing/2014/main" id="{7FA1CD3A-B1A8-4560-8AF7-17E14A614333}"/>
                </a:ext>
              </a:extLst>
            </p:cNvPr>
            <p:cNvSpPr txBox="1"/>
            <p:nvPr/>
          </p:nvSpPr>
          <p:spPr>
            <a:xfrm>
              <a:off x="753437" y="2090132"/>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p>
              <a:pPr algn="ctr"/>
              <a:r>
                <a:rPr lang="es-MX" sz="1000"/>
                <a:t>Adquirir licencias de software para servidores y aplicaciones</a:t>
              </a:r>
            </a:p>
          </p:txBody>
        </p:sp>
        <p:sp>
          <p:nvSpPr>
            <p:cNvPr id="19" name="CuadroTexto 18">
              <a:extLst>
                <a:ext uri="{FF2B5EF4-FFF2-40B4-BE49-F238E27FC236}">
                  <a16:creationId xmlns:a16="http://schemas.microsoft.com/office/drawing/2014/main" id="{0D52D0F0-0BAC-49CB-B921-F93B40EDF152}"/>
                </a:ext>
              </a:extLst>
            </p:cNvPr>
            <p:cNvSpPr txBox="1"/>
            <p:nvPr/>
          </p:nvSpPr>
          <p:spPr>
            <a:xfrm>
              <a:off x="753437" y="2776248"/>
              <a:ext cx="2174487"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Renovación e infraestructura Oracle Nube publica y privada</a:t>
              </a:r>
            </a:p>
          </p:txBody>
        </p:sp>
        <p:sp>
          <p:nvSpPr>
            <p:cNvPr id="21" name="CuadroTexto 20">
              <a:extLst>
                <a:ext uri="{FF2B5EF4-FFF2-40B4-BE49-F238E27FC236}">
                  <a16:creationId xmlns:a16="http://schemas.microsoft.com/office/drawing/2014/main" id="{1DC90C2E-AC60-4F97-B2F2-CD2B7BEA6F2A}"/>
                </a:ext>
              </a:extLst>
            </p:cNvPr>
            <p:cNvSpPr txBox="1"/>
            <p:nvPr/>
          </p:nvSpPr>
          <p:spPr>
            <a:xfrm>
              <a:off x="753437" y="4288289"/>
              <a:ext cx="2174484"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mantenimiento de CPNU - Portal y aplicaciones conexas </a:t>
              </a:r>
            </a:p>
          </p:txBody>
        </p:sp>
        <p:sp>
          <p:nvSpPr>
            <p:cNvPr id="24" name="Rectángulo: esquinas redondeadas 23">
              <a:extLst>
                <a:ext uri="{FF2B5EF4-FFF2-40B4-BE49-F238E27FC236}">
                  <a16:creationId xmlns:a16="http://schemas.microsoft.com/office/drawing/2014/main" id="{58575E1A-B7AF-4586-AC5C-2D06B3C7246C}"/>
                </a:ext>
              </a:extLst>
            </p:cNvPr>
            <p:cNvSpPr/>
            <p:nvPr/>
          </p:nvSpPr>
          <p:spPr>
            <a:xfrm>
              <a:off x="3780263" y="2657560"/>
              <a:ext cx="3262498" cy="2365321"/>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CuadroTexto 24">
              <a:extLst>
                <a:ext uri="{FF2B5EF4-FFF2-40B4-BE49-F238E27FC236}">
                  <a16:creationId xmlns:a16="http://schemas.microsoft.com/office/drawing/2014/main" id="{A30D83ED-66C1-4E13-B694-F7ECDDA53E39}"/>
                </a:ext>
              </a:extLst>
            </p:cNvPr>
            <p:cNvSpPr txBox="1"/>
            <p:nvPr/>
          </p:nvSpPr>
          <p:spPr>
            <a:xfrm>
              <a:off x="753437" y="4994111"/>
              <a:ext cx="2174484"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actualización de licenciamiento de LIFERAY</a:t>
              </a:r>
            </a:p>
          </p:txBody>
        </p:sp>
        <p:sp>
          <p:nvSpPr>
            <p:cNvPr id="26" name="CuadroTexto 25">
              <a:extLst>
                <a:ext uri="{FF2B5EF4-FFF2-40B4-BE49-F238E27FC236}">
                  <a16:creationId xmlns:a16="http://schemas.microsoft.com/office/drawing/2014/main" id="{C6AA9CFD-B8E5-4633-BC09-5E28BC69DCB7}"/>
                </a:ext>
              </a:extLst>
            </p:cNvPr>
            <p:cNvSpPr txBox="1"/>
            <p:nvPr/>
          </p:nvSpPr>
          <p:spPr>
            <a:xfrm>
              <a:off x="7654283" y="4994111"/>
              <a:ext cx="2174484" cy="400110"/>
            </a:xfrm>
            <a:prstGeom prst="rect">
              <a:avLst/>
            </a:prstGeom>
            <a:noFill/>
            <a:ln>
              <a:solidFill>
                <a:srgbClr val="00B050"/>
              </a:solidFill>
            </a:ln>
            <a:effectLst>
              <a:glow rad="63500">
                <a:schemeClr val="accent6">
                  <a:lumMod val="60000"/>
                  <a:lumOff val="40000"/>
                  <a:alpha val="40000"/>
                </a:schemeClr>
              </a:glow>
            </a:effectLst>
          </p:spPr>
          <p:txBody>
            <a:bodyPr wrap="square" rtlCol="0">
              <a:spAutoFit/>
            </a:bodyPr>
            <a:lstStyle>
              <a:defPPr>
                <a:defRPr lang="en-CO"/>
              </a:defPPr>
              <a:lvl1pPr algn="ctr">
                <a:defRPr sz="1000"/>
              </a:lvl1pPr>
            </a:lstStyle>
            <a:p>
              <a:r>
                <a:rPr lang="es-MX"/>
                <a:t>Soporte y actualización de licenciamiento de RedHat</a:t>
              </a:r>
            </a:p>
          </p:txBody>
        </p:sp>
      </p:grpSp>
      <p:pic>
        <p:nvPicPr>
          <p:cNvPr id="29" name="Imagen 28">
            <a:extLst>
              <a:ext uri="{FF2B5EF4-FFF2-40B4-BE49-F238E27FC236}">
                <a16:creationId xmlns:a16="http://schemas.microsoft.com/office/drawing/2014/main" id="{9A7A9BA4-7F37-47A2-995A-B8D1EE09783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803255" y="5618089"/>
            <a:ext cx="1271899" cy="1120482"/>
          </a:xfrm>
          <a:prstGeom prst="rect">
            <a:avLst/>
          </a:prstGeom>
        </p:spPr>
      </p:pic>
      <p:cxnSp>
        <p:nvCxnSpPr>
          <p:cNvPr id="64" name="Conector: angular 63">
            <a:extLst>
              <a:ext uri="{FF2B5EF4-FFF2-40B4-BE49-F238E27FC236}">
                <a16:creationId xmlns:a16="http://schemas.microsoft.com/office/drawing/2014/main" id="{484E5FC5-667C-4355-801A-390163AD57FD}"/>
              </a:ext>
            </a:extLst>
          </p:cNvPr>
          <p:cNvCxnSpPr>
            <a:cxnSpLocks/>
          </p:cNvCxnSpPr>
          <p:nvPr/>
        </p:nvCxnSpPr>
        <p:spPr>
          <a:xfrm rot="10800000">
            <a:off x="3732819" y="2651798"/>
            <a:ext cx="616688" cy="1541422"/>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66" name="Conector: angular 65">
            <a:extLst>
              <a:ext uri="{FF2B5EF4-FFF2-40B4-BE49-F238E27FC236}">
                <a16:creationId xmlns:a16="http://schemas.microsoft.com/office/drawing/2014/main" id="{01D047D9-412A-4840-B1BD-C62BEF4E9435}"/>
              </a:ext>
            </a:extLst>
          </p:cNvPr>
          <p:cNvCxnSpPr>
            <a:cxnSpLocks/>
          </p:cNvCxnSpPr>
          <p:nvPr/>
        </p:nvCxnSpPr>
        <p:spPr>
          <a:xfrm rot="10800000" flipV="1">
            <a:off x="3732817" y="4193219"/>
            <a:ext cx="616691" cy="1362557"/>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0" name="Conector: angular 69">
            <a:extLst>
              <a:ext uri="{FF2B5EF4-FFF2-40B4-BE49-F238E27FC236}">
                <a16:creationId xmlns:a16="http://schemas.microsoft.com/office/drawing/2014/main" id="{761FCEED-A7E7-4BF8-BF49-2F3E694FB049}"/>
              </a:ext>
            </a:extLst>
          </p:cNvPr>
          <p:cNvCxnSpPr>
            <a:cxnSpLocks/>
          </p:cNvCxnSpPr>
          <p:nvPr/>
        </p:nvCxnSpPr>
        <p:spPr>
          <a:xfrm rot="10800000">
            <a:off x="3732819" y="3337914"/>
            <a:ext cx="616688" cy="855306"/>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2" name="Conector: angular 71">
            <a:extLst>
              <a:ext uri="{FF2B5EF4-FFF2-40B4-BE49-F238E27FC236}">
                <a16:creationId xmlns:a16="http://schemas.microsoft.com/office/drawing/2014/main" id="{9F16AC4A-50D1-44FD-B432-B6B4223535F0}"/>
              </a:ext>
            </a:extLst>
          </p:cNvPr>
          <p:cNvCxnSpPr>
            <a:cxnSpLocks/>
          </p:cNvCxnSpPr>
          <p:nvPr/>
        </p:nvCxnSpPr>
        <p:spPr>
          <a:xfrm rot="10800000" flipV="1">
            <a:off x="3732817" y="4193219"/>
            <a:ext cx="616691" cy="656735"/>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4" name="Conector: angular 73">
            <a:extLst>
              <a:ext uri="{FF2B5EF4-FFF2-40B4-BE49-F238E27FC236}">
                <a16:creationId xmlns:a16="http://schemas.microsoft.com/office/drawing/2014/main" id="{EE6DD348-78A1-4F37-902C-057A110A4542}"/>
              </a:ext>
            </a:extLst>
          </p:cNvPr>
          <p:cNvCxnSpPr>
            <a:cxnSpLocks/>
          </p:cNvCxnSpPr>
          <p:nvPr/>
        </p:nvCxnSpPr>
        <p:spPr>
          <a:xfrm rot="10800000">
            <a:off x="3732817" y="4067190"/>
            <a:ext cx="616690" cy="126031"/>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6" name="Conector: angular 75">
            <a:extLst>
              <a:ext uri="{FF2B5EF4-FFF2-40B4-BE49-F238E27FC236}">
                <a16:creationId xmlns:a16="http://schemas.microsoft.com/office/drawing/2014/main" id="{B0D7164F-C0E8-4BEA-95E1-70580271B885}"/>
              </a:ext>
            </a:extLst>
          </p:cNvPr>
          <p:cNvCxnSpPr>
            <a:cxnSpLocks/>
          </p:cNvCxnSpPr>
          <p:nvPr/>
        </p:nvCxnSpPr>
        <p:spPr>
          <a:xfrm flipV="1">
            <a:off x="8083307" y="2651798"/>
            <a:ext cx="375874" cy="1541422"/>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8" name="Conector: angular 77">
            <a:extLst>
              <a:ext uri="{FF2B5EF4-FFF2-40B4-BE49-F238E27FC236}">
                <a16:creationId xmlns:a16="http://schemas.microsoft.com/office/drawing/2014/main" id="{D3A529A8-50D3-486B-8246-A88433E370F4}"/>
              </a:ext>
            </a:extLst>
          </p:cNvPr>
          <p:cNvCxnSpPr>
            <a:cxnSpLocks/>
          </p:cNvCxnSpPr>
          <p:nvPr/>
        </p:nvCxnSpPr>
        <p:spPr>
          <a:xfrm>
            <a:off x="8083307" y="4193220"/>
            <a:ext cx="375871" cy="1362557"/>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0" name="Conector: angular 79">
            <a:extLst>
              <a:ext uri="{FF2B5EF4-FFF2-40B4-BE49-F238E27FC236}">
                <a16:creationId xmlns:a16="http://schemas.microsoft.com/office/drawing/2014/main" id="{15746709-9E4F-4135-89E1-7D4E39895AAC}"/>
              </a:ext>
            </a:extLst>
          </p:cNvPr>
          <p:cNvCxnSpPr>
            <a:cxnSpLocks/>
          </p:cNvCxnSpPr>
          <p:nvPr/>
        </p:nvCxnSpPr>
        <p:spPr>
          <a:xfrm flipV="1">
            <a:off x="8083307" y="3337914"/>
            <a:ext cx="375873" cy="855306"/>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82" name="Conector: angular 81">
            <a:extLst>
              <a:ext uri="{FF2B5EF4-FFF2-40B4-BE49-F238E27FC236}">
                <a16:creationId xmlns:a16="http://schemas.microsoft.com/office/drawing/2014/main" id="{C08D9235-2C5C-48EA-8E8E-120A03F9938B}"/>
              </a:ext>
            </a:extLst>
          </p:cNvPr>
          <p:cNvCxnSpPr>
            <a:cxnSpLocks/>
          </p:cNvCxnSpPr>
          <p:nvPr/>
        </p:nvCxnSpPr>
        <p:spPr>
          <a:xfrm>
            <a:off x="8083307" y="4193220"/>
            <a:ext cx="375871" cy="658336"/>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30906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a:extLst>
              <a:ext uri="{FF2B5EF4-FFF2-40B4-BE49-F238E27FC236}">
                <a16:creationId xmlns:a16="http://schemas.microsoft.com/office/drawing/2014/main" id="{20EDF767-2CCF-7E73-6B25-B4A067858781}"/>
              </a:ext>
            </a:extLst>
          </p:cNvPr>
          <p:cNvSpPr txBox="1"/>
          <p:nvPr/>
        </p:nvSpPr>
        <p:spPr>
          <a:xfrm>
            <a:off x="6143805" y="5463100"/>
            <a:ext cx="4980448" cy="738664"/>
          </a:xfrm>
          <a:prstGeom prst="rect">
            <a:avLst/>
          </a:prstGeom>
          <a:noFill/>
        </p:spPr>
        <p:txBody>
          <a:bodyPr wrap="square" lIns="91440" tIns="45720" rIns="91440" bIns="45720" rtlCol="0" anchor="t">
            <a:spAutoFit/>
          </a:bodyPr>
          <a:lstStyle/>
          <a:p>
            <a:pPr algn="just"/>
            <a:r>
              <a:rPr lang="es-ES" sz="1400">
                <a:latin typeface="Filson Pro Bold"/>
              </a:rPr>
              <a:t>Formular los planes de capacitación y actualización tecnológica relacionados con infraestructura tecnológica, en coordinación con la División Infraestructura de Software.</a:t>
            </a:r>
            <a:endParaRPr lang="es-ES" sz="1400">
              <a:latin typeface="Filson Pro Bold"/>
              <a:cs typeface="Calibri" panose="020F0502020204030204"/>
            </a:endParaRPr>
          </a:p>
        </p:txBody>
      </p:sp>
      <p:sp>
        <p:nvSpPr>
          <p:cNvPr id="4" name="CuadroTexto 3">
            <a:extLst>
              <a:ext uri="{FF2B5EF4-FFF2-40B4-BE49-F238E27FC236}">
                <a16:creationId xmlns:a16="http://schemas.microsoft.com/office/drawing/2014/main" id="{88CC39DA-E1B5-095C-B865-41F3F9B6ABC5}"/>
              </a:ext>
            </a:extLst>
          </p:cNvPr>
          <p:cNvSpPr txBox="1"/>
          <p:nvPr/>
        </p:nvSpPr>
        <p:spPr>
          <a:xfrm>
            <a:off x="1193337" y="3023737"/>
            <a:ext cx="4103733"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a:rPr>
              <a:t>Diseñar, evaluar y recomendar el establecimiento de lineamientos y guías relacionados con la operación de la </a:t>
            </a:r>
            <a:r>
              <a:rPr lang="es-ES" sz="1400" b="1" i="1">
                <a:latin typeface="Filson Pro Bold"/>
              </a:rPr>
              <a:t>infraestructura de los sistemas informáticos </a:t>
            </a:r>
            <a:r>
              <a:rPr lang="es-ES" sz="1400">
                <a:latin typeface="Filson Pro Bold"/>
              </a:rPr>
              <a:t>de la Rama Judicial, en el marco de las políticas institucionales.</a:t>
            </a:r>
            <a:endParaRPr lang="es-ES">
              <a:latin typeface="Filson Pro Bold"/>
            </a:endParaRPr>
          </a:p>
        </p:txBody>
      </p:sp>
      <p:sp>
        <p:nvSpPr>
          <p:cNvPr id="5" name="CuadroTexto 4">
            <a:extLst>
              <a:ext uri="{FF2B5EF4-FFF2-40B4-BE49-F238E27FC236}">
                <a16:creationId xmlns:a16="http://schemas.microsoft.com/office/drawing/2014/main" id="{9F72D390-833E-69DE-1053-F174304D3BB9}"/>
              </a:ext>
            </a:extLst>
          </p:cNvPr>
          <p:cNvSpPr txBox="1"/>
          <p:nvPr/>
        </p:nvSpPr>
        <p:spPr>
          <a:xfrm>
            <a:off x="1193337" y="4317569"/>
            <a:ext cx="4103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a:rPr>
              <a:t>Implementar y apoyar los lineamientos de seguridad de la información en materia de infraestructura.</a:t>
            </a:r>
          </a:p>
        </p:txBody>
      </p:sp>
      <p:sp>
        <p:nvSpPr>
          <p:cNvPr id="6" name="CuadroTexto 5">
            <a:extLst>
              <a:ext uri="{FF2B5EF4-FFF2-40B4-BE49-F238E27FC236}">
                <a16:creationId xmlns:a16="http://schemas.microsoft.com/office/drawing/2014/main" id="{001FE147-4222-DB20-A9BA-DEFB1A1CC07C}"/>
              </a:ext>
            </a:extLst>
          </p:cNvPr>
          <p:cNvSpPr txBox="1"/>
          <p:nvPr/>
        </p:nvSpPr>
        <p:spPr>
          <a:xfrm>
            <a:off x="1193337" y="5048154"/>
            <a:ext cx="411351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a:ea typeface="+mn-lt"/>
                <a:cs typeface="+mn-lt"/>
              </a:rPr>
              <a:t>Determinar mediante estudios de mercado y tecnológicos la definición de </a:t>
            </a:r>
            <a:r>
              <a:rPr lang="es-ES" sz="1400" b="1" i="1">
                <a:latin typeface="Filson Pro Bold"/>
                <a:ea typeface="+mn-lt"/>
                <a:cs typeface="+mn-lt"/>
              </a:rPr>
              <a:t>plataformas</a:t>
            </a:r>
            <a:r>
              <a:rPr lang="es-ES" sz="1400">
                <a:latin typeface="Filson Pro Bold"/>
                <a:ea typeface="+mn-lt"/>
                <a:cs typeface="+mn-lt"/>
              </a:rPr>
              <a:t> y ambientes computacionales actuales y futuros para mantener a la Rama Judicial con las herramientas informáticas de </a:t>
            </a:r>
            <a:r>
              <a:rPr lang="es-ES" sz="1400" b="1" i="1">
                <a:latin typeface="Filson Pro Bold"/>
                <a:ea typeface="+mn-lt"/>
                <a:cs typeface="+mn-lt"/>
              </a:rPr>
              <a:t>infraestructura tecnológica </a:t>
            </a:r>
            <a:r>
              <a:rPr lang="es-ES" sz="1400">
                <a:latin typeface="Filson Pro Bold"/>
                <a:ea typeface="+mn-lt"/>
                <a:cs typeface="+mn-lt"/>
              </a:rPr>
              <a:t>necesarias y actuales para su desempeño.</a:t>
            </a:r>
            <a:endParaRPr lang="es-ES">
              <a:latin typeface="Filson Pro Bold"/>
            </a:endParaRPr>
          </a:p>
        </p:txBody>
      </p:sp>
      <p:sp>
        <p:nvSpPr>
          <p:cNvPr id="7" name="CuadroTexto 6">
            <a:extLst>
              <a:ext uri="{FF2B5EF4-FFF2-40B4-BE49-F238E27FC236}">
                <a16:creationId xmlns:a16="http://schemas.microsoft.com/office/drawing/2014/main" id="{41104C95-1073-70AC-5B5B-8248B9A1602F}"/>
              </a:ext>
            </a:extLst>
          </p:cNvPr>
          <p:cNvSpPr txBox="1"/>
          <p:nvPr/>
        </p:nvSpPr>
        <p:spPr>
          <a:xfrm>
            <a:off x="6143805" y="3033594"/>
            <a:ext cx="498044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a:rPr>
              <a:t>Investigar y estudiar las tendencias del mercado tecnológico, para apoyar la definición de la infraestructura informática requerida para mantener a la Rama Judicial con las herramientas informáticas necesarias para su desempeño</a:t>
            </a:r>
            <a:endParaRPr lang="es-ES" sz="1400">
              <a:latin typeface="Filson Pro Bold"/>
              <a:cs typeface="Calibri"/>
            </a:endParaRPr>
          </a:p>
        </p:txBody>
      </p:sp>
      <p:sp>
        <p:nvSpPr>
          <p:cNvPr id="8" name="CuadroTexto 7">
            <a:extLst>
              <a:ext uri="{FF2B5EF4-FFF2-40B4-BE49-F238E27FC236}">
                <a16:creationId xmlns:a16="http://schemas.microsoft.com/office/drawing/2014/main" id="{2690C7B6-059D-1D08-B6A6-16C8B5026A87}"/>
              </a:ext>
            </a:extLst>
          </p:cNvPr>
          <p:cNvSpPr txBox="1"/>
          <p:nvPr/>
        </p:nvSpPr>
        <p:spPr>
          <a:xfrm>
            <a:off x="6143805" y="4678822"/>
            <a:ext cx="49804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a:rPr>
              <a:t>Gestionar el funcionamiento de </a:t>
            </a:r>
            <a:r>
              <a:rPr lang="es-ES" sz="1400" b="1" i="1">
                <a:latin typeface="Filson Pro Bold"/>
              </a:rPr>
              <a:t>centros de datos</a:t>
            </a:r>
            <a:r>
              <a:rPr lang="es-ES" sz="1400">
                <a:latin typeface="Filson Pro Bold"/>
              </a:rPr>
              <a:t>, </a:t>
            </a:r>
            <a:r>
              <a:rPr lang="es-ES" sz="1400" b="1" i="1">
                <a:latin typeface="Filson Pro Bold"/>
              </a:rPr>
              <a:t>infraestructura de</a:t>
            </a:r>
            <a:r>
              <a:rPr lang="es-ES" sz="1400" b="1" i="1">
                <a:solidFill>
                  <a:srgbClr val="F1F1F2"/>
                </a:solidFill>
                <a:latin typeface="Filson Pro Bold"/>
              </a:rPr>
              <a:t>,</a:t>
            </a:r>
            <a:r>
              <a:rPr lang="es-ES" sz="1400" b="1" i="1">
                <a:latin typeface="Filson Pro Bold"/>
              </a:rPr>
              <a:t>comunicaciones</a:t>
            </a:r>
            <a:r>
              <a:rPr lang="es-ES" sz="1400">
                <a:latin typeface="Filson Pro Bold"/>
              </a:rPr>
              <a:t>, servicios de </a:t>
            </a:r>
            <a:r>
              <a:rPr lang="es-ES" sz="1400" b="1" i="1">
                <a:latin typeface="Filson Pro Bold"/>
              </a:rPr>
              <a:t>infraestructura tecnológica</a:t>
            </a:r>
            <a:r>
              <a:rPr lang="es-ES" sz="1400">
                <a:latin typeface="Filson Pro Bold"/>
              </a:rPr>
              <a:t> y </a:t>
            </a:r>
            <a:r>
              <a:rPr lang="es-ES" sz="1400" b="1" i="1">
                <a:latin typeface="Filson Pro Bold"/>
              </a:rPr>
              <a:t>sistemas de videoconferencia</a:t>
            </a:r>
            <a:r>
              <a:rPr lang="es-ES" sz="1400">
                <a:latin typeface="Filson Pro Bold"/>
              </a:rPr>
              <a:t> de la Rama Judicial.</a:t>
            </a:r>
          </a:p>
        </p:txBody>
      </p:sp>
      <p:sp>
        <p:nvSpPr>
          <p:cNvPr id="9" name="CuadroTexto 8">
            <a:extLst>
              <a:ext uri="{FF2B5EF4-FFF2-40B4-BE49-F238E27FC236}">
                <a16:creationId xmlns:a16="http://schemas.microsoft.com/office/drawing/2014/main" id="{A5CD993E-BE46-BCE1-AC23-77F96F6C9DE9}"/>
              </a:ext>
            </a:extLst>
          </p:cNvPr>
          <p:cNvSpPr txBox="1"/>
          <p:nvPr/>
        </p:nvSpPr>
        <p:spPr>
          <a:xfrm>
            <a:off x="6143805" y="4050987"/>
            <a:ext cx="49804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a:rPr>
              <a:t>Generar información estadística sobre uso de infraestructura tecnológica.</a:t>
            </a:r>
          </a:p>
        </p:txBody>
      </p:sp>
      <p:sp>
        <p:nvSpPr>
          <p:cNvPr id="22" name="Flecha: cheurón 37">
            <a:extLst>
              <a:ext uri="{FF2B5EF4-FFF2-40B4-BE49-F238E27FC236}">
                <a16:creationId xmlns:a16="http://schemas.microsoft.com/office/drawing/2014/main" id="{3BFFC813-158A-4EEF-9FF1-07B2631CF0B0}"/>
              </a:ext>
            </a:extLst>
          </p:cNvPr>
          <p:cNvSpPr/>
          <p:nvPr/>
        </p:nvSpPr>
        <p:spPr>
          <a:xfrm rot="10800000">
            <a:off x="843555" y="3269507"/>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3" name="Flecha: cheurón 37">
            <a:extLst>
              <a:ext uri="{FF2B5EF4-FFF2-40B4-BE49-F238E27FC236}">
                <a16:creationId xmlns:a16="http://schemas.microsoft.com/office/drawing/2014/main" id="{E3BEA235-F2DC-4E2F-AD79-2F06536CB2F9}"/>
              </a:ext>
            </a:extLst>
          </p:cNvPr>
          <p:cNvSpPr/>
          <p:nvPr/>
        </p:nvSpPr>
        <p:spPr>
          <a:xfrm rot="10800000">
            <a:off x="840029" y="4333560"/>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24" name="Flecha: cheurón 37">
            <a:extLst>
              <a:ext uri="{FF2B5EF4-FFF2-40B4-BE49-F238E27FC236}">
                <a16:creationId xmlns:a16="http://schemas.microsoft.com/office/drawing/2014/main" id="{E1DCD632-E94F-4640-AD01-19837AFA41A8}"/>
              </a:ext>
            </a:extLst>
          </p:cNvPr>
          <p:cNvSpPr/>
          <p:nvPr/>
        </p:nvSpPr>
        <p:spPr>
          <a:xfrm rot="10800000">
            <a:off x="840029" y="5397613"/>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nvGrpSpPr>
          <p:cNvPr id="25" name="Grupo 24">
            <a:extLst>
              <a:ext uri="{FF2B5EF4-FFF2-40B4-BE49-F238E27FC236}">
                <a16:creationId xmlns:a16="http://schemas.microsoft.com/office/drawing/2014/main" id="{E3A860C7-B616-46B1-87DA-2E31F01DA61B}"/>
              </a:ext>
            </a:extLst>
          </p:cNvPr>
          <p:cNvGrpSpPr/>
          <p:nvPr/>
        </p:nvGrpSpPr>
        <p:grpSpPr>
          <a:xfrm>
            <a:off x="0" y="2355074"/>
            <a:ext cx="3895060" cy="324667"/>
            <a:chOff x="3174" y="2247958"/>
            <a:chExt cx="3895060" cy="324667"/>
          </a:xfrm>
        </p:grpSpPr>
        <p:sp>
          <p:nvSpPr>
            <p:cNvPr id="26" name="Rectangle 46">
              <a:extLst>
                <a:ext uri="{FF2B5EF4-FFF2-40B4-BE49-F238E27FC236}">
                  <a16:creationId xmlns:a16="http://schemas.microsoft.com/office/drawing/2014/main" id="{90DE0CDA-91E3-443B-8BAD-CA8C67F4B858}"/>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7" name="Rectangle 47">
              <a:extLst>
                <a:ext uri="{FF2B5EF4-FFF2-40B4-BE49-F238E27FC236}">
                  <a16:creationId xmlns:a16="http://schemas.microsoft.com/office/drawing/2014/main" id="{B4C4D4D5-82A5-449B-8BBA-CAD59BA002F0}"/>
                </a:ext>
              </a:extLst>
            </p:cNvPr>
            <p:cNvSpPr/>
            <p:nvPr/>
          </p:nvSpPr>
          <p:spPr>
            <a:xfrm>
              <a:off x="244710" y="2252702"/>
              <a:ext cx="2931628" cy="30316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8" name="TextBox 48">
              <a:extLst>
                <a:ext uri="{FF2B5EF4-FFF2-40B4-BE49-F238E27FC236}">
                  <a16:creationId xmlns:a16="http://schemas.microsoft.com/office/drawing/2014/main" id="{8D7053F9-E274-4CCD-8E76-9DDF2D2ACB35}"/>
                </a:ext>
              </a:extLst>
            </p:cNvPr>
            <p:cNvSpPr txBox="1"/>
            <p:nvPr/>
          </p:nvSpPr>
          <p:spPr>
            <a:xfrm>
              <a:off x="244710" y="2264720"/>
              <a:ext cx="3653524"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FUNCIONES</a:t>
              </a:r>
            </a:p>
          </p:txBody>
        </p:sp>
      </p:grpSp>
      <p:sp>
        <p:nvSpPr>
          <p:cNvPr id="29" name="Título 1">
            <a:extLst>
              <a:ext uri="{FF2B5EF4-FFF2-40B4-BE49-F238E27FC236}">
                <a16:creationId xmlns:a16="http://schemas.microsoft.com/office/drawing/2014/main" id="{2E2FF44E-BDC6-4AAF-A2FE-282B292B7FE6}"/>
              </a:ext>
            </a:extLst>
          </p:cNvPr>
          <p:cNvSpPr txBox="1">
            <a:spLocks/>
          </p:cNvSpPr>
          <p:nvPr/>
        </p:nvSpPr>
        <p:spPr>
          <a:xfrm>
            <a:off x="0" y="1365073"/>
            <a:ext cx="12192000" cy="68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ESTRUCTURA DE HARDWARE, COMUNICACIÓN Y CENTRO DE DATOS </a:t>
            </a:r>
          </a:p>
        </p:txBody>
      </p:sp>
      <p:sp>
        <p:nvSpPr>
          <p:cNvPr id="30" name="Flecha: cheurón 37">
            <a:extLst>
              <a:ext uri="{FF2B5EF4-FFF2-40B4-BE49-F238E27FC236}">
                <a16:creationId xmlns:a16="http://schemas.microsoft.com/office/drawing/2014/main" id="{B5F82085-5DE8-4184-9E9E-CC889D52E8F9}"/>
              </a:ext>
            </a:extLst>
          </p:cNvPr>
          <p:cNvSpPr/>
          <p:nvPr/>
        </p:nvSpPr>
        <p:spPr>
          <a:xfrm rot="10800000">
            <a:off x="5818162" y="3187860"/>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31" name="Flecha: cheurón 37">
            <a:extLst>
              <a:ext uri="{FF2B5EF4-FFF2-40B4-BE49-F238E27FC236}">
                <a16:creationId xmlns:a16="http://schemas.microsoft.com/office/drawing/2014/main" id="{FAB06BE0-ACA1-444C-B089-AED215EB2560}"/>
              </a:ext>
            </a:extLst>
          </p:cNvPr>
          <p:cNvSpPr/>
          <p:nvPr/>
        </p:nvSpPr>
        <p:spPr>
          <a:xfrm rot="10800000">
            <a:off x="5818162" y="4071457"/>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32" name="Flecha: cheurón 37">
            <a:extLst>
              <a:ext uri="{FF2B5EF4-FFF2-40B4-BE49-F238E27FC236}">
                <a16:creationId xmlns:a16="http://schemas.microsoft.com/office/drawing/2014/main" id="{74696AF3-016E-4E87-A6EF-D8E741D01F88}"/>
              </a:ext>
            </a:extLst>
          </p:cNvPr>
          <p:cNvSpPr/>
          <p:nvPr/>
        </p:nvSpPr>
        <p:spPr>
          <a:xfrm rot="10800000">
            <a:off x="5818162" y="4805978"/>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
        <p:nvSpPr>
          <p:cNvPr id="33" name="Flecha: cheurón 37">
            <a:extLst>
              <a:ext uri="{FF2B5EF4-FFF2-40B4-BE49-F238E27FC236}">
                <a16:creationId xmlns:a16="http://schemas.microsoft.com/office/drawing/2014/main" id="{24A6FFD6-1629-4B97-8075-F062B004D0FA}"/>
              </a:ext>
            </a:extLst>
          </p:cNvPr>
          <p:cNvSpPr/>
          <p:nvPr/>
        </p:nvSpPr>
        <p:spPr>
          <a:xfrm rot="10800000">
            <a:off x="5865966" y="5591292"/>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560351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12" descr="Interfaz de usuario gráfica, Aplicación&#10;&#10;Descripción generada automáticamente">
            <a:extLst>
              <a:ext uri="{FF2B5EF4-FFF2-40B4-BE49-F238E27FC236}">
                <a16:creationId xmlns:a16="http://schemas.microsoft.com/office/drawing/2014/main" id="{A747CAFB-AADD-EE76-3287-678BA0D4EE05}"/>
              </a:ext>
            </a:extLst>
          </p:cNvPr>
          <p:cNvPicPr>
            <a:picLocks noChangeAspect="1"/>
          </p:cNvPicPr>
          <p:nvPr/>
        </p:nvPicPr>
        <p:blipFill>
          <a:blip r:embed="rId2"/>
          <a:stretch>
            <a:fillRect/>
          </a:stretch>
        </p:blipFill>
        <p:spPr>
          <a:xfrm>
            <a:off x="6554882" y="2610529"/>
            <a:ext cx="4831054" cy="2439746"/>
          </a:xfrm>
          <a:prstGeom prst="rect">
            <a:avLst/>
          </a:prstGeom>
        </p:spPr>
      </p:pic>
      <p:sp>
        <p:nvSpPr>
          <p:cNvPr id="32" name="CuadroTexto 31">
            <a:extLst>
              <a:ext uri="{FF2B5EF4-FFF2-40B4-BE49-F238E27FC236}">
                <a16:creationId xmlns:a16="http://schemas.microsoft.com/office/drawing/2014/main" id="{BB624764-419A-111E-3903-3E5764644468}"/>
              </a:ext>
            </a:extLst>
          </p:cNvPr>
          <p:cNvSpPr txBox="1"/>
          <p:nvPr/>
        </p:nvSpPr>
        <p:spPr>
          <a:xfrm>
            <a:off x="8550128" y="5431231"/>
            <a:ext cx="209615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400" b="1">
                <a:latin typeface="Filson Pro Bold" panose="02000000000000000000"/>
                <a:ea typeface="+mn-lt"/>
                <a:cs typeface="+mn-lt"/>
              </a:rPr>
              <a:t>Mesas Especializadas </a:t>
            </a:r>
          </a:p>
          <a:p>
            <a:pPr marL="285750" indent="-285750">
              <a:buFont typeface="Wingdings"/>
              <a:buChar char="ü"/>
            </a:pPr>
            <a:r>
              <a:rPr lang="es-ES" sz="1400">
                <a:latin typeface="Filson Pro Bold" panose="02000000000000000000"/>
                <a:cs typeface="Calibri"/>
              </a:rPr>
              <a:t>Aplicativos Misionales</a:t>
            </a:r>
          </a:p>
          <a:p>
            <a:pPr marL="285750" indent="-285750">
              <a:buFont typeface="Wingdings"/>
              <a:buChar char="ü"/>
            </a:pPr>
            <a:r>
              <a:rPr lang="es-ES" sz="1400">
                <a:latin typeface="Filson Pro Bold" panose="02000000000000000000"/>
                <a:cs typeface="Calibri"/>
              </a:rPr>
              <a:t>Correo Electrónico</a:t>
            </a:r>
            <a:endParaRPr lang="es-ES">
              <a:latin typeface="Filson Pro Bold" panose="02000000000000000000"/>
            </a:endParaRPr>
          </a:p>
          <a:p>
            <a:pPr marL="285750" indent="-285750">
              <a:buFont typeface="Wingdings"/>
              <a:buChar char="ü"/>
            </a:pPr>
            <a:r>
              <a:rPr lang="es-ES" sz="1400">
                <a:latin typeface="Filson Pro Bold" panose="02000000000000000000"/>
                <a:cs typeface="Calibri"/>
              </a:rPr>
              <a:t>Justicia XXI</a:t>
            </a:r>
          </a:p>
          <a:p>
            <a:pPr marL="285750" indent="-285750">
              <a:buFont typeface="Wingdings"/>
              <a:buChar char="ü"/>
            </a:pPr>
            <a:r>
              <a:rPr lang="es-ES" sz="1400">
                <a:latin typeface="Filson Pro Bold" panose="02000000000000000000"/>
                <a:ea typeface="+mn-lt"/>
                <a:cs typeface="+mn-lt"/>
              </a:rPr>
              <a:t>Jurisprudencia</a:t>
            </a:r>
          </a:p>
        </p:txBody>
      </p:sp>
      <p:sp>
        <p:nvSpPr>
          <p:cNvPr id="33" name="CuadroTexto 32">
            <a:extLst>
              <a:ext uri="{FF2B5EF4-FFF2-40B4-BE49-F238E27FC236}">
                <a16:creationId xmlns:a16="http://schemas.microsoft.com/office/drawing/2014/main" id="{6367858A-3614-68DC-A58A-154A5CA8ACE1}"/>
              </a:ext>
            </a:extLst>
          </p:cNvPr>
          <p:cNvSpPr txBox="1"/>
          <p:nvPr/>
        </p:nvSpPr>
        <p:spPr>
          <a:xfrm>
            <a:off x="8480858" y="5171516"/>
            <a:ext cx="2363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b="1">
                <a:latin typeface="Filson Pro Bold" panose="02000000000000000000"/>
                <a:ea typeface="+mn-lt"/>
                <a:cs typeface="+mn-lt"/>
              </a:rPr>
              <a:t>Puntos de Contacto – Call Center</a:t>
            </a:r>
          </a:p>
        </p:txBody>
      </p:sp>
      <p:grpSp>
        <p:nvGrpSpPr>
          <p:cNvPr id="18" name="Grupo 17">
            <a:extLst>
              <a:ext uri="{FF2B5EF4-FFF2-40B4-BE49-F238E27FC236}">
                <a16:creationId xmlns:a16="http://schemas.microsoft.com/office/drawing/2014/main" id="{FA25EC8B-4480-4748-A9AF-E10DF7E9961F}"/>
              </a:ext>
            </a:extLst>
          </p:cNvPr>
          <p:cNvGrpSpPr/>
          <p:nvPr/>
        </p:nvGrpSpPr>
        <p:grpSpPr>
          <a:xfrm>
            <a:off x="0" y="2164315"/>
            <a:ext cx="3895060" cy="324667"/>
            <a:chOff x="3174" y="2247958"/>
            <a:chExt cx="3895060" cy="324667"/>
          </a:xfrm>
        </p:grpSpPr>
        <p:sp>
          <p:nvSpPr>
            <p:cNvPr id="19" name="Rectangle 46">
              <a:extLst>
                <a:ext uri="{FF2B5EF4-FFF2-40B4-BE49-F238E27FC236}">
                  <a16:creationId xmlns:a16="http://schemas.microsoft.com/office/drawing/2014/main" id="{8752BAE1-D556-4D20-8BF8-A32C18A3AFD9}"/>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0" name="Rectangle 47">
              <a:extLst>
                <a:ext uri="{FF2B5EF4-FFF2-40B4-BE49-F238E27FC236}">
                  <a16:creationId xmlns:a16="http://schemas.microsoft.com/office/drawing/2014/main" id="{54F1E144-7A5F-4F4A-8B40-33AF4D1CF32C}"/>
                </a:ext>
              </a:extLst>
            </p:cNvPr>
            <p:cNvSpPr/>
            <p:nvPr/>
          </p:nvSpPr>
          <p:spPr>
            <a:xfrm>
              <a:off x="244710" y="2252702"/>
              <a:ext cx="2931628" cy="30316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4" name="TextBox 48">
              <a:extLst>
                <a:ext uri="{FF2B5EF4-FFF2-40B4-BE49-F238E27FC236}">
                  <a16:creationId xmlns:a16="http://schemas.microsoft.com/office/drawing/2014/main" id="{497D86B1-829C-46A5-8D90-4824FF882AAF}"/>
                </a:ext>
              </a:extLst>
            </p:cNvPr>
            <p:cNvSpPr txBox="1"/>
            <p:nvPr/>
          </p:nvSpPr>
          <p:spPr>
            <a:xfrm>
              <a:off x="244710" y="2264720"/>
              <a:ext cx="3653524"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FUNCIONES</a:t>
              </a:r>
            </a:p>
          </p:txBody>
        </p:sp>
      </p:grpSp>
      <p:sp>
        <p:nvSpPr>
          <p:cNvPr id="35" name="Título 1">
            <a:extLst>
              <a:ext uri="{FF2B5EF4-FFF2-40B4-BE49-F238E27FC236}">
                <a16:creationId xmlns:a16="http://schemas.microsoft.com/office/drawing/2014/main" id="{21AF5925-4984-488D-BB59-E04C8F3EB28A}"/>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SECCIÓN DE SOPORTE TÉCNICO Y APOYO LOGÍSTICO</a:t>
            </a:r>
          </a:p>
        </p:txBody>
      </p:sp>
      <p:grpSp>
        <p:nvGrpSpPr>
          <p:cNvPr id="3" name="Grupo 2">
            <a:extLst>
              <a:ext uri="{FF2B5EF4-FFF2-40B4-BE49-F238E27FC236}">
                <a16:creationId xmlns:a16="http://schemas.microsoft.com/office/drawing/2014/main" id="{F60B1AA9-A852-4A3A-893D-B28C291F3451}"/>
              </a:ext>
            </a:extLst>
          </p:cNvPr>
          <p:cNvGrpSpPr/>
          <p:nvPr/>
        </p:nvGrpSpPr>
        <p:grpSpPr>
          <a:xfrm>
            <a:off x="803225" y="2876689"/>
            <a:ext cx="4908214" cy="523220"/>
            <a:chOff x="803225" y="2876689"/>
            <a:chExt cx="4908214" cy="523220"/>
          </a:xfrm>
        </p:grpSpPr>
        <p:sp>
          <p:nvSpPr>
            <p:cNvPr id="17" name="CuadroTexto 16">
              <a:extLst>
                <a:ext uri="{FF2B5EF4-FFF2-40B4-BE49-F238E27FC236}">
                  <a16:creationId xmlns:a16="http://schemas.microsoft.com/office/drawing/2014/main" id="{1733DD5A-4CC3-2734-ABB9-DC3FDE96B07D}"/>
                </a:ext>
              </a:extLst>
            </p:cNvPr>
            <p:cNvSpPr txBox="1"/>
            <p:nvPr/>
          </p:nvSpPr>
          <p:spPr>
            <a:xfrm>
              <a:off x="1231864" y="2876689"/>
              <a:ext cx="44795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Servicio</a:t>
              </a:r>
              <a:r>
                <a:rPr lang="es-ES" sz="1400">
                  <a:latin typeface="Filson Pro Bold" panose="02000000000000000000"/>
                  <a:ea typeface="+mn-lt"/>
                  <a:cs typeface="+mn-lt"/>
                </a:rPr>
                <a:t> de </a:t>
              </a:r>
              <a:r>
                <a:rPr lang="es-ES" sz="1400" b="1">
                  <a:latin typeface="Filson Pro Bold" panose="02000000000000000000"/>
                  <a:ea typeface="+mn-lt"/>
                  <a:cs typeface="+mn-lt"/>
                </a:rPr>
                <a:t>Mesa de Ayuda</a:t>
              </a:r>
              <a:r>
                <a:rPr lang="es-ES" sz="1400">
                  <a:latin typeface="Filson Pro Bold" panose="02000000000000000000"/>
                  <a:ea typeface="+mn-lt"/>
                  <a:cs typeface="+mn-lt"/>
                </a:rPr>
                <a:t> Global y Centralizada para el soporte tecnológico a la Rama Judicial a Nivel Nacional </a:t>
              </a:r>
              <a:endParaRPr lang="es-ES" sz="1400">
                <a:latin typeface="Filson Pro Bold" panose="02000000000000000000"/>
              </a:endParaRPr>
            </a:p>
          </p:txBody>
        </p:sp>
        <p:sp>
          <p:nvSpPr>
            <p:cNvPr id="36" name="Flecha: cheurón 37">
              <a:extLst>
                <a:ext uri="{FF2B5EF4-FFF2-40B4-BE49-F238E27FC236}">
                  <a16:creationId xmlns:a16="http://schemas.microsoft.com/office/drawing/2014/main" id="{CD163EB3-0597-4BDC-A0B7-B6EF23DC9EF4}"/>
                </a:ext>
              </a:extLst>
            </p:cNvPr>
            <p:cNvSpPr/>
            <p:nvPr/>
          </p:nvSpPr>
          <p:spPr>
            <a:xfrm rot="10800000">
              <a:off x="803225" y="289715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4" name="Grupo 3">
            <a:extLst>
              <a:ext uri="{FF2B5EF4-FFF2-40B4-BE49-F238E27FC236}">
                <a16:creationId xmlns:a16="http://schemas.microsoft.com/office/drawing/2014/main" id="{4654EEE1-0E8D-40D1-8C9F-B116F0D5F4A8}"/>
              </a:ext>
            </a:extLst>
          </p:cNvPr>
          <p:cNvGrpSpPr/>
          <p:nvPr/>
        </p:nvGrpSpPr>
        <p:grpSpPr>
          <a:xfrm>
            <a:off x="806064" y="3641795"/>
            <a:ext cx="4880665" cy="523220"/>
            <a:chOff x="806064" y="3641795"/>
            <a:chExt cx="4880665" cy="523220"/>
          </a:xfrm>
        </p:grpSpPr>
        <p:sp>
          <p:nvSpPr>
            <p:cNvPr id="23" name="CuadroTexto 22">
              <a:extLst>
                <a:ext uri="{FF2B5EF4-FFF2-40B4-BE49-F238E27FC236}">
                  <a16:creationId xmlns:a16="http://schemas.microsoft.com/office/drawing/2014/main" id="{D0C8A1AD-C54B-74DE-F091-1F9BBE6815AC}"/>
                </a:ext>
              </a:extLst>
            </p:cNvPr>
            <p:cNvSpPr txBox="1"/>
            <p:nvPr/>
          </p:nvSpPr>
          <p:spPr>
            <a:xfrm>
              <a:off x="1231864" y="3641795"/>
              <a:ext cx="44548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rPr>
                <a:t>Configuración / Parametrización de </a:t>
              </a:r>
              <a:r>
                <a:rPr lang="es-ES" sz="1400" b="1">
                  <a:latin typeface="Filson Pro Bold" panose="02000000000000000000"/>
                </a:rPr>
                <a:t>Herramienta de Gestión de Servicios</a:t>
              </a:r>
              <a:r>
                <a:rPr lang="es-ES" sz="1400">
                  <a:latin typeface="Filson Pro Bold" panose="02000000000000000000"/>
                </a:rPr>
                <a:t> TI - ITSM</a:t>
              </a:r>
              <a:endParaRPr lang="es-ES">
                <a:latin typeface="Filson Pro Bold" panose="02000000000000000000"/>
                <a:cs typeface="Calibri" panose="020F0502020204030204"/>
              </a:endParaRPr>
            </a:p>
          </p:txBody>
        </p:sp>
        <p:sp>
          <p:nvSpPr>
            <p:cNvPr id="37" name="Flecha: cheurón 37">
              <a:extLst>
                <a:ext uri="{FF2B5EF4-FFF2-40B4-BE49-F238E27FC236}">
                  <a16:creationId xmlns:a16="http://schemas.microsoft.com/office/drawing/2014/main" id="{E828127A-A4A8-458E-A8ED-B771A62D7F6F}"/>
                </a:ext>
              </a:extLst>
            </p:cNvPr>
            <p:cNvSpPr/>
            <p:nvPr/>
          </p:nvSpPr>
          <p:spPr>
            <a:xfrm rot="10800000">
              <a:off x="806064" y="3656746"/>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5" name="Grupo 4">
            <a:extLst>
              <a:ext uri="{FF2B5EF4-FFF2-40B4-BE49-F238E27FC236}">
                <a16:creationId xmlns:a16="http://schemas.microsoft.com/office/drawing/2014/main" id="{698B336D-E1C7-4A0B-BF47-3D1AE2DC0271}"/>
              </a:ext>
            </a:extLst>
          </p:cNvPr>
          <p:cNvGrpSpPr/>
          <p:nvPr/>
        </p:nvGrpSpPr>
        <p:grpSpPr>
          <a:xfrm>
            <a:off x="799700" y="4390204"/>
            <a:ext cx="4880868" cy="523220"/>
            <a:chOff x="799700" y="4390204"/>
            <a:chExt cx="4880868" cy="523220"/>
          </a:xfrm>
        </p:grpSpPr>
        <p:sp>
          <p:nvSpPr>
            <p:cNvPr id="22" name="CuadroTexto 21">
              <a:extLst>
                <a:ext uri="{FF2B5EF4-FFF2-40B4-BE49-F238E27FC236}">
                  <a16:creationId xmlns:a16="http://schemas.microsoft.com/office/drawing/2014/main" id="{868AAA38-53C4-AB99-F001-771BEDFEF610}"/>
                </a:ext>
              </a:extLst>
            </p:cNvPr>
            <p:cNvSpPr txBox="1"/>
            <p:nvPr/>
          </p:nvSpPr>
          <p:spPr>
            <a:xfrm>
              <a:off x="1225702" y="4390204"/>
              <a:ext cx="44548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ea typeface="+mn-lt"/>
                  <a:cs typeface="+mn-lt"/>
                </a:rPr>
                <a:t>Suministro/Instalación de </a:t>
              </a:r>
              <a:r>
                <a:rPr lang="es-ES" sz="1400" b="1">
                  <a:latin typeface="Filson Pro Bold" panose="02000000000000000000"/>
                  <a:ea typeface="+mn-lt"/>
                  <a:cs typeface="+mn-lt"/>
                </a:rPr>
                <a:t>Cableado Estructurado</a:t>
              </a:r>
              <a:r>
                <a:rPr lang="es-ES" sz="1400">
                  <a:latin typeface="Filson Pro Bold" panose="02000000000000000000"/>
                  <a:ea typeface="+mn-lt"/>
                  <a:cs typeface="+mn-lt"/>
                </a:rPr>
                <a:t> para sedes propias de  la Rama Judicial a nivel nacional.</a:t>
              </a:r>
              <a:endParaRPr lang="es-ES">
                <a:latin typeface="Filson Pro Bold" panose="02000000000000000000"/>
              </a:endParaRPr>
            </a:p>
          </p:txBody>
        </p:sp>
        <p:sp>
          <p:nvSpPr>
            <p:cNvPr id="38" name="Flecha: cheurón 37">
              <a:extLst>
                <a:ext uri="{FF2B5EF4-FFF2-40B4-BE49-F238E27FC236}">
                  <a16:creationId xmlns:a16="http://schemas.microsoft.com/office/drawing/2014/main" id="{3EC107FE-D2A7-4D04-A00F-0A4B30363286}"/>
                </a:ext>
              </a:extLst>
            </p:cNvPr>
            <p:cNvSpPr/>
            <p:nvPr/>
          </p:nvSpPr>
          <p:spPr>
            <a:xfrm rot="10800000">
              <a:off x="799700" y="4410674"/>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6" name="Grupo 5">
            <a:extLst>
              <a:ext uri="{FF2B5EF4-FFF2-40B4-BE49-F238E27FC236}">
                <a16:creationId xmlns:a16="http://schemas.microsoft.com/office/drawing/2014/main" id="{4CDB097A-3B9D-4358-877F-44A025A009F5}"/>
              </a:ext>
            </a:extLst>
          </p:cNvPr>
          <p:cNvGrpSpPr/>
          <p:nvPr/>
        </p:nvGrpSpPr>
        <p:grpSpPr>
          <a:xfrm>
            <a:off x="806064" y="5151046"/>
            <a:ext cx="4874504" cy="523220"/>
            <a:chOff x="806064" y="5151046"/>
            <a:chExt cx="4874504" cy="523220"/>
          </a:xfrm>
        </p:grpSpPr>
        <p:sp>
          <p:nvSpPr>
            <p:cNvPr id="24" name="CuadroTexto 23">
              <a:extLst>
                <a:ext uri="{FF2B5EF4-FFF2-40B4-BE49-F238E27FC236}">
                  <a16:creationId xmlns:a16="http://schemas.microsoft.com/office/drawing/2014/main" id="{24CAA925-1260-E955-5B60-2D57DED1A52B}"/>
                </a:ext>
              </a:extLst>
            </p:cNvPr>
            <p:cNvSpPr txBox="1"/>
            <p:nvPr/>
          </p:nvSpPr>
          <p:spPr>
            <a:xfrm>
              <a:off x="1225703" y="5151046"/>
              <a:ext cx="445486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a:latin typeface="Filson Pro Bold" panose="02000000000000000000"/>
                  <a:ea typeface="+mn-lt"/>
                  <a:cs typeface="+mn-lt"/>
                </a:rPr>
                <a:t>Adquisición/Instalación de </a:t>
              </a:r>
              <a:r>
                <a:rPr lang="es-ES" sz="1400" b="1">
                  <a:latin typeface="Filson Pro Bold" panose="02000000000000000000"/>
                  <a:ea typeface="+mn-lt"/>
                  <a:cs typeface="+mn-lt"/>
                </a:rPr>
                <a:t>Unidades Ininterrumpidas de Potencia UPS</a:t>
              </a:r>
              <a:r>
                <a:rPr lang="es-ES" sz="1400">
                  <a:latin typeface="Filson Pro Bold" panose="02000000000000000000"/>
                  <a:ea typeface="+mn-lt"/>
                  <a:cs typeface="+mn-lt"/>
                </a:rPr>
                <a:t> para la Rama Judicial a nivel nacional.</a:t>
              </a:r>
              <a:endParaRPr lang="es-ES">
                <a:latin typeface="Filson Pro Bold" panose="02000000000000000000"/>
              </a:endParaRPr>
            </a:p>
          </p:txBody>
        </p:sp>
        <p:sp>
          <p:nvSpPr>
            <p:cNvPr id="39" name="Flecha: cheurón 37">
              <a:extLst>
                <a:ext uri="{FF2B5EF4-FFF2-40B4-BE49-F238E27FC236}">
                  <a16:creationId xmlns:a16="http://schemas.microsoft.com/office/drawing/2014/main" id="{42A2AF3C-87EF-4F97-B748-AAFAC4F848E7}"/>
                </a:ext>
              </a:extLst>
            </p:cNvPr>
            <p:cNvSpPr/>
            <p:nvPr/>
          </p:nvSpPr>
          <p:spPr>
            <a:xfrm rot="10800000">
              <a:off x="806064" y="5171516"/>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7" name="Grupo 6">
            <a:extLst>
              <a:ext uri="{FF2B5EF4-FFF2-40B4-BE49-F238E27FC236}">
                <a16:creationId xmlns:a16="http://schemas.microsoft.com/office/drawing/2014/main" id="{5578D472-9462-4CD3-834C-7119B3116DEE}"/>
              </a:ext>
            </a:extLst>
          </p:cNvPr>
          <p:cNvGrpSpPr/>
          <p:nvPr/>
        </p:nvGrpSpPr>
        <p:grpSpPr>
          <a:xfrm>
            <a:off x="799699" y="5802911"/>
            <a:ext cx="4856707" cy="738664"/>
            <a:chOff x="799699" y="5802911"/>
            <a:chExt cx="4856707" cy="738664"/>
          </a:xfrm>
        </p:grpSpPr>
        <p:sp>
          <p:nvSpPr>
            <p:cNvPr id="25" name="CuadroTexto 24">
              <a:extLst>
                <a:ext uri="{FF2B5EF4-FFF2-40B4-BE49-F238E27FC236}">
                  <a16:creationId xmlns:a16="http://schemas.microsoft.com/office/drawing/2014/main" id="{418D925A-BC70-087D-5290-65F6CDA56048}"/>
                </a:ext>
              </a:extLst>
            </p:cNvPr>
            <p:cNvSpPr txBox="1"/>
            <p:nvPr/>
          </p:nvSpPr>
          <p:spPr>
            <a:xfrm>
              <a:off x="1225702" y="5802911"/>
              <a:ext cx="443070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1400" b="1">
                  <a:latin typeface="Filson Pro Bold" panose="02000000000000000000"/>
                  <a:ea typeface="+mn-lt"/>
                  <a:cs typeface="+mn-lt"/>
                </a:rPr>
                <a:t>Interventoría integral</a:t>
              </a:r>
              <a:r>
                <a:rPr lang="es-ES" sz="1400">
                  <a:latin typeface="Filson Pro Bold" panose="02000000000000000000"/>
                  <a:ea typeface="+mn-lt"/>
                  <a:cs typeface="+mn-lt"/>
                </a:rPr>
                <a:t> para los servicios de conectividad, Datacenter, videoconferencias, correo electrónico y mesa de ayuda.</a:t>
              </a:r>
              <a:endParaRPr lang="es-ES">
                <a:latin typeface="Filson Pro Bold" panose="02000000000000000000"/>
                <a:cs typeface="Calibri"/>
              </a:endParaRPr>
            </a:p>
          </p:txBody>
        </p:sp>
        <p:sp>
          <p:nvSpPr>
            <p:cNvPr id="40" name="Flecha: cheurón 37">
              <a:extLst>
                <a:ext uri="{FF2B5EF4-FFF2-40B4-BE49-F238E27FC236}">
                  <a16:creationId xmlns:a16="http://schemas.microsoft.com/office/drawing/2014/main" id="{5CE3DD73-D9E0-4F56-8842-DE1CA402E121}"/>
                </a:ext>
              </a:extLst>
            </p:cNvPr>
            <p:cNvSpPr/>
            <p:nvPr/>
          </p:nvSpPr>
          <p:spPr>
            <a:xfrm rot="10800000">
              <a:off x="799699" y="5931103"/>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spTree>
    <p:extLst>
      <p:ext uri="{BB962C8B-B14F-4D97-AF65-F5344CB8AC3E}">
        <p14:creationId xmlns:p14="http://schemas.microsoft.com/office/powerpoint/2010/main" val="368343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2">
            <a:extLst>
              <a:ext uri="{FF2B5EF4-FFF2-40B4-BE49-F238E27FC236}">
                <a16:creationId xmlns:a16="http://schemas.microsoft.com/office/drawing/2014/main" id="{BA3F13B3-E20C-1C42-747F-1DE981E0E310}"/>
              </a:ext>
            </a:extLst>
          </p:cNvPr>
          <p:cNvSpPr txBox="1"/>
          <p:nvPr/>
        </p:nvSpPr>
        <p:spPr>
          <a:xfrm>
            <a:off x="0" y="6427113"/>
            <a:ext cx="12192000" cy="430887"/>
          </a:xfrm>
          <a:prstGeom prst="rect">
            <a:avLst/>
          </a:prstGeom>
          <a:noFill/>
        </p:spPr>
        <p:txBody>
          <a:bodyPr wrap="square" rtlCol="0">
            <a:spAutoFit/>
          </a:bodyPr>
          <a:lstStyle/>
          <a:p>
            <a:pPr algn="just"/>
            <a:r>
              <a:rPr lang="es-ES" sz="1100">
                <a:latin typeface="+mj-lt"/>
              </a:rPr>
              <a:t>ACUERDO PCSJA22-12033 (29/12/2022) – “</a:t>
            </a:r>
            <a:r>
              <a:rPr lang="es-MX" sz="1100" i="1">
                <a:latin typeface="+mj-lt"/>
              </a:rPr>
              <a:t>Por medio del cual se crean unos cargos con carácter permanente en la planta de la Dirección Ejecutiva de Administración Judicial, las direcciones seccionales de administración judicial y se dictan otras disposiciones</a:t>
            </a:r>
            <a:r>
              <a:rPr lang="es-MX" sz="1100">
                <a:latin typeface="+mj-lt"/>
              </a:rPr>
              <a:t>”</a:t>
            </a:r>
            <a:endParaRPr lang="es-ES" sz="1100">
              <a:latin typeface="+mj-lt"/>
            </a:endParaRPr>
          </a:p>
        </p:txBody>
      </p:sp>
      <p:sp>
        <p:nvSpPr>
          <p:cNvPr id="15" name="Título 1">
            <a:extLst>
              <a:ext uri="{FF2B5EF4-FFF2-40B4-BE49-F238E27FC236}">
                <a16:creationId xmlns:a16="http://schemas.microsoft.com/office/drawing/2014/main" id="{1A3FD99F-33D7-4E9B-A51F-96A961382CE4}"/>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DE SEGURIDAD DE LA INFORMACIÓN Y CIBERSEGURIDAD </a:t>
            </a:r>
          </a:p>
        </p:txBody>
      </p:sp>
      <p:grpSp>
        <p:nvGrpSpPr>
          <p:cNvPr id="18" name="Grupo 17">
            <a:extLst>
              <a:ext uri="{FF2B5EF4-FFF2-40B4-BE49-F238E27FC236}">
                <a16:creationId xmlns:a16="http://schemas.microsoft.com/office/drawing/2014/main" id="{D25E6D02-2700-4E24-BF9A-40D418B92459}"/>
              </a:ext>
            </a:extLst>
          </p:cNvPr>
          <p:cNvGrpSpPr/>
          <p:nvPr/>
        </p:nvGrpSpPr>
        <p:grpSpPr>
          <a:xfrm>
            <a:off x="0" y="2486727"/>
            <a:ext cx="3895060" cy="333278"/>
            <a:chOff x="3174" y="2247958"/>
            <a:chExt cx="3895060" cy="333278"/>
          </a:xfrm>
        </p:grpSpPr>
        <p:sp>
          <p:nvSpPr>
            <p:cNvPr id="19" name="Rectangle 46">
              <a:extLst>
                <a:ext uri="{FF2B5EF4-FFF2-40B4-BE49-F238E27FC236}">
                  <a16:creationId xmlns:a16="http://schemas.microsoft.com/office/drawing/2014/main" id="{5640631E-C608-446D-AFCB-9E8458AF955A}"/>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0" name="Rectangle 47">
              <a:extLst>
                <a:ext uri="{FF2B5EF4-FFF2-40B4-BE49-F238E27FC236}">
                  <a16:creationId xmlns:a16="http://schemas.microsoft.com/office/drawing/2014/main" id="{887F8124-37FA-4EDA-9A20-E71D225D41A5}"/>
                </a:ext>
              </a:extLst>
            </p:cNvPr>
            <p:cNvSpPr/>
            <p:nvPr/>
          </p:nvSpPr>
          <p:spPr>
            <a:xfrm>
              <a:off x="244710" y="2247958"/>
              <a:ext cx="2931628" cy="30790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0" name="TextBox 48">
              <a:extLst>
                <a:ext uri="{FF2B5EF4-FFF2-40B4-BE49-F238E27FC236}">
                  <a16:creationId xmlns:a16="http://schemas.microsoft.com/office/drawing/2014/main" id="{807B34A7-800C-4DBA-B3EB-B1529E5807B1}"/>
                </a:ext>
              </a:extLst>
            </p:cNvPr>
            <p:cNvSpPr txBox="1"/>
            <p:nvPr/>
          </p:nvSpPr>
          <p:spPr>
            <a:xfrm>
              <a:off x="244710" y="2273331"/>
              <a:ext cx="3653524"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FUNCIONES</a:t>
              </a:r>
            </a:p>
          </p:txBody>
        </p:sp>
      </p:grpSp>
      <p:grpSp>
        <p:nvGrpSpPr>
          <p:cNvPr id="31" name="Grupo 30">
            <a:extLst>
              <a:ext uri="{FF2B5EF4-FFF2-40B4-BE49-F238E27FC236}">
                <a16:creationId xmlns:a16="http://schemas.microsoft.com/office/drawing/2014/main" id="{58D3109F-6456-4C92-8F62-AAA42D659485}"/>
              </a:ext>
            </a:extLst>
          </p:cNvPr>
          <p:cNvGrpSpPr/>
          <p:nvPr/>
        </p:nvGrpSpPr>
        <p:grpSpPr>
          <a:xfrm>
            <a:off x="637861" y="3284436"/>
            <a:ext cx="4908213" cy="738664"/>
            <a:chOff x="803225" y="2766209"/>
            <a:chExt cx="4908213" cy="738664"/>
          </a:xfrm>
        </p:grpSpPr>
        <p:sp>
          <p:nvSpPr>
            <p:cNvPr id="32" name="CuadroTexto 31">
              <a:extLst>
                <a:ext uri="{FF2B5EF4-FFF2-40B4-BE49-F238E27FC236}">
                  <a16:creationId xmlns:a16="http://schemas.microsoft.com/office/drawing/2014/main" id="{414C5876-7712-402E-9659-1201E84962FD}"/>
                </a:ext>
              </a:extLst>
            </p:cNvPr>
            <p:cNvSpPr txBox="1"/>
            <p:nvPr/>
          </p:nvSpPr>
          <p:spPr>
            <a:xfrm>
              <a:off x="1231863" y="2766209"/>
              <a:ext cx="44795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panose="02000000000000000000"/>
                </a:rPr>
                <a:t>Gestión de Seguridad de la Información y Ciberseguridad en la Rama Judicial, a través del  SGSI (ISO 27001, ISO 27032)</a:t>
              </a:r>
            </a:p>
          </p:txBody>
        </p:sp>
        <p:sp>
          <p:nvSpPr>
            <p:cNvPr id="33" name="Flecha: cheurón 37">
              <a:extLst>
                <a:ext uri="{FF2B5EF4-FFF2-40B4-BE49-F238E27FC236}">
                  <a16:creationId xmlns:a16="http://schemas.microsoft.com/office/drawing/2014/main" id="{7D961EF7-90DE-435F-BE89-35834F582AF6}"/>
                </a:ext>
              </a:extLst>
            </p:cNvPr>
            <p:cNvSpPr/>
            <p:nvPr/>
          </p:nvSpPr>
          <p:spPr>
            <a:xfrm rot="10800000">
              <a:off x="803225" y="289715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34" name="Grupo 33">
            <a:extLst>
              <a:ext uri="{FF2B5EF4-FFF2-40B4-BE49-F238E27FC236}">
                <a16:creationId xmlns:a16="http://schemas.microsoft.com/office/drawing/2014/main" id="{7A836AE3-7320-49BC-8014-3051B95526F8}"/>
              </a:ext>
            </a:extLst>
          </p:cNvPr>
          <p:cNvGrpSpPr/>
          <p:nvPr/>
        </p:nvGrpSpPr>
        <p:grpSpPr>
          <a:xfrm>
            <a:off x="637861" y="4161204"/>
            <a:ext cx="4908213" cy="738664"/>
            <a:chOff x="803225" y="2766209"/>
            <a:chExt cx="4908213" cy="738664"/>
          </a:xfrm>
        </p:grpSpPr>
        <p:sp>
          <p:nvSpPr>
            <p:cNvPr id="35" name="CuadroTexto 34">
              <a:extLst>
                <a:ext uri="{FF2B5EF4-FFF2-40B4-BE49-F238E27FC236}">
                  <a16:creationId xmlns:a16="http://schemas.microsoft.com/office/drawing/2014/main" id="{FDE052EE-F57A-46DF-AB09-F37FD4BA7692}"/>
                </a:ext>
              </a:extLst>
            </p:cNvPr>
            <p:cNvSpPr txBox="1"/>
            <p:nvPr/>
          </p:nvSpPr>
          <p:spPr>
            <a:xfrm>
              <a:off x="1231863" y="2766209"/>
              <a:ext cx="44795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panose="02000000000000000000"/>
                </a:rPr>
                <a:t>Gestión de la protección de Datos personales en la Rama Judicial, a través de la normatividad aplicable y mejores practicas internacionales.</a:t>
              </a:r>
            </a:p>
          </p:txBody>
        </p:sp>
        <p:sp>
          <p:nvSpPr>
            <p:cNvPr id="36" name="Flecha: cheurón 37">
              <a:extLst>
                <a:ext uri="{FF2B5EF4-FFF2-40B4-BE49-F238E27FC236}">
                  <a16:creationId xmlns:a16="http://schemas.microsoft.com/office/drawing/2014/main" id="{B0FBAD60-0A96-4135-91C6-E1BC2C93D97B}"/>
                </a:ext>
              </a:extLst>
            </p:cNvPr>
            <p:cNvSpPr/>
            <p:nvPr/>
          </p:nvSpPr>
          <p:spPr>
            <a:xfrm rot="10800000">
              <a:off x="803225" y="289715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37" name="Grupo 36">
            <a:extLst>
              <a:ext uri="{FF2B5EF4-FFF2-40B4-BE49-F238E27FC236}">
                <a16:creationId xmlns:a16="http://schemas.microsoft.com/office/drawing/2014/main" id="{6C4F15CC-CDA9-4D2F-BACE-3696B3073A78}"/>
              </a:ext>
            </a:extLst>
          </p:cNvPr>
          <p:cNvGrpSpPr/>
          <p:nvPr/>
        </p:nvGrpSpPr>
        <p:grpSpPr>
          <a:xfrm>
            <a:off x="637861" y="4954470"/>
            <a:ext cx="4908213" cy="954107"/>
            <a:chOff x="803225" y="2766209"/>
            <a:chExt cx="4908213" cy="954107"/>
          </a:xfrm>
        </p:grpSpPr>
        <p:sp>
          <p:nvSpPr>
            <p:cNvPr id="38" name="CuadroTexto 37">
              <a:extLst>
                <a:ext uri="{FF2B5EF4-FFF2-40B4-BE49-F238E27FC236}">
                  <a16:creationId xmlns:a16="http://schemas.microsoft.com/office/drawing/2014/main" id="{7311DF02-A4B0-425A-9A29-E850FE60C6D6}"/>
                </a:ext>
              </a:extLst>
            </p:cNvPr>
            <p:cNvSpPr txBox="1"/>
            <p:nvPr/>
          </p:nvSpPr>
          <p:spPr>
            <a:xfrm>
              <a:off x="1231863" y="2766209"/>
              <a:ext cx="447957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panose="02000000000000000000"/>
                </a:rPr>
                <a:t>Gestión de riesgos de seguridad de la Información, ciberseguridad y protección de datos personales, alineados con el sistema de gestión de continuidad de operaciones de la  Rama Judicial (ISO 22301)</a:t>
              </a:r>
            </a:p>
          </p:txBody>
        </p:sp>
        <p:sp>
          <p:nvSpPr>
            <p:cNvPr id="39" name="Flecha: cheurón 37">
              <a:extLst>
                <a:ext uri="{FF2B5EF4-FFF2-40B4-BE49-F238E27FC236}">
                  <a16:creationId xmlns:a16="http://schemas.microsoft.com/office/drawing/2014/main" id="{79DA34AA-9E7D-497D-85DA-510B029359C8}"/>
                </a:ext>
              </a:extLst>
            </p:cNvPr>
            <p:cNvSpPr/>
            <p:nvPr/>
          </p:nvSpPr>
          <p:spPr>
            <a:xfrm rot="10800000">
              <a:off x="803225" y="3002122"/>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40" name="Grupo 39">
            <a:extLst>
              <a:ext uri="{FF2B5EF4-FFF2-40B4-BE49-F238E27FC236}">
                <a16:creationId xmlns:a16="http://schemas.microsoft.com/office/drawing/2014/main" id="{A2AAAB06-AC3A-47E6-9787-D0F307C628DB}"/>
              </a:ext>
            </a:extLst>
          </p:cNvPr>
          <p:cNvGrpSpPr/>
          <p:nvPr/>
        </p:nvGrpSpPr>
        <p:grpSpPr>
          <a:xfrm>
            <a:off x="6481377" y="3403504"/>
            <a:ext cx="4866655" cy="523220"/>
            <a:chOff x="803225" y="2882914"/>
            <a:chExt cx="4866655" cy="523220"/>
          </a:xfrm>
        </p:grpSpPr>
        <p:sp>
          <p:nvSpPr>
            <p:cNvPr id="41" name="CuadroTexto 40">
              <a:extLst>
                <a:ext uri="{FF2B5EF4-FFF2-40B4-BE49-F238E27FC236}">
                  <a16:creationId xmlns:a16="http://schemas.microsoft.com/office/drawing/2014/main" id="{2B3F48E2-CEAC-4662-8505-8E832E684935}"/>
                </a:ext>
              </a:extLst>
            </p:cNvPr>
            <p:cNvSpPr txBox="1"/>
            <p:nvPr/>
          </p:nvSpPr>
          <p:spPr>
            <a:xfrm>
              <a:off x="1190305" y="2882914"/>
              <a:ext cx="44795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panose="02000000000000000000"/>
                </a:rPr>
                <a:t>Cumplimiento de normatividad aplicable en seguridad de la información, ciberseguridad y protección de datos.</a:t>
              </a:r>
            </a:p>
          </p:txBody>
        </p:sp>
        <p:sp>
          <p:nvSpPr>
            <p:cNvPr id="42" name="Flecha: cheurón 37">
              <a:extLst>
                <a:ext uri="{FF2B5EF4-FFF2-40B4-BE49-F238E27FC236}">
                  <a16:creationId xmlns:a16="http://schemas.microsoft.com/office/drawing/2014/main" id="{E70A2C13-3460-4935-B59E-47D725ACEBB9}"/>
                </a:ext>
              </a:extLst>
            </p:cNvPr>
            <p:cNvSpPr/>
            <p:nvPr/>
          </p:nvSpPr>
          <p:spPr>
            <a:xfrm rot="10800000">
              <a:off x="803225" y="289715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grpSp>
        <p:nvGrpSpPr>
          <p:cNvPr id="43" name="Grupo 42">
            <a:extLst>
              <a:ext uri="{FF2B5EF4-FFF2-40B4-BE49-F238E27FC236}">
                <a16:creationId xmlns:a16="http://schemas.microsoft.com/office/drawing/2014/main" id="{5E8CBD20-C722-4D5E-A789-DA450CE6F233}"/>
              </a:ext>
            </a:extLst>
          </p:cNvPr>
          <p:cNvGrpSpPr/>
          <p:nvPr/>
        </p:nvGrpSpPr>
        <p:grpSpPr>
          <a:xfrm>
            <a:off x="6481377" y="4169638"/>
            <a:ext cx="4866655" cy="738664"/>
            <a:chOff x="803225" y="2774673"/>
            <a:chExt cx="4866655" cy="738664"/>
          </a:xfrm>
        </p:grpSpPr>
        <p:sp>
          <p:nvSpPr>
            <p:cNvPr id="44" name="CuadroTexto 43">
              <a:extLst>
                <a:ext uri="{FF2B5EF4-FFF2-40B4-BE49-F238E27FC236}">
                  <a16:creationId xmlns:a16="http://schemas.microsoft.com/office/drawing/2014/main" id="{940A748E-E5FA-4471-B65F-2D15B45E6252}"/>
                </a:ext>
              </a:extLst>
            </p:cNvPr>
            <p:cNvSpPr txBox="1"/>
            <p:nvPr/>
          </p:nvSpPr>
          <p:spPr>
            <a:xfrm>
              <a:off x="1190305" y="2774673"/>
              <a:ext cx="447957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400">
                  <a:latin typeface="Filson Pro Bold" panose="02000000000000000000"/>
                </a:rPr>
                <a:t>Fortalecer capacidades de los servidores judiciales en  seguridad de la información, ciberseguridad y protección de datos </a:t>
              </a:r>
            </a:p>
          </p:txBody>
        </p:sp>
        <p:sp>
          <p:nvSpPr>
            <p:cNvPr id="45" name="Flecha: cheurón 37">
              <a:extLst>
                <a:ext uri="{FF2B5EF4-FFF2-40B4-BE49-F238E27FC236}">
                  <a16:creationId xmlns:a16="http://schemas.microsoft.com/office/drawing/2014/main" id="{CAA82BB3-1606-4887-877D-409D1545FAB5}"/>
                </a:ext>
              </a:extLst>
            </p:cNvPr>
            <p:cNvSpPr/>
            <p:nvPr/>
          </p:nvSpPr>
          <p:spPr>
            <a:xfrm rot="10800000">
              <a:off x="803225" y="2897159"/>
              <a:ext cx="230034" cy="482280"/>
            </a:xfrm>
            <a:prstGeom prst="chevron">
              <a:avLst/>
            </a:prstGeom>
            <a:solidFill>
              <a:srgbClr val="00B05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solidFill>
                  <a:schemeClr val="tx1"/>
                </a:solidFill>
              </a:endParaRPr>
            </a:p>
          </p:txBody>
        </p:sp>
      </p:grpSp>
    </p:spTree>
    <p:extLst>
      <p:ext uri="{BB962C8B-B14F-4D97-AF65-F5344CB8AC3E}">
        <p14:creationId xmlns:p14="http://schemas.microsoft.com/office/powerpoint/2010/main" val="365174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ítulo 1">
            <a:extLst>
              <a:ext uri="{FF2B5EF4-FFF2-40B4-BE49-F238E27FC236}">
                <a16:creationId xmlns:a16="http://schemas.microsoft.com/office/drawing/2014/main" id="{4C8E2193-09A3-46A8-83C5-515C694D10BB}"/>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sp>
        <p:nvSpPr>
          <p:cNvPr id="31" name="TextBox 103">
            <a:extLst>
              <a:ext uri="{FF2B5EF4-FFF2-40B4-BE49-F238E27FC236}">
                <a16:creationId xmlns:a16="http://schemas.microsoft.com/office/drawing/2014/main" id="{22488E92-E5B9-5244-9C2D-EFE7DF1FA68F}"/>
              </a:ext>
            </a:extLst>
          </p:cNvPr>
          <p:cNvSpPr txBox="1"/>
          <p:nvPr/>
        </p:nvSpPr>
        <p:spPr>
          <a:xfrm>
            <a:off x="2169513" y="5050485"/>
            <a:ext cx="457641" cy="276999"/>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b="1" dirty="0">
                <a:solidFill>
                  <a:srgbClr val="00AEEF"/>
                </a:solidFill>
                <a:latin typeface="Filson Pro Book" panose="02000000000000000000" pitchFamily="2" charset="77"/>
              </a:rPr>
              <a:t>2.2</a:t>
            </a:r>
          </a:p>
        </p:txBody>
      </p:sp>
      <p:sp>
        <p:nvSpPr>
          <p:cNvPr id="32" name="TextBox 18">
            <a:extLst>
              <a:ext uri="{FF2B5EF4-FFF2-40B4-BE49-F238E27FC236}">
                <a16:creationId xmlns:a16="http://schemas.microsoft.com/office/drawing/2014/main" id="{A5A66C8E-C938-3D4D-A2EE-DAD1B743C221}"/>
              </a:ext>
            </a:extLst>
          </p:cNvPr>
          <p:cNvSpPr txBox="1"/>
          <p:nvPr/>
        </p:nvSpPr>
        <p:spPr>
          <a:xfrm>
            <a:off x="2709514" y="2641339"/>
            <a:ext cx="7651620" cy="261610"/>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1100" dirty="0">
                <a:latin typeface="Gotham Medium" panose="02000604030000020004" pitchFamily="2" charset="0"/>
              </a:rPr>
              <a:t>Informe de Auditoría Interna (se crea un hipervínculo o se muestra el informe en línea: Micro sitio del SIGCMA)</a:t>
            </a:r>
          </a:p>
        </p:txBody>
      </p:sp>
      <p:sp>
        <p:nvSpPr>
          <p:cNvPr id="34" name="TextBox 19">
            <a:extLst>
              <a:ext uri="{FF2B5EF4-FFF2-40B4-BE49-F238E27FC236}">
                <a16:creationId xmlns:a16="http://schemas.microsoft.com/office/drawing/2014/main" id="{E60E3E33-6845-224D-BAD1-778BB9710308}"/>
              </a:ext>
            </a:extLst>
          </p:cNvPr>
          <p:cNvSpPr txBox="1"/>
          <p:nvPr/>
        </p:nvSpPr>
        <p:spPr>
          <a:xfrm>
            <a:off x="2709514" y="3001059"/>
            <a:ext cx="7651625" cy="600164"/>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1100" dirty="0">
                <a:latin typeface="Gotham Medium" panose="02000604030000020004" pitchFamily="2" charset="0"/>
              </a:rPr>
              <a:t>Plan de Mejora del Informe de Auditoría Interna ( solo si quedaron oportunidades de mejora, No Conformidades Mayores o Menores) -(se crea un hipervínculo y se  muestra el plan y el seguimiento)</a:t>
            </a:r>
          </a:p>
          <a:p>
            <a:pPr algn="just"/>
            <a:endParaRPr lang="es-ES_tradnl" sz="1100" dirty="0">
              <a:latin typeface="Gotham Medium" panose="02000604030000020004" pitchFamily="2" charset="0"/>
            </a:endParaRPr>
          </a:p>
        </p:txBody>
      </p:sp>
      <p:sp>
        <p:nvSpPr>
          <p:cNvPr id="35" name="TextBox 21">
            <a:extLst>
              <a:ext uri="{FF2B5EF4-FFF2-40B4-BE49-F238E27FC236}">
                <a16:creationId xmlns:a16="http://schemas.microsoft.com/office/drawing/2014/main" id="{6EE045AB-A0ED-4A43-9DF0-8398568C497C}"/>
              </a:ext>
            </a:extLst>
          </p:cNvPr>
          <p:cNvSpPr txBox="1"/>
          <p:nvPr/>
        </p:nvSpPr>
        <p:spPr>
          <a:xfrm>
            <a:off x="2709514" y="3544891"/>
            <a:ext cx="8703680" cy="430887"/>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1100" dirty="0">
                <a:latin typeface="Gotham Medium" panose="02000604030000020004" pitchFamily="2" charset="0"/>
              </a:rPr>
              <a:t>Evidencias del Plan de Mejora de la Auditoría Interna - (se crea hipervínculo y se  muestran las evidencias)</a:t>
            </a:r>
          </a:p>
          <a:p>
            <a:pPr algn="just"/>
            <a:endParaRPr lang="es-ES_tradnl" sz="1100" dirty="0">
              <a:latin typeface="Gotham Medium" panose="02000604030000020004" pitchFamily="2" charset="0"/>
            </a:endParaRPr>
          </a:p>
        </p:txBody>
      </p:sp>
      <p:cxnSp>
        <p:nvCxnSpPr>
          <p:cNvPr id="36" name="Straight Connector 24">
            <a:extLst>
              <a:ext uri="{FF2B5EF4-FFF2-40B4-BE49-F238E27FC236}">
                <a16:creationId xmlns:a16="http://schemas.microsoft.com/office/drawing/2014/main" id="{57ECEA6C-59B6-C441-A506-18CE46FB9FD8}"/>
              </a:ext>
            </a:extLst>
          </p:cNvPr>
          <p:cNvCxnSpPr>
            <a:cxnSpLocks/>
          </p:cNvCxnSpPr>
          <p:nvPr/>
        </p:nvCxnSpPr>
        <p:spPr>
          <a:xfrm>
            <a:off x="2583074" y="2662844"/>
            <a:ext cx="0" cy="11160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37" name="Group 25">
            <a:extLst>
              <a:ext uri="{FF2B5EF4-FFF2-40B4-BE49-F238E27FC236}">
                <a16:creationId xmlns:a16="http://schemas.microsoft.com/office/drawing/2014/main" id="{938D7592-803B-0B43-A87B-7530BA04CC14}"/>
              </a:ext>
            </a:extLst>
          </p:cNvPr>
          <p:cNvGrpSpPr/>
          <p:nvPr/>
        </p:nvGrpSpPr>
        <p:grpSpPr>
          <a:xfrm>
            <a:off x="2528384" y="2713339"/>
            <a:ext cx="109440" cy="109440"/>
            <a:chOff x="4200892" y="4432105"/>
            <a:chExt cx="109440" cy="109440"/>
          </a:xfrm>
        </p:grpSpPr>
        <p:grpSp>
          <p:nvGrpSpPr>
            <p:cNvPr id="77" name="Group 26">
              <a:extLst>
                <a:ext uri="{FF2B5EF4-FFF2-40B4-BE49-F238E27FC236}">
                  <a16:creationId xmlns:a16="http://schemas.microsoft.com/office/drawing/2014/main" id="{2AEA96B2-6F8A-0C4B-A366-FAA7343B1120}"/>
                </a:ext>
              </a:extLst>
            </p:cNvPr>
            <p:cNvGrpSpPr>
              <a:grpSpLocks noChangeAspect="1"/>
            </p:cNvGrpSpPr>
            <p:nvPr/>
          </p:nvGrpSpPr>
          <p:grpSpPr>
            <a:xfrm rot="10800000">
              <a:off x="4210817" y="4439517"/>
              <a:ext cx="89587" cy="90000"/>
              <a:chOff x="3994150" y="4504881"/>
              <a:chExt cx="108000" cy="108498"/>
            </a:xfrm>
          </p:grpSpPr>
          <p:sp>
            <p:nvSpPr>
              <p:cNvPr id="80" name="Pie 29">
                <a:extLst>
                  <a:ext uri="{FF2B5EF4-FFF2-40B4-BE49-F238E27FC236}">
                    <a16:creationId xmlns:a16="http://schemas.microsoft.com/office/drawing/2014/main" id="{DA01EDE7-6076-8043-85C1-8B66FF4B3A92}"/>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sp>
            <p:nvSpPr>
              <p:cNvPr id="81" name="Pie 30">
                <a:extLst>
                  <a:ext uri="{FF2B5EF4-FFF2-40B4-BE49-F238E27FC236}">
                    <a16:creationId xmlns:a16="http://schemas.microsoft.com/office/drawing/2014/main" id="{CCFB5ADD-2722-8A4B-A7E9-6471E21505E7}"/>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grpSp>
        <p:sp>
          <p:nvSpPr>
            <p:cNvPr id="78" name="Arc 27">
              <a:extLst>
                <a:ext uri="{FF2B5EF4-FFF2-40B4-BE49-F238E27FC236}">
                  <a16:creationId xmlns:a16="http://schemas.microsoft.com/office/drawing/2014/main" id="{1BA9BF9F-6497-2B4E-9C91-124A6691667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sp>
          <p:nvSpPr>
            <p:cNvPr id="79" name="Arc 28">
              <a:extLst>
                <a:ext uri="{FF2B5EF4-FFF2-40B4-BE49-F238E27FC236}">
                  <a16:creationId xmlns:a16="http://schemas.microsoft.com/office/drawing/2014/main" id="{74E34D8F-A679-6F4A-8B2F-77E27AF2C77E}"/>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grpSp>
      <p:grpSp>
        <p:nvGrpSpPr>
          <p:cNvPr id="38" name="Group 31">
            <a:extLst>
              <a:ext uri="{FF2B5EF4-FFF2-40B4-BE49-F238E27FC236}">
                <a16:creationId xmlns:a16="http://schemas.microsoft.com/office/drawing/2014/main" id="{D91FD7C8-2431-CE4C-ACEE-25A13B4385FC}"/>
              </a:ext>
            </a:extLst>
          </p:cNvPr>
          <p:cNvGrpSpPr/>
          <p:nvPr/>
        </p:nvGrpSpPr>
        <p:grpSpPr>
          <a:xfrm>
            <a:off x="2525206" y="3073339"/>
            <a:ext cx="109440" cy="109440"/>
            <a:chOff x="4200892" y="4432105"/>
            <a:chExt cx="109440" cy="109440"/>
          </a:xfrm>
        </p:grpSpPr>
        <p:grpSp>
          <p:nvGrpSpPr>
            <p:cNvPr id="72" name="Group 32">
              <a:extLst>
                <a:ext uri="{FF2B5EF4-FFF2-40B4-BE49-F238E27FC236}">
                  <a16:creationId xmlns:a16="http://schemas.microsoft.com/office/drawing/2014/main" id="{097DC7F9-C449-BF44-801C-2666F77048D2}"/>
                </a:ext>
              </a:extLst>
            </p:cNvPr>
            <p:cNvGrpSpPr>
              <a:grpSpLocks noChangeAspect="1"/>
            </p:cNvGrpSpPr>
            <p:nvPr/>
          </p:nvGrpSpPr>
          <p:grpSpPr>
            <a:xfrm rot="10800000">
              <a:off x="4210817" y="4439517"/>
              <a:ext cx="89587" cy="90000"/>
              <a:chOff x="3994150" y="4504881"/>
              <a:chExt cx="108000" cy="108498"/>
            </a:xfrm>
          </p:grpSpPr>
          <p:sp>
            <p:nvSpPr>
              <p:cNvPr id="75" name="Pie 35">
                <a:extLst>
                  <a:ext uri="{FF2B5EF4-FFF2-40B4-BE49-F238E27FC236}">
                    <a16:creationId xmlns:a16="http://schemas.microsoft.com/office/drawing/2014/main" id="{FE00DA6C-C8D8-174F-8BD3-01DF0F0AD76F}"/>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sp>
            <p:nvSpPr>
              <p:cNvPr id="76" name="Pie 36">
                <a:extLst>
                  <a:ext uri="{FF2B5EF4-FFF2-40B4-BE49-F238E27FC236}">
                    <a16:creationId xmlns:a16="http://schemas.microsoft.com/office/drawing/2014/main" id="{6CF6E853-8628-BC41-95DF-4BA1F131140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grpSp>
        <p:sp>
          <p:nvSpPr>
            <p:cNvPr id="73" name="Arc 33">
              <a:extLst>
                <a:ext uri="{FF2B5EF4-FFF2-40B4-BE49-F238E27FC236}">
                  <a16:creationId xmlns:a16="http://schemas.microsoft.com/office/drawing/2014/main" id="{574693D2-18E6-0B4A-B81D-7697397670B7}"/>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sp>
          <p:nvSpPr>
            <p:cNvPr id="74" name="Arc 34">
              <a:extLst>
                <a:ext uri="{FF2B5EF4-FFF2-40B4-BE49-F238E27FC236}">
                  <a16:creationId xmlns:a16="http://schemas.microsoft.com/office/drawing/2014/main" id="{50254510-AC4A-CD47-9A9C-324A188EF396}"/>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grpSp>
      <p:grpSp>
        <p:nvGrpSpPr>
          <p:cNvPr id="39" name="Group 62">
            <a:extLst>
              <a:ext uri="{FF2B5EF4-FFF2-40B4-BE49-F238E27FC236}">
                <a16:creationId xmlns:a16="http://schemas.microsoft.com/office/drawing/2014/main" id="{620C6978-68F8-3E43-8042-D2B4C4CA2D5D}"/>
              </a:ext>
            </a:extLst>
          </p:cNvPr>
          <p:cNvGrpSpPr/>
          <p:nvPr/>
        </p:nvGrpSpPr>
        <p:grpSpPr>
          <a:xfrm>
            <a:off x="2525206" y="3616891"/>
            <a:ext cx="109440" cy="109440"/>
            <a:chOff x="4200892" y="4432105"/>
            <a:chExt cx="109440" cy="109440"/>
          </a:xfrm>
        </p:grpSpPr>
        <p:grpSp>
          <p:nvGrpSpPr>
            <p:cNvPr id="67" name="Group 63">
              <a:extLst>
                <a:ext uri="{FF2B5EF4-FFF2-40B4-BE49-F238E27FC236}">
                  <a16:creationId xmlns:a16="http://schemas.microsoft.com/office/drawing/2014/main" id="{B9FE67CA-6E10-D24F-8AD9-76BF251F5478}"/>
                </a:ext>
              </a:extLst>
            </p:cNvPr>
            <p:cNvGrpSpPr>
              <a:grpSpLocks noChangeAspect="1"/>
            </p:cNvGrpSpPr>
            <p:nvPr/>
          </p:nvGrpSpPr>
          <p:grpSpPr>
            <a:xfrm rot="10800000">
              <a:off x="4210817" y="4439517"/>
              <a:ext cx="89587" cy="90000"/>
              <a:chOff x="3994150" y="4504881"/>
              <a:chExt cx="108000" cy="108498"/>
            </a:xfrm>
          </p:grpSpPr>
          <p:sp>
            <p:nvSpPr>
              <p:cNvPr id="70" name="Pie 66">
                <a:extLst>
                  <a:ext uri="{FF2B5EF4-FFF2-40B4-BE49-F238E27FC236}">
                    <a16:creationId xmlns:a16="http://schemas.microsoft.com/office/drawing/2014/main" id="{98D08DDC-0F81-084A-9A6C-08EBAE87CFF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sp>
            <p:nvSpPr>
              <p:cNvPr id="71" name="Pie 67">
                <a:extLst>
                  <a:ext uri="{FF2B5EF4-FFF2-40B4-BE49-F238E27FC236}">
                    <a16:creationId xmlns:a16="http://schemas.microsoft.com/office/drawing/2014/main" id="{B4CB8C37-FF8D-CB47-85AC-4A85B0A7ED7D}"/>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grpSp>
        <p:sp>
          <p:nvSpPr>
            <p:cNvPr id="68" name="Arc 64">
              <a:extLst>
                <a:ext uri="{FF2B5EF4-FFF2-40B4-BE49-F238E27FC236}">
                  <a16:creationId xmlns:a16="http://schemas.microsoft.com/office/drawing/2014/main" id="{A25C5112-1B42-8E4F-943D-C600646827C0}"/>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sp>
          <p:nvSpPr>
            <p:cNvPr id="69" name="Arc 65">
              <a:extLst>
                <a:ext uri="{FF2B5EF4-FFF2-40B4-BE49-F238E27FC236}">
                  <a16:creationId xmlns:a16="http://schemas.microsoft.com/office/drawing/2014/main" id="{53266633-E03F-6F4F-922C-E1F7FCA5DDEC}"/>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grpSp>
      <p:sp>
        <p:nvSpPr>
          <p:cNvPr id="40" name="TextBox 74">
            <a:extLst>
              <a:ext uri="{FF2B5EF4-FFF2-40B4-BE49-F238E27FC236}">
                <a16:creationId xmlns:a16="http://schemas.microsoft.com/office/drawing/2014/main" id="{3A917CD5-9E4B-E94D-B0F1-02589B2B90D7}"/>
              </a:ext>
            </a:extLst>
          </p:cNvPr>
          <p:cNvSpPr txBox="1"/>
          <p:nvPr/>
        </p:nvSpPr>
        <p:spPr>
          <a:xfrm>
            <a:off x="2154766" y="2641339"/>
            <a:ext cx="377534" cy="276999"/>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b="1" dirty="0">
                <a:solidFill>
                  <a:srgbClr val="00AEEF"/>
                </a:solidFill>
                <a:latin typeface="Filson Pro Book" panose="02000000000000000000" pitchFamily="2" charset="77"/>
              </a:rPr>
              <a:t>1.1</a:t>
            </a:r>
          </a:p>
        </p:txBody>
      </p:sp>
      <p:sp>
        <p:nvSpPr>
          <p:cNvPr id="41" name="TextBox 75">
            <a:extLst>
              <a:ext uri="{FF2B5EF4-FFF2-40B4-BE49-F238E27FC236}">
                <a16:creationId xmlns:a16="http://schemas.microsoft.com/office/drawing/2014/main" id="{17CAB4FC-8DB7-DD49-8957-C748A7DC1CBD}"/>
              </a:ext>
            </a:extLst>
          </p:cNvPr>
          <p:cNvSpPr txBox="1"/>
          <p:nvPr/>
        </p:nvSpPr>
        <p:spPr>
          <a:xfrm>
            <a:off x="2154766" y="3001339"/>
            <a:ext cx="457641" cy="276999"/>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b="1" dirty="0">
                <a:solidFill>
                  <a:srgbClr val="00AEEF"/>
                </a:solidFill>
                <a:latin typeface="Filson Pro Book" panose="02000000000000000000" pitchFamily="2" charset="77"/>
              </a:rPr>
              <a:t>1.2</a:t>
            </a:r>
          </a:p>
        </p:txBody>
      </p:sp>
      <p:sp>
        <p:nvSpPr>
          <p:cNvPr id="42" name="TextBox 76">
            <a:extLst>
              <a:ext uri="{FF2B5EF4-FFF2-40B4-BE49-F238E27FC236}">
                <a16:creationId xmlns:a16="http://schemas.microsoft.com/office/drawing/2014/main" id="{70F3CB9A-BB7E-1C4A-9168-5559DA77C6DB}"/>
              </a:ext>
            </a:extLst>
          </p:cNvPr>
          <p:cNvSpPr txBox="1"/>
          <p:nvPr/>
        </p:nvSpPr>
        <p:spPr>
          <a:xfrm>
            <a:off x="2154766" y="3544891"/>
            <a:ext cx="457641" cy="276999"/>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b="1" dirty="0">
                <a:solidFill>
                  <a:srgbClr val="00AEEF"/>
                </a:solidFill>
                <a:latin typeface="Filson Pro Book" panose="02000000000000000000" pitchFamily="2" charset="77"/>
              </a:rPr>
              <a:t>1.3</a:t>
            </a:r>
          </a:p>
        </p:txBody>
      </p:sp>
      <p:sp>
        <p:nvSpPr>
          <p:cNvPr id="43" name="TextBox 80">
            <a:extLst>
              <a:ext uri="{FF2B5EF4-FFF2-40B4-BE49-F238E27FC236}">
                <a16:creationId xmlns:a16="http://schemas.microsoft.com/office/drawing/2014/main" id="{6C03D7EA-2858-6F49-A942-7234297D8877}"/>
              </a:ext>
            </a:extLst>
          </p:cNvPr>
          <p:cNvSpPr txBox="1"/>
          <p:nvPr/>
        </p:nvSpPr>
        <p:spPr>
          <a:xfrm>
            <a:off x="2709513" y="4567863"/>
            <a:ext cx="7651620" cy="430887"/>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1100" dirty="0">
                <a:latin typeface="Gotham Medium" panose="02000604030000020004" pitchFamily="2" charset="0"/>
              </a:rPr>
              <a:t>Plan de Mejora del Informe de Informe de Auditoría Externa (solo si quedaron oportunidades de mejora, No Conformidades Mayores o Menores) - (se crea hipervínculo y se  muestra el plan y el seguimiento)</a:t>
            </a:r>
          </a:p>
        </p:txBody>
      </p:sp>
      <p:sp>
        <p:nvSpPr>
          <p:cNvPr id="44" name="TextBox 82">
            <a:extLst>
              <a:ext uri="{FF2B5EF4-FFF2-40B4-BE49-F238E27FC236}">
                <a16:creationId xmlns:a16="http://schemas.microsoft.com/office/drawing/2014/main" id="{2381BD49-3563-6347-81E9-C0DA920DB3F0}"/>
              </a:ext>
            </a:extLst>
          </p:cNvPr>
          <p:cNvSpPr txBox="1"/>
          <p:nvPr/>
        </p:nvSpPr>
        <p:spPr>
          <a:xfrm>
            <a:off x="2709513" y="5050485"/>
            <a:ext cx="7651620" cy="430887"/>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_tradnl" sz="1100" dirty="0">
                <a:latin typeface="Gotham Medium" panose="02000604030000020004" pitchFamily="2" charset="0"/>
              </a:rPr>
              <a:t>Evidencias del Plan de Mejora de la Auditoría Externa -(se crea hipervínculos y se  muestran las evidencias)</a:t>
            </a:r>
          </a:p>
        </p:txBody>
      </p:sp>
      <p:cxnSp>
        <p:nvCxnSpPr>
          <p:cNvPr id="45" name="Straight Connector 83">
            <a:extLst>
              <a:ext uri="{FF2B5EF4-FFF2-40B4-BE49-F238E27FC236}">
                <a16:creationId xmlns:a16="http://schemas.microsoft.com/office/drawing/2014/main" id="{BEA12C52-EDC4-7B4F-A3BD-A21EECD4F12B}"/>
              </a:ext>
            </a:extLst>
          </p:cNvPr>
          <p:cNvCxnSpPr>
            <a:cxnSpLocks/>
          </p:cNvCxnSpPr>
          <p:nvPr/>
        </p:nvCxnSpPr>
        <p:spPr>
          <a:xfrm>
            <a:off x="2583073" y="4589685"/>
            <a:ext cx="0" cy="694800"/>
          </a:xfrm>
          <a:prstGeom prst="line">
            <a:avLst/>
          </a:prstGeom>
          <a:ln w="57150" cap="rnd">
            <a:solidFill>
              <a:srgbClr val="F6C042"/>
            </a:solidFill>
          </a:ln>
        </p:spPr>
        <p:style>
          <a:lnRef idx="1">
            <a:schemeClr val="accent1"/>
          </a:lnRef>
          <a:fillRef idx="0">
            <a:schemeClr val="accent1"/>
          </a:fillRef>
          <a:effectRef idx="0">
            <a:schemeClr val="accent1"/>
          </a:effectRef>
          <a:fontRef idx="minor">
            <a:schemeClr val="tx1"/>
          </a:fontRef>
        </p:style>
      </p:cxnSp>
      <p:grpSp>
        <p:nvGrpSpPr>
          <p:cNvPr id="46" name="Group 84">
            <a:extLst>
              <a:ext uri="{FF2B5EF4-FFF2-40B4-BE49-F238E27FC236}">
                <a16:creationId xmlns:a16="http://schemas.microsoft.com/office/drawing/2014/main" id="{D64DD26C-E95C-7642-A02E-0F706E84D0AF}"/>
              </a:ext>
            </a:extLst>
          </p:cNvPr>
          <p:cNvGrpSpPr/>
          <p:nvPr/>
        </p:nvGrpSpPr>
        <p:grpSpPr>
          <a:xfrm>
            <a:off x="2528383" y="4639863"/>
            <a:ext cx="109440" cy="109440"/>
            <a:chOff x="4200892" y="4432105"/>
            <a:chExt cx="109440" cy="109440"/>
          </a:xfrm>
        </p:grpSpPr>
        <p:grpSp>
          <p:nvGrpSpPr>
            <p:cNvPr id="62" name="Group 85">
              <a:extLst>
                <a:ext uri="{FF2B5EF4-FFF2-40B4-BE49-F238E27FC236}">
                  <a16:creationId xmlns:a16="http://schemas.microsoft.com/office/drawing/2014/main" id="{640F7AFB-EFF5-9E4D-AABD-4B836F76C4B0}"/>
                </a:ext>
              </a:extLst>
            </p:cNvPr>
            <p:cNvGrpSpPr>
              <a:grpSpLocks noChangeAspect="1"/>
            </p:cNvGrpSpPr>
            <p:nvPr/>
          </p:nvGrpSpPr>
          <p:grpSpPr>
            <a:xfrm rot="10800000">
              <a:off x="4210817" y="4439517"/>
              <a:ext cx="89587" cy="90000"/>
              <a:chOff x="3994150" y="4504881"/>
              <a:chExt cx="108000" cy="108498"/>
            </a:xfrm>
          </p:grpSpPr>
          <p:sp>
            <p:nvSpPr>
              <p:cNvPr id="65" name="Pie 88">
                <a:extLst>
                  <a:ext uri="{FF2B5EF4-FFF2-40B4-BE49-F238E27FC236}">
                    <a16:creationId xmlns:a16="http://schemas.microsoft.com/office/drawing/2014/main" id="{527EF564-9FD7-1E43-934E-8F614EFDACE4}"/>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sp>
            <p:nvSpPr>
              <p:cNvPr id="66" name="Pie 89">
                <a:extLst>
                  <a:ext uri="{FF2B5EF4-FFF2-40B4-BE49-F238E27FC236}">
                    <a16:creationId xmlns:a16="http://schemas.microsoft.com/office/drawing/2014/main" id="{7160A07E-E6E6-544A-97BB-8E5871E952D9}"/>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grpSp>
        <p:sp>
          <p:nvSpPr>
            <p:cNvPr id="63" name="Arc 86">
              <a:extLst>
                <a:ext uri="{FF2B5EF4-FFF2-40B4-BE49-F238E27FC236}">
                  <a16:creationId xmlns:a16="http://schemas.microsoft.com/office/drawing/2014/main" id="{3B7E5796-7668-7E4F-AFCA-BB45591DBE63}"/>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sp>
          <p:nvSpPr>
            <p:cNvPr id="64" name="Arc 87">
              <a:extLst>
                <a:ext uri="{FF2B5EF4-FFF2-40B4-BE49-F238E27FC236}">
                  <a16:creationId xmlns:a16="http://schemas.microsoft.com/office/drawing/2014/main" id="{5639FFB3-5B9E-B54C-9027-4846975C4D5B}"/>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grpSp>
      <p:grpSp>
        <p:nvGrpSpPr>
          <p:cNvPr id="47" name="Group 90">
            <a:extLst>
              <a:ext uri="{FF2B5EF4-FFF2-40B4-BE49-F238E27FC236}">
                <a16:creationId xmlns:a16="http://schemas.microsoft.com/office/drawing/2014/main" id="{D96A817E-878A-324A-9C95-35FE435C2CE7}"/>
              </a:ext>
            </a:extLst>
          </p:cNvPr>
          <p:cNvGrpSpPr/>
          <p:nvPr/>
        </p:nvGrpSpPr>
        <p:grpSpPr>
          <a:xfrm>
            <a:off x="2525205" y="5122485"/>
            <a:ext cx="109440" cy="109440"/>
            <a:chOff x="4200892" y="4432105"/>
            <a:chExt cx="109440" cy="109440"/>
          </a:xfrm>
        </p:grpSpPr>
        <p:grpSp>
          <p:nvGrpSpPr>
            <p:cNvPr id="57" name="Group 91">
              <a:extLst>
                <a:ext uri="{FF2B5EF4-FFF2-40B4-BE49-F238E27FC236}">
                  <a16:creationId xmlns:a16="http://schemas.microsoft.com/office/drawing/2014/main" id="{49A2C709-9629-3A4B-B6CC-CD2DF39BD188}"/>
                </a:ext>
              </a:extLst>
            </p:cNvPr>
            <p:cNvGrpSpPr>
              <a:grpSpLocks noChangeAspect="1"/>
            </p:cNvGrpSpPr>
            <p:nvPr/>
          </p:nvGrpSpPr>
          <p:grpSpPr>
            <a:xfrm rot="10800000">
              <a:off x="4210817" y="4439517"/>
              <a:ext cx="89587" cy="90000"/>
              <a:chOff x="3994150" y="4504881"/>
              <a:chExt cx="108000" cy="108498"/>
            </a:xfrm>
          </p:grpSpPr>
          <p:sp>
            <p:nvSpPr>
              <p:cNvPr id="60" name="Pie 94">
                <a:extLst>
                  <a:ext uri="{FF2B5EF4-FFF2-40B4-BE49-F238E27FC236}">
                    <a16:creationId xmlns:a16="http://schemas.microsoft.com/office/drawing/2014/main" id="{121A65C8-D366-804C-96E2-DB37F45E8243}"/>
                  </a:ext>
                </a:extLst>
              </p:cNvPr>
              <p:cNvSpPr/>
              <p:nvPr/>
            </p:nvSpPr>
            <p:spPr>
              <a:xfrm>
                <a:off x="3994150" y="4504881"/>
                <a:ext cx="108000" cy="108000"/>
              </a:xfrm>
              <a:prstGeom prst="pie">
                <a:avLst>
                  <a:gd name="adj1" fmla="val 5400000"/>
                  <a:gd name="adj2" fmla="val 16200000"/>
                </a:avLst>
              </a:prstGeom>
              <a:solidFill>
                <a:srgbClr val="C2E6E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sp>
            <p:nvSpPr>
              <p:cNvPr id="61" name="Pie 95">
                <a:extLst>
                  <a:ext uri="{FF2B5EF4-FFF2-40B4-BE49-F238E27FC236}">
                    <a16:creationId xmlns:a16="http://schemas.microsoft.com/office/drawing/2014/main" id="{C437879E-5055-D74E-B9D5-58F9AF9E41E4}"/>
                  </a:ext>
                </a:extLst>
              </p:cNvPr>
              <p:cNvSpPr/>
              <p:nvPr/>
            </p:nvSpPr>
            <p:spPr>
              <a:xfrm rot="10800000">
                <a:off x="3994150" y="4505379"/>
                <a:ext cx="108000" cy="108000"/>
              </a:xfrm>
              <a:prstGeom prst="pie">
                <a:avLst>
                  <a:gd name="adj1" fmla="val 5400000"/>
                  <a:gd name="adj2" fmla="val 16200000"/>
                </a:avLst>
              </a:prstGeom>
              <a:solidFill>
                <a:srgbClr val="A0DAD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solidFill>
                    <a:schemeClr val="tx1"/>
                  </a:solidFill>
                </a:endParaRPr>
              </a:p>
            </p:txBody>
          </p:sp>
        </p:grpSp>
        <p:sp>
          <p:nvSpPr>
            <p:cNvPr id="58" name="Arc 92">
              <a:extLst>
                <a:ext uri="{FF2B5EF4-FFF2-40B4-BE49-F238E27FC236}">
                  <a16:creationId xmlns:a16="http://schemas.microsoft.com/office/drawing/2014/main" id="{1C52965C-B3EA-C44E-8727-CE564B14CC49}"/>
                </a:ext>
              </a:extLst>
            </p:cNvPr>
            <p:cNvSpPr>
              <a:spLocks noChangeAspect="1"/>
            </p:cNvSpPr>
            <p:nvPr/>
          </p:nvSpPr>
          <p:spPr>
            <a:xfrm>
              <a:off x="4200892" y="4432105"/>
              <a:ext cx="109440" cy="109440"/>
            </a:xfrm>
            <a:prstGeom prst="arc">
              <a:avLst>
                <a:gd name="adj1" fmla="val 16200000"/>
                <a:gd name="adj2" fmla="val 5562293"/>
              </a:avLst>
            </a:prstGeom>
            <a:ln w="28575">
              <a:solidFill>
                <a:srgbClr val="00AEE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sp>
          <p:nvSpPr>
            <p:cNvPr id="59" name="Arc 93">
              <a:extLst>
                <a:ext uri="{FF2B5EF4-FFF2-40B4-BE49-F238E27FC236}">
                  <a16:creationId xmlns:a16="http://schemas.microsoft.com/office/drawing/2014/main" id="{F881C2E1-5F6A-4F48-89C6-AB190003A074}"/>
                </a:ext>
              </a:extLst>
            </p:cNvPr>
            <p:cNvSpPr>
              <a:spLocks noChangeAspect="1"/>
            </p:cNvSpPr>
            <p:nvPr/>
          </p:nvSpPr>
          <p:spPr>
            <a:xfrm rot="10800000">
              <a:off x="4200892" y="4432105"/>
              <a:ext cx="109440" cy="109440"/>
            </a:xfrm>
            <a:prstGeom prst="arc">
              <a:avLst>
                <a:gd name="adj1" fmla="val 16200000"/>
                <a:gd name="adj2" fmla="val 5562293"/>
              </a:avLst>
            </a:prstGeom>
            <a:ln w="28575">
              <a:solidFill>
                <a:srgbClr val="0092C8"/>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S_tradnl" dirty="0"/>
            </a:p>
          </p:txBody>
        </p:sp>
      </p:grpSp>
      <p:sp>
        <p:nvSpPr>
          <p:cNvPr id="48" name="TextBox 102">
            <a:extLst>
              <a:ext uri="{FF2B5EF4-FFF2-40B4-BE49-F238E27FC236}">
                <a16:creationId xmlns:a16="http://schemas.microsoft.com/office/drawing/2014/main" id="{8C361B47-2181-F541-949E-7FF03099C71A}"/>
              </a:ext>
            </a:extLst>
          </p:cNvPr>
          <p:cNvSpPr txBox="1"/>
          <p:nvPr/>
        </p:nvSpPr>
        <p:spPr>
          <a:xfrm>
            <a:off x="2169513" y="4567863"/>
            <a:ext cx="377534" cy="276999"/>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200" b="1" dirty="0">
                <a:solidFill>
                  <a:srgbClr val="00AEEF"/>
                </a:solidFill>
                <a:latin typeface="Filson Pro Book" panose="02000000000000000000" pitchFamily="2" charset="77"/>
              </a:rPr>
              <a:t>2.1</a:t>
            </a:r>
          </a:p>
        </p:txBody>
      </p:sp>
      <p:pic>
        <p:nvPicPr>
          <p:cNvPr id="49" name="Picture 2">
            <a:extLst>
              <a:ext uri="{FF2B5EF4-FFF2-40B4-BE49-F238E27FC236}">
                <a16:creationId xmlns:a16="http://schemas.microsoft.com/office/drawing/2014/main" id="{F4D488D7-B9FB-4E4B-A122-1BAC7017AE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806" y="2692788"/>
            <a:ext cx="1080000" cy="1080000"/>
          </a:xfrm>
          <a:prstGeom prst="rect">
            <a:avLst/>
          </a:prstGeom>
        </p:spPr>
      </p:pic>
      <p:pic>
        <p:nvPicPr>
          <p:cNvPr id="50" name="Picture 3">
            <a:extLst>
              <a:ext uri="{FF2B5EF4-FFF2-40B4-BE49-F238E27FC236}">
                <a16:creationId xmlns:a16="http://schemas.microsoft.com/office/drawing/2014/main" id="{CD1C3A0B-24C2-9241-84AC-C487A4BAE3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497" y="4428735"/>
            <a:ext cx="1080000" cy="1080000"/>
          </a:xfrm>
          <a:prstGeom prst="rect">
            <a:avLst/>
          </a:prstGeom>
        </p:spPr>
      </p:pic>
      <p:pic>
        <p:nvPicPr>
          <p:cNvPr id="54" name="Picture 112">
            <a:hlinkClick r:id="rId4"/>
            <a:extLst>
              <a:ext uri="{FF2B5EF4-FFF2-40B4-BE49-F238E27FC236}">
                <a16:creationId xmlns:a16="http://schemas.microsoft.com/office/drawing/2014/main" id="{FD5C7E95-1948-BC49-9C7B-86781B19BB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2824" y="1529035"/>
            <a:ext cx="806365" cy="1271575"/>
          </a:xfrm>
          <a:prstGeom prst="rect">
            <a:avLst/>
          </a:prstGeom>
        </p:spPr>
      </p:pic>
      <p:sp>
        <p:nvSpPr>
          <p:cNvPr id="82" name="Rectangle 46">
            <a:extLst>
              <a:ext uri="{FF2B5EF4-FFF2-40B4-BE49-F238E27FC236}">
                <a16:creationId xmlns:a16="http://schemas.microsoft.com/office/drawing/2014/main" id="{31174E40-FED5-454B-8523-19C03FF37005}"/>
              </a:ext>
            </a:extLst>
          </p:cNvPr>
          <p:cNvSpPr/>
          <p:nvPr/>
        </p:nvSpPr>
        <p:spPr>
          <a:xfrm>
            <a:off x="16091" y="2080818"/>
            <a:ext cx="238360" cy="240785"/>
          </a:xfrm>
          <a:prstGeom prst="rect">
            <a:avLst/>
          </a:prstGeom>
          <a:solidFill>
            <a:srgbClr val="92D050"/>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p>
        </p:txBody>
      </p:sp>
      <p:sp>
        <p:nvSpPr>
          <p:cNvPr id="83" name="Rectangle 47">
            <a:extLst>
              <a:ext uri="{FF2B5EF4-FFF2-40B4-BE49-F238E27FC236}">
                <a16:creationId xmlns:a16="http://schemas.microsoft.com/office/drawing/2014/main" id="{5872FBF8-8A93-1841-9B41-1BB17F47D011}"/>
              </a:ext>
            </a:extLst>
          </p:cNvPr>
          <p:cNvSpPr/>
          <p:nvPr/>
        </p:nvSpPr>
        <p:spPr>
          <a:xfrm>
            <a:off x="257626" y="2081933"/>
            <a:ext cx="6480000" cy="239863"/>
          </a:xfrm>
          <a:prstGeom prst="rect">
            <a:avLst/>
          </a:prstGeom>
          <a:solidFill>
            <a:srgbClr val="359946"/>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p>
        </p:txBody>
      </p:sp>
      <p:sp>
        <p:nvSpPr>
          <p:cNvPr id="84" name="TextBox 48">
            <a:extLst>
              <a:ext uri="{FF2B5EF4-FFF2-40B4-BE49-F238E27FC236}">
                <a16:creationId xmlns:a16="http://schemas.microsoft.com/office/drawing/2014/main" id="{A20CCA48-E86D-A642-9815-64CAC1E2534A}"/>
              </a:ext>
            </a:extLst>
          </p:cNvPr>
          <p:cNvSpPr txBox="1"/>
          <p:nvPr/>
        </p:nvSpPr>
        <p:spPr>
          <a:xfrm>
            <a:off x="204803" y="2047765"/>
            <a:ext cx="4950458" cy="307777"/>
          </a:xfrm>
          <a:prstGeom prst="rect">
            <a:avLst/>
          </a:prstGeom>
          <a:noFill/>
        </p:spPr>
        <p:txBody>
          <a:bodyPr wrap="non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400" b="1" dirty="0">
                <a:solidFill>
                  <a:schemeClr val="bg1"/>
                </a:solidFill>
                <a:latin typeface="Gotham Medium" panose="02000604030000020004" pitchFamily="2" charset="0"/>
              </a:rPr>
              <a:t>I. / INFORME DE AUDITORÍA INTERNA ÚLTIMA VIGENCIA (2022):</a:t>
            </a:r>
          </a:p>
        </p:txBody>
      </p:sp>
      <p:sp>
        <p:nvSpPr>
          <p:cNvPr id="85" name="Rectangle 78">
            <a:extLst>
              <a:ext uri="{FF2B5EF4-FFF2-40B4-BE49-F238E27FC236}">
                <a16:creationId xmlns:a16="http://schemas.microsoft.com/office/drawing/2014/main" id="{519B0BC5-9710-DB41-9573-31967BB58C85}"/>
              </a:ext>
            </a:extLst>
          </p:cNvPr>
          <p:cNvSpPr/>
          <p:nvPr/>
        </p:nvSpPr>
        <p:spPr>
          <a:xfrm>
            <a:off x="241535" y="4030938"/>
            <a:ext cx="7560000" cy="239863"/>
          </a:xfrm>
          <a:prstGeom prst="rect">
            <a:avLst/>
          </a:prstGeom>
          <a:solidFill>
            <a:srgbClr val="359946"/>
          </a:solidFill>
          <a:ln>
            <a:solidFill>
              <a:srgbClr val="0092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p>
        </p:txBody>
      </p:sp>
      <p:sp>
        <p:nvSpPr>
          <p:cNvPr id="89" name="TextBox 79">
            <a:extLst>
              <a:ext uri="{FF2B5EF4-FFF2-40B4-BE49-F238E27FC236}">
                <a16:creationId xmlns:a16="http://schemas.microsoft.com/office/drawing/2014/main" id="{06C80A31-DFE0-8648-BCA2-DF31C5975A6A}"/>
              </a:ext>
            </a:extLst>
          </p:cNvPr>
          <p:cNvSpPr txBox="1"/>
          <p:nvPr/>
        </p:nvSpPr>
        <p:spPr>
          <a:xfrm>
            <a:off x="188712" y="3996770"/>
            <a:ext cx="5804089" cy="307777"/>
          </a:xfrm>
          <a:prstGeom prst="rect">
            <a:avLst/>
          </a:prstGeom>
          <a:noFill/>
        </p:spPr>
        <p:txBody>
          <a:bodyPr wrap="non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_tradnl" sz="1400" b="1" dirty="0">
                <a:solidFill>
                  <a:schemeClr val="bg1"/>
                </a:solidFill>
                <a:latin typeface="Gotham Medium" panose="02000604030000020004" pitchFamily="2" charset="0"/>
              </a:rPr>
              <a:t>II. / INFORME DE AUDITORÍA EXTERNA ÚLTIMA VIGENCIA - ICONTEC (2022):</a:t>
            </a:r>
          </a:p>
        </p:txBody>
      </p:sp>
      <p:sp>
        <p:nvSpPr>
          <p:cNvPr id="90" name="Rectangle 77">
            <a:extLst>
              <a:ext uri="{FF2B5EF4-FFF2-40B4-BE49-F238E27FC236}">
                <a16:creationId xmlns:a16="http://schemas.microsoft.com/office/drawing/2014/main" id="{CF589B6B-17AE-0F4D-AA75-51D680E57858}"/>
              </a:ext>
            </a:extLst>
          </p:cNvPr>
          <p:cNvSpPr/>
          <p:nvPr/>
        </p:nvSpPr>
        <p:spPr>
          <a:xfrm>
            <a:off x="0" y="4029823"/>
            <a:ext cx="238360" cy="240785"/>
          </a:xfrm>
          <a:prstGeom prst="rect">
            <a:avLst/>
          </a:prstGeom>
          <a:solidFill>
            <a:srgbClr val="92D050"/>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_tradnl" dirty="0"/>
          </a:p>
        </p:txBody>
      </p:sp>
    </p:spTree>
    <p:extLst>
      <p:ext uri="{BB962C8B-B14F-4D97-AF65-F5344CB8AC3E}">
        <p14:creationId xmlns:p14="http://schemas.microsoft.com/office/powerpoint/2010/main" val="1997709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C0EA7C09-4367-6FCC-06B0-21C3193768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65515" y="1654891"/>
            <a:ext cx="9860970" cy="5000092"/>
          </a:xfrm>
          <a:prstGeom prst="rect">
            <a:avLst/>
          </a:prstGeom>
        </p:spPr>
      </p:pic>
    </p:spTree>
    <p:extLst>
      <p:ext uri="{BB962C8B-B14F-4D97-AF65-F5344CB8AC3E}">
        <p14:creationId xmlns:p14="http://schemas.microsoft.com/office/powerpoint/2010/main" val="3440432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99ABCAF-E326-46EF-BAEA-6030E5887D8D}"/>
              </a:ext>
            </a:extLst>
          </p:cNvPr>
          <p:cNvGrpSpPr/>
          <p:nvPr/>
        </p:nvGrpSpPr>
        <p:grpSpPr>
          <a:xfrm>
            <a:off x="6604841" y="2934826"/>
            <a:ext cx="4400390" cy="3087790"/>
            <a:chOff x="6951894" y="2586638"/>
            <a:chExt cx="4744569" cy="3087790"/>
          </a:xfrm>
        </p:grpSpPr>
        <p:sp>
          <p:nvSpPr>
            <p:cNvPr id="5" name="Rectangle 62">
              <a:extLst>
                <a:ext uri="{FF2B5EF4-FFF2-40B4-BE49-F238E27FC236}">
                  <a16:creationId xmlns:a16="http://schemas.microsoft.com/office/drawing/2014/main" id="{7DE52ADE-5E97-A398-5C51-92B3A9CE9640}"/>
                </a:ext>
              </a:extLst>
            </p:cNvPr>
            <p:cNvSpPr/>
            <p:nvPr/>
          </p:nvSpPr>
          <p:spPr>
            <a:xfrm>
              <a:off x="7259985" y="2607393"/>
              <a:ext cx="4436478" cy="3065455"/>
            </a:xfrm>
            <a:prstGeom prst="rect">
              <a:avLst/>
            </a:prstGeom>
          </p:spPr>
          <p:txBody>
            <a:bodyPr wrap="square">
              <a:spAutoFit/>
            </a:bodyPr>
            <a:lstStyle/>
            <a:p>
              <a:pPr lvl="0" algn="just">
                <a:spcBef>
                  <a:spcPct val="20000"/>
                </a:spcBef>
                <a:buClr>
                  <a:srgbClr val="FFE600"/>
                </a:buClr>
                <a:buSzPct val="70000"/>
              </a:pPr>
              <a:r>
                <a:rPr lang="en-IN" sz="1400"/>
                <a:t>Talleres de capacitación y/o charlas de sensibilización</a:t>
              </a:r>
            </a:p>
            <a:p>
              <a:pPr lvl="0" algn="just">
                <a:spcBef>
                  <a:spcPct val="20000"/>
                </a:spcBef>
                <a:buClr>
                  <a:srgbClr val="FFE600"/>
                </a:buClr>
                <a:buSzPct val="70000"/>
              </a:pPr>
              <a:endParaRPr lang="en-IN" sz="1400"/>
            </a:p>
            <a:p>
              <a:pPr lvl="0" algn="just">
                <a:spcBef>
                  <a:spcPct val="20000"/>
                </a:spcBef>
                <a:buClr>
                  <a:srgbClr val="FFE600"/>
                </a:buClr>
                <a:buSzPct val="70000"/>
              </a:pPr>
              <a:r>
                <a:rPr lang="en-IN" sz="1400"/>
                <a:t>Actividades de levantamiento de Información para:   </a:t>
              </a:r>
            </a:p>
            <a:p>
              <a:pPr lvl="0" algn="just">
                <a:spcBef>
                  <a:spcPct val="20000"/>
                </a:spcBef>
                <a:buClr>
                  <a:srgbClr val="FFE600"/>
                </a:buClr>
                <a:buSzPct val="70000"/>
              </a:pPr>
              <a:r>
                <a:rPr lang="en-IN" sz="1400"/>
                <a:t> a. Identificar los activos de Información &amp;  gestión de riesgos de seguridad de la información.</a:t>
              </a:r>
            </a:p>
            <a:p>
              <a:pPr lvl="0" algn="just">
                <a:spcBef>
                  <a:spcPct val="20000"/>
                </a:spcBef>
                <a:buClr>
                  <a:srgbClr val="FFE600"/>
                </a:buClr>
                <a:buSzPct val="70000"/>
              </a:pPr>
              <a:endParaRPr lang="en-IN" sz="1400"/>
            </a:p>
            <a:p>
              <a:pPr lvl="0" algn="just">
                <a:spcBef>
                  <a:spcPct val="20000"/>
                </a:spcBef>
                <a:buClr>
                  <a:srgbClr val="FFE600"/>
                </a:buClr>
                <a:buSzPct val="70000"/>
              </a:pPr>
              <a:r>
                <a:rPr lang="en-IN" sz="1400"/>
                <a:t>b. Inventario de Bases de Datos Personales.</a:t>
              </a:r>
            </a:p>
            <a:p>
              <a:pPr lvl="0" algn="just">
                <a:spcBef>
                  <a:spcPct val="20000"/>
                </a:spcBef>
                <a:buClr>
                  <a:srgbClr val="FFE600"/>
                </a:buClr>
                <a:buSzPct val="70000"/>
              </a:pPr>
              <a:endParaRPr lang="en-IN" sz="1400"/>
            </a:p>
            <a:p>
              <a:pPr lvl="0" algn="just">
                <a:spcBef>
                  <a:spcPct val="20000"/>
                </a:spcBef>
                <a:buClr>
                  <a:srgbClr val="FFE600"/>
                </a:buClr>
                <a:buSzPct val="70000"/>
              </a:pPr>
              <a:r>
                <a:rPr lang="en-IN" sz="1400"/>
                <a:t>c. Realizar el análisis de impacto en la continuidad de los servicios judiciales y de apoyo.</a:t>
              </a:r>
            </a:p>
            <a:p>
              <a:pPr lvl="0" algn="just">
                <a:spcBef>
                  <a:spcPct val="20000"/>
                </a:spcBef>
                <a:buClr>
                  <a:srgbClr val="FFE600"/>
                </a:buClr>
                <a:buSzPct val="70000"/>
              </a:pPr>
              <a:endParaRPr lang="en-IN" sz="1400"/>
            </a:p>
            <a:p>
              <a:pPr lvl="0" algn="just">
                <a:spcBef>
                  <a:spcPct val="20000"/>
                </a:spcBef>
                <a:buClr>
                  <a:srgbClr val="FFE600"/>
                </a:buClr>
                <a:buSzPct val="70000"/>
              </a:pPr>
              <a:r>
                <a:rPr lang="en-IN" sz="1400"/>
                <a:t>Instalar los agentes IDR (Rapid7 ) &amp; JudIT (Ivanti)</a:t>
              </a:r>
            </a:p>
          </p:txBody>
        </p:sp>
        <p:pic>
          <p:nvPicPr>
            <p:cNvPr id="6" name="Graphic 63" descr="Badge 1 with solid fill">
              <a:extLst>
                <a:ext uri="{FF2B5EF4-FFF2-40B4-BE49-F238E27FC236}">
                  <a16:creationId xmlns:a16="http://schemas.microsoft.com/office/drawing/2014/main" id="{D2163073-3069-214A-A3C4-1B359C8E7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1894" y="2586638"/>
              <a:ext cx="360000" cy="360000"/>
            </a:xfrm>
            <a:prstGeom prst="rect">
              <a:avLst/>
            </a:prstGeom>
          </p:spPr>
        </p:pic>
        <p:pic>
          <p:nvPicPr>
            <p:cNvPr id="7" name="Graphic 64" descr="Badge with solid fill">
              <a:extLst>
                <a:ext uri="{FF2B5EF4-FFF2-40B4-BE49-F238E27FC236}">
                  <a16:creationId xmlns:a16="http://schemas.microsoft.com/office/drawing/2014/main" id="{7A2886EA-D8B1-F3EE-25DD-D44FE2E05E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4182" y="3133904"/>
              <a:ext cx="360000" cy="360000"/>
            </a:xfrm>
            <a:prstGeom prst="rect">
              <a:avLst/>
            </a:prstGeom>
          </p:spPr>
        </p:pic>
        <p:pic>
          <p:nvPicPr>
            <p:cNvPr id="8" name="Graphic 65" descr="Badge 3 with solid fill">
              <a:extLst>
                <a:ext uri="{FF2B5EF4-FFF2-40B4-BE49-F238E27FC236}">
                  <a16:creationId xmlns:a16="http://schemas.microsoft.com/office/drawing/2014/main" id="{8D63EA0A-BAA5-66ED-53AC-A01C85133B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894" y="5314428"/>
              <a:ext cx="360000" cy="360000"/>
            </a:xfrm>
            <a:prstGeom prst="rect">
              <a:avLst/>
            </a:prstGeom>
          </p:spPr>
        </p:pic>
      </p:grpSp>
      <p:grpSp>
        <p:nvGrpSpPr>
          <p:cNvPr id="9" name="Grupo 8">
            <a:extLst>
              <a:ext uri="{FF2B5EF4-FFF2-40B4-BE49-F238E27FC236}">
                <a16:creationId xmlns:a16="http://schemas.microsoft.com/office/drawing/2014/main" id="{576DC800-7EEC-61E0-8218-27DF15C5A8E3}"/>
              </a:ext>
            </a:extLst>
          </p:cNvPr>
          <p:cNvGrpSpPr/>
          <p:nvPr/>
        </p:nvGrpSpPr>
        <p:grpSpPr>
          <a:xfrm>
            <a:off x="618164" y="2628148"/>
            <a:ext cx="5548620" cy="3602126"/>
            <a:chOff x="502557" y="2129384"/>
            <a:chExt cx="5971912" cy="3754684"/>
          </a:xfrm>
        </p:grpSpPr>
        <p:sp>
          <p:nvSpPr>
            <p:cNvPr id="10" name="Globo: línea 13">
              <a:extLst>
                <a:ext uri="{FF2B5EF4-FFF2-40B4-BE49-F238E27FC236}">
                  <a16:creationId xmlns:a16="http://schemas.microsoft.com/office/drawing/2014/main" id="{8390B867-FD30-303E-8E4A-EF2E63E5FEE6}"/>
                </a:ext>
              </a:extLst>
            </p:cNvPr>
            <p:cNvSpPr/>
            <p:nvPr/>
          </p:nvSpPr>
          <p:spPr>
            <a:xfrm>
              <a:off x="4932771" y="2129384"/>
              <a:ext cx="1504537" cy="609043"/>
            </a:xfrm>
            <a:prstGeom prst="borderCallout1">
              <a:avLst>
                <a:gd name="adj1" fmla="val 876"/>
                <a:gd name="adj2" fmla="val 361"/>
                <a:gd name="adj3" fmla="val 53314"/>
                <a:gd name="adj4" fmla="val -55261"/>
              </a:avLst>
            </a:prstGeom>
            <a:solidFill>
              <a:srgbClr val="FFC000"/>
            </a:solidFill>
            <a:ln>
              <a:solidFill>
                <a:srgbClr val="359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099">
                  <a:solidFill>
                    <a:schemeClr val="tx1"/>
                  </a:solidFill>
                  <a:latin typeface="Montserrat" panose="00000500000000000000" pitchFamily="2" charset="0"/>
                </a:rPr>
                <a:t>Requisitos ISO/IEC 27001:2013 </a:t>
              </a:r>
            </a:p>
          </p:txBody>
        </p:sp>
        <p:sp>
          <p:nvSpPr>
            <p:cNvPr id="11" name="Diagrama de flujo: documento 16">
              <a:extLst>
                <a:ext uri="{FF2B5EF4-FFF2-40B4-BE49-F238E27FC236}">
                  <a16:creationId xmlns:a16="http://schemas.microsoft.com/office/drawing/2014/main" id="{0EBFB69C-0B55-BD56-59F9-E040E80CF4B8}"/>
                </a:ext>
              </a:extLst>
            </p:cNvPr>
            <p:cNvSpPr/>
            <p:nvPr/>
          </p:nvSpPr>
          <p:spPr>
            <a:xfrm>
              <a:off x="5106396" y="3101748"/>
              <a:ext cx="1368073" cy="632828"/>
            </a:xfrm>
            <a:prstGeom prst="flowChartDocument">
              <a:avLst/>
            </a:prstGeom>
            <a:solidFill>
              <a:srgbClr val="00B050"/>
            </a:solidFill>
            <a:ln w="38100">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599" b="1">
                  <a:solidFill>
                    <a:schemeClr val="bg1"/>
                  </a:solidFill>
                  <a:latin typeface="Montserrat"/>
                </a:rPr>
                <a:t>Riesgos</a:t>
              </a:r>
            </a:p>
          </p:txBody>
        </p:sp>
        <p:sp>
          <p:nvSpPr>
            <p:cNvPr id="12" name="Diagrama de flujo: documento 3">
              <a:extLst>
                <a:ext uri="{FF2B5EF4-FFF2-40B4-BE49-F238E27FC236}">
                  <a16:creationId xmlns:a16="http://schemas.microsoft.com/office/drawing/2014/main" id="{C5992C0E-273A-D1C7-E13B-3A865DB50E3B}"/>
                </a:ext>
              </a:extLst>
            </p:cNvPr>
            <p:cNvSpPr/>
            <p:nvPr/>
          </p:nvSpPr>
          <p:spPr>
            <a:xfrm>
              <a:off x="2729811" y="2449050"/>
              <a:ext cx="1641380" cy="868136"/>
            </a:xfrm>
            <a:prstGeom prst="flowChartDocument">
              <a:avLst/>
            </a:prstGeom>
            <a:solidFill>
              <a:srgbClr val="1E3A6B"/>
            </a:solidFill>
            <a:ln>
              <a:solidFill>
                <a:srgbClr val="FFC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399" b="1">
                  <a:latin typeface="Montserrat" panose="00000500000000000000" pitchFamily="2" charset="0"/>
                </a:rPr>
                <a:t>Manual SGSI</a:t>
              </a:r>
            </a:p>
          </p:txBody>
        </p:sp>
        <p:sp>
          <p:nvSpPr>
            <p:cNvPr id="13" name="Diagrama de flujo: multidocumento 4">
              <a:extLst>
                <a:ext uri="{FF2B5EF4-FFF2-40B4-BE49-F238E27FC236}">
                  <a16:creationId xmlns:a16="http://schemas.microsoft.com/office/drawing/2014/main" id="{62E81DF5-48AC-DDF1-6773-078644BE3388}"/>
                </a:ext>
              </a:extLst>
            </p:cNvPr>
            <p:cNvSpPr/>
            <p:nvPr/>
          </p:nvSpPr>
          <p:spPr>
            <a:xfrm>
              <a:off x="3690204" y="5016920"/>
              <a:ext cx="1640745" cy="867148"/>
            </a:xfrm>
            <a:prstGeom prst="flowChartMultidocument">
              <a:avLst/>
            </a:prstGeom>
            <a:solidFill>
              <a:srgbClr val="0092C8"/>
            </a:solidFill>
            <a:ln>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199">
                  <a:latin typeface="Montserrat" panose="00000500000000000000" pitchFamily="2" charset="0"/>
                </a:rPr>
                <a:t>Procedimientos y otros</a:t>
              </a:r>
            </a:p>
          </p:txBody>
        </p:sp>
        <p:sp>
          <p:nvSpPr>
            <p:cNvPr id="15" name="Diagrama de flujo: multidocumento 5">
              <a:extLst>
                <a:ext uri="{FF2B5EF4-FFF2-40B4-BE49-F238E27FC236}">
                  <a16:creationId xmlns:a16="http://schemas.microsoft.com/office/drawing/2014/main" id="{E3CAAF1F-CAD9-524C-E54E-8166D28751CE}"/>
                </a:ext>
              </a:extLst>
            </p:cNvPr>
            <p:cNvSpPr/>
            <p:nvPr/>
          </p:nvSpPr>
          <p:spPr>
            <a:xfrm>
              <a:off x="1446854" y="5016920"/>
              <a:ext cx="1640745" cy="867148"/>
            </a:xfrm>
            <a:prstGeom prst="flowChartMultidocument">
              <a:avLst/>
            </a:prstGeom>
            <a:solidFill>
              <a:srgbClr val="0092C8"/>
            </a:solidFill>
            <a:ln>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199">
                  <a:latin typeface="Montserrat" panose="00000500000000000000" pitchFamily="2" charset="0"/>
                </a:rPr>
                <a:t>Procedimientos y otros</a:t>
              </a:r>
            </a:p>
          </p:txBody>
        </p:sp>
        <p:sp>
          <p:nvSpPr>
            <p:cNvPr id="18" name="Diagrama de flujo: documento 6">
              <a:extLst>
                <a:ext uri="{FF2B5EF4-FFF2-40B4-BE49-F238E27FC236}">
                  <a16:creationId xmlns:a16="http://schemas.microsoft.com/office/drawing/2014/main" id="{5B0B6650-41E3-D7A6-3EC4-9013FC403739}"/>
                </a:ext>
              </a:extLst>
            </p:cNvPr>
            <p:cNvSpPr/>
            <p:nvPr/>
          </p:nvSpPr>
          <p:spPr>
            <a:xfrm>
              <a:off x="2724445" y="3798696"/>
              <a:ext cx="1640745" cy="867148"/>
            </a:xfrm>
            <a:prstGeom prst="flowChartDocument">
              <a:avLst/>
            </a:prstGeom>
            <a:solidFill>
              <a:srgbClr val="0092C8"/>
            </a:solidFill>
            <a:ln>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399">
                  <a:solidFill>
                    <a:schemeClr val="bg1">
                      <a:lumMod val="95000"/>
                    </a:schemeClr>
                  </a:solidFill>
                  <a:latin typeface="Montserrat" panose="00000500000000000000" pitchFamily="2" charset="0"/>
                </a:rPr>
                <a:t>Manual PDP</a:t>
              </a:r>
            </a:p>
          </p:txBody>
        </p:sp>
        <p:sp>
          <p:nvSpPr>
            <p:cNvPr id="19" name="Diagrama de flujo: documento 7">
              <a:extLst>
                <a:ext uri="{FF2B5EF4-FFF2-40B4-BE49-F238E27FC236}">
                  <a16:creationId xmlns:a16="http://schemas.microsoft.com/office/drawing/2014/main" id="{CB19AC32-EC72-C053-B325-DE0488423001}"/>
                </a:ext>
              </a:extLst>
            </p:cNvPr>
            <p:cNvSpPr/>
            <p:nvPr/>
          </p:nvSpPr>
          <p:spPr>
            <a:xfrm>
              <a:off x="502557" y="3803201"/>
              <a:ext cx="1640745" cy="867148"/>
            </a:xfrm>
            <a:prstGeom prst="flowChartDocument">
              <a:avLst/>
            </a:prstGeom>
            <a:solidFill>
              <a:srgbClr val="0092C8"/>
            </a:solidFill>
            <a:ln>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399">
                  <a:solidFill>
                    <a:schemeClr val="bg1">
                      <a:lumMod val="95000"/>
                    </a:schemeClr>
                  </a:solidFill>
                  <a:latin typeface="Montserrat" panose="00000500000000000000" pitchFamily="2" charset="0"/>
                </a:rPr>
                <a:t>Manual de Políticas SGSI</a:t>
              </a:r>
            </a:p>
          </p:txBody>
        </p:sp>
        <p:cxnSp>
          <p:nvCxnSpPr>
            <p:cNvPr id="20" name="Conector recto de flecha 8">
              <a:extLst>
                <a:ext uri="{FF2B5EF4-FFF2-40B4-BE49-F238E27FC236}">
                  <a16:creationId xmlns:a16="http://schemas.microsoft.com/office/drawing/2014/main" id="{50C9D0FA-DCAE-DC94-50B4-8F544718E67A}"/>
                </a:ext>
              </a:extLst>
            </p:cNvPr>
            <p:cNvCxnSpPr>
              <a:cxnSpLocks/>
              <a:stCxn id="15" idx="2"/>
              <a:endCxn id="30" idx="0"/>
            </p:cNvCxnSpPr>
            <p:nvPr/>
          </p:nvCxnSpPr>
          <p:spPr>
            <a:xfrm flipH="1">
              <a:off x="3544817" y="3259793"/>
              <a:ext cx="5683" cy="5389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angular 9">
              <a:extLst>
                <a:ext uri="{FF2B5EF4-FFF2-40B4-BE49-F238E27FC236}">
                  <a16:creationId xmlns:a16="http://schemas.microsoft.com/office/drawing/2014/main" id="{F5544C95-A60B-7A86-65DF-3CAF5F1E6F3C}"/>
                </a:ext>
              </a:extLst>
            </p:cNvPr>
            <p:cNvCxnSpPr>
              <a:cxnSpLocks/>
              <a:stCxn id="15" idx="2"/>
              <a:endCxn id="31" idx="0"/>
            </p:cNvCxnSpPr>
            <p:nvPr/>
          </p:nvCxnSpPr>
          <p:spPr>
            <a:xfrm rot="5400000">
              <a:off x="2165014" y="2417712"/>
              <a:ext cx="543408" cy="222757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angular 10">
              <a:extLst>
                <a:ext uri="{FF2B5EF4-FFF2-40B4-BE49-F238E27FC236}">
                  <a16:creationId xmlns:a16="http://schemas.microsoft.com/office/drawing/2014/main" id="{1F8EB2B2-8CDC-567E-F249-0BEC71C7D097}"/>
                </a:ext>
              </a:extLst>
            </p:cNvPr>
            <p:cNvCxnSpPr>
              <a:cxnSpLocks/>
              <a:stCxn id="31" idx="2"/>
              <a:endCxn id="20" idx="1"/>
            </p:cNvCxnSpPr>
            <p:nvPr/>
          </p:nvCxnSpPr>
          <p:spPr>
            <a:xfrm rot="16200000" flipH="1">
              <a:off x="966154" y="4969797"/>
              <a:ext cx="837474" cy="123924"/>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angular 11">
              <a:extLst>
                <a:ext uri="{FF2B5EF4-FFF2-40B4-BE49-F238E27FC236}">
                  <a16:creationId xmlns:a16="http://schemas.microsoft.com/office/drawing/2014/main" id="{CD1A85D2-DECE-4D07-43C0-680CB1A46A79}"/>
                </a:ext>
              </a:extLst>
            </p:cNvPr>
            <p:cNvCxnSpPr>
              <a:cxnSpLocks/>
              <a:stCxn id="30" idx="2"/>
              <a:endCxn id="19" idx="1"/>
            </p:cNvCxnSpPr>
            <p:nvPr/>
          </p:nvCxnSpPr>
          <p:spPr>
            <a:xfrm rot="16200000" flipH="1">
              <a:off x="3196524" y="4956812"/>
              <a:ext cx="841978" cy="14538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33" name="Globo: línea 12">
              <a:extLst>
                <a:ext uri="{FF2B5EF4-FFF2-40B4-BE49-F238E27FC236}">
                  <a16:creationId xmlns:a16="http://schemas.microsoft.com/office/drawing/2014/main" id="{0439C116-B438-CEBE-7BBF-6278DFAC9280}"/>
                </a:ext>
              </a:extLst>
            </p:cNvPr>
            <p:cNvSpPr/>
            <p:nvPr/>
          </p:nvSpPr>
          <p:spPr>
            <a:xfrm>
              <a:off x="4783543" y="4011221"/>
              <a:ext cx="1368073" cy="594743"/>
            </a:xfrm>
            <a:prstGeom prst="borderCallout1">
              <a:avLst>
                <a:gd name="adj1" fmla="val 64071"/>
                <a:gd name="adj2" fmla="val -3833"/>
                <a:gd name="adj3" fmla="val 42708"/>
                <a:gd name="adj4" fmla="val -36960"/>
              </a:avLst>
            </a:prstGeom>
            <a:solidFill>
              <a:srgbClr val="FFC000"/>
            </a:solidFill>
            <a:ln>
              <a:solidFill>
                <a:srgbClr val="359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CO" sz="1099">
                  <a:solidFill>
                    <a:schemeClr val="tx1"/>
                  </a:solidFill>
                  <a:latin typeface="Montserrat" panose="00000500000000000000" pitchFamily="2" charset="0"/>
                </a:rPr>
                <a:t>Ley 1581 de 2012</a:t>
              </a:r>
            </a:p>
          </p:txBody>
        </p:sp>
        <p:cxnSp>
          <p:nvCxnSpPr>
            <p:cNvPr id="34" name="Straight Connector 60">
              <a:extLst>
                <a:ext uri="{FF2B5EF4-FFF2-40B4-BE49-F238E27FC236}">
                  <a16:creationId xmlns:a16="http://schemas.microsoft.com/office/drawing/2014/main" id="{DA14E760-945B-56E9-4AF7-9D4E12AD8B01}"/>
                </a:ext>
              </a:extLst>
            </p:cNvPr>
            <p:cNvCxnSpPr>
              <a:cxnSpLocks/>
            </p:cNvCxnSpPr>
            <p:nvPr/>
          </p:nvCxnSpPr>
          <p:spPr>
            <a:xfrm>
              <a:off x="5685040" y="2738428"/>
              <a:ext cx="210786" cy="620936"/>
            </a:xfrm>
            <a:prstGeom prst="line">
              <a:avLst/>
            </a:prstGeom>
            <a:solidFill>
              <a:srgbClr val="FBE57A"/>
            </a:solidFill>
            <a:ln>
              <a:solidFill>
                <a:srgbClr val="359946"/>
              </a:solidFill>
            </a:ln>
          </p:spPr>
          <p:style>
            <a:lnRef idx="2">
              <a:schemeClr val="accent1">
                <a:shade val="50000"/>
              </a:schemeClr>
            </a:lnRef>
            <a:fillRef idx="1">
              <a:schemeClr val="accent1"/>
            </a:fillRef>
            <a:effectRef idx="0">
              <a:schemeClr val="accent1"/>
            </a:effectRef>
            <a:fontRef idx="minor">
              <a:schemeClr val="lt1"/>
            </a:fontRef>
          </p:style>
        </p:cxnSp>
      </p:grpSp>
      <p:sp>
        <p:nvSpPr>
          <p:cNvPr id="37" name="CuadroTexto 36">
            <a:extLst>
              <a:ext uri="{FF2B5EF4-FFF2-40B4-BE49-F238E27FC236}">
                <a16:creationId xmlns:a16="http://schemas.microsoft.com/office/drawing/2014/main" id="{0E81D6A5-950F-F1AD-672A-1ACB805D63D6}"/>
              </a:ext>
            </a:extLst>
          </p:cNvPr>
          <p:cNvSpPr txBox="1"/>
          <p:nvPr/>
        </p:nvSpPr>
        <p:spPr>
          <a:xfrm>
            <a:off x="6568752" y="2142437"/>
            <a:ext cx="44364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just">
              <a:spcBef>
                <a:spcPct val="20000"/>
              </a:spcBef>
              <a:buClr>
                <a:srgbClr val="FFE600"/>
              </a:buClr>
              <a:buSzPct val="70000"/>
            </a:pPr>
            <a:r>
              <a:rPr lang="es-CO" sz="1400" b="1"/>
              <a:t>Estamos iniciando el despliegue del SGSI a Nivel Nacional, a través de las siguientes actividades:</a:t>
            </a:r>
          </a:p>
        </p:txBody>
      </p:sp>
      <p:sp>
        <p:nvSpPr>
          <p:cNvPr id="26" name="Título 1">
            <a:extLst>
              <a:ext uri="{FF2B5EF4-FFF2-40B4-BE49-F238E27FC236}">
                <a16:creationId xmlns:a16="http://schemas.microsoft.com/office/drawing/2014/main" id="{AEE7FD5D-A4CB-474B-8EBD-1DDDC7F3D86E}"/>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DIVISIÓN DE SEGURIDAD DE LA INFORMACIÓN Y CIBERSEGURIDAD </a:t>
            </a:r>
          </a:p>
        </p:txBody>
      </p:sp>
      <p:grpSp>
        <p:nvGrpSpPr>
          <p:cNvPr id="27" name="Grupo 26">
            <a:extLst>
              <a:ext uri="{FF2B5EF4-FFF2-40B4-BE49-F238E27FC236}">
                <a16:creationId xmlns:a16="http://schemas.microsoft.com/office/drawing/2014/main" id="{13C6D347-62A3-403B-8B67-35FFDD0BDE2D}"/>
              </a:ext>
            </a:extLst>
          </p:cNvPr>
          <p:cNvGrpSpPr/>
          <p:nvPr/>
        </p:nvGrpSpPr>
        <p:grpSpPr>
          <a:xfrm>
            <a:off x="0" y="2142437"/>
            <a:ext cx="3895060" cy="333278"/>
            <a:chOff x="3174" y="2247958"/>
            <a:chExt cx="3895060" cy="333278"/>
          </a:xfrm>
        </p:grpSpPr>
        <p:sp>
          <p:nvSpPr>
            <p:cNvPr id="28" name="Rectangle 46">
              <a:extLst>
                <a:ext uri="{FF2B5EF4-FFF2-40B4-BE49-F238E27FC236}">
                  <a16:creationId xmlns:a16="http://schemas.microsoft.com/office/drawing/2014/main" id="{F9DAB19C-1737-41D9-88FE-53691F32B58F}"/>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29" name="Rectangle 47">
              <a:extLst>
                <a:ext uri="{FF2B5EF4-FFF2-40B4-BE49-F238E27FC236}">
                  <a16:creationId xmlns:a16="http://schemas.microsoft.com/office/drawing/2014/main" id="{FAD20822-DB2E-4565-9399-0881C6754A3C}"/>
                </a:ext>
              </a:extLst>
            </p:cNvPr>
            <p:cNvSpPr/>
            <p:nvPr/>
          </p:nvSpPr>
          <p:spPr>
            <a:xfrm>
              <a:off x="244710" y="2247958"/>
              <a:ext cx="2931628" cy="30790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35" name="TextBox 48">
              <a:extLst>
                <a:ext uri="{FF2B5EF4-FFF2-40B4-BE49-F238E27FC236}">
                  <a16:creationId xmlns:a16="http://schemas.microsoft.com/office/drawing/2014/main" id="{4BAB4899-9374-466F-9BED-CBA7159D192E}"/>
                </a:ext>
              </a:extLst>
            </p:cNvPr>
            <p:cNvSpPr txBox="1"/>
            <p:nvPr/>
          </p:nvSpPr>
          <p:spPr>
            <a:xfrm>
              <a:off x="244710" y="2273331"/>
              <a:ext cx="3653524" cy="307905"/>
            </a:xfrm>
            <a:prstGeom prst="rect">
              <a:avLst/>
            </a:prstGeom>
            <a:noFill/>
          </p:spPr>
          <p:txBody>
            <a:bodyPr wrap="square" rtlCol="0">
              <a:spAutoFit/>
            </a:bodyPr>
            <a:lstStyle/>
            <a:p>
              <a:r>
                <a:rPr lang="es-ES_tradnl" sz="1401" b="1">
                  <a:solidFill>
                    <a:schemeClr val="bg1"/>
                  </a:solidFill>
                  <a:latin typeface="Gotham Medium" panose="02000604030000020004" pitchFamily="2" charset="0"/>
                </a:rPr>
                <a:t>CONFORMACIÓN</a:t>
              </a:r>
            </a:p>
          </p:txBody>
        </p:sp>
      </p:grpSp>
    </p:spTree>
    <p:extLst>
      <p:ext uri="{BB962C8B-B14F-4D97-AF65-F5344CB8AC3E}">
        <p14:creationId xmlns:p14="http://schemas.microsoft.com/office/powerpoint/2010/main" val="158845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6FF54A1-3962-4672-B8F3-82BF07B0E58C}"/>
              </a:ext>
            </a:extLst>
          </p:cNvPr>
          <p:cNvSpPr txBox="1">
            <a:spLocks/>
          </p:cNvSpPr>
          <p:nvPr/>
        </p:nvSpPr>
        <p:spPr>
          <a:xfrm>
            <a:off x="0" y="1275232"/>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2800" b="1">
                <a:solidFill>
                  <a:srgbClr val="359946"/>
                </a:solidFill>
                <a:effectLst>
                  <a:outerShdw blurRad="38100" dist="38100" dir="2700000" algn="tl">
                    <a:srgbClr val="000000">
                      <a:alpha val="43137"/>
                    </a:srgbClr>
                  </a:outerShdw>
                </a:effectLst>
                <a:latin typeface="Filson Pro Book" panose="02000000000000000000" pitchFamily="2" charset="77"/>
              </a:rPr>
              <a:t>DIVISIÓN DE SEGURIDAD DE LA INFORMACIÓN Y CIBERSEGURIDAD </a:t>
            </a:r>
            <a:endParaRPr lang="es-CO" sz="2800" b="1">
              <a:solidFill>
                <a:srgbClr val="00B050"/>
              </a:solidFill>
              <a:effectLst>
                <a:outerShdw blurRad="38100" dist="38100" dir="2700000" algn="tl">
                  <a:srgbClr val="000000">
                    <a:alpha val="43137"/>
                  </a:srgbClr>
                </a:outerShdw>
              </a:effectLst>
              <a:latin typeface="Montserrat" pitchFamily="2" charset="77"/>
            </a:endParaRPr>
          </a:p>
        </p:txBody>
      </p:sp>
      <p:sp>
        <p:nvSpPr>
          <p:cNvPr id="6" name="CuadroTexto 5">
            <a:extLst>
              <a:ext uri="{FF2B5EF4-FFF2-40B4-BE49-F238E27FC236}">
                <a16:creationId xmlns:a16="http://schemas.microsoft.com/office/drawing/2014/main" id="{1D2D369F-1764-4C7E-BE9C-E2A2603119EC}"/>
              </a:ext>
            </a:extLst>
          </p:cNvPr>
          <p:cNvSpPr txBox="1"/>
          <p:nvPr/>
        </p:nvSpPr>
        <p:spPr>
          <a:xfrm>
            <a:off x="1551113" y="3428486"/>
            <a:ext cx="8616530"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ü"/>
            </a:pPr>
            <a:r>
              <a:rPr lang="es-MX" sz="1400">
                <a:latin typeface="Filson Pro Bold" panose="02000000000000000000"/>
                <a:cs typeface="Calibri"/>
              </a:rPr>
              <a:t>Las únicas personas que pueden realizar instalaciones de software en los equipos son los servidores judiciales pertenecientes a la Unidad de Informática de Nivel Central.</a:t>
            </a:r>
          </a:p>
          <a:p>
            <a:pPr marL="285750" indent="-285750" algn="just">
              <a:buFont typeface="Wingdings" panose="05000000000000000000" pitchFamily="2" charset="2"/>
              <a:buChar char="ü"/>
            </a:pPr>
            <a:r>
              <a:rPr lang="es-MX" sz="1400">
                <a:latin typeface="Filson Pro Bold" panose="02000000000000000000"/>
                <a:cs typeface="Calibri"/>
              </a:rPr>
              <a:t>Evite almacenar en los equipos de la Entidad información de índole personal.</a:t>
            </a:r>
          </a:p>
          <a:p>
            <a:pPr marL="285750" indent="-285750" algn="just">
              <a:buFont typeface="Wingdings" panose="05000000000000000000" pitchFamily="2" charset="2"/>
              <a:buChar char="ü"/>
            </a:pPr>
            <a:r>
              <a:rPr lang="es-MX" sz="1400">
                <a:latin typeface="Filson Pro Bold" panose="02000000000000000000"/>
                <a:cs typeface="Calibri"/>
              </a:rPr>
              <a:t>No esta permitido el uso del correo corporativo en cadenas de mensajes, spam o registro en sitios de internet para temas personales.</a:t>
            </a:r>
          </a:p>
          <a:p>
            <a:pPr marL="285750" indent="-285750" algn="just">
              <a:buFont typeface="Wingdings" panose="05000000000000000000" pitchFamily="2" charset="2"/>
              <a:buChar char="ü"/>
            </a:pPr>
            <a:r>
              <a:rPr lang="es-MX" sz="1400">
                <a:latin typeface="Filson Pro Bold" panose="02000000000000000000"/>
                <a:cs typeface="Calibri"/>
              </a:rPr>
              <a:t>Para el acceso a los sistemas de información o aplicaciones, use una contraseña fuerte y no lo comparta.</a:t>
            </a:r>
          </a:p>
          <a:p>
            <a:pPr marL="285750" indent="-285750" algn="just">
              <a:buFont typeface="Wingdings" panose="05000000000000000000" pitchFamily="2" charset="2"/>
              <a:buChar char="ü"/>
            </a:pPr>
            <a:r>
              <a:rPr lang="es-MX" sz="1400">
                <a:latin typeface="Filson Pro Bold" panose="02000000000000000000"/>
                <a:cs typeface="Calibri"/>
              </a:rPr>
              <a:t>Al recibir un correo electrónico es importante validar de que el remitente sea de confianza o conocido.</a:t>
            </a:r>
          </a:p>
          <a:p>
            <a:pPr marL="285750" indent="-285750" algn="just">
              <a:buFont typeface="Wingdings" panose="05000000000000000000" pitchFamily="2" charset="2"/>
              <a:buChar char="ü"/>
            </a:pPr>
            <a:r>
              <a:rPr lang="es-MX" sz="1400">
                <a:latin typeface="Filson Pro Bold" panose="02000000000000000000"/>
                <a:cs typeface="Calibri"/>
              </a:rPr>
              <a:t>Cuidado con los enlaces y archivos adjuntos: Evite hacer clic en enlaces sospechosos o descargar archivos adjuntos de fuentes no confiables. Verifique la legitimidad de los enlaces antes de acceder a ellos. </a:t>
            </a:r>
          </a:p>
          <a:p>
            <a:pPr marL="285750" indent="-285750" algn="just">
              <a:buFont typeface="Wingdings" panose="05000000000000000000" pitchFamily="2" charset="2"/>
              <a:buChar char="ü"/>
            </a:pPr>
            <a:r>
              <a:rPr lang="es-MX" sz="1400">
                <a:latin typeface="Filson Pro Bold" panose="02000000000000000000"/>
                <a:cs typeface="Calibri"/>
              </a:rPr>
              <a:t>Pantalla limpia: Bloquee la sesión del equipo de computo cuando se ausente del mismo. </a:t>
            </a:r>
          </a:p>
          <a:p>
            <a:pPr marL="285750" indent="-285750" algn="just">
              <a:buFont typeface="Wingdings" panose="05000000000000000000" pitchFamily="2" charset="2"/>
              <a:buChar char="ü"/>
            </a:pPr>
            <a:r>
              <a:rPr lang="es-MX" sz="1400">
                <a:latin typeface="Filson Pro Bold" panose="02000000000000000000"/>
                <a:cs typeface="Calibri"/>
              </a:rPr>
              <a:t>Escritorio limpio: Mantenga su escritorio ordenado y libre de documentos impresos o notas con información reservada cuando se ausente del mismo. </a:t>
            </a:r>
          </a:p>
          <a:p>
            <a:pPr marL="285750" indent="-285750" algn="just">
              <a:buFont typeface="Wingdings" panose="05000000000000000000" pitchFamily="2" charset="2"/>
              <a:buChar char="ü"/>
            </a:pPr>
            <a:r>
              <a:rPr lang="es-MX" sz="1400">
                <a:latin typeface="Filson Pro Bold" panose="02000000000000000000"/>
                <a:cs typeface="Calibri"/>
              </a:rPr>
              <a:t>Habilite el Múltiple factor de autenticación (MFA) para acceder al correo electrónico de la Rama Judicial.</a:t>
            </a:r>
          </a:p>
        </p:txBody>
      </p:sp>
      <p:sp>
        <p:nvSpPr>
          <p:cNvPr id="7" name="CuadroTexto 6">
            <a:extLst>
              <a:ext uri="{FF2B5EF4-FFF2-40B4-BE49-F238E27FC236}">
                <a16:creationId xmlns:a16="http://schemas.microsoft.com/office/drawing/2014/main" id="{B5BD3C9E-9738-4A20-AC10-8A985F2E205D}"/>
              </a:ext>
            </a:extLst>
          </p:cNvPr>
          <p:cNvSpPr txBox="1"/>
          <p:nvPr/>
        </p:nvSpPr>
        <p:spPr>
          <a:xfrm>
            <a:off x="1389309" y="2792456"/>
            <a:ext cx="87642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1600" b="1">
                <a:latin typeface="Filson Pro Bold" panose="02000000000000000000"/>
              </a:rPr>
              <a:t>Para proteger la información de la Rama Judicial, debemos tener en cuenta las siguientes políticas:</a:t>
            </a:r>
          </a:p>
        </p:txBody>
      </p:sp>
      <p:grpSp>
        <p:nvGrpSpPr>
          <p:cNvPr id="11" name="Grupo 10">
            <a:extLst>
              <a:ext uri="{FF2B5EF4-FFF2-40B4-BE49-F238E27FC236}">
                <a16:creationId xmlns:a16="http://schemas.microsoft.com/office/drawing/2014/main" id="{4DE39836-BBED-4645-A000-550A2A68F077}"/>
              </a:ext>
            </a:extLst>
          </p:cNvPr>
          <p:cNvGrpSpPr/>
          <p:nvPr/>
        </p:nvGrpSpPr>
        <p:grpSpPr>
          <a:xfrm>
            <a:off x="3175" y="2247958"/>
            <a:ext cx="5281519" cy="333610"/>
            <a:chOff x="3175" y="2247958"/>
            <a:chExt cx="5281519" cy="333610"/>
          </a:xfrm>
        </p:grpSpPr>
        <p:sp>
          <p:nvSpPr>
            <p:cNvPr id="8" name="Rectangle 46">
              <a:extLst>
                <a:ext uri="{FF2B5EF4-FFF2-40B4-BE49-F238E27FC236}">
                  <a16:creationId xmlns:a16="http://schemas.microsoft.com/office/drawing/2014/main" id="{C3151965-4AD7-4300-942D-3279786B3842}"/>
                </a:ext>
              </a:extLst>
            </p:cNvPr>
            <p:cNvSpPr/>
            <p:nvPr/>
          </p:nvSpPr>
          <p:spPr>
            <a:xfrm>
              <a:off x="3175" y="2247958"/>
              <a:ext cx="241534" cy="32886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9" name="Rectangle 47">
              <a:extLst>
                <a:ext uri="{FF2B5EF4-FFF2-40B4-BE49-F238E27FC236}">
                  <a16:creationId xmlns:a16="http://schemas.microsoft.com/office/drawing/2014/main" id="{460324EF-907B-439A-BA51-59864017A425}"/>
                </a:ext>
              </a:extLst>
            </p:cNvPr>
            <p:cNvSpPr/>
            <p:nvPr/>
          </p:nvSpPr>
          <p:spPr>
            <a:xfrm>
              <a:off x="244709" y="2252702"/>
              <a:ext cx="5039985" cy="32886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0" name="TextBox 48">
              <a:extLst>
                <a:ext uri="{FF2B5EF4-FFF2-40B4-BE49-F238E27FC236}">
                  <a16:creationId xmlns:a16="http://schemas.microsoft.com/office/drawing/2014/main" id="{47AEF415-ADC0-4823-8EC7-6627E2D4F4A8}"/>
                </a:ext>
              </a:extLst>
            </p:cNvPr>
            <p:cNvSpPr txBox="1"/>
            <p:nvPr/>
          </p:nvSpPr>
          <p:spPr>
            <a:xfrm>
              <a:off x="524142" y="2272992"/>
              <a:ext cx="4652976" cy="307905"/>
            </a:xfrm>
            <a:prstGeom prst="rect">
              <a:avLst/>
            </a:prstGeom>
            <a:noFill/>
          </p:spPr>
          <p:txBody>
            <a:bodyPr wrap="square" rtlCol="0">
              <a:spAutoFit/>
            </a:bodyPr>
            <a:lstStyle/>
            <a:p>
              <a:r>
                <a:rPr lang="es-MX" sz="1401" b="1">
                  <a:solidFill>
                    <a:schemeClr val="bg1"/>
                  </a:solidFill>
                  <a:latin typeface="Gotham Medium" panose="02000604030000020004" pitchFamily="2" charset="0"/>
                </a:rPr>
                <a:t>Políticas de seguridad de la información</a:t>
              </a:r>
            </a:p>
          </p:txBody>
        </p:sp>
      </p:grpSp>
    </p:spTree>
    <p:extLst>
      <p:ext uri="{BB962C8B-B14F-4D97-AF65-F5344CB8AC3E}">
        <p14:creationId xmlns:p14="http://schemas.microsoft.com/office/powerpoint/2010/main" val="2811037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 ALCANCE SGSI RAMA JUDICIAL</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graphicFrame>
        <p:nvGraphicFramePr>
          <p:cNvPr id="3" name="Diagrama 2">
            <a:extLst>
              <a:ext uri="{FF2B5EF4-FFF2-40B4-BE49-F238E27FC236}">
                <a16:creationId xmlns:a16="http://schemas.microsoft.com/office/drawing/2014/main" id="{4542C197-EB16-4219-AC0B-B45E9BB76C57}"/>
              </a:ext>
            </a:extLst>
          </p:cNvPr>
          <p:cNvGraphicFramePr/>
          <p:nvPr>
            <p:extLst>
              <p:ext uri="{D42A27DB-BD31-4B8C-83A1-F6EECF244321}">
                <p14:modId xmlns:p14="http://schemas.microsoft.com/office/powerpoint/2010/main" val="720475976"/>
              </p:ext>
            </p:extLst>
          </p:nvPr>
        </p:nvGraphicFramePr>
        <p:xfrm>
          <a:off x="2811438" y="2579427"/>
          <a:ext cx="8392855" cy="2791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6100DD26-EAC6-4593-B791-5C657A3673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87" y="3154813"/>
            <a:ext cx="1537950" cy="148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55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 ALCANCE DE CERTIFICACIÓN ISO 27001</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graphicFrame>
        <p:nvGraphicFramePr>
          <p:cNvPr id="3" name="Diagrama 654">
            <a:extLst>
              <a:ext uri="{FF2B5EF4-FFF2-40B4-BE49-F238E27FC236}">
                <a16:creationId xmlns:a16="http://schemas.microsoft.com/office/drawing/2014/main" id="{B3CD0C6F-1A81-41D8-A5BE-E7C99BDD0AE4}"/>
              </a:ext>
            </a:extLst>
          </p:cNvPr>
          <p:cNvGraphicFramePr/>
          <p:nvPr>
            <p:extLst>
              <p:ext uri="{D42A27DB-BD31-4B8C-83A1-F6EECF244321}">
                <p14:modId xmlns:p14="http://schemas.microsoft.com/office/powerpoint/2010/main" val="1763733515"/>
              </p:ext>
            </p:extLst>
          </p:nvPr>
        </p:nvGraphicFramePr>
        <p:xfrm>
          <a:off x="1709947" y="2229016"/>
          <a:ext cx="8772106" cy="3304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665298C8-6A04-4814-8C98-978D4735327D}"/>
              </a:ext>
            </a:extLst>
          </p:cNvPr>
          <p:cNvSpPr txBox="1"/>
          <p:nvPr/>
        </p:nvSpPr>
        <p:spPr>
          <a:xfrm>
            <a:off x="1709947" y="5050275"/>
            <a:ext cx="8772106" cy="1292662"/>
          </a:xfrm>
          <a:prstGeom prst="rect">
            <a:avLst/>
          </a:prstGeom>
          <a:noFill/>
        </p:spPr>
        <p:txBody>
          <a:bodyPr wrap="square" rtlCol="0">
            <a:spAutoFit/>
          </a:bodyPr>
          <a:lstStyle/>
          <a:p>
            <a:pPr rtl="0"/>
            <a:r>
              <a:rPr lang="es-CO" b="1">
                <a:latin typeface="Montserrat" pitchFamily="2" charset="77"/>
              </a:rPr>
              <a:t>ALCANCE DE CERTIFICACION</a:t>
            </a:r>
          </a:p>
          <a:p>
            <a:pPr rtl="0"/>
            <a:endParaRPr lang="es-CO" b="1">
              <a:latin typeface="Montserrat" pitchFamily="2" charset="77"/>
            </a:endParaRPr>
          </a:p>
          <a:p>
            <a:pPr algn="just" rtl="0"/>
            <a:r>
              <a:rPr lang="es-CO" sz="1400">
                <a:latin typeface="Montserrat" pitchFamily="2" charset="77"/>
              </a:rPr>
              <a:t>Para la vigencia 2022 de acuerdo por los lineamientos establecidos por la Magistrada líder del SIGCMA en su Calidad de representante de la Alta Dirección, se presentó a procesos de certificación la Unidad de Informática y el Grupo de Proyectos Especiales en Tecnología de la Dirección Ejecutiva de Administración Judicial – DEAJ</a:t>
            </a:r>
            <a:endParaRPr lang="es-CO" sz="1600"/>
          </a:p>
        </p:txBody>
      </p:sp>
    </p:spTree>
    <p:extLst>
      <p:ext uri="{BB962C8B-B14F-4D97-AF65-F5344CB8AC3E}">
        <p14:creationId xmlns:p14="http://schemas.microsoft.com/office/powerpoint/2010/main" val="1725455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 ALCANCE DEL SISTEMA</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grpSp>
        <p:nvGrpSpPr>
          <p:cNvPr id="3" name="Grupo 2">
            <a:extLst>
              <a:ext uri="{FF2B5EF4-FFF2-40B4-BE49-F238E27FC236}">
                <a16:creationId xmlns:a16="http://schemas.microsoft.com/office/drawing/2014/main" id="{01B95182-6FD4-459A-855A-5ADBB536BCC9}"/>
              </a:ext>
            </a:extLst>
          </p:cNvPr>
          <p:cNvGrpSpPr/>
          <p:nvPr/>
        </p:nvGrpSpPr>
        <p:grpSpPr>
          <a:xfrm>
            <a:off x="1602770" y="3963989"/>
            <a:ext cx="8743425" cy="1902195"/>
            <a:chOff x="3697109" y="4911921"/>
            <a:chExt cx="8868366" cy="1962023"/>
          </a:xfrm>
          <a:scene3d>
            <a:camera prst="orthographicFront">
              <a:rot lat="0" lon="0" rev="0"/>
            </a:camera>
            <a:lightRig rig="soft" dir="t">
              <a:rot lat="0" lon="0" rev="0"/>
            </a:lightRig>
          </a:scene3d>
        </p:grpSpPr>
        <p:sp>
          <p:nvSpPr>
            <p:cNvPr id="4" name="Freeform: Shape 66">
              <a:extLst>
                <a:ext uri="{FF2B5EF4-FFF2-40B4-BE49-F238E27FC236}">
                  <a16:creationId xmlns:a16="http://schemas.microsoft.com/office/drawing/2014/main" id="{EB33D500-9FCA-42B7-A317-B0D273377015}"/>
                </a:ext>
              </a:extLst>
            </p:cNvPr>
            <p:cNvSpPr/>
            <p:nvPr/>
          </p:nvSpPr>
          <p:spPr>
            <a:xfrm rot="8100000">
              <a:off x="11180503" y="5820652"/>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chemeClr val="accent6">
                    <a:lumMod val="60000"/>
                    <a:lumOff val="40000"/>
                  </a:schemeClr>
                </a:gs>
                <a:gs pos="100000">
                  <a:schemeClr val="accent6">
                    <a:lumMod val="40000"/>
                    <a:lumOff val="60000"/>
                  </a:schemeClr>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800" b="1">
                <a:latin typeface="Montserrat Medium" panose="00000600000000000000" pitchFamily="2" charset="0"/>
                <a:cs typeface="Gotham Book" panose="020B0604020202020204" charset="0"/>
              </a:endParaRPr>
            </a:p>
          </p:txBody>
        </p:sp>
        <p:sp>
          <p:nvSpPr>
            <p:cNvPr id="5" name="Freeform: Shape 61">
              <a:extLst>
                <a:ext uri="{FF2B5EF4-FFF2-40B4-BE49-F238E27FC236}">
                  <a16:creationId xmlns:a16="http://schemas.microsoft.com/office/drawing/2014/main" id="{01427D43-476D-42F4-A37B-D915767ED8A7}"/>
                </a:ext>
              </a:extLst>
            </p:cNvPr>
            <p:cNvSpPr/>
            <p:nvPr/>
          </p:nvSpPr>
          <p:spPr>
            <a:xfrm rot="8100000">
              <a:off x="5193788" y="5820652"/>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chemeClr val="accent6">
                    <a:lumMod val="60000"/>
                    <a:lumOff val="40000"/>
                  </a:schemeClr>
                </a:gs>
                <a:gs pos="100000">
                  <a:schemeClr val="accent6">
                    <a:lumMod val="40000"/>
                    <a:lumOff val="60000"/>
                  </a:schemeClr>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6" name="Freeform: Shape 62">
              <a:extLst>
                <a:ext uri="{FF2B5EF4-FFF2-40B4-BE49-F238E27FC236}">
                  <a16:creationId xmlns:a16="http://schemas.microsoft.com/office/drawing/2014/main" id="{A4429A2F-A358-4596-938F-D2A651CCB347}"/>
                </a:ext>
              </a:extLst>
            </p:cNvPr>
            <p:cNvSpPr/>
            <p:nvPr/>
          </p:nvSpPr>
          <p:spPr>
            <a:xfrm rot="8100000">
              <a:off x="3697109" y="5820653"/>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CD4A1"/>
                </a:gs>
                <a:gs pos="100000">
                  <a:srgbClr val="B3E1C2"/>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7" name="Freeform: Shape 63">
              <a:extLst>
                <a:ext uri="{FF2B5EF4-FFF2-40B4-BE49-F238E27FC236}">
                  <a16:creationId xmlns:a16="http://schemas.microsoft.com/office/drawing/2014/main" id="{590E7A7E-78E5-4197-9C08-C6D82BEBF9DB}"/>
                </a:ext>
              </a:extLst>
            </p:cNvPr>
            <p:cNvSpPr/>
            <p:nvPr/>
          </p:nvSpPr>
          <p:spPr>
            <a:xfrm rot="8100000">
              <a:off x="6690465" y="5820652"/>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CD4A1"/>
                </a:gs>
                <a:gs pos="100000">
                  <a:srgbClr val="B3E1C2"/>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8" name="Freeform: Shape 64">
              <a:extLst>
                <a:ext uri="{FF2B5EF4-FFF2-40B4-BE49-F238E27FC236}">
                  <a16:creationId xmlns:a16="http://schemas.microsoft.com/office/drawing/2014/main" id="{9CBB5B9D-2ED7-421D-9224-A73F0947608D}"/>
                </a:ext>
              </a:extLst>
            </p:cNvPr>
            <p:cNvSpPr/>
            <p:nvPr/>
          </p:nvSpPr>
          <p:spPr>
            <a:xfrm rot="8100000">
              <a:off x="8187145" y="5820652"/>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chemeClr val="accent6">
                    <a:lumMod val="60000"/>
                    <a:lumOff val="40000"/>
                  </a:schemeClr>
                </a:gs>
                <a:gs pos="100000">
                  <a:schemeClr val="accent6">
                    <a:lumMod val="40000"/>
                    <a:lumOff val="60000"/>
                  </a:schemeClr>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9" name="Freeform: Shape 65">
              <a:extLst>
                <a:ext uri="{FF2B5EF4-FFF2-40B4-BE49-F238E27FC236}">
                  <a16:creationId xmlns:a16="http://schemas.microsoft.com/office/drawing/2014/main" id="{1BA70E03-2FEB-48F7-96F5-F02B2B962AF2}"/>
                </a:ext>
              </a:extLst>
            </p:cNvPr>
            <p:cNvSpPr/>
            <p:nvPr/>
          </p:nvSpPr>
          <p:spPr>
            <a:xfrm rot="8100000">
              <a:off x="9683824" y="5820652"/>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CD4A1"/>
                </a:gs>
                <a:gs pos="100000">
                  <a:srgbClr val="B3E1C2"/>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0" name="Freeform: Shape 54">
              <a:extLst>
                <a:ext uri="{FF2B5EF4-FFF2-40B4-BE49-F238E27FC236}">
                  <a16:creationId xmlns:a16="http://schemas.microsoft.com/office/drawing/2014/main" id="{0A4D11A4-13A7-43C9-9C9E-B3D6A10DBBF2}"/>
                </a:ext>
              </a:extLst>
            </p:cNvPr>
            <p:cNvSpPr/>
            <p:nvPr/>
          </p:nvSpPr>
          <p:spPr>
            <a:xfrm rot="2700000">
              <a:off x="5940515" y="5077761"/>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5EBDF"/>
                </a:gs>
                <a:gs pos="100000">
                  <a:srgbClr val="BCF6F2"/>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1" name="Freeform: Shape 57">
              <a:extLst>
                <a:ext uri="{FF2B5EF4-FFF2-40B4-BE49-F238E27FC236}">
                  <a16:creationId xmlns:a16="http://schemas.microsoft.com/office/drawing/2014/main" id="{AEE66476-76E6-4B03-B44D-EB8CC61F7320}"/>
                </a:ext>
              </a:extLst>
            </p:cNvPr>
            <p:cNvSpPr/>
            <p:nvPr/>
          </p:nvSpPr>
          <p:spPr>
            <a:xfrm rot="2700000">
              <a:off x="4445031" y="5077761"/>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3EDB8"/>
                </a:gs>
                <a:gs pos="100000">
                  <a:srgbClr val="BCF6C7"/>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2" name="Freeform: Shape 58">
              <a:extLst>
                <a:ext uri="{FF2B5EF4-FFF2-40B4-BE49-F238E27FC236}">
                  <a16:creationId xmlns:a16="http://schemas.microsoft.com/office/drawing/2014/main" id="{F62C1874-0ACC-46FD-B8E0-542E86973AD2}"/>
                </a:ext>
              </a:extLst>
            </p:cNvPr>
            <p:cNvSpPr/>
            <p:nvPr/>
          </p:nvSpPr>
          <p:spPr>
            <a:xfrm rot="2700000">
              <a:off x="7435999" y="5077761"/>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3EDB8"/>
                </a:gs>
                <a:gs pos="100000">
                  <a:srgbClr val="BCF6C7"/>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3" name="Freeform: Shape 59">
              <a:extLst>
                <a:ext uri="{FF2B5EF4-FFF2-40B4-BE49-F238E27FC236}">
                  <a16:creationId xmlns:a16="http://schemas.microsoft.com/office/drawing/2014/main" id="{2689B9A5-DE2F-4EDB-8534-6FB644159921}"/>
                </a:ext>
              </a:extLst>
            </p:cNvPr>
            <p:cNvSpPr/>
            <p:nvPr/>
          </p:nvSpPr>
          <p:spPr>
            <a:xfrm rot="2700000">
              <a:off x="8931482" y="5077761"/>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5EBDF"/>
                </a:gs>
                <a:gs pos="100000">
                  <a:srgbClr val="BCF6F2"/>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4" name="Freeform: Shape 60">
              <a:extLst>
                <a:ext uri="{FF2B5EF4-FFF2-40B4-BE49-F238E27FC236}">
                  <a16:creationId xmlns:a16="http://schemas.microsoft.com/office/drawing/2014/main" id="{68FDEC7F-6294-4A4A-9159-1447CB7880EF}"/>
                </a:ext>
              </a:extLst>
            </p:cNvPr>
            <p:cNvSpPr/>
            <p:nvPr/>
          </p:nvSpPr>
          <p:spPr>
            <a:xfrm rot="2700000">
              <a:off x="10426966" y="5077761"/>
              <a:ext cx="1384972" cy="1053291"/>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gradFill flip="none" rotWithShape="1">
              <a:gsLst>
                <a:gs pos="0">
                  <a:srgbClr val="83EDB8"/>
                </a:gs>
                <a:gs pos="100000">
                  <a:srgbClr val="BCF6C7"/>
                </a:gs>
              </a:gsLst>
              <a:lin ang="16200000" scaled="1"/>
              <a:tileRect/>
            </a:gradFill>
            <a:ln w="19050">
              <a:noFill/>
            </a:ln>
            <a:effectLst>
              <a:outerShdw blurRad="107950" dist="12700" dir="5400000" algn="ctr">
                <a:srgbClr val="000000"/>
              </a:outerShdw>
            </a:effectLst>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700" b="1">
                <a:latin typeface="Montserrat Medium" panose="00000600000000000000" pitchFamily="2" charset="0"/>
                <a:cs typeface="Gotham Book" panose="020B0604020202020204" charset="0"/>
              </a:endParaRPr>
            </a:p>
          </p:txBody>
        </p:sp>
        <p:sp>
          <p:nvSpPr>
            <p:cNvPr id="15" name="Google Shape;382;gb82af0ec16_0_85">
              <a:extLst>
                <a:ext uri="{FF2B5EF4-FFF2-40B4-BE49-F238E27FC236}">
                  <a16:creationId xmlns:a16="http://schemas.microsoft.com/office/drawing/2014/main" id="{1673181B-F4C0-4A69-AAEB-EDC1018C4AE1}"/>
                </a:ext>
              </a:extLst>
            </p:cNvPr>
            <p:cNvSpPr txBox="1"/>
            <p:nvPr/>
          </p:nvSpPr>
          <p:spPr>
            <a:xfrm>
              <a:off x="4645587" y="5320559"/>
              <a:ext cx="995123" cy="512099"/>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defPPr marR="0" lvl="0" algn="l" rtl="0">
                <a:lnSpc>
                  <a:spcPct val="100000"/>
                </a:lnSpc>
                <a:spcBef>
                  <a:spcPts val="0"/>
                </a:spcBef>
                <a:spcAft>
                  <a:spcPts val="0"/>
                </a:spcAft>
                <a:defRPr/>
              </a:defPPr>
              <a:lvl1pPr marL="0" indent="0" algn="ctr">
                <a:buNone/>
                <a:defRPr sz="675" b="1">
                  <a:solidFill>
                    <a:schemeClr val="accent4">
                      <a:lumMod val="50000"/>
                    </a:schemeClr>
                  </a:solidFill>
                  <a:latin typeface="Montserrat"/>
                  <a:ea typeface="Montserrat"/>
                  <a:cs typeface="Montserrat"/>
                </a:defRPr>
              </a:lvl1pPr>
            </a:lstStyle>
            <a:p>
              <a:r>
                <a:rPr lang="es-ES" sz="700">
                  <a:ln cap="rnd" cmpd="sng">
                    <a:noFill/>
                  </a:ln>
                  <a:solidFill>
                    <a:schemeClr val="tx2">
                      <a:lumMod val="50000"/>
                    </a:schemeClr>
                  </a:solidFill>
                  <a:latin typeface="Montserrat Medium" panose="00000600000000000000" pitchFamily="2" charset="0"/>
                  <a:cs typeface="Gotham Book" panose="020B0604020202020204" charset="0"/>
                  <a:sym typeface="Montserrat"/>
                </a:rPr>
                <a:t>UNIDAD DE COMPRAS P{UBLICAS</a:t>
              </a:r>
              <a:endParaRPr lang="es-ES" sz="700">
                <a:ln cap="rnd" cmpd="sng">
                  <a:noFill/>
                </a:ln>
                <a:solidFill>
                  <a:schemeClr val="tx2">
                    <a:lumMod val="50000"/>
                  </a:schemeClr>
                </a:solidFill>
                <a:latin typeface="Montserrat Medium" panose="00000600000000000000" pitchFamily="2" charset="0"/>
                <a:cs typeface="Gotham Book" panose="020B0604020202020204" charset="0"/>
              </a:endParaRPr>
            </a:p>
          </p:txBody>
        </p:sp>
        <p:sp>
          <p:nvSpPr>
            <p:cNvPr id="16" name="Google Shape;383;gb82af0ec16_0_85">
              <a:extLst>
                <a:ext uri="{FF2B5EF4-FFF2-40B4-BE49-F238E27FC236}">
                  <a16:creationId xmlns:a16="http://schemas.microsoft.com/office/drawing/2014/main" id="{AAC72F46-5045-4169-91C8-D2B326EC94CB}"/>
                </a:ext>
              </a:extLst>
            </p:cNvPr>
            <p:cNvSpPr txBox="1"/>
            <p:nvPr/>
          </p:nvSpPr>
          <p:spPr>
            <a:xfrm>
              <a:off x="3917108" y="6074828"/>
              <a:ext cx="950010" cy="540120"/>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ES"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GRUPO DE PROYECTOS ESPECIALES DE TI - GEPT</a:t>
              </a:r>
            </a:p>
          </p:txBody>
        </p:sp>
        <p:sp>
          <p:nvSpPr>
            <p:cNvPr id="17" name="Google Shape;384;gb82af0ec16_0_85">
              <a:extLst>
                <a:ext uri="{FF2B5EF4-FFF2-40B4-BE49-F238E27FC236}">
                  <a16:creationId xmlns:a16="http://schemas.microsoft.com/office/drawing/2014/main" id="{71309B9A-F9D1-4F2E-BFBD-D454A05B0AF4}"/>
                </a:ext>
              </a:extLst>
            </p:cNvPr>
            <p:cNvSpPr txBox="1"/>
            <p:nvPr/>
          </p:nvSpPr>
          <p:spPr>
            <a:xfrm>
              <a:off x="6865037" y="6110832"/>
              <a:ext cx="1045010" cy="437932"/>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CENTRO DE DOCUMENTACIÓN JUDICIAL</a:t>
              </a:r>
            </a:p>
          </p:txBody>
        </p:sp>
        <p:sp>
          <p:nvSpPr>
            <p:cNvPr id="18" name="Google Shape;385;gb82af0ec16_0_85">
              <a:extLst>
                <a:ext uri="{FF2B5EF4-FFF2-40B4-BE49-F238E27FC236}">
                  <a16:creationId xmlns:a16="http://schemas.microsoft.com/office/drawing/2014/main" id="{7FB5C335-3903-44DC-995B-4CF91410EB97}"/>
                </a:ext>
              </a:extLst>
            </p:cNvPr>
            <p:cNvSpPr txBox="1"/>
            <p:nvPr/>
          </p:nvSpPr>
          <p:spPr>
            <a:xfrm>
              <a:off x="9026021" y="5435129"/>
              <a:ext cx="1197257" cy="335743"/>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 DE CONTROL INTERNO</a:t>
              </a:r>
            </a:p>
          </p:txBody>
        </p:sp>
        <p:sp>
          <p:nvSpPr>
            <p:cNvPr id="19" name="Google Shape;386;gb82af0ec16_0_85">
              <a:extLst>
                <a:ext uri="{FF2B5EF4-FFF2-40B4-BE49-F238E27FC236}">
                  <a16:creationId xmlns:a16="http://schemas.microsoft.com/office/drawing/2014/main" id="{5B040489-2295-40D0-ABAC-FE7F34662F64}"/>
                </a:ext>
              </a:extLst>
            </p:cNvPr>
            <p:cNvSpPr txBox="1"/>
            <p:nvPr/>
          </p:nvSpPr>
          <p:spPr>
            <a:xfrm>
              <a:off x="8433145" y="6249997"/>
              <a:ext cx="851767" cy="233554"/>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UDAE</a:t>
              </a:r>
            </a:p>
          </p:txBody>
        </p:sp>
        <p:sp>
          <p:nvSpPr>
            <p:cNvPr id="20" name="Google Shape;387;gb82af0ec16_0_85">
              <a:extLst>
                <a:ext uri="{FF2B5EF4-FFF2-40B4-BE49-F238E27FC236}">
                  <a16:creationId xmlns:a16="http://schemas.microsoft.com/office/drawing/2014/main" id="{76C0599A-933A-41C9-8615-C03E2498FD1C}"/>
                </a:ext>
              </a:extLst>
            </p:cNvPr>
            <p:cNvSpPr txBox="1"/>
            <p:nvPr/>
          </p:nvSpPr>
          <p:spPr>
            <a:xfrm>
              <a:off x="6090285" y="5391124"/>
              <a:ext cx="1088414" cy="437932"/>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ES"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GRUPO DE GESTIÓN PROYECTOS ESTRATÉGICOS</a:t>
              </a:r>
              <a:endParaRPr lang="es-ES" sz="7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2" name="Google Shape;390;gb82af0ec16_0_85">
              <a:extLst>
                <a:ext uri="{FF2B5EF4-FFF2-40B4-BE49-F238E27FC236}">
                  <a16:creationId xmlns:a16="http://schemas.microsoft.com/office/drawing/2014/main" id="{B6FFF5B5-6901-41EB-B749-3509C96003BA}"/>
                </a:ext>
              </a:extLst>
            </p:cNvPr>
            <p:cNvSpPr txBox="1"/>
            <p:nvPr/>
          </p:nvSpPr>
          <p:spPr>
            <a:xfrm>
              <a:off x="5311195" y="6163989"/>
              <a:ext cx="1149511" cy="335743"/>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a:t>
              </a:r>
              <a:endPar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INFORMÁTICA - DEAJ</a:t>
              </a:r>
              <a:endPar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3" name="Google Shape;393;gb82af0ec16_0_85">
              <a:extLst>
                <a:ext uri="{FF2B5EF4-FFF2-40B4-BE49-F238E27FC236}">
                  <a16:creationId xmlns:a16="http://schemas.microsoft.com/office/drawing/2014/main" id="{04F5BC0B-33F8-44E5-8B2F-C8E3D2B502ED}"/>
                </a:ext>
              </a:extLst>
            </p:cNvPr>
            <p:cNvSpPr txBox="1"/>
            <p:nvPr/>
          </p:nvSpPr>
          <p:spPr>
            <a:xfrm>
              <a:off x="7523069" y="5436246"/>
              <a:ext cx="1197257" cy="392603"/>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 DE PLANEACIÓN</a:t>
              </a:r>
            </a:p>
          </p:txBody>
        </p:sp>
        <p:sp>
          <p:nvSpPr>
            <p:cNvPr id="24" name="Google Shape;394;gb82af0ec16_0_85">
              <a:extLst>
                <a:ext uri="{FF2B5EF4-FFF2-40B4-BE49-F238E27FC236}">
                  <a16:creationId xmlns:a16="http://schemas.microsoft.com/office/drawing/2014/main" id="{8D7FA7C4-5844-419D-BD63-8754906E7197}"/>
                </a:ext>
              </a:extLst>
            </p:cNvPr>
            <p:cNvSpPr txBox="1"/>
            <p:nvPr/>
          </p:nvSpPr>
          <p:spPr>
            <a:xfrm>
              <a:off x="9793739" y="6148929"/>
              <a:ext cx="1149511" cy="335743"/>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 DE RECURSOS HUMANOS</a:t>
              </a:r>
              <a:endPar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5" name="Google Shape;395;gb82af0ec16_0_85">
              <a:extLst>
                <a:ext uri="{FF2B5EF4-FFF2-40B4-BE49-F238E27FC236}">
                  <a16:creationId xmlns:a16="http://schemas.microsoft.com/office/drawing/2014/main" id="{13967F84-50F3-4D3C-A800-045A0E6629C3}"/>
                </a:ext>
              </a:extLst>
            </p:cNvPr>
            <p:cNvSpPr txBox="1"/>
            <p:nvPr/>
          </p:nvSpPr>
          <p:spPr>
            <a:xfrm>
              <a:off x="11408239" y="6173355"/>
              <a:ext cx="904141" cy="335743"/>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OTROS GRUPOS DE INTERÉS</a:t>
              </a:r>
              <a:endParaRPr lang="es-419" sz="7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6" name="Google Shape;394;gb82af0ec16_0_85">
              <a:extLst>
                <a:ext uri="{FF2B5EF4-FFF2-40B4-BE49-F238E27FC236}">
                  <a16:creationId xmlns:a16="http://schemas.microsoft.com/office/drawing/2014/main" id="{432D5033-5DE4-4A1F-9209-4742C2A6DBEE}"/>
                </a:ext>
              </a:extLst>
            </p:cNvPr>
            <p:cNvSpPr txBox="1"/>
            <p:nvPr/>
          </p:nvSpPr>
          <p:spPr>
            <a:xfrm>
              <a:off x="10630035" y="5393756"/>
              <a:ext cx="989468" cy="269815"/>
            </a:xfrm>
            <a:prstGeom prst="rect">
              <a:avLst/>
            </a:prstGeom>
            <a:noFill/>
            <a:ln>
              <a:noFill/>
            </a:ln>
            <a:effectLst>
              <a:outerShdw blurRad="107950" dist="12700" dir="5400000" algn="ctr">
                <a:srgbClr val="000000"/>
              </a:outerShdw>
            </a:effectLst>
            <a:sp3d contourW="44450" prstMaterial="matte">
              <a:bevelT w="63500" h="63500" prst="artDeco"/>
              <a:contourClr>
                <a:srgbClr val="FFFFFF"/>
              </a:contourClr>
            </a:sp3d>
          </p:spPr>
          <p:txBody>
            <a:bodyPr spcFirstLastPara="1" wrap="square" lIns="68569" tIns="68569" rIns="68569" bIns="68569" anchor="t" anchorCtr="0">
              <a:spAutoFit/>
            </a:bodyPr>
            <a:lstStyle/>
            <a:p>
              <a:pPr marL="0" lvl="0" indent="0" algn="ctr" rtl="0">
                <a:spcBef>
                  <a:spcPts val="0"/>
                </a:spcBef>
                <a:spcAft>
                  <a:spcPts val="0"/>
                </a:spcAft>
                <a:buNone/>
              </a:pPr>
              <a:r>
                <a:rPr lang="es-ES" sz="800" b="1">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SIGCMA</a:t>
              </a:r>
              <a:endParaRPr lang="es-ES" sz="800" b="1">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grpSp>
      <p:grpSp>
        <p:nvGrpSpPr>
          <p:cNvPr id="27" name="Grupo 26">
            <a:extLst>
              <a:ext uri="{FF2B5EF4-FFF2-40B4-BE49-F238E27FC236}">
                <a16:creationId xmlns:a16="http://schemas.microsoft.com/office/drawing/2014/main" id="{A03EAA7C-4D37-4399-8825-3AEDACF20525}"/>
              </a:ext>
            </a:extLst>
          </p:cNvPr>
          <p:cNvGrpSpPr/>
          <p:nvPr/>
        </p:nvGrpSpPr>
        <p:grpSpPr>
          <a:xfrm>
            <a:off x="4119724" y="1926223"/>
            <a:ext cx="3593543" cy="2135828"/>
            <a:chOff x="2432689" y="1576040"/>
            <a:chExt cx="2747732" cy="1637794"/>
          </a:xfrm>
          <a:effectLst>
            <a:glow rad="63500">
              <a:schemeClr val="accent2">
                <a:alpha val="40000"/>
              </a:schemeClr>
            </a:glow>
          </a:effectLst>
        </p:grpSpPr>
        <p:sp>
          <p:nvSpPr>
            <p:cNvPr id="28" name="Freeform: Shape 62">
              <a:extLst>
                <a:ext uri="{FF2B5EF4-FFF2-40B4-BE49-F238E27FC236}">
                  <a16:creationId xmlns:a16="http://schemas.microsoft.com/office/drawing/2014/main" id="{B32915E2-21F7-41AA-9FA8-CDC6691A9737}"/>
                </a:ext>
              </a:extLst>
            </p:cNvPr>
            <p:cNvSpPr/>
            <p:nvPr/>
          </p:nvSpPr>
          <p:spPr>
            <a:xfrm>
              <a:off x="2432689" y="1772154"/>
              <a:ext cx="1637795" cy="1245566"/>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solidFill>
              <a:schemeClr val="accent5">
                <a:lumMod val="50000"/>
              </a:schemeClr>
            </a:solidFill>
            <a:ln>
              <a:solidFill>
                <a:schemeClr val="bg1"/>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nchor="ctr">
              <a:noAutofit/>
            </a:bodyPr>
            <a:lstStyle/>
            <a:p>
              <a:pPr algn="ctr"/>
              <a:endParaRPr lang="en-US" sz="1050" b="1">
                <a:solidFill>
                  <a:schemeClr val="bg1"/>
                </a:solidFill>
                <a:latin typeface="Montserrat Medium" panose="00000600000000000000" pitchFamily="2" charset="0"/>
                <a:cs typeface="Gotham Book" panose="020B0604020202020204" charset="0"/>
              </a:endParaRPr>
            </a:p>
          </p:txBody>
        </p:sp>
        <p:sp>
          <p:nvSpPr>
            <p:cNvPr id="29" name="Freeform: Shape 57">
              <a:extLst>
                <a:ext uri="{FF2B5EF4-FFF2-40B4-BE49-F238E27FC236}">
                  <a16:creationId xmlns:a16="http://schemas.microsoft.com/office/drawing/2014/main" id="{70DECE06-73FA-428F-95BF-16727BCAEEE8}"/>
                </a:ext>
              </a:extLst>
            </p:cNvPr>
            <p:cNvSpPr/>
            <p:nvPr/>
          </p:nvSpPr>
          <p:spPr>
            <a:xfrm rot="5400000">
              <a:off x="3726060" y="1772154"/>
              <a:ext cx="1637794" cy="1245566"/>
            </a:xfrm>
            <a:custGeom>
              <a:avLst/>
              <a:gdLst>
                <a:gd name="connsiteX0" fmla="*/ 144818 w 1204475"/>
                <a:gd name="connsiteY0" fmla="*/ 0 h 916021"/>
                <a:gd name="connsiteX1" fmla="*/ 460966 w 1204475"/>
                <a:gd name="connsiteY1" fmla="*/ 0 h 916021"/>
                <a:gd name="connsiteX2" fmla="*/ 602828 w 1204475"/>
                <a:gd name="connsiteY2" fmla="*/ 141862 h 916021"/>
                <a:gd name="connsiteX3" fmla="*/ 744690 w 1204475"/>
                <a:gd name="connsiteY3" fmla="*/ 0 h 916021"/>
                <a:gd name="connsiteX4" fmla="*/ 1060839 w 1204475"/>
                <a:gd name="connsiteY4" fmla="*/ 0 h 916021"/>
                <a:gd name="connsiteX5" fmla="*/ 1060839 w 1204475"/>
                <a:gd name="connsiteY5" fmla="*/ 317774 h 916021"/>
                <a:gd name="connsiteX6" fmla="*/ 1062613 w 1204475"/>
                <a:gd name="connsiteY6" fmla="*/ 317416 h 916021"/>
                <a:gd name="connsiteX7" fmla="*/ 1204475 w 1204475"/>
                <a:gd name="connsiteY7" fmla="*/ 459278 h 916021"/>
                <a:gd name="connsiteX8" fmla="*/ 1062613 w 1204475"/>
                <a:gd name="connsiteY8" fmla="*/ 601140 h 916021"/>
                <a:gd name="connsiteX9" fmla="*/ 1060839 w 1204475"/>
                <a:gd name="connsiteY9" fmla="*/ 600782 h 916021"/>
                <a:gd name="connsiteX10" fmla="*/ 1060839 w 1204475"/>
                <a:gd name="connsiteY10" fmla="*/ 916021 h 916021"/>
                <a:gd name="connsiteX11" fmla="*/ 744406 w 1204475"/>
                <a:gd name="connsiteY11" fmla="*/ 916021 h 916021"/>
                <a:gd name="connsiteX12" fmla="*/ 733542 w 1204475"/>
                <a:gd name="connsiteY12" fmla="*/ 862208 h 916021"/>
                <a:gd name="connsiteX13" fmla="*/ 602828 w 1204475"/>
                <a:gd name="connsiteY13" fmla="*/ 775565 h 916021"/>
                <a:gd name="connsiteX14" fmla="*/ 472115 w 1204475"/>
                <a:gd name="connsiteY14" fmla="*/ 862208 h 916021"/>
                <a:gd name="connsiteX15" fmla="*/ 461250 w 1204475"/>
                <a:gd name="connsiteY15" fmla="*/ 916021 h 916021"/>
                <a:gd name="connsiteX16" fmla="*/ 144818 w 1204475"/>
                <a:gd name="connsiteY16" fmla="*/ 916021 h 916021"/>
                <a:gd name="connsiteX17" fmla="*/ 144818 w 1204475"/>
                <a:gd name="connsiteY17" fmla="*/ 600542 h 916021"/>
                <a:gd name="connsiteX18" fmla="*/ 141862 w 1204475"/>
                <a:gd name="connsiteY18" fmla="*/ 601139 h 916021"/>
                <a:gd name="connsiteX19" fmla="*/ 0 w 1204475"/>
                <a:gd name="connsiteY19" fmla="*/ 459277 h 916021"/>
                <a:gd name="connsiteX20" fmla="*/ 141862 w 1204475"/>
                <a:gd name="connsiteY20" fmla="*/ 317415 h 916021"/>
                <a:gd name="connsiteX21" fmla="*/ 144818 w 1204475"/>
                <a:gd name="connsiteY21" fmla="*/ 318012 h 9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4475" h="916021">
                  <a:moveTo>
                    <a:pt x="144818" y="0"/>
                  </a:moveTo>
                  <a:lnTo>
                    <a:pt x="460966" y="0"/>
                  </a:lnTo>
                  <a:cubicBezTo>
                    <a:pt x="460966" y="78348"/>
                    <a:pt x="524480" y="141862"/>
                    <a:pt x="602828" y="141862"/>
                  </a:cubicBezTo>
                  <a:cubicBezTo>
                    <a:pt x="681176" y="141862"/>
                    <a:pt x="744690" y="78348"/>
                    <a:pt x="744690" y="0"/>
                  </a:cubicBezTo>
                  <a:lnTo>
                    <a:pt x="1060839" y="0"/>
                  </a:lnTo>
                  <a:lnTo>
                    <a:pt x="1060839" y="317774"/>
                  </a:lnTo>
                  <a:lnTo>
                    <a:pt x="1062613" y="317416"/>
                  </a:lnTo>
                  <a:cubicBezTo>
                    <a:pt x="1140961" y="317416"/>
                    <a:pt x="1204475" y="380930"/>
                    <a:pt x="1204475" y="459278"/>
                  </a:cubicBezTo>
                  <a:cubicBezTo>
                    <a:pt x="1204475" y="537626"/>
                    <a:pt x="1140961" y="601140"/>
                    <a:pt x="1062613" y="601140"/>
                  </a:cubicBezTo>
                  <a:lnTo>
                    <a:pt x="1060839" y="600782"/>
                  </a:lnTo>
                  <a:lnTo>
                    <a:pt x="1060839" y="916021"/>
                  </a:lnTo>
                  <a:lnTo>
                    <a:pt x="744406" y="916021"/>
                  </a:lnTo>
                  <a:lnTo>
                    <a:pt x="733542" y="862208"/>
                  </a:lnTo>
                  <a:cubicBezTo>
                    <a:pt x="712006" y="811292"/>
                    <a:pt x="661589" y="775565"/>
                    <a:pt x="602828" y="775565"/>
                  </a:cubicBezTo>
                  <a:cubicBezTo>
                    <a:pt x="544067" y="775565"/>
                    <a:pt x="493650" y="811292"/>
                    <a:pt x="472115" y="862208"/>
                  </a:cubicBezTo>
                  <a:lnTo>
                    <a:pt x="461250" y="916021"/>
                  </a:lnTo>
                  <a:lnTo>
                    <a:pt x="144818" y="916021"/>
                  </a:lnTo>
                  <a:lnTo>
                    <a:pt x="144818" y="600542"/>
                  </a:lnTo>
                  <a:lnTo>
                    <a:pt x="141862" y="601139"/>
                  </a:lnTo>
                  <a:cubicBezTo>
                    <a:pt x="63514" y="601139"/>
                    <a:pt x="0" y="537625"/>
                    <a:pt x="0" y="459277"/>
                  </a:cubicBezTo>
                  <a:cubicBezTo>
                    <a:pt x="0" y="380929"/>
                    <a:pt x="63514" y="317415"/>
                    <a:pt x="141862" y="317415"/>
                  </a:cubicBezTo>
                  <a:lnTo>
                    <a:pt x="144818" y="318012"/>
                  </a:lnTo>
                  <a:close/>
                </a:path>
              </a:pathLst>
            </a:custGeom>
            <a:solidFill>
              <a:schemeClr val="accent5">
                <a:lumMod val="75000"/>
              </a:schemeClr>
            </a:solidFill>
            <a:ln>
              <a:solidFill>
                <a:schemeClr val="bg1"/>
              </a:solidFill>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endParaRPr lang="en-US" sz="1050" b="1">
                <a:latin typeface="Montserrat Medium" panose="00000600000000000000" pitchFamily="2" charset="0"/>
                <a:cs typeface="Gotham Book" panose="020B0604020202020204" charset="0"/>
              </a:endParaRPr>
            </a:p>
          </p:txBody>
        </p:sp>
        <p:sp>
          <p:nvSpPr>
            <p:cNvPr id="30" name="Google Shape;382;gb82af0ec16_0_85">
              <a:extLst>
                <a:ext uri="{FF2B5EF4-FFF2-40B4-BE49-F238E27FC236}">
                  <a16:creationId xmlns:a16="http://schemas.microsoft.com/office/drawing/2014/main" id="{B6BCE270-4C2F-4470-BC50-28D52F7D0186}"/>
                </a:ext>
              </a:extLst>
            </p:cNvPr>
            <p:cNvSpPr txBox="1"/>
            <p:nvPr/>
          </p:nvSpPr>
          <p:spPr>
            <a:xfrm>
              <a:off x="3908176" y="2163117"/>
              <a:ext cx="1272245" cy="318595"/>
            </a:xfrm>
            <a:prstGeom prst="rect">
              <a:avLst/>
            </a:prstGeom>
            <a:noFill/>
            <a:ln>
              <a:noFill/>
            </a:ln>
            <a:scene3d>
              <a:camera prst="orthographicFront"/>
              <a:lightRig rig="threePt" dir="t"/>
            </a:scene3d>
            <a:sp3d>
              <a:bevelT/>
            </a:sp3d>
          </p:spPr>
          <p:txBody>
            <a:bodyPr spcFirstLastPara="1" wrap="square" lIns="68569" tIns="68569" rIns="68569" bIns="68569" anchor="t" anchorCtr="0">
              <a:spAutoFit/>
            </a:bodyPr>
            <a:lstStyle>
              <a:defPPr marR="0" lvl="0" algn="l" rtl="0">
                <a:lnSpc>
                  <a:spcPct val="100000"/>
                </a:lnSpc>
                <a:spcBef>
                  <a:spcPts val="0"/>
                </a:spcBef>
                <a:spcAft>
                  <a:spcPts val="0"/>
                </a:spcAft>
                <a:defRPr/>
              </a:defPPr>
              <a:lvl1pPr marL="0" indent="0" algn="ctr">
                <a:buNone/>
                <a:defRPr sz="675" b="1">
                  <a:solidFill>
                    <a:schemeClr val="accent4">
                      <a:lumMod val="50000"/>
                    </a:schemeClr>
                  </a:solidFill>
                  <a:latin typeface="Montserrat"/>
                  <a:ea typeface="Montserrat"/>
                  <a:cs typeface="Montserrat"/>
                </a:defRPr>
              </a:lvl1pPr>
            </a:lstStyle>
            <a:p>
              <a:r>
                <a:rPr lang="es-ES" sz="1800">
                  <a:ln cap="rnd" cmpd="sng">
                    <a:noFill/>
                  </a:ln>
                  <a:solidFill>
                    <a:schemeClr val="bg1"/>
                  </a:solidFill>
                  <a:latin typeface="Montserrat Medium" panose="00000600000000000000" pitchFamily="2" charset="0"/>
                  <a:cs typeface="Gotham Book" panose="020B0604020202020204" charset="0"/>
                  <a:sym typeface="Montserrat"/>
                </a:rPr>
                <a:t>DEAJ</a:t>
              </a:r>
              <a:endParaRPr lang="es-ES" sz="1800">
                <a:ln cap="rnd" cmpd="sng">
                  <a:noFill/>
                </a:ln>
                <a:solidFill>
                  <a:schemeClr val="bg1"/>
                </a:solidFill>
                <a:latin typeface="Montserrat Medium" panose="00000600000000000000" pitchFamily="2" charset="0"/>
                <a:cs typeface="Gotham Book" panose="020B0604020202020204" charset="0"/>
              </a:endParaRPr>
            </a:p>
          </p:txBody>
        </p:sp>
        <p:sp>
          <p:nvSpPr>
            <p:cNvPr id="31" name="Google Shape;383;gb82af0ec16_0_85">
              <a:extLst>
                <a:ext uri="{FF2B5EF4-FFF2-40B4-BE49-F238E27FC236}">
                  <a16:creationId xmlns:a16="http://schemas.microsoft.com/office/drawing/2014/main" id="{1E43B1D8-24EF-44D6-8D2A-C2BA6CE9CC92}"/>
                </a:ext>
              </a:extLst>
            </p:cNvPr>
            <p:cNvSpPr txBox="1"/>
            <p:nvPr/>
          </p:nvSpPr>
          <p:spPr>
            <a:xfrm>
              <a:off x="2648423" y="2028862"/>
              <a:ext cx="1214569" cy="767012"/>
            </a:xfrm>
            <a:prstGeom prst="rect">
              <a:avLst/>
            </a:prstGeom>
            <a:noFill/>
            <a:ln>
              <a:noFill/>
            </a:ln>
            <a:scene3d>
              <a:camera prst="orthographicFront"/>
              <a:lightRig rig="threePt" dir="t"/>
            </a:scene3d>
            <a:sp3d>
              <a:bevelT/>
            </a:sp3d>
          </p:spPr>
          <p:txBody>
            <a:bodyPr spcFirstLastPara="1" wrap="square" lIns="68569" tIns="68569" rIns="68569" bIns="68569" anchor="t" anchorCtr="0">
              <a:spAutoFit/>
            </a:bodyPr>
            <a:lstStyle/>
            <a:p>
              <a:pPr marL="0" lvl="0" indent="0" algn="ctr" rtl="0">
                <a:spcBef>
                  <a:spcPts val="0"/>
                </a:spcBef>
                <a:spcAft>
                  <a:spcPts val="0"/>
                </a:spcAft>
                <a:buNone/>
              </a:pPr>
              <a:r>
                <a:rPr lang="es-ES" sz="1400" b="1">
                  <a:ln cap="rnd" cmpd="sng">
                    <a:noFill/>
                  </a:ln>
                  <a:solidFill>
                    <a:schemeClr val="bg1"/>
                  </a:solidFill>
                  <a:latin typeface="Montserrat Medium" panose="00000600000000000000" pitchFamily="2" charset="0"/>
                  <a:ea typeface="Montserrat"/>
                  <a:cs typeface="Gotham Book" panose="020B0604020202020204" charset="0"/>
                  <a:sym typeface="Montserrat"/>
                </a:rPr>
                <a:t>CONSEJO SUPERIOR </a:t>
              </a:r>
            </a:p>
            <a:p>
              <a:pPr marL="0" lvl="0" indent="0" algn="ctr" rtl="0">
                <a:spcBef>
                  <a:spcPts val="0"/>
                </a:spcBef>
                <a:spcAft>
                  <a:spcPts val="0"/>
                </a:spcAft>
                <a:buNone/>
              </a:pPr>
              <a:r>
                <a:rPr lang="es-ES" sz="1400" b="1">
                  <a:ln cap="rnd" cmpd="sng">
                    <a:noFill/>
                  </a:ln>
                  <a:solidFill>
                    <a:schemeClr val="bg1"/>
                  </a:solidFill>
                  <a:latin typeface="Montserrat Medium" panose="00000600000000000000" pitchFamily="2" charset="0"/>
                  <a:ea typeface="Montserrat"/>
                  <a:cs typeface="Gotham Book" panose="020B0604020202020204" charset="0"/>
                  <a:sym typeface="Montserrat"/>
                </a:rPr>
                <a:t>DE LA JUDICATURA</a:t>
              </a:r>
            </a:p>
          </p:txBody>
        </p:sp>
      </p:grpSp>
    </p:spTree>
    <p:extLst>
      <p:ext uri="{BB962C8B-B14F-4D97-AF65-F5344CB8AC3E}">
        <p14:creationId xmlns:p14="http://schemas.microsoft.com/office/powerpoint/2010/main" val="2498764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 OBJETIVO SGSI </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graphicFrame>
        <p:nvGraphicFramePr>
          <p:cNvPr id="3" name="Diagrama 2">
            <a:extLst>
              <a:ext uri="{FF2B5EF4-FFF2-40B4-BE49-F238E27FC236}">
                <a16:creationId xmlns:a16="http://schemas.microsoft.com/office/drawing/2014/main" id="{1E3CAF55-2C81-4DB7-BDA1-7632249B2DB8}"/>
              </a:ext>
            </a:extLst>
          </p:cNvPr>
          <p:cNvGraphicFramePr/>
          <p:nvPr>
            <p:extLst>
              <p:ext uri="{D42A27DB-BD31-4B8C-83A1-F6EECF244321}">
                <p14:modId xmlns:p14="http://schemas.microsoft.com/office/powerpoint/2010/main" val="2799128216"/>
              </p:ext>
            </p:extLst>
          </p:nvPr>
        </p:nvGraphicFramePr>
        <p:xfrm>
          <a:off x="2232952" y="2192573"/>
          <a:ext cx="8971342" cy="3513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9A4AB036-14D2-4DAF-8B18-FB07BA114E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082" y="3200146"/>
            <a:ext cx="1549400" cy="149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22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NO CONFORMIDADES AUDITORÍA  EXTERNA 27001:2013</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pic>
        <p:nvPicPr>
          <p:cNvPr id="3" name="Imagen 2">
            <a:extLst>
              <a:ext uri="{FF2B5EF4-FFF2-40B4-BE49-F238E27FC236}">
                <a16:creationId xmlns:a16="http://schemas.microsoft.com/office/drawing/2014/main" id="{06AEA9C2-7CA6-49BC-8429-CEFF9BC5F7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06378" y="2113265"/>
            <a:ext cx="8458961" cy="43463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63755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483597"/>
          </a:xfrm>
        </p:spPr>
        <p:txBody>
          <a:bodyPr anchor="ctr">
            <a:noAutofit/>
          </a:bodyPr>
          <a:lstStyle/>
          <a:p>
            <a:pPr algn="ctr"/>
            <a:r>
              <a:rPr lang="es-ES_tradnl" sz="3200" b="1">
                <a:solidFill>
                  <a:srgbClr val="359946"/>
                </a:solidFill>
                <a:effectLst>
                  <a:outerShdw blurRad="38100" dist="38100" dir="2700000" algn="tl">
                    <a:srgbClr val="000000">
                      <a:alpha val="43137"/>
                    </a:srgbClr>
                  </a:outerShdw>
                </a:effectLst>
                <a:latin typeface="Filson Pro Book" panose="02000000000000000000" pitchFamily="2" charset="77"/>
              </a:rPr>
              <a:t> HALLAZGOS AUDITORÍA  EXTERNA 27001:2013</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sp>
        <p:nvSpPr>
          <p:cNvPr id="3" name="CuadroTexto 2">
            <a:extLst>
              <a:ext uri="{FF2B5EF4-FFF2-40B4-BE49-F238E27FC236}">
                <a16:creationId xmlns:a16="http://schemas.microsoft.com/office/drawing/2014/main" id="{27AC013B-2C6B-4835-80DC-325B9AA6BA89}"/>
              </a:ext>
            </a:extLst>
          </p:cNvPr>
          <p:cNvSpPr txBox="1"/>
          <p:nvPr/>
        </p:nvSpPr>
        <p:spPr>
          <a:xfrm>
            <a:off x="1487607" y="2024910"/>
            <a:ext cx="9140557" cy="646331"/>
          </a:xfrm>
          <a:prstGeom prst="rect">
            <a:avLst/>
          </a:prstGeom>
          <a:noFill/>
        </p:spPr>
        <p:txBody>
          <a:bodyPr wrap="square" rtlCol="0">
            <a:spAutoFit/>
          </a:bodyPr>
          <a:lstStyle/>
          <a:p>
            <a:r>
              <a:rPr lang="es-CO">
                <a:latin typeface="Montserrat" pitchFamily="2" charset="77"/>
              </a:rPr>
              <a:t>Evidencias</a:t>
            </a:r>
          </a:p>
          <a:p>
            <a:r>
              <a:rPr lang="es-CO">
                <a:latin typeface="Montserrat" pitchFamily="2" charset="77"/>
              </a:rPr>
              <a:t>Plan de trabajo para auditoría a proveedores </a:t>
            </a:r>
          </a:p>
        </p:txBody>
      </p:sp>
      <p:graphicFrame>
        <p:nvGraphicFramePr>
          <p:cNvPr id="4" name="Tabla 6">
            <a:extLst>
              <a:ext uri="{FF2B5EF4-FFF2-40B4-BE49-F238E27FC236}">
                <a16:creationId xmlns:a16="http://schemas.microsoft.com/office/drawing/2014/main" id="{EF69F110-05C6-46E6-977F-95A059524A1E}"/>
              </a:ext>
            </a:extLst>
          </p:cNvPr>
          <p:cNvGraphicFramePr>
            <a:graphicFrameLocks noGrp="1"/>
          </p:cNvGraphicFramePr>
          <p:nvPr>
            <p:extLst>
              <p:ext uri="{D42A27DB-BD31-4B8C-83A1-F6EECF244321}">
                <p14:modId xmlns:p14="http://schemas.microsoft.com/office/powerpoint/2010/main" val="2807593697"/>
              </p:ext>
            </p:extLst>
          </p:nvPr>
        </p:nvGraphicFramePr>
        <p:xfrm>
          <a:off x="2026326" y="2800956"/>
          <a:ext cx="7858453" cy="1529638"/>
        </p:xfrm>
        <a:graphic>
          <a:graphicData uri="http://schemas.openxmlformats.org/drawingml/2006/table">
            <a:tbl>
              <a:tblPr firstRow="1" bandRow="1">
                <a:tableStyleId>{93296810-A885-4BE3-A3E7-6D5BEEA58F35}</a:tableStyleId>
              </a:tblPr>
              <a:tblGrid>
                <a:gridCol w="2416177">
                  <a:extLst>
                    <a:ext uri="{9D8B030D-6E8A-4147-A177-3AD203B41FA5}">
                      <a16:colId xmlns:a16="http://schemas.microsoft.com/office/drawing/2014/main" val="2692334987"/>
                    </a:ext>
                  </a:extLst>
                </a:gridCol>
                <a:gridCol w="5442276">
                  <a:extLst>
                    <a:ext uri="{9D8B030D-6E8A-4147-A177-3AD203B41FA5}">
                      <a16:colId xmlns:a16="http://schemas.microsoft.com/office/drawing/2014/main" val="1731054149"/>
                    </a:ext>
                  </a:extLst>
                </a:gridCol>
              </a:tblGrid>
              <a:tr h="308636">
                <a:tc>
                  <a:txBody>
                    <a:bodyPr/>
                    <a:lstStyle/>
                    <a:p>
                      <a:pPr algn="ctr"/>
                      <a:r>
                        <a:rPr lang="es-CO" sz="1600"/>
                        <a:t>Fecha</a:t>
                      </a:r>
                      <a:endParaRPr lang="es-CO" sz="1600">
                        <a:latin typeface="Montserrat" pitchFamily="2" charset="77"/>
                      </a:endParaRPr>
                    </a:p>
                  </a:txBody>
                  <a:tcPr/>
                </a:tc>
                <a:tc>
                  <a:txBody>
                    <a:bodyPr/>
                    <a:lstStyle/>
                    <a:p>
                      <a:pPr algn="ctr"/>
                      <a:r>
                        <a:rPr lang="es-CO" sz="1600"/>
                        <a:t>Proveedores a Auditar</a:t>
                      </a:r>
                      <a:endParaRPr lang="es-CO" sz="1600">
                        <a:latin typeface="Montserrat" pitchFamily="2" charset="77"/>
                      </a:endParaRPr>
                    </a:p>
                  </a:txBody>
                  <a:tcPr/>
                </a:tc>
                <a:extLst>
                  <a:ext uri="{0D108BD9-81ED-4DB2-BD59-A6C34878D82A}">
                    <a16:rowId xmlns:a16="http://schemas.microsoft.com/office/drawing/2014/main" val="2583193983"/>
                  </a:ext>
                </a:extLst>
              </a:tr>
              <a:tr h="540113">
                <a:tc>
                  <a:txBody>
                    <a:bodyPr/>
                    <a:lstStyle/>
                    <a:p>
                      <a:pPr algn="l"/>
                      <a:r>
                        <a:rPr lang="es-CO" sz="1600"/>
                        <a:t>2 de Agosto 2023</a:t>
                      </a:r>
                    </a:p>
                    <a:p>
                      <a:pPr algn="l"/>
                      <a:r>
                        <a:rPr lang="es-CO" sz="1600"/>
                        <a:t>8:15 a.m. – 12:00m</a:t>
                      </a:r>
                      <a:endParaRPr lang="es-CO" sz="1600">
                        <a:latin typeface="Montserrat" pitchFamily="2" charset="77"/>
                      </a:endParaRPr>
                    </a:p>
                  </a:txBody>
                  <a:tcPr/>
                </a:tc>
                <a:tc>
                  <a:txBody>
                    <a:bodyPr/>
                    <a:lstStyle/>
                    <a:p>
                      <a:pPr algn="l"/>
                      <a:r>
                        <a:rPr lang="es-CO" sz="1600"/>
                        <a:t>Ernst &amp; Young SAS - EY</a:t>
                      </a:r>
                      <a:endParaRPr lang="es-CO" sz="1600">
                        <a:latin typeface="Montserrat" pitchFamily="2" charset="77"/>
                      </a:endParaRPr>
                    </a:p>
                  </a:txBody>
                  <a:tcPr anchor="ctr"/>
                </a:tc>
                <a:extLst>
                  <a:ext uri="{0D108BD9-81ED-4DB2-BD59-A6C34878D82A}">
                    <a16:rowId xmlns:a16="http://schemas.microsoft.com/office/drawing/2014/main" val="2762310106"/>
                  </a:ext>
                </a:extLst>
              </a:tr>
              <a:tr h="615238">
                <a:tc>
                  <a:txBody>
                    <a:bodyPr/>
                    <a:lstStyle/>
                    <a:p>
                      <a:pPr algn="l"/>
                      <a:r>
                        <a:rPr lang="es-CO" sz="1600"/>
                        <a:t>3 de Agosto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a:t>8:15 a.m. – 12:00m</a:t>
                      </a:r>
                      <a:endParaRPr lang="es-CO" sz="1600">
                        <a:latin typeface="Montserrat" pitchFamily="2" charset="77"/>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err="1"/>
                        <a:t>Best</a:t>
                      </a:r>
                      <a:r>
                        <a:rPr lang="es-CO" sz="1600"/>
                        <a:t> </a:t>
                      </a:r>
                      <a:r>
                        <a:rPr lang="es-CO" sz="1600" err="1"/>
                        <a:t>Tecnology</a:t>
                      </a:r>
                      <a:r>
                        <a:rPr lang="es-CO" sz="1600"/>
                        <a:t> S.A.</a:t>
                      </a:r>
                      <a:endParaRPr lang="es-CO" sz="1600">
                        <a:latin typeface="Montserrat" pitchFamily="2" charset="77"/>
                      </a:endParaRPr>
                    </a:p>
                  </a:txBody>
                  <a:tcPr anchor="ctr"/>
                </a:tc>
                <a:extLst>
                  <a:ext uri="{0D108BD9-81ED-4DB2-BD59-A6C34878D82A}">
                    <a16:rowId xmlns:a16="http://schemas.microsoft.com/office/drawing/2014/main" val="516179227"/>
                  </a:ext>
                </a:extLst>
              </a:tr>
            </a:tbl>
          </a:graphicData>
        </a:graphic>
      </p:graphicFrame>
      <p:sp>
        <p:nvSpPr>
          <p:cNvPr id="5" name="CuadroTexto 4">
            <a:extLst>
              <a:ext uri="{FF2B5EF4-FFF2-40B4-BE49-F238E27FC236}">
                <a16:creationId xmlns:a16="http://schemas.microsoft.com/office/drawing/2014/main" id="{8C21267F-CB0B-49F7-AE2E-CD2549FF841B}"/>
              </a:ext>
            </a:extLst>
          </p:cNvPr>
          <p:cNvSpPr txBox="1"/>
          <p:nvPr/>
        </p:nvSpPr>
        <p:spPr>
          <a:xfrm>
            <a:off x="1487607" y="4509924"/>
            <a:ext cx="9140558" cy="1384995"/>
          </a:xfrm>
          <a:prstGeom prst="rect">
            <a:avLst/>
          </a:prstGeom>
          <a:noFill/>
        </p:spPr>
        <p:txBody>
          <a:bodyPr wrap="square" rtlCol="0">
            <a:spAutoFit/>
          </a:bodyPr>
          <a:lstStyle/>
          <a:p>
            <a:pPr algn="just"/>
            <a:r>
              <a:rPr lang="es-CO" sz="1400">
                <a:latin typeface="Montserrat" pitchFamily="2" charset="77"/>
              </a:rPr>
              <a:t>Teniendo en cuenta el informe entregado por parte de Icontec el Proveedor  MNEMO no se audita toda vez que la División de Seguridad de Información, empieza con la vinculación del director de la división de seguridad a final de enero 2023 y a partir de la fecha se adelanta el proceso de cierre con el contratista MNEMO  y el inicio de contratación y adjudicación del nuevo contrato de seguridad de información al consorcio EY-i2SS  a partir de abril 1 de 2023.  A marzo 31 de 2023 la división de seguridad de información solo contaba con 1 profesional universitario y el director de la división el cual viene realizando el proceso de selección y contratación de personal para conformar el equipo de seguridad de información</a:t>
            </a:r>
          </a:p>
        </p:txBody>
      </p:sp>
    </p:spTree>
    <p:extLst>
      <p:ext uri="{BB962C8B-B14F-4D97-AF65-F5344CB8AC3E}">
        <p14:creationId xmlns:p14="http://schemas.microsoft.com/office/powerpoint/2010/main" val="2595116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0" y="1324129"/>
            <a:ext cx="12192000" cy="859513"/>
          </a:xfrm>
        </p:spPr>
        <p:txBody>
          <a:bodyPr anchor="ctr">
            <a:noAutofit/>
          </a:body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 SINCRONIZACIÓN DE BIOMÉTRICOS, RELOJES, CÁMARAS CENTRO DE DATOS CAN</a:t>
            </a:r>
            <a:endParaRPr lang="es-CO" sz="3200" b="1">
              <a:solidFill>
                <a:srgbClr val="00B050"/>
              </a:solidFill>
              <a:effectLst>
                <a:outerShdw blurRad="38100" dist="38100" dir="2700000" algn="tl">
                  <a:srgbClr val="000000">
                    <a:alpha val="43137"/>
                  </a:srgbClr>
                </a:outerShdw>
              </a:effectLst>
              <a:latin typeface="Montserrat" pitchFamily="2" charset="77"/>
            </a:endParaRPr>
          </a:p>
        </p:txBody>
      </p:sp>
      <p:sp>
        <p:nvSpPr>
          <p:cNvPr id="6" name="CuadroTexto 5">
            <a:extLst>
              <a:ext uri="{FF2B5EF4-FFF2-40B4-BE49-F238E27FC236}">
                <a16:creationId xmlns:a16="http://schemas.microsoft.com/office/drawing/2014/main" id="{0CEAE28D-7779-4EFC-B215-5259470044A1}"/>
              </a:ext>
            </a:extLst>
          </p:cNvPr>
          <p:cNvSpPr txBox="1"/>
          <p:nvPr/>
        </p:nvSpPr>
        <p:spPr>
          <a:xfrm>
            <a:off x="586409" y="2610875"/>
            <a:ext cx="10287000" cy="646331"/>
          </a:xfrm>
          <a:prstGeom prst="rect">
            <a:avLst/>
          </a:prstGeom>
          <a:noFill/>
        </p:spPr>
        <p:txBody>
          <a:bodyPr wrap="square" rtlCol="0">
            <a:spAutoFit/>
          </a:bodyPr>
          <a:lstStyle/>
          <a:p>
            <a:r>
              <a:rPr lang="es-CO" dirty="0"/>
              <a:t>Desde la recepción del informe con las no conformidades, se dio inicio con gestión de la acción correctiva, a fin de dar cierre a esta, para lo cual presentamos las siguientes evidencias: </a:t>
            </a:r>
          </a:p>
        </p:txBody>
      </p:sp>
      <p:sp>
        <p:nvSpPr>
          <p:cNvPr id="7" name="CuadroTexto 6">
            <a:extLst>
              <a:ext uri="{FF2B5EF4-FFF2-40B4-BE49-F238E27FC236}">
                <a16:creationId xmlns:a16="http://schemas.microsoft.com/office/drawing/2014/main" id="{2A83C01E-D74D-4ED0-8813-348478E59389}"/>
              </a:ext>
            </a:extLst>
          </p:cNvPr>
          <p:cNvSpPr txBox="1"/>
          <p:nvPr/>
        </p:nvSpPr>
        <p:spPr>
          <a:xfrm>
            <a:off x="833922" y="3584910"/>
            <a:ext cx="8170930" cy="923330"/>
          </a:xfrm>
          <a:prstGeom prst="rect">
            <a:avLst/>
          </a:prstGeom>
          <a:noFill/>
        </p:spPr>
        <p:txBody>
          <a:bodyPr wrap="square" rtlCol="0">
            <a:spAutoFit/>
          </a:bodyPr>
          <a:lstStyle/>
          <a:p>
            <a:pPr marL="285750" indent="-285750">
              <a:buFont typeface="Arial" panose="020B0604020202020204" pitchFamily="34" charset="0"/>
              <a:buChar char="•"/>
            </a:pPr>
            <a:r>
              <a:rPr lang="es-CO">
                <a:hlinkClick r:id="rId2"/>
              </a:rPr>
              <a:t>Envío de correos de notificación y seguimiento a las acciones correctivas</a:t>
            </a:r>
            <a:r>
              <a:rPr lang="es-CO"/>
              <a:t>.</a:t>
            </a:r>
          </a:p>
          <a:p>
            <a:pPr marL="285750" indent="-285750">
              <a:buFont typeface="Arial" panose="020B0604020202020204" pitchFamily="34" charset="0"/>
              <a:buChar char="•"/>
            </a:pPr>
            <a:r>
              <a:rPr lang="es-CO">
                <a:hlinkClick r:id="rId3"/>
              </a:rPr>
              <a:t>Informe Técnico que evidencia la sincronización de los relojes, biométricos y cámaras del Data Center CAN (30 de dic-2022)</a:t>
            </a:r>
            <a:r>
              <a:rPr lang="es-CO"/>
              <a:t>. </a:t>
            </a:r>
          </a:p>
        </p:txBody>
      </p:sp>
    </p:spTree>
    <p:extLst>
      <p:ext uri="{BB962C8B-B14F-4D97-AF65-F5344CB8AC3E}">
        <p14:creationId xmlns:p14="http://schemas.microsoft.com/office/powerpoint/2010/main" val="3759391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8">
            <a:extLst>
              <a:ext uri="{FF2B5EF4-FFF2-40B4-BE49-F238E27FC236}">
                <a16:creationId xmlns:a16="http://schemas.microsoft.com/office/drawing/2014/main" id="{E53E5967-941F-D753-9BE2-4E279A8071C9}"/>
              </a:ext>
            </a:extLst>
          </p:cNvPr>
          <p:cNvSpPr txBox="1"/>
          <p:nvPr/>
        </p:nvSpPr>
        <p:spPr>
          <a:xfrm>
            <a:off x="191887" y="2245226"/>
            <a:ext cx="1335622" cy="307777"/>
          </a:xfrm>
          <a:prstGeom prst="rect">
            <a:avLst/>
          </a:prstGeom>
          <a:noFill/>
        </p:spPr>
        <p:txBody>
          <a:bodyPr wrap="none" rtlCol="0">
            <a:spAutoFit/>
          </a:bodyPr>
          <a:lstStyle/>
          <a:p>
            <a:r>
              <a:rPr lang="es-ES_tradnl" sz="1400" b="1">
                <a:solidFill>
                  <a:schemeClr val="bg1"/>
                </a:solidFill>
                <a:latin typeface="Montserrat" pitchFamily="2" charset="77"/>
              </a:rPr>
              <a:t>1.1. / ORDEN:</a:t>
            </a:r>
          </a:p>
        </p:txBody>
      </p:sp>
      <p:sp>
        <p:nvSpPr>
          <p:cNvPr id="7" name="TextBox 18">
            <a:extLst>
              <a:ext uri="{FF2B5EF4-FFF2-40B4-BE49-F238E27FC236}">
                <a16:creationId xmlns:a16="http://schemas.microsoft.com/office/drawing/2014/main" id="{C8BE09CE-DCB9-3CE9-31A6-4985AEFF1A1D}"/>
              </a:ext>
            </a:extLst>
          </p:cNvPr>
          <p:cNvSpPr txBox="1"/>
          <p:nvPr/>
        </p:nvSpPr>
        <p:spPr>
          <a:xfrm>
            <a:off x="1815022" y="3202932"/>
            <a:ext cx="7651620" cy="338554"/>
          </a:xfrm>
          <a:prstGeom prst="rect">
            <a:avLst/>
          </a:prstGeom>
          <a:noFill/>
        </p:spPr>
        <p:txBody>
          <a:bodyPr wrap="square" lIns="91440" tIns="45720" rIns="91440" bIns="45720" rtlCol="0" anchor="ctr">
            <a:spAutoFit/>
          </a:bodyPr>
          <a:lstStyle/>
          <a:p>
            <a:pPr algn="just"/>
            <a:r>
              <a:rPr lang="es-ES_tradnl" sz="1600" dirty="0">
                <a:latin typeface="Montserrat"/>
              </a:rPr>
              <a:t>Contexto </a:t>
            </a:r>
          </a:p>
        </p:txBody>
      </p:sp>
      <p:sp>
        <p:nvSpPr>
          <p:cNvPr id="127" name="TextBox 99">
            <a:hlinkClick r:id="rId2"/>
            <a:extLst>
              <a:ext uri="{FF2B5EF4-FFF2-40B4-BE49-F238E27FC236}">
                <a16:creationId xmlns:a16="http://schemas.microsoft.com/office/drawing/2014/main" id="{1BFC9EA3-934B-40F0-B8E5-0D9AD8A77684}"/>
              </a:ext>
            </a:extLst>
          </p:cNvPr>
          <p:cNvSpPr txBox="1"/>
          <p:nvPr/>
        </p:nvSpPr>
        <p:spPr>
          <a:xfrm>
            <a:off x="1633885" y="4382693"/>
            <a:ext cx="1202306" cy="338554"/>
          </a:xfrm>
          <a:prstGeom prst="rect">
            <a:avLst/>
          </a:prstGeom>
          <a:noFill/>
        </p:spPr>
        <p:txBody>
          <a:bodyPr wrap="square" rtlCol="0" anchor="ctr">
            <a:spAutoFit/>
          </a:bodyPr>
          <a:lstStyle/>
          <a:p>
            <a:pPr algn="just"/>
            <a:r>
              <a:rPr lang="es-ES_tradnl" sz="1600" dirty="0">
                <a:latin typeface="Montserrat" pitchFamily="2" charset="77"/>
              </a:rPr>
              <a:t>Misión</a:t>
            </a:r>
          </a:p>
        </p:txBody>
      </p:sp>
      <p:sp>
        <p:nvSpPr>
          <p:cNvPr id="128" name="TextBox 100">
            <a:extLst>
              <a:ext uri="{FF2B5EF4-FFF2-40B4-BE49-F238E27FC236}">
                <a16:creationId xmlns:a16="http://schemas.microsoft.com/office/drawing/2014/main" id="{CC40AF18-7CE0-70E2-11D0-BA76E5781C06}"/>
              </a:ext>
            </a:extLst>
          </p:cNvPr>
          <p:cNvSpPr txBox="1"/>
          <p:nvPr/>
        </p:nvSpPr>
        <p:spPr>
          <a:xfrm>
            <a:off x="1630788" y="4727097"/>
            <a:ext cx="1608536" cy="338554"/>
          </a:xfrm>
          <a:prstGeom prst="rect">
            <a:avLst/>
          </a:prstGeom>
          <a:noFill/>
        </p:spPr>
        <p:txBody>
          <a:bodyPr wrap="square" rtlCol="0" anchor="ctr">
            <a:spAutoFit/>
          </a:bodyPr>
          <a:lstStyle/>
          <a:p>
            <a:pPr algn="just"/>
            <a:r>
              <a:rPr lang="es-ES_tradnl" sz="1600" dirty="0">
                <a:latin typeface="Montserrat" pitchFamily="2" charset="77"/>
              </a:rPr>
              <a:t>Visión</a:t>
            </a:r>
          </a:p>
        </p:txBody>
      </p:sp>
      <p:sp>
        <p:nvSpPr>
          <p:cNvPr id="151" name="TextBox 147">
            <a:extLst>
              <a:ext uri="{FF2B5EF4-FFF2-40B4-BE49-F238E27FC236}">
                <a16:creationId xmlns:a16="http://schemas.microsoft.com/office/drawing/2014/main" id="{421CC635-85B1-D68C-3874-853E20A567E4}"/>
              </a:ext>
            </a:extLst>
          </p:cNvPr>
          <p:cNvSpPr txBox="1"/>
          <p:nvPr/>
        </p:nvSpPr>
        <p:spPr>
          <a:xfrm>
            <a:off x="1633885" y="5004083"/>
            <a:ext cx="2473167" cy="338555"/>
          </a:xfrm>
          <a:prstGeom prst="rect">
            <a:avLst/>
          </a:prstGeom>
          <a:noFill/>
        </p:spPr>
        <p:txBody>
          <a:bodyPr wrap="square" rtlCol="0" anchor="ctr">
            <a:spAutoFit/>
          </a:bodyPr>
          <a:lstStyle/>
          <a:p>
            <a:pPr algn="just"/>
            <a:r>
              <a:rPr lang="es-ES_tradnl" sz="1600" dirty="0">
                <a:latin typeface="Montserrat" pitchFamily="2" charset="77"/>
              </a:rPr>
              <a:t>Política de calidad</a:t>
            </a:r>
          </a:p>
        </p:txBody>
      </p:sp>
      <p:sp>
        <p:nvSpPr>
          <p:cNvPr id="159" name="TextBox 155">
            <a:extLst>
              <a:ext uri="{FF2B5EF4-FFF2-40B4-BE49-F238E27FC236}">
                <a16:creationId xmlns:a16="http://schemas.microsoft.com/office/drawing/2014/main" id="{FD10D39E-5DAF-2FA8-DB5D-1A5669DEB9C2}"/>
              </a:ext>
            </a:extLst>
          </p:cNvPr>
          <p:cNvSpPr txBox="1"/>
          <p:nvPr/>
        </p:nvSpPr>
        <p:spPr>
          <a:xfrm>
            <a:off x="1633883" y="5309565"/>
            <a:ext cx="1326293" cy="338554"/>
          </a:xfrm>
          <a:prstGeom prst="rect">
            <a:avLst/>
          </a:prstGeom>
          <a:noFill/>
        </p:spPr>
        <p:txBody>
          <a:bodyPr wrap="square" rtlCol="0" anchor="ctr">
            <a:spAutoFit/>
          </a:bodyPr>
          <a:lstStyle/>
          <a:p>
            <a:pPr algn="just"/>
            <a:r>
              <a:rPr lang="es-ES_tradnl" sz="1600" dirty="0">
                <a:latin typeface="Montserrat" pitchFamily="2" charset="77"/>
              </a:rPr>
              <a:t>Valores</a:t>
            </a:r>
          </a:p>
        </p:txBody>
      </p:sp>
      <p:sp>
        <p:nvSpPr>
          <p:cNvPr id="184" name="TextBox 205">
            <a:extLst>
              <a:ext uri="{FF2B5EF4-FFF2-40B4-BE49-F238E27FC236}">
                <a16:creationId xmlns:a16="http://schemas.microsoft.com/office/drawing/2014/main" id="{2411C05D-29C5-C6B9-EB9C-0E8221BCB5CB}"/>
              </a:ext>
            </a:extLst>
          </p:cNvPr>
          <p:cNvSpPr txBox="1"/>
          <p:nvPr/>
        </p:nvSpPr>
        <p:spPr>
          <a:xfrm>
            <a:off x="6097128" y="3659637"/>
            <a:ext cx="4844902" cy="338554"/>
          </a:xfrm>
          <a:prstGeom prst="rect">
            <a:avLst/>
          </a:prstGeom>
          <a:noFill/>
        </p:spPr>
        <p:txBody>
          <a:bodyPr wrap="square" rtlCol="0">
            <a:spAutoFit/>
          </a:bodyPr>
          <a:lstStyle/>
          <a:p>
            <a:pPr algn="just"/>
            <a:r>
              <a:rPr lang="es-ES_tradnl" sz="1600" dirty="0">
                <a:latin typeface="Montserrat" pitchFamily="2" charset="77"/>
              </a:rPr>
              <a:t>Principios</a:t>
            </a:r>
          </a:p>
        </p:txBody>
      </p:sp>
      <p:sp>
        <p:nvSpPr>
          <p:cNvPr id="185" name="TextBox 213">
            <a:extLst>
              <a:ext uri="{FF2B5EF4-FFF2-40B4-BE49-F238E27FC236}">
                <a16:creationId xmlns:a16="http://schemas.microsoft.com/office/drawing/2014/main" id="{C100D0E7-A708-47B5-B981-6BF3322205D4}"/>
              </a:ext>
            </a:extLst>
          </p:cNvPr>
          <p:cNvSpPr txBox="1"/>
          <p:nvPr/>
        </p:nvSpPr>
        <p:spPr>
          <a:xfrm>
            <a:off x="6096000" y="3960225"/>
            <a:ext cx="4846029" cy="338554"/>
          </a:xfrm>
          <a:prstGeom prst="rect">
            <a:avLst/>
          </a:prstGeom>
          <a:noFill/>
        </p:spPr>
        <p:txBody>
          <a:bodyPr wrap="square" rtlCol="0">
            <a:spAutoFit/>
          </a:bodyPr>
          <a:lstStyle/>
          <a:p>
            <a:pPr algn="just"/>
            <a:r>
              <a:rPr lang="es-ES_tradnl" sz="1600" dirty="0">
                <a:latin typeface="Montserrat" pitchFamily="2" charset="77"/>
              </a:rPr>
              <a:t>Imagen Institucional (Explicación del Logo y su Filosofía)</a:t>
            </a:r>
          </a:p>
        </p:txBody>
      </p:sp>
      <p:sp>
        <p:nvSpPr>
          <p:cNvPr id="186" name="TextBox 221">
            <a:extLst>
              <a:ext uri="{FF2B5EF4-FFF2-40B4-BE49-F238E27FC236}">
                <a16:creationId xmlns:a16="http://schemas.microsoft.com/office/drawing/2014/main" id="{8B3B9CF3-4058-0DA0-B114-88CA5615C52D}"/>
              </a:ext>
            </a:extLst>
          </p:cNvPr>
          <p:cNvSpPr txBox="1"/>
          <p:nvPr/>
        </p:nvSpPr>
        <p:spPr>
          <a:xfrm>
            <a:off x="6112318" y="4589100"/>
            <a:ext cx="5744122" cy="338554"/>
          </a:xfrm>
          <a:prstGeom prst="rect">
            <a:avLst/>
          </a:prstGeom>
          <a:noFill/>
        </p:spPr>
        <p:txBody>
          <a:bodyPr wrap="square" rtlCol="0">
            <a:spAutoFit/>
          </a:bodyPr>
          <a:lstStyle/>
          <a:p>
            <a:pPr algn="just"/>
            <a:r>
              <a:rPr lang="es-ES_tradnl" sz="1600" dirty="0">
                <a:latin typeface="Montserrat" pitchFamily="2" charset="77"/>
              </a:rPr>
              <a:t>Objetivos de Calidad articulados a los Pilares Estratégicos </a:t>
            </a:r>
          </a:p>
        </p:txBody>
      </p:sp>
      <p:sp>
        <p:nvSpPr>
          <p:cNvPr id="8" name="TextBox 99">
            <a:extLst>
              <a:ext uri="{FF2B5EF4-FFF2-40B4-BE49-F238E27FC236}">
                <a16:creationId xmlns:a16="http://schemas.microsoft.com/office/drawing/2014/main" id="{C8196C6D-C5BA-E3C5-1761-ACE831EF63C1}"/>
              </a:ext>
            </a:extLst>
          </p:cNvPr>
          <p:cNvSpPr txBox="1"/>
          <p:nvPr/>
        </p:nvSpPr>
        <p:spPr>
          <a:xfrm>
            <a:off x="1621854" y="3717135"/>
            <a:ext cx="4129277" cy="338554"/>
          </a:xfrm>
          <a:prstGeom prst="rect">
            <a:avLst/>
          </a:prstGeom>
          <a:noFill/>
        </p:spPr>
        <p:txBody>
          <a:bodyPr wrap="square" rtlCol="0">
            <a:spAutoFit/>
          </a:bodyPr>
          <a:lstStyle/>
          <a:p>
            <a:pPr algn="just"/>
            <a:r>
              <a:rPr lang="es-ES_tradnl" sz="1600" dirty="0">
                <a:latin typeface="Montserrat" pitchFamily="2" charset="77"/>
              </a:rPr>
              <a:t>Plan Nacional de Desarrollo</a:t>
            </a:r>
          </a:p>
        </p:txBody>
      </p:sp>
      <p:sp>
        <p:nvSpPr>
          <p:cNvPr id="9" name="TextBox 100">
            <a:extLst>
              <a:ext uri="{FF2B5EF4-FFF2-40B4-BE49-F238E27FC236}">
                <a16:creationId xmlns:a16="http://schemas.microsoft.com/office/drawing/2014/main" id="{0610D138-CCAA-2F2D-CEFF-2FDBF06C6A58}"/>
              </a:ext>
            </a:extLst>
          </p:cNvPr>
          <p:cNvSpPr txBox="1"/>
          <p:nvPr/>
        </p:nvSpPr>
        <p:spPr>
          <a:xfrm>
            <a:off x="1610622" y="4043528"/>
            <a:ext cx="4279991" cy="338554"/>
          </a:xfrm>
          <a:prstGeom prst="rect">
            <a:avLst/>
          </a:prstGeom>
          <a:noFill/>
        </p:spPr>
        <p:txBody>
          <a:bodyPr wrap="square" rtlCol="0">
            <a:spAutoFit/>
          </a:bodyPr>
          <a:lstStyle/>
          <a:p>
            <a:pPr algn="just"/>
            <a:r>
              <a:rPr lang="es-ES_tradnl" sz="1600" dirty="0">
                <a:latin typeface="Montserrat" pitchFamily="2" charset="77"/>
              </a:rPr>
              <a:t>Plan Sectorial de Desarrollo 2023-2026</a:t>
            </a:r>
          </a:p>
        </p:txBody>
      </p:sp>
      <p:sp>
        <p:nvSpPr>
          <p:cNvPr id="114" name="Título 1">
            <a:extLst>
              <a:ext uri="{FF2B5EF4-FFF2-40B4-BE49-F238E27FC236}">
                <a16:creationId xmlns:a16="http://schemas.microsoft.com/office/drawing/2014/main" id="{4C8E2193-09A3-46A8-83C5-515C694D10BB}"/>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grpSp>
        <p:nvGrpSpPr>
          <p:cNvPr id="86" name="Grupo 85">
            <a:extLst>
              <a:ext uri="{FF2B5EF4-FFF2-40B4-BE49-F238E27FC236}">
                <a16:creationId xmlns:a16="http://schemas.microsoft.com/office/drawing/2014/main" id="{C0FA1039-0352-4562-89B5-BCD1987D65E3}"/>
              </a:ext>
            </a:extLst>
          </p:cNvPr>
          <p:cNvGrpSpPr/>
          <p:nvPr/>
        </p:nvGrpSpPr>
        <p:grpSpPr>
          <a:xfrm>
            <a:off x="1244542" y="3154378"/>
            <a:ext cx="453198" cy="461766"/>
            <a:chOff x="5980367" y="2585794"/>
            <a:chExt cx="453198" cy="461766"/>
          </a:xfrm>
        </p:grpSpPr>
        <p:sp>
          <p:nvSpPr>
            <p:cNvPr id="87" name="Diagrama de flujo: conector 86">
              <a:extLst>
                <a:ext uri="{FF2B5EF4-FFF2-40B4-BE49-F238E27FC236}">
                  <a16:creationId xmlns:a16="http://schemas.microsoft.com/office/drawing/2014/main" id="{6889282D-A635-4DCC-B96B-486451B9A186}"/>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8" name="TextBox 126">
              <a:extLst>
                <a:ext uri="{FF2B5EF4-FFF2-40B4-BE49-F238E27FC236}">
                  <a16:creationId xmlns:a16="http://schemas.microsoft.com/office/drawing/2014/main" id="{B0AAD71D-D1EF-4628-A361-4EC4A4CC07BB}"/>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4</a:t>
              </a:r>
            </a:p>
          </p:txBody>
        </p:sp>
      </p:grpSp>
      <p:sp>
        <p:nvSpPr>
          <p:cNvPr id="33" name="Flecha: a la derecha 32">
            <a:extLst>
              <a:ext uri="{FF2B5EF4-FFF2-40B4-BE49-F238E27FC236}">
                <a16:creationId xmlns:a16="http://schemas.microsoft.com/office/drawing/2014/main" id="{3AABEF5E-F5F9-403F-8409-0FBCB5FE4F07}"/>
              </a:ext>
            </a:extLst>
          </p:cNvPr>
          <p:cNvSpPr/>
          <p:nvPr/>
        </p:nvSpPr>
        <p:spPr>
          <a:xfrm>
            <a:off x="1331116" y="450685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0" name="Flecha: a la derecha 99">
            <a:extLst>
              <a:ext uri="{FF2B5EF4-FFF2-40B4-BE49-F238E27FC236}">
                <a16:creationId xmlns:a16="http://schemas.microsoft.com/office/drawing/2014/main" id="{2FC08091-73B6-47C2-855E-250694BB9B4C}"/>
              </a:ext>
            </a:extLst>
          </p:cNvPr>
          <p:cNvSpPr/>
          <p:nvPr/>
        </p:nvSpPr>
        <p:spPr>
          <a:xfrm>
            <a:off x="1331114" y="5454614"/>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1" name="Flecha: a la derecha 100">
            <a:extLst>
              <a:ext uri="{FF2B5EF4-FFF2-40B4-BE49-F238E27FC236}">
                <a16:creationId xmlns:a16="http://schemas.microsoft.com/office/drawing/2014/main" id="{871847F2-7C3B-4F47-B84D-B76D9A7A460E}"/>
              </a:ext>
            </a:extLst>
          </p:cNvPr>
          <p:cNvSpPr/>
          <p:nvPr/>
        </p:nvSpPr>
        <p:spPr>
          <a:xfrm>
            <a:off x="1331114" y="515616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6" name="Flecha: a la derecha 105">
            <a:extLst>
              <a:ext uri="{FF2B5EF4-FFF2-40B4-BE49-F238E27FC236}">
                <a16:creationId xmlns:a16="http://schemas.microsoft.com/office/drawing/2014/main" id="{D544567D-A9D2-4AB3-A90B-730485964AB0}"/>
              </a:ext>
            </a:extLst>
          </p:cNvPr>
          <p:cNvSpPr/>
          <p:nvPr/>
        </p:nvSpPr>
        <p:spPr>
          <a:xfrm>
            <a:off x="1331115" y="4824622"/>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8" name="Flecha: a la derecha 107">
            <a:extLst>
              <a:ext uri="{FF2B5EF4-FFF2-40B4-BE49-F238E27FC236}">
                <a16:creationId xmlns:a16="http://schemas.microsoft.com/office/drawing/2014/main" id="{390C5EA8-59D4-433E-8BFF-76EAA98E73EF}"/>
              </a:ext>
            </a:extLst>
          </p:cNvPr>
          <p:cNvSpPr/>
          <p:nvPr/>
        </p:nvSpPr>
        <p:spPr>
          <a:xfrm>
            <a:off x="5889314" y="3791592"/>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9" name="Flecha: a la derecha 108">
            <a:extLst>
              <a:ext uri="{FF2B5EF4-FFF2-40B4-BE49-F238E27FC236}">
                <a16:creationId xmlns:a16="http://schemas.microsoft.com/office/drawing/2014/main" id="{1B6E3120-8B2D-4AA9-B5D5-FEFD4B5B315E}"/>
              </a:ext>
            </a:extLst>
          </p:cNvPr>
          <p:cNvSpPr/>
          <p:nvPr/>
        </p:nvSpPr>
        <p:spPr>
          <a:xfrm>
            <a:off x="5889314" y="4081569"/>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0" name="Flecha: a la derecha 109">
            <a:extLst>
              <a:ext uri="{FF2B5EF4-FFF2-40B4-BE49-F238E27FC236}">
                <a16:creationId xmlns:a16="http://schemas.microsoft.com/office/drawing/2014/main" id="{C84D0D36-977D-4B32-9069-B378B1536546}"/>
              </a:ext>
            </a:extLst>
          </p:cNvPr>
          <p:cNvSpPr/>
          <p:nvPr/>
        </p:nvSpPr>
        <p:spPr>
          <a:xfrm>
            <a:off x="5889313" y="4729201"/>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1" name="Flecha: a la derecha 110">
            <a:extLst>
              <a:ext uri="{FF2B5EF4-FFF2-40B4-BE49-F238E27FC236}">
                <a16:creationId xmlns:a16="http://schemas.microsoft.com/office/drawing/2014/main" id="{740E59A3-5525-4974-AEB2-9FB5D0FE6B23}"/>
              </a:ext>
            </a:extLst>
          </p:cNvPr>
          <p:cNvSpPr/>
          <p:nvPr/>
        </p:nvSpPr>
        <p:spPr>
          <a:xfrm>
            <a:off x="1319083" y="383576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2" name="Flecha: a la derecha 111">
            <a:extLst>
              <a:ext uri="{FF2B5EF4-FFF2-40B4-BE49-F238E27FC236}">
                <a16:creationId xmlns:a16="http://schemas.microsoft.com/office/drawing/2014/main" id="{C20DBEA9-97D4-4B1C-831B-2CBF5DCC7778}"/>
              </a:ext>
            </a:extLst>
          </p:cNvPr>
          <p:cNvSpPr/>
          <p:nvPr/>
        </p:nvSpPr>
        <p:spPr>
          <a:xfrm>
            <a:off x="1319082" y="4153532"/>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5" name="Picture 5">
            <a:hlinkClick r:id="rId3"/>
            <a:extLst>
              <a:ext uri="{FF2B5EF4-FFF2-40B4-BE49-F238E27FC236}">
                <a16:creationId xmlns:a16="http://schemas.microsoft.com/office/drawing/2014/main" id="{1474942D-EAD5-42A1-8D3C-16006CE182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94612" y="4995400"/>
            <a:ext cx="1527006" cy="1527006"/>
          </a:xfrm>
          <a:prstGeom prst="rect">
            <a:avLst/>
          </a:prstGeom>
        </p:spPr>
      </p:pic>
      <p:grpSp>
        <p:nvGrpSpPr>
          <p:cNvPr id="116" name="Grupo 115">
            <a:extLst>
              <a:ext uri="{FF2B5EF4-FFF2-40B4-BE49-F238E27FC236}">
                <a16:creationId xmlns:a16="http://schemas.microsoft.com/office/drawing/2014/main" id="{76FD5C46-1AED-4EC2-B403-F9FC8D9719BF}"/>
              </a:ext>
            </a:extLst>
          </p:cNvPr>
          <p:cNvGrpSpPr/>
          <p:nvPr/>
        </p:nvGrpSpPr>
        <p:grpSpPr>
          <a:xfrm>
            <a:off x="0" y="2335558"/>
            <a:ext cx="4277849" cy="336672"/>
            <a:chOff x="3176" y="2252702"/>
            <a:chExt cx="4004192" cy="336672"/>
          </a:xfrm>
        </p:grpSpPr>
        <p:sp>
          <p:nvSpPr>
            <p:cNvPr id="117" name="Rectangle 46">
              <a:extLst>
                <a:ext uri="{FF2B5EF4-FFF2-40B4-BE49-F238E27FC236}">
                  <a16:creationId xmlns:a16="http://schemas.microsoft.com/office/drawing/2014/main" id="{24A8FA28-6860-4402-AA44-FBC4D4704715}"/>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8" name="Rectangle 47">
              <a:extLst>
                <a:ext uri="{FF2B5EF4-FFF2-40B4-BE49-F238E27FC236}">
                  <a16:creationId xmlns:a16="http://schemas.microsoft.com/office/drawing/2014/main" id="{CB370DF1-5D58-4299-B78E-0D02E7D5072C}"/>
                </a:ext>
              </a:extLst>
            </p:cNvPr>
            <p:cNvSpPr/>
            <p:nvPr/>
          </p:nvSpPr>
          <p:spPr>
            <a:xfrm>
              <a:off x="244709" y="2252702"/>
              <a:ext cx="3235582"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9" name="TextBox 48">
              <a:extLst>
                <a:ext uri="{FF2B5EF4-FFF2-40B4-BE49-F238E27FC236}">
                  <a16:creationId xmlns:a16="http://schemas.microsoft.com/office/drawing/2014/main" id="{133FC831-7657-4775-948C-A53DC7E8EB93}"/>
                </a:ext>
              </a:extLst>
            </p:cNvPr>
            <p:cNvSpPr txBox="1"/>
            <p:nvPr/>
          </p:nvSpPr>
          <p:spPr>
            <a:xfrm>
              <a:off x="524140" y="2272992"/>
              <a:ext cx="3483228"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IV. / CONTEXTO DE LA ORGANIZACIÓN</a:t>
              </a:r>
            </a:p>
          </p:txBody>
        </p:sp>
      </p:grpSp>
    </p:spTree>
    <p:extLst>
      <p:ext uri="{BB962C8B-B14F-4D97-AF65-F5344CB8AC3E}">
        <p14:creationId xmlns:p14="http://schemas.microsoft.com/office/powerpoint/2010/main" val="184861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 name="Grupo 179">
            <a:extLst>
              <a:ext uri="{FF2B5EF4-FFF2-40B4-BE49-F238E27FC236}">
                <a16:creationId xmlns:a16="http://schemas.microsoft.com/office/drawing/2014/main" id="{6C08E258-E373-44AD-8EBD-90712CDCD261}"/>
              </a:ext>
            </a:extLst>
          </p:cNvPr>
          <p:cNvGrpSpPr/>
          <p:nvPr/>
        </p:nvGrpSpPr>
        <p:grpSpPr>
          <a:xfrm>
            <a:off x="3173" y="2208247"/>
            <a:ext cx="8981047" cy="323924"/>
            <a:chOff x="3174" y="2237002"/>
            <a:chExt cx="6180629" cy="323924"/>
          </a:xfrm>
        </p:grpSpPr>
        <p:sp>
          <p:nvSpPr>
            <p:cNvPr id="181" name="Rectangle 46">
              <a:extLst>
                <a:ext uri="{FF2B5EF4-FFF2-40B4-BE49-F238E27FC236}">
                  <a16:creationId xmlns:a16="http://schemas.microsoft.com/office/drawing/2014/main" id="{B4F6764F-E1C1-46FB-A7C0-4B7E361FFEAB}"/>
                </a:ext>
              </a:extLst>
            </p:cNvPr>
            <p:cNvSpPr/>
            <p:nvPr/>
          </p:nvSpPr>
          <p:spPr>
            <a:xfrm>
              <a:off x="3174" y="2247958"/>
              <a:ext cx="241536" cy="30790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82" name="Rectangle 47">
              <a:extLst>
                <a:ext uri="{FF2B5EF4-FFF2-40B4-BE49-F238E27FC236}">
                  <a16:creationId xmlns:a16="http://schemas.microsoft.com/office/drawing/2014/main" id="{B1BDF898-E96F-42EE-9E85-E0997112217C}"/>
                </a:ext>
              </a:extLst>
            </p:cNvPr>
            <p:cNvSpPr/>
            <p:nvPr/>
          </p:nvSpPr>
          <p:spPr>
            <a:xfrm>
              <a:off x="244708" y="2237002"/>
              <a:ext cx="5939095" cy="31886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83" name="TextBox 48">
              <a:extLst>
                <a:ext uri="{FF2B5EF4-FFF2-40B4-BE49-F238E27FC236}">
                  <a16:creationId xmlns:a16="http://schemas.microsoft.com/office/drawing/2014/main" id="{7B3832EA-A1AC-441B-8DE8-AE23F919BC7A}"/>
                </a:ext>
              </a:extLst>
            </p:cNvPr>
            <p:cNvSpPr txBox="1"/>
            <p:nvPr/>
          </p:nvSpPr>
          <p:spPr>
            <a:xfrm>
              <a:off x="244709" y="2253021"/>
              <a:ext cx="5342870" cy="307905"/>
            </a:xfrm>
            <a:prstGeom prst="rect">
              <a:avLst/>
            </a:prstGeom>
            <a:noFill/>
          </p:spPr>
          <p:txBody>
            <a:bodyPr wrap="square" rtlCol="0">
              <a:spAutoFit/>
            </a:bodyPr>
            <a:lstStyle/>
            <a:p>
              <a:r>
                <a:rPr lang="es-MX" sz="1401" b="1">
                  <a:solidFill>
                    <a:schemeClr val="bg1"/>
                  </a:solidFill>
                  <a:latin typeface="Gotham Medium" panose="02000604030000020004" pitchFamily="2" charset="0"/>
                </a:rPr>
                <a:t>ANEXO A – OBJETIVOS DE CONTROL Y CONTROLES DE REFERENCIA</a:t>
              </a:r>
            </a:p>
          </p:txBody>
        </p:sp>
      </p:grpSp>
      <p:grpSp>
        <p:nvGrpSpPr>
          <p:cNvPr id="3" name="Grupo 2">
            <a:extLst>
              <a:ext uri="{FF2B5EF4-FFF2-40B4-BE49-F238E27FC236}">
                <a16:creationId xmlns:a16="http://schemas.microsoft.com/office/drawing/2014/main" id="{41F4A93E-E2D9-4459-A2D6-B45FF10916EC}"/>
              </a:ext>
            </a:extLst>
          </p:cNvPr>
          <p:cNvGrpSpPr/>
          <p:nvPr/>
        </p:nvGrpSpPr>
        <p:grpSpPr>
          <a:xfrm>
            <a:off x="752796" y="3078922"/>
            <a:ext cx="4536690" cy="322984"/>
            <a:chOff x="737937" y="3215653"/>
            <a:chExt cx="4536690" cy="322984"/>
          </a:xfrm>
        </p:grpSpPr>
        <p:sp>
          <p:nvSpPr>
            <p:cNvPr id="95" name="TextBox 22">
              <a:extLst>
                <a:ext uri="{FF2B5EF4-FFF2-40B4-BE49-F238E27FC236}">
                  <a16:creationId xmlns:a16="http://schemas.microsoft.com/office/drawing/2014/main" id="{3EE581A5-D301-9987-B765-2240DE4A25C3}"/>
                </a:ext>
              </a:extLst>
            </p:cNvPr>
            <p:cNvSpPr txBox="1"/>
            <p:nvPr/>
          </p:nvSpPr>
          <p:spPr>
            <a:xfrm>
              <a:off x="1378970" y="3215653"/>
              <a:ext cx="3895657" cy="307777"/>
            </a:xfrm>
            <a:prstGeom prst="rect">
              <a:avLst/>
            </a:prstGeom>
            <a:noFill/>
            <a:ln>
              <a:noFill/>
            </a:ln>
          </p:spPr>
          <p:txBody>
            <a:bodyPr wrap="square" rtlCol="0">
              <a:spAutoFit/>
            </a:bodyPr>
            <a:lstStyle/>
            <a:p>
              <a:pPr algn="just"/>
              <a:r>
                <a:rPr lang="es-ES_tradnl" sz="1400">
                  <a:latin typeface="Montserrat" pitchFamily="2" charset="77"/>
                </a:rPr>
                <a:t>Políticas de seguridad de la Información</a:t>
              </a:r>
            </a:p>
          </p:txBody>
        </p:sp>
        <p:sp>
          <p:nvSpPr>
            <p:cNvPr id="138" name="TextBox 126">
              <a:extLst>
                <a:ext uri="{FF2B5EF4-FFF2-40B4-BE49-F238E27FC236}">
                  <a16:creationId xmlns:a16="http://schemas.microsoft.com/office/drawing/2014/main" id="{7A0EE9BC-E64E-CE5D-339D-35F0D9F8AE93}"/>
                </a:ext>
              </a:extLst>
            </p:cNvPr>
            <p:cNvSpPr txBox="1"/>
            <p:nvPr/>
          </p:nvSpPr>
          <p:spPr>
            <a:xfrm>
              <a:off x="737937" y="3230860"/>
              <a:ext cx="641033" cy="307777"/>
            </a:xfrm>
            <a:prstGeom prst="rect">
              <a:avLst/>
            </a:prstGeom>
            <a:solidFill>
              <a:srgbClr val="00B050"/>
            </a:solidFill>
          </p:spPr>
          <p:txBody>
            <a:bodyPr wrap="square" rtlCol="0">
              <a:spAutoFit/>
            </a:bodyPr>
            <a:lstStyle/>
            <a:p>
              <a:pPr algn="ctr"/>
              <a:r>
                <a:rPr lang="es-ES_tradnl" sz="1400" b="1">
                  <a:solidFill>
                    <a:schemeClr val="bg1"/>
                  </a:solidFill>
                  <a:latin typeface="Montserrat" pitchFamily="2" charset="77"/>
                </a:rPr>
                <a:t>A.5 </a:t>
              </a:r>
            </a:p>
          </p:txBody>
        </p:sp>
      </p:grpSp>
      <p:grpSp>
        <p:nvGrpSpPr>
          <p:cNvPr id="5" name="Grupo 4">
            <a:extLst>
              <a:ext uri="{FF2B5EF4-FFF2-40B4-BE49-F238E27FC236}">
                <a16:creationId xmlns:a16="http://schemas.microsoft.com/office/drawing/2014/main" id="{1531597B-00CA-45C2-A944-4E5F21D2DF3A}"/>
              </a:ext>
            </a:extLst>
          </p:cNvPr>
          <p:cNvGrpSpPr/>
          <p:nvPr/>
        </p:nvGrpSpPr>
        <p:grpSpPr>
          <a:xfrm>
            <a:off x="750154" y="3550818"/>
            <a:ext cx="4522286" cy="310206"/>
            <a:chOff x="751685" y="3617052"/>
            <a:chExt cx="4522286" cy="310206"/>
          </a:xfrm>
        </p:grpSpPr>
        <p:sp>
          <p:nvSpPr>
            <p:cNvPr id="96" name="TextBox 23">
              <a:extLst>
                <a:ext uri="{FF2B5EF4-FFF2-40B4-BE49-F238E27FC236}">
                  <a16:creationId xmlns:a16="http://schemas.microsoft.com/office/drawing/2014/main" id="{9E6E9901-5077-75C7-0E27-0F0DDB9F3A83}"/>
                </a:ext>
              </a:extLst>
            </p:cNvPr>
            <p:cNvSpPr txBox="1"/>
            <p:nvPr/>
          </p:nvSpPr>
          <p:spPr>
            <a:xfrm>
              <a:off x="1344218" y="3617052"/>
              <a:ext cx="3929753" cy="307777"/>
            </a:xfrm>
            <a:prstGeom prst="rect">
              <a:avLst/>
            </a:prstGeom>
            <a:noFill/>
          </p:spPr>
          <p:txBody>
            <a:bodyPr wrap="square" rtlCol="0">
              <a:spAutoFit/>
            </a:bodyPr>
            <a:lstStyle/>
            <a:p>
              <a:pPr algn="just"/>
              <a:r>
                <a:rPr lang="es-ES_tradnl" sz="1400">
                  <a:latin typeface="Montserrat" pitchFamily="2" charset="77"/>
                </a:rPr>
                <a:t>Organización de la seguridad de la Información</a:t>
              </a:r>
            </a:p>
          </p:txBody>
        </p:sp>
        <p:sp>
          <p:nvSpPr>
            <p:cNvPr id="188" name="TextBox 126">
              <a:extLst>
                <a:ext uri="{FF2B5EF4-FFF2-40B4-BE49-F238E27FC236}">
                  <a16:creationId xmlns:a16="http://schemas.microsoft.com/office/drawing/2014/main" id="{8AD6B41B-D4E3-4E4E-9A37-55699BB4A5A4}"/>
                </a:ext>
              </a:extLst>
            </p:cNvPr>
            <p:cNvSpPr txBox="1"/>
            <p:nvPr/>
          </p:nvSpPr>
          <p:spPr>
            <a:xfrm>
              <a:off x="751685" y="3619481"/>
              <a:ext cx="627286"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A.6</a:t>
              </a:r>
            </a:p>
          </p:txBody>
        </p:sp>
      </p:grpSp>
      <p:grpSp>
        <p:nvGrpSpPr>
          <p:cNvPr id="6" name="Grupo 5">
            <a:extLst>
              <a:ext uri="{FF2B5EF4-FFF2-40B4-BE49-F238E27FC236}">
                <a16:creationId xmlns:a16="http://schemas.microsoft.com/office/drawing/2014/main" id="{AD19C35B-ABEB-4E95-ABA2-137562FD0FD3}"/>
              </a:ext>
            </a:extLst>
          </p:cNvPr>
          <p:cNvGrpSpPr/>
          <p:nvPr/>
        </p:nvGrpSpPr>
        <p:grpSpPr>
          <a:xfrm>
            <a:off x="766247" y="4019387"/>
            <a:ext cx="4520755" cy="313724"/>
            <a:chOff x="751685" y="3998733"/>
            <a:chExt cx="4520755" cy="313724"/>
          </a:xfrm>
        </p:grpSpPr>
        <p:sp>
          <p:nvSpPr>
            <p:cNvPr id="97" name="TextBox 24">
              <a:extLst>
                <a:ext uri="{FF2B5EF4-FFF2-40B4-BE49-F238E27FC236}">
                  <a16:creationId xmlns:a16="http://schemas.microsoft.com/office/drawing/2014/main" id="{2E327032-7181-C512-67D5-53B4FBA0D15A}"/>
                </a:ext>
              </a:extLst>
            </p:cNvPr>
            <p:cNvSpPr txBox="1"/>
            <p:nvPr/>
          </p:nvSpPr>
          <p:spPr>
            <a:xfrm>
              <a:off x="1376781" y="4004680"/>
              <a:ext cx="3895659" cy="307777"/>
            </a:xfrm>
            <a:prstGeom prst="rect">
              <a:avLst/>
            </a:prstGeom>
            <a:noFill/>
          </p:spPr>
          <p:txBody>
            <a:bodyPr wrap="square" rtlCol="0">
              <a:spAutoFit/>
            </a:bodyPr>
            <a:lstStyle/>
            <a:p>
              <a:pPr algn="just"/>
              <a:r>
                <a:rPr lang="es-ES_tradnl" sz="1400">
                  <a:latin typeface="Montserrat" pitchFamily="2" charset="77"/>
                </a:rPr>
                <a:t>Seguridad de los recursos humanos</a:t>
              </a:r>
            </a:p>
          </p:txBody>
        </p:sp>
        <p:sp>
          <p:nvSpPr>
            <p:cNvPr id="189" name="TextBox 126">
              <a:extLst>
                <a:ext uri="{FF2B5EF4-FFF2-40B4-BE49-F238E27FC236}">
                  <a16:creationId xmlns:a16="http://schemas.microsoft.com/office/drawing/2014/main" id="{CD2EC20C-052D-47D2-A416-4E0FF96016C9}"/>
                </a:ext>
              </a:extLst>
            </p:cNvPr>
            <p:cNvSpPr txBox="1"/>
            <p:nvPr/>
          </p:nvSpPr>
          <p:spPr>
            <a:xfrm>
              <a:off x="751685" y="3998733"/>
              <a:ext cx="627285"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A.7</a:t>
              </a:r>
            </a:p>
          </p:txBody>
        </p:sp>
      </p:grpSp>
      <p:grpSp>
        <p:nvGrpSpPr>
          <p:cNvPr id="9" name="Grupo 8">
            <a:extLst>
              <a:ext uri="{FF2B5EF4-FFF2-40B4-BE49-F238E27FC236}">
                <a16:creationId xmlns:a16="http://schemas.microsoft.com/office/drawing/2014/main" id="{65B1A719-5386-48B4-ABBA-36C6925A2D35}"/>
              </a:ext>
            </a:extLst>
          </p:cNvPr>
          <p:cNvGrpSpPr/>
          <p:nvPr/>
        </p:nvGrpSpPr>
        <p:grpSpPr>
          <a:xfrm>
            <a:off x="737938" y="5459583"/>
            <a:ext cx="4534502" cy="313348"/>
            <a:chOff x="737938" y="5251077"/>
            <a:chExt cx="4534502" cy="313348"/>
          </a:xfrm>
        </p:grpSpPr>
        <p:sp>
          <p:nvSpPr>
            <p:cNvPr id="125" name="TextBox 59">
              <a:extLst>
                <a:ext uri="{FF2B5EF4-FFF2-40B4-BE49-F238E27FC236}">
                  <a16:creationId xmlns:a16="http://schemas.microsoft.com/office/drawing/2014/main" id="{7A9D013B-A6DA-441E-47D4-A38116FEA41C}"/>
                </a:ext>
              </a:extLst>
            </p:cNvPr>
            <p:cNvSpPr txBox="1"/>
            <p:nvPr/>
          </p:nvSpPr>
          <p:spPr>
            <a:xfrm>
              <a:off x="1376781" y="5251077"/>
              <a:ext cx="3895659" cy="307777"/>
            </a:xfrm>
            <a:prstGeom prst="rect">
              <a:avLst/>
            </a:prstGeom>
            <a:noFill/>
          </p:spPr>
          <p:txBody>
            <a:bodyPr wrap="square" rtlCol="0">
              <a:spAutoFit/>
            </a:bodyPr>
            <a:lstStyle/>
            <a:p>
              <a:pPr algn="just"/>
              <a:r>
                <a:rPr lang="es-ES_tradnl" sz="1400">
                  <a:latin typeface="Montserrat" pitchFamily="2" charset="77"/>
                </a:rPr>
                <a:t>Criptografía</a:t>
              </a:r>
            </a:p>
          </p:txBody>
        </p:sp>
        <p:sp>
          <p:nvSpPr>
            <p:cNvPr id="191" name="TextBox 126">
              <a:extLst>
                <a:ext uri="{FF2B5EF4-FFF2-40B4-BE49-F238E27FC236}">
                  <a16:creationId xmlns:a16="http://schemas.microsoft.com/office/drawing/2014/main" id="{817F200B-0D3A-49A0-ADEB-565E10BB144F}"/>
                </a:ext>
              </a:extLst>
            </p:cNvPr>
            <p:cNvSpPr txBox="1"/>
            <p:nvPr/>
          </p:nvSpPr>
          <p:spPr>
            <a:xfrm>
              <a:off x="737938" y="5256648"/>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A.10</a:t>
              </a:r>
            </a:p>
          </p:txBody>
        </p:sp>
      </p:grpSp>
      <p:grpSp>
        <p:nvGrpSpPr>
          <p:cNvPr id="8" name="Grupo 7">
            <a:extLst>
              <a:ext uri="{FF2B5EF4-FFF2-40B4-BE49-F238E27FC236}">
                <a16:creationId xmlns:a16="http://schemas.microsoft.com/office/drawing/2014/main" id="{52A81555-B02A-4E4A-BC32-EBAE9B09C39C}"/>
              </a:ext>
            </a:extLst>
          </p:cNvPr>
          <p:cNvGrpSpPr/>
          <p:nvPr/>
        </p:nvGrpSpPr>
        <p:grpSpPr>
          <a:xfrm>
            <a:off x="737938" y="4994099"/>
            <a:ext cx="4900199" cy="319690"/>
            <a:chOff x="749497" y="4805123"/>
            <a:chExt cx="4900199" cy="319690"/>
          </a:xfrm>
        </p:grpSpPr>
        <p:sp>
          <p:nvSpPr>
            <p:cNvPr id="124" name="TextBox 58">
              <a:extLst>
                <a:ext uri="{FF2B5EF4-FFF2-40B4-BE49-F238E27FC236}">
                  <a16:creationId xmlns:a16="http://schemas.microsoft.com/office/drawing/2014/main" id="{9D498024-2E51-7E1F-1B07-735378CD1AE0}"/>
                </a:ext>
              </a:extLst>
            </p:cNvPr>
            <p:cNvSpPr txBox="1"/>
            <p:nvPr/>
          </p:nvSpPr>
          <p:spPr>
            <a:xfrm>
              <a:off x="1399143" y="4817036"/>
              <a:ext cx="4250553" cy="307777"/>
            </a:xfrm>
            <a:prstGeom prst="rect">
              <a:avLst/>
            </a:prstGeom>
            <a:noFill/>
          </p:spPr>
          <p:txBody>
            <a:bodyPr wrap="square" rtlCol="0">
              <a:spAutoFit/>
            </a:bodyPr>
            <a:lstStyle/>
            <a:p>
              <a:pPr algn="just"/>
              <a:r>
                <a:rPr lang="es-ES_tradnl" sz="1400">
                  <a:latin typeface="Montserrat" pitchFamily="2" charset="77"/>
                </a:rPr>
                <a:t>Control de acceso</a:t>
              </a:r>
            </a:p>
          </p:txBody>
        </p:sp>
        <p:sp>
          <p:nvSpPr>
            <p:cNvPr id="192" name="TextBox 126">
              <a:extLst>
                <a:ext uri="{FF2B5EF4-FFF2-40B4-BE49-F238E27FC236}">
                  <a16:creationId xmlns:a16="http://schemas.microsoft.com/office/drawing/2014/main" id="{8D0AAA31-94E4-4B61-A480-ECA0B16F81CC}"/>
                </a:ext>
              </a:extLst>
            </p:cNvPr>
            <p:cNvSpPr txBox="1"/>
            <p:nvPr/>
          </p:nvSpPr>
          <p:spPr>
            <a:xfrm>
              <a:off x="749497" y="4805123"/>
              <a:ext cx="627284" cy="312426"/>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A.9</a:t>
              </a:r>
            </a:p>
          </p:txBody>
        </p:sp>
      </p:grpSp>
      <p:grpSp>
        <p:nvGrpSpPr>
          <p:cNvPr id="7" name="Grupo 6">
            <a:extLst>
              <a:ext uri="{FF2B5EF4-FFF2-40B4-BE49-F238E27FC236}">
                <a16:creationId xmlns:a16="http://schemas.microsoft.com/office/drawing/2014/main" id="{FCDFCF93-A7F7-4868-99AC-0827DB5ACC79}"/>
              </a:ext>
            </a:extLst>
          </p:cNvPr>
          <p:cNvGrpSpPr/>
          <p:nvPr/>
        </p:nvGrpSpPr>
        <p:grpSpPr>
          <a:xfrm>
            <a:off x="750154" y="4503582"/>
            <a:ext cx="4539989" cy="317902"/>
            <a:chOff x="749497" y="4394857"/>
            <a:chExt cx="4539989" cy="317902"/>
          </a:xfrm>
        </p:grpSpPr>
        <p:sp>
          <p:nvSpPr>
            <p:cNvPr id="117" name="TextBox 49">
              <a:extLst>
                <a:ext uri="{FF2B5EF4-FFF2-40B4-BE49-F238E27FC236}">
                  <a16:creationId xmlns:a16="http://schemas.microsoft.com/office/drawing/2014/main" id="{06A1F17C-3F28-C70F-07A6-33929CA5F82D}"/>
                </a:ext>
              </a:extLst>
            </p:cNvPr>
            <p:cNvSpPr txBox="1"/>
            <p:nvPr/>
          </p:nvSpPr>
          <p:spPr>
            <a:xfrm>
              <a:off x="1359733" y="4404982"/>
              <a:ext cx="3929753" cy="307777"/>
            </a:xfrm>
            <a:prstGeom prst="rect">
              <a:avLst/>
            </a:prstGeom>
            <a:noFill/>
          </p:spPr>
          <p:txBody>
            <a:bodyPr wrap="square" rtlCol="0">
              <a:spAutoFit/>
            </a:bodyPr>
            <a:lstStyle/>
            <a:p>
              <a:pPr algn="just"/>
              <a:r>
                <a:rPr lang="es-ES_tradnl" sz="1400">
                  <a:latin typeface="Montserrat" pitchFamily="2" charset="77"/>
                </a:rPr>
                <a:t>Gestión de Activos</a:t>
              </a:r>
            </a:p>
          </p:txBody>
        </p:sp>
        <p:sp>
          <p:nvSpPr>
            <p:cNvPr id="193" name="TextBox 126">
              <a:extLst>
                <a:ext uri="{FF2B5EF4-FFF2-40B4-BE49-F238E27FC236}">
                  <a16:creationId xmlns:a16="http://schemas.microsoft.com/office/drawing/2014/main" id="{F90C1400-2AFB-40D0-95FF-2AEAB507F293}"/>
                </a:ext>
              </a:extLst>
            </p:cNvPr>
            <p:cNvSpPr txBox="1"/>
            <p:nvPr/>
          </p:nvSpPr>
          <p:spPr>
            <a:xfrm>
              <a:off x="749497" y="4394857"/>
              <a:ext cx="627284"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A.8</a:t>
              </a:r>
            </a:p>
          </p:txBody>
        </p:sp>
      </p:grpSp>
      <p:sp>
        <p:nvSpPr>
          <p:cNvPr id="143" name="TextBox 146">
            <a:extLst>
              <a:ext uri="{FF2B5EF4-FFF2-40B4-BE49-F238E27FC236}">
                <a16:creationId xmlns:a16="http://schemas.microsoft.com/office/drawing/2014/main" id="{6F1782A6-E938-485A-9B81-1007014A92AF}"/>
              </a:ext>
            </a:extLst>
          </p:cNvPr>
          <p:cNvSpPr txBox="1"/>
          <p:nvPr/>
        </p:nvSpPr>
        <p:spPr>
          <a:xfrm>
            <a:off x="6556683" y="5354382"/>
            <a:ext cx="4940441" cy="523220"/>
          </a:xfrm>
          <a:prstGeom prst="rect">
            <a:avLst/>
          </a:prstGeom>
          <a:noFill/>
        </p:spPr>
        <p:txBody>
          <a:bodyPr wrap="square" rtlCol="0">
            <a:spAutoFit/>
          </a:bodyPr>
          <a:lstStyle/>
          <a:p>
            <a:pPr algn="just"/>
            <a:r>
              <a:rPr lang="es-ES_tradnl" sz="1400" dirty="0">
                <a:latin typeface="Montserrat" pitchFamily="2" charset="77"/>
              </a:rPr>
              <a:t>Aspectos de seguridad de la información, de la gestión de continuidad del negocio</a:t>
            </a:r>
          </a:p>
        </p:txBody>
      </p:sp>
      <p:grpSp>
        <p:nvGrpSpPr>
          <p:cNvPr id="10" name="Grupo 9">
            <a:extLst>
              <a:ext uri="{FF2B5EF4-FFF2-40B4-BE49-F238E27FC236}">
                <a16:creationId xmlns:a16="http://schemas.microsoft.com/office/drawing/2014/main" id="{83EB7EDD-EFF8-46D1-A268-63664F46D51F}"/>
              </a:ext>
            </a:extLst>
          </p:cNvPr>
          <p:cNvGrpSpPr/>
          <p:nvPr/>
        </p:nvGrpSpPr>
        <p:grpSpPr>
          <a:xfrm>
            <a:off x="737938" y="5937829"/>
            <a:ext cx="5470557" cy="311644"/>
            <a:chOff x="5922397" y="3209925"/>
            <a:chExt cx="5470557" cy="311644"/>
          </a:xfrm>
        </p:grpSpPr>
        <p:sp>
          <p:nvSpPr>
            <p:cNvPr id="145" name="TextBox 142">
              <a:extLst>
                <a:ext uri="{FF2B5EF4-FFF2-40B4-BE49-F238E27FC236}">
                  <a16:creationId xmlns:a16="http://schemas.microsoft.com/office/drawing/2014/main" id="{3E96DEC3-C573-D4E6-45D8-BFF841C3D425}"/>
                </a:ext>
              </a:extLst>
            </p:cNvPr>
            <p:cNvSpPr txBox="1"/>
            <p:nvPr/>
          </p:nvSpPr>
          <p:spPr>
            <a:xfrm>
              <a:off x="6577176" y="3213792"/>
              <a:ext cx="4815778" cy="307777"/>
            </a:xfrm>
            <a:prstGeom prst="rect">
              <a:avLst/>
            </a:prstGeom>
            <a:noFill/>
          </p:spPr>
          <p:txBody>
            <a:bodyPr wrap="square" rtlCol="0">
              <a:spAutoFit/>
            </a:bodyPr>
            <a:lstStyle/>
            <a:p>
              <a:pPr algn="just"/>
              <a:r>
                <a:rPr lang="es-ES_tradnl" sz="1400">
                  <a:latin typeface="Montserrat" pitchFamily="2" charset="77"/>
                </a:rPr>
                <a:t>Seguridad física y del entorno</a:t>
              </a:r>
            </a:p>
          </p:txBody>
        </p:sp>
        <p:sp>
          <p:nvSpPr>
            <p:cNvPr id="186" name="TextBox 126">
              <a:extLst>
                <a:ext uri="{FF2B5EF4-FFF2-40B4-BE49-F238E27FC236}">
                  <a16:creationId xmlns:a16="http://schemas.microsoft.com/office/drawing/2014/main" id="{4A3AB1FC-C837-47B8-8FB8-FC52F491A2D9}"/>
                </a:ext>
              </a:extLst>
            </p:cNvPr>
            <p:cNvSpPr txBox="1"/>
            <p:nvPr/>
          </p:nvSpPr>
          <p:spPr>
            <a:xfrm>
              <a:off x="5922397" y="3209925"/>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A.11</a:t>
              </a:r>
            </a:p>
          </p:txBody>
        </p:sp>
      </p:grpSp>
      <p:grpSp>
        <p:nvGrpSpPr>
          <p:cNvPr id="11" name="Grupo 10">
            <a:extLst>
              <a:ext uri="{FF2B5EF4-FFF2-40B4-BE49-F238E27FC236}">
                <a16:creationId xmlns:a16="http://schemas.microsoft.com/office/drawing/2014/main" id="{DBE530ED-2875-4910-8A0E-03C1A75A6991}"/>
              </a:ext>
            </a:extLst>
          </p:cNvPr>
          <p:cNvGrpSpPr/>
          <p:nvPr/>
        </p:nvGrpSpPr>
        <p:grpSpPr>
          <a:xfrm>
            <a:off x="5915660" y="3094129"/>
            <a:ext cx="5470557" cy="311644"/>
            <a:chOff x="5922397" y="3646541"/>
            <a:chExt cx="5470557" cy="311644"/>
          </a:xfrm>
        </p:grpSpPr>
        <p:sp>
          <p:nvSpPr>
            <p:cNvPr id="146" name="TextBox 143">
              <a:extLst>
                <a:ext uri="{FF2B5EF4-FFF2-40B4-BE49-F238E27FC236}">
                  <a16:creationId xmlns:a16="http://schemas.microsoft.com/office/drawing/2014/main" id="{E2729CD4-984D-2F5C-D01D-57EE6B6A244D}"/>
                </a:ext>
              </a:extLst>
            </p:cNvPr>
            <p:cNvSpPr txBox="1"/>
            <p:nvPr/>
          </p:nvSpPr>
          <p:spPr>
            <a:xfrm>
              <a:off x="6577176" y="3646541"/>
              <a:ext cx="4815778" cy="307777"/>
            </a:xfrm>
            <a:prstGeom prst="rect">
              <a:avLst/>
            </a:prstGeom>
            <a:noFill/>
          </p:spPr>
          <p:txBody>
            <a:bodyPr wrap="square" rtlCol="0">
              <a:spAutoFit/>
            </a:bodyPr>
            <a:lstStyle/>
            <a:p>
              <a:pPr algn="just"/>
              <a:r>
                <a:rPr lang="es-ES_tradnl" sz="1400">
                  <a:latin typeface="Montserrat" pitchFamily="2" charset="77"/>
                </a:rPr>
                <a:t>Seguridad de las operaciones</a:t>
              </a:r>
            </a:p>
          </p:txBody>
        </p:sp>
        <p:sp>
          <p:nvSpPr>
            <p:cNvPr id="187" name="TextBox 126">
              <a:extLst>
                <a:ext uri="{FF2B5EF4-FFF2-40B4-BE49-F238E27FC236}">
                  <a16:creationId xmlns:a16="http://schemas.microsoft.com/office/drawing/2014/main" id="{47E6E5C7-AE17-4C65-AEBB-E7E11AC6C3F4}"/>
                </a:ext>
              </a:extLst>
            </p:cNvPr>
            <p:cNvSpPr txBox="1"/>
            <p:nvPr/>
          </p:nvSpPr>
          <p:spPr>
            <a:xfrm>
              <a:off x="5922397" y="3650408"/>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A.12</a:t>
              </a:r>
            </a:p>
          </p:txBody>
        </p:sp>
      </p:grpSp>
      <p:grpSp>
        <p:nvGrpSpPr>
          <p:cNvPr id="12" name="Grupo 11">
            <a:extLst>
              <a:ext uri="{FF2B5EF4-FFF2-40B4-BE49-F238E27FC236}">
                <a16:creationId xmlns:a16="http://schemas.microsoft.com/office/drawing/2014/main" id="{13680ACB-BFE1-4859-B2E5-E264F26FB5F2}"/>
              </a:ext>
            </a:extLst>
          </p:cNvPr>
          <p:cNvGrpSpPr/>
          <p:nvPr/>
        </p:nvGrpSpPr>
        <p:grpSpPr>
          <a:xfrm>
            <a:off x="5915660" y="3564908"/>
            <a:ext cx="5081031" cy="312238"/>
            <a:chOff x="5915660" y="3688510"/>
            <a:chExt cx="5081031" cy="312238"/>
          </a:xfrm>
        </p:grpSpPr>
        <p:sp>
          <p:nvSpPr>
            <p:cNvPr id="147" name="TextBox 144">
              <a:extLst>
                <a:ext uri="{FF2B5EF4-FFF2-40B4-BE49-F238E27FC236}">
                  <a16:creationId xmlns:a16="http://schemas.microsoft.com/office/drawing/2014/main" id="{1EB8C7B7-F7F4-B963-4FF0-27B474FA70C6}"/>
                </a:ext>
              </a:extLst>
            </p:cNvPr>
            <p:cNvSpPr txBox="1"/>
            <p:nvPr/>
          </p:nvSpPr>
          <p:spPr>
            <a:xfrm>
              <a:off x="6570439" y="3688510"/>
              <a:ext cx="4426252" cy="307777"/>
            </a:xfrm>
            <a:prstGeom prst="rect">
              <a:avLst/>
            </a:prstGeom>
            <a:noFill/>
          </p:spPr>
          <p:txBody>
            <a:bodyPr wrap="square" rtlCol="0">
              <a:spAutoFit/>
            </a:bodyPr>
            <a:lstStyle/>
            <a:p>
              <a:pPr algn="just"/>
              <a:r>
                <a:rPr lang="es-ES_tradnl" sz="1400">
                  <a:latin typeface="Montserrat" pitchFamily="2" charset="77"/>
                </a:rPr>
                <a:t>Seguridad de las comunicaciones</a:t>
              </a:r>
            </a:p>
          </p:txBody>
        </p:sp>
        <p:sp>
          <p:nvSpPr>
            <p:cNvPr id="198" name="TextBox 126">
              <a:extLst>
                <a:ext uri="{FF2B5EF4-FFF2-40B4-BE49-F238E27FC236}">
                  <a16:creationId xmlns:a16="http://schemas.microsoft.com/office/drawing/2014/main" id="{DB725A2E-A3B7-4E37-9E9A-57C46AF18BA0}"/>
                </a:ext>
              </a:extLst>
            </p:cNvPr>
            <p:cNvSpPr txBox="1"/>
            <p:nvPr/>
          </p:nvSpPr>
          <p:spPr>
            <a:xfrm>
              <a:off x="5915660" y="3692971"/>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A.13</a:t>
              </a:r>
            </a:p>
          </p:txBody>
        </p:sp>
      </p:grpSp>
      <p:grpSp>
        <p:nvGrpSpPr>
          <p:cNvPr id="13" name="Grupo 12">
            <a:extLst>
              <a:ext uri="{FF2B5EF4-FFF2-40B4-BE49-F238E27FC236}">
                <a16:creationId xmlns:a16="http://schemas.microsoft.com/office/drawing/2014/main" id="{FE452FF2-A1A8-437B-9342-61E3CE3CD935}"/>
              </a:ext>
            </a:extLst>
          </p:cNvPr>
          <p:cNvGrpSpPr/>
          <p:nvPr/>
        </p:nvGrpSpPr>
        <p:grpSpPr>
          <a:xfrm>
            <a:off x="5901871" y="4042100"/>
            <a:ext cx="5081031" cy="307778"/>
            <a:chOff x="5901871" y="4135146"/>
            <a:chExt cx="5081031" cy="307778"/>
          </a:xfrm>
        </p:grpSpPr>
        <p:sp>
          <p:nvSpPr>
            <p:cNvPr id="148" name="TextBox 145">
              <a:extLst>
                <a:ext uri="{FF2B5EF4-FFF2-40B4-BE49-F238E27FC236}">
                  <a16:creationId xmlns:a16="http://schemas.microsoft.com/office/drawing/2014/main" id="{4E8A94FD-2FD9-0283-614B-E1D69E544C83}"/>
                </a:ext>
              </a:extLst>
            </p:cNvPr>
            <p:cNvSpPr txBox="1"/>
            <p:nvPr/>
          </p:nvSpPr>
          <p:spPr>
            <a:xfrm>
              <a:off x="6556650" y="4135146"/>
              <a:ext cx="4426252" cy="307777"/>
            </a:xfrm>
            <a:prstGeom prst="rect">
              <a:avLst/>
            </a:prstGeom>
            <a:noFill/>
          </p:spPr>
          <p:txBody>
            <a:bodyPr wrap="square" rtlCol="0">
              <a:spAutoFit/>
            </a:bodyPr>
            <a:lstStyle/>
            <a:p>
              <a:pPr algn="just"/>
              <a:r>
                <a:rPr lang="es-ES_tradnl" sz="1400">
                  <a:latin typeface="Montserrat" pitchFamily="2" charset="77"/>
                </a:rPr>
                <a:t>Adquisición desarrollo y mantenimiento de sistemas.</a:t>
              </a:r>
            </a:p>
          </p:txBody>
        </p:sp>
        <p:sp>
          <p:nvSpPr>
            <p:cNvPr id="199" name="TextBox 126">
              <a:extLst>
                <a:ext uri="{FF2B5EF4-FFF2-40B4-BE49-F238E27FC236}">
                  <a16:creationId xmlns:a16="http://schemas.microsoft.com/office/drawing/2014/main" id="{DC43C644-53E3-4496-80B2-C700917AF619}"/>
                </a:ext>
              </a:extLst>
            </p:cNvPr>
            <p:cNvSpPr txBox="1"/>
            <p:nvPr/>
          </p:nvSpPr>
          <p:spPr>
            <a:xfrm>
              <a:off x="5901871" y="4135147"/>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A.14</a:t>
              </a:r>
            </a:p>
          </p:txBody>
        </p:sp>
      </p:grpSp>
      <p:grpSp>
        <p:nvGrpSpPr>
          <p:cNvPr id="14" name="Grupo 13">
            <a:extLst>
              <a:ext uri="{FF2B5EF4-FFF2-40B4-BE49-F238E27FC236}">
                <a16:creationId xmlns:a16="http://schemas.microsoft.com/office/drawing/2014/main" id="{24D38D70-BB36-4B41-A324-BA4C51A993FA}"/>
              </a:ext>
            </a:extLst>
          </p:cNvPr>
          <p:cNvGrpSpPr/>
          <p:nvPr/>
        </p:nvGrpSpPr>
        <p:grpSpPr>
          <a:xfrm>
            <a:off x="5887527" y="4488557"/>
            <a:ext cx="5049131" cy="311495"/>
            <a:chOff x="5901871" y="4651234"/>
            <a:chExt cx="5049131" cy="311495"/>
          </a:xfrm>
        </p:grpSpPr>
        <p:sp>
          <p:nvSpPr>
            <p:cNvPr id="149" name="TextBox 146">
              <a:extLst>
                <a:ext uri="{FF2B5EF4-FFF2-40B4-BE49-F238E27FC236}">
                  <a16:creationId xmlns:a16="http://schemas.microsoft.com/office/drawing/2014/main" id="{73EA4FA3-E1E2-1695-D385-D02F268A52DD}"/>
                </a:ext>
              </a:extLst>
            </p:cNvPr>
            <p:cNvSpPr txBox="1"/>
            <p:nvPr/>
          </p:nvSpPr>
          <p:spPr>
            <a:xfrm>
              <a:off x="6524750" y="4654952"/>
              <a:ext cx="4426252" cy="307777"/>
            </a:xfrm>
            <a:prstGeom prst="rect">
              <a:avLst/>
            </a:prstGeom>
            <a:noFill/>
          </p:spPr>
          <p:txBody>
            <a:bodyPr wrap="square" rtlCol="0">
              <a:spAutoFit/>
            </a:bodyPr>
            <a:lstStyle/>
            <a:p>
              <a:pPr algn="just"/>
              <a:r>
                <a:rPr lang="es-ES_tradnl" sz="1400">
                  <a:latin typeface="Montserrat" pitchFamily="2" charset="77"/>
                </a:rPr>
                <a:t>Relación con los proveedores</a:t>
              </a:r>
            </a:p>
          </p:txBody>
        </p:sp>
        <p:sp>
          <p:nvSpPr>
            <p:cNvPr id="200" name="TextBox 126">
              <a:extLst>
                <a:ext uri="{FF2B5EF4-FFF2-40B4-BE49-F238E27FC236}">
                  <a16:creationId xmlns:a16="http://schemas.microsoft.com/office/drawing/2014/main" id="{A1AFFCFB-D690-404B-90D3-26B12A50179A}"/>
                </a:ext>
              </a:extLst>
            </p:cNvPr>
            <p:cNvSpPr txBox="1"/>
            <p:nvPr/>
          </p:nvSpPr>
          <p:spPr>
            <a:xfrm>
              <a:off x="5901871" y="4651234"/>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A.15</a:t>
              </a:r>
            </a:p>
          </p:txBody>
        </p:sp>
      </p:grpSp>
      <p:grpSp>
        <p:nvGrpSpPr>
          <p:cNvPr id="15" name="Grupo 14">
            <a:extLst>
              <a:ext uri="{FF2B5EF4-FFF2-40B4-BE49-F238E27FC236}">
                <a16:creationId xmlns:a16="http://schemas.microsoft.com/office/drawing/2014/main" id="{69093B86-2747-46D1-9FA4-A4E8653A0428}"/>
              </a:ext>
            </a:extLst>
          </p:cNvPr>
          <p:cNvGrpSpPr/>
          <p:nvPr/>
        </p:nvGrpSpPr>
        <p:grpSpPr>
          <a:xfrm>
            <a:off x="5887527" y="4911268"/>
            <a:ext cx="5958049" cy="311495"/>
            <a:chOff x="5887527" y="5117549"/>
            <a:chExt cx="5958049" cy="311495"/>
          </a:xfrm>
        </p:grpSpPr>
        <p:sp>
          <p:nvSpPr>
            <p:cNvPr id="139" name="TextBox 146">
              <a:extLst>
                <a:ext uri="{FF2B5EF4-FFF2-40B4-BE49-F238E27FC236}">
                  <a16:creationId xmlns:a16="http://schemas.microsoft.com/office/drawing/2014/main" id="{66F2C06E-08AB-4DE0-9662-036B36DF9043}"/>
                </a:ext>
              </a:extLst>
            </p:cNvPr>
            <p:cNvSpPr txBox="1"/>
            <p:nvPr/>
          </p:nvSpPr>
          <p:spPr>
            <a:xfrm>
              <a:off x="6556683" y="5121267"/>
              <a:ext cx="5288893" cy="307777"/>
            </a:xfrm>
            <a:prstGeom prst="rect">
              <a:avLst/>
            </a:prstGeom>
            <a:noFill/>
          </p:spPr>
          <p:txBody>
            <a:bodyPr wrap="square" lIns="91440" tIns="45720" rIns="91440" bIns="45720" rtlCol="0" anchor="t">
              <a:spAutoFit/>
            </a:bodyPr>
            <a:lstStyle/>
            <a:p>
              <a:pPr algn="just"/>
              <a:r>
                <a:rPr lang="es-ES_tradnl" sz="1400">
                  <a:latin typeface="Montserrat"/>
                </a:rPr>
                <a:t>Gestión de incidentes de seguridad de la información</a:t>
              </a:r>
            </a:p>
          </p:txBody>
        </p:sp>
        <p:sp>
          <p:nvSpPr>
            <p:cNvPr id="201" name="TextBox 126">
              <a:extLst>
                <a:ext uri="{FF2B5EF4-FFF2-40B4-BE49-F238E27FC236}">
                  <a16:creationId xmlns:a16="http://schemas.microsoft.com/office/drawing/2014/main" id="{F965C77D-D8EE-405C-BA41-C22825A20C14}"/>
                </a:ext>
              </a:extLst>
            </p:cNvPr>
            <p:cNvSpPr txBox="1"/>
            <p:nvPr/>
          </p:nvSpPr>
          <p:spPr>
            <a:xfrm>
              <a:off x="5887527" y="5117549"/>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A.16</a:t>
              </a:r>
            </a:p>
          </p:txBody>
        </p:sp>
      </p:grpSp>
      <p:sp>
        <p:nvSpPr>
          <p:cNvPr id="202" name="TextBox 126">
            <a:extLst>
              <a:ext uri="{FF2B5EF4-FFF2-40B4-BE49-F238E27FC236}">
                <a16:creationId xmlns:a16="http://schemas.microsoft.com/office/drawing/2014/main" id="{072FF382-A163-4E62-89FB-B4574F905AA8}"/>
              </a:ext>
            </a:extLst>
          </p:cNvPr>
          <p:cNvSpPr txBox="1"/>
          <p:nvPr/>
        </p:nvSpPr>
        <p:spPr>
          <a:xfrm>
            <a:off x="5901871" y="5347609"/>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A.17</a:t>
            </a:r>
          </a:p>
        </p:txBody>
      </p:sp>
      <p:grpSp>
        <p:nvGrpSpPr>
          <p:cNvPr id="16" name="Grupo 15">
            <a:extLst>
              <a:ext uri="{FF2B5EF4-FFF2-40B4-BE49-F238E27FC236}">
                <a16:creationId xmlns:a16="http://schemas.microsoft.com/office/drawing/2014/main" id="{2F7DA548-F809-4678-A6F4-41012A79B3AE}"/>
              </a:ext>
            </a:extLst>
          </p:cNvPr>
          <p:cNvGrpSpPr/>
          <p:nvPr/>
        </p:nvGrpSpPr>
        <p:grpSpPr>
          <a:xfrm>
            <a:off x="5915943" y="5933970"/>
            <a:ext cx="5066959" cy="307778"/>
            <a:chOff x="5915943" y="5933970"/>
            <a:chExt cx="5066959" cy="307778"/>
          </a:xfrm>
        </p:grpSpPr>
        <p:sp>
          <p:nvSpPr>
            <p:cNvPr id="184" name="TextBox 146">
              <a:extLst>
                <a:ext uri="{FF2B5EF4-FFF2-40B4-BE49-F238E27FC236}">
                  <a16:creationId xmlns:a16="http://schemas.microsoft.com/office/drawing/2014/main" id="{61C32396-8F77-48A1-8428-394D83720643}"/>
                </a:ext>
              </a:extLst>
            </p:cNvPr>
            <p:cNvSpPr txBox="1"/>
            <p:nvPr/>
          </p:nvSpPr>
          <p:spPr>
            <a:xfrm>
              <a:off x="6556650" y="5933970"/>
              <a:ext cx="4426252" cy="307777"/>
            </a:xfrm>
            <a:prstGeom prst="rect">
              <a:avLst/>
            </a:prstGeom>
            <a:noFill/>
          </p:spPr>
          <p:txBody>
            <a:bodyPr wrap="square" rtlCol="0">
              <a:spAutoFit/>
            </a:bodyPr>
            <a:lstStyle/>
            <a:p>
              <a:pPr algn="just"/>
              <a:r>
                <a:rPr lang="es-ES_tradnl" sz="1400">
                  <a:latin typeface="Montserrat" pitchFamily="2" charset="77"/>
                </a:rPr>
                <a:t>Cumplimiento</a:t>
              </a:r>
            </a:p>
          </p:txBody>
        </p:sp>
        <p:sp>
          <p:nvSpPr>
            <p:cNvPr id="203" name="TextBox 126">
              <a:extLst>
                <a:ext uri="{FF2B5EF4-FFF2-40B4-BE49-F238E27FC236}">
                  <a16:creationId xmlns:a16="http://schemas.microsoft.com/office/drawing/2014/main" id="{285DB88D-9B85-4E9C-B409-F8D860051A47}"/>
                </a:ext>
              </a:extLst>
            </p:cNvPr>
            <p:cNvSpPr txBox="1"/>
            <p:nvPr/>
          </p:nvSpPr>
          <p:spPr>
            <a:xfrm>
              <a:off x="5915943" y="5933971"/>
              <a:ext cx="654779" cy="307777"/>
            </a:xfrm>
            <a:prstGeom prst="rect">
              <a:avLst/>
            </a:prstGeom>
            <a:solidFill>
              <a:srgbClr val="00B050"/>
            </a:solidFill>
          </p:spPr>
          <p:txBody>
            <a:bodyPr wrap="square" rtlCol="0">
              <a:spAutoFit/>
            </a:bodyPr>
            <a:lstStyle>
              <a:defPPr>
                <a:defRPr lang="en-CO"/>
              </a:defPPr>
              <a:lvl1pPr>
                <a:defRPr sz="1400" b="1">
                  <a:solidFill>
                    <a:schemeClr val="bg1"/>
                  </a:solidFill>
                  <a:latin typeface="Montserrat" pitchFamily="2" charset="77"/>
                </a:defRPr>
              </a:lvl1pPr>
            </a:lstStyle>
            <a:p>
              <a:pPr algn="ctr"/>
              <a:r>
                <a:rPr lang="es-ES_tradnl"/>
                <a:t>A.18</a:t>
              </a:r>
            </a:p>
          </p:txBody>
        </p:sp>
      </p:grpSp>
    </p:spTree>
    <p:extLst>
      <p:ext uri="{BB962C8B-B14F-4D97-AF65-F5344CB8AC3E}">
        <p14:creationId xmlns:p14="http://schemas.microsoft.com/office/powerpoint/2010/main" val="3799899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F76F916F-D75B-9E48-75E9-E696982E3B4B}"/>
              </a:ext>
            </a:extLst>
          </p:cNvPr>
          <p:cNvSpPr>
            <a:spLocks noGrp="1"/>
          </p:cNvSpPr>
          <p:nvPr>
            <p:ph type="ctrTitle"/>
          </p:nvPr>
        </p:nvSpPr>
        <p:spPr>
          <a:xfrm>
            <a:off x="1942531" y="3187201"/>
            <a:ext cx="8306937" cy="483597"/>
          </a:xfrm>
        </p:spPr>
        <p:txBody>
          <a:bodyPr anchor="ctr">
            <a:noAutofit/>
          </a:bodyPr>
          <a:lstStyle/>
          <a:p>
            <a:pPr algn="ctr"/>
            <a:r>
              <a:rPr lang="es-ES_tradnl" sz="16600" b="1">
                <a:solidFill>
                  <a:srgbClr val="359946"/>
                </a:solidFill>
                <a:effectLst>
                  <a:outerShdw blurRad="38100" dist="38100" dir="2700000" algn="tl">
                    <a:srgbClr val="000000">
                      <a:alpha val="43137"/>
                    </a:srgbClr>
                  </a:outerShdw>
                </a:effectLst>
                <a:latin typeface="Filson Pro Book" panose="02000000000000000000" pitchFamily="2" charset="77"/>
              </a:rPr>
              <a:t>GRACIAS</a:t>
            </a:r>
          </a:p>
        </p:txBody>
      </p:sp>
      <p:cxnSp>
        <p:nvCxnSpPr>
          <p:cNvPr id="3" name="Conector recto 2">
            <a:extLst>
              <a:ext uri="{FF2B5EF4-FFF2-40B4-BE49-F238E27FC236}">
                <a16:creationId xmlns:a16="http://schemas.microsoft.com/office/drawing/2014/main" id="{137137CE-F501-4607-B59F-540C2249A41F}"/>
              </a:ext>
            </a:extLst>
          </p:cNvPr>
          <p:cNvCxnSpPr/>
          <p:nvPr/>
        </p:nvCxnSpPr>
        <p:spPr>
          <a:xfrm>
            <a:off x="1443789" y="4315326"/>
            <a:ext cx="9272337" cy="0"/>
          </a:xfrm>
          <a:prstGeom prst="line">
            <a:avLst/>
          </a:prstGeom>
          <a:ln>
            <a:solidFill>
              <a:srgbClr val="00B05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7445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8">
            <a:extLst>
              <a:ext uri="{FF2B5EF4-FFF2-40B4-BE49-F238E27FC236}">
                <a16:creationId xmlns:a16="http://schemas.microsoft.com/office/drawing/2014/main" id="{8412E393-54B0-C81C-7C10-3BB1BE518292}"/>
              </a:ext>
            </a:extLst>
          </p:cNvPr>
          <p:cNvSpPr txBox="1"/>
          <p:nvPr/>
        </p:nvSpPr>
        <p:spPr>
          <a:xfrm>
            <a:off x="4435013" y="3079347"/>
            <a:ext cx="7651620" cy="338554"/>
          </a:xfrm>
          <a:prstGeom prst="rect">
            <a:avLst/>
          </a:prstGeom>
          <a:noFill/>
        </p:spPr>
        <p:txBody>
          <a:bodyPr wrap="square" rtlCol="0" anchor="ctr">
            <a:spAutoFit/>
          </a:bodyPr>
          <a:lstStyle/>
          <a:p>
            <a:pPr algn="just"/>
            <a:r>
              <a:rPr lang="es-ES_tradnl" sz="1600" dirty="0">
                <a:latin typeface="Montserrat" pitchFamily="2" charset="77"/>
              </a:rPr>
              <a:t>Conocimiento de la organización y de su contexto</a:t>
            </a:r>
          </a:p>
        </p:txBody>
      </p:sp>
      <p:sp>
        <p:nvSpPr>
          <p:cNvPr id="83" name="Título 1">
            <a:extLst>
              <a:ext uri="{FF2B5EF4-FFF2-40B4-BE49-F238E27FC236}">
                <a16:creationId xmlns:a16="http://schemas.microsoft.com/office/drawing/2014/main" id="{506CD6EB-70D3-487E-9F71-D2CD04A10599}"/>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grpSp>
        <p:nvGrpSpPr>
          <p:cNvPr id="84" name="Grupo 83">
            <a:extLst>
              <a:ext uri="{FF2B5EF4-FFF2-40B4-BE49-F238E27FC236}">
                <a16:creationId xmlns:a16="http://schemas.microsoft.com/office/drawing/2014/main" id="{25C3D3EB-5834-4434-9F8C-32542FBBC5BA}"/>
              </a:ext>
            </a:extLst>
          </p:cNvPr>
          <p:cNvGrpSpPr/>
          <p:nvPr/>
        </p:nvGrpSpPr>
        <p:grpSpPr>
          <a:xfrm>
            <a:off x="3881436" y="3070825"/>
            <a:ext cx="453198" cy="461766"/>
            <a:chOff x="5980367" y="2585794"/>
            <a:chExt cx="453198" cy="461766"/>
          </a:xfrm>
        </p:grpSpPr>
        <p:sp>
          <p:nvSpPr>
            <p:cNvPr id="87" name="Diagrama de flujo: conector 86">
              <a:extLst>
                <a:ext uri="{FF2B5EF4-FFF2-40B4-BE49-F238E27FC236}">
                  <a16:creationId xmlns:a16="http://schemas.microsoft.com/office/drawing/2014/main" id="{4931FFB7-1AAB-45CC-8765-D004B8BA825C}"/>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8" name="TextBox 126">
              <a:extLst>
                <a:ext uri="{FF2B5EF4-FFF2-40B4-BE49-F238E27FC236}">
                  <a16:creationId xmlns:a16="http://schemas.microsoft.com/office/drawing/2014/main" id="{90AB3EAE-936B-4213-A462-8A0FFBB5C459}"/>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4.1</a:t>
              </a:r>
            </a:p>
          </p:txBody>
        </p:sp>
      </p:grpSp>
      <p:grpSp>
        <p:nvGrpSpPr>
          <p:cNvPr id="89" name="Grupo 88">
            <a:extLst>
              <a:ext uri="{FF2B5EF4-FFF2-40B4-BE49-F238E27FC236}">
                <a16:creationId xmlns:a16="http://schemas.microsoft.com/office/drawing/2014/main" id="{65C60C9B-9DB5-4879-9DA8-003894444B91}"/>
              </a:ext>
            </a:extLst>
          </p:cNvPr>
          <p:cNvGrpSpPr/>
          <p:nvPr/>
        </p:nvGrpSpPr>
        <p:grpSpPr>
          <a:xfrm>
            <a:off x="3881437" y="3935329"/>
            <a:ext cx="453198" cy="461766"/>
            <a:chOff x="5980367" y="2585794"/>
            <a:chExt cx="453198" cy="461766"/>
          </a:xfrm>
        </p:grpSpPr>
        <p:sp>
          <p:nvSpPr>
            <p:cNvPr id="90" name="Diagrama de flujo: conector 89">
              <a:extLst>
                <a:ext uri="{FF2B5EF4-FFF2-40B4-BE49-F238E27FC236}">
                  <a16:creationId xmlns:a16="http://schemas.microsoft.com/office/drawing/2014/main" id="{EAA0D18B-0C92-4A9C-A25A-CE0F75EBD02A}"/>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91" name="TextBox 126">
              <a:extLst>
                <a:ext uri="{FF2B5EF4-FFF2-40B4-BE49-F238E27FC236}">
                  <a16:creationId xmlns:a16="http://schemas.microsoft.com/office/drawing/2014/main" id="{10666663-3997-457A-8042-A45FDB08C895}"/>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4.2</a:t>
              </a:r>
            </a:p>
          </p:txBody>
        </p:sp>
      </p:grpSp>
      <p:sp>
        <p:nvSpPr>
          <p:cNvPr id="92" name="TextBox 18">
            <a:extLst>
              <a:ext uri="{FF2B5EF4-FFF2-40B4-BE49-F238E27FC236}">
                <a16:creationId xmlns:a16="http://schemas.microsoft.com/office/drawing/2014/main" id="{939F776B-26C0-4135-96FD-C62F3C092D87}"/>
              </a:ext>
            </a:extLst>
          </p:cNvPr>
          <p:cNvSpPr txBox="1"/>
          <p:nvPr/>
        </p:nvSpPr>
        <p:spPr>
          <a:xfrm>
            <a:off x="4434647" y="3988189"/>
            <a:ext cx="7651620" cy="338554"/>
          </a:xfrm>
          <a:prstGeom prst="rect">
            <a:avLst/>
          </a:prstGeom>
          <a:noFill/>
        </p:spPr>
        <p:txBody>
          <a:bodyPr wrap="square" rtlCol="0" anchor="ctr">
            <a:spAutoFit/>
          </a:bodyPr>
          <a:lstStyle/>
          <a:p>
            <a:pPr algn="just"/>
            <a:r>
              <a:rPr lang="es-ES_tradnl" sz="1600">
                <a:latin typeface="Montserrat" pitchFamily="2" charset="77"/>
              </a:rPr>
              <a:t>Comprensión de las Necesidades y Expectativas de las Partes Interesadas</a:t>
            </a:r>
          </a:p>
        </p:txBody>
      </p:sp>
      <p:sp>
        <p:nvSpPr>
          <p:cNvPr id="93" name="TextBox 99">
            <a:extLst>
              <a:ext uri="{FF2B5EF4-FFF2-40B4-BE49-F238E27FC236}">
                <a16:creationId xmlns:a16="http://schemas.microsoft.com/office/drawing/2014/main" id="{F45B5FEB-6B33-4A27-B006-0B746DF68121}"/>
              </a:ext>
            </a:extLst>
          </p:cNvPr>
          <p:cNvSpPr txBox="1"/>
          <p:nvPr/>
        </p:nvSpPr>
        <p:spPr>
          <a:xfrm>
            <a:off x="4864865" y="3429000"/>
            <a:ext cx="2945412" cy="338554"/>
          </a:xfrm>
          <a:prstGeom prst="rect">
            <a:avLst/>
          </a:prstGeom>
          <a:noFill/>
        </p:spPr>
        <p:txBody>
          <a:bodyPr wrap="square" rtlCol="0" anchor="ctr">
            <a:spAutoFit/>
          </a:bodyPr>
          <a:lstStyle/>
          <a:p>
            <a:pPr algn="just"/>
            <a:r>
              <a:rPr lang="es-ES_tradnl" sz="1600" dirty="0">
                <a:latin typeface="Montserrat" pitchFamily="2" charset="77"/>
              </a:rPr>
              <a:t>Ver</a:t>
            </a:r>
          </a:p>
        </p:txBody>
      </p:sp>
      <p:sp>
        <p:nvSpPr>
          <p:cNvPr id="94" name="Flecha: a la derecha 93">
            <a:extLst>
              <a:ext uri="{FF2B5EF4-FFF2-40B4-BE49-F238E27FC236}">
                <a16:creationId xmlns:a16="http://schemas.microsoft.com/office/drawing/2014/main" id="{FFF09CB2-1A51-47CE-9825-4754547BFD9C}"/>
              </a:ext>
            </a:extLst>
          </p:cNvPr>
          <p:cNvSpPr/>
          <p:nvPr/>
        </p:nvSpPr>
        <p:spPr>
          <a:xfrm>
            <a:off x="4562096" y="3546886"/>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5" name="TextBox 99">
            <a:extLst>
              <a:ext uri="{FF2B5EF4-FFF2-40B4-BE49-F238E27FC236}">
                <a16:creationId xmlns:a16="http://schemas.microsoft.com/office/drawing/2014/main" id="{DB5CDA29-6DEE-49D9-873A-A41509D83BDE}"/>
              </a:ext>
            </a:extLst>
          </p:cNvPr>
          <p:cNvSpPr txBox="1"/>
          <p:nvPr/>
        </p:nvSpPr>
        <p:spPr>
          <a:xfrm>
            <a:off x="4864865" y="4333670"/>
            <a:ext cx="7221402" cy="338554"/>
          </a:xfrm>
          <a:prstGeom prst="rect">
            <a:avLst/>
          </a:prstGeom>
          <a:noFill/>
        </p:spPr>
        <p:txBody>
          <a:bodyPr wrap="square" rtlCol="0" anchor="ctr">
            <a:spAutoFit/>
          </a:bodyPr>
          <a:lstStyle/>
          <a:p>
            <a:pPr algn="just"/>
            <a:r>
              <a:rPr lang="es-ES_tradnl" sz="1600" dirty="0">
                <a:latin typeface="Montserrat" pitchFamily="2" charset="77"/>
              </a:rPr>
              <a:t>Matriz partes interesadas / Mapa partes interesadas</a:t>
            </a:r>
          </a:p>
        </p:txBody>
      </p:sp>
      <p:sp>
        <p:nvSpPr>
          <p:cNvPr id="96" name="Flecha: a la derecha 95">
            <a:extLst>
              <a:ext uri="{FF2B5EF4-FFF2-40B4-BE49-F238E27FC236}">
                <a16:creationId xmlns:a16="http://schemas.microsoft.com/office/drawing/2014/main" id="{1B5A0CA4-8BA0-4B15-AF23-D4135BE1B19C}"/>
              </a:ext>
            </a:extLst>
          </p:cNvPr>
          <p:cNvSpPr/>
          <p:nvPr/>
        </p:nvSpPr>
        <p:spPr>
          <a:xfrm>
            <a:off x="4562096" y="4451556"/>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04" name="Grupo 103">
            <a:extLst>
              <a:ext uri="{FF2B5EF4-FFF2-40B4-BE49-F238E27FC236}">
                <a16:creationId xmlns:a16="http://schemas.microsoft.com/office/drawing/2014/main" id="{F492D3C9-5AC0-4404-A033-6D7FC0C65671}"/>
              </a:ext>
            </a:extLst>
          </p:cNvPr>
          <p:cNvGrpSpPr/>
          <p:nvPr/>
        </p:nvGrpSpPr>
        <p:grpSpPr>
          <a:xfrm>
            <a:off x="0" y="2335558"/>
            <a:ext cx="4277849" cy="336672"/>
            <a:chOff x="3176" y="2252702"/>
            <a:chExt cx="4004192" cy="336672"/>
          </a:xfrm>
        </p:grpSpPr>
        <p:sp>
          <p:nvSpPr>
            <p:cNvPr id="105" name="Rectangle 46">
              <a:extLst>
                <a:ext uri="{FF2B5EF4-FFF2-40B4-BE49-F238E27FC236}">
                  <a16:creationId xmlns:a16="http://schemas.microsoft.com/office/drawing/2014/main" id="{D97C1E26-0863-43C3-B5E0-260306370202}"/>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06" name="Rectangle 47">
              <a:extLst>
                <a:ext uri="{FF2B5EF4-FFF2-40B4-BE49-F238E27FC236}">
                  <a16:creationId xmlns:a16="http://schemas.microsoft.com/office/drawing/2014/main" id="{AD79BACB-3694-4724-B1AB-6ECF655418DD}"/>
                </a:ext>
              </a:extLst>
            </p:cNvPr>
            <p:cNvSpPr/>
            <p:nvPr/>
          </p:nvSpPr>
          <p:spPr>
            <a:xfrm>
              <a:off x="244709" y="2252702"/>
              <a:ext cx="3235582"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07" name="TextBox 48">
              <a:extLst>
                <a:ext uri="{FF2B5EF4-FFF2-40B4-BE49-F238E27FC236}">
                  <a16:creationId xmlns:a16="http://schemas.microsoft.com/office/drawing/2014/main" id="{E906A802-1DD7-40C7-A03D-EC600AEB56DE}"/>
                </a:ext>
              </a:extLst>
            </p:cNvPr>
            <p:cNvSpPr txBox="1"/>
            <p:nvPr/>
          </p:nvSpPr>
          <p:spPr>
            <a:xfrm>
              <a:off x="524140" y="2272992"/>
              <a:ext cx="3483228"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IV. / CONTEXTO DE LA ORGANIZACIÓN</a:t>
              </a:r>
            </a:p>
          </p:txBody>
        </p:sp>
      </p:grpSp>
      <p:sp>
        <p:nvSpPr>
          <p:cNvPr id="108" name="Freeform 2">
            <a:extLst>
              <a:ext uri="{FF2B5EF4-FFF2-40B4-BE49-F238E27FC236}">
                <a16:creationId xmlns:a16="http://schemas.microsoft.com/office/drawing/2014/main" id="{2DF85C06-313F-4038-B4E9-64C45D7D5146}"/>
              </a:ext>
            </a:extLst>
          </p:cNvPr>
          <p:cNvSpPr/>
          <p:nvPr/>
        </p:nvSpPr>
        <p:spPr>
          <a:xfrm>
            <a:off x="556569" y="3429000"/>
            <a:ext cx="2670476" cy="2157413"/>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109" name="CuadroTexto 108">
            <a:extLst>
              <a:ext uri="{FF2B5EF4-FFF2-40B4-BE49-F238E27FC236}">
                <a16:creationId xmlns:a16="http://schemas.microsoft.com/office/drawing/2014/main" id="{037BECDA-4F1E-4D65-ADC3-B1C441D81E58}"/>
              </a:ext>
            </a:extLst>
          </p:cNvPr>
          <p:cNvSpPr txBox="1"/>
          <p:nvPr/>
        </p:nvSpPr>
        <p:spPr>
          <a:xfrm>
            <a:off x="4506449" y="4958637"/>
            <a:ext cx="7221401" cy="338554"/>
          </a:xfrm>
          <a:prstGeom prst="rect">
            <a:avLst/>
          </a:prstGeom>
          <a:noFill/>
        </p:spPr>
        <p:txBody>
          <a:bodyPr wrap="square" anchor="ctr">
            <a:spAutoFit/>
          </a:bodyPr>
          <a:lstStyle/>
          <a:p>
            <a:r>
              <a:rPr lang="es-CO" sz="1600" dirty="0">
                <a:latin typeface="Montserrat" pitchFamily="2" charset="77"/>
              </a:rPr>
              <a:t>Determinación del alcance del Sistema de Gestión de la Seguridad de la información </a:t>
            </a:r>
          </a:p>
        </p:txBody>
      </p:sp>
      <p:grpSp>
        <p:nvGrpSpPr>
          <p:cNvPr id="110" name="Grupo 109">
            <a:extLst>
              <a:ext uri="{FF2B5EF4-FFF2-40B4-BE49-F238E27FC236}">
                <a16:creationId xmlns:a16="http://schemas.microsoft.com/office/drawing/2014/main" id="{FFEE7EE8-FE38-4F5F-9B4A-0DB14F572316}"/>
              </a:ext>
            </a:extLst>
          </p:cNvPr>
          <p:cNvGrpSpPr/>
          <p:nvPr/>
        </p:nvGrpSpPr>
        <p:grpSpPr>
          <a:xfrm>
            <a:off x="3881437" y="4897031"/>
            <a:ext cx="453198" cy="461766"/>
            <a:chOff x="5980367" y="2585794"/>
            <a:chExt cx="453198" cy="461766"/>
          </a:xfrm>
        </p:grpSpPr>
        <p:sp>
          <p:nvSpPr>
            <p:cNvPr id="111" name="Diagrama de flujo: conector 110">
              <a:extLst>
                <a:ext uri="{FF2B5EF4-FFF2-40B4-BE49-F238E27FC236}">
                  <a16:creationId xmlns:a16="http://schemas.microsoft.com/office/drawing/2014/main" id="{A5B6DACE-3AD2-4F5E-9919-06EB8132E13E}"/>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12" name="TextBox 126">
              <a:extLst>
                <a:ext uri="{FF2B5EF4-FFF2-40B4-BE49-F238E27FC236}">
                  <a16:creationId xmlns:a16="http://schemas.microsoft.com/office/drawing/2014/main" id="{EF7587D4-A780-453F-B19A-B581015DBC32}"/>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4.3</a:t>
              </a:r>
            </a:p>
          </p:txBody>
        </p:sp>
      </p:grpSp>
      <p:sp>
        <p:nvSpPr>
          <p:cNvPr id="113" name="CuadroTexto 112">
            <a:extLst>
              <a:ext uri="{FF2B5EF4-FFF2-40B4-BE49-F238E27FC236}">
                <a16:creationId xmlns:a16="http://schemas.microsoft.com/office/drawing/2014/main" id="{4C974040-D3CC-4521-9927-1DB7F37E2B49}"/>
              </a:ext>
            </a:extLst>
          </p:cNvPr>
          <p:cNvSpPr txBox="1"/>
          <p:nvPr/>
        </p:nvSpPr>
        <p:spPr>
          <a:xfrm>
            <a:off x="4562096" y="5805785"/>
            <a:ext cx="5057785" cy="338554"/>
          </a:xfrm>
          <a:prstGeom prst="rect">
            <a:avLst/>
          </a:prstGeom>
          <a:noFill/>
        </p:spPr>
        <p:txBody>
          <a:bodyPr wrap="square" anchor="ctr">
            <a:spAutoFit/>
          </a:bodyPr>
          <a:lstStyle/>
          <a:p>
            <a:r>
              <a:rPr lang="es-CO" sz="1600" dirty="0">
                <a:latin typeface="Montserrat" pitchFamily="2" charset="77"/>
              </a:rPr>
              <a:t>Sistema de Gestión de la Seguridad de la Información </a:t>
            </a:r>
          </a:p>
        </p:txBody>
      </p:sp>
      <p:grpSp>
        <p:nvGrpSpPr>
          <p:cNvPr id="114" name="Grupo 113">
            <a:extLst>
              <a:ext uri="{FF2B5EF4-FFF2-40B4-BE49-F238E27FC236}">
                <a16:creationId xmlns:a16="http://schemas.microsoft.com/office/drawing/2014/main" id="{A475AE27-0A89-492D-A23B-9870B61C5C6D}"/>
              </a:ext>
            </a:extLst>
          </p:cNvPr>
          <p:cNvGrpSpPr/>
          <p:nvPr/>
        </p:nvGrpSpPr>
        <p:grpSpPr>
          <a:xfrm>
            <a:off x="3881435" y="5751062"/>
            <a:ext cx="453198" cy="461766"/>
            <a:chOff x="5980367" y="2585794"/>
            <a:chExt cx="453198" cy="461766"/>
          </a:xfrm>
        </p:grpSpPr>
        <p:sp>
          <p:nvSpPr>
            <p:cNvPr id="115" name="Diagrama de flujo: conector 114">
              <a:extLst>
                <a:ext uri="{FF2B5EF4-FFF2-40B4-BE49-F238E27FC236}">
                  <a16:creationId xmlns:a16="http://schemas.microsoft.com/office/drawing/2014/main" id="{6D827BB5-D6EA-41F5-90EF-0F681788E76C}"/>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16" name="TextBox 126">
              <a:extLst>
                <a:ext uri="{FF2B5EF4-FFF2-40B4-BE49-F238E27FC236}">
                  <a16:creationId xmlns:a16="http://schemas.microsoft.com/office/drawing/2014/main" id="{827C447D-6F64-4F0E-9D34-CE8030E9F207}"/>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4.4</a:t>
              </a:r>
            </a:p>
          </p:txBody>
        </p:sp>
      </p:grpSp>
      <p:sp>
        <p:nvSpPr>
          <p:cNvPr id="117" name="TextBox 99">
            <a:extLst>
              <a:ext uri="{FF2B5EF4-FFF2-40B4-BE49-F238E27FC236}">
                <a16:creationId xmlns:a16="http://schemas.microsoft.com/office/drawing/2014/main" id="{1AA79A38-6532-40B0-99F9-75EF521A0498}"/>
              </a:ext>
            </a:extLst>
          </p:cNvPr>
          <p:cNvSpPr txBox="1"/>
          <p:nvPr/>
        </p:nvSpPr>
        <p:spPr>
          <a:xfrm>
            <a:off x="4864865" y="5280324"/>
            <a:ext cx="2945412" cy="338554"/>
          </a:xfrm>
          <a:prstGeom prst="rect">
            <a:avLst/>
          </a:prstGeom>
          <a:noFill/>
        </p:spPr>
        <p:txBody>
          <a:bodyPr wrap="square" rtlCol="0" anchor="ctr">
            <a:spAutoFit/>
          </a:bodyPr>
          <a:lstStyle/>
          <a:p>
            <a:pPr algn="just"/>
            <a:r>
              <a:rPr lang="es-ES_tradnl" sz="1600" dirty="0">
                <a:latin typeface="Montserrat" pitchFamily="2" charset="77"/>
              </a:rPr>
              <a:t>Ver</a:t>
            </a:r>
          </a:p>
        </p:txBody>
      </p:sp>
      <p:sp>
        <p:nvSpPr>
          <p:cNvPr id="118" name="Flecha: a la derecha 117">
            <a:extLst>
              <a:ext uri="{FF2B5EF4-FFF2-40B4-BE49-F238E27FC236}">
                <a16:creationId xmlns:a16="http://schemas.microsoft.com/office/drawing/2014/main" id="{22991F5C-A24A-486F-A31A-59B77E43834B}"/>
              </a:ext>
            </a:extLst>
          </p:cNvPr>
          <p:cNvSpPr/>
          <p:nvPr/>
        </p:nvSpPr>
        <p:spPr>
          <a:xfrm>
            <a:off x="4562096" y="539821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9" name="TextBox 99">
            <a:extLst>
              <a:ext uri="{FF2B5EF4-FFF2-40B4-BE49-F238E27FC236}">
                <a16:creationId xmlns:a16="http://schemas.microsoft.com/office/drawing/2014/main" id="{539EAE29-AC72-4ECE-A935-561B261FC831}"/>
              </a:ext>
            </a:extLst>
          </p:cNvPr>
          <p:cNvSpPr txBox="1"/>
          <p:nvPr/>
        </p:nvSpPr>
        <p:spPr>
          <a:xfrm>
            <a:off x="4864865" y="6127472"/>
            <a:ext cx="2945412" cy="338554"/>
          </a:xfrm>
          <a:prstGeom prst="rect">
            <a:avLst/>
          </a:prstGeom>
          <a:noFill/>
        </p:spPr>
        <p:txBody>
          <a:bodyPr wrap="square" rtlCol="0" anchor="ctr">
            <a:spAutoFit/>
          </a:bodyPr>
          <a:lstStyle/>
          <a:p>
            <a:pPr algn="just"/>
            <a:r>
              <a:rPr lang="es-ES_tradnl" sz="1600" dirty="0">
                <a:latin typeface="Montserrat" pitchFamily="2" charset="77"/>
              </a:rPr>
              <a:t>Ver</a:t>
            </a:r>
          </a:p>
        </p:txBody>
      </p:sp>
      <p:sp>
        <p:nvSpPr>
          <p:cNvPr id="120" name="Flecha: a la derecha 119">
            <a:extLst>
              <a:ext uri="{FF2B5EF4-FFF2-40B4-BE49-F238E27FC236}">
                <a16:creationId xmlns:a16="http://schemas.microsoft.com/office/drawing/2014/main" id="{564F4385-C4DE-4FF5-A6D8-D58724D76F3D}"/>
              </a:ext>
            </a:extLst>
          </p:cNvPr>
          <p:cNvSpPr/>
          <p:nvPr/>
        </p:nvSpPr>
        <p:spPr>
          <a:xfrm>
            <a:off x="4562096" y="6245358"/>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825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55CE2FB6-DC87-4555-AAB9-1857DC6AD939}"/>
              </a:ext>
            </a:extLst>
          </p:cNvPr>
          <p:cNvGrpSpPr/>
          <p:nvPr/>
        </p:nvGrpSpPr>
        <p:grpSpPr>
          <a:xfrm>
            <a:off x="2003267" y="3719795"/>
            <a:ext cx="9194385" cy="2775022"/>
            <a:chOff x="1995692" y="4316325"/>
            <a:chExt cx="8235815" cy="2219635"/>
          </a:xfrm>
        </p:grpSpPr>
        <p:pic>
          <p:nvPicPr>
            <p:cNvPr id="4" name="Imagen 3">
              <a:extLst>
                <a:ext uri="{FF2B5EF4-FFF2-40B4-BE49-F238E27FC236}">
                  <a16:creationId xmlns:a16="http://schemas.microsoft.com/office/drawing/2014/main" id="{6A5EBDFB-94F7-4692-A277-0EAA96E8E1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63870" y="4316325"/>
              <a:ext cx="3667637" cy="2219635"/>
            </a:xfrm>
            <a:prstGeom prst="rect">
              <a:avLst/>
            </a:prstGeom>
          </p:spPr>
        </p:pic>
        <p:sp>
          <p:nvSpPr>
            <p:cNvPr id="30" name="Freeform 3">
              <a:extLst>
                <a:ext uri="{FF2B5EF4-FFF2-40B4-BE49-F238E27FC236}">
                  <a16:creationId xmlns:a16="http://schemas.microsoft.com/office/drawing/2014/main" id="{60AAE400-3E67-4394-9AAE-9FBDA3EA0930}"/>
                </a:ext>
              </a:extLst>
            </p:cNvPr>
            <p:cNvSpPr/>
            <p:nvPr/>
          </p:nvSpPr>
          <p:spPr>
            <a:xfrm>
              <a:off x="1995692" y="4417083"/>
              <a:ext cx="5222557" cy="2018120"/>
            </a:xfrm>
            <a:custGeom>
              <a:avLst/>
              <a:gdLst/>
              <a:ahLst/>
              <a:cxnLst/>
              <a:rect l="l" t="t" r="r" b="b"/>
              <a:pathLst>
                <a:path w="7315200" h="3231988">
                  <a:moveTo>
                    <a:pt x="0" y="0"/>
                  </a:moveTo>
                  <a:lnTo>
                    <a:pt x="7315200" y="0"/>
                  </a:lnTo>
                  <a:lnTo>
                    <a:pt x="7315200" y="3231989"/>
                  </a:lnTo>
                  <a:lnTo>
                    <a:pt x="0" y="32319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grpSp>
      <p:sp>
        <p:nvSpPr>
          <p:cNvPr id="3" name="Título 1">
            <a:extLst>
              <a:ext uri="{FF2B5EF4-FFF2-40B4-BE49-F238E27FC236}">
                <a16:creationId xmlns:a16="http://schemas.microsoft.com/office/drawing/2014/main" id="{EA18FE61-2CBE-4E73-86AD-ABD09A68A0E9}"/>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MAPA DE PARTES INTERESADAS</a:t>
            </a:r>
          </a:p>
        </p:txBody>
      </p:sp>
      <p:grpSp>
        <p:nvGrpSpPr>
          <p:cNvPr id="25" name="Grupo 24">
            <a:extLst>
              <a:ext uri="{FF2B5EF4-FFF2-40B4-BE49-F238E27FC236}">
                <a16:creationId xmlns:a16="http://schemas.microsoft.com/office/drawing/2014/main" id="{0384CBD6-6CFA-4F63-8F17-06E3A9FAFCDA}"/>
              </a:ext>
            </a:extLst>
          </p:cNvPr>
          <p:cNvGrpSpPr/>
          <p:nvPr/>
        </p:nvGrpSpPr>
        <p:grpSpPr>
          <a:xfrm>
            <a:off x="2111689" y="4128806"/>
            <a:ext cx="8846121" cy="1923971"/>
            <a:chOff x="1305195" y="4600033"/>
            <a:chExt cx="8117711" cy="1435845"/>
          </a:xfrm>
        </p:grpSpPr>
        <p:sp>
          <p:nvSpPr>
            <p:cNvPr id="10" name="Rectángulo 9">
              <a:extLst>
                <a:ext uri="{FF2B5EF4-FFF2-40B4-BE49-F238E27FC236}">
                  <a16:creationId xmlns:a16="http://schemas.microsoft.com/office/drawing/2014/main" id="{6E187019-5D10-49C9-98DC-837FB27C407E}"/>
                </a:ext>
              </a:extLst>
            </p:cNvPr>
            <p:cNvSpPr/>
            <p:nvPr/>
          </p:nvSpPr>
          <p:spPr>
            <a:xfrm>
              <a:off x="1305195" y="4600033"/>
              <a:ext cx="852218" cy="574228"/>
            </a:xfrm>
            <a:prstGeom prst="rect">
              <a:avLst/>
            </a:prstGeom>
          </p:spPr>
          <p:txBody>
            <a:bodyPr wrap="square">
              <a:spAutoFit/>
            </a:bodyPr>
            <a:lstStyle/>
            <a:p>
              <a:pPr lvl="0" algn="ctr"/>
              <a:r>
                <a:rPr lang="es-ES"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GRUPO DE PROYECTOS ESPECIALES DE TI - GEPT</a:t>
              </a:r>
            </a:p>
          </p:txBody>
        </p:sp>
        <p:sp>
          <p:nvSpPr>
            <p:cNvPr id="11" name="Rectángulo 10">
              <a:extLst>
                <a:ext uri="{FF2B5EF4-FFF2-40B4-BE49-F238E27FC236}">
                  <a16:creationId xmlns:a16="http://schemas.microsoft.com/office/drawing/2014/main" id="{C1EBBC95-3036-4868-886F-45BDE72517A5}"/>
                </a:ext>
              </a:extLst>
            </p:cNvPr>
            <p:cNvSpPr/>
            <p:nvPr/>
          </p:nvSpPr>
          <p:spPr>
            <a:xfrm>
              <a:off x="1794642" y="5439050"/>
              <a:ext cx="1115109" cy="574228"/>
            </a:xfrm>
            <a:prstGeom prst="rect">
              <a:avLst/>
            </a:prstGeom>
          </p:spPr>
          <p:txBody>
            <a:bodyPr wrap="square">
              <a:spAutoFit/>
            </a:bodyPr>
            <a:lstStyle/>
            <a:p>
              <a:pPr lvl="0" algn="ctr"/>
              <a:r>
                <a:rPr lang="es-MX"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DIRECCIÓN EJECUTIVA DE ADMINISTRACIÓN JUDICIAL</a:t>
              </a:r>
            </a:p>
          </p:txBody>
        </p:sp>
        <p:sp>
          <p:nvSpPr>
            <p:cNvPr id="13" name="Rectángulo 12">
              <a:extLst>
                <a:ext uri="{FF2B5EF4-FFF2-40B4-BE49-F238E27FC236}">
                  <a16:creationId xmlns:a16="http://schemas.microsoft.com/office/drawing/2014/main" id="{95EA0A58-0DE1-4BCA-8C72-DB861AE1F127}"/>
                </a:ext>
              </a:extLst>
            </p:cNvPr>
            <p:cNvSpPr/>
            <p:nvPr/>
          </p:nvSpPr>
          <p:spPr>
            <a:xfrm>
              <a:off x="2486333" y="4654084"/>
              <a:ext cx="971118" cy="447898"/>
            </a:xfrm>
            <a:prstGeom prst="rect">
              <a:avLst/>
            </a:prstGeom>
          </p:spPr>
          <p:txBody>
            <a:bodyPr wrap="square">
              <a:spAutoFit/>
            </a:bodyPr>
            <a:lstStyle/>
            <a:p>
              <a:pPr lvl="0" algn="ctr"/>
              <a:r>
                <a:rPr lang="es-MX"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a:t>
              </a:r>
            </a:p>
            <a:p>
              <a:pPr lvl="0" algn="ctr"/>
              <a:r>
                <a:rPr lang="es-MX"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INFORMÁTICA - DEAJ</a:t>
              </a:r>
            </a:p>
          </p:txBody>
        </p:sp>
        <p:sp>
          <p:nvSpPr>
            <p:cNvPr id="14" name="Rectángulo 13">
              <a:extLst>
                <a:ext uri="{FF2B5EF4-FFF2-40B4-BE49-F238E27FC236}">
                  <a16:creationId xmlns:a16="http://schemas.microsoft.com/office/drawing/2014/main" id="{B707365C-7645-49DD-803E-44F51A3F870F}"/>
                </a:ext>
              </a:extLst>
            </p:cNvPr>
            <p:cNvSpPr/>
            <p:nvPr/>
          </p:nvSpPr>
          <p:spPr>
            <a:xfrm>
              <a:off x="3104831" y="5461650"/>
              <a:ext cx="966741" cy="574228"/>
            </a:xfrm>
            <a:prstGeom prst="rect">
              <a:avLst/>
            </a:prstGeom>
          </p:spPr>
          <p:txBody>
            <a:bodyPr wrap="square">
              <a:spAutoFit/>
            </a:bodyPr>
            <a:lstStyle/>
            <a:p>
              <a:pPr lvl="0" algn="ctr"/>
              <a:r>
                <a:rPr lang="es-ES"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GRUPO DE GESTIÓN PROYECTOS ESTRATÉGICOS</a:t>
              </a:r>
              <a:endParaRPr lang="es-ES"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15" name="Rectángulo 14">
              <a:extLst>
                <a:ext uri="{FF2B5EF4-FFF2-40B4-BE49-F238E27FC236}">
                  <a16:creationId xmlns:a16="http://schemas.microsoft.com/office/drawing/2014/main" id="{1B26272E-1874-40A6-A283-C6C5446C91DF}"/>
                </a:ext>
              </a:extLst>
            </p:cNvPr>
            <p:cNvSpPr/>
            <p:nvPr/>
          </p:nvSpPr>
          <p:spPr>
            <a:xfrm>
              <a:off x="3691022" y="4622466"/>
              <a:ext cx="933078" cy="574228"/>
            </a:xfrm>
            <a:prstGeom prst="rect">
              <a:avLst/>
            </a:prstGeom>
          </p:spPr>
          <p:txBody>
            <a:bodyPr wrap="square">
              <a:spAutoFit/>
            </a:bodyPr>
            <a:lstStyle/>
            <a:p>
              <a:pPr algn="ctr"/>
              <a:r>
                <a:rPr lang="es-ES" sz="1100" dirty="0">
                  <a:ln cap="rnd" cmpd="sng">
                    <a:noFill/>
                  </a:ln>
                  <a:solidFill>
                    <a:schemeClr val="tx2">
                      <a:lumMod val="50000"/>
                    </a:schemeClr>
                  </a:solidFill>
                  <a:latin typeface="Montserrat Medium" panose="00000600000000000000" pitchFamily="2" charset="0"/>
                  <a:cs typeface="Gotham Book" panose="020B0604020202020204" charset="0"/>
                  <a:sym typeface="Montserrat"/>
                </a:rPr>
                <a:t>UNIDAD DE REGITRO NACIONAL DE ABOGADOS</a:t>
              </a:r>
              <a:endParaRPr lang="es-ES" sz="1100" dirty="0">
                <a:ln cap="rnd" cmpd="sng">
                  <a:noFill/>
                </a:ln>
                <a:solidFill>
                  <a:schemeClr val="tx2">
                    <a:lumMod val="50000"/>
                  </a:schemeClr>
                </a:solidFill>
                <a:latin typeface="Montserrat Medium" panose="00000600000000000000" pitchFamily="2" charset="0"/>
                <a:cs typeface="Gotham Book" panose="020B0604020202020204" charset="0"/>
              </a:endParaRPr>
            </a:p>
          </p:txBody>
        </p:sp>
        <p:sp>
          <p:nvSpPr>
            <p:cNvPr id="16" name="Rectángulo 15">
              <a:extLst>
                <a:ext uri="{FF2B5EF4-FFF2-40B4-BE49-F238E27FC236}">
                  <a16:creationId xmlns:a16="http://schemas.microsoft.com/office/drawing/2014/main" id="{6725A4EF-C4CA-429D-BEFE-047C4226B7D0}"/>
                </a:ext>
              </a:extLst>
            </p:cNvPr>
            <p:cNvSpPr/>
            <p:nvPr/>
          </p:nvSpPr>
          <p:spPr>
            <a:xfrm>
              <a:off x="4204167" y="5516385"/>
              <a:ext cx="1142671" cy="447898"/>
            </a:xfrm>
            <a:prstGeom prst="rect">
              <a:avLst/>
            </a:prstGeom>
          </p:spPr>
          <p:txBody>
            <a:bodyPr wrap="square">
              <a:spAutoFit/>
            </a:bodyPr>
            <a:lstStyle/>
            <a:p>
              <a:pPr lvl="0" algn="ct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CENTRO DE DOCUMENTACIÓN JUDICIAL</a:t>
              </a:r>
            </a:p>
          </p:txBody>
        </p:sp>
        <p:sp>
          <p:nvSpPr>
            <p:cNvPr id="17" name="Rectángulo 16">
              <a:extLst>
                <a:ext uri="{FF2B5EF4-FFF2-40B4-BE49-F238E27FC236}">
                  <a16:creationId xmlns:a16="http://schemas.microsoft.com/office/drawing/2014/main" id="{DC32601F-18B6-427B-85A8-1DD33E1CF66A}"/>
                </a:ext>
              </a:extLst>
            </p:cNvPr>
            <p:cNvSpPr/>
            <p:nvPr/>
          </p:nvSpPr>
          <p:spPr>
            <a:xfrm>
              <a:off x="4997945" y="4706800"/>
              <a:ext cx="776014" cy="447898"/>
            </a:xfrm>
            <a:prstGeom prst="rect">
              <a:avLst/>
            </a:prstGeom>
          </p:spPr>
          <p:txBody>
            <a:bodyPr wrap="square">
              <a:spAutoFit/>
            </a:bodyPr>
            <a:lstStyle/>
            <a:p>
              <a:pPr lvl="0" algn="ct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DIRECCIÓN SECCIONAL BOGOTÁ</a:t>
              </a:r>
            </a:p>
          </p:txBody>
        </p:sp>
        <p:sp>
          <p:nvSpPr>
            <p:cNvPr id="18" name="Rectángulo 17">
              <a:extLst>
                <a:ext uri="{FF2B5EF4-FFF2-40B4-BE49-F238E27FC236}">
                  <a16:creationId xmlns:a16="http://schemas.microsoft.com/office/drawing/2014/main" id="{FC75CCBB-5F61-46B1-A792-385C09610024}"/>
                </a:ext>
              </a:extLst>
            </p:cNvPr>
            <p:cNvSpPr/>
            <p:nvPr/>
          </p:nvSpPr>
          <p:spPr>
            <a:xfrm>
              <a:off x="5512486" y="5452902"/>
              <a:ext cx="966741" cy="574228"/>
            </a:xfrm>
            <a:prstGeom prst="rect">
              <a:avLst/>
            </a:prstGeom>
          </p:spPr>
          <p:txBody>
            <a:bodyPr wrap="square">
              <a:spAutoFit/>
            </a:bodyPr>
            <a:lstStyle/>
            <a:p>
              <a:pPr algn="ctr"/>
              <a:r>
                <a:rPr lang="es-ES" sz="1100" dirty="0">
                  <a:ln cap="rnd" cmpd="sng">
                    <a:noFill/>
                  </a:ln>
                  <a:solidFill>
                    <a:schemeClr val="tx2">
                      <a:lumMod val="50000"/>
                    </a:schemeClr>
                  </a:solidFill>
                  <a:latin typeface="Montserrat Medium" panose="00000600000000000000" pitchFamily="2" charset="0"/>
                  <a:cs typeface="Gotham Book" panose="020B0604020202020204" charset="0"/>
                  <a:sym typeface="Montserrat"/>
                </a:rPr>
                <a:t>ESCUELA JUDICIAL (RODRIGO LARA BONILLA)</a:t>
              </a:r>
              <a:endParaRPr lang="es-ES" sz="1100" dirty="0">
                <a:ln cap="rnd" cmpd="sng">
                  <a:noFill/>
                </a:ln>
                <a:solidFill>
                  <a:schemeClr val="tx2">
                    <a:lumMod val="50000"/>
                  </a:schemeClr>
                </a:solidFill>
                <a:latin typeface="Montserrat Medium" panose="00000600000000000000" pitchFamily="2" charset="0"/>
                <a:cs typeface="Gotham Book" panose="020B0604020202020204" charset="0"/>
              </a:endParaRPr>
            </a:p>
          </p:txBody>
        </p:sp>
        <p:sp>
          <p:nvSpPr>
            <p:cNvPr id="19" name="Google Shape;386;gb82af0ec16_0_85">
              <a:extLst>
                <a:ext uri="{FF2B5EF4-FFF2-40B4-BE49-F238E27FC236}">
                  <a16:creationId xmlns:a16="http://schemas.microsoft.com/office/drawing/2014/main" id="{345D61B6-D76E-4E07-852F-858702AA6BFC}"/>
                </a:ext>
              </a:extLst>
            </p:cNvPr>
            <p:cNvSpPr txBox="1"/>
            <p:nvPr/>
          </p:nvSpPr>
          <p:spPr>
            <a:xfrm>
              <a:off x="6150551" y="4808519"/>
              <a:ext cx="814026" cy="229675"/>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UDAE</a:t>
              </a:r>
              <a:endParaRPr lang="es-419" sz="12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endParaRPr>
            </a:p>
          </p:txBody>
        </p:sp>
        <p:sp>
          <p:nvSpPr>
            <p:cNvPr id="20" name="Google Shape;385;gb82af0ec16_0_85">
              <a:extLst>
                <a:ext uri="{FF2B5EF4-FFF2-40B4-BE49-F238E27FC236}">
                  <a16:creationId xmlns:a16="http://schemas.microsoft.com/office/drawing/2014/main" id="{2E21B433-BD7D-4B74-8726-86FFB21A2881}"/>
                </a:ext>
              </a:extLst>
            </p:cNvPr>
            <p:cNvSpPr txBox="1"/>
            <p:nvPr/>
          </p:nvSpPr>
          <p:spPr>
            <a:xfrm>
              <a:off x="6750563" y="5532916"/>
              <a:ext cx="816274" cy="482336"/>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 DE CONTROL INTERNO</a:t>
              </a:r>
            </a:p>
          </p:txBody>
        </p:sp>
        <p:sp>
          <p:nvSpPr>
            <p:cNvPr id="21" name="Google Shape;394;gb82af0ec16_0_85">
              <a:extLst>
                <a:ext uri="{FF2B5EF4-FFF2-40B4-BE49-F238E27FC236}">
                  <a16:creationId xmlns:a16="http://schemas.microsoft.com/office/drawing/2014/main" id="{15985082-8A7D-4C52-9001-FD7AA6866857}"/>
                </a:ext>
              </a:extLst>
            </p:cNvPr>
            <p:cNvSpPr txBox="1"/>
            <p:nvPr/>
          </p:nvSpPr>
          <p:spPr>
            <a:xfrm>
              <a:off x="7322257" y="4703037"/>
              <a:ext cx="819968" cy="482336"/>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UNIDAD DE RECURSOS HUMANOS</a:t>
              </a:r>
              <a:endPar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2" name="Google Shape;394;gb82af0ec16_0_85">
              <a:extLst>
                <a:ext uri="{FF2B5EF4-FFF2-40B4-BE49-F238E27FC236}">
                  <a16:creationId xmlns:a16="http://schemas.microsoft.com/office/drawing/2014/main" id="{997B06F4-4249-4CCA-AFF5-73F65240A1F4}"/>
                </a:ext>
              </a:extLst>
            </p:cNvPr>
            <p:cNvSpPr txBox="1"/>
            <p:nvPr/>
          </p:nvSpPr>
          <p:spPr>
            <a:xfrm>
              <a:off x="8019933" y="5671290"/>
              <a:ext cx="609274" cy="229675"/>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ES"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SIGCMA</a:t>
              </a:r>
              <a:endParaRPr lang="es-ES"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sp>
          <p:nvSpPr>
            <p:cNvPr id="23" name="Google Shape;395;gb82af0ec16_0_85">
              <a:extLst>
                <a:ext uri="{FF2B5EF4-FFF2-40B4-BE49-F238E27FC236}">
                  <a16:creationId xmlns:a16="http://schemas.microsoft.com/office/drawing/2014/main" id="{0C7702E9-28A2-4C44-A6B1-366D6C19FB07}"/>
                </a:ext>
              </a:extLst>
            </p:cNvPr>
            <p:cNvSpPr txBox="1"/>
            <p:nvPr/>
          </p:nvSpPr>
          <p:spPr>
            <a:xfrm>
              <a:off x="8558827" y="4714358"/>
              <a:ext cx="864079" cy="482336"/>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OTROS GRUPOS DE INTERÉS</a:t>
              </a:r>
              <a:endParaRPr lang="es-419" sz="1100" dirty="0">
                <a:ln cap="rnd" cmpd="sng">
                  <a:noFill/>
                </a:ln>
                <a:solidFill>
                  <a:schemeClr val="tx2">
                    <a:lumMod val="50000"/>
                  </a:schemeClr>
                </a:solidFill>
                <a:latin typeface="Montserrat Medium" panose="00000600000000000000" pitchFamily="2" charset="0"/>
                <a:ea typeface="Montserrat"/>
                <a:cs typeface="Gotham Book" panose="020B0604020202020204" charset="0"/>
              </a:endParaRPr>
            </a:p>
          </p:txBody>
        </p:sp>
      </p:grpSp>
      <p:sp>
        <p:nvSpPr>
          <p:cNvPr id="39" name="Cerrar llave 38">
            <a:extLst>
              <a:ext uri="{FF2B5EF4-FFF2-40B4-BE49-F238E27FC236}">
                <a16:creationId xmlns:a16="http://schemas.microsoft.com/office/drawing/2014/main" id="{C13ABB57-9162-47FC-8897-830A928F21D9}"/>
              </a:ext>
            </a:extLst>
          </p:cNvPr>
          <p:cNvSpPr/>
          <p:nvPr/>
        </p:nvSpPr>
        <p:spPr>
          <a:xfrm rot="16200000">
            <a:off x="5928712" y="144631"/>
            <a:ext cx="336671" cy="7143748"/>
          </a:xfrm>
          <a:prstGeom prst="rightBrace">
            <a:avLst>
              <a:gd name="adj1" fmla="val 8333"/>
              <a:gd name="adj2" fmla="val 51655"/>
            </a:avLst>
          </a:prstGeom>
          <a:ln>
            <a:solidFill>
              <a:srgbClr val="00B05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CO" sz="2400">
              <a:latin typeface="Montserrat Medium" panose="00000600000000000000" pitchFamily="2" charset="0"/>
            </a:endParaRPr>
          </a:p>
        </p:txBody>
      </p:sp>
      <p:sp>
        <p:nvSpPr>
          <p:cNvPr id="43" name="Freeform 8">
            <a:extLst>
              <a:ext uri="{FF2B5EF4-FFF2-40B4-BE49-F238E27FC236}">
                <a16:creationId xmlns:a16="http://schemas.microsoft.com/office/drawing/2014/main" id="{A6AE17E4-77C6-467A-B543-21291A9952A1}"/>
              </a:ext>
            </a:extLst>
          </p:cNvPr>
          <p:cNvSpPr/>
          <p:nvPr/>
        </p:nvSpPr>
        <p:spPr>
          <a:xfrm>
            <a:off x="-4267" y="5533871"/>
            <a:ext cx="1864850" cy="1336949"/>
          </a:xfrm>
          <a:custGeom>
            <a:avLst/>
            <a:gdLst/>
            <a:ahLst/>
            <a:cxnLst/>
            <a:rect l="l" t="t" r="r" b="b"/>
            <a:pathLst>
              <a:path w="4764054" h="3048995">
                <a:moveTo>
                  <a:pt x="0" y="0"/>
                </a:moveTo>
                <a:lnTo>
                  <a:pt x="4764054" y="0"/>
                </a:lnTo>
                <a:lnTo>
                  <a:pt x="4764054" y="3048995"/>
                </a:lnTo>
                <a:lnTo>
                  <a:pt x="0" y="30489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grpSp>
        <p:nvGrpSpPr>
          <p:cNvPr id="9" name="Grupo 8">
            <a:extLst>
              <a:ext uri="{FF2B5EF4-FFF2-40B4-BE49-F238E27FC236}">
                <a16:creationId xmlns:a16="http://schemas.microsoft.com/office/drawing/2014/main" id="{CBA56FC6-8378-4DAB-921E-7DE593B30B6B}"/>
              </a:ext>
            </a:extLst>
          </p:cNvPr>
          <p:cNvGrpSpPr/>
          <p:nvPr/>
        </p:nvGrpSpPr>
        <p:grpSpPr>
          <a:xfrm>
            <a:off x="2450219" y="2051691"/>
            <a:ext cx="7428299" cy="1863436"/>
            <a:chOff x="3018291" y="2577434"/>
            <a:chExt cx="5954259" cy="1552792"/>
          </a:xfrm>
        </p:grpSpPr>
        <p:pic>
          <p:nvPicPr>
            <p:cNvPr id="5" name="Imagen 4">
              <a:extLst>
                <a:ext uri="{FF2B5EF4-FFF2-40B4-BE49-F238E27FC236}">
                  <a16:creationId xmlns:a16="http://schemas.microsoft.com/office/drawing/2014/main" id="{5A73DA8A-F303-4583-9BC8-88481768FAB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018291" y="2577434"/>
              <a:ext cx="3743847" cy="1552792"/>
            </a:xfrm>
            <a:prstGeom prst="rect">
              <a:avLst/>
            </a:prstGeom>
          </p:spPr>
        </p:pic>
        <p:grpSp>
          <p:nvGrpSpPr>
            <p:cNvPr id="7" name="Grupo 6">
              <a:extLst>
                <a:ext uri="{FF2B5EF4-FFF2-40B4-BE49-F238E27FC236}">
                  <a16:creationId xmlns:a16="http://schemas.microsoft.com/office/drawing/2014/main" id="{B4792B49-1909-4810-ABBF-FFD87B5CF456}"/>
                </a:ext>
              </a:extLst>
            </p:cNvPr>
            <p:cNvGrpSpPr/>
            <p:nvPr/>
          </p:nvGrpSpPr>
          <p:grpSpPr>
            <a:xfrm>
              <a:off x="3221404" y="2599260"/>
              <a:ext cx="5751146" cy="1366693"/>
              <a:chOff x="3221404" y="2599260"/>
              <a:chExt cx="5751146" cy="1366693"/>
            </a:xfrm>
          </p:grpSpPr>
          <p:grpSp>
            <p:nvGrpSpPr>
              <p:cNvPr id="41" name="Grupo 40">
                <a:extLst>
                  <a:ext uri="{FF2B5EF4-FFF2-40B4-BE49-F238E27FC236}">
                    <a16:creationId xmlns:a16="http://schemas.microsoft.com/office/drawing/2014/main" id="{3E12E2A3-31CB-479F-B410-7A7640BDABD2}"/>
                  </a:ext>
                </a:extLst>
              </p:cNvPr>
              <p:cNvGrpSpPr/>
              <p:nvPr/>
            </p:nvGrpSpPr>
            <p:grpSpPr>
              <a:xfrm>
                <a:off x="3221404" y="3000687"/>
                <a:ext cx="5594319" cy="839478"/>
                <a:chOff x="3221404" y="3357884"/>
                <a:chExt cx="5594319" cy="839478"/>
              </a:xfrm>
            </p:grpSpPr>
            <p:sp>
              <p:nvSpPr>
                <p:cNvPr id="34" name="Google Shape;383;gb82af0ec16_0_85">
                  <a:extLst>
                    <a:ext uri="{FF2B5EF4-FFF2-40B4-BE49-F238E27FC236}">
                      <a16:creationId xmlns:a16="http://schemas.microsoft.com/office/drawing/2014/main" id="{BDC8D33E-F5C7-4932-BE00-C48816350AE2}"/>
                    </a:ext>
                  </a:extLst>
                </p:cNvPr>
                <p:cNvSpPr txBox="1"/>
                <p:nvPr/>
              </p:nvSpPr>
              <p:spPr>
                <a:xfrm>
                  <a:off x="3221404" y="3357884"/>
                  <a:ext cx="982432" cy="815586"/>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ES" sz="1100" b="1" dirty="0">
                      <a:ln cap="rnd" cmpd="sng">
                        <a:noFill/>
                      </a:ln>
                      <a:latin typeface="Montserrat Medium" panose="00000600000000000000" pitchFamily="2" charset="0"/>
                      <a:ea typeface="Montserrat"/>
                      <a:cs typeface="Gotham Book" panose="020B0604020202020204" charset="0"/>
                      <a:sym typeface="Montserrat"/>
                    </a:rPr>
                    <a:t>CONSEJO SUPERIOR DE LA JUDICATURA</a:t>
                  </a:r>
                </a:p>
              </p:txBody>
            </p:sp>
            <p:sp>
              <p:nvSpPr>
                <p:cNvPr id="35" name="Google Shape;382;gb82af0ec16_0_85">
                  <a:extLst>
                    <a:ext uri="{FF2B5EF4-FFF2-40B4-BE49-F238E27FC236}">
                      <a16:creationId xmlns:a16="http://schemas.microsoft.com/office/drawing/2014/main" id="{2038E032-BEEB-47E7-9BC0-9C3EB30FC63F}"/>
                    </a:ext>
                  </a:extLst>
                </p:cNvPr>
                <p:cNvSpPr txBox="1"/>
                <p:nvPr/>
              </p:nvSpPr>
              <p:spPr>
                <a:xfrm>
                  <a:off x="4356795" y="3427893"/>
                  <a:ext cx="1038265" cy="623225"/>
                </a:xfrm>
                <a:prstGeom prst="rect">
                  <a:avLst/>
                </a:prstGeom>
                <a:noFill/>
                <a:ln>
                  <a:noFill/>
                </a:ln>
              </p:spPr>
              <p:txBody>
                <a:bodyPr spcFirstLastPara="1" wrap="square" lIns="68569" tIns="68569" rIns="68569" bIns="68569" anchor="t" anchorCtr="0">
                  <a:spAutoFit/>
                </a:bodyPr>
                <a:lstStyle>
                  <a:defPPr marR="0" lvl="0" algn="l" rtl="0">
                    <a:lnSpc>
                      <a:spcPct val="100000"/>
                    </a:lnSpc>
                    <a:spcBef>
                      <a:spcPts val="0"/>
                    </a:spcBef>
                    <a:spcAft>
                      <a:spcPts val="0"/>
                    </a:spcAft>
                    <a:defRPr/>
                  </a:defPPr>
                  <a:lvl1pPr marL="0" indent="0" algn="ctr">
                    <a:buNone/>
                    <a:defRPr sz="675" b="1">
                      <a:solidFill>
                        <a:schemeClr val="accent4">
                          <a:lumMod val="50000"/>
                        </a:schemeClr>
                      </a:solidFill>
                      <a:latin typeface="Montserrat"/>
                      <a:ea typeface="Montserrat"/>
                      <a:cs typeface="Montserrat"/>
                    </a:defRPr>
                  </a:lvl1pPr>
                </a:lstStyle>
                <a:p>
                  <a:r>
                    <a:rPr lang="es-ES" sz="1050" dirty="0">
                      <a:ln cap="rnd" cmpd="sng">
                        <a:noFill/>
                      </a:ln>
                      <a:solidFill>
                        <a:schemeClr val="tx1"/>
                      </a:solidFill>
                      <a:latin typeface="Montserrat Medium" panose="00000600000000000000" pitchFamily="2" charset="0"/>
                      <a:cs typeface="Gotham Book" panose="020B0604020202020204" charset="0"/>
                      <a:sym typeface="Montserrat"/>
                    </a:rPr>
                    <a:t>CORTE CONSTITUCIONAL</a:t>
                  </a:r>
                  <a:endParaRPr lang="es-ES" sz="1050" dirty="0">
                    <a:ln cap="rnd" cmpd="sng">
                      <a:noFill/>
                    </a:ln>
                    <a:solidFill>
                      <a:schemeClr val="tx1"/>
                    </a:solidFill>
                    <a:latin typeface="Montserrat Medium" panose="00000600000000000000" pitchFamily="2" charset="0"/>
                    <a:cs typeface="Gotham Book" panose="020B0604020202020204" charset="0"/>
                  </a:endParaRPr>
                </a:p>
              </p:txBody>
            </p:sp>
            <p:sp>
              <p:nvSpPr>
                <p:cNvPr id="36" name="Google Shape;383;gb82af0ec16_0_85">
                  <a:extLst>
                    <a:ext uri="{FF2B5EF4-FFF2-40B4-BE49-F238E27FC236}">
                      <a16:creationId xmlns:a16="http://schemas.microsoft.com/office/drawing/2014/main" id="{79ED0018-882B-4365-9D46-F72EFD2A3A8F}"/>
                    </a:ext>
                  </a:extLst>
                </p:cNvPr>
                <p:cNvSpPr txBox="1"/>
                <p:nvPr/>
              </p:nvSpPr>
              <p:spPr>
                <a:xfrm>
                  <a:off x="5633413" y="3472990"/>
                  <a:ext cx="895761" cy="623225"/>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ES" sz="1050" b="1"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CORTE SUPREMA DE JUSTICIA</a:t>
                  </a:r>
                </a:p>
              </p:txBody>
            </p:sp>
            <p:sp>
              <p:nvSpPr>
                <p:cNvPr id="37" name="Google Shape;383;gb82af0ec16_0_85">
                  <a:extLst>
                    <a:ext uri="{FF2B5EF4-FFF2-40B4-BE49-F238E27FC236}">
                      <a16:creationId xmlns:a16="http://schemas.microsoft.com/office/drawing/2014/main" id="{EC8D9159-58EA-49F8-8046-4B2E9736692C}"/>
                    </a:ext>
                  </a:extLst>
                </p:cNvPr>
                <p:cNvSpPr txBox="1"/>
                <p:nvPr/>
              </p:nvSpPr>
              <p:spPr>
                <a:xfrm>
                  <a:off x="6872094" y="3471876"/>
                  <a:ext cx="705037" cy="623225"/>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ES" sz="1050" b="1"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CONSEJO DE ESTADO</a:t>
                  </a:r>
                </a:p>
              </p:txBody>
            </p:sp>
            <p:sp>
              <p:nvSpPr>
                <p:cNvPr id="38" name="Google Shape;383;gb82af0ec16_0_85">
                  <a:extLst>
                    <a:ext uri="{FF2B5EF4-FFF2-40B4-BE49-F238E27FC236}">
                      <a16:creationId xmlns:a16="http://schemas.microsoft.com/office/drawing/2014/main" id="{9008FCD2-A748-4E76-B147-44B8F0737CFE}"/>
                    </a:ext>
                  </a:extLst>
                </p:cNvPr>
                <p:cNvSpPr txBox="1"/>
                <p:nvPr/>
              </p:nvSpPr>
              <p:spPr>
                <a:xfrm>
                  <a:off x="7919962" y="3412554"/>
                  <a:ext cx="895761" cy="784808"/>
                </a:xfrm>
                <a:prstGeom prst="rect">
                  <a:avLst/>
                </a:prstGeom>
                <a:noFill/>
                <a:ln>
                  <a:noFill/>
                </a:ln>
              </p:spPr>
              <p:txBody>
                <a:bodyPr spcFirstLastPara="1" wrap="square" lIns="68569" tIns="68569" rIns="68569" bIns="68569" anchor="t" anchorCtr="0">
                  <a:spAutoFit/>
                </a:bodyPr>
                <a:lstStyle/>
                <a:p>
                  <a:pPr marL="0" lvl="0" indent="0" algn="ctr" rtl="0">
                    <a:spcBef>
                      <a:spcPts val="0"/>
                    </a:spcBef>
                    <a:spcAft>
                      <a:spcPts val="0"/>
                    </a:spcAft>
                    <a:buNone/>
                  </a:pPr>
                  <a:r>
                    <a:rPr lang="es-ES" sz="1050" b="1" dirty="0">
                      <a:ln cap="rnd" cmpd="sng">
                        <a:noFill/>
                      </a:ln>
                      <a:solidFill>
                        <a:schemeClr val="tx2">
                          <a:lumMod val="50000"/>
                        </a:schemeClr>
                      </a:solidFill>
                      <a:latin typeface="Montserrat Medium" panose="00000600000000000000" pitchFamily="2" charset="0"/>
                      <a:ea typeface="Montserrat"/>
                      <a:cs typeface="Gotham Book" panose="020B0604020202020204" charset="0"/>
                      <a:sym typeface="Montserrat"/>
                    </a:rPr>
                    <a:t>COMISIÓN DE DISCIPLINA JUDICIAL</a:t>
                  </a:r>
                </a:p>
              </p:txBody>
            </p:sp>
          </p:grpSp>
          <p:pic>
            <p:nvPicPr>
              <p:cNvPr id="6" name="Imagen 5">
                <a:extLst>
                  <a:ext uri="{FF2B5EF4-FFF2-40B4-BE49-F238E27FC236}">
                    <a16:creationId xmlns:a16="http://schemas.microsoft.com/office/drawing/2014/main" id="{EC1F9741-FF26-418C-BBE1-4FEB7563FC29}"/>
                  </a:ext>
                </a:extLst>
              </p:cNvPr>
              <p:cNvPicPr>
                <a:picLocks noChangeAspect="1"/>
              </p:cNvPicPr>
              <p:nvPr/>
            </p:nvPicPr>
            <p:blipFill rotWithShape="1">
              <a:blip r:embed="rId8">
                <a:clrChange>
                  <a:clrFrom>
                    <a:srgbClr val="FFFFFF"/>
                  </a:clrFrom>
                  <a:clrTo>
                    <a:srgbClr val="FFFFFF">
                      <a:alpha val="0"/>
                    </a:srgbClr>
                  </a:clrTo>
                </a:clrChange>
              </a:blip>
              <a:srcRect r="49752"/>
              <a:stretch/>
            </p:blipFill>
            <p:spPr>
              <a:xfrm>
                <a:off x="6529174" y="2599260"/>
                <a:ext cx="2443376" cy="1366693"/>
              </a:xfrm>
              <a:prstGeom prst="rect">
                <a:avLst/>
              </a:prstGeom>
            </p:spPr>
          </p:pic>
        </p:grpSp>
      </p:grpSp>
    </p:spTree>
    <p:extLst>
      <p:ext uri="{BB962C8B-B14F-4D97-AF65-F5344CB8AC3E}">
        <p14:creationId xmlns:p14="http://schemas.microsoft.com/office/powerpoint/2010/main" val="4049777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1">
            <a:extLst>
              <a:ext uri="{FF2B5EF4-FFF2-40B4-BE49-F238E27FC236}">
                <a16:creationId xmlns:a16="http://schemas.microsoft.com/office/drawing/2014/main" id="{C70E7844-A105-C2E8-C29F-FE96BD848D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818" y="3738072"/>
            <a:ext cx="1581444" cy="1581444"/>
          </a:xfrm>
          <a:prstGeom prst="rect">
            <a:avLst/>
          </a:prstGeom>
        </p:spPr>
      </p:pic>
      <p:sp>
        <p:nvSpPr>
          <p:cNvPr id="73" name="TextBox 99">
            <a:extLst>
              <a:ext uri="{FF2B5EF4-FFF2-40B4-BE49-F238E27FC236}">
                <a16:creationId xmlns:a16="http://schemas.microsoft.com/office/drawing/2014/main" id="{B0118455-1170-9812-3BF5-7DF2F5C6D3C7}"/>
              </a:ext>
            </a:extLst>
          </p:cNvPr>
          <p:cNvSpPr txBox="1"/>
          <p:nvPr/>
        </p:nvSpPr>
        <p:spPr>
          <a:xfrm>
            <a:off x="4405659" y="3084955"/>
            <a:ext cx="3772911" cy="338554"/>
          </a:xfrm>
          <a:prstGeom prst="rect">
            <a:avLst/>
          </a:prstGeom>
          <a:noFill/>
        </p:spPr>
        <p:txBody>
          <a:bodyPr wrap="square" rtlCol="0" anchor="ctr">
            <a:spAutoFit/>
          </a:bodyPr>
          <a:lstStyle/>
          <a:p>
            <a:pPr algn="just"/>
            <a:r>
              <a:rPr lang="es-ES_tradnl" sz="1600" dirty="0">
                <a:latin typeface="Montserrat" pitchFamily="2" charset="77"/>
              </a:rPr>
              <a:t>Liderazgo y Compromiso</a:t>
            </a:r>
          </a:p>
        </p:txBody>
      </p:sp>
      <p:sp>
        <p:nvSpPr>
          <p:cNvPr id="74" name="TextBox 100">
            <a:extLst>
              <a:ext uri="{FF2B5EF4-FFF2-40B4-BE49-F238E27FC236}">
                <a16:creationId xmlns:a16="http://schemas.microsoft.com/office/drawing/2014/main" id="{6A9DD6B0-0098-15D9-0BAB-56AD60F666C3}"/>
              </a:ext>
            </a:extLst>
          </p:cNvPr>
          <p:cNvSpPr txBox="1"/>
          <p:nvPr/>
        </p:nvSpPr>
        <p:spPr>
          <a:xfrm>
            <a:off x="4405659" y="3903674"/>
            <a:ext cx="4621631" cy="338554"/>
          </a:xfrm>
          <a:prstGeom prst="rect">
            <a:avLst/>
          </a:prstGeom>
          <a:noFill/>
        </p:spPr>
        <p:txBody>
          <a:bodyPr wrap="square" rtlCol="0">
            <a:spAutoFit/>
          </a:bodyPr>
          <a:lstStyle/>
          <a:p>
            <a:pPr algn="just"/>
            <a:r>
              <a:rPr lang="es-ES_tradnl" sz="1600" dirty="0">
                <a:latin typeface="Montserrat" pitchFamily="2" charset="77"/>
              </a:rPr>
              <a:t>Política</a:t>
            </a:r>
            <a:endParaRPr lang="es-ES_tradnl" sz="1600" dirty="0">
              <a:solidFill>
                <a:srgbClr val="FF0000"/>
              </a:solidFill>
              <a:latin typeface="Montserrat" pitchFamily="2" charset="77"/>
            </a:endParaRPr>
          </a:p>
        </p:txBody>
      </p:sp>
      <p:sp>
        <p:nvSpPr>
          <p:cNvPr id="83" name="TextBox 100">
            <a:extLst>
              <a:ext uri="{FF2B5EF4-FFF2-40B4-BE49-F238E27FC236}">
                <a16:creationId xmlns:a16="http://schemas.microsoft.com/office/drawing/2014/main" id="{FA30D5B4-A076-3D05-25AE-2FDF3F46FB30}"/>
              </a:ext>
            </a:extLst>
          </p:cNvPr>
          <p:cNvSpPr txBox="1"/>
          <p:nvPr/>
        </p:nvSpPr>
        <p:spPr>
          <a:xfrm>
            <a:off x="4407376" y="5075467"/>
            <a:ext cx="5108096" cy="338554"/>
          </a:xfrm>
          <a:prstGeom prst="rect">
            <a:avLst/>
          </a:prstGeom>
          <a:noFill/>
        </p:spPr>
        <p:txBody>
          <a:bodyPr wrap="square" rtlCol="0">
            <a:spAutoFit/>
          </a:bodyPr>
          <a:lstStyle/>
          <a:p>
            <a:pPr algn="just"/>
            <a:r>
              <a:rPr lang="es-ES_tradnl" sz="1600" dirty="0">
                <a:latin typeface="Montserrat" pitchFamily="2" charset="77"/>
              </a:rPr>
              <a:t>Roles, Responsabilidades y Autoridades en la Organización</a:t>
            </a:r>
          </a:p>
        </p:txBody>
      </p:sp>
      <p:sp>
        <p:nvSpPr>
          <p:cNvPr id="87" name="Título 1">
            <a:extLst>
              <a:ext uri="{FF2B5EF4-FFF2-40B4-BE49-F238E27FC236}">
                <a16:creationId xmlns:a16="http://schemas.microsoft.com/office/drawing/2014/main" id="{7D5F399F-45A3-4784-A403-0311E42EF06C}"/>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grpSp>
        <p:nvGrpSpPr>
          <p:cNvPr id="60" name="Grupo 59">
            <a:extLst>
              <a:ext uri="{FF2B5EF4-FFF2-40B4-BE49-F238E27FC236}">
                <a16:creationId xmlns:a16="http://schemas.microsoft.com/office/drawing/2014/main" id="{4AD98A81-77B1-4A68-AEE1-CA31A6D11E9F}"/>
              </a:ext>
            </a:extLst>
          </p:cNvPr>
          <p:cNvGrpSpPr/>
          <p:nvPr/>
        </p:nvGrpSpPr>
        <p:grpSpPr>
          <a:xfrm>
            <a:off x="3741321" y="3037586"/>
            <a:ext cx="453198" cy="461766"/>
            <a:chOff x="5980367" y="2585794"/>
            <a:chExt cx="453198" cy="461766"/>
          </a:xfrm>
        </p:grpSpPr>
        <p:sp>
          <p:nvSpPr>
            <p:cNvPr id="86" name="Diagrama de flujo: conector 85">
              <a:extLst>
                <a:ext uri="{FF2B5EF4-FFF2-40B4-BE49-F238E27FC236}">
                  <a16:creationId xmlns:a16="http://schemas.microsoft.com/office/drawing/2014/main" id="{9F064463-603E-489A-80F9-4394E201151B}"/>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8" name="TextBox 126">
              <a:extLst>
                <a:ext uri="{FF2B5EF4-FFF2-40B4-BE49-F238E27FC236}">
                  <a16:creationId xmlns:a16="http://schemas.microsoft.com/office/drawing/2014/main" id="{594A54FC-EF5F-4BB3-9FC7-7C3E1AACBA0E}"/>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5.1</a:t>
              </a:r>
            </a:p>
          </p:txBody>
        </p:sp>
      </p:grpSp>
      <p:grpSp>
        <p:nvGrpSpPr>
          <p:cNvPr id="89" name="Grupo 88">
            <a:extLst>
              <a:ext uri="{FF2B5EF4-FFF2-40B4-BE49-F238E27FC236}">
                <a16:creationId xmlns:a16="http://schemas.microsoft.com/office/drawing/2014/main" id="{801042DD-845B-4F11-B2A9-1C52BBCE47B3}"/>
              </a:ext>
            </a:extLst>
          </p:cNvPr>
          <p:cNvGrpSpPr/>
          <p:nvPr/>
        </p:nvGrpSpPr>
        <p:grpSpPr>
          <a:xfrm>
            <a:off x="3741321" y="5053540"/>
            <a:ext cx="453198" cy="461766"/>
            <a:chOff x="5980367" y="2585794"/>
            <a:chExt cx="453198" cy="461766"/>
          </a:xfrm>
        </p:grpSpPr>
        <p:sp>
          <p:nvSpPr>
            <p:cNvPr id="90" name="Diagrama de flujo: conector 89">
              <a:extLst>
                <a:ext uri="{FF2B5EF4-FFF2-40B4-BE49-F238E27FC236}">
                  <a16:creationId xmlns:a16="http://schemas.microsoft.com/office/drawing/2014/main" id="{643F4788-CBBF-4F6D-8895-88CCF50C4FD6}"/>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91" name="TextBox 126">
              <a:extLst>
                <a:ext uri="{FF2B5EF4-FFF2-40B4-BE49-F238E27FC236}">
                  <a16:creationId xmlns:a16="http://schemas.microsoft.com/office/drawing/2014/main" id="{873D8F35-F24E-40B6-953A-76C52A7E8EE4}"/>
                </a:ext>
              </a:extLst>
            </p:cNvPr>
            <p:cNvSpPr txBox="1"/>
            <p:nvPr/>
          </p:nvSpPr>
          <p:spPr>
            <a:xfrm>
              <a:off x="5980367" y="2654043"/>
              <a:ext cx="453197" cy="307777"/>
            </a:xfrm>
            <a:prstGeom prst="rect">
              <a:avLst/>
            </a:prstGeom>
            <a:noFill/>
          </p:spPr>
          <p:txBody>
            <a:bodyPr wrap="square" lIns="91440" tIns="45720" rIns="91440" bIns="45720" rtlCol="0" anchor="ctr">
              <a:spAutoFit/>
            </a:bodyPr>
            <a:lstStyle/>
            <a:p>
              <a:pPr algn="ctr"/>
              <a:r>
                <a:rPr lang="es-ES_tradnl" sz="1400" b="1">
                  <a:solidFill>
                    <a:srgbClr val="00B050"/>
                  </a:solidFill>
                  <a:latin typeface="Montserrat"/>
                </a:rPr>
                <a:t>5.3</a:t>
              </a:r>
            </a:p>
          </p:txBody>
        </p:sp>
      </p:grpSp>
      <p:grpSp>
        <p:nvGrpSpPr>
          <p:cNvPr id="92" name="Grupo 91">
            <a:extLst>
              <a:ext uri="{FF2B5EF4-FFF2-40B4-BE49-F238E27FC236}">
                <a16:creationId xmlns:a16="http://schemas.microsoft.com/office/drawing/2014/main" id="{EF7C3159-1F6A-4284-8982-BA75385F06F0}"/>
              </a:ext>
            </a:extLst>
          </p:cNvPr>
          <p:cNvGrpSpPr/>
          <p:nvPr/>
        </p:nvGrpSpPr>
        <p:grpSpPr>
          <a:xfrm>
            <a:off x="3741321" y="3842068"/>
            <a:ext cx="453198" cy="461766"/>
            <a:chOff x="5980367" y="2585794"/>
            <a:chExt cx="453198" cy="461766"/>
          </a:xfrm>
        </p:grpSpPr>
        <p:sp>
          <p:nvSpPr>
            <p:cNvPr id="93" name="Diagrama de flujo: conector 92">
              <a:extLst>
                <a:ext uri="{FF2B5EF4-FFF2-40B4-BE49-F238E27FC236}">
                  <a16:creationId xmlns:a16="http://schemas.microsoft.com/office/drawing/2014/main" id="{9CD610D2-5101-4809-9F5B-E5533EA78C64}"/>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94" name="TextBox 126">
              <a:extLst>
                <a:ext uri="{FF2B5EF4-FFF2-40B4-BE49-F238E27FC236}">
                  <a16:creationId xmlns:a16="http://schemas.microsoft.com/office/drawing/2014/main" id="{6CD8A788-6C0C-4F6B-97A1-496B77BCA987}"/>
                </a:ext>
              </a:extLst>
            </p:cNvPr>
            <p:cNvSpPr txBox="1"/>
            <p:nvPr/>
          </p:nvSpPr>
          <p:spPr>
            <a:xfrm>
              <a:off x="5980367" y="2654042"/>
              <a:ext cx="453197" cy="307777"/>
            </a:xfrm>
            <a:prstGeom prst="rect">
              <a:avLst/>
            </a:prstGeom>
            <a:noFill/>
          </p:spPr>
          <p:txBody>
            <a:bodyPr wrap="square" rtlCol="0" anchor="ctr">
              <a:spAutoFit/>
            </a:bodyPr>
            <a:lstStyle/>
            <a:p>
              <a:pPr algn="ctr"/>
              <a:r>
                <a:rPr lang="es-ES_tradnl" sz="1400" b="1">
                  <a:solidFill>
                    <a:srgbClr val="00B050"/>
                  </a:solidFill>
                  <a:latin typeface="Montserrat" pitchFamily="2" charset="77"/>
                </a:rPr>
                <a:t>5.2</a:t>
              </a:r>
            </a:p>
          </p:txBody>
        </p:sp>
      </p:grpSp>
      <p:sp>
        <p:nvSpPr>
          <p:cNvPr id="36" name="TextBox 99">
            <a:extLst>
              <a:ext uri="{FF2B5EF4-FFF2-40B4-BE49-F238E27FC236}">
                <a16:creationId xmlns:a16="http://schemas.microsoft.com/office/drawing/2014/main" id="{586AFEB0-1FED-4A44-9041-80D8A2132AE7}"/>
              </a:ext>
            </a:extLst>
          </p:cNvPr>
          <p:cNvSpPr txBox="1"/>
          <p:nvPr/>
        </p:nvSpPr>
        <p:spPr>
          <a:xfrm>
            <a:off x="4883001" y="4405118"/>
            <a:ext cx="3427803" cy="338554"/>
          </a:xfrm>
          <a:prstGeom prst="rect">
            <a:avLst/>
          </a:prstGeom>
          <a:noFill/>
        </p:spPr>
        <p:txBody>
          <a:bodyPr wrap="square" rtlCol="0" anchor="ctr">
            <a:spAutoFit/>
          </a:bodyPr>
          <a:lstStyle/>
          <a:p>
            <a:pPr algn="just"/>
            <a:r>
              <a:rPr lang="es-MX" sz="1600" dirty="0">
                <a:latin typeface="Montserrat" pitchFamily="2" charset="77"/>
              </a:rPr>
              <a:t>Ver política del SGSI</a:t>
            </a:r>
            <a:endParaRPr lang="es-MX" sz="1200" dirty="0">
              <a:solidFill>
                <a:srgbClr val="FF0000"/>
              </a:solidFill>
              <a:latin typeface="Montserrat" pitchFamily="2" charset="77"/>
            </a:endParaRPr>
          </a:p>
        </p:txBody>
      </p:sp>
      <p:sp>
        <p:nvSpPr>
          <p:cNvPr id="37" name="Flecha: a la derecha 36">
            <a:extLst>
              <a:ext uri="{FF2B5EF4-FFF2-40B4-BE49-F238E27FC236}">
                <a16:creationId xmlns:a16="http://schemas.microsoft.com/office/drawing/2014/main" id="{521B63C5-AA77-4A33-870B-8D1006D47C3A}"/>
              </a:ext>
            </a:extLst>
          </p:cNvPr>
          <p:cNvSpPr/>
          <p:nvPr/>
        </p:nvSpPr>
        <p:spPr>
          <a:xfrm>
            <a:off x="4580232" y="4528794"/>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TextBox 99">
            <a:extLst>
              <a:ext uri="{FF2B5EF4-FFF2-40B4-BE49-F238E27FC236}">
                <a16:creationId xmlns:a16="http://schemas.microsoft.com/office/drawing/2014/main" id="{F93244FC-B00A-470B-8685-B185F32200FC}"/>
              </a:ext>
            </a:extLst>
          </p:cNvPr>
          <p:cNvSpPr txBox="1"/>
          <p:nvPr/>
        </p:nvSpPr>
        <p:spPr>
          <a:xfrm>
            <a:off x="4883001" y="5633762"/>
            <a:ext cx="4871353" cy="338554"/>
          </a:xfrm>
          <a:prstGeom prst="rect">
            <a:avLst/>
          </a:prstGeom>
          <a:noFill/>
        </p:spPr>
        <p:txBody>
          <a:bodyPr wrap="square" lIns="91440" tIns="45720" rIns="91440" bIns="45720" rtlCol="0" anchor="ctr">
            <a:spAutoFit/>
          </a:bodyPr>
          <a:lstStyle/>
          <a:p>
            <a:pPr algn="just"/>
            <a:r>
              <a:rPr lang="es-MX" sz="1600" dirty="0">
                <a:latin typeface="Montserrat"/>
              </a:rPr>
              <a:t>Ver cuadro de roles y funciones  </a:t>
            </a:r>
            <a:endParaRPr lang="es-MX" sz="1200" dirty="0">
              <a:solidFill>
                <a:srgbClr val="FF0000"/>
              </a:solidFill>
              <a:latin typeface="Montserrat"/>
            </a:endParaRPr>
          </a:p>
        </p:txBody>
      </p:sp>
      <p:sp>
        <p:nvSpPr>
          <p:cNvPr id="39" name="Flecha: a la derecha 38">
            <a:extLst>
              <a:ext uri="{FF2B5EF4-FFF2-40B4-BE49-F238E27FC236}">
                <a16:creationId xmlns:a16="http://schemas.microsoft.com/office/drawing/2014/main" id="{2E867C09-1AF4-460E-95A5-FAF2ED63E5C3}"/>
              </a:ext>
            </a:extLst>
          </p:cNvPr>
          <p:cNvSpPr/>
          <p:nvPr/>
        </p:nvSpPr>
        <p:spPr>
          <a:xfrm>
            <a:off x="4580232" y="5757438"/>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0" name="Grupo 39">
            <a:extLst>
              <a:ext uri="{FF2B5EF4-FFF2-40B4-BE49-F238E27FC236}">
                <a16:creationId xmlns:a16="http://schemas.microsoft.com/office/drawing/2014/main" id="{525E5F9C-B296-4FF8-9E98-80A4B13955EA}"/>
              </a:ext>
            </a:extLst>
          </p:cNvPr>
          <p:cNvGrpSpPr/>
          <p:nvPr/>
        </p:nvGrpSpPr>
        <p:grpSpPr>
          <a:xfrm>
            <a:off x="0" y="2335558"/>
            <a:ext cx="3428999" cy="336672"/>
            <a:chOff x="3176" y="2252702"/>
            <a:chExt cx="3209644" cy="336672"/>
          </a:xfrm>
        </p:grpSpPr>
        <p:sp>
          <p:nvSpPr>
            <p:cNvPr id="41" name="Rectangle 46">
              <a:extLst>
                <a:ext uri="{FF2B5EF4-FFF2-40B4-BE49-F238E27FC236}">
                  <a16:creationId xmlns:a16="http://schemas.microsoft.com/office/drawing/2014/main" id="{4D9EF61B-478B-4C7C-A14D-3A04748AF72A}"/>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42" name="Rectangle 47">
              <a:extLst>
                <a:ext uri="{FF2B5EF4-FFF2-40B4-BE49-F238E27FC236}">
                  <a16:creationId xmlns:a16="http://schemas.microsoft.com/office/drawing/2014/main" id="{545905F7-A42D-40A2-BBA8-C8EAAD7E7C92}"/>
                </a:ext>
              </a:extLst>
            </p:cNvPr>
            <p:cNvSpPr/>
            <p:nvPr/>
          </p:nvSpPr>
          <p:spPr>
            <a:xfrm>
              <a:off x="244709" y="2252702"/>
              <a:ext cx="2968110"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43" name="TextBox 48">
              <a:extLst>
                <a:ext uri="{FF2B5EF4-FFF2-40B4-BE49-F238E27FC236}">
                  <a16:creationId xmlns:a16="http://schemas.microsoft.com/office/drawing/2014/main" id="{F39EBC90-9F97-4514-BAD1-3B2FDEB33A14}"/>
                </a:ext>
              </a:extLst>
            </p:cNvPr>
            <p:cNvSpPr txBox="1"/>
            <p:nvPr/>
          </p:nvSpPr>
          <p:spPr>
            <a:xfrm>
              <a:off x="524141" y="2272992"/>
              <a:ext cx="2688679"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V. / LIDERAZGO</a:t>
              </a:r>
            </a:p>
          </p:txBody>
        </p:sp>
      </p:grpSp>
    </p:spTree>
    <p:extLst>
      <p:ext uri="{BB962C8B-B14F-4D97-AF65-F5344CB8AC3E}">
        <p14:creationId xmlns:p14="http://schemas.microsoft.com/office/powerpoint/2010/main" val="204710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9">
            <a:extLst>
              <a:ext uri="{FF2B5EF4-FFF2-40B4-BE49-F238E27FC236}">
                <a16:creationId xmlns:a16="http://schemas.microsoft.com/office/drawing/2014/main" id="{FC263EF4-9151-8699-5A54-A97DB820194E}"/>
              </a:ext>
            </a:extLst>
          </p:cNvPr>
          <p:cNvSpPr txBox="1"/>
          <p:nvPr/>
        </p:nvSpPr>
        <p:spPr>
          <a:xfrm>
            <a:off x="4064737" y="3184148"/>
            <a:ext cx="3953251" cy="338554"/>
          </a:xfrm>
          <a:prstGeom prst="rect">
            <a:avLst/>
          </a:prstGeom>
          <a:noFill/>
        </p:spPr>
        <p:txBody>
          <a:bodyPr wrap="square" rtlCol="0">
            <a:spAutoFit/>
          </a:bodyPr>
          <a:lstStyle/>
          <a:p>
            <a:pPr algn="just"/>
            <a:r>
              <a:rPr lang="es-CO" sz="1600" dirty="0">
                <a:latin typeface="Montserrat" pitchFamily="2" charset="77"/>
              </a:rPr>
              <a:t>Acciones para tratar riesgos y oportunidades</a:t>
            </a:r>
            <a:endParaRPr lang="es-ES_tradnl" sz="1600" dirty="0">
              <a:latin typeface="Montserrat" pitchFamily="2" charset="77"/>
            </a:endParaRPr>
          </a:p>
        </p:txBody>
      </p:sp>
      <p:sp>
        <p:nvSpPr>
          <p:cNvPr id="9" name="TextBox 21">
            <a:extLst>
              <a:ext uri="{FF2B5EF4-FFF2-40B4-BE49-F238E27FC236}">
                <a16:creationId xmlns:a16="http://schemas.microsoft.com/office/drawing/2014/main" id="{5F279510-6097-220C-E706-B309762F25F0}"/>
              </a:ext>
            </a:extLst>
          </p:cNvPr>
          <p:cNvSpPr txBox="1"/>
          <p:nvPr/>
        </p:nvSpPr>
        <p:spPr>
          <a:xfrm>
            <a:off x="4064737" y="4671824"/>
            <a:ext cx="6908063" cy="338554"/>
          </a:xfrm>
          <a:prstGeom prst="rect">
            <a:avLst/>
          </a:prstGeom>
          <a:noFill/>
        </p:spPr>
        <p:txBody>
          <a:bodyPr wrap="square" rtlCol="0">
            <a:spAutoFit/>
          </a:bodyPr>
          <a:lstStyle/>
          <a:p>
            <a:pPr algn="just"/>
            <a:r>
              <a:rPr lang="es-CO" sz="1600" dirty="0">
                <a:latin typeface="Montserrat" pitchFamily="2" charset="77"/>
              </a:rPr>
              <a:t>Objetivos de seguridad de la información y planes para lograrlos</a:t>
            </a:r>
            <a:endParaRPr lang="es-ES_tradnl" sz="1200" dirty="0">
              <a:latin typeface="Montserrat" pitchFamily="2" charset="77"/>
            </a:endParaRPr>
          </a:p>
        </p:txBody>
      </p:sp>
      <p:sp>
        <p:nvSpPr>
          <p:cNvPr id="87" name="Título 1">
            <a:extLst>
              <a:ext uri="{FF2B5EF4-FFF2-40B4-BE49-F238E27FC236}">
                <a16:creationId xmlns:a16="http://schemas.microsoft.com/office/drawing/2014/main" id="{7D5F399F-45A3-4784-A403-0311E42EF06C}"/>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dirty="0">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pic>
        <p:nvPicPr>
          <p:cNvPr id="2" name="Imagen 1">
            <a:extLst>
              <a:ext uri="{FF2B5EF4-FFF2-40B4-BE49-F238E27FC236}">
                <a16:creationId xmlns:a16="http://schemas.microsoft.com/office/drawing/2014/main" id="{65B5981A-2099-48A1-A7CB-27D631BBC0B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5440" y="3362171"/>
            <a:ext cx="2401451" cy="2487988"/>
          </a:xfrm>
          <a:prstGeom prst="rect">
            <a:avLst/>
          </a:prstGeom>
        </p:spPr>
      </p:pic>
      <p:grpSp>
        <p:nvGrpSpPr>
          <p:cNvPr id="95" name="Grupo 94">
            <a:extLst>
              <a:ext uri="{FF2B5EF4-FFF2-40B4-BE49-F238E27FC236}">
                <a16:creationId xmlns:a16="http://schemas.microsoft.com/office/drawing/2014/main" id="{900A3059-D20A-4CD4-B899-2EE6FD1BF638}"/>
              </a:ext>
            </a:extLst>
          </p:cNvPr>
          <p:cNvGrpSpPr/>
          <p:nvPr/>
        </p:nvGrpSpPr>
        <p:grpSpPr>
          <a:xfrm>
            <a:off x="3389514" y="3131288"/>
            <a:ext cx="453198" cy="450881"/>
            <a:chOff x="5980367" y="2585794"/>
            <a:chExt cx="453198" cy="461766"/>
          </a:xfrm>
        </p:grpSpPr>
        <p:sp>
          <p:nvSpPr>
            <p:cNvPr id="96" name="Diagrama de flujo: conector 95">
              <a:extLst>
                <a:ext uri="{FF2B5EF4-FFF2-40B4-BE49-F238E27FC236}">
                  <a16:creationId xmlns:a16="http://schemas.microsoft.com/office/drawing/2014/main" id="{2D0CB01D-41EB-47C9-BC9D-E535BFEF7A71}"/>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97" name="TextBox 126">
              <a:extLst>
                <a:ext uri="{FF2B5EF4-FFF2-40B4-BE49-F238E27FC236}">
                  <a16:creationId xmlns:a16="http://schemas.microsoft.com/office/drawing/2014/main" id="{2D94F6D3-2E50-4A83-80F4-406DE89870F1}"/>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a:solidFill>
                    <a:srgbClr val="00B050"/>
                  </a:solidFill>
                  <a:latin typeface="Montserrat" pitchFamily="2" charset="77"/>
                </a:rPr>
                <a:t>6.1</a:t>
              </a:r>
            </a:p>
          </p:txBody>
        </p:sp>
      </p:grpSp>
      <p:grpSp>
        <p:nvGrpSpPr>
          <p:cNvPr id="98" name="Grupo 97">
            <a:extLst>
              <a:ext uri="{FF2B5EF4-FFF2-40B4-BE49-F238E27FC236}">
                <a16:creationId xmlns:a16="http://schemas.microsoft.com/office/drawing/2014/main" id="{7C3F5DA8-AA65-42C3-BFB2-6D91BA5E72F5}"/>
              </a:ext>
            </a:extLst>
          </p:cNvPr>
          <p:cNvGrpSpPr/>
          <p:nvPr/>
        </p:nvGrpSpPr>
        <p:grpSpPr>
          <a:xfrm>
            <a:off x="3389513" y="4606165"/>
            <a:ext cx="540283" cy="537966"/>
            <a:chOff x="5980367" y="2585794"/>
            <a:chExt cx="453198" cy="461766"/>
          </a:xfrm>
        </p:grpSpPr>
        <p:sp>
          <p:nvSpPr>
            <p:cNvPr id="99" name="Diagrama de flujo: conector 98">
              <a:extLst>
                <a:ext uri="{FF2B5EF4-FFF2-40B4-BE49-F238E27FC236}">
                  <a16:creationId xmlns:a16="http://schemas.microsoft.com/office/drawing/2014/main" id="{48A3B56A-E6C6-4164-AB1F-92B5BF3C9A8A}"/>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2000"/>
            </a:p>
          </p:txBody>
        </p:sp>
        <p:sp>
          <p:nvSpPr>
            <p:cNvPr id="100" name="TextBox 126">
              <a:extLst>
                <a:ext uri="{FF2B5EF4-FFF2-40B4-BE49-F238E27FC236}">
                  <a16:creationId xmlns:a16="http://schemas.microsoft.com/office/drawing/2014/main" id="{7502008C-E8DF-447B-9D7B-C399C57C6E94}"/>
                </a:ext>
              </a:extLst>
            </p:cNvPr>
            <p:cNvSpPr txBox="1"/>
            <p:nvPr/>
          </p:nvSpPr>
          <p:spPr>
            <a:xfrm>
              <a:off x="5980367" y="2662631"/>
              <a:ext cx="453197" cy="290600"/>
            </a:xfrm>
            <a:prstGeom prst="rect">
              <a:avLst/>
            </a:prstGeom>
            <a:noFill/>
          </p:spPr>
          <p:txBody>
            <a:bodyPr wrap="square" lIns="91440" tIns="45720" rIns="91440" bIns="45720" rtlCol="0" anchor="ctr">
              <a:spAutoFit/>
            </a:bodyPr>
            <a:lstStyle/>
            <a:p>
              <a:pPr algn="ctr"/>
              <a:r>
                <a:rPr lang="es-ES_tradnl" sz="1600" b="1">
                  <a:solidFill>
                    <a:srgbClr val="00B050"/>
                  </a:solidFill>
                  <a:latin typeface="Montserrat"/>
                </a:rPr>
                <a:t>6.2</a:t>
              </a:r>
            </a:p>
          </p:txBody>
        </p:sp>
      </p:grpSp>
      <p:sp>
        <p:nvSpPr>
          <p:cNvPr id="101" name="TextBox 99">
            <a:extLst>
              <a:ext uri="{FF2B5EF4-FFF2-40B4-BE49-F238E27FC236}">
                <a16:creationId xmlns:a16="http://schemas.microsoft.com/office/drawing/2014/main" id="{3100933F-E7CC-4CE4-B3D7-EC25B8888FF5}"/>
              </a:ext>
            </a:extLst>
          </p:cNvPr>
          <p:cNvSpPr txBox="1"/>
          <p:nvPr/>
        </p:nvSpPr>
        <p:spPr>
          <a:xfrm>
            <a:off x="4427578" y="3678198"/>
            <a:ext cx="4581688" cy="338554"/>
          </a:xfrm>
          <a:prstGeom prst="rect">
            <a:avLst/>
          </a:prstGeom>
          <a:noFill/>
        </p:spPr>
        <p:txBody>
          <a:bodyPr wrap="square" rtlCol="0" anchor="ctr">
            <a:spAutoFit/>
          </a:bodyPr>
          <a:lstStyle/>
          <a:p>
            <a:pPr algn="just"/>
            <a:r>
              <a:rPr lang="es-MX" sz="1600" dirty="0">
                <a:latin typeface="Montserrat" pitchFamily="2" charset="77"/>
              </a:rPr>
              <a:t>Matriz de riesgos</a:t>
            </a:r>
            <a:endParaRPr lang="es-MX" sz="1200" dirty="0">
              <a:solidFill>
                <a:srgbClr val="FF0000"/>
              </a:solidFill>
              <a:latin typeface="Montserrat" pitchFamily="2" charset="77"/>
            </a:endParaRPr>
          </a:p>
        </p:txBody>
      </p:sp>
      <p:sp>
        <p:nvSpPr>
          <p:cNvPr id="102" name="Flecha: a la derecha 101">
            <a:extLst>
              <a:ext uri="{FF2B5EF4-FFF2-40B4-BE49-F238E27FC236}">
                <a16:creationId xmlns:a16="http://schemas.microsoft.com/office/drawing/2014/main" id="{D50FE8FD-D7B6-4063-A1E3-1E4EA8DD8E63}"/>
              </a:ext>
            </a:extLst>
          </p:cNvPr>
          <p:cNvSpPr/>
          <p:nvPr/>
        </p:nvSpPr>
        <p:spPr>
          <a:xfrm>
            <a:off x="4244552" y="3790989"/>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3" name="TextBox 99">
            <a:extLst>
              <a:ext uri="{FF2B5EF4-FFF2-40B4-BE49-F238E27FC236}">
                <a16:creationId xmlns:a16="http://schemas.microsoft.com/office/drawing/2014/main" id="{1265E014-0CCA-4C4C-BA49-6C9122A7191C}"/>
              </a:ext>
            </a:extLst>
          </p:cNvPr>
          <p:cNvSpPr txBox="1"/>
          <p:nvPr/>
        </p:nvSpPr>
        <p:spPr>
          <a:xfrm>
            <a:off x="4547321" y="5195398"/>
            <a:ext cx="3427803" cy="338554"/>
          </a:xfrm>
          <a:prstGeom prst="rect">
            <a:avLst/>
          </a:prstGeom>
          <a:noFill/>
        </p:spPr>
        <p:txBody>
          <a:bodyPr wrap="square" rtlCol="0" anchor="ctr">
            <a:spAutoFit/>
          </a:bodyPr>
          <a:lstStyle/>
          <a:p>
            <a:pPr algn="just"/>
            <a:r>
              <a:rPr lang="es-MX" sz="1600" dirty="0">
                <a:latin typeface="Montserrat" pitchFamily="2" charset="77"/>
              </a:rPr>
              <a:t>Ver</a:t>
            </a:r>
            <a:endParaRPr lang="es-MX" sz="1200" dirty="0">
              <a:solidFill>
                <a:srgbClr val="FF0000"/>
              </a:solidFill>
              <a:latin typeface="Montserrat" pitchFamily="2" charset="77"/>
            </a:endParaRPr>
          </a:p>
        </p:txBody>
      </p:sp>
      <p:sp>
        <p:nvSpPr>
          <p:cNvPr id="114" name="Flecha: a la derecha 113">
            <a:extLst>
              <a:ext uri="{FF2B5EF4-FFF2-40B4-BE49-F238E27FC236}">
                <a16:creationId xmlns:a16="http://schemas.microsoft.com/office/drawing/2014/main" id="{D35B2FD5-1011-40AF-A172-C20D7FBA0FAA}"/>
              </a:ext>
            </a:extLst>
          </p:cNvPr>
          <p:cNvSpPr/>
          <p:nvPr/>
        </p:nvSpPr>
        <p:spPr>
          <a:xfrm>
            <a:off x="4244552" y="5319074"/>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15" name="Grupo 114">
            <a:extLst>
              <a:ext uri="{FF2B5EF4-FFF2-40B4-BE49-F238E27FC236}">
                <a16:creationId xmlns:a16="http://schemas.microsoft.com/office/drawing/2014/main" id="{277A9521-5718-4A74-B027-767997DED7D0}"/>
              </a:ext>
            </a:extLst>
          </p:cNvPr>
          <p:cNvGrpSpPr/>
          <p:nvPr/>
        </p:nvGrpSpPr>
        <p:grpSpPr>
          <a:xfrm>
            <a:off x="0" y="2335558"/>
            <a:ext cx="3428999" cy="336672"/>
            <a:chOff x="3176" y="2252702"/>
            <a:chExt cx="3209644" cy="336672"/>
          </a:xfrm>
        </p:grpSpPr>
        <p:sp>
          <p:nvSpPr>
            <p:cNvPr id="116" name="Rectangle 46">
              <a:extLst>
                <a:ext uri="{FF2B5EF4-FFF2-40B4-BE49-F238E27FC236}">
                  <a16:creationId xmlns:a16="http://schemas.microsoft.com/office/drawing/2014/main" id="{7B70301A-DAC2-4F58-859E-FB1667B34644}"/>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7" name="Rectangle 47">
              <a:extLst>
                <a:ext uri="{FF2B5EF4-FFF2-40B4-BE49-F238E27FC236}">
                  <a16:creationId xmlns:a16="http://schemas.microsoft.com/office/drawing/2014/main" id="{4AF9C112-C14B-4567-AAF9-DD0A47FA9133}"/>
                </a:ext>
              </a:extLst>
            </p:cNvPr>
            <p:cNvSpPr/>
            <p:nvPr/>
          </p:nvSpPr>
          <p:spPr>
            <a:xfrm>
              <a:off x="244709" y="2252702"/>
              <a:ext cx="2968110"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8" name="TextBox 48">
              <a:extLst>
                <a:ext uri="{FF2B5EF4-FFF2-40B4-BE49-F238E27FC236}">
                  <a16:creationId xmlns:a16="http://schemas.microsoft.com/office/drawing/2014/main" id="{B6AA2E1F-5993-4E23-948B-A145161550DA}"/>
                </a:ext>
              </a:extLst>
            </p:cNvPr>
            <p:cNvSpPr txBox="1"/>
            <p:nvPr/>
          </p:nvSpPr>
          <p:spPr>
            <a:xfrm>
              <a:off x="524141" y="2272992"/>
              <a:ext cx="2688679" cy="307905"/>
            </a:xfrm>
            <a:prstGeom prst="rect">
              <a:avLst/>
            </a:prstGeom>
            <a:noFill/>
          </p:spPr>
          <p:txBody>
            <a:bodyPr wrap="square" rtlCol="0">
              <a:spAutoFit/>
            </a:bodyPr>
            <a:lstStyle/>
            <a:p>
              <a:r>
                <a:rPr lang="es-MX" sz="1401" b="1" dirty="0">
                  <a:solidFill>
                    <a:schemeClr val="bg1"/>
                  </a:solidFill>
                  <a:latin typeface="Gotham Medium" panose="02000604030000020004" pitchFamily="2" charset="0"/>
                </a:rPr>
                <a:t>VI. / PLANIFICACIÓN</a:t>
              </a:r>
            </a:p>
          </p:txBody>
        </p:sp>
      </p:grpSp>
    </p:spTree>
    <p:extLst>
      <p:ext uri="{BB962C8B-B14F-4D97-AF65-F5344CB8AC3E}">
        <p14:creationId xmlns:p14="http://schemas.microsoft.com/office/powerpoint/2010/main" val="79022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74">
            <a:extLst>
              <a:ext uri="{FF2B5EF4-FFF2-40B4-BE49-F238E27FC236}">
                <a16:creationId xmlns:a16="http://schemas.microsoft.com/office/drawing/2014/main" id="{92BD9541-D421-A7AF-7A74-CDF14C18313C}"/>
              </a:ext>
            </a:extLst>
          </p:cNvPr>
          <p:cNvSpPr txBox="1"/>
          <p:nvPr/>
        </p:nvSpPr>
        <p:spPr>
          <a:xfrm>
            <a:off x="4785273" y="2434537"/>
            <a:ext cx="3372615" cy="338554"/>
          </a:xfrm>
          <a:prstGeom prst="rect">
            <a:avLst/>
          </a:prstGeom>
          <a:noFill/>
        </p:spPr>
        <p:txBody>
          <a:bodyPr wrap="square" rtlCol="0" anchor="ctr">
            <a:spAutoFit/>
          </a:bodyPr>
          <a:lstStyle/>
          <a:p>
            <a:pPr algn="just"/>
            <a:r>
              <a:rPr lang="es-ES_tradnl" sz="1600" dirty="0">
                <a:latin typeface="Montserrat" pitchFamily="2" charset="77"/>
              </a:rPr>
              <a:t>Recursos </a:t>
            </a:r>
          </a:p>
        </p:txBody>
      </p:sp>
      <p:sp>
        <p:nvSpPr>
          <p:cNvPr id="45" name="TextBox 75">
            <a:extLst>
              <a:ext uri="{FF2B5EF4-FFF2-40B4-BE49-F238E27FC236}">
                <a16:creationId xmlns:a16="http://schemas.microsoft.com/office/drawing/2014/main" id="{91C1224F-FA22-015D-85F6-B65AD89ADC84}"/>
              </a:ext>
            </a:extLst>
          </p:cNvPr>
          <p:cNvSpPr txBox="1"/>
          <p:nvPr/>
        </p:nvSpPr>
        <p:spPr>
          <a:xfrm>
            <a:off x="4784427" y="3326774"/>
            <a:ext cx="1669421" cy="338554"/>
          </a:xfrm>
          <a:prstGeom prst="rect">
            <a:avLst/>
          </a:prstGeom>
          <a:noFill/>
        </p:spPr>
        <p:txBody>
          <a:bodyPr wrap="square" rtlCol="0" anchor="ctr">
            <a:spAutoFit/>
          </a:bodyPr>
          <a:lstStyle/>
          <a:p>
            <a:pPr algn="just"/>
            <a:r>
              <a:rPr lang="es-ES_tradnl" sz="1600" dirty="0">
                <a:latin typeface="Montserrat" pitchFamily="2" charset="77"/>
              </a:rPr>
              <a:t>Competencias</a:t>
            </a:r>
          </a:p>
        </p:txBody>
      </p:sp>
      <p:sp>
        <p:nvSpPr>
          <p:cNvPr id="68" name="TextBox 146">
            <a:extLst>
              <a:ext uri="{FF2B5EF4-FFF2-40B4-BE49-F238E27FC236}">
                <a16:creationId xmlns:a16="http://schemas.microsoft.com/office/drawing/2014/main" id="{BA7AE146-680C-EE7B-2684-0DE620706D09}"/>
              </a:ext>
            </a:extLst>
          </p:cNvPr>
          <p:cNvSpPr txBox="1"/>
          <p:nvPr/>
        </p:nvSpPr>
        <p:spPr>
          <a:xfrm>
            <a:off x="4769216" y="4239215"/>
            <a:ext cx="2397938" cy="338554"/>
          </a:xfrm>
          <a:prstGeom prst="rect">
            <a:avLst/>
          </a:prstGeom>
          <a:noFill/>
        </p:spPr>
        <p:txBody>
          <a:bodyPr wrap="square" rtlCol="0" anchor="ctr">
            <a:spAutoFit/>
          </a:bodyPr>
          <a:lstStyle/>
          <a:p>
            <a:pPr algn="just"/>
            <a:r>
              <a:rPr lang="es-ES_tradnl" sz="1600">
                <a:latin typeface="Montserrat" pitchFamily="2" charset="77"/>
              </a:rPr>
              <a:t>Toma de Conciencia. </a:t>
            </a:r>
            <a:endParaRPr lang="es-ES_tradnl" sz="1600">
              <a:solidFill>
                <a:srgbClr val="FF0000"/>
              </a:solidFill>
              <a:latin typeface="Montserrat" pitchFamily="2" charset="77"/>
            </a:endParaRPr>
          </a:p>
        </p:txBody>
      </p:sp>
      <p:grpSp>
        <p:nvGrpSpPr>
          <p:cNvPr id="116" name="Grupo 115">
            <a:extLst>
              <a:ext uri="{FF2B5EF4-FFF2-40B4-BE49-F238E27FC236}">
                <a16:creationId xmlns:a16="http://schemas.microsoft.com/office/drawing/2014/main" id="{3EE45E76-446F-4FCB-975E-AB06C9D04AF6}"/>
              </a:ext>
            </a:extLst>
          </p:cNvPr>
          <p:cNvGrpSpPr/>
          <p:nvPr/>
        </p:nvGrpSpPr>
        <p:grpSpPr>
          <a:xfrm>
            <a:off x="0" y="2335558"/>
            <a:ext cx="3428999" cy="336672"/>
            <a:chOff x="3176" y="2252702"/>
            <a:chExt cx="3209644" cy="336672"/>
          </a:xfrm>
        </p:grpSpPr>
        <p:sp>
          <p:nvSpPr>
            <p:cNvPr id="117" name="Rectangle 46">
              <a:extLst>
                <a:ext uri="{FF2B5EF4-FFF2-40B4-BE49-F238E27FC236}">
                  <a16:creationId xmlns:a16="http://schemas.microsoft.com/office/drawing/2014/main" id="{386A0CEF-4ADE-4D43-BD22-18E7A167D089}"/>
                </a:ext>
              </a:extLst>
            </p:cNvPr>
            <p:cNvSpPr/>
            <p:nvPr/>
          </p:nvSpPr>
          <p:spPr>
            <a:xfrm>
              <a:off x="3176" y="2252702"/>
              <a:ext cx="241533" cy="33667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8" name="Rectangle 47">
              <a:extLst>
                <a:ext uri="{FF2B5EF4-FFF2-40B4-BE49-F238E27FC236}">
                  <a16:creationId xmlns:a16="http://schemas.microsoft.com/office/drawing/2014/main" id="{1BF7DA40-5400-4244-9564-6DBAE1C2BF6B}"/>
                </a:ext>
              </a:extLst>
            </p:cNvPr>
            <p:cNvSpPr/>
            <p:nvPr/>
          </p:nvSpPr>
          <p:spPr>
            <a:xfrm>
              <a:off x="244709" y="2252702"/>
              <a:ext cx="2968110" cy="33667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801"/>
            </a:p>
          </p:txBody>
        </p:sp>
        <p:sp>
          <p:nvSpPr>
            <p:cNvPr id="119" name="TextBox 48">
              <a:extLst>
                <a:ext uri="{FF2B5EF4-FFF2-40B4-BE49-F238E27FC236}">
                  <a16:creationId xmlns:a16="http://schemas.microsoft.com/office/drawing/2014/main" id="{3CF209BE-0466-43C2-9BC4-6BA18B2758B6}"/>
                </a:ext>
              </a:extLst>
            </p:cNvPr>
            <p:cNvSpPr txBox="1"/>
            <p:nvPr/>
          </p:nvSpPr>
          <p:spPr>
            <a:xfrm>
              <a:off x="524141" y="2272992"/>
              <a:ext cx="2688679" cy="307905"/>
            </a:xfrm>
            <a:prstGeom prst="rect">
              <a:avLst/>
            </a:prstGeom>
            <a:noFill/>
          </p:spPr>
          <p:txBody>
            <a:bodyPr wrap="square" rtlCol="0">
              <a:spAutoFit/>
            </a:bodyPr>
            <a:lstStyle/>
            <a:p>
              <a:r>
                <a:rPr lang="es-MX" sz="1401" b="1">
                  <a:solidFill>
                    <a:schemeClr val="bg1"/>
                  </a:solidFill>
                  <a:latin typeface="Gotham Medium" panose="02000604030000020004" pitchFamily="2" charset="0"/>
                </a:rPr>
                <a:t>VII. / SOPORTE</a:t>
              </a:r>
            </a:p>
          </p:txBody>
        </p:sp>
      </p:grpSp>
      <p:sp>
        <p:nvSpPr>
          <p:cNvPr id="121" name="Título 1">
            <a:extLst>
              <a:ext uri="{FF2B5EF4-FFF2-40B4-BE49-F238E27FC236}">
                <a16:creationId xmlns:a16="http://schemas.microsoft.com/office/drawing/2014/main" id="{A2C7B8F4-4007-4F76-AF1F-2235C0C26E58}"/>
              </a:ext>
            </a:extLst>
          </p:cNvPr>
          <p:cNvSpPr txBox="1">
            <a:spLocks/>
          </p:cNvSpPr>
          <p:nvPr/>
        </p:nvSpPr>
        <p:spPr>
          <a:xfrm>
            <a:off x="0" y="1324129"/>
            <a:ext cx="12192000" cy="48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b="1">
                <a:solidFill>
                  <a:srgbClr val="359946"/>
                </a:solidFill>
                <a:effectLst>
                  <a:outerShdw blurRad="38100" dist="38100" dir="2700000" algn="tl">
                    <a:srgbClr val="000000">
                      <a:alpha val="43137"/>
                    </a:srgbClr>
                  </a:outerShdw>
                </a:effectLst>
                <a:latin typeface="Filson Pro Book" panose="02000000000000000000" pitchFamily="2" charset="77"/>
              </a:rPr>
              <a:t>DESARROLLO DE LA AUDITORÍA</a:t>
            </a:r>
          </a:p>
        </p:txBody>
      </p:sp>
      <p:sp>
        <p:nvSpPr>
          <p:cNvPr id="123" name="TextBox 74">
            <a:extLst>
              <a:ext uri="{FF2B5EF4-FFF2-40B4-BE49-F238E27FC236}">
                <a16:creationId xmlns:a16="http://schemas.microsoft.com/office/drawing/2014/main" id="{04AE43A2-A464-B919-7930-BFD2ED43194F}"/>
              </a:ext>
            </a:extLst>
          </p:cNvPr>
          <p:cNvSpPr txBox="1"/>
          <p:nvPr/>
        </p:nvSpPr>
        <p:spPr>
          <a:xfrm>
            <a:off x="5157786" y="2781069"/>
            <a:ext cx="5243514" cy="338554"/>
          </a:xfrm>
          <a:prstGeom prst="rect">
            <a:avLst/>
          </a:prstGeom>
          <a:noFill/>
        </p:spPr>
        <p:txBody>
          <a:bodyPr wrap="square" rtlCol="0" anchor="ctr">
            <a:spAutoFit/>
          </a:bodyPr>
          <a:lstStyle/>
          <a:p>
            <a:pPr algn="just"/>
            <a:r>
              <a:rPr lang="es-ES_tradnl" sz="1600" dirty="0">
                <a:latin typeface="Montserrat" pitchFamily="2" charset="77"/>
              </a:rPr>
              <a:t>Plan de Inversión 2023 </a:t>
            </a:r>
            <a:r>
              <a:rPr lang="es-ES_tradnl" sz="1200" dirty="0">
                <a:latin typeface="Montserrat" pitchFamily="2" charset="77"/>
                <a:hlinkClick r:id="rId2"/>
              </a:rPr>
              <a:t>Acuerdo PCSJA22-12033 (29/12/2022)</a:t>
            </a:r>
            <a:endParaRPr lang="es-ES_tradnl" sz="1200" dirty="0">
              <a:latin typeface="Montserrat" pitchFamily="2" charset="77"/>
            </a:endParaRPr>
          </a:p>
        </p:txBody>
      </p:sp>
      <p:sp>
        <p:nvSpPr>
          <p:cNvPr id="126" name="TextBox 74">
            <a:extLst>
              <a:ext uri="{FF2B5EF4-FFF2-40B4-BE49-F238E27FC236}">
                <a16:creationId xmlns:a16="http://schemas.microsoft.com/office/drawing/2014/main" id="{73D68B99-AF47-1120-6FA1-66C2C1585071}"/>
              </a:ext>
            </a:extLst>
          </p:cNvPr>
          <p:cNvSpPr txBox="1"/>
          <p:nvPr/>
        </p:nvSpPr>
        <p:spPr>
          <a:xfrm>
            <a:off x="5225967" y="4671297"/>
            <a:ext cx="1467444" cy="338554"/>
          </a:xfrm>
          <a:prstGeom prst="rect">
            <a:avLst/>
          </a:prstGeom>
          <a:noFill/>
        </p:spPr>
        <p:txBody>
          <a:bodyPr wrap="square" rtlCol="0" anchor="ctr">
            <a:spAutoFit/>
          </a:bodyPr>
          <a:lstStyle/>
          <a:p>
            <a:pPr algn="just"/>
            <a:r>
              <a:rPr lang="es-ES_tradnl" sz="1600" dirty="0">
                <a:latin typeface="Montserrat" pitchFamily="2" charset="77"/>
              </a:rPr>
              <a:t>Ver Evidencias </a:t>
            </a:r>
            <a:endParaRPr lang="es-ES_tradnl" sz="1050" dirty="0">
              <a:latin typeface="Montserrat" pitchFamily="2" charset="77"/>
            </a:endParaRPr>
          </a:p>
        </p:txBody>
      </p:sp>
      <p:grpSp>
        <p:nvGrpSpPr>
          <p:cNvPr id="71" name="Grupo 70">
            <a:extLst>
              <a:ext uri="{FF2B5EF4-FFF2-40B4-BE49-F238E27FC236}">
                <a16:creationId xmlns:a16="http://schemas.microsoft.com/office/drawing/2014/main" id="{3E515F3C-B584-4B28-A6E6-ADB41C3C4B87}"/>
              </a:ext>
            </a:extLst>
          </p:cNvPr>
          <p:cNvGrpSpPr/>
          <p:nvPr/>
        </p:nvGrpSpPr>
        <p:grpSpPr>
          <a:xfrm>
            <a:off x="4118968" y="2376413"/>
            <a:ext cx="453198" cy="461766"/>
            <a:chOff x="5980367" y="2585794"/>
            <a:chExt cx="453198" cy="461766"/>
          </a:xfrm>
        </p:grpSpPr>
        <p:sp>
          <p:nvSpPr>
            <p:cNvPr id="72" name="Diagrama de flujo: conector 71">
              <a:extLst>
                <a:ext uri="{FF2B5EF4-FFF2-40B4-BE49-F238E27FC236}">
                  <a16:creationId xmlns:a16="http://schemas.microsoft.com/office/drawing/2014/main" id="{F1B8A138-EC9D-4ECF-8246-FF4BFAC3AD23}"/>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3" name="TextBox 126">
              <a:extLst>
                <a:ext uri="{FF2B5EF4-FFF2-40B4-BE49-F238E27FC236}">
                  <a16:creationId xmlns:a16="http://schemas.microsoft.com/office/drawing/2014/main" id="{F357A852-B000-48DC-AA23-53A4B317DD1B}"/>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7.1</a:t>
              </a:r>
            </a:p>
          </p:txBody>
        </p:sp>
      </p:grpSp>
      <p:sp>
        <p:nvSpPr>
          <p:cNvPr id="74" name="TextBox 99">
            <a:extLst>
              <a:ext uri="{FF2B5EF4-FFF2-40B4-BE49-F238E27FC236}">
                <a16:creationId xmlns:a16="http://schemas.microsoft.com/office/drawing/2014/main" id="{29C74B85-E8A7-440C-BD03-FC457DAF19E2}"/>
              </a:ext>
            </a:extLst>
          </p:cNvPr>
          <p:cNvSpPr txBox="1"/>
          <p:nvPr/>
        </p:nvSpPr>
        <p:spPr>
          <a:xfrm>
            <a:off x="5157788" y="3656582"/>
            <a:ext cx="1296060" cy="350470"/>
          </a:xfrm>
          <a:prstGeom prst="rect">
            <a:avLst/>
          </a:prstGeom>
          <a:noFill/>
        </p:spPr>
        <p:txBody>
          <a:bodyPr wrap="square" rtlCol="0" anchor="ctr">
            <a:spAutoFit/>
          </a:bodyPr>
          <a:lstStyle/>
          <a:p>
            <a:pPr algn="just"/>
            <a:r>
              <a:rPr lang="es-ES_tradnl" sz="1600" dirty="0">
                <a:latin typeface="Montserrat" pitchFamily="2" charset="77"/>
              </a:rPr>
              <a:t>Hojas de vida</a:t>
            </a:r>
            <a:endParaRPr lang="es-MX" sz="1200" dirty="0">
              <a:solidFill>
                <a:srgbClr val="FF0000"/>
              </a:solidFill>
              <a:latin typeface="Montserrat" pitchFamily="2" charset="77"/>
            </a:endParaRPr>
          </a:p>
        </p:txBody>
      </p:sp>
      <p:sp>
        <p:nvSpPr>
          <p:cNvPr id="75" name="Flecha: a la derecha 74">
            <a:extLst>
              <a:ext uri="{FF2B5EF4-FFF2-40B4-BE49-F238E27FC236}">
                <a16:creationId xmlns:a16="http://schemas.microsoft.com/office/drawing/2014/main" id="{5D9A0275-F23D-4EE2-82D8-3E0152B00F95}"/>
              </a:ext>
            </a:extLst>
          </p:cNvPr>
          <p:cNvSpPr/>
          <p:nvPr/>
        </p:nvSpPr>
        <p:spPr>
          <a:xfrm>
            <a:off x="4968263" y="2886305"/>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76" name="Grupo 75">
            <a:extLst>
              <a:ext uri="{FF2B5EF4-FFF2-40B4-BE49-F238E27FC236}">
                <a16:creationId xmlns:a16="http://schemas.microsoft.com/office/drawing/2014/main" id="{EF0B3730-68EA-41C1-8587-46902D59336C}"/>
              </a:ext>
            </a:extLst>
          </p:cNvPr>
          <p:cNvGrpSpPr/>
          <p:nvPr/>
        </p:nvGrpSpPr>
        <p:grpSpPr>
          <a:xfrm>
            <a:off x="4118968" y="3265168"/>
            <a:ext cx="453198" cy="461766"/>
            <a:chOff x="5980367" y="2585794"/>
            <a:chExt cx="453198" cy="461766"/>
          </a:xfrm>
        </p:grpSpPr>
        <p:sp>
          <p:nvSpPr>
            <p:cNvPr id="77" name="Diagrama de flujo: conector 76">
              <a:extLst>
                <a:ext uri="{FF2B5EF4-FFF2-40B4-BE49-F238E27FC236}">
                  <a16:creationId xmlns:a16="http://schemas.microsoft.com/office/drawing/2014/main" id="{17F11C9D-3FC0-46D8-992D-4417ED2C606C}"/>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78" name="TextBox 126">
              <a:extLst>
                <a:ext uri="{FF2B5EF4-FFF2-40B4-BE49-F238E27FC236}">
                  <a16:creationId xmlns:a16="http://schemas.microsoft.com/office/drawing/2014/main" id="{155645B4-6F46-403B-BB36-7A23E7C17854}"/>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7.2</a:t>
              </a:r>
            </a:p>
          </p:txBody>
        </p:sp>
      </p:grpSp>
      <p:sp>
        <p:nvSpPr>
          <p:cNvPr id="79" name="Flecha: a la derecha 78">
            <a:extLst>
              <a:ext uri="{FF2B5EF4-FFF2-40B4-BE49-F238E27FC236}">
                <a16:creationId xmlns:a16="http://schemas.microsoft.com/office/drawing/2014/main" id="{F86F79D8-ABD1-4B23-99DA-F313E3D0B5E3}"/>
              </a:ext>
            </a:extLst>
          </p:cNvPr>
          <p:cNvSpPr/>
          <p:nvPr/>
        </p:nvSpPr>
        <p:spPr>
          <a:xfrm>
            <a:off x="4967415" y="378002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0" name="Grupo 79">
            <a:extLst>
              <a:ext uri="{FF2B5EF4-FFF2-40B4-BE49-F238E27FC236}">
                <a16:creationId xmlns:a16="http://schemas.microsoft.com/office/drawing/2014/main" id="{02412B71-2116-4365-8C45-443507A24E1F}"/>
              </a:ext>
            </a:extLst>
          </p:cNvPr>
          <p:cNvGrpSpPr/>
          <p:nvPr/>
        </p:nvGrpSpPr>
        <p:grpSpPr>
          <a:xfrm>
            <a:off x="4118968" y="4191630"/>
            <a:ext cx="453198" cy="461766"/>
            <a:chOff x="5980367" y="2585794"/>
            <a:chExt cx="453198" cy="461766"/>
          </a:xfrm>
        </p:grpSpPr>
        <p:sp>
          <p:nvSpPr>
            <p:cNvPr id="81" name="Diagrama de flujo: conector 80">
              <a:extLst>
                <a:ext uri="{FF2B5EF4-FFF2-40B4-BE49-F238E27FC236}">
                  <a16:creationId xmlns:a16="http://schemas.microsoft.com/office/drawing/2014/main" id="{8BAF0DDB-8777-4069-92DB-8022DC199B17}"/>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82" name="TextBox 126">
              <a:extLst>
                <a:ext uri="{FF2B5EF4-FFF2-40B4-BE49-F238E27FC236}">
                  <a16:creationId xmlns:a16="http://schemas.microsoft.com/office/drawing/2014/main" id="{86D7E435-E816-4A0D-9EEF-EE9B7D07DCCA}"/>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7.3</a:t>
              </a:r>
            </a:p>
          </p:txBody>
        </p:sp>
      </p:grpSp>
      <p:sp>
        <p:nvSpPr>
          <p:cNvPr id="141" name="Flecha: a la derecha 140">
            <a:extLst>
              <a:ext uri="{FF2B5EF4-FFF2-40B4-BE49-F238E27FC236}">
                <a16:creationId xmlns:a16="http://schemas.microsoft.com/office/drawing/2014/main" id="{7F314ABA-EFBC-41B6-A212-62D00D163E30}"/>
              </a:ext>
            </a:extLst>
          </p:cNvPr>
          <p:cNvSpPr/>
          <p:nvPr/>
        </p:nvSpPr>
        <p:spPr>
          <a:xfrm>
            <a:off x="4953975" y="4788004"/>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4" name="TextBox 146">
            <a:extLst>
              <a:ext uri="{FF2B5EF4-FFF2-40B4-BE49-F238E27FC236}">
                <a16:creationId xmlns:a16="http://schemas.microsoft.com/office/drawing/2014/main" id="{8D973B2F-70B8-4D8A-9C10-52E9E6CBC3EE}"/>
              </a:ext>
            </a:extLst>
          </p:cNvPr>
          <p:cNvSpPr txBox="1"/>
          <p:nvPr/>
        </p:nvSpPr>
        <p:spPr>
          <a:xfrm>
            <a:off x="4769216" y="5096255"/>
            <a:ext cx="1521456" cy="338554"/>
          </a:xfrm>
          <a:prstGeom prst="rect">
            <a:avLst/>
          </a:prstGeom>
          <a:noFill/>
        </p:spPr>
        <p:txBody>
          <a:bodyPr wrap="square" rtlCol="0" anchor="ctr">
            <a:spAutoFit/>
          </a:bodyPr>
          <a:lstStyle/>
          <a:p>
            <a:pPr algn="just"/>
            <a:r>
              <a:rPr lang="es-ES_tradnl" sz="1600" dirty="0">
                <a:latin typeface="Montserrat" pitchFamily="2" charset="77"/>
              </a:rPr>
              <a:t>Comunicación</a:t>
            </a:r>
          </a:p>
        </p:txBody>
      </p:sp>
      <p:sp>
        <p:nvSpPr>
          <p:cNvPr id="155" name="TextBox 146">
            <a:extLst>
              <a:ext uri="{FF2B5EF4-FFF2-40B4-BE49-F238E27FC236}">
                <a16:creationId xmlns:a16="http://schemas.microsoft.com/office/drawing/2014/main" id="{8DD41059-0EFC-46DC-B0F5-5ADF14093CD6}"/>
              </a:ext>
            </a:extLst>
          </p:cNvPr>
          <p:cNvSpPr txBox="1"/>
          <p:nvPr/>
        </p:nvSpPr>
        <p:spPr>
          <a:xfrm>
            <a:off x="4769216" y="5886024"/>
            <a:ext cx="2467510" cy="338554"/>
          </a:xfrm>
          <a:prstGeom prst="rect">
            <a:avLst/>
          </a:prstGeom>
          <a:noFill/>
        </p:spPr>
        <p:txBody>
          <a:bodyPr wrap="square" rtlCol="0">
            <a:spAutoFit/>
          </a:bodyPr>
          <a:lstStyle/>
          <a:p>
            <a:pPr algn="just"/>
            <a:r>
              <a:rPr lang="es-ES_tradnl" sz="1600" dirty="0">
                <a:latin typeface="Montserrat" pitchFamily="2" charset="77"/>
              </a:rPr>
              <a:t>Información documentada </a:t>
            </a:r>
          </a:p>
        </p:txBody>
      </p:sp>
      <p:grpSp>
        <p:nvGrpSpPr>
          <p:cNvPr id="156" name="Grupo 155">
            <a:extLst>
              <a:ext uri="{FF2B5EF4-FFF2-40B4-BE49-F238E27FC236}">
                <a16:creationId xmlns:a16="http://schemas.microsoft.com/office/drawing/2014/main" id="{453484C6-B066-417E-9D43-6C8D9EB0353E}"/>
              </a:ext>
            </a:extLst>
          </p:cNvPr>
          <p:cNvGrpSpPr/>
          <p:nvPr/>
        </p:nvGrpSpPr>
        <p:grpSpPr>
          <a:xfrm>
            <a:off x="4118968" y="5047573"/>
            <a:ext cx="453198" cy="461766"/>
            <a:chOff x="5980367" y="2585794"/>
            <a:chExt cx="453198" cy="461766"/>
          </a:xfrm>
        </p:grpSpPr>
        <p:sp>
          <p:nvSpPr>
            <p:cNvPr id="157" name="Diagrama de flujo: conector 156">
              <a:extLst>
                <a:ext uri="{FF2B5EF4-FFF2-40B4-BE49-F238E27FC236}">
                  <a16:creationId xmlns:a16="http://schemas.microsoft.com/office/drawing/2014/main" id="{65908656-2CD4-45E7-8FB8-A45FE4962C33}"/>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58" name="TextBox 126">
              <a:extLst>
                <a:ext uri="{FF2B5EF4-FFF2-40B4-BE49-F238E27FC236}">
                  <a16:creationId xmlns:a16="http://schemas.microsoft.com/office/drawing/2014/main" id="{AAEB2A35-F06A-4A52-8FB6-FD3910501716}"/>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7.4</a:t>
              </a:r>
            </a:p>
          </p:txBody>
        </p:sp>
      </p:grpSp>
      <p:grpSp>
        <p:nvGrpSpPr>
          <p:cNvPr id="159" name="Grupo 158">
            <a:extLst>
              <a:ext uri="{FF2B5EF4-FFF2-40B4-BE49-F238E27FC236}">
                <a16:creationId xmlns:a16="http://schemas.microsoft.com/office/drawing/2014/main" id="{2B58CFE5-02C1-4B9C-B572-96A444C4EC77}"/>
              </a:ext>
            </a:extLst>
          </p:cNvPr>
          <p:cNvGrpSpPr/>
          <p:nvPr/>
        </p:nvGrpSpPr>
        <p:grpSpPr>
          <a:xfrm>
            <a:off x="4118968" y="5837212"/>
            <a:ext cx="453198" cy="461766"/>
            <a:chOff x="5980367" y="2585794"/>
            <a:chExt cx="453198" cy="461766"/>
          </a:xfrm>
        </p:grpSpPr>
        <p:sp>
          <p:nvSpPr>
            <p:cNvPr id="160" name="Diagrama de flujo: conector 159">
              <a:extLst>
                <a:ext uri="{FF2B5EF4-FFF2-40B4-BE49-F238E27FC236}">
                  <a16:creationId xmlns:a16="http://schemas.microsoft.com/office/drawing/2014/main" id="{2B1D8E51-8881-445F-9DA5-B27FE5A338E9}"/>
                </a:ext>
              </a:extLst>
            </p:cNvPr>
            <p:cNvSpPr/>
            <p:nvPr/>
          </p:nvSpPr>
          <p:spPr>
            <a:xfrm>
              <a:off x="5980368" y="2585794"/>
              <a:ext cx="453197" cy="461766"/>
            </a:xfrm>
            <a:prstGeom prst="flowChartConnector">
              <a:avLst/>
            </a:prstGeom>
            <a:ln>
              <a:solidFill>
                <a:srgbClr val="00B050"/>
              </a:solidFill>
            </a:ln>
            <a:effectLst>
              <a:outerShdw blurRad="50800" dist="38100" algn="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CO" dirty="0"/>
            </a:p>
          </p:txBody>
        </p:sp>
        <p:sp>
          <p:nvSpPr>
            <p:cNvPr id="161" name="TextBox 126">
              <a:extLst>
                <a:ext uri="{FF2B5EF4-FFF2-40B4-BE49-F238E27FC236}">
                  <a16:creationId xmlns:a16="http://schemas.microsoft.com/office/drawing/2014/main" id="{AF763A63-57B5-4123-9BD5-B34185993670}"/>
                </a:ext>
              </a:extLst>
            </p:cNvPr>
            <p:cNvSpPr txBox="1"/>
            <p:nvPr/>
          </p:nvSpPr>
          <p:spPr>
            <a:xfrm>
              <a:off x="5980367" y="2638654"/>
              <a:ext cx="453197" cy="338554"/>
            </a:xfrm>
            <a:prstGeom prst="rect">
              <a:avLst/>
            </a:prstGeom>
            <a:noFill/>
          </p:spPr>
          <p:txBody>
            <a:bodyPr wrap="square" rtlCol="0" anchor="ctr">
              <a:spAutoFit/>
            </a:bodyPr>
            <a:lstStyle/>
            <a:p>
              <a:pPr algn="ctr"/>
              <a:r>
                <a:rPr lang="es-ES_tradnl" sz="1600" b="1" dirty="0">
                  <a:solidFill>
                    <a:srgbClr val="00B050"/>
                  </a:solidFill>
                  <a:latin typeface="Montserrat" pitchFamily="2" charset="77"/>
                </a:rPr>
                <a:t>7.5</a:t>
              </a:r>
            </a:p>
          </p:txBody>
        </p:sp>
      </p:grpSp>
      <p:sp>
        <p:nvSpPr>
          <p:cNvPr id="162" name="TextBox 99">
            <a:extLst>
              <a:ext uri="{FF2B5EF4-FFF2-40B4-BE49-F238E27FC236}">
                <a16:creationId xmlns:a16="http://schemas.microsoft.com/office/drawing/2014/main" id="{F76D70A1-C863-4C0A-846D-C2B37E77CF72}"/>
              </a:ext>
            </a:extLst>
          </p:cNvPr>
          <p:cNvSpPr txBox="1"/>
          <p:nvPr/>
        </p:nvSpPr>
        <p:spPr>
          <a:xfrm>
            <a:off x="5191950" y="5458431"/>
            <a:ext cx="2723516" cy="338554"/>
          </a:xfrm>
          <a:prstGeom prst="rect">
            <a:avLst/>
          </a:prstGeom>
          <a:noFill/>
        </p:spPr>
        <p:txBody>
          <a:bodyPr wrap="square" rtlCol="0" anchor="ctr">
            <a:spAutoFit/>
          </a:bodyPr>
          <a:lstStyle/>
          <a:p>
            <a:pPr algn="just"/>
            <a:r>
              <a:rPr lang="es-ES_tradnl" sz="1600" dirty="0">
                <a:latin typeface="Montserrat" pitchFamily="2" charset="77"/>
              </a:rPr>
              <a:t>Ver matriz de comunicaciones</a:t>
            </a:r>
            <a:endParaRPr lang="es-MX" sz="1200" dirty="0">
              <a:solidFill>
                <a:srgbClr val="FF0000"/>
              </a:solidFill>
              <a:latin typeface="Montserrat" pitchFamily="2" charset="77"/>
            </a:endParaRPr>
          </a:p>
        </p:txBody>
      </p:sp>
      <p:sp>
        <p:nvSpPr>
          <p:cNvPr id="163" name="Flecha: a la derecha 162">
            <a:extLst>
              <a:ext uri="{FF2B5EF4-FFF2-40B4-BE49-F238E27FC236}">
                <a16:creationId xmlns:a16="http://schemas.microsoft.com/office/drawing/2014/main" id="{49A75BB7-4671-4F32-A4EE-1007837875F5}"/>
              </a:ext>
            </a:extLst>
          </p:cNvPr>
          <p:cNvSpPr/>
          <p:nvPr/>
        </p:nvSpPr>
        <p:spPr>
          <a:xfrm>
            <a:off x="5001577" y="5556863"/>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4" name="Freeform 5">
            <a:extLst>
              <a:ext uri="{FF2B5EF4-FFF2-40B4-BE49-F238E27FC236}">
                <a16:creationId xmlns:a16="http://schemas.microsoft.com/office/drawing/2014/main" id="{38B7F3D1-7BF9-4A5B-999B-F4D95BEE0C61}"/>
              </a:ext>
            </a:extLst>
          </p:cNvPr>
          <p:cNvSpPr/>
          <p:nvPr/>
        </p:nvSpPr>
        <p:spPr>
          <a:xfrm>
            <a:off x="928347" y="3350746"/>
            <a:ext cx="2356936" cy="2518008"/>
          </a:xfrm>
          <a:custGeom>
            <a:avLst/>
            <a:gdLst/>
            <a:ahLst/>
            <a:cxnLst/>
            <a:rect l="l" t="t" r="r" b="b"/>
            <a:pathLst>
              <a:path w="3605593" h="4114800">
                <a:moveTo>
                  <a:pt x="0" y="0"/>
                </a:moveTo>
                <a:lnTo>
                  <a:pt x="3605593" y="0"/>
                </a:lnTo>
                <a:lnTo>
                  <a:pt x="360559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165" name="TextBox 99">
            <a:extLst>
              <a:ext uri="{FF2B5EF4-FFF2-40B4-BE49-F238E27FC236}">
                <a16:creationId xmlns:a16="http://schemas.microsoft.com/office/drawing/2014/main" id="{346286E9-AF37-400D-9942-DFA8A4D22E3B}"/>
              </a:ext>
            </a:extLst>
          </p:cNvPr>
          <p:cNvSpPr txBox="1"/>
          <p:nvPr/>
        </p:nvSpPr>
        <p:spPr>
          <a:xfrm>
            <a:off x="5191948" y="6224578"/>
            <a:ext cx="2723516" cy="338554"/>
          </a:xfrm>
          <a:prstGeom prst="rect">
            <a:avLst/>
          </a:prstGeom>
          <a:noFill/>
        </p:spPr>
        <p:txBody>
          <a:bodyPr wrap="square" rtlCol="0" anchor="ctr">
            <a:spAutoFit/>
          </a:bodyPr>
          <a:lstStyle/>
          <a:p>
            <a:pPr algn="just"/>
            <a:r>
              <a:rPr lang="es-ES_tradnl" sz="1600" dirty="0">
                <a:latin typeface="Montserrat" pitchFamily="2" charset="77"/>
              </a:rPr>
              <a:t>Ver alcance</a:t>
            </a:r>
            <a:endParaRPr lang="es-MX" sz="1200" dirty="0">
              <a:solidFill>
                <a:srgbClr val="FF0000"/>
              </a:solidFill>
              <a:latin typeface="Montserrat" pitchFamily="2" charset="77"/>
            </a:endParaRPr>
          </a:p>
        </p:txBody>
      </p:sp>
      <p:sp>
        <p:nvSpPr>
          <p:cNvPr id="166" name="Flecha: a la derecha 165">
            <a:extLst>
              <a:ext uri="{FF2B5EF4-FFF2-40B4-BE49-F238E27FC236}">
                <a16:creationId xmlns:a16="http://schemas.microsoft.com/office/drawing/2014/main" id="{1E33F05B-616B-4651-AA93-9041B70FBD02}"/>
              </a:ext>
            </a:extLst>
          </p:cNvPr>
          <p:cNvSpPr/>
          <p:nvPr/>
        </p:nvSpPr>
        <p:spPr>
          <a:xfrm>
            <a:off x="5001575" y="6323010"/>
            <a:ext cx="190371" cy="10278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07032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f8d7d97-b52e-4e8e-add1-cddb6c7f9c6e">
      <Terms xmlns="http://schemas.microsoft.com/office/infopath/2007/PartnerControls"/>
    </lcf76f155ced4ddcb4097134ff3c332f>
    <TaxCatchAll xmlns="ebe62426-be44-4ac6-b4e7-c6e91301097f" xsi:nil="true"/>
    <SharedWithUsers xmlns="ebe62426-be44-4ac6-b4e7-c6e91301097f">
      <UserInfo>
        <DisplayName>Cristian Camilo Bohorquez Rodriguez</DisplayName>
        <AccountId>36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8BF5341F33FD841A1290077EA2FF5AF" ma:contentTypeVersion="14" ma:contentTypeDescription="Crear nuevo documento." ma:contentTypeScope="" ma:versionID="4fa6dbe285f62167426b77e18804fe53">
  <xsd:schema xmlns:xsd="http://www.w3.org/2001/XMLSchema" xmlns:xs="http://www.w3.org/2001/XMLSchema" xmlns:p="http://schemas.microsoft.com/office/2006/metadata/properties" xmlns:ns2="1f8d7d97-b52e-4e8e-add1-cddb6c7f9c6e" xmlns:ns3="ebe62426-be44-4ac6-b4e7-c6e91301097f" targetNamespace="http://schemas.microsoft.com/office/2006/metadata/properties" ma:root="true" ma:fieldsID="d0fbb414d884bd469e20cd225f340412" ns2:_="" ns3:_="">
    <xsd:import namespace="1f8d7d97-b52e-4e8e-add1-cddb6c7f9c6e"/>
    <xsd:import namespace="ebe62426-be44-4ac6-b4e7-c6e9130109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8d7d97-b52e-4e8e-add1-cddb6c7f9c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e31b1466-370e-4680-8e95-6fcae1d3fa8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e62426-be44-4ac6-b4e7-c6e91301097f"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31f8863d-40b5-48fb-8a46-f2f7ac83c21f}" ma:internalName="TaxCatchAll" ma:showField="CatchAllData" ma:web="ebe62426-be44-4ac6-b4e7-c6e9130109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3ACC70-4B75-4419-B42A-1D2E7FEF2856}">
  <ds:schemaRefs>
    <ds:schemaRef ds:uri="http://schemas.microsoft.com/sharepoint/v3/contenttype/forms"/>
  </ds:schemaRefs>
</ds:datastoreItem>
</file>

<file path=customXml/itemProps2.xml><?xml version="1.0" encoding="utf-8"?>
<ds:datastoreItem xmlns:ds="http://schemas.openxmlformats.org/officeDocument/2006/customXml" ds:itemID="{51C8EEF6-A8A6-4F13-9037-0EC4BBE45BD1}">
  <ds:schemaRefs>
    <ds:schemaRef ds:uri="http://schemas.microsoft.com/office/2006/documentManagement/types"/>
    <ds:schemaRef ds:uri="http://purl.org/dc/dcmitype/"/>
    <ds:schemaRef ds:uri="http://schemas.openxmlformats.org/package/2006/metadata/core-properties"/>
    <ds:schemaRef ds:uri="http://purl.org/dc/terms/"/>
    <ds:schemaRef ds:uri="1f8d7d97-b52e-4e8e-add1-cddb6c7f9c6e"/>
    <ds:schemaRef ds:uri="http://schemas.microsoft.com/office/2006/metadata/properties"/>
    <ds:schemaRef ds:uri="ebe62426-be44-4ac6-b4e7-c6e91301097f"/>
    <ds:schemaRef ds:uri="http://www.w3.org/XML/1998/namespac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203FCA74-251B-406F-A996-EE44443C9AEE}">
  <ds:schemaRefs>
    <ds:schemaRef ds:uri="1f8d7d97-b52e-4e8e-add1-cddb6c7f9c6e"/>
    <ds:schemaRef ds:uri="ebe62426-be44-4ac6-b4e7-c6e9130109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4461</TotalTime>
  <Words>4359</Words>
  <Application>Microsoft Office PowerPoint</Application>
  <PresentationFormat>Panorámica</PresentationFormat>
  <Paragraphs>522</Paragraphs>
  <Slides>41</Slides>
  <Notes>1</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41</vt:i4>
      </vt:variant>
    </vt:vector>
  </HeadingPairs>
  <TitlesOfParts>
    <vt:vector size="55" baseType="lpstr">
      <vt:lpstr>Arial</vt:lpstr>
      <vt:lpstr>Arial Narrow</vt:lpstr>
      <vt:lpstr>Cairo</vt:lpstr>
      <vt:lpstr>Calibri</vt:lpstr>
      <vt:lpstr>Calibri Light</vt:lpstr>
      <vt:lpstr>Filson Pro Bold</vt:lpstr>
      <vt:lpstr>Filson Pro Book</vt:lpstr>
      <vt:lpstr>Gotham Medium</vt:lpstr>
      <vt:lpstr>Mangal</vt:lpstr>
      <vt:lpstr>Montserrat</vt:lpstr>
      <vt:lpstr>Montserrat Medium</vt:lpstr>
      <vt:lpstr>Open Sans</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GRUPO DE PROYECTOS ESPECIALES DE TECNOLOGÍA - GEPT</vt:lpstr>
      <vt:lpstr>Presentación de PowerPoint</vt:lpstr>
      <vt:lpstr>Presentación de PowerPoint</vt:lpstr>
      <vt:lpstr>ESTRUCTURA UNIDAD DE INFORMÁTICA</vt:lpstr>
      <vt:lpstr>Presentación de PowerPoint</vt:lpstr>
      <vt:lpstr>UNIDAD DE INFORMÁTICA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ALCANCE SGSI RAMA JUDICIAL</vt:lpstr>
      <vt:lpstr> ALCANCE DE CERTIFICACIÓN ISO 27001</vt:lpstr>
      <vt:lpstr> ALCANCE DEL SISTEMA</vt:lpstr>
      <vt:lpstr> OBJETIVO SGSI </vt:lpstr>
      <vt:lpstr>NO CONFORMIDADES AUDITORÍA  EXTERNA 27001:2013</vt:lpstr>
      <vt:lpstr> HALLAZGOS AUDITORÍA  EXTERNA 27001:2013</vt:lpstr>
      <vt:lpstr> SINCRONIZACIÓN DE BIOMÉTRICOS, RELOJES, CÁMARAS CENTRO DE DATOS CAN</vt:lpstr>
      <vt:lpstr>Presentación de PowerPoint</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Carlos Adolfo Venegas Betancourt</dc:creator>
  <cp:keywords/>
  <dc:description/>
  <cp:lastModifiedBy>Coordinacion Nacional Calidad - Seccional Bogotá</cp:lastModifiedBy>
  <cp:revision>101</cp:revision>
  <dcterms:created xsi:type="dcterms:W3CDTF">2023-04-26T23:13:57Z</dcterms:created>
  <dcterms:modified xsi:type="dcterms:W3CDTF">2023-08-22T12:30:23Z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0x010100F8BF5341F33FD841A1290077EA2FF5AF</vt:lpwstr>
  </property>
  <property fmtid="{D5CDD505-2E9C-101B-9397-08002B2CF9AE}" pid="3" name="MediaServiceImageTags">
    <vt:lpwstr/>
  </property>
</Properties>
</file>