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1" r:id="rId2"/>
    <p:sldId id="257" r:id="rId3"/>
    <p:sldId id="256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58"/>
    <a:srgbClr val="00AEEF"/>
    <a:srgbClr val="002A41"/>
    <a:srgbClr val="F6C042"/>
    <a:srgbClr val="EE7D2E"/>
    <a:srgbClr val="FBE57A"/>
    <a:srgbClr val="C2E6E4"/>
    <a:srgbClr val="A0DADD"/>
    <a:srgbClr val="0092C8"/>
    <a:srgbClr val="6D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9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13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FFEB7-59AB-2C43-BEE9-FF11E5E92E83}" type="datetimeFigureOut">
              <a:rPr lang="es-ES_tradnl" smtClean="0"/>
              <a:t>22/08/2023</a:t>
            </a:fld>
            <a:endParaRPr lang="es-ES_trad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3FACA-4BC1-5145-BF68-2CBB72169D6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4533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3FACA-4BC1-5145-BF68-2CBB72169D6C}" type="slidenum">
              <a:rPr lang="es-ES_tradnl" smtClean="0"/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5763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0605-FC1C-A949-83B8-ACF4A1DEA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091AA-FB07-E746-9B9F-38BF01FB7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D274E-34E9-6541-A8C1-9E93D33A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22/08/2023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433CC-B7A7-CC4F-9C68-C309357D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3497E-5FF8-D246-907A-3C624284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9747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6C7D-3A5C-364D-8D30-D786A535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1FA6B-2BA4-9847-9CB4-F1A383D75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F9804-E907-8C42-8858-48CAFD58E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22/08/2023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B8A40-ED05-D34E-9575-6F636531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FEA94-A8BE-1445-9062-6B602F12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0035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860491-5BC2-434D-9C8A-8A9534A1E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24459B-EC0E-8945-ADAD-A8E173382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36BD1-9E83-6B43-82C9-9790917C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22/08/2023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3BEBA-536C-2F4A-894B-3AC34786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AF0E-5A74-2D46-B335-667403C4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3670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2B25-5100-534B-8482-77234A98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FC3B7-7AFB-6A45-A78C-4FCCBC741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F5AB8-8D67-A542-927D-79E1E38C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22/08/2023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04F74-8DB7-4642-9A9B-2E38BC37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DC96F-E4D6-884F-9301-C933D57A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4273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C605-64B1-9947-A024-3285BDAD1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580BD-325B-8744-BA86-CCCFE759E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70687-E494-D44B-ACEE-2CBF7BA4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22/08/2023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BC164-6CE9-2447-8B5B-C59B0558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92DDC-00B9-CE4A-B68F-4C55799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5393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60F6-20FC-6F4C-947C-983C88EA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2D58C-999D-E146-A5F3-A648C0B6E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669A0-372F-9245-8C0F-EB56A1934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09F3C-AA2F-EB44-85C9-7E0542F5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22/08/2023</a:t>
            </a:fld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CB142-0E6D-0146-B3B2-56E995FF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1DC5E-9D75-8244-9D51-6AB791A4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9011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D1C4-E9C4-9C4D-BCBF-AE5617ACF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99EB3-56A0-7548-9F1A-58B7A438A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FE1BB-C31E-6F4F-9BB9-F08FB5A78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084E1-6D04-454F-955C-2FB8DCDE5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12DF8-A8D0-6848-96F5-B0BC5103B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E82989-556F-9941-94F9-A50BCA7F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22/08/2023</a:t>
            </a:fld>
            <a:endParaRPr lang="es-ES_trad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DE4D8E-7870-5549-9439-9D60ECCF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1BD09-E217-9A41-9792-A2F3AA97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2291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50A51-3A47-D54C-9F88-8DAB8166C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8A2A1-F14A-864D-8D49-A4F58690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22/08/2023</a:t>
            </a:fld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F9B98-09B3-D041-B312-48C5F70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D1139-2DA2-7A45-95AC-623780B8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4503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8B49A-9B43-CB40-B7E4-9957B1FE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22/08/2023</a:t>
            </a:fld>
            <a:endParaRPr lang="es-ES_trad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35EE04-3DE1-574F-BB8B-44F9F1DC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D8E3E-9828-EC46-82E9-38BA64E5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1168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27EF9-1CAA-DF44-BC1F-A029D6558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A7956-55EB-7846-A44A-7C165D55A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45418-D20A-3942-AF99-2245C929C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510B2-C0DA-2C40-A457-7C6EA318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22/08/2023</a:t>
            </a:fld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E8761-989A-4C4D-8877-5905A361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DB9CB-103F-F14B-8F5C-5500867E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6937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286-0430-794C-962A-0B0DD566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79C52E-3BF7-5E44-9DB5-7804DDB4B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1CD21-100E-4C4D-B9E9-983F0B7C1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CFE00-3C93-9B45-864A-841C8AF8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22/08/2023</a:t>
            </a:fld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29D4F-DFD7-864B-908F-E00A2286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7C26D-FCEB-7342-936E-3C84C1F7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3316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6B4E2-F3C5-864F-8269-F9F30DF2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6C182-ED62-8440-AA35-E5970127C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F0BBD-1D63-D147-9A76-2CD45CAAA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EAFC6-05A9-B847-BCB9-5872B191CEF2}" type="datetimeFigureOut">
              <a:rPr lang="es-ES_tradnl" smtClean="0"/>
              <a:t>22/08/2023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1E2F6-FCB8-F949-BEDA-E5AC70579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5E8BC-54D6-E547-BF77-54613F38D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6425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majudicial.gov.co/web/sistema-integrado-gestion-de-la-calidad-y-el-medio-ambiente/informes-nivel-seccional" TargetMode="External"/><Relationship Id="rId3" Type="http://schemas.openxmlformats.org/officeDocument/2006/relationships/image" Target="../media/image4.tiff"/><Relationship Id="rId7" Type="http://schemas.openxmlformats.org/officeDocument/2006/relationships/image" Target="../media/image7.e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hyperlink" Target="http://www.ramajudicial.gov.co/web/sistema-integrado-gestion-de-la-calidad-y-el-medio-ambiente/informes-nivel-seccional" TargetMode="External"/><Relationship Id="rId4" Type="http://schemas.openxmlformats.org/officeDocument/2006/relationships/image" Target="../media/image2.tiff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tiff"/><Relationship Id="rId7" Type="http://schemas.openxmlformats.org/officeDocument/2006/relationships/hyperlink" Target="https://www.ramajudicial.gov.co/web/sistema-integrado-gestion-de-la-calidad-y-el-medio-ambiente/plataforma-estrat&#233;gica" TargetMode="Externa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0.tiff"/><Relationship Id="rId7" Type="http://schemas.openxmlformats.org/officeDocument/2006/relationships/hyperlink" Target="https://www.ramajudicial.gov.co/web/sistema-integrado-gestion-de-la-calidad-y-el-medio-ambiente/plataforma-estrat&#233;gica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3.tiff"/><Relationship Id="rId7" Type="http://schemas.openxmlformats.org/officeDocument/2006/relationships/hyperlink" Target="https://www.ramajudicial.gov.co/web/sistema-integrado-gestion-de-la-calidad-y-el-medio-ambiente/mejoramiento-del-sistema-integrado-de-gestion-y-control-de-la-calidad2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4.tiff"/><Relationship Id="rId7" Type="http://schemas.openxmlformats.org/officeDocument/2006/relationships/hyperlink" Target="https://www.ramajudicial.gov.co/web/sistema-integrado-gestion-de-la-calidad-y-el-medio-ambiente/auditorias-internas-ciclo-2020-en-el-contexto-de-la-pandemia-covid-19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F3B035-E579-7341-96D8-96B02A540E97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38CB46-8B0F-874F-8D4A-5F18A5E341D6}"/>
              </a:ext>
            </a:extLst>
          </p:cNvPr>
          <p:cNvCxnSpPr>
            <a:cxnSpLocks/>
          </p:cNvCxnSpPr>
          <p:nvPr/>
        </p:nvCxnSpPr>
        <p:spPr>
          <a:xfrm>
            <a:off x="4577818" y="3088798"/>
            <a:ext cx="0" cy="79269"/>
          </a:xfrm>
          <a:prstGeom prst="line">
            <a:avLst/>
          </a:prstGeom>
          <a:ln w="47625">
            <a:solidFill>
              <a:srgbClr val="EE7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378B989-A6DA-294D-BC88-EFC5B5C0D87D}"/>
              </a:ext>
            </a:extLst>
          </p:cNvPr>
          <p:cNvCxnSpPr>
            <a:cxnSpLocks/>
          </p:cNvCxnSpPr>
          <p:nvPr/>
        </p:nvCxnSpPr>
        <p:spPr>
          <a:xfrm>
            <a:off x="4577818" y="3168067"/>
            <a:ext cx="0" cy="276332"/>
          </a:xfrm>
          <a:prstGeom prst="line">
            <a:avLst/>
          </a:prstGeom>
          <a:ln w="47625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5103ADDF-6FCB-2143-81C6-87BBAF92551C}"/>
              </a:ext>
            </a:extLst>
          </p:cNvPr>
          <p:cNvSpPr/>
          <p:nvPr/>
        </p:nvSpPr>
        <p:spPr>
          <a:xfrm>
            <a:off x="261408" y="1429343"/>
            <a:ext cx="3384000" cy="720000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47993-DE35-BA49-9A57-2CA0BAA4235B}"/>
              </a:ext>
            </a:extLst>
          </p:cNvPr>
          <p:cNvSpPr txBox="1"/>
          <p:nvPr/>
        </p:nvSpPr>
        <p:spPr>
          <a:xfrm>
            <a:off x="261408" y="1452257"/>
            <a:ext cx="341721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40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CONTENIDO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3F0DEE-0C84-114F-B217-D3AEEA782A67}"/>
              </a:ext>
            </a:extLst>
          </p:cNvPr>
          <p:cNvSpPr txBox="1"/>
          <p:nvPr/>
        </p:nvSpPr>
        <p:spPr>
          <a:xfrm>
            <a:off x="3741167" y="2912656"/>
            <a:ext cx="808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latin typeface="Filson Pro Book" panose="02000000000000000000" pitchFamily="2" charset="77"/>
              </a:rPr>
              <a:t>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8835F6-AFC2-0A43-9895-45D931825D76}"/>
              </a:ext>
            </a:extLst>
          </p:cNvPr>
          <p:cNvSpPr txBox="1"/>
          <p:nvPr/>
        </p:nvSpPr>
        <p:spPr>
          <a:xfrm>
            <a:off x="4611445" y="3088798"/>
            <a:ext cx="457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Agenda del acto de instalación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41CC03-13E7-A447-BBB1-E468A572ED6A}"/>
              </a:ext>
            </a:extLst>
          </p:cNvPr>
          <p:cNvSpPr txBox="1"/>
          <p:nvPr/>
        </p:nvSpPr>
        <p:spPr>
          <a:xfrm>
            <a:off x="3645408" y="3620543"/>
            <a:ext cx="90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latin typeface="Filson Pro Book" panose="02000000000000000000" pitchFamily="2" charset="77"/>
              </a:rPr>
              <a:t>02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F57638-4C9C-FF4B-82AD-34ED97B157C0}"/>
              </a:ext>
            </a:extLst>
          </p:cNvPr>
          <p:cNvSpPr txBox="1"/>
          <p:nvPr/>
        </p:nvSpPr>
        <p:spPr>
          <a:xfrm>
            <a:off x="4600043" y="3796685"/>
            <a:ext cx="3621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6F82B3-A91E-8244-A58C-BB5E93A06116}"/>
              </a:ext>
            </a:extLst>
          </p:cNvPr>
          <p:cNvSpPr txBox="1"/>
          <p:nvPr/>
        </p:nvSpPr>
        <p:spPr>
          <a:xfrm>
            <a:off x="3645408" y="4328430"/>
            <a:ext cx="90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latin typeface="Filson Pro Book" panose="02000000000000000000" pitchFamily="2" charset="77"/>
              </a:rPr>
              <a:t>03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4E727D-A426-A34C-B9C8-8A26E38D2FDE}"/>
              </a:ext>
            </a:extLst>
          </p:cNvPr>
          <p:cNvSpPr txBox="1"/>
          <p:nvPr/>
        </p:nvSpPr>
        <p:spPr>
          <a:xfrm>
            <a:off x="4600043" y="4504572"/>
            <a:ext cx="3595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Agenda de cierre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0A7-23F7-7040-9A53-F001C52C4059}"/>
              </a:ext>
            </a:extLst>
          </p:cNvPr>
          <p:cNvSpPr/>
          <p:nvPr/>
        </p:nvSpPr>
        <p:spPr>
          <a:xfrm>
            <a:off x="0" y="1429343"/>
            <a:ext cx="261408" cy="720000"/>
          </a:xfrm>
          <a:prstGeom prst="rect">
            <a:avLst/>
          </a:prstGeom>
          <a:solidFill>
            <a:srgbClr val="FBE57A"/>
          </a:solidFill>
          <a:ln>
            <a:solidFill>
              <a:srgbClr val="FBE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7C5DCAB-D57A-8D43-B5DA-3790990C17A5}"/>
              </a:ext>
            </a:extLst>
          </p:cNvPr>
          <p:cNvSpPr/>
          <p:nvPr/>
        </p:nvSpPr>
        <p:spPr>
          <a:xfrm>
            <a:off x="3774577" y="1422321"/>
            <a:ext cx="91636" cy="154384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2560C-863F-0B47-8927-47047BD33F4A}"/>
              </a:ext>
            </a:extLst>
          </p:cNvPr>
          <p:cNvSpPr/>
          <p:nvPr/>
        </p:nvSpPr>
        <p:spPr>
          <a:xfrm>
            <a:off x="3774577" y="1576704"/>
            <a:ext cx="91636" cy="574373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56ED567-F3C2-F149-8658-D6591DCE5D60}"/>
              </a:ext>
            </a:extLst>
          </p:cNvPr>
          <p:cNvCxnSpPr>
            <a:cxnSpLocks/>
          </p:cNvCxnSpPr>
          <p:nvPr/>
        </p:nvCxnSpPr>
        <p:spPr>
          <a:xfrm>
            <a:off x="4577818" y="3785259"/>
            <a:ext cx="0" cy="79269"/>
          </a:xfrm>
          <a:prstGeom prst="line">
            <a:avLst/>
          </a:prstGeom>
          <a:ln w="47625">
            <a:solidFill>
              <a:srgbClr val="EE7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E2E2B45-DB95-0748-A829-12B1BAF100D1}"/>
              </a:ext>
            </a:extLst>
          </p:cNvPr>
          <p:cNvCxnSpPr>
            <a:cxnSpLocks/>
          </p:cNvCxnSpPr>
          <p:nvPr/>
        </p:nvCxnSpPr>
        <p:spPr>
          <a:xfrm>
            <a:off x="4577818" y="3864528"/>
            <a:ext cx="0" cy="276332"/>
          </a:xfrm>
          <a:prstGeom prst="line">
            <a:avLst/>
          </a:prstGeom>
          <a:ln w="47625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01E4631-CDDC-2E43-9DF4-6C6A2EE5331C}"/>
              </a:ext>
            </a:extLst>
          </p:cNvPr>
          <p:cNvCxnSpPr>
            <a:cxnSpLocks/>
          </p:cNvCxnSpPr>
          <p:nvPr/>
        </p:nvCxnSpPr>
        <p:spPr>
          <a:xfrm>
            <a:off x="4573958" y="4487192"/>
            <a:ext cx="0" cy="79269"/>
          </a:xfrm>
          <a:prstGeom prst="line">
            <a:avLst/>
          </a:prstGeom>
          <a:ln w="47625">
            <a:solidFill>
              <a:srgbClr val="EE7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DC9F51F-BEFB-CA4D-AC56-C32E7E3933F2}"/>
              </a:ext>
            </a:extLst>
          </p:cNvPr>
          <p:cNvCxnSpPr>
            <a:cxnSpLocks/>
          </p:cNvCxnSpPr>
          <p:nvPr/>
        </p:nvCxnSpPr>
        <p:spPr>
          <a:xfrm>
            <a:off x="4573958" y="4566461"/>
            <a:ext cx="0" cy="276332"/>
          </a:xfrm>
          <a:prstGeom prst="line">
            <a:avLst/>
          </a:prstGeom>
          <a:ln w="47625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11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BC4C80B7-C7AA-1043-AABA-37AC430FBC64}"/>
              </a:ext>
            </a:extLst>
          </p:cNvPr>
          <p:cNvSpPr txBox="1"/>
          <p:nvPr/>
        </p:nvSpPr>
        <p:spPr>
          <a:xfrm>
            <a:off x="2159999" y="5521877"/>
            <a:ext cx="528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15.2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625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6084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74E40-FED5-454B-8523-19C03FF37005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72FBF8-8A93-1841-9B41-1BB17F47D011}"/>
              </a:ext>
            </a:extLst>
          </p:cNvPr>
          <p:cNvSpPr/>
          <p:nvPr/>
        </p:nvSpPr>
        <p:spPr>
          <a:xfrm>
            <a:off x="244710" y="2279394"/>
            <a:ext cx="2130073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CCA48-E86D-A642-9815-64CAC1E2534A}"/>
              </a:ext>
            </a:extLst>
          </p:cNvPr>
          <p:cNvSpPr txBox="1"/>
          <p:nvPr/>
        </p:nvSpPr>
        <p:spPr>
          <a:xfrm>
            <a:off x="191887" y="2245226"/>
            <a:ext cx="2130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XIV. / INDICADORES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B32B5E7-ED45-6945-942B-69C68272165A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EE7D2E"/>
          </a:solidFill>
          <a:ln>
            <a:solidFill>
              <a:srgbClr val="EE7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0F48E4F-354E-8D42-B488-D1086A08F77B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FA732A3-7B1A-284E-AE6F-12A67BEB5B54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C30E5C-621F-F04F-AD83-7C213D62479D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B6663FE-9C5B-714F-8438-E6501F7F15CD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02</a:t>
            </a: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EE98210F-2A8A-F14E-AADA-A739DC2E40E0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8034C197-78F7-E240-AD13-A502D38A1C0E}"/>
              </a:ext>
            </a:extLst>
          </p:cNvPr>
          <p:cNvSpPr/>
          <p:nvPr/>
        </p:nvSpPr>
        <p:spPr>
          <a:xfrm>
            <a:off x="-1553" y="42006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BCA9571-7EAF-9448-94E6-5FC05FA20403}"/>
              </a:ext>
            </a:extLst>
          </p:cNvPr>
          <p:cNvSpPr/>
          <p:nvPr/>
        </p:nvSpPr>
        <p:spPr>
          <a:xfrm>
            <a:off x="239982" y="4201794"/>
            <a:ext cx="2187623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F0E1945-2B6A-1749-AD41-7D9F1473CC19}"/>
              </a:ext>
            </a:extLst>
          </p:cNvPr>
          <p:cNvSpPr txBox="1"/>
          <p:nvPr/>
        </p:nvSpPr>
        <p:spPr>
          <a:xfrm>
            <a:off x="187160" y="4167626"/>
            <a:ext cx="2187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XV. / COMPETENCIA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D6AB6E3-3170-EC4D-8149-96653D398540}"/>
              </a:ext>
            </a:extLst>
          </p:cNvPr>
          <p:cNvSpPr txBox="1"/>
          <p:nvPr/>
        </p:nvSpPr>
        <p:spPr>
          <a:xfrm>
            <a:off x="2758946" y="4893566"/>
            <a:ext cx="76516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Competencias de los servidores judiciales a su cargo: (hoja de vida documentada con base en el perfil requerido- el auditor puede solicitar el manual de requisitos y funciones o el acto administrativo respectivo, debe tenerse a la mano)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14C564C-62F2-6B49-85DA-E31A9BA86224}"/>
              </a:ext>
            </a:extLst>
          </p:cNvPr>
          <p:cNvSpPr txBox="1"/>
          <p:nvPr/>
        </p:nvSpPr>
        <p:spPr>
          <a:xfrm>
            <a:off x="2758946" y="5882400"/>
            <a:ext cx="76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Planes de mejora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B7FC172-AB92-A349-ABEE-59BC06DA3F98}"/>
              </a:ext>
            </a:extLst>
          </p:cNvPr>
          <p:cNvCxnSpPr>
            <a:cxnSpLocks/>
          </p:cNvCxnSpPr>
          <p:nvPr/>
        </p:nvCxnSpPr>
        <p:spPr>
          <a:xfrm>
            <a:off x="2632506" y="4915071"/>
            <a:ext cx="0" cy="1548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B2D15C1-3C05-CC46-BB7E-F23DA73FBFE2}"/>
              </a:ext>
            </a:extLst>
          </p:cNvPr>
          <p:cNvGrpSpPr/>
          <p:nvPr/>
        </p:nvGrpSpPr>
        <p:grpSpPr>
          <a:xfrm>
            <a:off x="2577816" y="4965566"/>
            <a:ext cx="109440" cy="109440"/>
            <a:chOff x="4200892" y="4432105"/>
            <a:chExt cx="109440" cy="10944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3A1A723-B4BB-2547-BBCF-2D10BE1F143F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83" name="Pie 82">
                <a:extLst>
                  <a:ext uri="{FF2B5EF4-FFF2-40B4-BE49-F238E27FC236}">
                    <a16:creationId xmlns:a16="http://schemas.microsoft.com/office/drawing/2014/main" id="{48869D91-7275-164D-8474-6815000EDB1C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Pie 83">
                <a:extLst>
                  <a:ext uri="{FF2B5EF4-FFF2-40B4-BE49-F238E27FC236}">
                    <a16:creationId xmlns:a16="http://schemas.microsoft.com/office/drawing/2014/main" id="{B56B64A4-344B-B845-8B51-3B778985863A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2046B40D-8F9E-E54D-87BD-DDB82EFCE0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C55040D7-FA14-6C43-AD30-D6A41798D59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A551D47-DEBE-4344-AEFE-A6CF99C9649D}"/>
              </a:ext>
            </a:extLst>
          </p:cNvPr>
          <p:cNvGrpSpPr/>
          <p:nvPr/>
        </p:nvGrpSpPr>
        <p:grpSpPr>
          <a:xfrm>
            <a:off x="2574638" y="5954400"/>
            <a:ext cx="109440" cy="109440"/>
            <a:chOff x="4200892" y="4432105"/>
            <a:chExt cx="109440" cy="10944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8039CA5-CEE2-DB41-862B-4E89E2A79F1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89" name="Pie 88">
                <a:extLst>
                  <a:ext uri="{FF2B5EF4-FFF2-40B4-BE49-F238E27FC236}">
                    <a16:creationId xmlns:a16="http://schemas.microsoft.com/office/drawing/2014/main" id="{54266F5D-3651-AC4A-9A52-6E0F1E327481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Pie 89">
                <a:extLst>
                  <a:ext uri="{FF2B5EF4-FFF2-40B4-BE49-F238E27FC236}">
                    <a16:creationId xmlns:a16="http://schemas.microsoft.com/office/drawing/2014/main" id="{2311235A-B889-7946-92F9-03836E95FC7B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FA305104-AEC9-5543-8C0E-B56FD0C343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E3019BFF-7D50-3748-B4A5-A2A403EDFB7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FB94333-E125-1849-BCC3-48490486340C}"/>
              </a:ext>
            </a:extLst>
          </p:cNvPr>
          <p:cNvGrpSpPr/>
          <p:nvPr/>
        </p:nvGrpSpPr>
        <p:grpSpPr>
          <a:xfrm>
            <a:off x="2574638" y="5593877"/>
            <a:ext cx="109440" cy="109440"/>
            <a:chOff x="4200892" y="4432105"/>
            <a:chExt cx="109440" cy="10944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50678FD-BE29-744F-926A-B70CB9EA3F1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95" name="Pie 94">
                <a:extLst>
                  <a:ext uri="{FF2B5EF4-FFF2-40B4-BE49-F238E27FC236}">
                    <a16:creationId xmlns:a16="http://schemas.microsoft.com/office/drawing/2014/main" id="{FC938A2B-800A-FF4F-9038-75EF7F16A7C6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Pie 95">
                <a:extLst>
                  <a:ext uri="{FF2B5EF4-FFF2-40B4-BE49-F238E27FC236}">
                    <a16:creationId xmlns:a16="http://schemas.microsoft.com/office/drawing/2014/main" id="{0CD116FC-A3FB-1F4C-B33A-8DE1BD2506B3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E61FFC91-099C-7542-9B57-5B32FEB23E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4F1A099C-550C-1140-BC02-CFF1337441D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40622352-53B4-BF45-99E2-BC284F183835}"/>
              </a:ext>
            </a:extLst>
          </p:cNvPr>
          <p:cNvSpPr txBox="1"/>
          <p:nvPr/>
        </p:nvSpPr>
        <p:spPr>
          <a:xfrm>
            <a:off x="2160000" y="4893566"/>
            <a:ext cx="68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15.1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A337B62-44FA-F94F-BA1B-2DDA8CAC7516}"/>
              </a:ext>
            </a:extLst>
          </p:cNvPr>
          <p:cNvSpPr txBox="1"/>
          <p:nvPr/>
        </p:nvSpPr>
        <p:spPr>
          <a:xfrm>
            <a:off x="2159999" y="5882400"/>
            <a:ext cx="13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15.3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E33F7A0-71AC-7846-9C45-2ED60C21465E}"/>
              </a:ext>
            </a:extLst>
          </p:cNvPr>
          <p:cNvSpPr txBox="1"/>
          <p:nvPr/>
        </p:nvSpPr>
        <p:spPr>
          <a:xfrm>
            <a:off x="2760073" y="5521877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Evaluación de los servidores judiciales a su cargo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5ED65AD-62DD-1F4C-BD73-61C969F4D35A}"/>
              </a:ext>
            </a:extLst>
          </p:cNvPr>
          <p:cNvSpPr txBox="1"/>
          <p:nvPr/>
        </p:nvSpPr>
        <p:spPr>
          <a:xfrm>
            <a:off x="2763674" y="2797346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Explique las matrices de seguimiento que utiliza para el seguimiento procesos etc.: Plan de Acción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6314A62-A34F-E34B-AD85-FAC1D64A0400}"/>
              </a:ext>
            </a:extLst>
          </p:cNvPr>
          <p:cNvSpPr txBox="1"/>
          <p:nvPr/>
        </p:nvSpPr>
        <p:spPr>
          <a:xfrm>
            <a:off x="2763674" y="3157200"/>
            <a:ext cx="76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Explique el cumplimiento de metas: indicadores vigencia 2020/II y 2021/I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355C9AD6-FF09-3E40-BECF-D3770343FBED}"/>
              </a:ext>
            </a:extLst>
          </p:cNvPr>
          <p:cNvCxnSpPr>
            <a:cxnSpLocks/>
          </p:cNvCxnSpPr>
          <p:nvPr/>
        </p:nvCxnSpPr>
        <p:spPr>
          <a:xfrm>
            <a:off x="2637234" y="2818851"/>
            <a:ext cx="0" cy="576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18821CA4-CC8E-7E4C-B76B-EDA1651319A5}"/>
              </a:ext>
            </a:extLst>
          </p:cNvPr>
          <p:cNvGrpSpPr/>
          <p:nvPr/>
        </p:nvGrpSpPr>
        <p:grpSpPr>
          <a:xfrm>
            <a:off x="2582544" y="2869346"/>
            <a:ext cx="109440" cy="109440"/>
            <a:chOff x="4200892" y="4432105"/>
            <a:chExt cx="109440" cy="109440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8B63595-EF2D-D64B-BF38-7346BF15C9D1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79" name="Pie 178">
                <a:extLst>
                  <a:ext uri="{FF2B5EF4-FFF2-40B4-BE49-F238E27FC236}">
                    <a16:creationId xmlns:a16="http://schemas.microsoft.com/office/drawing/2014/main" id="{75F3AE8D-1B3D-724B-936E-303C0054386C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Pie 179">
                <a:extLst>
                  <a:ext uri="{FF2B5EF4-FFF2-40B4-BE49-F238E27FC236}">
                    <a16:creationId xmlns:a16="http://schemas.microsoft.com/office/drawing/2014/main" id="{DA561900-2599-FD4A-BEBD-424EB2BAC0C6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7" name="Arc 176">
              <a:extLst>
                <a:ext uri="{FF2B5EF4-FFF2-40B4-BE49-F238E27FC236}">
                  <a16:creationId xmlns:a16="http://schemas.microsoft.com/office/drawing/2014/main" id="{735CF3FD-7BA6-7B45-8EA6-2DEFAC0B7E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8" name="Arc 177">
              <a:extLst>
                <a:ext uri="{FF2B5EF4-FFF2-40B4-BE49-F238E27FC236}">
                  <a16:creationId xmlns:a16="http://schemas.microsoft.com/office/drawing/2014/main" id="{D741D590-59BA-3B41-B72D-B39B99B5986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0318D4C-9F28-9D43-9C33-C3C509A92D19}"/>
              </a:ext>
            </a:extLst>
          </p:cNvPr>
          <p:cNvGrpSpPr/>
          <p:nvPr/>
        </p:nvGrpSpPr>
        <p:grpSpPr>
          <a:xfrm>
            <a:off x="2579366" y="3229200"/>
            <a:ext cx="109440" cy="109440"/>
            <a:chOff x="4200892" y="4432105"/>
            <a:chExt cx="109440" cy="109440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D4C23735-AA5A-CC4F-94F5-78EE3CE2EFFD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85" name="Pie 184">
                <a:extLst>
                  <a:ext uri="{FF2B5EF4-FFF2-40B4-BE49-F238E27FC236}">
                    <a16:creationId xmlns:a16="http://schemas.microsoft.com/office/drawing/2014/main" id="{BAA73C4B-559B-1D42-BE33-C3053CD513FA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Pie 185">
                <a:extLst>
                  <a:ext uri="{FF2B5EF4-FFF2-40B4-BE49-F238E27FC236}">
                    <a16:creationId xmlns:a16="http://schemas.microsoft.com/office/drawing/2014/main" id="{9B7DDBB5-E29E-CB4B-A01E-3A631B802B54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3" name="Arc 182">
              <a:extLst>
                <a:ext uri="{FF2B5EF4-FFF2-40B4-BE49-F238E27FC236}">
                  <a16:creationId xmlns:a16="http://schemas.microsoft.com/office/drawing/2014/main" id="{768C11CE-FB57-D941-9F00-8BC5B1409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84" name="Arc 183">
              <a:extLst>
                <a:ext uri="{FF2B5EF4-FFF2-40B4-BE49-F238E27FC236}">
                  <a16:creationId xmlns:a16="http://schemas.microsoft.com/office/drawing/2014/main" id="{3F219F59-5CB9-9346-BB5F-3A99D04434A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7FA60AD0-8636-3943-B266-E89AE6733F59}"/>
              </a:ext>
            </a:extLst>
          </p:cNvPr>
          <p:cNvSpPr txBox="1"/>
          <p:nvPr/>
        </p:nvSpPr>
        <p:spPr>
          <a:xfrm>
            <a:off x="2160000" y="2797346"/>
            <a:ext cx="528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14.1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059E8A46-FD1D-0743-89B1-2E48993AA2F1}"/>
              </a:ext>
            </a:extLst>
          </p:cNvPr>
          <p:cNvSpPr txBox="1"/>
          <p:nvPr/>
        </p:nvSpPr>
        <p:spPr>
          <a:xfrm>
            <a:off x="2159998" y="3157200"/>
            <a:ext cx="707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14.2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D2E4BA5-C84A-6B47-AB83-CFFE31352C6A}"/>
              </a:ext>
            </a:extLst>
          </p:cNvPr>
          <p:cNvSpPr txBox="1"/>
          <p:nvPr/>
        </p:nvSpPr>
        <p:spPr>
          <a:xfrm>
            <a:off x="2849648" y="3401927"/>
            <a:ext cx="566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i="1" dirty="0">
                <a:solidFill>
                  <a:srgbClr val="003D58"/>
                </a:solidFill>
                <a:latin typeface="Filson Pro Book" panose="02000000000000000000" pitchFamily="2" charset="77"/>
              </a:rPr>
              <a:t>NOTA: Para la parte jurisdiccional solo entradas y salidas, el reporte trimestral que hacen a la División de Estadística)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99AFD8-2BCD-A34E-AAEB-9E7AD3A246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2" y="2835327"/>
            <a:ext cx="1233230" cy="720000"/>
          </a:xfrm>
          <a:prstGeom prst="rect">
            <a:avLst/>
          </a:prstGeom>
        </p:spPr>
      </p:pic>
      <p:sp>
        <p:nvSpPr>
          <p:cNvPr id="233" name="TextBox 232">
            <a:extLst>
              <a:ext uri="{FF2B5EF4-FFF2-40B4-BE49-F238E27FC236}">
                <a16:creationId xmlns:a16="http://schemas.microsoft.com/office/drawing/2014/main" id="{7FC477C5-5CE6-F145-8BF9-DF2FEC35494D}"/>
              </a:ext>
            </a:extLst>
          </p:cNvPr>
          <p:cNvSpPr txBox="1"/>
          <p:nvPr/>
        </p:nvSpPr>
        <p:spPr>
          <a:xfrm>
            <a:off x="2758941" y="6242400"/>
            <a:ext cx="76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Seguimiento y evaluación de los planes de mejora a los servidores judiciales a su cargo</a:t>
            </a: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A1DD0DA0-F6AE-9149-960F-2B5BF2856CCE}"/>
              </a:ext>
            </a:extLst>
          </p:cNvPr>
          <p:cNvGrpSpPr/>
          <p:nvPr/>
        </p:nvGrpSpPr>
        <p:grpSpPr>
          <a:xfrm>
            <a:off x="2574633" y="6314400"/>
            <a:ext cx="109440" cy="109440"/>
            <a:chOff x="4200892" y="4432105"/>
            <a:chExt cx="109440" cy="109440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51C38D30-82BB-4841-817F-8C2A2388E697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238" name="Pie 237">
                <a:extLst>
                  <a:ext uri="{FF2B5EF4-FFF2-40B4-BE49-F238E27FC236}">
                    <a16:creationId xmlns:a16="http://schemas.microsoft.com/office/drawing/2014/main" id="{9988C288-D25B-9948-91E6-C2A4C43D2929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Pie 238">
                <a:extLst>
                  <a:ext uri="{FF2B5EF4-FFF2-40B4-BE49-F238E27FC236}">
                    <a16:creationId xmlns:a16="http://schemas.microsoft.com/office/drawing/2014/main" id="{58218702-86F8-A745-9CFD-100447C3563A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6" name="Arc 235">
              <a:extLst>
                <a:ext uri="{FF2B5EF4-FFF2-40B4-BE49-F238E27FC236}">
                  <a16:creationId xmlns:a16="http://schemas.microsoft.com/office/drawing/2014/main" id="{DDAA33B4-16DB-4444-A324-AC74357968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37" name="Arc 236">
              <a:extLst>
                <a:ext uri="{FF2B5EF4-FFF2-40B4-BE49-F238E27FC236}">
                  <a16:creationId xmlns:a16="http://schemas.microsoft.com/office/drawing/2014/main" id="{8E882F54-7E12-EE4D-ABC0-F56F604EF5D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945ADA7C-C936-3C44-81DB-F316B09FAB88}"/>
              </a:ext>
            </a:extLst>
          </p:cNvPr>
          <p:cNvSpPr txBox="1"/>
          <p:nvPr/>
        </p:nvSpPr>
        <p:spPr>
          <a:xfrm>
            <a:off x="2159994" y="6242400"/>
            <a:ext cx="598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15.3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2801F6-32CE-C940-8EA0-45ED111FA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521182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4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FFAAE8A-1BFC-8844-B3E5-26BFB3F5989D}"/>
              </a:ext>
            </a:extLst>
          </p:cNvPr>
          <p:cNvSpPr txBox="1"/>
          <p:nvPr/>
        </p:nvSpPr>
        <p:spPr>
          <a:xfrm>
            <a:off x="2233462" y="6001555"/>
            <a:ext cx="668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17.2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72FBF8-8A93-1841-9B41-1BB17F47D011}"/>
              </a:ext>
            </a:extLst>
          </p:cNvPr>
          <p:cNvSpPr/>
          <p:nvPr/>
        </p:nvSpPr>
        <p:spPr>
          <a:xfrm>
            <a:off x="244710" y="2279394"/>
            <a:ext cx="3019398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CCA48-E86D-A642-9815-64CAC1E2534A}"/>
              </a:ext>
            </a:extLst>
          </p:cNvPr>
          <p:cNvSpPr txBox="1"/>
          <p:nvPr/>
        </p:nvSpPr>
        <p:spPr>
          <a:xfrm>
            <a:off x="191888" y="2245226"/>
            <a:ext cx="3019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XVI. / TOMA DE CONCIENCIA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625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8F2888-3AF1-5949-A31C-1AC24445D462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D84F1C-1FA3-F24A-9C58-C1972F003B0F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6084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EA9D5E9-9903-CF43-B8BB-ED0409FE621C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FBE57A"/>
          </a:solidFill>
          <a:ln>
            <a:solidFill>
              <a:srgbClr val="FBE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74D4FF-D45F-654F-847B-A623D9B23508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C64DCA-2527-FE45-989C-7C6481F16EA7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74E40-FED5-454B-8523-19C03FF37005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A66C8E-C938-3D4D-A2EE-DAD1B743C221}"/>
              </a:ext>
            </a:extLst>
          </p:cNvPr>
          <p:cNvSpPr txBox="1"/>
          <p:nvPr/>
        </p:nvSpPr>
        <p:spPr>
          <a:xfrm>
            <a:off x="2763674" y="3227647"/>
            <a:ext cx="765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Se muestran las evidencias de todas las reuniones, capacitaciones realizadas para el conocimiento del SIGCCMA y para la mejora del servicio que cumple cada servidor judicial.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ECEA6C-59B6-C441-A506-18CE46FB9FD8}"/>
              </a:ext>
            </a:extLst>
          </p:cNvPr>
          <p:cNvCxnSpPr>
            <a:cxnSpLocks/>
          </p:cNvCxnSpPr>
          <p:nvPr/>
        </p:nvCxnSpPr>
        <p:spPr>
          <a:xfrm>
            <a:off x="2637234" y="3249152"/>
            <a:ext cx="0" cy="216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8D7592-803B-0B43-A87B-7530BA04CC14}"/>
              </a:ext>
            </a:extLst>
          </p:cNvPr>
          <p:cNvGrpSpPr/>
          <p:nvPr/>
        </p:nvGrpSpPr>
        <p:grpSpPr>
          <a:xfrm>
            <a:off x="2582544" y="3299647"/>
            <a:ext cx="109440" cy="109440"/>
            <a:chOff x="4200892" y="4432105"/>
            <a:chExt cx="109440" cy="1094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AEA96B2-6F8A-0C4B-A366-FAA7343B112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30" name="Pie 29">
                <a:extLst>
                  <a:ext uri="{FF2B5EF4-FFF2-40B4-BE49-F238E27FC236}">
                    <a16:creationId xmlns:a16="http://schemas.microsoft.com/office/drawing/2014/main" id="{DA01EDE7-6076-8043-85C1-8B66FF4B3A92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ie 30">
                <a:extLst>
                  <a:ext uri="{FF2B5EF4-FFF2-40B4-BE49-F238E27FC236}">
                    <a16:creationId xmlns:a16="http://schemas.microsoft.com/office/drawing/2014/main" id="{CCFB5ADD-2722-8A4B-A7E9-6471E21505E7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BA9BF9F-6497-2B4E-9C91-124A66916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74E34D8F-A679-6F4A-8B2F-77E27AF2C77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A917CD5-9E4B-E94D-B0F1-02589B2B90D7}"/>
              </a:ext>
            </a:extLst>
          </p:cNvPr>
          <p:cNvSpPr txBox="1"/>
          <p:nvPr/>
        </p:nvSpPr>
        <p:spPr>
          <a:xfrm>
            <a:off x="2160000" y="3227647"/>
            <a:ext cx="4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16.1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CDC7B719-A32B-DE42-8255-F6F0EC310D34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sp>
        <p:nvSpPr>
          <p:cNvPr id="173" name="Rectangle 172">
            <a:extLst>
              <a:ext uri="{FF2B5EF4-FFF2-40B4-BE49-F238E27FC236}">
                <a16:creationId xmlns:a16="http://schemas.microsoft.com/office/drawing/2014/main" id="{7AE3640C-4C07-D34F-A6CA-B57157F32F84}"/>
              </a:ext>
            </a:extLst>
          </p:cNvPr>
          <p:cNvSpPr/>
          <p:nvPr/>
        </p:nvSpPr>
        <p:spPr>
          <a:xfrm>
            <a:off x="-1554" y="4409374"/>
            <a:ext cx="287199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3CE2C9D0-ADDA-1449-90AD-5517B00A4803}"/>
              </a:ext>
            </a:extLst>
          </p:cNvPr>
          <p:cNvSpPr/>
          <p:nvPr/>
        </p:nvSpPr>
        <p:spPr>
          <a:xfrm>
            <a:off x="239981" y="4410489"/>
            <a:ext cx="2894315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0E98BAD-2234-A542-BB0B-8F5FC8EF038A}"/>
              </a:ext>
            </a:extLst>
          </p:cNvPr>
          <p:cNvSpPr txBox="1"/>
          <p:nvPr/>
        </p:nvSpPr>
        <p:spPr>
          <a:xfrm>
            <a:off x="187161" y="4376321"/>
            <a:ext cx="289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XVII. / COMUNICACIÓN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42183C2B-A6D6-9043-A06B-B067023F22B3}"/>
              </a:ext>
            </a:extLst>
          </p:cNvPr>
          <p:cNvSpPr txBox="1"/>
          <p:nvPr/>
        </p:nvSpPr>
        <p:spPr>
          <a:xfrm>
            <a:off x="2233462" y="4967814"/>
            <a:ext cx="8181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b="1" i="1" dirty="0">
                <a:latin typeface="Gotham Medium" panose="02000604030000020004" pitchFamily="2" charset="0"/>
              </a:rPr>
              <a:t>Recuerden que aquí se debe especificar: Qué se comunica, cómo se comunica, a quién se comunica y a través de qué medio se comunica. En la parte Judicial se evidencia la caracterización y el procedimiento especifico.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82EB79-33CC-1D4D-9CB1-EAA0218B307F}"/>
              </a:ext>
            </a:extLst>
          </p:cNvPr>
          <p:cNvSpPr txBox="1"/>
          <p:nvPr/>
        </p:nvSpPr>
        <p:spPr>
          <a:xfrm>
            <a:off x="2814094" y="5641999"/>
            <a:ext cx="9219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Matriz de Comunicaciones especifica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C63EBEA-E7EE-7241-9A67-85C80D3FC978}"/>
              </a:ext>
            </a:extLst>
          </p:cNvPr>
          <p:cNvCxnSpPr>
            <a:cxnSpLocks/>
          </p:cNvCxnSpPr>
          <p:nvPr/>
        </p:nvCxnSpPr>
        <p:spPr>
          <a:xfrm>
            <a:off x="2687654" y="5663504"/>
            <a:ext cx="0" cy="576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CE7E0FE-8D9B-8B43-B326-9392D6010758}"/>
              </a:ext>
            </a:extLst>
          </p:cNvPr>
          <p:cNvGrpSpPr/>
          <p:nvPr/>
        </p:nvGrpSpPr>
        <p:grpSpPr>
          <a:xfrm>
            <a:off x="2632964" y="5713999"/>
            <a:ext cx="131864" cy="109440"/>
            <a:chOff x="4200892" y="4432105"/>
            <a:chExt cx="109440" cy="10944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31B2DB-A9D4-C141-8C08-C9AED8B493D4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69" name="Pie 68">
                <a:extLst>
                  <a:ext uri="{FF2B5EF4-FFF2-40B4-BE49-F238E27FC236}">
                    <a16:creationId xmlns:a16="http://schemas.microsoft.com/office/drawing/2014/main" id="{118D0A12-2009-1F41-A190-B9D6B4956287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Pie 70">
                <a:extLst>
                  <a:ext uri="{FF2B5EF4-FFF2-40B4-BE49-F238E27FC236}">
                    <a16:creationId xmlns:a16="http://schemas.microsoft.com/office/drawing/2014/main" id="{61BD0DAF-F8A2-A84B-A30C-714100904C2C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CDA06A9C-D28C-6D47-A71C-C74C1218BD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A8972E8A-FDAE-4E47-8019-A0DC5F3BF91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8E66D8A4-E3CA-E944-A11B-78C1F5B2F8DB}"/>
              </a:ext>
            </a:extLst>
          </p:cNvPr>
          <p:cNvSpPr txBox="1"/>
          <p:nvPr/>
        </p:nvSpPr>
        <p:spPr>
          <a:xfrm>
            <a:off x="2210419" y="5641999"/>
            <a:ext cx="520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17.1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F825BC-38BF-774F-8336-97557F830F73}"/>
              </a:ext>
            </a:extLst>
          </p:cNvPr>
          <p:cNvSpPr txBox="1"/>
          <p:nvPr/>
        </p:nvSpPr>
        <p:spPr>
          <a:xfrm>
            <a:off x="2233462" y="2832155"/>
            <a:ext cx="67904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b="1" i="1" dirty="0">
                <a:latin typeface="Gotham Medium" panose="02000604030000020004" pitchFamily="2" charset="0"/>
              </a:rPr>
              <a:t>El personal sabe, puede y quiere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56D48-369D-5C45-B840-C7ACA356BC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806589"/>
            <a:ext cx="1080000" cy="10800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2A00471-627F-F042-8812-22F2EB648779}"/>
              </a:ext>
            </a:extLst>
          </p:cNvPr>
          <p:cNvSpPr txBox="1"/>
          <p:nvPr/>
        </p:nvSpPr>
        <p:spPr>
          <a:xfrm>
            <a:off x="2837136" y="6001555"/>
            <a:ext cx="9219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Seguimiento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5B900FD-DD69-424B-ADDE-ACB9CB0E2CCA}"/>
              </a:ext>
            </a:extLst>
          </p:cNvPr>
          <p:cNvGrpSpPr/>
          <p:nvPr/>
        </p:nvGrpSpPr>
        <p:grpSpPr>
          <a:xfrm>
            <a:off x="2631600" y="6073555"/>
            <a:ext cx="131864" cy="109440"/>
            <a:chOff x="4200892" y="4432105"/>
            <a:chExt cx="109440" cy="10944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48847A3-3F1B-A542-8ABD-5A1734761EB4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56" name="Pie 55">
                <a:extLst>
                  <a:ext uri="{FF2B5EF4-FFF2-40B4-BE49-F238E27FC236}">
                    <a16:creationId xmlns:a16="http://schemas.microsoft.com/office/drawing/2014/main" id="{3FE76275-0D6D-8E4E-9963-E06C51EF41BA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Pie 56">
                <a:extLst>
                  <a:ext uri="{FF2B5EF4-FFF2-40B4-BE49-F238E27FC236}">
                    <a16:creationId xmlns:a16="http://schemas.microsoft.com/office/drawing/2014/main" id="{99BD0DCF-FAE1-BD4E-ABF0-297BE431C027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31C8A836-14CE-4D42-8443-B2F42844C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BBECD9F0-4479-2A48-BE0A-9910B967411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E02C4E-C775-5C47-8939-4D88C57C46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999" y="5179177"/>
            <a:ext cx="130128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2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BC4C80B7-C7AA-1043-AABA-37AC430FBC64}"/>
              </a:ext>
            </a:extLst>
          </p:cNvPr>
          <p:cNvSpPr txBox="1"/>
          <p:nvPr/>
        </p:nvSpPr>
        <p:spPr>
          <a:xfrm>
            <a:off x="2159999" y="5746448"/>
            <a:ext cx="528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15.2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625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6084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74E40-FED5-454B-8523-19C03FF37005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72FBF8-8A93-1841-9B41-1BB17F47D011}"/>
              </a:ext>
            </a:extLst>
          </p:cNvPr>
          <p:cNvSpPr/>
          <p:nvPr/>
        </p:nvSpPr>
        <p:spPr>
          <a:xfrm>
            <a:off x="244711" y="2279394"/>
            <a:ext cx="3979192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CCA48-E86D-A642-9815-64CAC1E2534A}"/>
              </a:ext>
            </a:extLst>
          </p:cNvPr>
          <p:cNvSpPr txBox="1"/>
          <p:nvPr/>
        </p:nvSpPr>
        <p:spPr>
          <a:xfrm>
            <a:off x="191887" y="2245226"/>
            <a:ext cx="4032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XVIII. / INFORMACIÓN DOCUMENTADA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B32B5E7-ED45-6945-942B-69C68272165A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EE7D2E"/>
          </a:solidFill>
          <a:ln>
            <a:solidFill>
              <a:srgbClr val="EE7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0F48E4F-354E-8D42-B488-D1086A08F77B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FA732A3-7B1A-284E-AE6F-12A67BEB5B54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C30E5C-621F-F04F-AD83-7C213D62479D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B6663FE-9C5B-714F-8438-E6501F7F15CD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02</a:t>
            </a: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EE98210F-2A8A-F14E-AADA-A739DC2E40E0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8034C197-78F7-E240-AD13-A502D38A1C0E}"/>
              </a:ext>
            </a:extLst>
          </p:cNvPr>
          <p:cNvSpPr/>
          <p:nvPr/>
        </p:nvSpPr>
        <p:spPr>
          <a:xfrm>
            <a:off x="-1553" y="479141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BCA9571-7EAF-9448-94E6-5FC05FA20403}"/>
              </a:ext>
            </a:extLst>
          </p:cNvPr>
          <p:cNvSpPr/>
          <p:nvPr/>
        </p:nvSpPr>
        <p:spPr>
          <a:xfrm>
            <a:off x="239982" y="4792534"/>
            <a:ext cx="3651596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F0E1945-2B6A-1749-AD41-7D9F1473CC19}"/>
              </a:ext>
            </a:extLst>
          </p:cNvPr>
          <p:cNvSpPr txBox="1"/>
          <p:nvPr/>
        </p:nvSpPr>
        <p:spPr>
          <a:xfrm>
            <a:off x="187160" y="4758366"/>
            <a:ext cx="3651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XX. / ENCUESTAS DE SATISFACCIÓN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D6AB6E3-3170-EC4D-8149-96653D398540}"/>
              </a:ext>
            </a:extLst>
          </p:cNvPr>
          <p:cNvSpPr txBox="1"/>
          <p:nvPr/>
        </p:nvSpPr>
        <p:spPr>
          <a:xfrm>
            <a:off x="2758946" y="5351954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Encuesta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14C564C-62F2-6B49-85DA-E31A9BA86224}"/>
              </a:ext>
            </a:extLst>
          </p:cNvPr>
          <p:cNvSpPr txBox="1"/>
          <p:nvPr/>
        </p:nvSpPr>
        <p:spPr>
          <a:xfrm>
            <a:off x="2758946" y="6106448"/>
            <a:ext cx="76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Resultados de la encuesta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B7FC172-AB92-A349-ABEE-59BC06DA3F98}"/>
              </a:ext>
            </a:extLst>
          </p:cNvPr>
          <p:cNvCxnSpPr>
            <a:cxnSpLocks/>
          </p:cNvCxnSpPr>
          <p:nvPr/>
        </p:nvCxnSpPr>
        <p:spPr>
          <a:xfrm>
            <a:off x="2632506" y="5373459"/>
            <a:ext cx="0" cy="972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B2D15C1-3C05-CC46-BB7E-F23DA73FBFE2}"/>
              </a:ext>
            </a:extLst>
          </p:cNvPr>
          <p:cNvGrpSpPr/>
          <p:nvPr/>
        </p:nvGrpSpPr>
        <p:grpSpPr>
          <a:xfrm>
            <a:off x="2577816" y="5423954"/>
            <a:ext cx="109440" cy="109440"/>
            <a:chOff x="4200892" y="4432105"/>
            <a:chExt cx="109440" cy="10944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3A1A723-B4BB-2547-BBCF-2D10BE1F143F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83" name="Pie 82">
                <a:extLst>
                  <a:ext uri="{FF2B5EF4-FFF2-40B4-BE49-F238E27FC236}">
                    <a16:creationId xmlns:a16="http://schemas.microsoft.com/office/drawing/2014/main" id="{48869D91-7275-164D-8474-6815000EDB1C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Pie 83">
                <a:extLst>
                  <a:ext uri="{FF2B5EF4-FFF2-40B4-BE49-F238E27FC236}">
                    <a16:creationId xmlns:a16="http://schemas.microsoft.com/office/drawing/2014/main" id="{B56B64A4-344B-B845-8B51-3B778985863A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2046B40D-8F9E-E54D-87BD-DDB82EFCE0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C55040D7-FA14-6C43-AD30-D6A41798D59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A551D47-DEBE-4344-AEFE-A6CF99C9649D}"/>
              </a:ext>
            </a:extLst>
          </p:cNvPr>
          <p:cNvGrpSpPr/>
          <p:nvPr/>
        </p:nvGrpSpPr>
        <p:grpSpPr>
          <a:xfrm>
            <a:off x="2574638" y="6178448"/>
            <a:ext cx="109440" cy="109440"/>
            <a:chOff x="4200892" y="4432105"/>
            <a:chExt cx="109440" cy="10944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8039CA5-CEE2-DB41-862B-4E89E2A79F1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89" name="Pie 88">
                <a:extLst>
                  <a:ext uri="{FF2B5EF4-FFF2-40B4-BE49-F238E27FC236}">
                    <a16:creationId xmlns:a16="http://schemas.microsoft.com/office/drawing/2014/main" id="{54266F5D-3651-AC4A-9A52-6E0F1E327481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Pie 89">
                <a:extLst>
                  <a:ext uri="{FF2B5EF4-FFF2-40B4-BE49-F238E27FC236}">
                    <a16:creationId xmlns:a16="http://schemas.microsoft.com/office/drawing/2014/main" id="{2311235A-B889-7946-92F9-03836E95FC7B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FA305104-AEC9-5543-8C0E-B56FD0C343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E3019BFF-7D50-3748-B4A5-A2A403EDFB7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FB94333-E125-1849-BCC3-48490486340C}"/>
              </a:ext>
            </a:extLst>
          </p:cNvPr>
          <p:cNvGrpSpPr/>
          <p:nvPr/>
        </p:nvGrpSpPr>
        <p:grpSpPr>
          <a:xfrm>
            <a:off x="2574638" y="5818448"/>
            <a:ext cx="109440" cy="109440"/>
            <a:chOff x="4200892" y="4432105"/>
            <a:chExt cx="109440" cy="10944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50678FD-BE29-744F-926A-B70CB9EA3F1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95" name="Pie 94">
                <a:extLst>
                  <a:ext uri="{FF2B5EF4-FFF2-40B4-BE49-F238E27FC236}">
                    <a16:creationId xmlns:a16="http://schemas.microsoft.com/office/drawing/2014/main" id="{FC938A2B-800A-FF4F-9038-75EF7F16A7C6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Pie 95">
                <a:extLst>
                  <a:ext uri="{FF2B5EF4-FFF2-40B4-BE49-F238E27FC236}">
                    <a16:creationId xmlns:a16="http://schemas.microsoft.com/office/drawing/2014/main" id="{0CD116FC-A3FB-1F4C-B33A-8DE1BD2506B3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E61FFC91-099C-7542-9B57-5B32FEB23E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4F1A099C-550C-1140-BC02-CFF1337441D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40622352-53B4-BF45-99E2-BC284F183835}"/>
              </a:ext>
            </a:extLst>
          </p:cNvPr>
          <p:cNvSpPr txBox="1"/>
          <p:nvPr/>
        </p:nvSpPr>
        <p:spPr>
          <a:xfrm>
            <a:off x="2160000" y="5351954"/>
            <a:ext cx="68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15.1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A337B62-44FA-F94F-BA1B-2DDA8CAC7516}"/>
              </a:ext>
            </a:extLst>
          </p:cNvPr>
          <p:cNvSpPr txBox="1"/>
          <p:nvPr/>
        </p:nvSpPr>
        <p:spPr>
          <a:xfrm>
            <a:off x="2159999" y="6106448"/>
            <a:ext cx="13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15.3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E33F7A0-71AC-7846-9C45-2ED60C21465E}"/>
              </a:ext>
            </a:extLst>
          </p:cNvPr>
          <p:cNvSpPr txBox="1"/>
          <p:nvPr/>
        </p:nvSpPr>
        <p:spPr>
          <a:xfrm>
            <a:off x="2760073" y="5746448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Ficha de la encuesta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C782A5E-5124-E445-9111-E72FAA5F9F70}"/>
              </a:ext>
            </a:extLst>
          </p:cNvPr>
          <p:cNvSpPr txBox="1"/>
          <p:nvPr/>
        </p:nvSpPr>
        <p:spPr>
          <a:xfrm>
            <a:off x="674314" y="2781605"/>
            <a:ext cx="1056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b="1" i="1" dirty="0">
                <a:latin typeface="Gotham Medium" panose="02000604030000020004" pitchFamily="2" charset="0"/>
              </a:rPr>
              <a:t>Debe mostrarse todos los procesos con la caracterización, procedimientos, formatos, y demás documentos debidamente aprobados y la forma o el procedimiento como toda la información, asegurando la disponibilidad para las partes interesadas y el control de la información, etc.: Micro sitio del SIGCMA y/o repositorio donde se aloje la información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72D6193-CCE5-2541-A654-ED4DE95EA8C2}"/>
              </a:ext>
            </a:extLst>
          </p:cNvPr>
          <p:cNvSpPr/>
          <p:nvPr/>
        </p:nvSpPr>
        <p:spPr>
          <a:xfrm>
            <a:off x="-1552" y="3583437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6666372-922D-4B4B-96A3-9BEE281CEA10}"/>
              </a:ext>
            </a:extLst>
          </p:cNvPr>
          <p:cNvSpPr/>
          <p:nvPr/>
        </p:nvSpPr>
        <p:spPr>
          <a:xfrm>
            <a:off x="239984" y="3584552"/>
            <a:ext cx="3247240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79E03CA-C8A0-4849-9150-BE811E7BD20F}"/>
              </a:ext>
            </a:extLst>
          </p:cNvPr>
          <p:cNvSpPr txBox="1"/>
          <p:nvPr/>
        </p:nvSpPr>
        <p:spPr>
          <a:xfrm>
            <a:off x="187161" y="3550384"/>
            <a:ext cx="3247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XIX. / CONTROL DE PROCESOS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8DA4B22-3321-B845-A63C-A7826223022C}"/>
              </a:ext>
            </a:extLst>
          </p:cNvPr>
          <p:cNvSpPr txBox="1"/>
          <p:nvPr/>
        </p:nvSpPr>
        <p:spPr>
          <a:xfrm>
            <a:off x="669587" y="4086763"/>
            <a:ext cx="10567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b="1" i="1" dirty="0">
                <a:latin typeface="Gotham Medium" panose="02000604030000020004" pitchFamily="2" charset="0"/>
              </a:rPr>
              <a:t>Deben mostrarse las matrices de seguimiento, y en el caso de los despachos judiciales las matrices que llevan y toda la trazabilidad desde Justicia XXI WEB.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8089AF-FB7D-F54F-857B-54B0510D71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530459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78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872FBF8-8A93-1841-9B41-1BB17F47D011}"/>
              </a:ext>
            </a:extLst>
          </p:cNvPr>
          <p:cNvSpPr/>
          <p:nvPr/>
        </p:nvSpPr>
        <p:spPr>
          <a:xfrm>
            <a:off x="244710" y="2279394"/>
            <a:ext cx="1535964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CCA48-E86D-A642-9815-64CAC1E2534A}"/>
              </a:ext>
            </a:extLst>
          </p:cNvPr>
          <p:cNvSpPr txBox="1"/>
          <p:nvPr/>
        </p:nvSpPr>
        <p:spPr>
          <a:xfrm>
            <a:off x="191888" y="2245226"/>
            <a:ext cx="1588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XXI. / MEJORA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625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8F2888-3AF1-5949-A31C-1AC24445D462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D84F1C-1FA3-F24A-9C58-C1972F003B0F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6084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EA9D5E9-9903-CF43-B8BB-ED0409FE621C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FBE57A"/>
          </a:solidFill>
          <a:ln>
            <a:solidFill>
              <a:srgbClr val="FBE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74D4FF-D45F-654F-847B-A623D9B23508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C64DCA-2527-FE45-989C-7C6481F16EA7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74E40-FED5-454B-8523-19C03FF37005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A66C8E-C938-3D4D-A2EE-DAD1B743C221}"/>
              </a:ext>
            </a:extLst>
          </p:cNvPr>
          <p:cNvSpPr txBox="1"/>
          <p:nvPr/>
        </p:nvSpPr>
        <p:spPr>
          <a:xfrm>
            <a:off x="2763674" y="2878936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Todas las mejoras que se han implementado sobre en tiempos del COVID-19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ECEA6C-59B6-C441-A506-18CE46FB9FD8}"/>
              </a:ext>
            </a:extLst>
          </p:cNvPr>
          <p:cNvCxnSpPr>
            <a:cxnSpLocks/>
          </p:cNvCxnSpPr>
          <p:nvPr/>
        </p:nvCxnSpPr>
        <p:spPr>
          <a:xfrm>
            <a:off x="2637234" y="2900441"/>
            <a:ext cx="0" cy="756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8D7592-803B-0B43-A87B-7530BA04CC14}"/>
              </a:ext>
            </a:extLst>
          </p:cNvPr>
          <p:cNvGrpSpPr/>
          <p:nvPr/>
        </p:nvGrpSpPr>
        <p:grpSpPr>
          <a:xfrm>
            <a:off x="2582544" y="2950936"/>
            <a:ext cx="109440" cy="109440"/>
            <a:chOff x="4200892" y="4432105"/>
            <a:chExt cx="109440" cy="1094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AEA96B2-6F8A-0C4B-A366-FAA7343B112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30" name="Pie 29">
                <a:extLst>
                  <a:ext uri="{FF2B5EF4-FFF2-40B4-BE49-F238E27FC236}">
                    <a16:creationId xmlns:a16="http://schemas.microsoft.com/office/drawing/2014/main" id="{DA01EDE7-6076-8043-85C1-8B66FF4B3A92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ie 30">
                <a:extLst>
                  <a:ext uri="{FF2B5EF4-FFF2-40B4-BE49-F238E27FC236}">
                    <a16:creationId xmlns:a16="http://schemas.microsoft.com/office/drawing/2014/main" id="{CCFB5ADD-2722-8A4B-A7E9-6471E21505E7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BA9BF9F-6497-2B4E-9C91-124A66916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74E34D8F-A679-6F4A-8B2F-77E27AF2C77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A917CD5-9E4B-E94D-B0F1-02589B2B90D7}"/>
              </a:ext>
            </a:extLst>
          </p:cNvPr>
          <p:cNvSpPr txBox="1"/>
          <p:nvPr/>
        </p:nvSpPr>
        <p:spPr>
          <a:xfrm>
            <a:off x="2060025" y="2848158"/>
            <a:ext cx="531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21.1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CDC7B719-A32B-DE42-8255-F6F0EC310D34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sp>
        <p:nvSpPr>
          <p:cNvPr id="173" name="Rectangle 172">
            <a:extLst>
              <a:ext uri="{FF2B5EF4-FFF2-40B4-BE49-F238E27FC236}">
                <a16:creationId xmlns:a16="http://schemas.microsoft.com/office/drawing/2014/main" id="{7AE3640C-4C07-D34F-A6CA-B57157F32F84}"/>
              </a:ext>
            </a:extLst>
          </p:cNvPr>
          <p:cNvSpPr/>
          <p:nvPr/>
        </p:nvSpPr>
        <p:spPr>
          <a:xfrm>
            <a:off x="-1554" y="4409374"/>
            <a:ext cx="287199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3CE2C9D0-ADDA-1449-90AD-5517B00A4803}"/>
              </a:ext>
            </a:extLst>
          </p:cNvPr>
          <p:cNvSpPr/>
          <p:nvPr/>
        </p:nvSpPr>
        <p:spPr>
          <a:xfrm>
            <a:off x="239981" y="4410489"/>
            <a:ext cx="2732055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0E98BAD-2234-A542-BB0B-8F5FC8EF038A}"/>
              </a:ext>
            </a:extLst>
          </p:cNvPr>
          <p:cNvSpPr txBox="1"/>
          <p:nvPr/>
        </p:nvSpPr>
        <p:spPr>
          <a:xfrm>
            <a:off x="187162" y="4376321"/>
            <a:ext cx="2784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XXII. / MEJORA CONTINUA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9EF8D8B-CCD0-034D-B6A1-0D204F0DD0C0}"/>
              </a:ext>
            </a:extLst>
          </p:cNvPr>
          <p:cNvSpPr txBox="1"/>
          <p:nvPr/>
        </p:nvSpPr>
        <p:spPr>
          <a:xfrm>
            <a:off x="2763674" y="3420000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Listado y tratamiento de las No Conformidades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6498B6B-2099-9A4A-B274-EE5C9BF1ADF8}"/>
              </a:ext>
            </a:extLst>
          </p:cNvPr>
          <p:cNvCxnSpPr>
            <a:cxnSpLocks/>
          </p:cNvCxnSpPr>
          <p:nvPr/>
        </p:nvCxnSpPr>
        <p:spPr>
          <a:xfrm>
            <a:off x="2637234" y="3301572"/>
            <a:ext cx="0" cy="144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397DA8A-078E-3E4F-9281-4C8B08890AE4}"/>
              </a:ext>
            </a:extLst>
          </p:cNvPr>
          <p:cNvSpPr txBox="1"/>
          <p:nvPr/>
        </p:nvSpPr>
        <p:spPr>
          <a:xfrm>
            <a:off x="2110224" y="3432603"/>
            <a:ext cx="531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21.2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7E7C0FC-737A-C741-B3FC-A56F61E777E4}"/>
              </a:ext>
            </a:extLst>
          </p:cNvPr>
          <p:cNvGrpSpPr/>
          <p:nvPr/>
        </p:nvGrpSpPr>
        <p:grpSpPr>
          <a:xfrm>
            <a:off x="2582544" y="3492000"/>
            <a:ext cx="109440" cy="109440"/>
            <a:chOff x="4200892" y="4432105"/>
            <a:chExt cx="109440" cy="10944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644E140-0E2D-FE40-BD7C-DEF0A53904F3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77" name="Pie 76">
                <a:extLst>
                  <a:ext uri="{FF2B5EF4-FFF2-40B4-BE49-F238E27FC236}">
                    <a16:creationId xmlns:a16="http://schemas.microsoft.com/office/drawing/2014/main" id="{7DCCAB34-3D1D-5A4B-9E4A-2C713817F06A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Pie 77">
                <a:extLst>
                  <a:ext uri="{FF2B5EF4-FFF2-40B4-BE49-F238E27FC236}">
                    <a16:creationId xmlns:a16="http://schemas.microsoft.com/office/drawing/2014/main" id="{E3B6DE50-3085-184A-A11F-50CC1C373586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3B0899AF-577D-2F45-A32F-6851B2F10C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E8AC9BC3-7B7E-1E48-81D5-57F45497DBD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2B313A9-9282-BC4E-BA23-7480079159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724148"/>
            <a:ext cx="1080000" cy="10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08C974-E594-A943-8838-755F60AF0F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495084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95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>
            <a:extLst>
              <a:ext uri="{FF2B5EF4-FFF2-40B4-BE49-F238E27FC236}">
                <a16:creationId xmlns:a16="http://schemas.microsoft.com/office/drawing/2014/main" id="{BF425C70-C399-5A48-8859-F80AC205BBCF}"/>
              </a:ext>
            </a:extLst>
          </p:cNvPr>
          <p:cNvSpPr txBox="1"/>
          <p:nvPr/>
        </p:nvSpPr>
        <p:spPr>
          <a:xfrm>
            <a:off x="2340000" y="341367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39554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AGENDA DE CIERRE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3780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3B32B5E7-ED45-6945-942B-69C68272165A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EE7D2E"/>
          </a:solidFill>
          <a:ln>
            <a:solidFill>
              <a:srgbClr val="EE7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0F48E4F-354E-8D42-B488-D1086A08F77B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FA732A3-7B1A-284E-AE6F-12A67BEB5B54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C30E5C-621F-F04F-AD83-7C213D62479D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B6663FE-9C5B-714F-8438-E6501F7F15CD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03</a:t>
            </a: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EE98210F-2A8A-F14E-AADA-A739DC2E40E0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1F76E242-8E6F-5140-A048-25B043B0859A}"/>
              </a:ext>
            </a:extLst>
          </p:cNvPr>
          <p:cNvSpPr txBox="1"/>
          <p:nvPr/>
        </p:nvSpPr>
        <p:spPr>
          <a:xfrm>
            <a:off x="2763674" y="2874155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Resultados de la Auditoría: Auditor Líder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F497A52-2153-8441-9BA5-3A49DF909904}"/>
              </a:ext>
            </a:extLst>
          </p:cNvPr>
          <p:cNvSpPr txBox="1"/>
          <p:nvPr/>
        </p:nvSpPr>
        <p:spPr>
          <a:xfrm>
            <a:off x="2763674" y="3413678"/>
            <a:ext cx="7651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Formalización de los resultados de la Auditoría (firma de las No Conformidades) y firma del Informe de Auditoría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6F61483-3235-EE4E-88A4-EBE24BBBE687}"/>
              </a:ext>
            </a:extLst>
          </p:cNvPr>
          <p:cNvCxnSpPr>
            <a:cxnSpLocks/>
          </p:cNvCxnSpPr>
          <p:nvPr/>
        </p:nvCxnSpPr>
        <p:spPr>
          <a:xfrm>
            <a:off x="2637234" y="2895660"/>
            <a:ext cx="0" cy="2340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29CAFCB-D3A5-C748-B57F-582EC0957E2F}"/>
              </a:ext>
            </a:extLst>
          </p:cNvPr>
          <p:cNvGrpSpPr/>
          <p:nvPr/>
        </p:nvGrpSpPr>
        <p:grpSpPr>
          <a:xfrm>
            <a:off x="2582544" y="2946155"/>
            <a:ext cx="109440" cy="109440"/>
            <a:chOff x="4200892" y="4432105"/>
            <a:chExt cx="109440" cy="10944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2A9E2DB-41C2-4445-88C8-AE9B162D1949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20" name="Pie 119">
                <a:extLst>
                  <a:ext uri="{FF2B5EF4-FFF2-40B4-BE49-F238E27FC236}">
                    <a16:creationId xmlns:a16="http://schemas.microsoft.com/office/drawing/2014/main" id="{CBA3103F-B43B-6F40-A058-8FBE35DBADD3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Pie 120">
                <a:extLst>
                  <a:ext uri="{FF2B5EF4-FFF2-40B4-BE49-F238E27FC236}">
                    <a16:creationId xmlns:a16="http://schemas.microsoft.com/office/drawing/2014/main" id="{1710B5B6-FF77-9549-8304-FF2DEF5EF9BD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6E69309B-3ACF-0F40-A3C0-CF67F4EE6F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F9B9EF85-534F-A44E-A0E9-A58B29744FE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97693B1-3E6E-A347-8A1A-99245ED56499}"/>
              </a:ext>
            </a:extLst>
          </p:cNvPr>
          <p:cNvGrpSpPr/>
          <p:nvPr/>
        </p:nvGrpSpPr>
        <p:grpSpPr>
          <a:xfrm>
            <a:off x="2579366" y="3485678"/>
            <a:ext cx="109440" cy="109440"/>
            <a:chOff x="4200892" y="4432105"/>
            <a:chExt cx="109440" cy="10944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05A64C3-3414-8F47-A30D-59AC3D1B8B14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26" name="Pie 125">
                <a:extLst>
                  <a:ext uri="{FF2B5EF4-FFF2-40B4-BE49-F238E27FC236}">
                    <a16:creationId xmlns:a16="http://schemas.microsoft.com/office/drawing/2014/main" id="{69AABF6F-E59B-6A47-B677-550A8C0784CF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Pie 126">
                <a:extLst>
                  <a:ext uri="{FF2B5EF4-FFF2-40B4-BE49-F238E27FC236}">
                    <a16:creationId xmlns:a16="http://schemas.microsoft.com/office/drawing/2014/main" id="{3B91676C-786C-8F4E-8890-5E9E4E394A31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4" name="Arc 123">
              <a:extLst>
                <a:ext uri="{FF2B5EF4-FFF2-40B4-BE49-F238E27FC236}">
                  <a16:creationId xmlns:a16="http://schemas.microsoft.com/office/drawing/2014/main" id="{9D8D67C7-F688-E945-A992-7B9DA1FA61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25" name="Arc 124">
              <a:extLst>
                <a:ext uri="{FF2B5EF4-FFF2-40B4-BE49-F238E27FC236}">
                  <a16:creationId xmlns:a16="http://schemas.microsoft.com/office/drawing/2014/main" id="{9B123E0C-1468-4F48-B32D-8FC6CA371CC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74FC36F3-8DE1-6040-BE47-9EEDE4E53CFA}"/>
              </a:ext>
            </a:extLst>
          </p:cNvPr>
          <p:cNvSpPr txBox="1"/>
          <p:nvPr/>
        </p:nvSpPr>
        <p:spPr>
          <a:xfrm>
            <a:off x="2340000" y="2874155"/>
            <a:ext cx="4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08750D8-363B-6C4E-8001-4584D674F878}"/>
              </a:ext>
            </a:extLst>
          </p:cNvPr>
          <p:cNvSpPr txBox="1"/>
          <p:nvPr/>
        </p:nvSpPr>
        <p:spPr>
          <a:xfrm>
            <a:off x="2763669" y="3953678"/>
            <a:ext cx="76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Palabras del Magistrado o Juez Líder del SIGCMA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B5B7CFA-1478-4A45-A051-0C12DBAF83D6}"/>
              </a:ext>
            </a:extLst>
          </p:cNvPr>
          <p:cNvSpPr txBox="1"/>
          <p:nvPr/>
        </p:nvSpPr>
        <p:spPr>
          <a:xfrm>
            <a:off x="2339995" y="395367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3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67C88AC-2585-BA4B-A263-8C9D8F7D9C44}"/>
              </a:ext>
            </a:extLst>
          </p:cNvPr>
          <p:cNvSpPr txBox="1"/>
          <p:nvPr/>
        </p:nvSpPr>
        <p:spPr>
          <a:xfrm>
            <a:off x="2763669" y="4493678"/>
            <a:ext cx="76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Palabras del Presidente de la Corporación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C289F3F-143A-8B41-856E-BFD0D4D002F7}"/>
              </a:ext>
            </a:extLst>
          </p:cNvPr>
          <p:cNvSpPr txBox="1"/>
          <p:nvPr/>
        </p:nvSpPr>
        <p:spPr>
          <a:xfrm>
            <a:off x="2339995" y="449367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4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0AA4D6E-D2A7-B44E-A2F0-509EFF8C786E}"/>
              </a:ext>
            </a:extLst>
          </p:cNvPr>
          <p:cNvSpPr txBox="1"/>
          <p:nvPr/>
        </p:nvSpPr>
        <p:spPr>
          <a:xfrm>
            <a:off x="2763669" y="5004878"/>
            <a:ext cx="7651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Remisión de informes y documentos que soportan la auditoría a la Coordinación Nacional del SIGCMA al e-mail: coornacalidbta@cendoj.ramajudicial.gov.co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F8225C9-1A88-F54B-9F03-0F4397133596}"/>
              </a:ext>
            </a:extLst>
          </p:cNvPr>
          <p:cNvSpPr txBox="1"/>
          <p:nvPr/>
        </p:nvSpPr>
        <p:spPr>
          <a:xfrm>
            <a:off x="2339995" y="500487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5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2C7CF46-5CF3-3E4D-BEF5-52F0E3674353}"/>
              </a:ext>
            </a:extLst>
          </p:cNvPr>
          <p:cNvGrpSpPr/>
          <p:nvPr/>
        </p:nvGrpSpPr>
        <p:grpSpPr>
          <a:xfrm>
            <a:off x="2579366" y="4025678"/>
            <a:ext cx="109440" cy="109440"/>
            <a:chOff x="4200892" y="4432105"/>
            <a:chExt cx="109440" cy="109440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0966552-64A5-9441-8425-650295F6C6C7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40" name="Pie 139">
                <a:extLst>
                  <a:ext uri="{FF2B5EF4-FFF2-40B4-BE49-F238E27FC236}">
                    <a16:creationId xmlns:a16="http://schemas.microsoft.com/office/drawing/2014/main" id="{618D5A5C-B605-1C45-BE55-F58DA81FABDC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Pie 140">
                <a:extLst>
                  <a:ext uri="{FF2B5EF4-FFF2-40B4-BE49-F238E27FC236}">
                    <a16:creationId xmlns:a16="http://schemas.microsoft.com/office/drawing/2014/main" id="{43ACE754-3C45-2543-A29B-8E606E677CDC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8" name="Arc 137">
              <a:extLst>
                <a:ext uri="{FF2B5EF4-FFF2-40B4-BE49-F238E27FC236}">
                  <a16:creationId xmlns:a16="http://schemas.microsoft.com/office/drawing/2014/main" id="{18D64DB3-7804-BF44-986B-61C2B743CB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39" name="Arc 138">
              <a:extLst>
                <a:ext uri="{FF2B5EF4-FFF2-40B4-BE49-F238E27FC236}">
                  <a16:creationId xmlns:a16="http://schemas.microsoft.com/office/drawing/2014/main" id="{2D463D76-6F4D-7745-A671-32984C0590E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D14D8FC-CEC4-324B-B9CE-B84FBB107328}"/>
              </a:ext>
            </a:extLst>
          </p:cNvPr>
          <p:cNvGrpSpPr/>
          <p:nvPr/>
        </p:nvGrpSpPr>
        <p:grpSpPr>
          <a:xfrm>
            <a:off x="2579366" y="4565678"/>
            <a:ext cx="109440" cy="109440"/>
            <a:chOff x="4200892" y="4432105"/>
            <a:chExt cx="109440" cy="109440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B98E3E9D-EC68-5E4F-AD72-25A4C22490EC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46" name="Pie 145">
                <a:extLst>
                  <a:ext uri="{FF2B5EF4-FFF2-40B4-BE49-F238E27FC236}">
                    <a16:creationId xmlns:a16="http://schemas.microsoft.com/office/drawing/2014/main" id="{3EAA95D8-48EF-0D41-85C7-4B0BA2747ACF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Pie 147">
                <a:extLst>
                  <a:ext uri="{FF2B5EF4-FFF2-40B4-BE49-F238E27FC236}">
                    <a16:creationId xmlns:a16="http://schemas.microsoft.com/office/drawing/2014/main" id="{8D7061E1-E135-0E44-A7CF-C59C712EDEBB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4" name="Arc 143">
              <a:extLst>
                <a:ext uri="{FF2B5EF4-FFF2-40B4-BE49-F238E27FC236}">
                  <a16:creationId xmlns:a16="http://schemas.microsoft.com/office/drawing/2014/main" id="{55D84B29-B287-604A-BD19-2B8FEF9983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45" name="Arc 144">
              <a:extLst>
                <a:ext uri="{FF2B5EF4-FFF2-40B4-BE49-F238E27FC236}">
                  <a16:creationId xmlns:a16="http://schemas.microsoft.com/office/drawing/2014/main" id="{F6883291-9482-354A-9AF8-C0AB31DEE0B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F8AFAEA-4207-E544-9081-6D3DDD7BDCB5}"/>
              </a:ext>
            </a:extLst>
          </p:cNvPr>
          <p:cNvGrpSpPr/>
          <p:nvPr/>
        </p:nvGrpSpPr>
        <p:grpSpPr>
          <a:xfrm>
            <a:off x="2579366" y="5076878"/>
            <a:ext cx="109440" cy="109440"/>
            <a:chOff x="4200892" y="4432105"/>
            <a:chExt cx="109440" cy="10944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8A255C81-55D3-DF4D-B336-095F7216370E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53" name="Pie 152">
                <a:extLst>
                  <a:ext uri="{FF2B5EF4-FFF2-40B4-BE49-F238E27FC236}">
                    <a16:creationId xmlns:a16="http://schemas.microsoft.com/office/drawing/2014/main" id="{A7B43A48-2B03-DF4F-9F92-CBA862AA0CDB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Pie 153">
                <a:extLst>
                  <a:ext uri="{FF2B5EF4-FFF2-40B4-BE49-F238E27FC236}">
                    <a16:creationId xmlns:a16="http://schemas.microsoft.com/office/drawing/2014/main" id="{10759ACF-3EB1-5945-BF77-B48DFCCA87D1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1" name="Arc 150">
              <a:extLst>
                <a:ext uri="{FF2B5EF4-FFF2-40B4-BE49-F238E27FC236}">
                  <a16:creationId xmlns:a16="http://schemas.microsoft.com/office/drawing/2014/main" id="{57D2849E-FFC1-7842-BE79-5282E85EBA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52" name="Arc 151">
              <a:extLst>
                <a:ext uri="{FF2B5EF4-FFF2-40B4-BE49-F238E27FC236}">
                  <a16:creationId xmlns:a16="http://schemas.microsoft.com/office/drawing/2014/main" id="{991F5345-96FD-124A-B044-C804CCD7A69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F2713F5-83E6-9E40-B8C8-23B069D3BC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357751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8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A4009AA-3984-6341-AB3D-CE73C958D891}"/>
              </a:ext>
            </a:extLst>
          </p:cNvPr>
          <p:cNvSpPr txBox="1"/>
          <p:nvPr/>
        </p:nvSpPr>
        <p:spPr>
          <a:xfrm>
            <a:off x="1236147" y="1430563"/>
            <a:ext cx="71839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AGENDA DEL ACTO DE INSTALACIÓN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0C9F354-8BB3-C646-94D1-9E5E2D11D21B}"/>
              </a:ext>
            </a:extLst>
          </p:cNvPr>
          <p:cNvSpPr txBox="1"/>
          <p:nvPr/>
        </p:nvSpPr>
        <p:spPr>
          <a:xfrm>
            <a:off x="6096000" y="4619901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11</a:t>
            </a: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18C6D494-6576-EF46-9137-F16786BE4F28}"/>
              </a:ext>
            </a:extLst>
          </p:cNvPr>
          <p:cNvCxnSpPr>
            <a:cxnSpLocks/>
          </p:cNvCxnSpPr>
          <p:nvPr/>
        </p:nvCxnSpPr>
        <p:spPr>
          <a:xfrm>
            <a:off x="6503750" y="3222048"/>
            <a:ext cx="0" cy="1620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A9A86479-7718-7A4E-B7CD-C6BBF99BA358}"/>
              </a:ext>
            </a:extLst>
          </p:cNvPr>
          <p:cNvSpPr txBox="1"/>
          <p:nvPr/>
        </p:nvSpPr>
        <p:spPr>
          <a:xfrm>
            <a:off x="1332000" y="4280448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04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549BFD0-508B-134F-B40E-F26A4C11F395}"/>
              </a:ext>
            </a:extLst>
          </p:cNvPr>
          <p:cNvSpPr txBox="1"/>
          <p:nvPr/>
        </p:nvSpPr>
        <p:spPr>
          <a:xfrm>
            <a:off x="1332000" y="4640448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05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F4215F2-5008-E24F-8B68-AD0A92518972}"/>
              </a:ext>
            </a:extLst>
          </p:cNvPr>
          <p:cNvSpPr txBox="1"/>
          <p:nvPr/>
        </p:nvSpPr>
        <p:spPr>
          <a:xfrm>
            <a:off x="1332000" y="5000448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06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CF5DDDE-C711-1046-8B2B-D2F43535AC88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EE7D2E"/>
          </a:solidFill>
          <a:ln>
            <a:solidFill>
              <a:srgbClr val="EE7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0EACB3E-7301-D24F-9215-7AC3B3B3B7FE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A56E077-6BF5-B04E-8644-8ED2CA3ED43B}"/>
              </a:ext>
            </a:extLst>
          </p:cNvPr>
          <p:cNvCxnSpPr/>
          <p:nvPr/>
        </p:nvCxnSpPr>
        <p:spPr>
          <a:xfrm>
            <a:off x="1324841" y="1886802"/>
            <a:ext cx="6948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3BC7E7B-F73B-F640-8A7E-1865D5496B33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9C12620-C17D-4642-9CC3-D416C2233A62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B0D931-1E9F-B841-8BA3-190208ABEDA2}"/>
              </a:ext>
            </a:extLst>
          </p:cNvPr>
          <p:cNvSpPr txBox="1"/>
          <p:nvPr/>
        </p:nvSpPr>
        <p:spPr>
          <a:xfrm>
            <a:off x="1872000" y="3200448"/>
            <a:ext cx="3895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Himno Nacional República de Colombia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5AE201-14E7-9E4F-9418-316B8E1CEF53}"/>
              </a:ext>
            </a:extLst>
          </p:cNvPr>
          <p:cNvSpPr txBox="1"/>
          <p:nvPr/>
        </p:nvSpPr>
        <p:spPr>
          <a:xfrm>
            <a:off x="1872000" y="3560168"/>
            <a:ext cx="3929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Himno de la Región Específica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C25262-B9E4-E241-AD22-29136BDD1331}"/>
              </a:ext>
            </a:extLst>
          </p:cNvPr>
          <p:cNvSpPr txBox="1"/>
          <p:nvPr/>
        </p:nvSpPr>
        <p:spPr>
          <a:xfrm>
            <a:off x="1872000" y="3920448"/>
            <a:ext cx="3895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Himno de la Rama Judicial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AF407C-07F4-8F49-BAE4-5A7FAE929793}"/>
              </a:ext>
            </a:extLst>
          </p:cNvPr>
          <p:cNvSpPr txBox="1"/>
          <p:nvPr/>
        </p:nvSpPr>
        <p:spPr>
          <a:xfrm>
            <a:off x="200020" y="1151130"/>
            <a:ext cx="809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01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9DDACFA-A64A-B347-B72C-197C4F7E94B8}"/>
              </a:ext>
            </a:extLst>
          </p:cNvPr>
          <p:cNvCxnSpPr>
            <a:cxnSpLocks/>
          </p:cNvCxnSpPr>
          <p:nvPr/>
        </p:nvCxnSpPr>
        <p:spPr>
          <a:xfrm>
            <a:off x="1745560" y="3221953"/>
            <a:ext cx="0" cy="2016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593AA70-C724-EC42-AAE8-0F570E6EF99D}"/>
              </a:ext>
            </a:extLst>
          </p:cNvPr>
          <p:cNvGrpSpPr/>
          <p:nvPr/>
        </p:nvGrpSpPr>
        <p:grpSpPr>
          <a:xfrm>
            <a:off x="1690870" y="3272448"/>
            <a:ext cx="109440" cy="109440"/>
            <a:chOff x="4200892" y="4432105"/>
            <a:chExt cx="109440" cy="10944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5C774A9-5517-8C41-92F5-F6A1DE843CE5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71" name="Pie 70">
                <a:extLst>
                  <a:ext uri="{FF2B5EF4-FFF2-40B4-BE49-F238E27FC236}">
                    <a16:creationId xmlns:a16="http://schemas.microsoft.com/office/drawing/2014/main" id="{4CCF3063-2C48-7B4C-AA65-74913D9EF264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Pie 71">
                <a:extLst>
                  <a:ext uri="{FF2B5EF4-FFF2-40B4-BE49-F238E27FC236}">
                    <a16:creationId xmlns:a16="http://schemas.microsoft.com/office/drawing/2014/main" id="{F4128913-E1C2-834C-82C2-3D78E19A1EE6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9" name="Arc 68">
              <a:extLst>
                <a:ext uri="{FF2B5EF4-FFF2-40B4-BE49-F238E27FC236}">
                  <a16:creationId xmlns:a16="http://schemas.microsoft.com/office/drawing/2014/main" id="{6702B5F6-3C76-C340-8FA3-E8E56FAC18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D0BB10EA-02E4-7445-A676-173ACD78373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85D4AFE-E81F-E841-9050-42A2DD47D174}"/>
              </a:ext>
            </a:extLst>
          </p:cNvPr>
          <p:cNvGrpSpPr/>
          <p:nvPr/>
        </p:nvGrpSpPr>
        <p:grpSpPr>
          <a:xfrm>
            <a:off x="1687692" y="3632448"/>
            <a:ext cx="109440" cy="109440"/>
            <a:chOff x="4200892" y="4432105"/>
            <a:chExt cx="109440" cy="10944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FA58E3E-D046-CC4C-8790-49F83BA7717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77" name="Pie 76">
                <a:extLst>
                  <a:ext uri="{FF2B5EF4-FFF2-40B4-BE49-F238E27FC236}">
                    <a16:creationId xmlns:a16="http://schemas.microsoft.com/office/drawing/2014/main" id="{891A3FD9-2570-3646-9D6B-8FD80E891062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Pie 77">
                <a:extLst>
                  <a:ext uri="{FF2B5EF4-FFF2-40B4-BE49-F238E27FC236}">
                    <a16:creationId xmlns:a16="http://schemas.microsoft.com/office/drawing/2014/main" id="{EB74C077-9C57-424D-812F-F495E0412692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Arc 74">
              <a:extLst>
                <a:ext uri="{FF2B5EF4-FFF2-40B4-BE49-F238E27FC236}">
                  <a16:creationId xmlns:a16="http://schemas.microsoft.com/office/drawing/2014/main" id="{9ED7D797-B11A-8745-AF6D-4D7E1D7D5B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37AB0E2E-5BC2-B847-BCFF-C403F7DD1B9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C22E510-A394-CC4F-A7D4-7302A73CDCC8}"/>
              </a:ext>
            </a:extLst>
          </p:cNvPr>
          <p:cNvGrpSpPr/>
          <p:nvPr/>
        </p:nvGrpSpPr>
        <p:grpSpPr>
          <a:xfrm>
            <a:off x="1687692" y="4350672"/>
            <a:ext cx="109440" cy="109440"/>
            <a:chOff x="4200892" y="4432105"/>
            <a:chExt cx="109440" cy="10944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D653B8C-F5F8-6044-9279-53D2C704651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84" name="Pie 83">
                <a:extLst>
                  <a:ext uri="{FF2B5EF4-FFF2-40B4-BE49-F238E27FC236}">
                    <a16:creationId xmlns:a16="http://schemas.microsoft.com/office/drawing/2014/main" id="{54380D6E-9D4A-7948-9859-EFC5E39958D9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Pie 84">
                <a:extLst>
                  <a:ext uri="{FF2B5EF4-FFF2-40B4-BE49-F238E27FC236}">
                    <a16:creationId xmlns:a16="http://schemas.microsoft.com/office/drawing/2014/main" id="{2CC3B241-942B-E641-B736-A502A961025E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C34D3707-EB83-5545-8FAA-DBCB58BFA0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FD6B02AC-74D2-D546-87C8-C5431874F4A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56EBD097-8271-9043-815D-316183F4065A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F47B8D-0F33-8F42-AE1E-97481F9B1080}"/>
              </a:ext>
            </a:extLst>
          </p:cNvPr>
          <p:cNvSpPr/>
          <p:nvPr/>
        </p:nvSpPr>
        <p:spPr>
          <a:xfrm>
            <a:off x="244710" y="2279394"/>
            <a:ext cx="1729762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1FD812C-D46D-EA47-A51D-A66416301B22}"/>
              </a:ext>
            </a:extLst>
          </p:cNvPr>
          <p:cNvSpPr txBox="1"/>
          <p:nvPr/>
        </p:nvSpPr>
        <p:spPr>
          <a:xfrm>
            <a:off x="191887" y="2245226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1.1. / ORDEN: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287DAB-B4F4-A24E-BA75-CEE3FD31D364}"/>
              </a:ext>
            </a:extLst>
          </p:cNvPr>
          <p:cNvSpPr txBox="1"/>
          <p:nvPr/>
        </p:nvSpPr>
        <p:spPr>
          <a:xfrm>
            <a:off x="1872000" y="4280074"/>
            <a:ext cx="3929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Palabras del Presidente de la Corporación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E83973-A1F0-3F49-AA06-28028503F274}"/>
              </a:ext>
            </a:extLst>
          </p:cNvPr>
          <p:cNvGrpSpPr/>
          <p:nvPr/>
        </p:nvGrpSpPr>
        <p:grpSpPr>
          <a:xfrm>
            <a:off x="1689956" y="4712395"/>
            <a:ext cx="109440" cy="109440"/>
            <a:chOff x="4200892" y="4432105"/>
            <a:chExt cx="109440" cy="10944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4072F58-1665-A749-B86F-EBD279847CA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57" name="Pie 56">
                <a:extLst>
                  <a:ext uri="{FF2B5EF4-FFF2-40B4-BE49-F238E27FC236}">
                    <a16:creationId xmlns:a16="http://schemas.microsoft.com/office/drawing/2014/main" id="{BF6233F7-CE17-AA4F-9A2A-4012FB3D28F7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Pie 57">
                <a:extLst>
                  <a:ext uri="{FF2B5EF4-FFF2-40B4-BE49-F238E27FC236}">
                    <a16:creationId xmlns:a16="http://schemas.microsoft.com/office/drawing/2014/main" id="{7D33F0BD-4318-B845-BC6E-A92BBFB4C381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5FD8A60D-FCF3-D04C-ABF8-EB91EB97FA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BB949580-FEC8-5544-A9B8-A563709D320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CCD4C34-0C15-264A-9A7F-E00BE50F1B4D}"/>
              </a:ext>
            </a:extLst>
          </p:cNvPr>
          <p:cNvSpPr txBox="1"/>
          <p:nvPr/>
        </p:nvSpPr>
        <p:spPr>
          <a:xfrm>
            <a:off x="1872000" y="4641082"/>
            <a:ext cx="3895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Palabras del Magistrado o Juez líder del SIGCMA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5A1AED-ED48-BF4B-885E-2CB65F86002F}"/>
              </a:ext>
            </a:extLst>
          </p:cNvPr>
          <p:cNvSpPr txBox="1"/>
          <p:nvPr/>
        </p:nvSpPr>
        <p:spPr>
          <a:xfrm>
            <a:off x="1872000" y="4999980"/>
            <a:ext cx="3895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Presentación del Comité del SIGCMA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6B1BE63-8605-EB48-B3FC-6A8D27BB4DB9}"/>
              </a:ext>
            </a:extLst>
          </p:cNvPr>
          <p:cNvGrpSpPr/>
          <p:nvPr/>
        </p:nvGrpSpPr>
        <p:grpSpPr>
          <a:xfrm>
            <a:off x="1687692" y="3992448"/>
            <a:ext cx="109440" cy="109440"/>
            <a:chOff x="4200892" y="4432105"/>
            <a:chExt cx="109440" cy="10944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AAE15DD-7CB3-F14E-A55C-05EB18971EA9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89" name="Pie 88">
                <a:extLst>
                  <a:ext uri="{FF2B5EF4-FFF2-40B4-BE49-F238E27FC236}">
                    <a16:creationId xmlns:a16="http://schemas.microsoft.com/office/drawing/2014/main" id="{18FC1512-39B9-FD4C-BFD6-5F0D6CB69F11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Pie 89">
                <a:extLst>
                  <a:ext uri="{FF2B5EF4-FFF2-40B4-BE49-F238E27FC236}">
                    <a16:creationId xmlns:a16="http://schemas.microsoft.com/office/drawing/2014/main" id="{0A8B8AE2-8344-954E-BA0A-2E00540B0B13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3B268CDA-84D9-574D-AC64-B0E947F3FE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9443842C-61BD-424F-A2EC-6DFA6F42560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99016EE-92B0-B34E-A794-A7CED58A5412}"/>
              </a:ext>
            </a:extLst>
          </p:cNvPr>
          <p:cNvGrpSpPr/>
          <p:nvPr/>
        </p:nvGrpSpPr>
        <p:grpSpPr>
          <a:xfrm>
            <a:off x="1687692" y="5074056"/>
            <a:ext cx="109440" cy="109440"/>
            <a:chOff x="4200892" y="4432105"/>
            <a:chExt cx="109440" cy="10944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3CA030F-8F66-8A4D-A8EF-96277F47D606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95" name="Pie 94">
                <a:extLst>
                  <a:ext uri="{FF2B5EF4-FFF2-40B4-BE49-F238E27FC236}">
                    <a16:creationId xmlns:a16="http://schemas.microsoft.com/office/drawing/2014/main" id="{93F6012A-9455-A04F-AA7C-2226B88D0A4D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Pie 95">
                <a:extLst>
                  <a:ext uri="{FF2B5EF4-FFF2-40B4-BE49-F238E27FC236}">
                    <a16:creationId xmlns:a16="http://schemas.microsoft.com/office/drawing/2014/main" id="{B315771E-1E00-9A46-894F-ED8A979CB6DC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6F9F1F46-40FD-2E45-A854-01BD77DACC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D494BC09-3514-EF42-9263-1BBC5184473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CD5384C1-7F18-4246-8895-9FFC6577E85B}"/>
              </a:ext>
            </a:extLst>
          </p:cNvPr>
          <p:cNvSpPr txBox="1"/>
          <p:nvPr/>
        </p:nvSpPr>
        <p:spPr>
          <a:xfrm>
            <a:off x="1332000" y="3200448"/>
            <a:ext cx="377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01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B434AC5-384F-7D46-9D3F-3151826D3959}"/>
              </a:ext>
            </a:extLst>
          </p:cNvPr>
          <p:cNvSpPr txBox="1"/>
          <p:nvPr/>
        </p:nvSpPr>
        <p:spPr>
          <a:xfrm>
            <a:off x="1332000" y="3560448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02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85103F6-2BDB-2848-9767-13198DCDF71F}"/>
              </a:ext>
            </a:extLst>
          </p:cNvPr>
          <p:cNvSpPr txBox="1"/>
          <p:nvPr/>
        </p:nvSpPr>
        <p:spPr>
          <a:xfrm>
            <a:off x="1332000" y="3920448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03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32BE3A0-E9AD-554C-8DEC-92536121C77F}"/>
              </a:ext>
            </a:extLst>
          </p:cNvPr>
          <p:cNvSpPr txBox="1"/>
          <p:nvPr/>
        </p:nvSpPr>
        <p:spPr>
          <a:xfrm>
            <a:off x="6096000" y="3179901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07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64593F7-D6D0-F247-A26C-136198DF873A}"/>
              </a:ext>
            </a:extLst>
          </p:cNvPr>
          <p:cNvSpPr txBox="1"/>
          <p:nvPr/>
        </p:nvSpPr>
        <p:spPr>
          <a:xfrm>
            <a:off x="6096000" y="3539901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08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8573143-37D3-7248-B39E-86FB5C75276D}"/>
              </a:ext>
            </a:extLst>
          </p:cNvPr>
          <p:cNvSpPr txBox="1"/>
          <p:nvPr/>
        </p:nvSpPr>
        <p:spPr>
          <a:xfrm>
            <a:off x="6096000" y="3899901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09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071D9C5-EAA0-C84A-8F37-5BB62665AFCA}"/>
              </a:ext>
            </a:extLst>
          </p:cNvPr>
          <p:cNvSpPr txBox="1"/>
          <p:nvPr/>
        </p:nvSpPr>
        <p:spPr>
          <a:xfrm>
            <a:off x="6096000" y="4259901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10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4076C7EC-FCEB-B341-B353-2BEB695CCC73}"/>
              </a:ext>
            </a:extLst>
          </p:cNvPr>
          <p:cNvSpPr txBox="1"/>
          <p:nvPr/>
        </p:nvSpPr>
        <p:spPr>
          <a:xfrm>
            <a:off x="6636000" y="3180441"/>
            <a:ext cx="4426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Presentación de los Líderes del SIGCMA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4F178C9-98E5-4F47-BFBB-2768ACF9C7E8}"/>
              </a:ext>
            </a:extLst>
          </p:cNvPr>
          <p:cNvSpPr txBox="1"/>
          <p:nvPr/>
        </p:nvSpPr>
        <p:spPr>
          <a:xfrm>
            <a:off x="6636000" y="3539901"/>
            <a:ext cx="4426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Presentación de los Profesionales de Enlace del SIGCMA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B42A38E-0228-8643-B325-B10EEE8F516C}"/>
              </a:ext>
            </a:extLst>
          </p:cNvPr>
          <p:cNvSpPr txBox="1"/>
          <p:nvPr/>
        </p:nvSpPr>
        <p:spPr>
          <a:xfrm>
            <a:off x="6636000" y="3899901"/>
            <a:ext cx="4426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Palabras del Auditor Líder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FBECF6A-D159-E84B-AEC8-7099BF61ECE7}"/>
              </a:ext>
            </a:extLst>
          </p:cNvPr>
          <p:cNvSpPr txBox="1"/>
          <p:nvPr/>
        </p:nvSpPr>
        <p:spPr>
          <a:xfrm>
            <a:off x="6636000" y="4259901"/>
            <a:ext cx="4426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Presentación del Equipo Auditor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586B400-3A9D-7747-8FAC-C673513A491D}"/>
              </a:ext>
            </a:extLst>
          </p:cNvPr>
          <p:cNvSpPr txBox="1"/>
          <p:nvPr/>
        </p:nvSpPr>
        <p:spPr>
          <a:xfrm>
            <a:off x="6636000" y="4619901"/>
            <a:ext cx="4426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Inicio de la Auditoría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D153914-AE58-1843-A60C-1531AEF54B05}"/>
              </a:ext>
            </a:extLst>
          </p:cNvPr>
          <p:cNvGrpSpPr/>
          <p:nvPr/>
        </p:nvGrpSpPr>
        <p:grpSpPr>
          <a:xfrm>
            <a:off x="6450899" y="3251901"/>
            <a:ext cx="109440" cy="109440"/>
            <a:chOff x="4200892" y="4432105"/>
            <a:chExt cx="109440" cy="10944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56C03504-982C-8E47-B52C-38A047FC49A4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52" name="Pie 151">
                <a:extLst>
                  <a:ext uri="{FF2B5EF4-FFF2-40B4-BE49-F238E27FC236}">
                    <a16:creationId xmlns:a16="http://schemas.microsoft.com/office/drawing/2014/main" id="{D3F7AAE4-A98A-CF49-B0D9-FB09B2851D06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Pie 152">
                <a:extLst>
                  <a:ext uri="{FF2B5EF4-FFF2-40B4-BE49-F238E27FC236}">
                    <a16:creationId xmlns:a16="http://schemas.microsoft.com/office/drawing/2014/main" id="{E10B35F9-C684-4742-AB55-F3A93C67CB7E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0" name="Arc 149">
              <a:extLst>
                <a:ext uri="{FF2B5EF4-FFF2-40B4-BE49-F238E27FC236}">
                  <a16:creationId xmlns:a16="http://schemas.microsoft.com/office/drawing/2014/main" id="{261B8BEF-0443-6A48-8E36-3B70403842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51" name="Arc 150">
              <a:extLst>
                <a:ext uri="{FF2B5EF4-FFF2-40B4-BE49-F238E27FC236}">
                  <a16:creationId xmlns:a16="http://schemas.microsoft.com/office/drawing/2014/main" id="{0EFF2BCC-6472-9B43-90E7-7FE1E661683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63F1C0D-BB7C-0141-A93C-76FC1FC213E7}"/>
              </a:ext>
            </a:extLst>
          </p:cNvPr>
          <p:cNvGrpSpPr/>
          <p:nvPr/>
        </p:nvGrpSpPr>
        <p:grpSpPr>
          <a:xfrm>
            <a:off x="6450897" y="3612115"/>
            <a:ext cx="109440" cy="109440"/>
            <a:chOff x="4200892" y="4432105"/>
            <a:chExt cx="109440" cy="109440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FD2BC4CF-993B-694D-BDAB-90EEAA14AEA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58" name="Pie 157">
                <a:extLst>
                  <a:ext uri="{FF2B5EF4-FFF2-40B4-BE49-F238E27FC236}">
                    <a16:creationId xmlns:a16="http://schemas.microsoft.com/office/drawing/2014/main" id="{1AC75806-CC49-0849-AB4A-3850A574E506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Pie 158">
                <a:extLst>
                  <a:ext uri="{FF2B5EF4-FFF2-40B4-BE49-F238E27FC236}">
                    <a16:creationId xmlns:a16="http://schemas.microsoft.com/office/drawing/2014/main" id="{22DF1C08-2FB3-E743-9C54-B388457F264D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6" name="Arc 155">
              <a:extLst>
                <a:ext uri="{FF2B5EF4-FFF2-40B4-BE49-F238E27FC236}">
                  <a16:creationId xmlns:a16="http://schemas.microsoft.com/office/drawing/2014/main" id="{FC8A7EB0-F0F9-074D-ADB3-246F085469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57" name="Arc 156">
              <a:extLst>
                <a:ext uri="{FF2B5EF4-FFF2-40B4-BE49-F238E27FC236}">
                  <a16:creationId xmlns:a16="http://schemas.microsoft.com/office/drawing/2014/main" id="{799A685E-54C3-4346-8B3D-DE4564ACC37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823F11A-A105-8945-8A27-80891B78C447}"/>
              </a:ext>
            </a:extLst>
          </p:cNvPr>
          <p:cNvGrpSpPr/>
          <p:nvPr/>
        </p:nvGrpSpPr>
        <p:grpSpPr>
          <a:xfrm>
            <a:off x="6441714" y="3971901"/>
            <a:ext cx="109440" cy="109440"/>
            <a:chOff x="4200892" y="4432105"/>
            <a:chExt cx="109440" cy="109440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6F52AC9-B7C9-914F-9D37-956495A978CC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64" name="Pie 163">
                <a:extLst>
                  <a:ext uri="{FF2B5EF4-FFF2-40B4-BE49-F238E27FC236}">
                    <a16:creationId xmlns:a16="http://schemas.microsoft.com/office/drawing/2014/main" id="{8FAC8E85-0532-E447-9876-09939AB0414E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Pie 164">
                <a:extLst>
                  <a:ext uri="{FF2B5EF4-FFF2-40B4-BE49-F238E27FC236}">
                    <a16:creationId xmlns:a16="http://schemas.microsoft.com/office/drawing/2014/main" id="{B57974D1-1FC6-D849-90EE-0383BAB90E8A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2" name="Arc 161">
              <a:extLst>
                <a:ext uri="{FF2B5EF4-FFF2-40B4-BE49-F238E27FC236}">
                  <a16:creationId xmlns:a16="http://schemas.microsoft.com/office/drawing/2014/main" id="{BB4978D8-9A1D-CE4A-880A-725834EFF7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3" name="Arc 162">
              <a:extLst>
                <a:ext uri="{FF2B5EF4-FFF2-40B4-BE49-F238E27FC236}">
                  <a16:creationId xmlns:a16="http://schemas.microsoft.com/office/drawing/2014/main" id="{D80652FB-0EEE-5344-92AF-03BEE4388C1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EABCA5E-2A27-EE40-A7DD-BBC7EDA7D4A2}"/>
              </a:ext>
            </a:extLst>
          </p:cNvPr>
          <p:cNvGrpSpPr/>
          <p:nvPr/>
        </p:nvGrpSpPr>
        <p:grpSpPr>
          <a:xfrm>
            <a:off x="6450895" y="4331901"/>
            <a:ext cx="109440" cy="109440"/>
            <a:chOff x="4200892" y="4432105"/>
            <a:chExt cx="109440" cy="109440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79A25A06-75BB-E34F-97D0-9C1DFA1EFFEE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70" name="Pie 169">
                <a:extLst>
                  <a:ext uri="{FF2B5EF4-FFF2-40B4-BE49-F238E27FC236}">
                    <a16:creationId xmlns:a16="http://schemas.microsoft.com/office/drawing/2014/main" id="{9EFB8295-BBEA-0C4D-949A-3DD84D1C8F0E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Pie 170">
                <a:extLst>
                  <a:ext uri="{FF2B5EF4-FFF2-40B4-BE49-F238E27FC236}">
                    <a16:creationId xmlns:a16="http://schemas.microsoft.com/office/drawing/2014/main" id="{619F5BE5-5B4F-7E49-92E1-1AA409416147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8" name="Arc 167">
              <a:extLst>
                <a:ext uri="{FF2B5EF4-FFF2-40B4-BE49-F238E27FC236}">
                  <a16:creationId xmlns:a16="http://schemas.microsoft.com/office/drawing/2014/main" id="{F71A88F0-B36A-9F4D-A406-B1029C6A6B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9" name="Arc 168">
              <a:extLst>
                <a:ext uri="{FF2B5EF4-FFF2-40B4-BE49-F238E27FC236}">
                  <a16:creationId xmlns:a16="http://schemas.microsoft.com/office/drawing/2014/main" id="{9C0BAE81-F1F0-444A-9936-BF4DBD83195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7D64368-9F78-E443-9456-5C861B08AC73}"/>
              </a:ext>
            </a:extLst>
          </p:cNvPr>
          <p:cNvGrpSpPr/>
          <p:nvPr/>
        </p:nvGrpSpPr>
        <p:grpSpPr>
          <a:xfrm>
            <a:off x="6450895" y="4691901"/>
            <a:ext cx="109440" cy="109440"/>
            <a:chOff x="4200892" y="4432105"/>
            <a:chExt cx="109440" cy="109440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18A7D16C-0358-3C4B-9DB2-3A2A44BBECD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76" name="Pie 175">
                <a:extLst>
                  <a:ext uri="{FF2B5EF4-FFF2-40B4-BE49-F238E27FC236}">
                    <a16:creationId xmlns:a16="http://schemas.microsoft.com/office/drawing/2014/main" id="{FE505684-4A19-3C48-8886-F096A2DD67B5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Pie 176">
                <a:extLst>
                  <a:ext uri="{FF2B5EF4-FFF2-40B4-BE49-F238E27FC236}">
                    <a16:creationId xmlns:a16="http://schemas.microsoft.com/office/drawing/2014/main" id="{EA9680BA-9597-7F45-AD55-8E26D024081C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4" name="Arc 173">
              <a:extLst>
                <a:ext uri="{FF2B5EF4-FFF2-40B4-BE49-F238E27FC236}">
                  <a16:creationId xmlns:a16="http://schemas.microsoft.com/office/drawing/2014/main" id="{82253759-00A2-9044-9257-7037C4D172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5" name="Arc 174">
              <a:extLst>
                <a:ext uri="{FF2B5EF4-FFF2-40B4-BE49-F238E27FC236}">
                  <a16:creationId xmlns:a16="http://schemas.microsoft.com/office/drawing/2014/main" id="{17877AA7-B996-6A4D-9039-829B7844A2F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pic>
        <p:nvPicPr>
          <p:cNvPr id="179" name="Picture 178">
            <a:extLst>
              <a:ext uri="{FF2B5EF4-FFF2-40B4-BE49-F238E27FC236}">
                <a16:creationId xmlns:a16="http://schemas.microsoft.com/office/drawing/2014/main" id="{0BD1E314-E897-3742-83C6-5E42804C2B6F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>
            <a:extLst>
              <a:ext uri="{FF2B5EF4-FFF2-40B4-BE49-F238E27FC236}">
                <a16:creationId xmlns:a16="http://schemas.microsoft.com/office/drawing/2014/main" id="{22488E92-E5B9-5244-9C2D-EFE7DF1FA68F}"/>
              </a:ext>
            </a:extLst>
          </p:cNvPr>
          <p:cNvSpPr txBox="1"/>
          <p:nvPr/>
        </p:nvSpPr>
        <p:spPr>
          <a:xfrm>
            <a:off x="2223673" y="5988152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2.2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19B0BC5-9710-DB41-9573-31967BB58C85}"/>
              </a:ext>
            </a:extLst>
          </p:cNvPr>
          <p:cNvSpPr/>
          <p:nvPr/>
        </p:nvSpPr>
        <p:spPr>
          <a:xfrm>
            <a:off x="241470" y="4905813"/>
            <a:ext cx="7560000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6C80A31-DFE0-8648-BCA2-DF31C5975A6A}"/>
              </a:ext>
            </a:extLst>
          </p:cNvPr>
          <p:cNvSpPr txBox="1"/>
          <p:nvPr/>
        </p:nvSpPr>
        <p:spPr>
          <a:xfrm>
            <a:off x="188647" y="4871645"/>
            <a:ext cx="7505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II. / INFORME DE AUDITORÍA EXTERNA ÚLTIMA VIGENCIA - ICONTEC (2020):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625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8F2888-3AF1-5949-A31C-1AC24445D462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D84F1C-1FA3-F24A-9C58-C1972F003B0F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6084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EA9D5E9-9903-CF43-B8BB-ED0409FE621C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FBE57A"/>
          </a:solidFill>
          <a:ln>
            <a:solidFill>
              <a:srgbClr val="FBE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74D4FF-D45F-654F-847B-A623D9B23508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C64DCA-2527-FE45-989C-7C6481F16EA7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74E40-FED5-454B-8523-19C03FF37005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72FBF8-8A93-1841-9B41-1BB17F47D011}"/>
              </a:ext>
            </a:extLst>
          </p:cNvPr>
          <p:cNvSpPr/>
          <p:nvPr/>
        </p:nvSpPr>
        <p:spPr>
          <a:xfrm>
            <a:off x="244710" y="2279394"/>
            <a:ext cx="6480000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CCA48-E86D-A642-9815-64CAC1E2534A}"/>
              </a:ext>
            </a:extLst>
          </p:cNvPr>
          <p:cNvSpPr txBox="1"/>
          <p:nvPr/>
        </p:nvSpPr>
        <p:spPr>
          <a:xfrm>
            <a:off x="191887" y="2245226"/>
            <a:ext cx="6333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I. / INFORME DE AUDITORÍA INTERNA ÚLTIMA VIGENCIA (2020):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A66C8E-C938-3D4D-A2EE-DAD1B743C221}"/>
              </a:ext>
            </a:extLst>
          </p:cNvPr>
          <p:cNvSpPr txBox="1"/>
          <p:nvPr/>
        </p:nvSpPr>
        <p:spPr>
          <a:xfrm>
            <a:off x="2763674" y="3579006"/>
            <a:ext cx="765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Informe de Auditoría Interna (se crea un hipervínculo o se muestra el informe en línea: Micro sitio del </a:t>
            </a:r>
            <a:r>
              <a:rPr lang="es-ES_tradnl" sz="1100" dirty="0" err="1">
                <a:latin typeface="Gotham Medium" panose="02000604030000020004" pitchFamily="2" charset="0"/>
              </a:rPr>
              <a:t>SiGCMA</a:t>
            </a:r>
            <a:r>
              <a:rPr lang="es-ES_tradnl" sz="1100" dirty="0">
                <a:latin typeface="Gotham Medium" panose="02000604030000020004" pitchFamily="2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0E3E33-6845-224D-BAD1-778BB9710308}"/>
              </a:ext>
            </a:extLst>
          </p:cNvPr>
          <p:cNvSpPr txBox="1"/>
          <p:nvPr/>
        </p:nvSpPr>
        <p:spPr>
          <a:xfrm>
            <a:off x="2763674" y="3938726"/>
            <a:ext cx="76516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Plan de Mejora del Informe de Auditoría Interna ( solo si quedaron oportunidades de mejora, No Conformidades Mayores o Menores) -(se crea un hipervínculo y se  muestra el plan y el seguimiento)</a:t>
            </a:r>
          </a:p>
          <a:p>
            <a:pPr algn="just"/>
            <a:endParaRPr lang="es-ES_tradnl" sz="1100" dirty="0">
              <a:latin typeface="Gotham Medium" panose="0200060403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E045AB-A0ED-4A43-9DF0-8398568C497C}"/>
              </a:ext>
            </a:extLst>
          </p:cNvPr>
          <p:cNvSpPr txBox="1"/>
          <p:nvPr/>
        </p:nvSpPr>
        <p:spPr>
          <a:xfrm>
            <a:off x="2763674" y="4482558"/>
            <a:ext cx="8703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Evidencias del Plan de Mejora de la Auditoría Interna - (se crea hipervínculo y se  muestran las evidencias)</a:t>
            </a:r>
          </a:p>
          <a:p>
            <a:pPr algn="just"/>
            <a:endParaRPr lang="es-ES_tradnl" sz="1100" dirty="0">
              <a:latin typeface="Gotham Medium" panose="02000604030000020004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ECEA6C-59B6-C441-A506-18CE46FB9FD8}"/>
              </a:ext>
            </a:extLst>
          </p:cNvPr>
          <p:cNvCxnSpPr>
            <a:cxnSpLocks/>
          </p:cNvCxnSpPr>
          <p:nvPr/>
        </p:nvCxnSpPr>
        <p:spPr>
          <a:xfrm>
            <a:off x="2637234" y="3600511"/>
            <a:ext cx="0" cy="1116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8D7592-803B-0B43-A87B-7530BA04CC14}"/>
              </a:ext>
            </a:extLst>
          </p:cNvPr>
          <p:cNvGrpSpPr/>
          <p:nvPr/>
        </p:nvGrpSpPr>
        <p:grpSpPr>
          <a:xfrm>
            <a:off x="2582544" y="3651006"/>
            <a:ext cx="109440" cy="109440"/>
            <a:chOff x="4200892" y="4432105"/>
            <a:chExt cx="109440" cy="1094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AEA96B2-6F8A-0C4B-A366-FAA7343B112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30" name="Pie 29">
                <a:extLst>
                  <a:ext uri="{FF2B5EF4-FFF2-40B4-BE49-F238E27FC236}">
                    <a16:creationId xmlns:a16="http://schemas.microsoft.com/office/drawing/2014/main" id="{DA01EDE7-6076-8043-85C1-8B66FF4B3A92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ie 30">
                <a:extLst>
                  <a:ext uri="{FF2B5EF4-FFF2-40B4-BE49-F238E27FC236}">
                    <a16:creationId xmlns:a16="http://schemas.microsoft.com/office/drawing/2014/main" id="{CCFB5ADD-2722-8A4B-A7E9-6471E21505E7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BA9BF9F-6497-2B4E-9C91-124A66916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74E34D8F-A679-6F4A-8B2F-77E27AF2C77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1FD7C8-2431-CE4C-ACEE-25A13B4385FC}"/>
              </a:ext>
            </a:extLst>
          </p:cNvPr>
          <p:cNvGrpSpPr/>
          <p:nvPr/>
        </p:nvGrpSpPr>
        <p:grpSpPr>
          <a:xfrm>
            <a:off x="2579366" y="4011006"/>
            <a:ext cx="109440" cy="109440"/>
            <a:chOff x="4200892" y="4432105"/>
            <a:chExt cx="109440" cy="1094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97DC7F9-C449-BF44-801C-2666F77048D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36" name="Pie 35">
                <a:extLst>
                  <a:ext uri="{FF2B5EF4-FFF2-40B4-BE49-F238E27FC236}">
                    <a16:creationId xmlns:a16="http://schemas.microsoft.com/office/drawing/2014/main" id="{FE00DA6C-C8D8-174F-8BD3-01DF0F0AD76F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ie 36">
                <a:extLst>
                  <a:ext uri="{FF2B5EF4-FFF2-40B4-BE49-F238E27FC236}">
                    <a16:creationId xmlns:a16="http://schemas.microsoft.com/office/drawing/2014/main" id="{6CF6E853-8628-BC41-95DF-4BA1F131140D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574693D2-18E6-0B4A-B81D-7697397670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50254510-AC4A-CD47-9A9C-324A188EF39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20C6978-68F8-3E43-8042-D2B4C4CA2D5D}"/>
              </a:ext>
            </a:extLst>
          </p:cNvPr>
          <p:cNvGrpSpPr/>
          <p:nvPr/>
        </p:nvGrpSpPr>
        <p:grpSpPr>
          <a:xfrm>
            <a:off x="2579366" y="4554558"/>
            <a:ext cx="109440" cy="109440"/>
            <a:chOff x="4200892" y="4432105"/>
            <a:chExt cx="109440" cy="10944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9FE67CA-6E10-D24F-8AD9-76BF251F547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67" name="Pie 66">
                <a:extLst>
                  <a:ext uri="{FF2B5EF4-FFF2-40B4-BE49-F238E27FC236}">
                    <a16:creationId xmlns:a16="http://schemas.microsoft.com/office/drawing/2014/main" id="{98D08DDC-0F81-084A-9A6C-08EBAE87CFF3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Pie 67">
                <a:extLst>
                  <a:ext uri="{FF2B5EF4-FFF2-40B4-BE49-F238E27FC236}">
                    <a16:creationId xmlns:a16="http://schemas.microsoft.com/office/drawing/2014/main" id="{B4CB8C37-FF8D-CB47-85AC-4A85B0A7ED7D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A25C5112-1B42-8E4F-943D-C600646827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53266633-E03F-6F4F-922C-E1F7FCA5DDE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A917CD5-9E4B-E94D-B0F1-02589B2B90D7}"/>
              </a:ext>
            </a:extLst>
          </p:cNvPr>
          <p:cNvSpPr txBox="1"/>
          <p:nvPr/>
        </p:nvSpPr>
        <p:spPr>
          <a:xfrm>
            <a:off x="2208926" y="3579006"/>
            <a:ext cx="377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1.1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7CAB4FC-8DB7-DD49-8957-C748A7DC1CBD}"/>
              </a:ext>
            </a:extLst>
          </p:cNvPr>
          <p:cNvSpPr txBox="1"/>
          <p:nvPr/>
        </p:nvSpPr>
        <p:spPr>
          <a:xfrm>
            <a:off x="2208926" y="3939006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1.2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0F3CB9A-BB7E-1C4A-9168-5559DA77C6DB}"/>
              </a:ext>
            </a:extLst>
          </p:cNvPr>
          <p:cNvSpPr txBox="1"/>
          <p:nvPr/>
        </p:nvSpPr>
        <p:spPr>
          <a:xfrm>
            <a:off x="2208926" y="4482558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1.3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F589B6B-17AE-0F4D-AA75-51D680E57858}"/>
              </a:ext>
            </a:extLst>
          </p:cNvPr>
          <p:cNvSpPr/>
          <p:nvPr/>
        </p:nvSpPr>
        <p:spPr>
          <a:xfrm>
            <a:off x="-65" y="4904698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C03D7EA-2858-6F49-A942-7234297D8877}"/>
              </a:ext>
            </a:extLst>
          </p:cNvPr>
          <p:cNvSpPr txBox="1"/>
          <p:nvPr/>
        </p:nvSpPr>
        <p:spPr>
          <a:xfrm>
            <a:off x="2763673" y="5505530"/>
            <a:ext cx="765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Plan de Mejora del Informe de Informe de Auditoría Externa (solo si quedaron oportunidades de mejora, No Conformidades Mayores o Menores) - (se crea hipervínculo y se  muestra el plan y el seguimiento)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381BD49-3563-6347-81E9-C0DA920DB3F0}"/>
              </a:ext>
            </a:extLst>
          </p:cNvPr>
          <p:cNvSpPr txBox="1"/>
          <p:nvPr/>
        </p:nvSpPr>
        <p:spPr>
          <a:xfrm>
            <a:off x="2763673" y="5988152"/>
            <a:ext cx="765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Evidencias del Plan de Mejora de la Auditoría Externa -(se crea hipervínculos y se  muestran las evidencias)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EA12C52-EDC4-7B4F-A3BD-A21EECD4F12B}"/>
              </a:ext>
            </a:extLst>
          </p:cNvPr>
          <p:cNvCxnSpPr>
            <a:cxnSpLocks/>
          </p:cNvCxnSpPr>
          <p:nvPr/>
        </p:nvCxnSpPr>
        <p:spPr>
          <a:xfrm>
            <a:off x="2637233" y="5527352"/>
            <a:ext cx="0" cy="6948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64DD26C-E95C-7642-A02E-0F706E84D0AF}"/>
              </a:ext>
            </a:extLst>
          </p:cNvPr>
          <p:cNvGrpSpPr/>
          <p:nvPr/>
        </p:nvGrpSpPr>
        <p:grpSpPr>
          <a:xfrm>
            <a:off x="2582543" y="5577530"/>
            <a:ext cx="109440" cy="109440"/>
            <a:chOff x="4200892" y="4432105"/>
            <a:chExt cx="109440" cy="10944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40F7AFB-EFF5-9E4D-AABD-4B836F76C4B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89" name="Pie 88">
                <a:extLst>
                  <a:ext uri="{FF2B5EF4-FFF2-40B4-BE49-F238E27FC236}">
                    <a16:creationId xmlns:a16="http://schemas.microsoft.com/office/drawing/2014/main" id="{527EF564-9FD7-1E43-934E-8F614EFDACE4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Pie 89">
                <a:extLst>
                  <a:ext uri="{FF2B5EF4-FFF2-40B4-BE49-F238E27FC236}">
                    <a16:creationId xmlns:a16="http://schemas.microsoft.com/office/drawing/2014/main" id="{7160A07E-E6E6-544A-97BB-8E5871E952D9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3B7E5796-7668-7E4F-AFCA-BB45591DB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5639FFB3-5B9E-B54C-9027-4846975C4D5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96A817E-878A-324A-9C95-35FE435C2CE7}"/>
              </a:ext>
            </a:extLst>
          </p:cNvPr>
          <p:cNvGrpSpPr/>
          <p:nvPr/>
        </p:nvGrpSpPr>
        <p:grpSpPr>
          <a:xfrm>
            <a:off x="2579365" y="6060152"/>
            <a:ext cx="109440" cy="109440"/>
            <a:chOff x="4200892" y="4432105"/>
            <a:chExt cx="109440" cy="10944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9A2C709-9629-3A4B-B6CC-CD2DF39BD18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95" name="Pie 94">
                <a:extLst>
                  <a:ext uri="{FF2B5EF4-FFF2-40B4-BE49-F238E27FC236}">
                    <a16:creationId xmlns:a16="http://schemas.microsoft.com/office/drawing/2014/main" id="{121A65C8-D366-804C-96E2-DB37F45E8243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Pie 95">
                <a:extLst>
                  <a:ext uri="{FF2B5EF4-FFF2-40B4-BE49-F238E27FC236}">
                    <a16:creationId xmlns:a16="http://schemas.microsoft.com/office/drawing/2014/main" id="{C437879E-5055-D74E-B9D5-58F9AF9E41E4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1C52965C-B3EA-C44E-8727-CE564B14CC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F881C2E1-5F6A-4F48-89C6-AB190003A07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8C361B47-2181-F541-949E-7FF03099C71A}"/>
              </a:ext>
            </a:extLst>
          </p:cNvPr>
          <p:cNvSpPr txBox="1"/>
          <p:nvPr/>
        </p:nvSpPr>
        <p:spPr>
          <a:xfrm>
            <a:off x="2223673" y="5505530"/>
            <a:ext cx="377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2.1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D488D7-B9FB-4E4B-A122-1BAC7017AE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66" y="3630455"/>
            <a:ext cx="1080000" cy="10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1C3A0B-24C2-9241-84AC-C487A4BAE3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57" y="5366402"/>
            <a:ext cx="1080000" cy="10800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83526E8-EDA0-5B4F-BF76-B6C4B30FD7DA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BBBB45-334E-E143-AC5D-4B7AEFFC4B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13874" y="2735806"/>
            <a:ext cx="2614613" cy="753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82E8F4-B785-224B-A08E-6F45182DC4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1635287" y="3157120"/>
            <a:ext cx="7941592" cy="3322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95C23E-2BE0-E045-B997-FF5668B95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6157" y="2740143"/>
            <a:ext cx="7230733" cy="416563"/>
          </a:xfrm>
          <a:prstGeom prst="rect">
            <a:avLst/>
          </a:prstGeom>
        </p:spPr>
      </p:pic>
      <p:pic>
        <p:nvPicPr>
          <p:cNvPr id="113" name="Picture 112">
            <a:hlinkClick r:id="rId8"/>
            <a:extLst>
              <a:ext uri="{FF2B5EF4-FFF2-40B4-BE49-F238E27FC236}">
                <a16:creationId xmlns:a16="http://schemas.microsoft.com/office/drawing/2014/main" id="{FD5C7E95-1948-BC49-9C7B-86781B19BB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036" y="2286932"/>
            <a:ext cx="806365" cy="1271575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93A26ED7-7768-AD48-8864-FA5B3F66FCE3}"/>
              </a:ext>
            </a:extLst>
          </p:cNvPr>
          <p:cNvSpPr txBox="1">
            <a:spLocks noChangeAspect="1"/>
          </p:cNvSpPr>
          <p:nvPr/>
        </p:nvSpPr>
        <p:spPr>
          <a:xfrm>
            <a:off x="2452493" y="2743541"/>
            <a:ext cx="65408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003D58"/>
                </a:solidFill>
                <a:latin typeface="Gotham Medium" panose="02000604030000020004" pitchFamily="2" charset="0"/>
              </a:rPr>
              <a:t>INFORMES DE AUDITORÍA INTERNA</a:t>
            </a:r>
            <a:r>
              <a:rPr lang="es-ES_tradnl" sz="1100" b="1" dirty="0">
                <a:solidFill>
                  <a:srgbClr val="414042"/>
                </a:solidFill>
                <a:latin typeface="Gotham Medium" panose="02000604030000020004" pitchFamily="2" charset="0"/>
              </a:rPr>
              <a:t> </a:t>
            </a:r>
          </a:p>
          <a:p>
            <a:pPr algn="ctr"/>
            <a:r>
              <a:rPr lang="es-ES_tradnl" sz="1100" dirty="0">
                <a:solidFill>
                  <a:srgbClr val="414042"/>
                </a:solidFill>
                <a:latin typeface="Gotham Medium" panose="02000604030000020004" pitchFamily="2" charset="0"/>
              </a:rPr>
              <a:t>Descárguelos en el siguiente link</a:t>
            </a:r>
          </a:p>
        </p:txBody>
      </p:sp>
      <p:sp>
        <p:nvSpPr>
          <p:cNvPr id="115" name="TextBox 114">
            <a:hlinkClick r:id="rId8"/>
            <a:extLst>
              <a:ext uri="{FF2B5EF4-FFF2-40B4-BE49-F238E27FC236}">
                <a16:creationId xmlns:a16="http://schemas.microsoft.com/office/drawing/2014/main" id="{22C39D82-6153-9243-8E38-AA6C3DBDBF16}"/>
              </a:ext>
            </a:extLst>
          </p:cNvPr>
          <p:cNvSpPr txBox="1">
            <a:spLocks noChangeAspect="1"/>
          </p:cNvSpPr>
          <p:nvPr/>
        </p:nvSpPr>
        <p:spPr>
          <a:xfrm>
            <a:off x="1359828" y="3202199"/>
            <a:ext cx="8333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50" b="1" dirty="0">
                <a:solidFill>
                  <a:schemeClr val="bg1"/>
                </a:solidFill>
                <a:latin typeface="Gotham Medium" panose="02000604030000020004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www.ramajudicial.gov.co/web/sistema-integrado-gestion-de-la-calidad-y-el-medio-ambiente/informes-nivel-seccional</a:t>
            </a:r>
            <a:endParaRPr lang="es-ES_tradnl" sz="950" b="1" dirty="0">
              <a:solidFill>
                <a:schemeClr val="bg1"/>
              </a:solidFill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625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6084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74E40-FED5-454B-8523-19C03FF37005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72FBF8-8A93-1841-9B41-1BB17F47D011}"/>
              </a:ext>
            </a:extLst>
          </p:cNvPr>
          <p:cNvSpPr/>
          <p:nvPr/>
        </p:nvSpPr>
        <p:spPr>
          <a:xfrm>
            <a:off x="244710" y="2279394"/>
            <a:ext cx="6264000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CCA48-E86D-A642-9815-64CAC1E2534A}"/>
              </a:ext>
            </a:extLst>
          </p:cNvPr>
          <p:cNvSpPr txBox="1"/>
          <p:nvPr/>
        </p:nvSpPr>
        <p:spPr>
          <a:xfrm>
            <a:off x="191887" y="2245226"/>
            <a:ext cx="6299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III. / INFORME DE REVISIÓN POR LA DIRECCIÓN VIGENCIA 2020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B32B5E7-ED45-6945-942B-69C68272165A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EE7D2E"/>
          </a:solidFill>
          <a:ln>
            <a:solidFill>
              <a:srgbClr val="EE7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0F48E4F-354E-8D42-B488-D1086A08F77B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FA732A3-7B1A-284E-AE6F-12A67BEB5B54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C30E5C-621F-F04F-AD83-7C213D62479D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B6663FE-9C5B-714F-8438-E6501F7F15CD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5C82642-8186-0E4F-9EC8-82391A57A6A2}"/>
              </a:ext>
            </a:extLst>
          </p:cNvPr>
          <p:cNvSpPr/>
          <p:nvPr/>
        </p:nvSpPr>
        <p:spPr>
          <a:xfrm>
            <a:off x="-426" y="3225158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3EBEE34-1AC8-E546-821F-4999DF4F5986}"/>
              </a:ext>
            </a:extLst>
          </p:cNvPr>
          <p:cNvSpPr/>
          <p:nvPr/>
        </p:nvSpPr>
        <p:spPr>
          <a:xfrm>
            <a:off x="241109" y="3226273"/>
            <a:ext cx="3380302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19E6A2F-80EE-C447-9E25-C0FCA5CE1D35}"/>
              </a:ext>
            </a:extLst>
          </p:cNvPr>
          <p:cNvSpPr txBox="1"/>
          <p:nvPr/>
        </p:nvSpPr>
        <p:spPr>
          <a:xfrm>
            <a:off x="188287" y="3192105"/>
            <a:ext cx="3380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IV. / PLATAFORMA ESTRATÉGICA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38E793-6C30-F146-9C08-53940C8BB204}"/>
              </a:ext>
            </a:extLst>
          </p:cNvPr>
          <p:cNvSpPr txBox="1"/>
          <p:nvPr/>
        </p:nvSpPr>
        <p:spPr>
          <a:xfrm>
            <a:off x="2760073" y="4525885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Plan Nacional de Desarrollo (solo se menciona)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ABD600C-7B18-534B-9198-167972296CCE}"/>
              </a:ext>
            </a:extLst>
          </p:cNvPr>
          <p:cNvSpPr txBox="1"/>
          <p:nvPr/>
        </p:nvSpPr>
        <p:spPr>
          <a:xfrm>
            <a:off x="2760073" y="4885605"/>
            <a:ext cx="765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Plan Sectorial de Desarrollo Rama Judicial 2023-2026: “Hacia Una Justicia Confiable, Digital e Incluyente</a:t>
            </a:r>
            <a:endParaRPr lang="es-ES_tradnl" sz="1200" dirty="0">
              <a:latin typeface="Gotham Medium" panose="02000604030000020004" pitchFamily="2" charset="0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80CEDA5-6832-4443-8D08-161F454D536F}"/>
              </a:ext>
            </a:extLst>
          </p:cNvPr>
          <p:cNvCxnSpPr>
            <a:cxnSpLocks/>
          </p:cNvCxnSpPr>
          <p:nvPr/>
        </p:nvCxnSpPr>
        <p:spPr>
          <a:xfrm>
            <a:off x="2633633" y="4547390"/>
            <a:ext cx="0" cy="18252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92D2BA8-4210-BC4F-90FE-97F981A42945}"/>
              </a:ext>
            </a:extLst>
          </p:cNvPr>
          <p:cNvGrpSpPr/>
          <p:nvPr/>
        </p:nvGrpSpPr>
        <p:grpSpPr>
          <a:xfrm>
            <a:off x="2578943" y="4597885"/>
            <a:ext cx="109440" cy="109440"/>
            <a:chOff x="4200892" y="4432105"/>
            <a:chExt cx="109440" cy="109440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A19DEE7-8E5F-6342-B63F-CF262EB6DA5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19" name="Pie 118">
                <a:extLst>
                  <a:ext uri="{FF2B5EF4-FFF2-40B4-BE49-F238E27FC236}">
                    <a16:creationId xmlns:a16="http://schemas.microsoft.com/office/drawing/2014/main" id="{570D9E5C-3914-124B-9E12-AB2D0BCB1650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Pie 119">
                <a:extLst>
                  <a:ext uri="{FF2B5EF4-FFF2-40B4-BE49-F238E27FC236}">
                    <a16:creationId xmlns:a16="http://schemas.microsoft.com/office/drawing/2014/main" id="{905422B9-9F52-384A-A5FE-317FCBFB1337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7" name="Arc 116">
              <a:extLst>
                <a:ext uri="{FF2B5EF4-FFF2-40B4-BE49-F238E27FC236}">
                  <a16:creationId xmlns:a16="http://schemas.microsoft.com/office/drawing/2014/main" id="{89E1DF72-9B1F-0446-99F7-2DADB0BCAC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5EAF3B46-DEBA-E74F-9468-4CB235C698C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CE35284-DADE-1141-A38F-70567C78F6F0}"/>
              </a:ext>
            </a:extLst>
          </p:cNvPr>
          <p:cNvGrpSpPr/>
          <p:nvPr/>
        </p:nvGrpSpPr>
        <p:grpSpPr>
          <a:xfrm>
            <a:off x="2575765" y="4957885"/>
            <a:ext cx="109440" cy="109440"/>
            <a:chOff x="4200892" y="4432105"/>
            <a:chExt cx="109440" cy="109440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BF25B04-88F3-1040-BB39-48353DC8D87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25" name="Pie 124">
                <a:extLst>
                  <a:ext uri="{FF2B5EF4-FFF2-40B4-BE49-F238E27FC236}">
                    <a16:creationId xmlns:a16="http://schemas.microsoft.com/office/drawing/2014/main" id="{095CAEEB-15E0-F249-A1E5-904ABAADFCD7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Pie 125">
                <a:extLst>
                  <a:ext uri="{FF2B5EF4-FFF2-40B4-BE49-F238E27FC236}">
                    <a16:creationId xmlns:a16="http://schemas.microsoft.com/office/drawing/2014/main" id="{2CB46EED-6EC2-BB40-8384-68327C5712C1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3" name="Arc 122">
              <a:extLst>
                <a:ext uri="{FF2B5EF4-FFF2-40B4-BE49-F238E27FC236}">
                  <a16:creationId xmlns:a16="http://schemas.microsoft.com/office/drawing/2014/main" id="{DA20B3A2-7026-4641-B31B-3BA5DC55CF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24" name="Arc 123">
              <a:extLst>
                <a:ext uri="{FF2B5EF4-FFF2-40B4-BE49-F238E27FC236}">
                  <a16:creationId xmlns:a16="http://schemas.microsoft.com/office/drawing/2014/main" id="{FDDD2A36-836D-984B-AA86-1F025D68D3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68F6191-1D02-9341-85DD-1D895C4A559C}"/>
              </a:ext>
            </a:extLst>
          </p:cNvPr>
          <p:cNvGrpSpPr/>
          <p:nvPr/>
        </p:nvGrpSpPr>
        <p:grpSpPr>
          <a:xfrm>
            <a:off x="2575765" y="5501437"/>
            <a:ext cx="109440" cy="109440"/>
            <a:chOff x="4200892" y="4432105"/>
            <a:chExt cx="109440" cy="10944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C69BA26-6D2A-764D-B4A2-8D8BA607C7B5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31" name="Pie 130">
                <a:extLst>
                  <a:ext uri="{FF2B5EF4-FFF2-40B4-BE49-F238E27FC236}">
                    <a16:creationId xmlns:a16="http://schemas.microsoft.com/office/drawing/2014/main" id="{B1F1C72A-958E-1543-BC22-DDBF4F078760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Pie 131">
                <a:extLst>
                  <a:ext uri="{FF2B5EF4-FFF2-40B4-BE49-F238E27FC236}">
                    <a16:creationId xmlns:a16="http://schemas.microsoft.com/office/drawing/2014/main" id="{C6C655C6-E478-854B-8B3C-3C70239E9364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9" name="Arc 128">
              <a:extLst>
                <a:ext uri="{FF2B5EF4-FFF2-40B4-BE49-F238E27FC236}">
                  <a16:creationId xmlns:a16="http://schemas.microsoft.com/office/drawing/2014/main" id="{56FBD35B-9617-974F-831D-207AA12CBF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30" name="Arc 129">
              <a:extLst>
                <a:ext uri="{FF2B5EF4-FFF2-40B4-BE49-F238E27FC236}">
                  <a16:creationId xmlns:a16="http://schemas.microsoft.com/office/drawing/2014/main" id="{F5194BC0-C46B-0C48-B9C1-E24C37D08B0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55AD0657-290C-334E-93C9-DC2A5A821611}"/>
              </a:ext>
            </a:extLst>
          </p:cNvPr>
          <p:cNvSpPr txBox="1"/>
          <p:nvPr/>
        </p:nvSpPr>
        <p:spPr>
          <a:xfrm>
            <a:off x="2205325" y="4525885"/>
            <a:ext cx="377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4.1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F7A79A3-A2C8-4440-AC35-12E6B858C40F}"/>
              </a:ext>
            </a:extLst>
          </p:cNvPr>
          <p:cNvSpPr txBox="1"/>
          <p:nvPr/>
        </p:nvSpPr>
        <p:spPr>
          <a:xfrm>
            <a:off x="2205325" y="4885885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4.2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82E5F75-83FB-2B40-92E9-9B3E67A08400}"/>
              </a:ext>
            </a:extLst>
          </p:cNvPr>
          <p:cNvSpPr txBox="1"/>
          <p:nvPr/>
        </p:nvSpPr>
        <p:spPr>
          <a:xfrm>
            <a:off x="2205325" y="5429437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4.3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D9CD1E6-CB12-FC46-A164-0F9D98264E9A}"/>
              </a:ext>
            </a:extLst>
          </p:cNvPr>
          <p:cNvSpPr txBox="1"/>
          <p:nvPr/>
        </p:nvSpPr>
        <p:spPr>
          <a:xfrm>
            <a:off x="2761200" y="5428800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Plan Nacional de Desarrollo (solo se menciona)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7F14C00-C1D1-7446-B738-B8A7889FC73A}"/>
              </a:ext>
            </a:extLst>
          </p:cNvPr>
          <p:cNvGrpSpPr/>
          <p:nvPr/>
        </p:nvGrpSpPr>
        <p:grpSpPr>
          <a:xfrm>
            <a:off x="2574638" y="5861291"/>
            <a:ext cx="109440" cy="109440"/>
            <a:chOff x="4200892" y="4432105"/>
            <a:chExt cx="109440" cy="10944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A8375109-0074-E54F-857B-DA53FE08EB17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53" name="Pie 152">
                <a:extLst>
                  <a:ext uri="{FF2B5EF4-FFF2-40B4-BE49-F238E27FC236}">
                    <a16:creationId xmlns:a16="http://schemas.microsoft.com/office/drawing/2014/main" id="{42C7A953-DF5E-1347-8B34-66269276EEDA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Pie 153">
                <a:extLst>
                  <a:ext uri="{FF2B5EF4-FFF2-40B4-BE49-F238E27FC236}">
                    <a16:creationId xmlns:a16="http://schemas.microsoft.com/office/drawing/2014/main" id="{3315A9D6-D534-8243-BF75-37CDE1240EEF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1" name="Arc 150">
              <a:extLst>
                <a:ext uri="{FF2B5EF4-FFF2-40B4-BE49-F238E27FC236}">
                  <a16:creationId xmlns:a16="http://schemas.microsoft.com/office/drawing/2014/main" id="{97972B06-3428-1D45-8F84-358E53074D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52" name="Arc 151">
              <a:extLst>
                <a:ext uri="{FF2B5EF4-FFF2-40B4-BE49-F238E27FC236}">
                  <a16:creationId xmlns:a16="http://schemas.microsoft.com/office/drawing/2014/main" id="{5DB6B4EF-3D34-154B-B646-A52C00BE3D1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CAFBDF3E-3BAA-EF45-8314-F2644CB6CB02}"/>
              </a:ext>
            </a:extLst>
          </p:cNvPr>
          <p:cNvSpPr txBox="1"/>
          <p:nvPr/>
        </p:nvSpPr>
        <p:spPr>
          <a:xfrm>
            <a:off x="2204198" y="5789291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4.4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CCD3C9CA-8841-534B-91F3-6ABFA9B39D42}"/>
              </a:ext>
            </a:extLst>
          </p:cNvPr>
          <p:cNvSpPr txBox="1"/>
          <p:nvPr/>
        </p:nvSpPr>
        <p:spPr>
          <a:xfrm>
            <a:off x="2760073" y="5788654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Plan de Comunicaciones 2019-2022: (solo se menciona)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01F87D2-7F17-4341-BA54-763AD2DC5D2C}"/>
              </a:ext>
            </a:extLst>
          </p:cNvPr>
          <p:cNvGrpSpPr/>
          <p:nvPr/>
        </p:nvGrpSpPr>
        <p:grpSpPr>
          <a:xfrm>
            <a:off x="2574638" y="6220800"/>
            <a:ext cx="109440" cy="109440"/>
            <a:chOff x="4200892" y="4432105"/>
            <a:chExt cx="109440" cy="109440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93EC8E22-02DF-B34A-AE6C-CD3A53375C6E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61" name="Pie 160">
                <a:extLst>
                  <a:ext uri="{FF2B5EF4-FFF2-40B4-BE49-F238E27FC236}">
                    <a16:creationId xmlns:a16="http://schemas.microsoft.com/office/drawing/2014/main" id="{49CEE591-8133-A948-8904-3A7A1B5901D7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Pie 161">
                <a:extLst>
                  <a:ext uri="{FF2B5EF4-FFF2-40B4-BE49-F238E27FC236}">
                    <a16:creationId xmlns:a16="http://schemas.microsoft.com/office/drawing/2014/main" id="{662C40D0-B00F-8248-BA36-D619B920FF88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9" name="Arc 158">
              <a:extLst>
                <a:ext uri="{FF2B5EF4-FFF2-40B4-BE49-F238E27FC236}">
                  <a16:creationId xmlns:a16="http://schemas.microsoft.com/office/drawing/2014/main" id="{5AB9F68F-F2A2-F949-A6A8-783265AC8C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0" name="Arc 159">
              <a:extLst>
                <a:ext uri="{FF2B5EF4-FFF2-40B4-BE49-F238E27FC236}">
                  <a16:creationId xmlns:a16="http://schemas.microsoft.com/office/drawing/2014/main" id="{5E195963-A119-7448-8548-06EB1F8FDE9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4CAA3D88-7A70-BF46-8AC8-ED3DD6C379A2}"/>
              </a:ext>
            </a:extLst>
          </p:cNvPr>
          <p:cNvSpPr txBox="1"/>
          <p:nvPr/>
        </p:nvSpPr>
        <p:spPr>
          <a:xfrm>
            <a:off x="2204198" y="614880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4.5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0400514-C10C-5B44-BB30-5DEF5DD63DF6}"/>
              </a:ext>
            </a:extLst>
          </p:cNvPr>
          <p:cNvSpPr txBox="1"/>
          <p:nvPr/>
        </p:nvSpPr>
        <p:spPr>
          <a:xfrm>
            <a:off x="2760073" y="6148800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Plan SIGCMA 2021 (lo explica el Magistrado o Juez Líder del SIGCMA)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9B2D5-B4DF-EF43-A381-43E702FBF3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5058090"/>
            <a:ext cx="1080000" cy="108000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EE98210F-2A8A-F14E-AADA-A739DC2E40E0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05E2908-7F2E-F048-919F-3626763312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65815" y="3637933"/>
            <a:ext cx="2614613" cy="75354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C6BFF49-3CC1-F44E-AACA-C63948D45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017440" y="4059247"/>
            <a:ext cx="8014190" cy="33223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1B7416E-04D6-F540-AEF5-DFE5539F4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624" y="3642270"/>
            <a:ext cx="7904681" cy="416563"/>
          </a:xfrm>
          <a:prstGeom prst="rect">
            <a:avLst/>
          </a:prstGeom>
        </p:spPr>
      </p:pic>
      <p:pic>
        <p:nvPicPr>
          <p:cNvPr id="143" name="Picture 142">
            <a:hlinkClick r:id="rId7"/>
            <a:extLst>
              <a:ext uri="{FF2B5EF4-FFF2-40B4-BE49-F238E27FC236}">
                <a16:creationId xmlns:a16="http://schemas.microsoft.com/office/drawing/2014/main" id="{482A7E3A-0BCA-0D4C-B4DE-AAC36C4B80E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485" y="3298544"/>
            <a:ext cx="764211" cy="1205101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0582645D-3693-DA4C-BC8C-F8B2741733A9}"/>
              </a:ext>
            </a:extLst>
          </p:cNvPr>
          <p:cNvSpPr txBox="1">
            <a:spLocks noChangeAspect="1"/>
          </p:cNvSpPr>
          <p:nvPr/>
        </p:nvSpPr>
        <p:spPr>
          <a:xfrm>
            <a:off x="1599250" y="3638569"/>
            <a:ext cx="807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003D58"/>
                </a:solidFill>
                <a:latin typeface="Gotham Medium" panose="02000604030000020004" pitchFamily="2" charset="0"/>
              </a:rPr>
              <a:t>INFORMACIÓN DE LA PLATAFORMA ESTRATÉGICA</a:t>
            </a:r>
          </a:p>
          <a:p>
            <a:pPr algn="ctr"/>
            <a:r>
              <a:rPr lang="es-ES_tradnl" sz="1200" b="1" dirty="0">
                <a:solidFill>
                  <a:srgbClr val="003D58"/>
                </a:solidFill>
                <a:latin typeface="Gotham Medium" panose="02000604030000020004" pitchFamily="2" charset="0"/>
              </a:rPr>
              <a:t> </a:t>
            </a:r>
            <a:r>
              <a:rPr lang="es-ES_tradnl" sz="1100" dirty="0">
                <a:solidFill>
                  <a:srgbClr val="414042"/>
                </a:solidFill>
                <a:latin typeface="Gotham Medium" panose="02000604030000020004" pitchFamily="2" charset="0"/>
              </a:rPr>
              <a:t>Descárguelos en el siguiente link</a:t>
            </a:r>
          </a:p>
        </p:txBody>
      </p:sp>
      <p:sp>
        <p:nvSpPr>
          <p:cNvPr id="145" name="TextBox 144">
            <a:hlinkClick r:id="rId7"/>
            <a:extLst>
              <a:ext uri="{FF2B5EF4-FFF2-40B4-BE49-F238E27FC236}">
                <a16:creationId xmlns:a16="http://schemas.microsoft.com/office/drawing/2014/main" id="{67DBAE1A-34FB-8647-9C03-11C50DC8897D}"/>
              </a:ext>
            </a:extLst>
          </p:cNvPr>
          <p:cNvSpPr txBox="1">
            <a:spLocks noChangeAspect="1"/>
          </p:cNvSpPr>
          <p:nvPr/>
        </p:nvSpPr>
        <p:spPr>
          <a:xfrm>
            <a:off x="1704865" y="4120443"/>
            <a:ext cx="8086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" b="1" dirty="0">
                <a:solidFill>
                  <a:schemeClr val="bg1"/>
                </a:solidFill>
                <a:latin typeface="Gotham Medium" panose="02000604030000020004" pitchFamily="2" charset="0"/>
              </a:rPr>
              <a:t>www.ramajudicial.gov.co/web/sistema-integrado-gestion-de-la-calidad-y-el-medio-ambiente/plataforma-estratégica</a:t>
            </a:r>
          </a:p>
        </p:txBody>
      </p:sp>
    </p:spTree>
    <p:extLst>
      <p:ext uri="{BB962C8B-B14F-4D97-AF65-F5344CB8AC3E}">
        <p14:creationId xmlns:p14="http://schemas.microsoft.com/office/powerpoint/2010/main" val="142025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>
            <a:extLst>
              <a:ext uri="{FF2B5EF4-FFF2-40B4-BE49-F238E27FC236}">
                <a16:creationId xmlns:a16="http://schemas.microsoft.com/office/drawing/2014/main" id="{06C80A31-DFE0-8648-BCA2-DF31C5975A6A}"/>
              </a:ext>
            </a:extLst>
          </p:cNvPr>
          <p:cNvSpPr txBox="1"/>
          <p:nvPr/>
        </p:nvSpPr>
        <p:spPr>
          <a:xfrm>
            <a:off x="188647" y="6626702"/>
            <a:ext cx="7505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II. / INFORME DE AUDITORÍA EXTERNA ÚLTIMA VIGENCIA - ICONTEC (2020):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625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8F2888-3AF1-5949-A31C-1AC24445D462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D84F1C-1FA3-F24A-9C58-C1972F003B0F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6084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EA9D5E9-9903-CF43-B8BB-ED0409FE621C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FBE57A"/>
          </a:solidFill>
          <a:ln>
            <a:solidFill>
              <a:srgbClr val="FBE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74D4FF-D45F-654F-847B-A623D9B23508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C64DCA-2527-FE45-989C-7C6481F16EA7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74E40-FED5-454B-8523-19C03FF37005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72FBF8-8A93-1841-9B41-1BB17F47D011}"/>
              </a:ext>
            </a:extLst>
          </p:cNvPr>
          <p:cNvSpPr/>
          <p:nvPr/>
        </p:nvSpPr>
        <p:spPr>
          <a:xfrm>
            <a:off x="244710" y="2279394"/>
            <a:ext cx="3780000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CCA48-E86D-A642-9815-64CAC1E2534A}"/>
              </a:ext>
            </a:extLst>
          </p:cNvPr>
          <p:cNvSpPr txBox="1"/>
          <p:nvPr/>
        </p:nvSpPr>
        <p:spPr>
          <a:xfrm>
            <a:off x="191887" y="2245226"/>
            <a:ext cx="3900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V. / CONTEXTO DE LA ORGANIZACIÓN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A66C8E-C938-3D4D-A2EE-DAD1B743C221}"/>
              </a:ext>
            </a:extLst>
          </p:cNvPr>
          <p:cNvSpPr txBox="1"/>
          <p:nvPr/>
        </p:nvSpPr>
        <p:spPr>
          <a:xfrm>
            <a:off x="2763674" y="2797346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Contexto General de la Rama Judicial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0E3E33-6845-224D-BAD1-778BB9710308}"/>
              </a:ext>
            </a:extLst>
          </p:cNvPr>
          <p:cNvSpPr txBox="1"/>
          <p:nvPr/>
        </p:nvSpPr>
        <p:spPr>
          <a:xfrm>
            <a:off x="2763674" y="4292690"/>
            <a:ext cx="76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Contexto Especifico/Video Institucional (algunas especialidades tienen el especifico se presenta)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E045AB-A0ED-4A43-9DF0-8398568C497C}"/>
              </a:ext>
            </a:extLst>
          </p:cNvPr>
          <p:cNvSpPr txBox="1"/>
          <p:nvPr/>
        </p:nvSpPr>
        <p:spPr>
          <a:xfrm>
            <a:off x="2763673" y="4666044"/>
            <a:ext cx="80518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Contexto Especifico: (se contextualiza desde la región y la función de administrar justicia en la región especifica)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ECEA6C-59B6-C441-A506-18CE46FB9FD8}"/>
              </a:ext>
            </a:extLst>
          </p:cNvPr>
          <p:cNvCxnSpPr>
            <a:cxnSpLocks/>
          </p:cNvCxnSpPr>
          <p:nvPr/>
        </p:nvCxnSpPr>
        <p:spPr>
          <a:xfrm>
            <a:off x="2637234" y="2818851"/>
            <a:ext cx="0" cy="3492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8D7592-803B-0B43-A87B-7530BA04CC14}"/>
              </a:ext>
            </a:extLst>
          </p:cNvPr>
          <p:cNvGrpSpPr/>
          <p:nvPr/>
        </p:nvGrpSpPr>
        <p:grpSpPr>
          <a:xfrm>
            <a:off x="2582544" y="2869346"/>
            <a:ext cx="109440" cy="109440"/>
            <a:chOff x="4200892" y="4432105"/>
            <a:chExt cx="109440" cy="1094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AEA96B2-6F8A-0C4B-A366-FAA7343B112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30" name="Pie 29">
                <a:extLst>
                  <a:ext uri="{FF2B5EF4-FFF2-40B4-BE49-F238E27FC236}">
                    <a16:creationId xmlns:a16="http://schemas.microsoft.com/office/drawing/2014/main" id="{DA01EDE7-6076-8043-85C1-8B66FF4B3A92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ie 30">
                <a:extLst>
                  <a:ext uri="{FF2B5EF4-FFF2-40B4-BE49-F238E27FC236}">
                    <a16:creationId xmlns:a16="http://schemas.microsoft.com/office/drawing/2014/main" id="{CCFB5ADD-2722-8A4B-A7E9-6471E21505E7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BA9BF9F-6497-2B4E-9C91-124A66916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74E34D8F-A679-6F4A-8B2F-77E27AF2C77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1FD7C8-2431-CE4C-ACEE-25A13B4385FC}"/>
              </a:ext>
            </a:extLst>
          </p:cNvPr>
          <p:cNvGrpSpPr/>
          <p:nvPr/>
        </p:nvGrpSpPr>
        <p:grpSpPr>
          <a:xfrm>
            <a:off x="2579366" y="4364970"/>
            <a:ext cx="109440" cy="109440"/>
            <a:chOff x="4200892" y="4432105"/>
            <a:chExt cx="109440" cy="1094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97DC7F9-C449-BF44-801C-2666F77048D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36" name="Pie 35">
                <a:extLst>
                  <a:ext uri="{FF2B5EF4-FFF2-40B4-BE49-F238E27FC236}">
                    <a16:creationId xmlns:a16="http://schemas.microsoft.com/office/drawing/2014/main" id="{FE00DA6C-C8D8-174F-8BD3-01DF0F0AD76F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ie 36">
                <a:extLst>
                  <a:ext uri="{FF2B5EF4-FFF2-40B4-BE49-F238E27FC236}">
                    <a16:creationId xmlns:a16="http://schemas.microsoft.com/office/drawing/2014/main" id="{6CF6E853-8628-BC41-95DF-4BA1F131140D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574693D2-18E6-0B4A-B81D-7697397670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50254510-AC4A-CD47-9A9C-324A188EF39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20C6978-68F8-3E43-8042-D2B4C4CA2D5D}"/>
              </a:ext>
            </a:extLst>
          </p:cNvPr>
          <p:cNvGrpSpPr/>
          <p:nvPr/>
        </p:nvGrpSpPr>
        <p:grpSpPr>
          <a:xfrm>
            <a:off x="2579366" y="4738044"/>
            <a:ext cx="109440" cy="109440"/>
            <a:chOff x="4200892" y="4432105"/>
            <a:chExt cx="109440" cy="10944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9FE67CA-6E10-D24F-8AD9-76BF251F547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67" name="Pie 66">
                <a:extLst>
                  <a:ext uri="{FF2B5EF4-FFF2-40B4-BE49-F238E27FC236}">
                    <a16:creationId xmlns:a16="http://schemas.microsoft.com/office/drawing/2014/main" id="{98D08DDC-0F81-084A-9A6C-08EBAE87CFF3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Pie 67">
                <a:extLst>
                  <a:ext uri="{FF2B5EF4-FFF2-40B4-BE49-F238E27FC236}">
                    <a16:creationId xmlns:a16="http://schemas.microsoft.com/office/drawing/2014/main" id="{B4CB8C37-FF8D-CB47-85AC-4A85B0A7ED7D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A25C5112-1B42-8E4F-943D-C600646827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53266633-E03F-6F4F-922C-E1F7FCA5DDE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A917CD5-9E4B-E94D-B0F1-02589B2B90D7}"/>
              </a:ext>
            </a:extLst>
          </p:cNvPr>
          <p:cNvSpPr txBox="1"/>
          <p:nvPr/>
        </p:nvSpPr>
        <p:spPr>
          <a:xfrm>
            <a:off x="2208926" y="2797346"/>
            <a:ext cx="377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5.1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7CAB4FC-8DB7-DD49-8957-C748A7DC1CBD}"/>
              </a:ext>
            </a:extLst>
          </p:cNvPr>
          <p:cNvSpPr txBox="1"/>
          <p:nvPr/>
        </p:nvSpPr>
        <p:spPr>
          <a:xfrm>
            <a:off x="2208926" y="429297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5.2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0F3CB9A-BB7E-1C4A-9168-5559DA77C6DB}"/>
              </a:ext>
            </a:extLst>
          </p:cNvPr>
          <p:cNvSpPr txBox="1"/>
          <p:nvPr/>
        </p:nvSpPr>
        <p:spPr>
          <a:xfrm>
            <a:off x="2208926" y="4666044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5.3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CDC7B719-A32B-DE42-8255-F6F0EC310D34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68D71E7F-2210-BE4B-992B-6A00DA075E49}"/>
              </a:ext>
            </a:extLst>
          </p:cNvPr>
          <p:cNvSpPr txBox="1"/>
          <p:nvPr/>
        </p:nvSpPr>
        <p:spPr>
          <a:xfrm>
            <a:off x="2763674" y="5081597"/>
            <a:ext cx="8703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Socialización de la matriz del contexto de la Organización: Plan de Acción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1A4A27-0A7D-FF42-8719-CC6FECDAF64D}"/>
              </a:ext>
            </a:extLst>
          </p:cNvPr>
          <p:cNvGrpSpPr/>
          <p:nvPr/>
        </p:nvGrpSpPr>
        <p:grpSpPr>
          <a:xfrm>
            <a:off x="2579366" y="5153597"/>
            <a:ext cx="109440" cy="109440"/>
            <a:chOff x="4200892" y="4432105"/>
            <a:chExt cx="109440" cy="10944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63E691A-2FF8-A548-8B31-C99985BCD265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98" name="Pie 97">
                <a:extLst>
                  <a:ext uri="{FF2B5EF4-FFF2-40B4-BE49-F238E27FC236}">
                    <a16:creationId xmlns:a16="http://schemas.microsoft.com/office/drawing/2014/main" id="{C0F9BEB4-5A31-8B42-B112-D4496628CFB2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Pie 98">
                <a:extLst>
                  <a:ext uri="{FF2B5EF4-FFF2-40B4-BE49-F238E27FC236}">
                    <a16:creationId xmlns:a16="http://schemas.microsoft.com/office/drawing/2014/main" id="{454374D7-1F78-E14B-8B9B-2756D1593B72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6E4F8A04-F065-8B42-8754-8433F474D0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7" name="Arc 96">
              <a:extLst>
                <a:ext uri="{FF2B5EF4-FFF2-40B4-BE49-F238E27FC236}">
                  <a16:creationId xmlns:a16="http://schemas.microsoft.com/office/drawing/2014/main" id="{3FEB64F4-0A6D-8C49-AAA0-E3BABEAC949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EF01614-758F-5248-9DCB-0C3FAF63D012}"/>
              </a:ext>
            </a:extLst>
          </p:cNvPr>
          <p:cNvSpPr txBox="1"/>
          <p:nvPr/>
        </p:nvSpPr>
        <p:spPr>
          <a:xfrm>
            <a:off x="2208926" y="5081597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5.4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FD56D44-2065-EA4C-9E16-8B8165263819}"/>
              </a:ext>
            </a:extLst>
          </p:cNvPr>
          <p:cNvSpPr txBox="1"/>
          <p:nvPr/>
        </p:nvSpPr>
        <p:spPr>
          <a:xfrm>
            <a:off x="2763674" y="5456150"/>
            <a:ext cx="8703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Socialización de las partes interesadas internas y externas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CAD9E6C-A1EF-B049-9C81-54347E44820B}"/>
              </a:ext>
            </a:extLst>
          </p:cNvPr>
          <p:cNvGrpSpPr/>
          <p:nvPr/>
        </p:nvGrpSpPr>
        <p:grpSpPr>
          <a:xfrm>
            <a:off x="2579366" y="5528150"/>
            <a:ext cx="109440" cy="109440"/>
            <a:chOff x="4200892" y="4432105"/>
            <a:chExt cx="109440" cy="1094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D088074E-74E7-0F42-BBA7-8CB8E6901BB7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18" name="Pie 117">
                <a:extLst>
                  <a:ext uri="{FF2B5EF4-FFF2-40B4-BE49-F238E27FC236}">
                    <a16:creationId xmlns:a16="http://schemas.microsoft.com/office/drawing/2014/main" id="{559AD766-49D3-0648-AAB7-18823E2BFAE6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Pie 118">
                <a:extLst>
                  <a:ext uri="{FF2B5EF4-FFF2-40B4-BE49-F238E27FC236}">
                    <a16:creationId xmlns:a16="http://schemas.microsoft.com/office/drawing/2014/main" id="{B94DFAC1-0196-BA4E-834F-3E8807B0289D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6" name="Arc 115">
              <a:extLst>
                <a:ext uri="{FF2B5EF4-FFF2-40B4-BE49-F238E27FC236}">
                  <a16:creationId xmlns:a16="http://schemas.microsoft.com/office/drawing/2014/main" id="{3CC5F825-7B90-8448-A7DC-0D5F588AF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17" name="Arc 116">
              <a:extLst>
                <a:ext uri="{FF2B5EF4-FFF2-40B4-BE49-F238E27FC236}">
                  <a16:creationId xmlns:a16="http://schemas.microsoft.com/office/drawing/2014/main" id="{3C907ED2-3017-F342-AEBC-011DC07D7F2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C2B6A373-70AA-1C48-BCB3-16623217944F}"/>
              </a:ext>
            </a:extLst>
          </p:cNvPr>
          <p:cNvSpPr txBox="1"/>
          <p:nvPr/>
        </p:nvSpPr>
        <p:spPr>
          <a:xfrm>
            <a:off x="2208926" y="545615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5.5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5D4AD27-47FA-214B-AA7A-2DBA0CD471FA}"/>
              </a:ext>
            </a:extLst>
          </p:cNvPr>
          <p:cNvSpPr txBox="1"/>
          <p:nvPr/>
        </p:nvSpPr>
        <p:spPr>
          <a:xfrm>
            <a:off x="2763674" y="5887477"/>
            <a:ext cx="8051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Socialización de las necesidades y expectativas de las partes interesadas internas y externas (si existen actas o videos de reunión con las partes interesadas se muestran)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F29FA2F-6062-CB42-87B5-C332C4906BB7}"/>
              </a:ext>
            </a:extLst>
          </p:cNvPr>
          <p:cNvGrpSpPr/>
          <p:nvPr/>
        </p:nvGrpSpPr>
        <p:grpSpPr>
          <a:xfrm>
            <a:off x="2579366" y="5959477"/>
            <a:ext cx="109440" cy="109440"/>
            <a:chOff x="4200892" y="4432105"/>
            <a:chExt cx="109440" cy="10944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76985890-CED4-C548-B739-C231BC2A2073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26" name="Pie 125">
                <a:extLst>
                  <a:ext uri="{FF2B5EF4-FFF2-40B4-BE49-F238E27FC236}">
                    <a16:creationId xmlns:a16="http://schemas.microsoft.com/office/drawing/2014/main" id="{BAE742D2-D299-C44D-AAFC-897742E67AF1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Pie 126">
                <a:extLst>
                  <a:ext uri="{FF2B5EF4-FFF2-40B4-BE49-F238E27FC236}">
                    <a16:creationId xmlns:a16="http://schemas.microsoft.com/office/drawing/2014/main" id="{2DC627E9-445D-BE4E-ADC8-38990604CBEE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4" name="Arc 123">
              <a:extLst>
                <a:ext uri="{FF2B5EF4-FFF2-40B4-BE49-F238E27FC236}">
                  <a16:creationId xmlns:a16="http://schemas.microsoft.com/office/drawing/2014/main" id="{F9EB26F2-20ED-0146-A083-FAA4581013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25" name="Arc 124">
              <a:extLst>
                <a:ext uri="{FF2B5EF4-FFF2-40B4-BE49-F238E27FC236}">
                  <a16:creationId xmlns:a16="http://schemas.microsoft.com/office/drawing/2014/main" id="{5A1C067B-2EFD-B943-A512-9784FDB66AD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A905260B-F9A1-BB46-B1FE-655E255108B5}"/>
              </a:ext>
            </a:extLst>
          </p:cNvPr>
          <p:cNvSpPr txBox="1"/>
          <p:nvPr/>
        </p:nvSpPr>
        <p:spPr>
          <a:xfrm>
            <a:off x="2208926" y="5887477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5.6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386DDC-FE44-B441-8FE2-B3FB86D10E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00" y="4713024"/>
            <a:ext cx="1080000" cy="108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B9741F6-A2D3-144E-A0A8-2CE1D5095E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01253" y="3251028"/>
            <a:ext cx="2614613" cy="7535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718BEED-6E17-0543-986E-81446AFA7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3211424" y="3674802"/>
            <a:ext cx="7429952" cy="33223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4B3CA0C-CA98-AD46-8EE6-F130497B3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0643" y="3258239"/>
            <a:ext cx="7230733" cy="416563"/>
          </a:xfrm>
          <a:prstGeom prst="rect">
            <a:avLst/>
          </a:prstGeom>
        </p:spPr>
      </p:pic>
      <p:pic>
        <p:nvPicPr>
          <p:cNvPr id="113" name="Picture 112">
            <a:hlinkClick r:id="rId7"/>
            <a:extLst>
              <a:ext uri="{FF2B5EF4-FFF2-40B4-BE49-F238E27FC236}">
                <a16:creationId xmlns:a16="http://schemas.microsoft.com/office/drawing/2014/main" id="{FD5C7E95-1948-BC49-9C7B-86781B19BB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414" y="2808008"/>
            <a:ext cx="827924" cy="1305572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93A26ED7-7768-AD48-8864-FA5B3F66FCE3}"/>
              </a:ext>
            </a:extLst>
          </p:cNvPr>
          <p:cNvSpPr txBox="1">
            <a:spLocks noChangeAspect="1"/>
          </p:cNvSpPr>
          <p:nvPr/>
        </p:nvSpPr>
        <p:spPr>
          <a:xfrm>
            <a:off x="3535666" y="3265257"/>
            <a:ext cx="65408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003D58"/>
                </a:solidFill>
                <a:latin typeface="Gotham Medium" panose="02000604030000020004" pitchFamily="2" charset="0"/>
              </a:rPr>
              <a:t>LO EXPLICA UN JUEZ O UN MAGISTRADO (SEGÚN EL CASO)</a:t>
            </a:r>
            <a:endParaRPr lang="es-ES_tradnl" sz="1100" b="1" dirty="0">
              <a:solidFill>
                <a:srgbClr val="414042"/>
              </a:solidFill>
              <a:latin typeface="Gotham Medium" panose="02000604030000020004" pitchFamily="2" charset="0"/>
            </a:endParaRPr>
          </a:p>
          <a:p>
            <a:pPr algn="ctr"/>
            <a:r>
              <a:rPr lang="es-ES_tradnl" sz="1100" dirty="0">
                <a:solidFill>
                  <a:srgbClr val="414042"/>
                </a:solidFill>
                <a:latin typeface="Gotham Medium" panose="02000604030000020004" pitchFamily="2" charset="0"/>
              </a:rPr>
              <a:t>Descárguelo en el siguiente link</a:t>
            </a:r>
          </a:p>
        </p:txBody>
      </p:sp>
      <p:sp>
        <p:nvSpPr>
          <p:cNvPr id="115" name="TextBox 114">
            <a:hlinkClick r:id="rId7"/>
            <a:extLst>
              <a:ext uri="{FF2B5EF4-FFF2-40B4-BE49-F238E27FC236}">
                <a16:creationId xmlns:a16="http://schemas.microsoft.com/office/drawing/2014/main" id="{22C39D82-6153-9243-8E38-AA6C3DBDBF16}"/>
              </a:ext>
            </a:extLst>
          </p:cNvPr>
          <p:cNvSpPr txBox="1">
            <a:spLocks noChangeAspect="1"/>
          </p:cNvSpPr>
          <p:nvPr/>
        </p:nvSpPr>
        <p:spPr>
          <a:xfrm>
            <a:off x="2901253" y="3739524"/>
            <a:ext cx="7429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00" b="1" dirty="0">
                <a:solidFill>
                  <a:schemeClr val="bg1"/>
                </a:solidFill>
                <a:latin typeface="Gotham Medium" panose="02000604030000020004" pitchFamily="2" charset="0"/>
              </a:rPr>
              <a:t>www.ramajudicial.gov.co/web/sistema-integrado-gestion-de-la-calidad-y-el-medio-ambiente/plataforma-estratégica</a:t>
            </a:r>
          </a:p>
        </p:txBody>
      </p:sp>
    </p:spTree>
    <p:extLst>
      <p:ext uri="{BB962C8B-B14F-4D97-AF65-F5344CB8AC3E}">
        <p14:creationId xmlns:p14="http://schemas.microsoft.com/office/powerpoint/2010/main" val="317502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872FBF8-8A93-1841-9B41-1BB17F47D011}"/>
              </a:ext>
            </a:extLst>
          </p:cNvPr>
          <p:cNvSpPr/>
          <p:nvPr/>
        </p:nvSpPr>
        <p:spPr>
          <a:xfrm>
            <a:off x="244710" y="2279394"/>
            <a:ext cx="7070490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CCA48-E86D-A642-9815-64CAC1E2534A}"/>
              </a:ext>
            </a:extLst>
          </p:cNvPr>
          <p:cNvSpPr txBox="1"/>
          <p:nvPr/>
        </p:nvSpPr>
        <p:spPr>
          <a:xfrm>
            <a:off x="191887" y="2245226"/>
            <a:ext cx="8011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VI. / SISTEMA DE GESTIÓN DE LA CALIDAD: PLATAFORMA ESTRATÉGICA </a:t>
            </a:r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7C78A125-F35A-4B43-AF3F-65888664A907}"/>
              </a:ext>
            </a:extLst>
          </p:cNvPr>
          <p:cNvCxnSpPr>
            <a:cxnSpLocks/>
          </p:cNvCxnSpPr>
          <p:nvPr/>
        </p:nvCxnSpPr>
        <p:spPr>
          <a:xfrm>
            <a:off x="5961980" y="2979210"/>
            <a:ext cx="0" cy="792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625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6084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74E40-FED5-454B-8523-19C03FF37005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B32B5E7-ED45-6945-942B-69C68272165A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EE7D2E"/>
          </a:solidFill>
          <a:ln>
            <a:solidFill>
              <a:srgbClr val="EE7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0F48E4F-354E-8D42-B488-D1086A08F77B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FA732A3-7B1A-284E-AE6F-12A67BEB5B54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C30E5C-621F-F04F-AD83-7C213D62479D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B6663FE-9C5B-714F-8438-E6501F7F15CD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38E793-6C30-F146-9C08-53940C8BB204}"/>
              </a:ext>
            </a:extLst>
          </p:cNvPr>
          <p:cNvSpPr txBox="1"/>
          <p:nvPr/>
        </p:nvSpPr>
        <p:spPr>
          <a:xfrm>
            <a:off x="2760073" y="2956352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Misión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ABD600C-7B18-534B-9198-167972296CCE}"/>
              </a:ext>
            </a:extLst>
          </p:cNvPr>
          <p:cNvSpPr txBox="1"/>
          <p:nvPr/>
        </p:nvSpPr>
        <p:spPr>
          <a:xfrm>
            <a:off x="2760073" y="3243600"/>
            <a:ext cx="76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Visión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80CEDA5-6832-4443-8D08-161F454D536F}"/>
              </a:ext>
            </a:extLst>
          </p:cNvPr>
          <p:cNvCxnSpPr>
            <a:cxnSpLocks/>
          </p:cNvCxnSpPr>
          <p:nvPr/>
        </p:nvCxnSpPr>
        <p:spPr>
          <a:xfrm>
            <a:off x="2633633" y="2977857"/>
            <a:ext cx="0" cy="1080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92D2BA8-4210-BC4F-90FE-97F981A42945}"/>
              </a:ext>
            </a:extLst>
          </p:cNvPr>
          <p:cNvGrpSpPr/>
          <p:nvPr/>
        </p:nvGrpSpPr>
        <p:grpSpPr>
          <a:xfrm>
            <a:off x="2578943" y="3028352"/>
            <a:ext cx="109440" cy="109440"/>
            <a:chOff x="4200892" y="4432105"/>
            <a:chExt cx="109440" cy="109440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A19DEE7-8E5F-6342-B63F-CF262EB6DA5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19" name="Pie 118">
                <a:extLst>
                  <a:ext uri="{FF2B5EF4-FFF2-40B4-BE49-F238E27FC236}">
                    <a16:creationId xmlns:a16="http://schemas.microsoft.com/office/drawing/2014/main" id="{570D9E5C-3914-124B-9E12-AB2D0BCB1650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Pie 119">
                <a:extLst>
                  <a:ext uri="{FF2B5EF4-FFF2-40B4-BE49-F238E27FC236}">
                    <a16:creationId xmlns:a16="http://schemas.microsoft.com/office/drawing/2014/main" id="{905422B9-9F52-384A-A5FE-317FCBFB1337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7" name="Arc 116">
              <a:extLst>
                <a:ext uri="{FF2B5EF4-FFF2-40B4-BE49-F238E27FC236}">
                  <a16:creationId xmlns:a16="http://schemas.microsoft.com/office/drawing/2014/main" id="{89E1DF72-9B1F-0446-99F7-2DADB0BCAC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5EAF3B46-DEBA-E74F-9468-4CB235C698C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CE35284-DADE-1141-A38F-70567C78F6F0}"/>
              </a:ext>
            </a:extLst>
          </p:cNvPr>
          <p:cNvGrpSpPr/>
          <p:nvPr/>
        </p:nvGrpSpPr>
        <p:grpSpPr>
          <a:xfrm>
            <a:off x="2575765" y="3315600"/>
            <a:ext cx="109440" cy="109440"/>
            <a:chOff x="4200892" y="4432105"/>
            <a:chExt cx="109440" cy="109440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BF25B04-88F3-1040-BB39-48353DC8D87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25" name="Pie 124">
                <a:extLst>
                  <a:ext uri="{FF2B5EF4-FFF2-40B4-BE49-F238E27FC236}">
                    <a16:creationId xmlns:a16="http://schemas.microsoft.com/office/drawing/2014/main" id="{095CAEEB-15E0-F249-A1E5-904ABAADFCD7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Pie 125">
                <a:extLst>
                  <a:ext uri="{FF2B5EF4-FFF2-40B4-BE49-F238E27FC236}">
                    <a16:creationId xmlns:a16="http://schemas.microsoft.com/office/drawing/2014/main" id="{2CB46EED-6EC2-BB40-8384-68327C5712C1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3" name="Arc 122">
              <a:extLst>
                <a:ext uri="{FF2B5EF4-FFF2-40B4-BE49-F238E27FC236}">
                  <a16:creationId xmlns:a16="http://schemas.microsoft.com/office/drawing/2014/main" id="{DA20B3A2-7026-4641-B31B-3BA5DC55CF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24" name="Arc 123">
              <a:extLst>
                <a:ext uri="{FF2B5EF4-FFF2-40B4-BE49-F238E27FC236}">
                  <a16:creationId xmlns:a16="http://schemas.microsoft.com/office/drawing/2014/main" id="{FDDD2A36-836D-984B-AA86-1F025D68D3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68F6191-1D02-9341-85DD-1D895C4A559C}"/>
              </a:ext>
            </a:extLst>
          </p:cNvPr>
          <p:cNvGrpSpPr/>
          <p:nvPr/>
        </p:nvGrpSpPr>
        <p:grpSpPr>
          <a:xfrm>
            <a:off x="2575765" y="3603600"/>
            <a:ext cx="109440" cy="109440"/>
            <a:chOff x="4200892" y="4432105"/>
            <a:chExt cx="109440" cy="10944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C69BA26-6D2A-764D-B4A2-8D8BA607C7B5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31" name="Pie 130">
                <a:extLst>
                  <a:ext uri="{FF2B5EF4-FFF2-40B4-BE49-F238E27FC236}">
                    <a16:creationId xmlns:a16="http://schemas.microsoft.com/office/drawing/2014/main" id="{B1F1C72A-958E-1543-BC22-DDBF4F078760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Pie 131">
                <a:extLst>
                  <a:ext uri="{FF2B5EF4-FFF2-40B4-BE49-F238E27FC236}">
                    <a16:creationId xmlns:a16="http://schemas.microsoft.com/office/drawing/2014/main" id="{C6C655C6-E478-854B-8B3C-3C70239E9364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9" name="Arc 128">
              <a:extLst>
                <a:ext uri="{FF2B5EF4-FFF2-40B4-BE49-F238E27FC236}">
                  <a16:creationId xmlns:a16="http://schemas.microsoft.com/office/drawing/2014/main" id="{56FBD35B-9617-974F-831D-207AA12CBF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30" name="Arc 129">
              <a:extLst>
                <a:ext uri="{FF2B5EF4-FFF2-40B4-BE49-F238E27FC236}">
                  <a16:creationId xmlns:a16="http://schemas.microsoft.com/office/drawing/2014/main" id="{F5194BC0-C46B-0C48-B9C1-E24C37D08B0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55AD0657-290C-334E-93C9-DC2A5A821611}"/>
              </a:ext>
            </a:extLst>
          </p:cNvPr>
          <p:cNvSpPr txBox="1"/>
          <p:nvPr/>
        </p:nvSpPr>
        <p:spPr>
          <a:xfrm>
            <a:off x="2205325" y="2956352"/>
            <a:ext cx="377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6.1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F7A79A3-A2C8-4440-AC35-12E6B858C40F}"/>
              </a:ext>
            </a:extLst>
          </p:cNvPr>
          <p:cNvSpPr txBox="1"/>
          <p:nvPr/>
        </p:nvSpPr>
        <p:spPr>
          <a:xfrm>
            <a:off x="2205325" y="324360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6.2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82E5F75-83FB-2B40-92E9-9B3E67A08400}"/>
              </a:ext>
            </a:extLst>
          </p:cNvPr>
          <p:cNvSpPr txBox="1"/>
          <p:nvPr/>
        </p:nvSpPr>
        <p:spPr>
          <a:xfrm>
            <a:off x="2205325" y="353160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6.3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D9CD1E6-CB12-FC46-A164-0F9D98264E9A}"/>
              </a:ext>
            </a:extLst>
          </p:cNvPr>
          <p:cNvSpPr txBox="1"/>
          <p:nvPr/>
        </p:nvSpPr>
        <p:spPr>
          <a:xfrm>
            <a:off x="2761200" y="3531600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Política de calidad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7F14C00-C1D1-7446-B738-B8A7889FC73A}"/>
              </a:ext>
            </a:extLst>
          </p:cNvPr>
          <p:cNvGrpSpPr/>
          <p:nvPr/>
        </p:nvGrpSpPr>
        <p:grpSpPr>
          <a:xfrm>
            <a:off x="2574638" y="3891600"/>
            <a:ext cx="109440" cy="109440"/>
            <a:chOff x="4200892" y="4432105"/>
            <a:chExt cx="109440" cy="10944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A8375109-0074-E54F-857B-DA53FE08EB17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53" name="Pie 152">
                <a:extLst>
                  <a:ext uri="{FF2B5EF4-FFF2-40B4-BE49-F238E27FC236}">
                    <a16:creationId xmlns:a16="http://schemas.microsoft.com/office/drawing/2014/main" id="{42C7A953-DF5E-1347-8B34-66269276EEDA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Pie 153">
                <a:extLst>
                  <a:ext uri="{FF2B5EF4-FFF2-40B4-BE49-F238E27FC236}">
                    <a16:creationId xmlns:a16="http://schemas.microsoft.com/office/drawing/2014/main" id="{3315A9D6-D534-8243-BF75-37CDE1240EEF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1" name="Arc 150">
              <a:extLst>
                <a:ext uri="{FF2B5EF4-FFF2-40B4-BE49-F238E27FC236}">
                  <a16:creationId xmlns:a16="http://schemas.microsoft.com/office/drawing/2014/main" id="{97972B06-3428-1D45-8F84-358E53074D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52" name="Arc 151">
              <a:extLst>
                <a:ext uri="{FF2B5EF4-FFF2-40B4-BE49-F238E27FC236}">
                  <a16:creationId xmlns:a16="http://schemas.microsoft.com/office/drawing/2014/main" id="{5DB6B4EF-3D34-154B-B646-A52C00BE3D1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CAFBDF3E-3BAA-EF45-8314-F2644CB6CB02}"/>
              </a:ext>
            </a:extLst>
          </p:cNvPr>
          <p:cNvSpPr txBox="1"/>
          <p:nvPr/>
        </p:nvSpPr>
        <p:spPr>
          <a:xfrm>
            <a:off x="2204198" y="381960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6.4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CCD3C9CA-8841-534B-91F3-6ABFA9B39D42}"/>
              </a:ext>
            </a:extLst>
          </p:cNvPr>
          <p:cNvSpPr txBox="1"/>
          <p:nvPr/>
        </p:nvSpPr>
        <p:spPr>
          <a:xfrm>
            <a:off x="2760073" y="3819600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Valores</a:t>
            </a: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EE98210F-2A8A-F14E-AADA-A739DC2E40E0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8034C197-78F7-E240-AD13-A502D38A1C0E}"/>
              </a:ext>
            </a:extLst>
          </p:cNvPr>
          <p:cNvSpPr/>
          <p:nvPr/>
        </p:nvSpPr>
        <p:spPr>
          <a:xfrm>
            <a:off x="-1553" y="4388247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BCA9571-7EAF-9448-94E6-5FC05FA20403}"/>
              </a:ext>
            </a:extLst>
          </p:cNvPr>
          <p:cNvSpPr/>
          <p:nvPr/>
        </p:nvSpPr>
        <p:spPr>
          <a:xfrm>
            <a:off x="239982" y="4389362"/>
            <a:ext cx="2866064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F0E1945-2B6A-1749-AD41-7D9F1473CC19}"/>
              </a:ext>
            </a:extLst>
          </p:cNvPr>
          <p:cNvSpPr txBox="1"/>
          <p:nvPr/>
        </p:nvSpPr>
        <p:spPr>
          <a:xfrm>
            <a:off x="187160" y="4355194"/>
            <a:ext cx="2918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VII. / PLAN DE ACCIÓN 2021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D6AB6E3-3170-EC4D-8149-96653D398540}"/>
              </a:ext>
            </a:extLst>
          </p:cNvPr>
          <p:cNvSpPr txBox="1"/>
          <p:nvPr/>
        </p:nvSpPr>
        <p:spPr>
          <a:xfrm>
            <a:off x="2758946" y="5264014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PLAN IMPLEMENTADO POR POSIBLES PANDEMIAS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14C564C-62F2-6B49-85DA-E31A9BA86224}"/>
              </a:ext>
            </a:extLst>
          </p:cNvPr>
          <p:cNvSpPr txBox="1"/>
          <p:nvPr/>
        </p:nvSpPr>
        <p:spPr>
          <a:xfrm>
            <a:off x="2758946" y="5551200"/>
            <a:ext cx="7651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Diseñe y muestra una matriz DOFA o FODA, con relación a la afectación del servicio público de administrar justicia: Plan de Acción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B7FC172-AB92-A349-ABEE-59BC06DA3F98}"/>
              </a:ext>
            </a:extLst>
          </p:cNvPr>
          <p:cNvCxnSpPr>
            <a:cxnSpLocks/>
          </p:cNvCxnSpPr>
          <p:nvPr/>
        </p:nvCxnSpPr>
        <p:spPr>
          <a:xfrm>
            <a:off x="2632506" y="5285519"/>
            <a:ext cx="0" cy="936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B2D15C1-3C05-CC46-BB7E-F23DA73FBFE2}"/>
              </a:ext>
            </a:extLst>
          </p:cNvPr>
          <p:cNvGrpSpPr/>
          <p:nvPr/>
        </p:nvGrpSpPr>
        <p:grpSpPr>
          <a:xfrm>
            <a:off x="2577816" y="5336014"/>
            <a:ext cx="109440" cy="109440"/>
            <a:chOff x="4200892" y="4432105"/>
            <a:chExt cx="109440" cy="10944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3A1A723-B4BB-2547-BBCF-2D10BE1F143F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83" name="Pie 82">
                <a:extLst>
                  <a:ext uri="{FF2B5EF4-FFF2-40B4-BE49-F238E27FC236}">
                    <a16:creationId xmlns:a16="http://schemas.microsoft.com/office/drawing/2014/main" id="{48869D91-7275-164D-8474-6815000EDB1C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Pie 83">
                <a:extLst>
                  <a:ext uri="{FF2B5EF4-FFF2-40B4-BE49-F238E27FC236}">
                    <a16:creationId xmlns:a16="http://schemas.microsoft.com/office/drawing/2014/main" id="{B56B64A4-344B-B845-8B51-3B778985863A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2046B40D-8F9E-E54D-87BD-DDB82EFCE0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C55040D7-FA14-6C43-AD30-D6A41798D59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A551D47-DEBE-4344-AEFE-A6CF99C9649D}"/>
              </a:ext>
            </a:extLst>
          </p:cNvPr>
          <p:cNvGrpSpPr/>
          <p:nvPr/>
        </p:nvGrpSpPr>
        <p:grpSpPr>
          <a:xfrm>
            <a:off x="2574638" y="5623200"/>
            <a:ext cx="109440" cy="109440"/>
            <a:chOff x="4200892" y="4432105"/>
            <a:chExt cx="109440" cy="10944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8039CA5-CEE2-DB41-862B-4E89E2A79F1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89" name="Pie 88">
                <a:extLst>
                  <a:ext uri="{FF2B5EF4-FFF2-40B4-BE49-F238E27FC236}">
                    <a16:creationId xmlns:a16="http://schemas.microsoft.com/office/drawing/2014/main" id="{54266F5D-3651-AC4A-9A52-6E0F1E327481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Pie 89">
                <a:extLst>
                  <a:ext uri="{FF2B5EF4-FFF2-40B4-BE49-F238E27FC236}">
                    <a16:creationId xmlns:a16="http://schemas.microsoft.com/office/drawing/2014/main" id="{2311235A-B889-7946-92F9-03836E95FC7B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FA305104-AEC9-5543-8C0E-B56FD0C343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E3019BFF-7D50-3748-B4A5-A2A403EDFB7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FB94333-E125-1849-BCC3-48490486340C}"/>
              </a:ext>
            </a:extLst>
          </p:cNvPr>
          <p:cNvGrpSpPr/>
          <p:nvPr/>
        </p:nvGrpSpPr>
        <p:grpSpPr>
          <a:xfrm>
            <a:off x="2574638" y="6055200"/>
            <a:ext cx="109440" cy="109440"/>
            <a:chOff x="4200892" y="4432105"/>
            <a:chExt cx="109440" cy="10944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50678FD-BE29-744F-926A-B70CB9EA3F1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95" name="Pie 94">
                <a:extLst>
                  <a:ext uri="{FF2B5EF4-FFF2-40B4-BE49-F238E27FC236}">
                    <a16:creationId xmlns:a16="http://schemas.microsoft.com/office/drawing/2014/main" id="{FC938A2B-800A-FF4F-9038-75EF7F16A7C6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Pie 95">
                <a:extLst>
                  <a:ext uri="{FF2B5EF4-FFF2-40B4-BE49-F238E27FC236}">
                    <a16:creationId xmlns:a16="http://schemas.microsoft.com/office/drawing/2014/main" id="{0CD116FC-A3FB-1F4C-B33A-8DE1BD2506B3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E61FFC91-099C-7542-9B57-5B32FEB23E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4F1A099C-550C-1140-BC02-CFF1337441D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40622352-53B4-BF45-99E2-BC284F183835}"/>
              </a:ext>
            </a:extLst>
          </p:cNvPr>
          <p:cNvSpPr txBox="1"/>
          <p:nvPr/>
        </p:nvSpPr>
        <p:spPr>
          <a:xfrm>
            <a:off x="2204198" y="5264014"/>
            <a:ext cx="377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7.1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A337B62-44FA-F94F-BA1B-2DDA8CAC7516}"/>
              </a:ext>
            </a:extLst>
          </p:cNvPr>
          <p:cNvSpPr txBox="1"/>
          <p:nvPr/>
        </p:nvSpPr>
        <p:spPr>
          <a:xfrm>
            <a:off x="2204198" y="555120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4.2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C4C80B7-C7AA-1043-AABA-37AC430FBC64}"/>
              </a:ext>
            </a:extLst>
          </p:cNvPr>
          <p:cNvSpPr txBox="1"/>
          <p:nvPr/>
        </p:nvSpPr>
        <p:spPr>
          <a:xfrm>
            <a:off x="2204198" y="598320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4.3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E33F7A0-71AC-7846-9C45-2ED60C21465E}"/>
              </a:ext>
            </a:extLst>
          </p:cNvPr>
          <p:cNvSpPr txBox="1"/>
          <p:nvPr/>
        </p:nvSpPr>
        <p:spPr>
          <a:xfrm>
            <a:off x="2760073" y="5983200"/>
            <a:ext cx="765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Fortalezas (evidencie todas las fortalezas que ha implementado para no afectar  el servicio público de administrar justicia: Fotos, chats, etc., (TODA LA PLANIFICACIÓN REALIZADA): Plan de Acción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5ECCCF-AF79-AD44-A6A5-4D792A2B3096}"/>
              </a:ext>
            </a:extLst>
          </p:cNvPr>
          <p:cNvSpPr txBox="1"/>
          <p:nvPr/>
        </p:nvSpPr>
        <p:spPr>
          <a:xfrm>
            <a:off x="430248" y="2498645"/>
            <a:ext cx="5664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i="1" dirty="0">
                <a:solidFill>
                  <a:srgbClr val="003D58"/>
                </a:solidFill>
                <a:latin typeface="Filson Pro Book" panose="02000000000000000000" pitchFamily="2" charset="77"/>
              </a:rPr>
              <a:t>El específico, si no se tiene, se muestra el general Acuerdo PSAA14-10161</a:t>
            </a: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806A9038-C138-634B-B1D4-A9FDFC782C64}"/>
              </a:ext>
            </a:extLst>
          </p:cNvPr>
          <p:cNvGrpSpPr/>
          <p:nvPr/>
        </p:nvGrpSpPr>
        <p:grpSpPr>
          <a:xfrm>
            <a:off x="5910565" y="3023226"/>
            <a:ext cx="109440" cy="109440"/>
            <a:chOff x="4200892" y="4432105"/>
            <a:chExt cx="109440" cy="109440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D1793B28-1B52-8848-A56D-40A0BB048EEA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203" name="Pie 202">
                <a:extLst>
                  <a:ext uri="{FF2B5EF4-FFF2-40B4-BE49-F238E27FC236}">
                    <a16:creationId xmlns:a16="http://schemas.microsoft.com/office/drawing/2014/main" id="{D0AF5B63-AD94-184A-BFDD-A1709A163C7C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Pie 203">
                <a:extLst>
                  <a:ext uri="{FF2B5EF4-FFF2-40B4-BE49-F238E27FC236}">
                    <a16:creationId xmlns:a16="http://schemas.microsoft.com/office/drawing/2014/main" id="{D5A92873-4408-A049-B09F-953834D151B1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1" name="Arc 200">
              <a:extLst>
                <a:ext uri="{FF2B5EF4-FFF2-40B4-BE49-F238E27FC236}">
                  <a16:creationId xmlns:a16="http://schemas.microsoft.com/office/drawing/2014/main" id="{98AF75A9-43D9-7C4E-9D5F-B8D6603D70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02" name="Arc 201">
              <a:extLst>
                <a:ext uri="{FF2B5EF4-FFF2-40B4-BE49-F238E27FC236}">
                  <a16:creationId xmlns:a16="http://schemas.microsoft.com/office/drawing/2014/main" id="{6A1734B6-58FB-6147-8E58-F6E68AFF264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C064BE68-0476-DE4F-864B-227F934F74E8}"/>
              </a:ext>
            </a:extLst>
          </p:cNvPr>
          <p:cNvSpPr txBox="1"/>
          <p:nvPr/>
        </p:nvSpPr>
        <p:spPr>
          <a:xfrm>
            <a:off x="5540125" y="2951226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6.5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EBD472BD-3C5B-D54C-856A-C79298947D25}"/>
              </a:ext>
            </a:extLst>
          </p:cNvPr>
          <p:cNvSpPr txBox="1"/>
          <p:nvPr/>
        </p:nvSpPr>
        <p:spPr>
          <a:xfrm>
            <a:off x="6096000" y="2951226"/>
            <a:ext cx="48449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Principios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8B242AA2-6566-2E4C-B473-373F91B7FC52}"/>
              </a:ext>
            </a:extLst>
          </p:cNvPr>
          <p:cNvGrpSpPr/>
          <p:nvPr/>
        </p:nvGrpSpPr>
        <p:grpSpPr>
          <a:xfrm>
            <a:off x="5909438" y="3315600"/>
            <a:ext cx="109440" cy="109440"/>
            <a:chOff x="4200892" y="4432105"/>
            <a:chExt cx="109440" cy="109440"/>
          </a:xfrm>
        </p:grpSpPr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94BFF776-3FA1-3248-BF6B-7916D7345913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211" name="Pie 210">
                <a:extLst>
                  <a:ext uri="{FF2B5EF4-FFF2-40B4-BE49-F238E27FC236}">
                    <a16:creationId xmlns:a16="http://schemas.microsoft.com/office/drawing/2014/main" id="{4EF6A346-982B-434B-8239-0C5A2E60C379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Pie 211">
                <a:extLst>
                  <a:ext uri="{FF2B5EF4-FFF2-40B4-BE49-F238E27FC236}">
                    <a16:creationId xmlns:a16="http://schemas.microsoft.com/office/drawing/2014/main" id="{BD3C4B1A-0101-C047-A88C-12891F89D85A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9" name="Arc 208">
              <a:extLst>
                <a:ext uri="{FF2B5EF4-FFF2-40B4-BE49-F238E27FC236}">
                  <a16:creationId xmlns:a16="http://schemas.microsoft.com/office/drawing/2014/main" id="{8D923156-6033-BF40-A923-31B6E08086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b="1" dirty="0"/>
            </a:p>
          </p:txBody>
        </p:sp>
        <p:sp>
          <p:nvSpPr>
            <p:cNvPr id="210" name="Arc 209">
              <a:extLst>
                <a:ext uri="{FF2B5EF4-FFF2-40B4-BE49-F238E27FC236}">
                  <a16:creationId xmlns:a16="http://schemas.microsoft.com/office/drawing/2014/main" id="{AF7FA618-BCA0-7643-813C-360CC6ABC65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b="1" dirty="0"/>
            </a:p>
          </p:txBody>
        </p: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B72DC695-8A1A-1F4C-9CD4-29AB73383FA9}"/>
              </a:ext>
            </a:extLst>
          </p:cNvPr>
          <p:cNvSpPr txBox="1"/>
          <p:nvPr/>
        </p:nvSpPr>
        <p:spPr>
          <a:xfrm>
            <a:off x="5538998" y="324360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6.6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0419840C-471E-9349-B4D9-7B665A6CEEB0}"/>
              </a:ext>
            </a:extLst>
          </p:cNvPr>
          <p:cNvSpPr txBox="1"/>
          <p:nvPr/>
        </p:nvSpPr>
        <p:spPr>
          <a:xfrm>
            <a:off x="6094873" y="3243600"/>
            <a:ext cx="4846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Imagen Institucional (Explicación del Logo y su Filosofía)</a:t>
            </a: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4EE33AB4-1D82-6446-9736-EED1ABF78E3F}"/>
              </a:ext>
            </a:extLst>
          </p:cNvPr>
          <p:cNvGrpSpPr/>
          <p:nvPr/>
        </p:nvGrpSpPr>
        <p:grpSpPr>
          <a:xfrm>
            <a:off x="5909438" y="3603600"/>
            <a:ext cx="109440" cy="109440"/>
            <a:chOff x="4200892" y="4432105"/>
            <a:chExt cx="109440" cy="109440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FCC37189-A85F-9642-AD2E-F38A9295CE04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219" name="Pie 218">
                <a:extLst>
                  <a:ext uri="{FF2B5EF4-FFF2-40B4-BE49-F238E27FC236}">
                    <a16:creationId xmlns:a16="http://schemas.microsoft.com/office/drawing/2014/main" id="{2C8A6FD3-C914-FA46-B77A-AAAB0CE9341C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Pie 219">
                <a:extLst>
                  <a:ext uri="{FF2B5EF4-FFF2-40B4-BE49-F238E27FC236}">
                    <a16:creationId xmlns:a16="http://schemas.microsoft.com/office/drawing/2014/main" id="{E376427A-AA38-D749-ABAA-E372564C0C2D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7" name="Arc 216">
              <a:extLst>
                <a:ext uri="{FF2B5EF4-FFF2-40B4-BE49-F238E27FC236}">
                  <a16:creationId xmlns:a16="http://schemas.microsoft.com/office/drawing/2014/main" id="{C8893308-C068-3748-90EB-AE40412E52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b="1" dirty="0"/>
            </a:p>
          </p:txBody>
        </p:sp>
        <p:sp>
          <p:nvSpPr>
            <p:cNvPr id="218" name="Arc 217">
              <a:extLst>
                <a:ext uri="{FF2B5EF4-FFF2-40B4-BE49-F238E27FC236}">
                  <a16:creationId xmlns:a16="http://schemas.microsoft.com/office/drawing/2014/main" id="{AB32746F-E602-FA41-93FC-541356C4649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b="1" dirty="0"/>
            </a:p>
          </p:txBody>
        </p:sp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7ACAE51B-205D-6E40-B2EC-F67D60ECB61A}"/>
              </a:ext>
            </a:extLst>
          </p:cNvPr>
          <p:cNvSpPr txBox="1"/>
          <p:nvPr/>
        </p:nvSpPr>
        <p:spPr>
          <a:xfrm>
            <a:off x="5538998" y="353160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6.7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1CD858A4-E31D-DF4F-9ABD-E27799C4ED08}"/>
              </a:ext>
            </a:extLst>
          </p:cNvPr>
          <p:cNvSpPr txBox="1"/>
          <p:nvPr/>
        </p:nvSpPr>
        <p:spPr>
          <a:xfrm>
            <a:off x="6094873" y="3531600"/>
            <a:ext cx="4846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Objetivos de Calidad articulados a los Pilares Estratégicos 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FD00A32-76C1-6C47-B1BA-3100D935DEE2}"/>
              </a:ext>
            </a:extLst>
          </p:cNvPr>
          <p:cNvSpPr txBox="1"/>
          <p:nvPr/>
        </p:nvSpPr>
        <p:spPr>
          <a:xfrm>
            <a:off x="430247" y="4606100"/>
            <a:ext cx="566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i="1" dirty="0">
                <a:solidFill>
                  <a:srgbClr val="003D58"/>
                </a:solidFill>
                <a:latin typeface="Filson Pro Book" panose="02000000000000000000" pitchFamily="2" charset="77"/>
              </a:rPr>
              <a:t>Se muestra la matriz del Plan de Acción, el seguimiento y resultados a julio del 2021 o la matriz de planificación especifica que se utiliza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DE1706-9D51-3A4A-8838-DD89F47F88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929466"/>
            <a:ext cx="1080000" cy="10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53B5C1-95FB-AA42-85A4-764A1D5B7B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529840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3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872FBF8-8A93-1841-9B41-1BB17F47D011}"/>
              </a:ext>
            </a:extLst>
          </p:cNvPr>
          <p:cNvSpPr/>
          <p:nvPr/>
        </p:nvSpPr>
        <p:spPr>
          <a:xfrm>
            <a:off x="244709" y="2279394"/>
            <a:ext cx="6138575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CCA48-E86D-A642-9815-64CAC1E2534A}"/>
              </a:ext>
            </a:extLst>
          </p:cNvPr>
          <p:cNvSpPr txBox="1"/>
          <p:nvPr/>
        </p:nvSpPr>
        <p:spPr>
          <a:xfrm>
            <a:off x="191887" y="2245226"/>
            <a:ext cx="6138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VIII. / SISTEMA DE GESTIÓN DE LA CALIDAD Y SUS PROCESOS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625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8F2888-3AF1-5949-A31C-1AC24445D462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D84F1C-1FA3-F24A-9C58-C1972F003B0F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6084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EA9D5E9-9903-CF43-B8BB-ED0409FE621C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FBE57A"/>
          </a:solidFill>
          <a:ln>
            <a:solidFill>
              <a:srgbClr val="FBE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74D4FF-D45F-654F-847B-A623D9B23508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C64DCA-2527-FE45-989C-7C6481F16EA7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74E40-FED5-454B-8523-19C03FF37005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A66C8E-C938-3D4D-A2EE-DAD1B743C221}"/>
              </a:ext>
            </a:extLst>
          </p:cNvPr>
          <p:cNvSpPr txBox="1"/>
          <p:nvPr/>
        </p:nvSpPr>
        <p:spPr>
          <a:xfrm>
            <a:off x="2763674" y="2797346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Procesos Estratégicos – Caracterización y Procesos: Procedimientos e instrumentos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0E3E33-6845-224D-BAD1-778BB9710308}"/>
              </a:ext>
            </a:extLst>
          </p:cNvPr>
          <p:cNvSpPr txBox="1"/>
          <p:nvPr/>
        </p:nvSpPr>
        <p:spPr>
          <a:xfrm>
            <a:off x="2763674" y="3157200"/>
            <a:ext cx="76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Procesos Misionales – Caracterización y Procesos: Procedimientos e instrumentos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ECEA6C-59B6-C441-A506-18CE46FB9FD8}"/>
              </a:ext>
            </a:extLst>
          </p:cNvPr>
          <p:cNvCxnSpPr>
            <a:cxnSpLocks/>
          </p:cNvCxnSpPr>
          <p:nvPr/>
        </p:nvCxnSpPr>
        <p:spPr>
          <a:xfrm>
            <a:off x="2637234" y="2818851"/>
            <a:ext cx="0" cy="1332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8D7592-803B-0B43-A87B-7530BA04CC14}"/>
              </a:ext>
            </a:extLst>
          </p:cNvPr>
          <p:cNvGrpSpPr/>
          <p:nvPr/>
        </p:nvGrpSpPr>
        <p:grpSpPr>
          <a:xfrm>
            <a:off x="2582544" y="2869346"/>
            <a:ext cx="109440" cy="109440"/>
            <a:chOff x="4200892" y="4432105"/>
            <a:chExt cx="109440" cy="1094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AEA96B2-6F8A-0C4B-A366-FAA7343B112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30" name="Pie 29">
                <a:extLst>
                  <a:ext uri="{FF2B5EF4-FFF2-40B4-BE49-F238E27FC236}">
                    <a16:creationId xmlns:a16="http://schemas.microsoft.com/office/drawing/2014/main" id="{DA01EDE7-6076-8043-85C1-8B66FF4B3A92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ie 30">
                <a:extLst>
                  <a:ext uri="{FF2B5EF4-FFF2-40B4-BE49-F238E27FC236}">
                    <a16:creationId xmlns:a16="http://schemas.microsoft.com/office/drawing/2014/main" id="{CCFB5ADD-2722-8A4B-A7E9-6471E21505E7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BA9BF9F-6497-2B4E-9C91-124A66916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74E34D8F-A679-6F4A-8B2F-77E27AF2C77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1FD7C8-2431-CE4C-ACEE-25A13B4385FC}"/>
              </a:ext>
            </a:extLst>
          </p:cNvPr>
          <p:cNvGrpSpPr/>
          <p:nvPr/>
        </p:nvGrpSpPr>
        <p:grpSpPr>
          <a:xfrm>
            <a:off x="2579366" y="3229200"/>
            <a:ext cx="109440" cy="109440"/>
            <a:chOff x="4200892" y="4432105"/>
            <a:chExt cx="109440" cy="1094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97DC7F9-C449-BF44-801C-2666F77048D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36" name="Pie 35">
                <a:extLst>
                  <a:ext uri="{FF2B5EF4-FFF2-40B4-BE49-F238E27FC236}">
                    <a16:creationId xmlns:a16="http://schemas.microsoft.com/office/drawing/2014/main" id="{FE00DA6C-C8D8-174F-8BD3-01DF0F0AD76F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ie 36">
                <a:extLst>
                  <a:ext uri="{FF2B5EF4-FFF2-40B4-BE49-F238E27FC236}">
                    <a16:creationId xmlns:a16="http://schemas.microsoft.com/office/drawing/2014/main" id="{6CF6E853-8628-BC41-95DF-4BA1F131140D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574693D2-18E6-0B4A-B81D-7697397670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50254510-AC4A-CD47-9A9C-324A188EF39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A917CD5-9E4B-E94D-B0F1-02589B2B90D7}"/>
              </a:ext>
            </a:extLst>
          </p:cNvPr>
          <p:cNvSpPr txBox="1"/>
          <p:nvPr/>
        </p:nvSpPr>
        <p:spPr>
          <a:xfrm>
            <a:off x="2208926" y="2797346"/>
            <a:ext cx="377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8.1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7CAB4FC-8DB7-DD49-8957-C748A7DC1CBD}"/>
              </a:ext>
            </a:extLst>
          </p:cNvPr>
          <p:cNvSpPr txBox="1"/>
          <p:nvPr/>
        </p:nvSpPr>
        <p:spPr>
          <a:xfrm>
            <a:off x="2208926" y="315720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8.2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CDC7B719-A32B-DE42-8255-F6F0EC310D34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31AE44FB-BBCD-B74E-B629-F84C34AEC120}"/>
              </a:ext>
            </a:extLst>
          </p:cNvPr>
          <p:cNvSpPr txBox="1"/>
          <p:nvPr/>
        </p:nvSpPr>
        <p:spPr>
          <a:xfrm>
            <a:off x="430248" y="2498645"/>
            <a:ext cx="5664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i="1" dirty="0">
                <a:solidFill>
                  <a:srgbClr val="003D58"/>
                </a:solidFill>
                <a:latin typeface="Filson Pro Book" panose="02000000000000000000" pitchFamily="2" charset="77"/>
              </a:rPr>
              <a:t>Se enseña el mapa de procesos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7AE3640C-4C07-D34F-A6CA-B57157F32F84}"/>
              </a:ext>
            </a:extLst>
          </p:cNvPr>
          <p:cNvSpPr/>
          <p:nvPr/>
        </p:nvSpPr>
        <p:spPr>
          <a:xfrm>
            <a:off x="-1553" y="5181407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3CE2C9D0-ADDA-1449-90AD-5517B00A4803}"/>
              </a:ext>
            </a:extLst>
          </p:cNvPr>
          <p:cNvSpPr/>
          <p:nvPr/>
        </p:nvSpPr>
        <p:spPr>
          <a:xfrm>
            <a:off x="239981" y="5182522"/>
            <a:ext cx="7416138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0E98BAD-2234-A542-BB0B-8F5FC8EF038A}"/>
              </a:ext>
            </a:extLst>
          </p:cNvPr>
          <p:cNvSpPr txBox="1"/>
          <p:nvPr/>
        </p:nvSpPr>
        <p:spPr>
          <a:xfrm>
            <a:off x="187161" y="5148354"/>
            <a:ext cx="7416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IX. / SOCIALIZACIÓN DE LOS PROCEDIMIENTOS QUE SOLICITE EL AUDITOR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42183C2B-A6D6-9043-A06B-B067023F22B3}"/>
              </a:ext>
            </a:extLst>
          </p:cNvPr>
          <p:cNvSpPr txBox="1"/>
          <p:nvPr/>
        </p:nvSpPr>
        <p:spPr>
          <a:xfrm>
            <a:off x="674314" y="5479048"/>
            <a:ext cx="10567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b="1" i="1" dirty="0">
                <a:latin typeface="Gotham Medium" panose="02000604030000020004" pitchFamily="2" charset="0"/>
              </a:rPr>
              <a:t>Siempre se inicia explicando la caracterización  y luego se muestran los procedimientos. Se puede mostrar  ejemplificando el Ciclo PHVA con un procedimiento especifico, por ejemplo en la parte judicial: Proceso: Gestión de Acciones Constitucionales: Procedimiento: Tutela: se explica y se muestra la trazabilidad desde Justicia XXI). Es importante tener listos los documentos que se van a mostrar debidamente escaneados o tenerlos de forma que se pueda compartir a través de Teams).</a:t>
            </a:r>
          </a:p>
          <a:p>
            <a:pPr algn="just"/>
            <a:endParaRPr lang="es-ES_tradnl" sz="1200" b="1" i="1" dirty="0">
              <a:latin typeface="Filson Pro Book" panose="02000000000000000000" pitchFamily="2" charset="77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25F4F088-71A7-A34F-A7CF-CDD6C1B04A33}"/>
              </a:ext>
            </a:extLst>
          </p:cNvPr>
          <p:cNvSpPr txBox="1"/>
          <p:nvPr/>
        </p:nvSpPr>
        <p:spPr>
          <a:xfrm>
            <a:off x="2758946" y="3517200"/>
            <a:ext cx="76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Procesos de Apoyo – Caracterización y Procesos: Procedimientos e instrumentos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377FD251-4B17-F241-B576-BF4C85F1013D}"/>
              </a:ext>
            </a:extLst>
          </p:cNvPr>
          <p:cNvGrpSpPr/>
          <p:nvPr/>
        </p:nvGrpSpPr>
        <p:grpSpPr>
          <a:xfrm>
            <a:off x="2574638" y="3589200"/>
            <a:ext cx="109440" cy="109440"/>
            <a:chOff x="4200892" y="4432105"/>
            <a:chExt cx="109440" cy="109440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D31AE305-F7FE-D34F-BC9F-7FD3598C8A44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208" name="Pie 207">
                <a:extLst>
                  <a:ext uri="{FF2B5EF4-FFF2-40B4-BE49-F238E27FC236}">
                    <a16:creationId xmlns:a16="http://schemas.microsoft.com/office/drawing/2014/main" id="{C7F55396-D869-3E43-86C7-C942E42F7A61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Pie 208">
                <a:extLst>
                  <a:ext uri="{FF2B5EF4-FFF2-40B4-BE49-F238E27FC236}">
                    <a16:creationId xmlns:a16="http://schemas.microsoft.com/office/drawing/2014/main" id="{67784941-7D1D-DF4B-B0AB-5123CD3AC4F9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6" name="Arc 205">
              <a:extLst>
                <a:ext uri="{FF2B5EF4-FFF2-40B4-BE49-F238E27FC236}">
                  <a16:creationId xmlns:a16="http://schemas.microsoft.com/office/drawing/2014/main" id="{54ABB280-1B82-0F44-9D1B-264D62A993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07" name="Arc 206">
              <a:extLst>
                <a:ext uri="{FF2B5EF4-FFF2-40B4-BE49-F238E27FC236}">
                  <a16:creationId xmlns:a16="http://schemas.microsoft.com/office/drawing/2014/main" id="{D540B363-1189-FB42-8360-83CDC67465B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B1A110B0-5C67-734C-96AF-830364DAF4C7}"/>
              </a:ext>
            </a:extLst>
          </p:cNvPr>
          <p:cNvSpPr txBox="1"/>
          <p:nvPr/>
        </p:nvSpPr>
        <p:spPr>
          <a:xfrm>
            <a:off x="2204198" y="351720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8.3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F39D683C-2E30-804E-8819-E5530D68EA1A}"/>
              </a:ext>
            </a:extLst>
          </p:cNvPr>
          <p:cNvSpPr txBox="1"/>
          <p:nvPr/>
        </p:nvSpPr>
        <p:spPr>
          <a:xfrm>
            <a:off x="2758946" y="3877200"/>
            <a:ext cx="7651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Procesos de Evaluación y Mejora del SIGCMA – Caracterización y Procesos : Procedimientos e instrumentos</a:t>
            </a: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2864D24-7E57-2D4F-9241-834D8438652F}"/>
              </a:ext>
            </a:extLst>
          </p:cNvPr>
          <p:cNvGrpSpPr/>
          <p:nvPr/>
        </p:nvGrpSpPr>
        <p:grpSpPr>
          <a:xfrm>
            <a:off x="2574638" y="3949200"/>
            <a:ext cx="109440" cy="109440"/>
            <a:chOff x="4200892" y="4432105"/>
            <a:chExt cx="109440" cy="109440"/>
          </a:xfrm>
        </p:grpSpPr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42EB07D0-3555-C847-8017-4FE5496B648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216" name="Pie 215">
                <a:extLst>
                  <a:ext uri="{FF2B5EF4-FFF2-40B4-BE49-F238E27FC236}">
                    <a16:creationId xmlns:a16="http://schemas.microsoft.com/office/drawing/2014/main" id="{9936928F-10A2-3C44-85F1-030A4299700E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Pie 216">
                <a:extLst>
                  <a:ext uri="{FF2B5EF4-FFF2-40B4-BE49-F238E27FC236}">
                    <a16:creationId xmlns:a16="http://schemas.microsoft.com/office/drawing/2014/main" id="{CCCC3857-A51B-1145-8B4C-A09C0096CA56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4" name="Arc 213">
              <a:extLst>
                <a:ext uri="{FF2B5EF4-FFF2-40B4-BE49-F238E27FC236}">
                  <a16:creationId xmlns:a16="http://schemas.microsoft.com/office/drawing/2014/main" id="{DF426987-1903-8B48-BE28-BF28EC09DA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15" name="Arc 214">
              <a:extLst>
                <a:ext uri="{FF2B5EF4-FFF2-40B4-BE49-F238E27FC236}">
                  <a16:creationId xmlns:a16="http://schemas.microsoft.com/office/drawing/2014/main" id="{749B8700-1B8A-FF4F-9646-4AE5708CBD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434431B8-4F5F-D547-AE08-309400305EF7}"/>
              </a:ext>
            </a:extLst>
          </p:cNvPr>
          <p:cNvSpPr txBox="1"/>
          <p:nvPr/>
        </p:nvSpPr>
        <p:spPr>
          <a:xfrm>
            <a:off x="2204198" y="387720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8.4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E6169-E636-3A41-A38F-55896D71D1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941091"/>
            <a:ext cx="1080000" cy="108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3579B2B-0FC1-984B-A367-22A2D01723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2628" y="4276318"/>
            <a:ext cx="2614613" cy="75354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9B92A76-3CF6-114F-BEA1-1E1DE6826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911" y="4280655"/>
            <a:ext cx="8766784" cy="41656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D327A8A-F545-C348-B267-F54642C812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1585692" y="4697380"/>
            <a:ext cx="9008324" cy="332234"/>
          </a:xfrm>
          <a:prstGeom prst="rect">
            <a:avLst/>
          </a:prstGeom>
        </p:spPr>
      </p:pic>
      <p:pic>
        <p:nvPicPr>
          <p:cNvPr id="139" name="Picture 138">
            <a:hlinkClick r:id="rId7"/>
            <a:extLst>
              <a:ext uri="{FF2B5EF4-FFF2-40B4-BE49-F238E27FC236}">
                <a16:creationId xmlns:a16="http://schemas.microsoft.com/office/drawing/2014/main" id="{B2AE211B-BF0C-474B-88D8-F4C13E0B8C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3388" y="3934780"/>
            <a:ext cx="747695" cy="1179058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DC60EAEE-5436-4546-9BCE-05C490DB30DE}"/>
              </a:ext>
            </a:extLst>
          </p:cNvPr>
          <p:cNvSpPr txBox="1">
            <a:spLocks noChangeAspect="1"/>
          </p:cNvSpPr>
          <p:nvPr/>
        </p:nvSpPr>
        <p:spPr>
          <a:xfrm>
            <a:off x="1052628" y="4281362"/>
            <a:ext cx="92307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003D58"/>
                </a:solidFill>
                <a:latin typeface="Gotham Medium" panose="02000604030000020004" pitchFamily="2" charset="0"/>
              </a:rPr>
              <a:t>CARACTERIZACIÓN Y PROCESOS DEL NIVEL CENTRAL</a:t>
            </a:r>
            <a:endParaRPr lang="es-ES_tradnl" sz="1100" b="1" dirty="0">
              <a:solidFill>
                <a:srgbClr val="414042"/>
              </a:solidFill>
              <a:latin typeface="Gotham Medium" panose="02000604030000020004" pitchFamily="2" charset="0"/>
            </a:endParaRPr>
          </a:p>
          <a:p>
            <a:pPr algn="ctr"/>
            <a:r>
              <a:rPr lang="es-ES_tradnl" sz="1100" dirty="0">
                <a:solidFill>
                  <a:srgbClr val="414042"/>
                </a:solidFill>
                <a:latin typeface="Gotham Medium" panose="02000604030000020004" pitchFamily="2" charset="0"/>
              </a:rPr>
              <a:t>Descárguelos en el siguiente link</a:t>
            </a:r>
          </a:p>
        </p:txBody>
      </p:sp>
      <p:sp>
        <p:nvSpPr>
          <p:cNvPr id="141" name="TextBox 140">
            <a:hlinkClick r:id="rId7"/>
            <a:extLst>
              <a:ext uri="{FF2B5EF4-FFF2-40B4-BE49-F238E27FC236}">
                <a16:creationId xmlns:a16="http://schemas.microsoft.com/office/drawing/2014/main" id="{DBA3BC0D-C564-E846-A09E-AA81650B10DB}"/>
              </a:ext>
            </a:extLst>
          </p:cNvPr>
          <p:cNvSpPr txBox="1">
            <a:spLocks noChangeAspect="1"/>
          </p:cNvSpPr>
          <p:nvPr/>
        </p:nvSpPr>
        <p:spPr>
          <a:xfrm>
            <a:off x="1125211" y="4763737"/>
            <a:ext cx="92423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Gotham Medium" panose="02000604030000020004" pitchFamily="2" charset="0"/>
              </a:rPr>
              <a:t>www.ramajudicial.gov.co/web/sistema-integrado-gestion-de-la-calidad-y-el-medio-ambiente/mejoramiento-del-sistema-integrado-de-gestion-y-control-de-la-calidad2</a:t>
            </a:r>
          </a:p>
        </p:txBody>
      </p:sp>
    </p:spTree>
    <p:extLst>
      <p:ext uri="{BB962C8B-B14F-4D97-AF65-F5344CB8AC3E}">
        <p14:creationId xmlns:p14="http://schemas.microsoft.com/office/powerpoint/2010/main" val="223121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625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6084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74E40-FED5-454B-8523-19C03FF37005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72FBF8-8A93-1841-9B41-1BB17F47D011}"/>
              </a:ext>
            </a:extLst>
          </p:cNvPr>
          <p:cNvSpPr/>
          <p:nvPr/>
        </p:nvSpPr>
        <p:spPr>
          <a:xfrm>
            <a:off x="244710" y="2279394"/>
            <a:ext cx="4763226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CCA48-E86D-A642-9815-64CAC1E2534A}"/>
              </a:ext>
            </a:extLst>
          </p:cNvPr>
          <p:cNvSpPr txBox="1"/>
          <p:nvPr/>
        </p:nvSpPr>
        <p:spPr>
          <a:xfrm>
            <a:off x="191888" y="2245226"/>
            <a:ext cx="4816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X. / SOCIALIZACIÓN DE LA MATRIZ DE RIESGOS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B32B5E7-ED45-6945-942B-69C68272165A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EE7D2E"/>
          </a:solidFill>
          <a:ln>
            <a:solidFill>
              <a:srgbClr val="EE7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0F48E4F-354E-8D42-B488-D1086A08F77B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FA732A3-7B1A-284E-AE6F-12A67BEB5B54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C30E5C-621F-F04F-AD83-7C213D62479D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B6663FE-9C5B-714F-8438-E6501F7F15CD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5C82642-8186-0E4F-9EC8-82391A57A6A2}"/>
              </a:ext>
            </a:extLst>
          </p:cNvPr>
          <p:cNvSpPr/>
          <p:nvPr/>
        </p:nvSpPr>
        <p:spPr>
          <a:xfrm>
            <a:off x="-426" y="459140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3EBEE34-1AC8-E546-821F-4999DF4F5986}"/>
              </a:ext>
            </a:extLst>
          </p:cNvPr>
          <p:cNvSpPr/>
          <p:nvPr/>
        </p:nvSpPr>
        <p:spPr>
          <a:xfrm>
            <a:off x="241109" y="4592524"/>
            <a:ext cx="1751320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19E6A2F-80EE-C447-9E25-C0FCA5CE1D35}"/>
              </a:ext>
            </a:extLst>
          </p:cNvPr>
          <p:cNvSpPr txBox="1"/>
          <p:nvPr/>
        </p:nvSpPr>
        <p:spPr>
          <a:xfrm>
            <a:off x="188287" y="4558356"/>
            <a:ext cx="1804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XI. / LIDERAZGO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38E793-6C30-F146-9C08-53940C8BB204}"/>
              </a:ext>
            </a:extLst>
          </p:cNvPr>
          <p:cNvSpPr txBox="1"/>
          <p:nvPr/>
        </p:nvSpPr>
        <p:spPr>
          <a:xfrm>
            <a:off x="2760073" y="5329963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Acto administrativo de Constitución del Comité del SIGCMA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ABD600C-7B18-534B-9198-167972296CCE}"/>
              </a:ext>
            </a:extLst>
          </p:cNvPr>
          <p:cNvSpPr txBox="1"/>
          <p:nvPr/>
        </p:nvSpPr>
        <p:spPr>
          <a:xfrm>
            <a:off x="2760073" y="5689683"/>
            <a:ext cx="76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Actas, videos fotos de reuniones del Comité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80CEDA5-6832-4443-8D08-161F454D536F}"/>
              </a:ext>
            </a:extLst>
          </p:cNvPr>
          <p:cNvCxnSpPr>
            <a:cxnSpLocks/>
          </p:cNvCxnSpPr>
          <p:nvPr/>
        </p:nvCxnSpPr>
        <p:spPr>
          <a:xfrm>
            <a:off x="2633633" y="5351468"/>
            <a:ext cx="0" cy="576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92D2BA8-4210-BC4F-90FE-97F981A42945}"/>
              </a:ext>
            </a:extLst>
          </p:cNvPr>
          <p:cNvGrpSpPr/>
          <p:nvPr/>
        </p:nvGrpSpPr>
        <p:grpSpPr>
          <a:xfrm>
            <a:off x="2578943" y="5401963"/>
            <a:ext cx="109440" cy="109440"/>
            <a:chOff x="4200892" y="4432105"/>
            <a:chExt cx="109440" cy="109440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A19DEE7-8E5F-6342-B63F-CF262EB6DA5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19" name="Pie 118">
                <a:extLst>
                  <a:ext uri="{FF2B5EF4-FFF2-40B4-BE49-F238E27FC236}">
                    <a16:creationId xmlns:a16="http://schemas.microsoft.com/office/drawing/2014/main" id="{570D9E5C-3914-124B-9E12-AB2D0BCB1650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Pie 119">
                <a:extLst>
                  <a:ext uri="{FF2B5EF4-FFF2-40B4-BE49-F238E27FC236}">
                    <a16:creationId xmlns:a16="http://schemas.microsoft.com/office/drawing/2014/main" id="{905422B9-9F52-384A-A5FE-317FCBFB1337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7" name="Arc 116">
              <a:extLst>
                <a:ext uri="{FF2B5EF4-FFF2-40B4-BE49-F238E27FC236}">
                  <a16:creationId xmlns:a16="http://schemas.microsoft.com/office/drawing/2014/main" id="{89E1DF72-9B1F-0446-99F7-2DADB0BCAC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5EAF3B46-DEBA-E74F-9468-4CB235C698C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CE35284-DADE-1141-A38F-70567C78F6F0}"/>
              </a:ext>
            </a:extLst>
          </p:cNvPr>
          <p:cNvGrpSpPr/>
          <p:nvPr/>
        </p:nvGrpSpPr>
        <p:grpSpPr>
          <a:xfrm>
            <a:off x="2575765" y="5761963"/>
            <a:ext cx="109440" cy="109440"/>
            <a:chOff x="4200892" y="4432105"/>
            <a:chExt cx="109440" cy="109440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BF25B04-88F3-1040-BB39-48353DC8D87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25" name="Pie 124">
                <a:extLst>
                  <a:ext uri="{FF2B5EF4-FFF2-40B4-BE49-F238E27FC236}">
                    <a16:creationId xmlns:a16="http://schemas.microsoft.com/office/drawing/2014/main" id="{095CAEEB-15E0-F249-A1E5-904ABAADFCD7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Pie 125">
                <a:extLst>
                  <a:ext uri="{FF2B5EF4-FFF2-40B4-BE49-F238E27FC236}">
                    <a16:creationId xmlns:a16="http://schemas.microsoft.com/office/drawing/2014/main" id="{2CB46EED-6EC2-BB40-8384-68327C5712C1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3" name="Arc 122">
              <a:extLst>
                <a:ext uri="{FF2B5EF4-FFF2-40B4-BE49-F238E27FC236}">
                  <a16:creationId xmlns:a16="http://schemas.microsoft.com/office/drawing/2014/main" id="{DA20B3A2-7026-4641-B31B-3BA5DC55CF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24" name="Arc 123">
              <a:extLst>
                <a:ext uri="{FF2B5EF4-FFF2-40B4-BE49-F238E27FC236}">
                  <a16:creationId xmlns:a16="http://schemas.microsoft.com/office/drawing/2014/main" id="{FDDD2A36-836D-984B-AA86-1F025D68D3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55AD0657-290C-334E-93C9-DC2A5A821611}"/>
              </a:ext>
            </a:extLst>
          </p:cNvPr>
          <p:cNvSpPr txBox="1"/>
          <p:nvPr/>
        </p:nvSpPr>
        <p:spPr>
          <a:xfrm>
            <a:off x="2160000" y="5329963"/>
            <a:ext cx="425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11.1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F7A79A3-A2C8-4440-AC35-12E6B858C40F}"/>
              </a:ext>
            </a:extLst>
          </p:cNvPr>
          <p:cNvSpPr txBox="1"/>
          <p:nvPr/>
        </p:nvSpPr>
        <p:spPr>
          <a:xfrm>
            <a:off x="2160000" y="5689963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11.2</a:t>
            </a: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EE98210F-2A8A-F14E-AADA-A739DC2E40E0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FE7657E5-3597-534F-A433-971619A90357}"/>
              </a:ext>
            </a:extLst>
          </p:cNvPr>
          <p:cNvSpPr txBox="1"/>
          <p:nvPr/>
        </p:nvSpPr>
        <p:spPr>
          <a:xfrm>
            <a:off x="430248" y="2498645"/>
            <a:ext cx="566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i="1" dirty="0">
                <a:solidFill>
                  <a:srgbClr val="003D58"/>
                </a:solidFill>
                <a:latin typeface="Filson Pro Book" panose="02000000000000000000" pitchFamily="2" charset="77"/>
              </a:rPr>
              <a:t>Todos los procesos deben incluir el riesgo Interrupción o demora en el Servicio Público de Administrar Justicia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331D3A-0B0F-6148-BF5C-40E84EA463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5072857"/>
            <a:ext cx="1080000" cy="108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254B56E-9D9A-D548-A696-096939C76A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4584" y="3289156"/>
            <a:ext cx="2614613" cy="75354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5A4262D-F424-3647-AF7B-BB1EF1881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303" y="3293226"/>
            <a:ext cx="7904681" cy="41656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C40D8DB-2487-F047-B7FB-255990442F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1992428" y="3714175"/>
            <a:ext cx="7970547" cy="332597"/>
          </a:xfrm>
          <a:prstGeom prst="rect">
            <a:avLst/>
          </a:prstGeom>
        </p:spPr>
      </p:pic>
      <p:pic>
        <p:nvPicPr>
          <p:cNvPr id="80" name="Picture 79">
            <a:hlinkClick r:id="rId7"/>
            <a:extLst>
              <a:ext uri="{FF2B5EF4-FFF2-40B4-BE49-F238E27FC236}">
                <a16:creationId xmlns:a16="http://schemas.microsoft.com/office/drawing/2014/main" id="{18A58C40-F185-F64E-8069-07EBC7BC3DC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742" y="2747568"/>
            <a:ext cx="956216" cy="1507878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30BF7072-6AFF-AF4D-BEEF-B836368340DD}"/>
              </a:ext>
            </a:extLst>
          </p:cNvPr>
          <p:cNvSpPr txBox="1">
            <a:spLocks noChangeAspect="1"/>
          </p:cNvSpPr>
          <p:nvPr/>
        </p:nvSpPr>
        <p:spPr>
          <a:xfrm>
            <a:off x="2617641" y="3276337"/>
            <a:ext cx="6540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003D58"/>
                </a:solidFill>
                <a:latin typeface="Gotham Medium" panose="02000604030000020004" pitchFamily="2" charset="0"/>
              </a:rPr>
              <a:t>MATRIZ DE RIESGOS</a:t>
            </a:r>
          </a:p>
          <a:p>
            <a:pPr algn="ctr"/>
            <a:r>
              <a:rPr lang="es-ES_tradnl" sz="1200" b="1" dirty="0">
                <a:solidFill>
                  <a:srgbClr val="003D58"/>
                </a:solidFill>
                <a:latin typeface="Gotham Medium" panose="02000604030000020004" pitchFamily="2" charset="0"/>
              </a:rPr>
              <a:t> </a:t>
            </a:r>
            <a:r>
              <a:rPr lang="es-ES_tradnl" sz="1100" dirty="0">
                <a:solidFill>
                  <a:srgbClr val="414042"/>
                </a:solidFill>
                <a:latin typeface="Gotham Medium" panose="02000604030000020004" pitchFamily="2" charset="0"/>
              </a:rPr>
              <a:t>Descárguela en el siguiente link: Micro sitio del SIGCMA</a:t>
            </a:r>
          </a:p>
        </p:txBody>
      </p:sp>
      <p:sp>
        <p:nvSpPr>
          <p:cNvPr id="83" name="TextBox 82">
            <a:hlinkClick r:id="rId7"/>
            <a:extLst>
              <a:ext uri="{FF2B5EF4-FFF2-40B4-BE49-F238E27FC236}">
                <a16:creationId xmlns:a16="http://schemas.microsoft.com/office/drawing/2014/main" id="{76EFEA29-E1AD-4B46-BA25-5B2BCC21810C}"/>
              </a:ext>
            </a:extLst>
          </p:cNvPr>
          <p:cNvSpPr txBox="1">
            <a:spLocks noChangeAspect="1"/>
          </p:cNvSpPr>
          <p:nvPr/>
        </p:nvSpPr>
        <p:spPr>
          <a:xfrm>
            <a:off x="2447905" y="3717831"/>
            <a:ext cx="6431396" cy="445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Gotham Medium" panose="02000604030000020004" pitchFamily="2" charset="0"/>
              </a:rPr>
              <a:t>www.ramajudicial.gov.co/web/sistema-integrado-gestion-de-la-calidad-y-el-medio-ambiente/auditorias-internas-ciclo-2020-en-el-contexto-de-la-pandemia-covid-19</a:t>
            </a:r>
          </a:p>
          <a:p>
            <a:pPr algn="ctr"/>
            <a:endParaRPr lang="es-ES_tradnl" sz="600" b="1" dirty="0">
              <a:solidFill>
                <a:schemeClr val="bg1"/>
              </a:solidFill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0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872FBF8-8A93-1841-9B41-1BB17F47D011}"/>
              </a:ext>
            </a:extLst>
          </p:cNvPr>
          <p:cNvSpPr/>
          <p:nvPr/>
        </p:nvSpPr>
        <p:spPr>
          <a:xfrm>
            <a:off x="244709" y="2279394"/>
            <a:ext cx="6818513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CCA48-E86D-A642-9815-64CAC1E2534A}"/>
              </a:ext>
            </a:extLst>
          </p:cNvPr>
          <p:cNvSpPr txBox="1"/>
          <p:nvPr/>
        </p:nvSpPr>
        <p:spPr>
          <a:xfrm>
            <a:off x="191887" y="2245226"/>
            <a:ext cx="6818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XII. / ENFOQUE A LAS PARTES INTERESADAS INTERNAS Y EXTERNAS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625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8F2888-3AF1-5949-A31C-1AC24445D462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D84F1C-1FA3-F24A-9C58-C1972F003B0F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6084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EA9D5E9-9903-CF43-B8BB-ED0409FE621C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FBE57A"/>
          </a:solidFill>
          <a:ln>
            <a:solidFill>
              <a:srgbClr val="FBE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74D4FF-D45F-654F-847B-A623D9B23508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C64DCA-2527-FE45-989C-7C6481F16EA7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74E40-FED5-454B-8523-19C03FF37005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A66C8E-C938-3D4D-A2EE-DAD1B743C221}"/>
              </a:ext>
            </a:extLst>
          </p:cNvPr>
          <p:cNvSpPr txBox="1"/>
          <p:nvPr/>
        </p:nvSpPr>
        <p:spPr>
          <a:xfrm>
            <a:off x="2763674" y="2797346"/>
            <a:ext cx="765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Demuestre como se cumplen los requisitos  legales de las partes interesadas internas, según sea el proceso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0E3E33-6845-224D-BAD1-778BB9710308}"/>
              </a:ext>
            </a:extLst>
          </p:cNvPr>
          <p:cNvSpPr txBox="1"/>
          <p:nvPr/>
        </p:nvSpPr>
        <p:spPr>
          <a:xfrm>
            <a:off x="2763674" y="3202920"/>
            <a:ext cx="76516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Demuestre como se consideran los riesgos al no cumplir con los requisitos legales de las partes interesadas internas y externas (en la parte jurisdiccional desde el cumplimiento o no de la Ley, el código especifico)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ECEA6C-59B6-C441-A506-18CE46FB9FD8}"/>
              </a:ext>
            </a:extLst>
          </p:cNvPr>
          <p:cNvCxnSpPr>
            <a:cxnSpLocks/>
          </p:cNvCxnSpPr>
          <p:nvPr/>
        </p:nvCxnSpPr>
        <p:spPr>
          <a:xfrm>
            <a:off x="2637234" y="2818851"/>
            <a:ext cx="0" cy="612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8D7592-803B-0B43-A87B-7530BA04CC14}"/>
              </a:ext>
            </a:extLst>
          </p:cNvPr>
          <p:cNvGrpSpPr/>
          <p:nvPr/>
        </p:nvGrpSpPr>
        <p:grpSpPr>
          <a:xfrm>
            <a:off x="2582544" y="2869346"/>
            <a:ext cx="109440" cy="109440"/>
            <a:chOff x="4200892" y="4432105"/>
            <a:chExt cx="109440" cy="1094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AEA96B2-6F8A-0C4B-A366-FAA7343B112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30" name="Pie 29">
                <a:extLst>
                  <a:ext uri="{FF2B5EF4-FFF2-40B4-BE49-F238E27FC236}">
                    <a16:creationId xmlns:a16="http://schemas.microsoft.com/office/drawing/2014/main" id="{DA01EDE7-6076-8043-85C1-8B66FF4B3A92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ie 30">
                <a:extLst>
                  <a:ext uri="{FF2B5EF4-FFF2-40B4-BE49-F238E27FC236}">
                    <a16:creationId xmlns:a16="http://schemas.microsoft.com/office/drawing/2014/main" id="{CCFB5ADD-2722-8A4B-A7E9-6471E21505E7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BA9BF9F-6497-2B4E-9C91-124A66916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74E34D8F-A679-6F4A-8B2F-77E27AF2C77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1FD7C8-2431-CE4C-ACEE-25A13B4385FC}"/>
              </a:ext>
            </a:extLst>
          </p:cNvPr>
          <p:cNvGrpSpPr/>
          <p:nvPr/>
        </p:nvGrpSpPr>
        <p:grpSpPr>
          <a:xfrm>
            <a:off x="2579366" y="3274920"/>
            <a:ext cx="109440" cy="109440"/>
            <a:chOff x="4200892" y="4432105"/>
            <a:chExt cx="109440" cy="1094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97DC7F9-C449-BF44-801C-2666F77048D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36" name="Pie 35">
                <a:extLst>
                  <a:ext uri="{FF2B5EF4-FFF2-40B4-BE49-F238E27FC236}">
                    <a16:creationId xmlns:a16="http://schemas.microsoft.com/office/drawing/2014/main" id="{FE00DA6C-C8D8-174F-8BD3-01DF0F0AD76F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ie 36">
                <a:extLst>
                  <a:ext uri="{FF2B5EF4-FFF2-40B4-BE49-F238E27FC236}">
                    <a16:creationId xmlns:a16="http://schemas.microsoft.com/office/drawing/2014/main" id="{6CF6E853-8628-BC41-95DF-4BA1F131140D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574693D2-18E6-0B4A-B81D-7697397670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50254510-AC4A-CD47-9A9C-324A188EF39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A917CD5-9E4B-E94D-B0F1-02589B2B90D7}"/>
              </a:ext>
            </a:extLst>
          </p:cNvPr>
          <p:cNvSpPr txBox="1"/>
          <p:nvPr/>
        </p:nvSpPr>
        <p:spPr>
          <a:xfrm>
            <a:off x="2160000" y="2797346"/>
            <a:ext cx="4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12.1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7CAB4FC-8DB7-DD49-8957-C748A7DC1CBD}"/>
              </a:ext>
            </a:extLst>
          </p:cNvPr>
          <p:cNvSpPr txBox="1"/>
          <p:nvPr/>
        </p:nvSpPr>
        <p:spPr>
          <a:xfrm>
            <a:off x="2159999" y="3202920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12.2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CDC7B719-A32B-DE42-8255-F6F0EC310D34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sp>
        <p:nvSpPr>
          <p:cNvPr id="173" name="Rectangle 172">
            <a:extLst>
              <a:ext uri="{FF2B5EF4-FFF2-40B4-BE49-F238E27FC236}">
                <a16:creationId xmlns:a16="http://schemas.microsoft.com/office/drawing/2014/main" id="{7AE3640C-4C07-D34F-A6CA-B57157F32F84}"/>
              </a:ext>
            </a:extLst>
          </p:cNvPr>
          <p:cNvSpPr/>
          <p:nvPr/>
        </p:nvSpPr>
        <p:spPr>
          <a:xfrm>
            <a:off x="-1553" y="42300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3CE2C9D0-ADDA-1449-90AD-5517B00A4803}"/>
              </a:ext>
            </a:extLst>
          </p:cNvPr>
          <p:cNvSpPr/>
          <p:nvPr/>
        </p:nvSpPr>
        <p:spPr>
          <a:xfrm>
            <a:off x="239981" y="4231194"/>
            <a:ext cx="3986962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0E98BAD-2234-A542-BB0B-8F5FC8EF038A}"/>
              </a:ext>
            </a:extLst>
          </p:cNvPr>
          <p:cNvSpPr txBox="1"/>
          <p:nvPr/>
        </p:nvSpPr>
        <p:spPr>
          <a:xfrm>
            <a:off x="187161" y="4197026"/>
            <a:ext cx="4039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XIII. / PLANIFICACIÓN DE LOS CAMBIOS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42183C2B-A6D6-9043-A06B-B067023F22B3}"/>
              </a:ext>
            </a:extLst>
          </p:cNvPr>
          <p:cNvSpPr txBox="1"/>
          <p:nvPr/>
        </p:nvSpPr>
        <p:spPr>
          <a:xfrm>
            <a:off x="2233462" y="4788519"/>
            <a:ext cx="6790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b="1" i="1" dirty="0">
                <a:latin typeface="Gotham Medium" panose="02000604030000020004" pitchFamily="2" charset="0"/>
              </a:rPr>
              <a:t>Explique cómo planifica los cambios, por ejemplo, de servidores judiciales: funcionarios o empleados; de situaciones de contexto, los cambios generados a causa del COVID-19)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2C8D64-96E8-224B-9105-DA7A52F10C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765700"/>
            <a:ext cx="1080000" cy="10800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782EB79-33CC-1D4D-9CB1-EAA0218B307F}"/>
              </a:ext>
            </a:extLst>
          </p:cNvPr>
          <p:cNvSpPr txBox="1"/>
          <p:nvPr/>
        </p:nvSpPr>
        <p:spPr>
          <a:xfrm>
            <a:off x="2814094" y="5462704"/>
            <a:ext cx="765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A través de una matriz DOFA o FODA explique los cambios, el propósito y las consecuencias potenciales, los riesgos, etc.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C63EBEA-E7EE-7241-9A67-85C80D3FC978}"/>
              </a:ext>
            </a:extLst>
          </p:cNvPr>
          <p:cNvCxnSpPr>
            <a:cxnSpLocks/>
          </p:cNvCxnSpPr>
          <p:nvPr/>
        </p:nvCxnSpPr>
        <p:spPr>
          <a:xfrm>
            <a:off x="2687654" y="5484209"/>
            <a:ext cx="0" cy="216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CE7E0FE-8D9B-8B43-B326-9392D6010758}"/>
              </a:ext>
            </a:extLst>
          </p:cNvPr>
          <p:cNvGrpSpPr/>
          <p:nvPr/>
        </p:nvGrpSpPr>
        <p:grpSpPr>
          <a:xfrm>
            <a:off x="2632964" y="5534704"/>
            <a:ext cx="109440" cy="109440"/>
            <a:chOff x="4200892" y="4432105"/>
            <a:chExt cx="109440" cy="10944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31B2DB-A9D4-C141-8C08-C9AED8B493D4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69" name="Pie 68">
                <a:extLst>
                  <a:ext uri="{FF2B5EF4-FFF2-40B4-BE49-F238E27FC236}">
                    <a16:creationId xmlns:a16="http://schemas.microsoft.com/office/drawing/2014/main" id="{118D0A12-2009-1F41-A190-B9D6B4956287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Pie 70">
                <a:extLst>
                  <a:ext uri="{FF2B5EF4-FFF2-40B4-BE49-F238E27FC236}">
                    <a16:creationId xmlns:a16="http://schemas.microsoft.com/office/drawing/2014/main" id="{61BD0DAF-F8A2-A84B-A30C-714100904C2C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CDA06A9C-D28C-6D47-A71C-C74C1218BD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A8972E8A-FDAE-4E47-8019-A0DC5F3BF91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8E66D8A4-E3CA-E944-A11B-78C1F5B2F8DB}"/>
              </a:ext>
            </a:extLst>
          </p:cNvPr>
          <p:cNvSpPr txBox="1"/>
          <p:nvPr/>
        </p:nvSpPr>
        <p:spPr>
          <a:xfrm>
            <a:off x="2210420" y="5462704"/>
            <a:ext cx="4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13.1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581BA-34F8-8545-BD17-F74BFF2589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467940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68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1588</Words>
  <Application>Microsoft Office PowerPoint</Application>
  <PresentationFormat>Panorámica</PresentationFormat>
  <Paragraphs>214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Filson Pro Book</vt:lpstr>
      <vt:lpstr>Gotham Medium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Adolfo Venegas Betancourt</dc:creator>
  <cp:lastModifiedBy>Karla Vanessa Guarin Bataner</cp:lastModifiedBy>
  <cp:revision>140</cp:revision>
  <dcterms:created xsi:type="dcterms:W3CDTF">2021-07-16T05:50:25Z</dcterms:created>
  <dcterms:modified xsi:type="dcterms:W3CDTF">2023-08-22T12:44:21Z</dcterms:modified>
</cp:coreProperties>
</file>