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62" r:id="rId2"/>
    <p:sldId id="307" r:id="rId3"/>
    <p:sldId id="257" r:id="rId4"/>
    <p:sldId id="282" r:id="rId5"/>
    <p:sldId id="283" r:id="rId6"/>
    <p:sldId id="286" r:id="rId7"/>
    <p:sldId id="287" r:id="rId8"/>
    <p:sldId id="288" r:id="rId9"/>
    <p:sldId id="289" r:id="rId10"/>
    <p:sldId id="290" r:id="rId11"/>
    <p:sldId id="291" r:id="rId12"/>
    <p:sldId id="292" r:id="rId13"/>
    <p:sldId id="314"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15" r:id="rId28"/>
    <p:sldId id="316" r:id="rId29"/>
    <p:sldId id="308" r:id="rId30"/>
    <p:sldId id="309" r:id="rId31"/>
    <p:sldId id="310" r:id="rId32"/>
    <p:sldId id="311" r:id="rId33"/>
    <p:sldId id="312" r:id="rId34"/>
    <p:sldId id="313" r:id="rId35"/>
    <p:sldId id="274" r:id="rId36"/>
  </p:sldIdLst>
  <p:sldSz cx="12192000" cy="6858000"/>
  <p:notesSz cx="6858000" cy="9144000"/>
  <p:defaultTex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41"/>
    <a:srgbClr val="263238"/>
    <a:srgbClr val="F6C042"/>
    <a:srgbClr val="EE7D2E"/>
    <a:srgbClr val="FBE57A"/>
    <a:srgbClr val="C2E6E4"/>
    <a:srgbClr val="A0DADD"/>
    <a:srgbClr val="0092C8"/>
    <a:srgbClr val="00AEEF"/>
    <a:srgbClr val="6DCF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94674"/>
  </p:normalViewPr>
  <p:slideViewPr>
    <p:cSldViewPr snapToGrid="0" snapToObjects="1">
      <p:cViewPr>
        <p:scale>
          <a:sx n="70" d="100"/>
          <a:sy n="70" d="100"/>
        </p:scale>
        <p:origin x="546" y="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E9C8C2-62F2-49C8-B39C-893D18E0F34B}"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es-ES"/>
        </a:p>
      </dgm:t>
    </dgm:pt>
    <dgm:pt modelId="{547A3D57-66C0-4580-A5E6-BF33B93F8438}">
      <dgm:prSet phldrT="[Texto]" custT="1"/>
      <dgm:spPr>
        <a:noFill/>
        <a:ln w="28575">
          <a:solidFill>
            <a:schemeClr val="accent2"/>
          </a:solidFill>
        </a:ln>
      </dgm:spPr>
      <dgm:t>
        <a:bodyPr/>
        <a:lstStyle/>
        <a:p>
          <a:r>
            <a:rPr lang="es-CO" sz="1100" b="0" dirty="0">
              <a:solidFill>
                <a:schemeClr val="tx1"/>
              </a:solidFill>
              <a:latin typeface="Gotham Medium"/>
            </a:rPr>
            <a:t>Mejorar la efectividad de la Rama Judicial y disminuir la congestión.</a:t>
          </a:r>
          <a:endParaRPr lang="es-ES" sz="1100" b="0" dirty="0">
            <a:solidFill>
              <a:schemeClr val="tx1"/>
            </a:solidFill>
            <a:latin typeface="Gotham Medium"/>
          </a:endParaRPr>
        </a:p>
      </dgm:t>
    </dgm:pt>
    <dgm:pt modelId="{A05A4103-4F91-4037-8E62-69DFA5FBE855}" type="parTrans" cxnId="{E49B0EDF-8E8E-42E4-9E0A-F3E5111754E8}">
      <dgm:prSet/>
      <dgm:spPr/>
      <dgm:t>
        <a:bodyPr/>
        <a:lstStyle/>
        <a:p>
          <a:endParaRPr lang="es-ES"/>
        </a:p>
      </dgm:t>
    </dgm:pt>
    <dgm:pt modelId="{48DB52D9-C1ED-4022-B83B-6AB2BBDCB6AB}" type="sibTrans" cxnId="{E49B0EDF-8E8E-42E4-9E0A-F3E5111754E8}">
      <dgm:prSet/>
      <dgm:spPr/>
      <dgm:t>
        <a:bodyPr/>
        <a:lstStyle/>
        <a:p>
          <a:endParaRPr lang="es-ES"/>
        </a:p>
      </dgm:t>
    </dgm:pt>
    <dgm:pt modelId="{15C51357-F413-4AB9-A195-5305CC36CE01}">
      <dgm:prSet phldrT="[Texto]" custT="1"/>
      <dgm:spPr>
        <a:noFill/>
        <a:ln w="28575">
          <a:solidFill>
            <a:schemeClr val="accent3"/>
          </a:solidFill>
        </a:ln>
      </dgm:spPr>
      <dgm:t>
        <a:bodyPr/>
        <a:lstStyle/>
        <a:p>
          <a:pPr algn="ctr"/>
          <a:r>
            <a:rPr lang="es-CO" sz="1100" b="0" dirty="0">
              <a:solidFill>
                <a:schemeClr val="tx1"/>
              </a:solidFill>
              <a:latin typeface="Gotham Medium"/>
            </a:rPr>
            <a:t>Fortalecer la transparencia y apertura de datos de la Rama Judicial</a:t>
          </a:r>
          <a:r>
            <a:rPr lang="es-CO" sz="900" b="1" dirty="0"/>
            <a:t>.</a:t>
          </a:r>
          <a:endParaRPr lang="es-ES" sz="900" dirty="0"/>
        </a:p>
      </dgm:t>
    </dgm:pt>
    <dgm:pt modelId="{42749B4B-53F0-47AB-8C84-806A2FCD9E3F}" type="parTrans" cxnId="{69E1C7D8-218A-42B7-84A2-FD5357E4BA0F}">
      <dgm:prSet/>
      <dgm:spPr/>
      <dgm:t>
        <a:bodyPr/>
        <a:lstStyle/>
        <a:p>
          <a:endParaRPr lang="es-ES"/>
        </a:p>
      </dgm:t>
    </dgm:pt>
    <dgm:pt modelId="{3487AD4C-D26D-4163-85F9-E1162364F409}" type="sibTrans" cxnId="{69E1C7D8-218A-42B7-84A2-FD5357E4BA0F}">
      <dgm:prSet/>
      <dgm:spPr/>
      <dgm:t>
        <a:bodyPr/>
        <a:lstStyle/>
        <a:p>
          <a:endParaRPr lang="es-ES"/>
        </a:p>
      </dgm:t>
    </dgm:pt>
    <dgm:pt modelId="{13D4D56B-B841-4781-BDA4-2B755C9AB9B0}">
      <dgm:prSet phldrT="[Texto]" custT="1"/>
      <dgm:spPr>
        <a:noFill/>
        <a:ln w="28575">
          <a:solidFill>
            <a:srgbClr val="FFC000"/>
          </a:solidFill>
        </a:ln>
      </dgm:spPr>
      <dgm:t>
        <a:bodyPr/>
        <a:lstStyle/>
        <a:p>
          <a:r>
            <a:rPr lang="es-CO" sz="1100" b="0" dirty="0">
              <a:solidFill>
                <a:schemeClr val="tx1"/>
              </a:solidFill>
              <a:latin typeface="Gotham Medium"/>
            </a:rPr>
            <a:t>Mejorar el acceso a la justicia.</a:t>
          </a:r>
          <a:endParaRPr lang="es-ES" sz="1100" b="0" dirty="0">
            <a:solidFill>
              <a:schemeClr val="tx1"/>
            </a:solidFill>
            <a:latin typeface="Gotham Medium"/>
          </a:endParaRPr>
        </a:p>
      </dgm:t>
    </dgm:pt>
    <dgm:pt modelId="{9FF38E25-F0A8-4A67-9FB8-A6A0744C2304}" type="parTrans" cxnId="{2128356B-9424-4627-9325-4B7EB5837453}">
      <dgm:prSet/>
      <dgm:spPr/>
      <dgm:t>
        <a:bodyPr/>
        <a:lstStyle/>
        <a:p>
          <a:endParaRPr lang="es-ES"/>
        </a:p>
      </dgm:t>
    </dgm:pt>
    <dgm:pt modelId="{9730D310-39AB-4540-8EB6-CF245F58378D}" type="sibTrans" cxnId="{2128356B-9424-4627-9325-4B7EB5837453}">
      <dgm:prSet/>
      <dgm:spPr/>
      <dgm:t>
        <a:bodyPr/>
        <a:lstStyle/>
        <a:p>
          <a:endParaRPr lang="es-ES"/>
        </a:p>
      </dgm:t>
    </dgm:pt>
    <dgm:pt modelId="{50F27C1C-CB10-47F0-9A2F-2E952E7CA026}">
      <dgm:prSet phldrT="[Texto]" custT="1"/>
      <dgm:spPr>
        <a:noFill/>
        <a:ln w="28575">
          <a:solidFill>
            <a:schemeClr val="accent5"/>
          </a:solidFill>
        </a:ln>
      </dgm:spPr>
      <dgm:t>
        <a:bodyPr/>
        <a:lstStyle/>
        <a:p>
          <a:r>
            <a:rPr lang="es-CO" sz="1000" b="0" dirty="0">
              <a:solidFill>
                <a:schemeClr val="tx1"/>
              </a:solidFill>
              <a:latin typeface="Gotham Medium"/>
            </a:rPr>
            <a:t>Fortalecer la autonomía e independencia judicial, administrativa y financiera de la Rama Judicial.</a:t>
          </a:r>
          <a:endParaRPr lang="es-ES" sz="1000" b="0" dirty="0">
            <a:solidFill>
              <a:schemeClr val="tx1"/>
            </a:solidFill>
            <a:latin typeface="Gotham Medium"/>
          </a:endParaRPr>
        </a:p>
      </dgm:t>
    </dgm:pt>
    <dgm:pt modelId="{237813D5-26EF-497E-AF77-0961ABA65639}" type="parTrans" cxnId="{33475C7E-6C05-497B-B9E9-51739AF4CF95}">
      <dgm:prSet/>
      <dgm:spPr/>
      <dgm:t>
        <a:bodyPr/>
        <a:lstStyle/>
        <a:p>
          <a:endParaRPr lang="es-ES"/>
        </a:p>
      </dgm:t>
    </dgm:pt>
    <dgm:pt modelId="{E4069978-D6EE-44AF-9DF9-B404659504EA}" type="sibTrans" cxnId="{33475C7E-6C05-497B-B9E9-51739AF4CF95}">
      <dgm:prSet/>
      <dgm:spPr/>
      <dgm:t>
        <a:bodyPr/>
        <a:lstStyle/>
        <a:p>
          <a:endParaRPr lang="es-ES"/>
        </a:p>
      </dgm:t>
    </dgm:pt>
    <dgm:pt modelId="{0F835E73-7899-4267-96AB-9852662F8362}">
      <dgm:prSet phldrT="[Texto]"/>
      <dgm:spPr>
        <a:noFill/>
        <a:ln w="28575">
          <a:solidFill>
            <a:schemeClr val="accent6"/>
          </a:solidFill>
        </a:ln>
      </dgm:spPr>
      <dgm:t>
        <a:bodyPr/>
        <a:lstStyle/>
        <a:p>
          <a:r>
            <a:rPr lang="es-CO" b="0" dirty="0">
              <a:solidFill>
                <a:schemeClr val="tx1"/>
              </a:solidFill>
              <a:latin typeface="Gotham Medium"/>
            </a:rPr>
            <a:t>Atraer, desarrollar y mantener a los mejores servidores judiciales.</a:t>
          </a:r>
          <a:endParaRPr lang="es-ES" b="0" dirty="0">
            <a:solidFill>
              <a:schemeClr val="tx1"/>
            </a:solidFill>
            <a:latin typeface="Gotham Medium"/>
          </a:endParaRPr>
        </a:p>
      </dgm:t>
    </dgm:pt>
    <dgm:pt modelId="{DC2E0CF3-B1C8-41BA-83CA-D91DA503E0B4}" type="parTrans" cxnId="{4C1F6517-893E-4CE3-A326-D9F1C31FEF7C}">
      <dgm:prSet/>
      <dgm:spPr/>
      <dgm:t>
        <a:bodyPr/>
        <a:lstStyle/>
        <a:p>
          <a:endParaRPr lang="es-ES"/>
        </a:p>
      </dgm:t>
    </dgm:pt>
    <dgm:pt modelId="{9473D08A-140D-463E-B6DC-53ADB4416F80}" type="sibTrans" cxnId="{4C1F6517-893E-4CE3-A326-D9F1C31FEF7C}">
      <dgm:prSet/>
      <dgm:spPr/>
      <dgm:t>
        <a:bodyPr/>
        <a:lstStyle/>
        <a:p>
          <a:endParaRPr lang="es-ES"/>
        </a:p>
      </dgm:t>
    </dgm:pt>
    <dgm:pt modelId="{564A1CE9-82AB-45A8-997A-FA307B470E5F}" type="pres">
      <dgm:prSet presAssocID="{12E9C8C2-62F2-49C8-B39C-893D18E0F34B}" presName="cycle" presStyleCnt="0">
        <dgm:presLayoutVars>
          <dgm:dir/>
          <dgm:resizeHandles val="exact"/>
        </dgm:presLayoutVars>
      </dgm:prSet>
      <dgm:spPr/>
    </dgm:pt>
    <dgm:pt modelId="{6C0B053B-504B-405D-8D75-A60714DBE4A8}" type="pres">
      <dgm:prSet presAssocID="{547A3D57-66C0-4580-A5E6-BF33B93F8438}" presName="node" presStyleLbl="node1" presStyleIdx="0" presStyleCnt="5">
        <dgm:presLayoutVars>
          <dgm:bulletEnabled val="1"/>
        </dgm:presLayoutVars>
      </dgm:prSet>
      <dgm:spPr/>
    </dgm:pt>
    <dgm:pt modelId="{902B2EF3-D2F4-48DB-96D5-A92508437160}" type="pres">
      <dgm:prSet presAssocID="{48DB52D9-C1ED-4022-B83B-6AB2BBDCB6AB}" presName="sibTrans" presStyleLbl="sibTrans2D1" presStyleIdx="0" presStyleCnt="5"/>
      <dgm:spPr/>
    </dgm:pt>
    <dgm:pt modelId="{184DFB60-4110-4F0F-B522-9977EC9D1BB0}" type="pres">
      <dgm:prSet presAssocID="{48DB52D9-C1ED-4022-B83B-6AB2BBDCB6AB}" presName="connectorText" presStyleLbl="sibTrans2D1" presStyleIdx="0" presStyleCnt="5"/>
      <dgm:spPr/>
    </dgm:pt>
    <dgm:pt modelId="{63C294CD-E5C5-4D07-910A-B3B7FF3DE8A8}" type="pres">
      <dgm:prSet presAssocID="{15C51357-F413-4AB9-A195-5305CC36CE01}" presName="node" presStyleLbl="node1" presStyleIdx="1" presStyleCnt="5">
        <dgm:presLayoutVars>
          <dgm:bulletEnabled val="1"/>
        </dgm:presLayoutVars>
      </dgm:prSet>
      <dgm:spPr/>
    </dgm:pt>
    <dgm:pt modelId="{03CB9D14-5EAB-4C38-ACD5-69E509BE8BA1}" type="pres">
      <dgm:prSet presAssocID="{3487AD4C-D26D-4163-85F9-E1162364F409}" presName="sibTrans" presStyleLbl="sibTrans2D1" presStyleIdx="1" presStyleCnt="5"/>
      <dgm:spPr/>
    </dgm:pt>
    <dgm:pt modelId="{DE5ADF18-3D58-4389-8F69-2C5D3A4A9A20}" type="pres">
      <dgm:prSet presAssocID="{3487AD4C-D26D-4163-85F9-E1162364F409}" presName="connectorText" presStyleLbl="sibTrans2D1" presStyleIdx="1" presStyleCnt="5"/>
      <dgm:spPr/>
    </dgm:pt>
    <dgm:pt modelId="{C4C1ABA3-B3FC-4B95-B916-B8ED468EF9EC}" type="pres">
      <dgm:prSet presAssocID="{13D4D56B-B841-4781-BDA4-2B755C9AB9B0}" presName="node" presStyleLbl="node1" presStyleIdx="2" presStyleCnt="5">
        <dgm:presLayoutVars>
          <dgm:bulletEnabled val="1"/>
        </dgm:presLayoutVars>
      </dgm:prSet>
      <dgm:spPr/>
    </dgm:pt>
    <dgm:pt modelId="{07D11112-0267-44F1-90EC-3112C299A7FC}" type="pres">
      <dgm:prSet presAssocID="{9730D310-39AB-4540-8EB6-CF245F58378D}" presName="sibTrans" presStyleLbl="sibTrans2D1" presStyleIdx="2" presStyleCnt="5"/>
      <dgm:spPr/>
    </dgm:pt>
    <dgm:pt modelId="{17C411BE-A9DD-4A23-AD15-1295DD02D613}" type="pres">
      <dgm:prSet presAssocID="{9730D310-39AB-4540-8EB6-CF245F58378D}" presName="connectorText" presStyleLbl="sibTrans2D1" presStyleIdx="2" presStyleCnt="5"/>
      <dgm:spPr/>
    </dgm:pt>
    <dgm:pt modelId="{2D528B8D-75F3-4DEC-82DA-DF9D6080A4CF}" type="pres">
      <dgm:prSet presAssocID="{50F27C1C-CB10-47F0-9A2F-2E952E7CA026}" presName="node" presStyleLbl="node1" presStyleIdx="3" presStyleCnt="5">
        <dgm:presLayoutVars>
          <dgm:bulletEnabled val="1"/>
        </dgm:presLayoutVars>
      </dgm:prSet>
      <dgm:spPr/>
    </dgm:pt>
    <dgm:pt modelId="{4AD8ABE3-3448-44C0-8252-518E1F77815C}" type="pres">
      <dgm:prSet presAssocID="{E4069978-D6EE-44AF-9DF9-B404659504EA}" presName="sibTrans" presStyleLbl="sibTrans2D1" presStyleIdx="3" presStyleCnt="5"/>
      <dgm:spPr/>
    </dgm:pt>
    <dgm:pt modelId="{E785AB11-AA97-4965-9CCA-B07408901BB4}" type="pres">
      <dgm:prSet presAssocID="{E4069978-D6EE-44AF-9DF9-B404659504EA}" presName="connectorText" presStyleLbl="sibTrans2D1" presStyleIdx="3" presStyleCnt="5"/>
      <dgm:spPr/>
    </dgm:pt>
    <dgm:pt modelId="{FA9E266C-3443-4365-84E9-BBE0CD395746}" type="pres">
      <dgm:prSet presAssocID="{0F835E73-7899-4267-96AB-9852662F8362}" presName="node" presStyleLbl="node1" presStyleIdx="4" presStyleCnt="5">
        <dgm:presLayoutVars>
          <dgm:bulletEnabled val="1"/>
        </dgm:presLayoutVars>
      </dgm:prSet>
      <dgm:spPr/>
    </dgm:pt>
    <dgm:pt modelId="{661790D5-74BB-4F03-B733-080036EAFF4C}" type="pres">
      <dgm:prSet presAssocID="{9473D08A-140D-463E-B6DC-53ADB4416F80}" presName="sibTrans" presStyleLbl="sibTrans2D1" presStyleIdx="4" presStyleCnt="5"/>
      <dgm:spPr/>
    </dgm:pt>
    <dgm:pt modelId="{2042B579-7E1E-4644-8A0E-2D80446D2E07}" type="pres">
      <dgm:prSet presAssocID="{9473D08A-140D-463E-B6DC-53ADB4416F80}" presName="connectorText" presStyleLbl="sibTrans2D1" presStyleIdx="4" presStyleCnt="5"/>
      <dgm:spPr/>
    </dgm:pt>
  </dgm:ptLst>
  <dgm:cxnLst>
    <dgm:cxn modelId="{4C1F6517-893E-4CE3-A326-D9F1C31FEF7C}" srcId="{12E9C8C2-62F2-49C8-B39C-893D18E0F34B}" destId="{0F835E73-7899-4267-96AB-9852662F8362}" srcOrd="4" destOrd="0" parTransId="{DC2E0CF3-B1C8-41BA-83CA-D91DA503E0B4}" sibTransId="{9473D08A-140D-463E-B6DC-53ADB4416F80}"/>
    <dgm:cxn modelId="{A9FCDE18-9264-42BD-A2E2-A37095C856EA}" type="presOf" srcId="{3487AD4C-D26D-4163-85F9-E1162364F409}" destId="{03CB9D14-5EAB-4C38-ACD5-69E509BE8BA1}" srcOrd="0" destOrd="0" presId="urn:microsoft.com/office/officeart/2005/8/layout/cycle2"/>
    <dgm:cxn modelId="{CDBE5231-9F33-4987-9D67-53E3390C9181}" type="presOf" srcId="{0F835E73-7899-4267-96AB-9852662F8362}" destId="{FA9E266C-3443-4365-84E9-BBE0CD395746}" srcOrd="0" destOrd="0" presId="urn:microsoft.com/office/officeart/2005/8/layout/cycle2"/>
    <dgm:cxn modelId="{519BD23A-9B73-4367-8B7C-BDB2A104825B}" type="presOf" srcId="{9473D08A-140D-463E-B6DC-53ADB4416F80}" destId="{2042B579-7E1E-4644-8A0E-2D80446D2E07}" srcOrd="1" destOrd="0" presId="urn:microsoft.com/office/officeart/2005/8/layout/cycle2"/>
    <dgm:cxn modelId="{8F5AEC3A-D267-4539-AABB-949ACA52C9A2}" type="presOf" srcId="{9473D08A-140D-463E-B6DC-53ADB4416F80}" destId="{661790D5-74BB-4F03-B733-080036EAFF4C}" srcOrd="0" destOrd="0" presId="urn:microsoft.com/office/officeart/2005/8/layout/cycle2"/>
    <dgm:cxn modelId="{119D1641-B072-48F9-9BFA-9EB6C0D8543D}" type="presOf" srcId="{48DB52D9-C1ED-4022-B83B-6AB2BBDCB6AB}" destId="{184DFB60-4110-4F0F-B522-9977EC9D1BB0}" srcOrd="1" destOrd="0" presId="urn:microsoft.com/office/officeart/2005/8/layout/cycle2"/>
    <dgm:cxn modelId="{2128356B-9424-4627-9325-4B7EB5837453}" srcId="{12E9C8C2-62F2-49C8-B39C-893D18E0F34B}" destId="{13D4D56B-B841-4781-BDA4-2B755C9AB9B0}" srcOrd="2" destOrd="0" parTransId="{9FF38E25-F0A8-4A67-9FB8-A6A0744C2304}" sibTransId="{9730D310-39AB-4540-8EB6-CF245F58378D}"/>
    <dgm:cxn modelId="{68E67979-2003-46C4-8F9C-B6B358A0DB74}" type="presOf" srcId="{48DB52D9-C1ED-4022-B83B-6AB2BBDCB6AB}" destId="{902B2EF3-D2F4-48DB-96D5-A92508437160}" srcOrd="0" destOrd="0" presId="urn:microsoft.com/office/officeart/2005/8/layout/cycle2"/>
    <dgm:cxn modelId="{33475C7E-6C05-497B-B9E9-51739AF4CF95}" srcId="{12E9C8C2-62F2-49C8-B39C-893D18E0F34B}" destId="{50F27C1C-CB10-47F0-9A2F-2E952E7CA026}" srcOrd="3" destOrd="0" parTransId="{237813D5-26EF-497E-AF77-0961ABA65639}" sibTransId="{E4069978-D6EE-44AF-9DF9-B404659504EA}"/>
    <dgm:cxn modelId="{8EC5EC7F-9266-4478-AECE-0CAF3549EEF1}" type="presOf" srcId="{9730D310-39AB-4540-8EB6-CF245F58378D}" destId="{17C411BE-A9DD-4A23-AD15-1295DD02D613}" srcOrd="1" destOrd="0" presId="urn:microsoft.com/office/officeart/2005/8/layout/cycle2"/>
    <dgm:cxn modelId="{67890D8D-99C9-4CDC-9650-030BF6F158B3}" type="presOf" srcId="{15C51357-F413-4AB9-A195-5305CC36CE01}" destId="{63C294CD-E5C5-4D07-910A-B3B7FF3DE8A8}" srcOrd="0" destOrd="0" presId="urn:microsoft.com/office/officeart/2005/8/layout/cycle2"/>
    <dgm:cxn modelId="{98DC388F-93FE-45A9-8552-CA94DD06E4F2}" type="presOf" srcId="{12E9C8C2-62F2-49C8-B39C-893D18E0F34B}" destId="{564A1CE9-82AB-45A8-997A-FA307B470E5F}" srcOrd="0" destOrd="0" presId="urn:microsoft.com/office/officeart/2005/8/layout/cycle2"/>
    <dgm:cxn modelId="{DCEE07B6-8C5F-4E3B-927B-D31AB2BB093A}" type="presOf" srcId="{547A3D57-66C0-4580-A5E6-BF33B93F8438}" destId="{6C0B053B-504B-405D-8D75-A60714DBE4A8}" srcOrd="0" destOrd="0" presId="urn:microsoft.com/office/officeart/2005/8/layout/cycle2"/>
    <dgm:cxn modelId="{A2AE45C0-7B01-482F-8FB0-D02AED08084D}" type="presOf" srcId="{E4069978-D6EE-44AF-9DF9-B404659504EA}" destId="{4AD8ABE3-3448-44C0-8252-518E1F77815C}" srcOrd="0" destOrd="0" presId="urn:microsoft.com/office/officeart/2005/8/layout/cycle2"/>
    <dgm:cxn modelId="{BD4DE7C3-56B0-4891-83B2-0799C1380539}" type="presOf" srcId="{3487AD4C-D26D-4163-85F9-E1162364F409}" destId="{DE5ADF18-3D58-4389-8F69-2C5D3A4A9A20}" srcOrd="1" destOrd="0" presId="urn:microsoft.com/office/officeart/2005/8/layout/cycle2"/>
    <dgm:cxn modelId="{824A9CCB-8EA3-4F17-B8B9-0F9C7B31611B}" type="presOf" srcId="{50F27C1C-CB10-47F0-9A2F-2E952E7CA026}" destId="{2D528B8D-75F3-4DEC-82DA-DF9D6080A4CF}" srcOrd="0" destOrd="0" presId="urn:microsoft.com/office/officeart/2005/8/layout/cycle2"/>
    <dgm:cxn modelId="{69E1C7D8-218A-42B7-84A2-FD5357E4BA0F}" srcId="{12E9C8C2-62F2-49C8-B39C-893D18E0F34B}" destId="{15C51357-F413-4AB9-A195-5305CC36CE01}" srcOrd="1" destOrd="0" parTransId="{42749B4B-53F0-47AB-8C84-806A2FCD9E3F}" sibTransId="{3487AD4C-D26D-4163-85F9-E1162364F409}"/>
    <dgm:cxn modelId="{EF6A41DB-5F29-4377-BB36-0B23C3F2490C}" type="presOf" srcId="{9730D310-39AB-4540-8EB6-CF245F58378D}" destId="{07D11112-0267-44F1-90EC-3112C299A7FC}" srcOrd="0" destOrd="0" presId="urn:microsoft.com/office/officeart/2005/8/layout/cycle2"/>
    <dgm:cxn modelId="{E49B0EDF-8E8E-42E4-9E0A-F3E5111754E8}" srcId="{12E9C8C2-62F2-49C8-B39C-893D18E0F34B}" destId="{547A3D57-66C0-4580-A5E6-BF33B93F8438}" srcOrd="0" destOrd="0" parTransId="{A05A4103-4F91-4037-8E62-69DFA5FBE855}" sibTransId="{48DB52D9-C1ED-4022-B83B-6AB2BBDCB6AB}"/>
    <dgm:cxn modelId="{A43DCFE1-F519-4DFD-BC2B-599D91845147}" type="presOf" srcId="{13D4D56B-B841-4781-BDA4-2B755C9AB9B0}" destId="{C4C1ABA3-B3FC-4B95-B916-B8ED468EF9EC}" srcOrd="0" destOrd="0" presId="urn:microsoft.com/office/officeart/2005/8/layout/cycle2"/>
    <dgm:cxn modelId="{4B0210E8-D180-4D82-8B26-94FC4CE9DB7E}" type="presOf" srcId="{E4069978-D6EE-44AF-9DF9-B404659504EA}" destId="{E785AB11-AA97-4965-9CCA-B07408901BB4}" srcOrd="1" destOrd="0" presId="urn:microsoft.com/office/officeart/2005/8/layout/cycle2"/>
    <dgm:cxn modelId="{3F5D7C2A-CA33-49DF-928E-946B6830BB6B}" type="presParOf" srcId="{564A1CE9-82AB-45A8-997A-FA307B470E5F}" destId="{6C0B053B-504B-405D-8D75-A60714DBE4A8}" srcOrd="0" destOrd="0" presId="urn:microsoft.com/office/officeart/2005/8/layout/cycle2"/>
    <dgm:cxn modelId="{89802CA0-E466-453A-B539-1FF897C4E3AA}" type="presParOf" srcId="{564A1CE9-82AB-45A8-997A-FA307B470E5F}" destId="{902B2EF3-D2F4-48DB-96D5-A92508437160}" srcOrd="1" destOrd="0" presId="urn:microsoft.com/office/officeart/2005/8/layout/cycle2"/>
    <dgm:cxn modelId="{6AB43D49-5032-4562-84D1-353A90048D78}" type="presParOf" srcId="{902B2EF3-D2F4-48DB-96D5-A92508437160}" destId="{184DFB60-4110-4F0F-B522-9977EC9D1BB0}" srcOrd="0" destOrd="0" presId="urn:microsoft.com/office/officeart/2005/8/layout/cycle2"/>
    <dgm:cxn modelId="{F59E7CB6-7E54-4902-B6E4-64657830A3D8}" type="presParOf" srcId="{564A1CE9-82AB-45A8-997A-FA307B470E5F}" destId="{63C294CD-E5C5-4D07-910A-B3B7FF3DE8A8}" srcOrd="2" destOrd="0" presId="urn:microsoft.com/office/officeart/2005/8/layout/cycle2"/>
    <dgm:cxn modelId="{A2EBE7B1-59F8-4DD4-A0F0-4A0CB126CC5E}" type="presParOf" srcId="{564A1CE9-82AB-45A8-997A-FA307B470E5F}" destId="{03CB9D14-5EAB-4C38-ACD5-69E509BE8BA1}" srcOrd="3" destOrd="0" presId="urn:microsoft.com/office/officeart/2005/8/layout/cycle2"/>
    <dgm:cxn modelId="{1607620B-61E9-4A87-BAFC-E8E0B4194EAB}" type="presParOf" srcId="{03CB9D14-5EAB-4C38-ACD5-69E509BE8BA1}" destId="{DE5ADF18-3D58-4389-8F69-2C5D3A4A9A20}" srcOrd="0" destOrd="0" presId="urn:microsoft.com/office/officeart/2005/8/layout/cycle2"/>
    <dgm:cxn modelId="{B7BDE1E4-FE6B-49B8-ACE6-E147324307F2}" type="presParOf" srcId="{564A1CE9-82AB-45A8-997A-FA307B470E5F}" destId="{C4C1ABA3-B3FC-4B95-B916-B8ED468EF9EC}" srcOrd="4" destOrd="0" presId="urn:microsoft.com/office/officeart/2005/8/layout/cycle2"/>
    <dgm:cxn modelId="{9C28CCB1-1DE3-419C-ABB4-1CDA4FCCCAF4}" type="presParOf" srcId="{564A1CE9-82AB-45A8-997A-FA307B470E5F}" destId="{07D11112-0267-44F1-90EC-3112C299A7FC}" srcOrd="5" destOrd="0" presId="urn:microsoft.com/office/officeart/2005/8/layout/cycle2"/>
    <dgm:cxn modelId="{3FBD55EA-8B7E-43BC-A8E9-6E9190A5519B}" type="presParOf" srcId="{07D11112-0267-44F1-90EC-3112C299A7FC}" destId="{17C411BE-A9DD-4A23-AD15-1295DD02D613}" srcOrd="0" destOrd="0" presId="urn:microsoft.com/office/officeart/2005/8/layout/cycle2"/>
    <dgm:cxn modelId="{385E220E-819C-466E-BC83-45EBAC117943}" type="presParOf" srcId="{564A1CE9-82AB-45A8-997A-FA307B470E5F}" destId="{2D528B8D-75F3-4DEC-82DA-DF9D6080A4CF}" srcOrd="6" destOrd="0" presId="urn:microsoft.com/office/officeart/2005/8/layout/cycle2"/>
    <dgm:cxn modelId="{9BA064F5-729A-44D6-A81C-752FC7BB654F}" type="presParOf" srcId="{564A1CE9-82AB-45A8-997A-FA307B470E5F}" destId="{4AD8ABE3-3448-44C0-8252-518E1F77815C}" srcOrd="7" destOrd="0" presId="urn:microsoft.com/office/officeart/2005/8/layout/cycle2"/>
    <dgm:cxn modelId="{B018D312-224E-4BA3-AE3B-3E1ACD7CC619}" type="presParOf" srcId="{4AD8ABE3-3448-44C0-8252-518E1F77815C}" destId="{E785AB11-AA97-4965-9CCA-B07408901BB4}" srcOrd="0" destOrd="0" presId="urn:microsoft.com/office/officeart/2005/8/layout/cycle2"/>
    <dgm:cxn modelId="{720AD219-A98C-4A6F-964B-F02C5D7C57D7}" type="presParOf" srcId="{564A1CE9-82AB-45A8-997A-FA307B470E5F}" destId="{FA9E266C-3443-4365-84E9-BBE0CD395746}" srcOrd="8" destOrd="0" presId="urn:microsoft.com/office/officeart/2005/8/layout/cycle2"/>
    <dgm:cxn modelId="{9B204177-5A70-4D9D-9DF2-47F9533EAD65}" type="presParOf" srcId="{564A1CE9-82AB-45A8-997A-FA307B470E5F}" destId="{661790D5-74BB-4F03-B733-080036EAFF4C}" srcOrd="9" destOrd="0" presId="urn:microsoft.com/office/officeart/2005/8/layout/cycle2"/>
    <dgm:cxn modelId="{409AF4C1-5AD8-463D-958C-163CCDE0882D}" type="presParOf" srcId="{661790D5-74BB-4F03-B733-080036EAFF4C}" destId="{2042B579-7E1E-4644-8A0E-2D80446D2E0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B053B-504B-405D-8D75-A60714DBE4A8}">
      <dsp:nvSpPr>
        <dsp:cNvPr id="0" name=""/>
        <dsp:cNvSpPr/>
      </dsp:nvSpPr>
      <dsp:spPr>
        <a:xfrm>
          <a:off x="2962317" y="1218"/>
          <a:ext cx="1451445" cy="1451445"/>
        </a:xfrm>
        <a:prstGeom prst="ellipse">
          <a:avLst/>
        </a:prstGeom>
        <a:noFill/>
        <a:ln w="28575"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b="0" kern="1200" dirty="0">
              <a:solidFill>
                <a:schemeClr val="tx1"/>
              </a:solidFill>
              <a:latin typeface="Gotham Medium"/>
            </a:rPr>
            <a:t>Mejorar la efectividad de la Rama Judicial y disminuir la congestión.</a:t>
          </a:r>
          <a:endParaRPr lang="es-ES" sz="1100" b="0" kern="1200" dirty="0">
            <a:solidFill>
              <a:schemeClr val="tx1"/>
            </a:solidFill>
            <a:latin typeface="Gotham Medium"/>
          </a:endParaRPr>
        </a:p>
      </dsp:txBody>
      <dsp:txXfrm>
        <a:off x="3174876" y="213777"/>
        <a:ext cx="1026327" cy="1026327"/>
      </dsp:txXfrm>
    </dsp:sp>
    <dsp:sp modelId="{902B2EF3-D2F4-48DB-96D5-A92508437160}">
      <dsp:nvSpPr>
        <dsp:cNvPr id="0" name=""/>
        <dsp:cNvSpPr/>
      </dsp:nvSpPr>
      <dsp:spPr>
        <a:xfrm rot="2160000">
          <a:off x="4367627" y="1115524"/>
          <a:ext cx="384744" cy="48986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a:off x="4378649" y="1179574"/>
        <a:ext cx="269321" cy="293918"/>
      </dsp:txXfrm>
    </dsp:sp>
    <dsp:sp modelId="{63C294CD-E5C5-4D07-910A-B3B7FF3DE8A8}">
      <dsp:nvSpPr>
        <dsp:cNvPr id="0" name=""/>
        <dsp:cNvSpPr/>
      </dsp:nvSpPr>
      <dsp:spPr>
        <a:xfrm>
          <a:off x="4723854" y="1281049"/>
          <a:ext cx="1451445" cy="1451445"/>
        </a:xfrm>
        <a:prstGeom prst="ellipse">
          <a:avLst/>
        </a:prstGeom>
        <a:no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b="0" kern="1200" dirty="0">
              <a:solidFill>
                <a:schemeClr val="tx1"/>
              </a:solidFill>
              <a:latin typeface="Gotham Medium"/>
            </a:rPr>
            <a:t>Fortalecer la transparencia y apertura de datos de la Rama Judicial</a:t>
          </a:r>
          <a:r>
            <a:rPr lang="es-CO" sz="900" b="1" kern="1200" dirty="0"/>
            <a:t>.</a:t>
          </a:r>
          <a:endParaRPr lang="es-ES" sz="900" kern="1200" dirty="0"/>
        </a:p>
      </dsp:txBody>
      <dsp:txXfrm>
        <a:off x="4936413" y="1493608"/>
        <a:ext cx="1026327" cy="1026327"/>
      </dsp:txXfrm>
    </dsp:sp>
    <dsp:sp modelId="{03CB9D14-5EAB-4C38-ACD5-69E509BE8BA1}">
      <dsp:nvSpPr>
        <dsp:cNvPr id="0" name=""/>
        <dsp:cNvSpPr/>
      </dsp:nvSpPr>
      <dsp:spPr>
        <a:xfrm rot="6480000">
          <a:off x="4924146" y="2786890"/>
          <a:ext cx="384744" cy="48986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rot="10800000">
        <a:off x="4999691" y="2829975"/>
        <a:ext cx="269321" cy="293918"/>
      </dsp:txXfrm>
    </dsp:sp>
    <dsp:sp modelId="{C4C1ABA3-B3FC-4B95-B916-B8ED468EF9EC}">
      <dsp:nvSpPr>
        <dsp:cNvPr id="0" name=""/>
        <dsp:cNvSpPr/>
      </dsp:nvSpPr>
      <dsp:spPr>
        <a:xfrm>
          <a:off x="4051007" y="3351860"/>
          <a:ext cx="1451445" cy="1451445"/>
        </a:xfrm>
        <a:prstGeom prst="ellipse">
          <a:avLst/>
        </a:prstGeom>
        <a:noFill/>
        <a:ln w="28575"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b="0" kern="1200" dirty="0">
              <a:solidFill>
                <a:schemeClr val="tx1"/>
              </a:solidFill>
              <a:latin typeface="Gotham Medium"/>
            </a:rPr>
            <a:t>Mejorar el acceso a la justicia.</a:t>
          </a:r>
          <a:endParaRPr lang="es-ES" sz="1100" b="0" kern="1200" dirty="0">
            <a:solidFill>
              <a:schemeClr val="tx1"/>
            </a:solidFill>
            <a:latin typeface="Gotham Medium"/>
          </a:endParaRPr>
        </a:p>
      </dsp:txBody>
      <dsp:txXfrm>
        <a:off x="4263566" y="3564419"/>
        <a:ext cx="1026327" cy="1026327"/>
      </dsp:txXfrm>
    </dsp:sp>
    <dsp:sp modelId="{07D11112-0267-44F1-90EC-3112C299A7FC}">
      <dsp:nvSpPr>
        <dsp:cNvPr id="0" name=""/>
        <dsp:cNvSpPr/>
      </dsp:nvSpPr>
      <dsp:spPr>
        <a:xfrm rot="10800000">
          <a:off x="3506557" y="3832651"/>
          <a:ext cx="384744" cy="48986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rot="10800000">
        <a:off x="3621980" y="3930623"/>
        <a:ext cx="269321" cy="293918"/>
      </dsp:txXfrm>
    </dsp:sp>
    <dsp:sp modelId="{2D528B8D-75F3-4DEC-82DA-DF9D6080A4CF}">
      <dsp:nvSpPr>
        <dsp:cNvPr id="0" name=""/>
        <dsp:cNvSpPr/>
      </dsp:nvSpPr>
      <dsp:spPr>
        <a:xfrm>
          <a:off x="1873628" y="3351860"/>
          <a:ext cx="1451445" cy="1451445"/>
        </a:xfrm>
        <a:prstGeom prst="ellipse">
          <a:avLst/>
        </a:prstGeom>
        <a:noFill/>
        <a:ln w="28575"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O" sz="1000" b="0" kern="1200" dirty="0">
              <a:solidFill>
                <a:schemeClr val="tx1"/>
              </a:solidFill>
              <a:latin typeface="Gotham Medium"/>
            </a:rPr>
            <a:t>Fortalecer la autonomía e independencia judicial, administrativa y financiera de la Rama Judicial.</a:t>
          </a:r>
          <a:endParaRPr lang="es-ES" sz="1000" b="0" kern="1200" dirty="0">
            <a:solidFill>
              <a:schemeClr val="tx1"/>
            </a:solidFill>
            <a:latin typeface="Gotham Medium"/>
          </a:endParaRPr>
        </a:p>
      </dsp:txBody>
      <dsp:txXfrm>
        <a:off x="2086187" y="3564419"/>
        <a:ext cx="1026327" cy="1026327"/>
      </dsp:txXfrm>
    </dsp:sp>
    <dsp:sp modelId="{4AD8ABE3-3448-44C0-8252-518E1F77815C}">
      <dsp:nvSpPr>
        <dsp:cNvPr id="0" name=""/>
        <dsp:cNvSpPr/>
      </dsp:nvSpPr>
      <dsp:spPr>
        <a:xfrm rot="15120000">
          <a:off x="2073919" y="2807602"/>
          <a:ext cx="384744" cy="48986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rot="10800000">
        <a:off x="2149464" y="2960461"/>
        <a:ext cx="269321" cy="293918"/>
      </dsp:txXfrm>
    </dsp:sp>
    <dsp:sp modelId="{FA9E266C-3443-4365-84E9-BBE0CD395746}">
      <dsp:nvSpPr>
        <dsp:cNvPr id="0" name=""/>
        <dsp:cNvSpPr/>
      </dsp:nvSpPr>
      <dsp:spPr>
        <a:xfrm>
          <a:off x="1200780" y="1281049"/>
          <a:ext cx="1451445" cy="1451445"/>
        </a:xfrm>
        <a:prstGeom prst="ellipse">
          <a:avLst/>
        </a:prstGeom>
        <a:noFill/>
        <a:ln w="28575"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b="0" kern="1200" dirty="0">
              <a:solidFill>
                <a:schemeClr val="tx1"/>
              </a:solidFill>
              <a:latin typeface="Gotham Medium"/>
            </a:rPr>
            <a:t>Atraer, desarrollar y mantener a los mejores servidores judiciales.</a:t>
          </a:r>
          <a:endParaRPr lang="es-ES" sz="1100" b="0" kern="1200" dirty="0">
            <a:solidFill>
              <a:schemeClr val="tx1"/>
            </a:solidFill>
            <a:latin typeface="Gotham Medium"/>
          </a:endParaRPr>
        </a:p>
      </dsp:txBody>
      <dsp:txXfrm>
        <a:off x="1413339" y="1493608"/>
        <a:ext cx="1026327" cy="1026327"/>
      </dsp:txXfrm>
    </dsp:sp>
    <dsp:sp modelId="{661790D5-74BB-4F03-B733-080036EAFF4C}">
      <dsp:nvSpPr>
        <dsp:cNvPr id="0" name=""/>
        <dsp:cNvSpPr/>
      </dsp:nvSpPr>
      <dsp:spPr>
        <a:xfrm rot="19440000">
          <a:off x="2606090" y="1128325"/>
          <a:ext cx="384744" cy="489862"/>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a:off x="2617112" y="1260219"/>
        <a:ext cx="269321" cy="29391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7FFEB7-59AB-2C43-BEE9-FF11E5E92E83}" type="datetimeFigureOut">
              <a:rPr lang="es-ES_tradnl" smtClean="0"/>
              <a:t>26/07/2022</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C3FACA-4BC1-5145-BF68-2CBB72169D6C}" type="slidenum">
              <a:rPr lang="es-ES_tradnl" smtClean="0"/>
              <a:t>‹Nº›</a:t>
            </a:fld>
            <a:endParaRPr lang="es-ES_tradnl"/>
          </a:p>
        </p:txBody>
      </p:sp>
    </p:spTree>
    <p:extLst>
      <p:ext uri="{BB962C8B-B14F-4D97-AF65-F5344CB8AC3E}">
        <p14:creationId xmlns:p14="http://schemas.microsoft.com/office/powerpoint/2010/main" val="294533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63C3FACA-4BC1-5145-BF68-2CBB72169D6C}" type="slidenum">
              <a:rPr lang="es-ES_tradnl" smtClean="0"/>
              <a:pPr/>
              <a:t>14</a:t>
            </a:fld>
            <a:endParaRPr lang="es-ES_trad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63C3FACA-4BC1-5145-BF68-2CBB72169D6C}" type="slidenum">
              <a:rPr lang="es-ES_tradnl" smtClean="0"/>
              <a:pPr/>
              <a:t>23</a:t>
            </a:fld>
            <a:endParaRPr lang="es-ES_trad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63C3FACA-4BC1-5145-BF68-2CBB72169D6C}" type="slidenum">
              <a:rPr lang="es-ES_tradnl" smtClean="0"/>
              <a:pPr/>
              <a:t>26</a:t>
            </a:fld>
            <a:endParaRPr lang="es-ES_tradn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63C3FACA-4BC1-5145-BF68-2CBB72169D6C}" type="slidenum">
              <a:rPr lang="es-ES_tradnl" smtClean="0"/>
              <a:t>27</a:t>
            </a:fld>
            <a:endParaRPr lang="es-ES_tradnl"/>
          </a:p>
        </p:txBody>
      </p:sp>
    </p:spTree>
    <p:extLst>
      <p:ext uri="{BB962C8B-B14F-4D97-AF65-F5344CB8AC3E}">
        <p14:creationId xmlns:p14="http://schemas.microsoft.com/office/powerpoint/2010/main" val="4294587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63C3FACA-4BC1-5145-BF68-2CBB72169D6C}" type="slidenum">
              <a:rPr lang="es-ES_tradnl" smtClean="0"/>
              <a:pPr/>
              <a:t>30</a:t>
            </a:fld>
            <a:endParaRPr lang="es-ES_tradn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63C3FACA-4BC1-5145-BF68-2CBB72169D6C}" type="slidenum">
              <a:rPr lang="es-ES_tradnl" smtClean="0"/>
              <a:pPr/>
              <a:t>33</a:t>
            </a:fld>
            <a:endParaRPr lang="es-ES_tradn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63C3FACA-4BC1-5145-BF68-2CBB72169D6C}" type="slidenum">
              <a:rPr lang="es-ES_tradnl" smtClean="0"/>
              <a:pPr/>
              <a:t>34</a:t>
            </a:fld>
            <a:endParaRPr lang="es-ES_trad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0605-FC1C-A949-83B8-ACF4A1DEAF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_tradnl"/>
          </a:p>
        </p:txBody>
      </p:sp>
      <p:sp>
        <p:nvSpPr>
          <p:cNvPr id="3" name="Subtitle 2">
            <a:extLst>
              <a:ext uri="{FF2B5EF4-FFF2-40B4-BE49-F238E27FC236}">
                <a16:creationId xmlns:a16="http://schemas.microsoft.com/office/drawing/2014/main" id="{10E091AA-FB07-E746-9B9F-38BF01FB7C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_tradnl"/>
          </a:p>
        </p:txBody>
      </p:sp>
      <p:sp>
        <p:nvSpPr>
          <p:cNvPr id="4" name="Date Placeholder 3">
            <a:extLst>
              <a:ext uri="{FF2B5EF4-FFF2-40B4-BE49-F238E27FC236}">
                <a16:creationId xmlns:a16="http://schemas.microsoft.com/office/drawing/2014/main" id="{2F7D274E-34E9-6541-A8C1-9E93D33AC503}"/>
              </a:ext>
            </a:extLst>
          </p:cNvPr>
          <p:cNvSpPr>
            <a:spLocks noGrp="1"/>
          </p:cNvSpPr>
          <p:nvPr>
            <p:ph type="dt" sz="half" idx="10"/>
          </p:nvPr>
        </p:nvSpPr>
        <p:spPr/>
        <p:txBody>
          <a:bodyPr/>
          <a:lstStyle/>
          <a:p>
            <a:fld id="{2B5EAFC6-05A9-B847-BCB9-5872B191CEF2}" type="datetimeFigureOut">
              <a:rPr lang="es-ES_tradnl" smtClean="0"/>
              <a:t>26/07/2022</a:t>
            </a:fld>
            <a:endParaRPr lang="es-ES_tradnl"/>
          </a:p>
        </p:txBody>
      </p:sp>
      <p:sp>
        <p:nvSpPr>
          <p:cNvPr id="5" name="Footer Placeholder 4">
            <a:extLst>
              <a:ext uri="{FF2B5EF4-FFF2-40B4-BE49-F238E27FC236}">
                <a16:creationId xmlns:a16="http://schemas.microsoft.com/office/drawing/2014/main" id="{A3A433CC-B7A7-CC4F-9C68-C309357D3DCA}"/>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5B23497E-5FF8-D246-907A-3C6242840F6D}"/>
              </a:ext>
            </a:extLst>
          </p:cNvPr>
          <p:cNvSpPr>
            <a:spLocks noGrp="1"/>
          </p:cNvSpPr>
          <p:nvPr>
            <p:ph type="sldNum" sz="quarter" idx="12"/>
          </p:nvPr>
        </p:nvSpPr>
        <p:spPr/>
        <p:txBody>
          <a:bodyPr/>
          <a:lstStyle/>
          <a:p>
            <a:fld id="{E7A240FB-3D85-8D49-93B6-C9272CC1D562}" type="slidenum">
              <a:rPr lang="es-ES_tradnl" smtClean="0"/>
              <a:t>‹Nº›</a:t>
            </a:fld>
            <a:endParaRPr lang="es-ES_tradnl"/>
          </a:p>
        </p:txBody>
      </p:sp>
    </p:spTree>
    <p:extLst>
      <p:ext uri="{BB962C8B-B14F-4D97-AF65-F5344CB8AC3E}">
        <p14:creationId xmlns:p14="http://schemas.microsoft.com/office/powerpoint/2010/main" val="1097473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F6C7D-3A5C-364D-8D30-D786A53552C9}"/>
              </a:ext>
            </a:extLst>
          </p:cNvPr>
          <p:cNvSpPr>
            <a:spLocks noGrp="1"/>
          </p:cNvSpPr>
          <p:nvPr>
            <p:ph type="title"/>
          </p:nvPr>
        </p:nvSpPr>
        <p:spPr/>
        <p:txBody>
          <a:bodyPr/>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8721FA6B-2BA4-9847-9CB4-F1A383D75C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828F9804-E907-8C42-8858-48CAFD58E1EE}"/>
              </a:ext>
            </a:extLst>
          </p:cNvPr>
          <p:cNvSpPr>
            <a:spLocks noGrp="1"/>
          </p:cNvSpPr>
          <p:nvPr>
            <p:ph type="dt" sz="half" idx="10"/>
          </p:nvPr>
        </p:nvSpPr>
        <p:spPr/>
        <p:txBody>
          <a:bodyPr/>
          <a:lstStyle/>
          <a:p>
            <a:fld id="{2B5EAFC6-05A9-B847-BCB9-5872B191CEF2}" type="datetimeFigureOut">
              <a:rPr lang="es-ES_tradnl" smtClean="0"/>
              <a:t>26/07/2022</a:t>
            </a:fld>
            <a:endParaRPr lang="es-ES_tradnl"/>
          </a:p>
        </p:txBody>
      </p:sp>
      <p:sp>
        <p:nvSpPr>
          <p:cNvPr id="5" name="Footer Placeholder 4">
            <a:extLst>
              <a:ext uri="{FF2B5EF4-FFF2-40B4-BE49-F238E27FC236}">
                <a16:creationId xmlns:a16="http://schemas.microsoft.com/office/drawing/2014/main" id="{701B8A40-ED05-D34E-9575-6F6365313540}"/>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E92FEA94-A8BE-1445-9062-6B602F128B52}"/>
              </a:ext>
            </a:extLst>
          </p:cNvPr>
          <p:cNvSpPr>
            <a:spLocks noGrp="1"/>
          </p:cNvSpPr>
          <p:nvPr>
            <p:ph type="sldNum" sz="quarter" idx="12"/>
          </p:nvPr>
        </p:nvSpPr>
        <p:spPr/>
        <p:txBody>
          <a:bodyPr/>
          <a:lstStyle/>
          <a:p>
            <a:fld id="{E7A240FB-3D85-8D49-93B6-C9272CC1D562}" type="slidenum">
              <a:rPr lang="es-ES_tradnl" smtClean="0"/>
              <a:t>‹Nº›</a:t>
            </a:fld>
            <a:endParaRPr lang="es-ES_tradnl"/>
          </a:p>
        </p:txBody>
      </p:sp>
    </p:spTree>
    <p:extLst>
      <p:ext uri="{BB962C8B-B14F-4D97-AF65-F5344CB8AC3E}">
        <p14:creationId xmlns:p14="http://schemas.microsoft.com/office/powerpoint/2010/main" val="1800354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860491-5BC2-434D-9C8A-8A9534A1EA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0424459B-EC0E-8945-ADAD-A8E1733828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E9236BD1-9E83-6B43-82C9-9790917CEBA8}"/>
              </a:ext>
            </a:extLst>
          </p:cNvPr>
          <p:cNvSpPr>
            <a:spLocks noGrp="1"/>
          </p:cNvSpPr>
          <p:nvPr>
            <p:ph type="dt" sz="half" idx="10"/>
          </p:nvPr>
        </p:nvSpPr>
        <p:spPr/>
        <p:txBody>
          <a:bodyPr/>
          <a:lstStyle/>
          <a:p>
            <a:fld id="{2B5EAFC6-05A9-B847-BCB9-5872B191CEF2}" type="datetimeFigureOut">
              <a:rPr lang="es-ES_tradnl" smtClean="0"/>
              <a:t>26/07/2022</a:t>
            </a:fld>
            <a:endParaRPr lang="es-ES_tradnl"/>
          </a:p>
        </p:txBody>
      </p:sp>
      <p:sp>
        <p:nvSpPr>
          <p:cNvPr id="5" name="Footer Placeholder 4">
            <a:extLst>
              <a:ext uri="{FF2B5EF4-FFF2-40B4-BE49-F238E27FC236}">
                <a16:creationId xmlns:a16="http://schemas.microsoft.com/office/drawing/2014/main" id="{2023BEBA-536C-2F4A-894B-3AC34786DCDF}"/>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8764AF0E-5A74-2D46-B335-667403C4F044}"/>
              </a:ext>
            </a:extLst>
          </p:cNvPr>
          <p:cNvSpPr>
            <a:spLocks noGrp="1"/>
          </p:cNvSpPr>
          <p:nvPr>
            <p:ph type="sldNum" sz="quarter" idx="12"/>
          </p:nvPr>
        </p:nvSpPr>
        <p:spPr/>
        <p:txBody>
          <a:bodyPr/>
          <a:lstStyle/>
          <a:p>
            <a:fld id="{E7A240FB-3D85-8D49-93B6-C9272CC1D562}" type="slidenum">
              <a:rPr lang="es-ES_tradnl" smtClean="0"/>
              <a:t>‹Nº›</a:t>
            </a:fld>
            <a:endParaRPr lang="es-ES_tradnl"/>
          </a:p>
        </p:txBody>
      </p:sp>
    </p:spTree>
    <p:extLst>
      <p:ext uri="{BB962C8B-B14F-4D97-AF65-F5344CB8AC3E}">
        <p14:creationId xmlns:p14="http://schemas.microsoft.com/office/powerpoint/2010/main" val="383670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72B25-5100-534B-8482-77234A9837D5}"/>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A5DFC3B7-7AFB-6A45-A78C-4FCCBC7414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FF4F5AB8-8D67-A542-927D-79E1E38C713A}"/>
              </a:ext>
            </a:extLst>
          </p:cNvPr>
          <p:cNvSpPr>
            <a:spLocks noGrp="1"/>
          </p:cNvSpPr>
          <p:nvPr>
            <p:ph type="dt" sz="half" idx="10"/>
          </p:nvPr>
        </p:nvSpPr>
        <p:spPr/>
        <p:txBody>
          <a:bodyPr/>
          <a:lstStyle/>
          <a:p>
            <a:fld id="{2B5EAFC6-05A9-B847-BCB9-5872B191CEF2}" type="datetimeFigureOut">
              <a:rPr lang="es-ES_tradnl" smtClean="0"/>
              <a:t>26/07/2022</a:t>
            </a:fld>
            <a:endParaRPr lang="es-ES_tradnl"/>
          </a:p>
        </p:txBody>
      </p:sp>
      <p:sp>
        <p:nvSpPr>
          <p:cNvPr id="5" name="Footer Placeholder 4">
            <a:extLst>
              <a:ext uri="{FF2B5EF4-FFF2-40B4-BE49-F238E27FC236}">
                <a16:creationId xmlns:a16="http://schemas.microsoft.com/office/drawing/2014/main" id="{D7104F74-8DB7-4642-9A9B-2E38BC37F6EC}"/>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478DC96F-E4D6-884F-9301-C933D57ADDC4}"/>
              </a:ext>
            </a:extLst>
          </p:cNvPr>
          <p:cNvSpPr>
            <a:spLocks noGrp="1"/>
          </p:cNvSpPr>
          <p:nvPr>
            <p:ph type="sldNum" sz="quarter" idx="12"/>
          </p:nvPr>
        </p:nvSpPr>
        <p:spPr/>
        <p:txBody>
          <a:bodyPr/>
          <a:lstStyle/>
          <a:p>
            <a:fld id="{E7A240FB-3D85-8D49-93B6-C9272CC1D562}" type="slidenum">
              <a:rPr lang="es-ES_tradnl" smtClean="0"/>
              <a:t>‹Nº›</a:t>
            </a:fld>
            <a:endParaRPr lang="es-ES_tradnl"/>
          </a:p>
        </p:txBody>
      </p:sp>
    </p:spTree>
    <p:extLst>
      <p:ext uri="{BB962C8B-B14F-4D97-AF65-F5344CB8AC3E}">
        <p14:creationId xmlns:p14="http://schemas.microsoft.com/office/powerpoint/2010/main" val="284273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C605-64B1-9947-A024-3285BDAD12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4A3580BD-325B-8744-BA86-CCCFE759E3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070687-E494-D44B-ACEE-2CBF7BA4798D}"/>
              </a:ext>
            </a:extLst>
          </p:cNvPr>
          <p:cNvSpPr>
            <a:spLocks noGrp="1"/>
          </p:cNvSpPr>
          <p:nvPr>
            <p:ph type="dt" sz="half" idx="10"/>
          </p:nvPr>
        </p:nvSpPr>
        <p:spPr/>
        <p:txBody>
          <a:bodyPr/>
          <a:lstStyle/>
          <a:p>
            <a:fld id="{2B5EAFC6-05A9-B847-BCB9-5872B191CEF2}" type="datetimeFigureOut">
              <a:rPr lang="es-ES_tradnl" smtClean="0"/>
              <a:t>26/07/2022</a:t>
            </a:fld>
            <a:endParaRPr lang="es-ES_tradnl"/>
          </a:p>
        </p:txBody>
      </p:sp>
      <p:sp>
        <p:nvSpPr>
          <p:cNvPr id="5" name="Footer Placeholder 4">
            <a:extLst>
              <a:ext uri="{FF2B5EF4-FFF2-40B4-BE49-F238E27FC236}">
                <a16:creationId xmlns:a16="http://schemas.microsoft.com/office/drawing/2014/main" id="{44EBC164-6CE9-2447-8B5B-C59B0558A853}"/>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B6092DDC-00B9-CE4A-B68F-4C5579932E45}"/>
              </a:ext>
            </a:extLst>
          </p:cNvPr>
          <p:cNvSpPr>
            <a:spLocks noGrp="1"/>
          </p:cNvSpPr>
          <p:nvPr>
            <p:ph type="sldNum" sz="quarter" idx="12"/>
          </p:nvPr>
        </p:nvSpPr>
        <p:spPr/>
        <p:txBody>
          <a:bodyPr/>
          <a:lstStyle/>
          <a:p>
            <a:fld id="{E7A240FB-3D85-8D49-93B6-C9272CC1D562}" type="slidenum">
              <a:rPr lang="es-ES_tradnl" smtClean="0"/>
              <a:t>‹Nº›</a:t>
            </a:fld>
            <a:endParaRPr lang="es-ES_tradnl"/>
          </a:p>
        </p:txBody>
      </p:sp>
    </p:spTree>
    <p:extLst>
      <p:ext uri="{BB962C8B-B14F-4D97-AF65-F5344CB8AC3E}">
        <p14:creationId xmlns:p14="http://schemas.microsoft.com/office/powerpoint/2010/main" val="2353939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660F6-20FC-6F4C-947C-983C88EA2E49}"/>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9122D58C-999D-E146-A5F3-A648C0B6E9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a:extLst>
              <a:ext uri="{FF2B5EF4-FFF2-40B4-BE49-F238E27FC236}">
                <a16:creationId xmlns:a16="http://schemas.microsoft.com/office/drawing/2014/main" id="{25F669A0-372F-9245-8C0F-EB56A19345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4">
            <a:extLst>
              <a:ext uri="{FF2B5EF4-FFF2-40B4-BE49-F238E27FC236}">
                <a16:creationId xmlns:a16="http://schemas.microsoft.com/office/drawing/2014/main" id="{D0609F3C-AA2F-EB44-85C9-7E0542F5B525}"/>
              </a:ext>
            </a:extLst>
          </p:cNvPr>
          <p:cNvSpPr>
            <a:spLocks noGrp="1"/>
          </p:cNvSpPr>
          <p:nvPr>
            <p:ph type="dt" sz="half" idx="10"/>
          </p:nvPr>
        </p:nvSpPr>
        <p:spPr/>
        <p:txBody>
          <a:bodyPr/>
          <a:lstStyle/>
          <a:p>
            <a:fld id="{2B5EAFC6-05A9-B847-BCB9-5872B191CEF2}" type="datetimeFigureOut">
              <a:rPr lang="es-ES_tradnl" smtClean="0"/>
              <a:t>26/07/2022</a:t>
            </a:fld>
            <a:endParaRPr lang="es-ES_tradnl"/>
          </a:p>
        </p:txBody>
      </p:sp>
      <p:sp>
        <p:nvSpPr>
          <p:cNvPr id="6" name="Footer Placeholder 5">
            <a:extLst>
              <a:ext uri="{FF2B5EF4-FFF2-40B4-BE49-F238E27FC236}">
                <a16:creationId xmlns:a16="http://schemas.microsoft.com/office/drawing/2014/main" id="{0F7CB142-0E6D-0146-B3B2-56E995FFEE3E}"/>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95C1DC5E-9D75-8244-9D51-6AB791A4EB9C}"/>
              </a:ext>
            </a:extLst>
          </p:cNvPr>
          <p:cNvSpPr>
            <a:spLocks noGrp="1"/>
          </p:cNvSpPr>
          <p:nvPr>
            <p:ph type="sldNum" sz="quarter" idx="12"/>
          </p:nvPr>
        </p:nvSpPr>
        <p:spPr/>
        <p:txBody>
          <a:bodyPr/>
          <a:lstStyle/>
          <a:p>
            <a:fld id="{E7A240FB-3D85-8D49-93B6-C9272CC1D562}" type="slidenum">
              <a:rPr lang="es-ES_tradnl" smtClean="0"/>
              <a:t>‹Nº›</a:t>
            </a:fld>
            <a:endParaRPr lang="es-ES_tradnl"/>
          </a:p>
        </p:txBody>
      </p:sp>
    </p:spTree>
    <p:extLst>
      <p:ext uri="{BB962C8B-B14F-4D97-AF65-F5344CB8AC3E}">
        <p14:creationId xmlns:p14="http://schemas.microsoft.com/office/powerpoint/2010/main" val="2090119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0D1C4-E9C4-9C4D-BCBF-AE5617ACF597}"/>
              </a:ext>
            </a:extLst>
          </p:cNvPr>
          <p:cNvSpPr>
            <a:spLocks noGrp="1"/>
          </p:cNvSpPr>
          <p:nvPr>
            <p:ph type="title"/>
          </p:nvPr>
        </p:nvSpPr>
        <p:spPr>
          <a:xfrm>
            <a:off x="839788" y="365125"/>
            <a:ext cx="10515600" cy="1325563"/>
          </a:xfrm>
        </p:spPr>
        <p:txBody>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EB199EB3-56A0-7548-9F1A-58B7A438A2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CFE1BB-C31E-6F4F-9BB9-F08FB5A784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a:extLst>
              <a:ext uri="{FF2B5EF4-FFF2-40B4-BE49-F238E27FC236}">
                <a16:creationId xmlns:a16="http://schemas.microsoft.com/office/drawing/2014/main" id="{639084E1-6D04-454F-955C-2FB8DCDE57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812DF8-A8D0-6848-96F5-B0BC5103B3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6">
            <a:extLst>
              <a:ext uri="{FF2B5EF4-FFF2-40B4-BE49-F238E27FC236}">
                <a16:creationId xmlns:a16="http://schemas.microsoft.com/office/drawing/2014/main" id="{EEE82989-556F-9941-94F9-A50BCA7FF1CE}"/>
              </a:ext>
            </a:extLst>
          </p:cNvPr>
          <p:cNvSpPr>
            <a:spLocks noGrp="1"/>
          </p:cNvSpPr>
          <p:nvPr>
            <p:ph type="dt" sz="half" idx="10"/>
          </p:nvPr>
        </p:nvSpPr>
        <p:spPr/>
        <p:txBody>
          <a:bodyPr/>
          <a:lstStyle/>
          <a:p>
            <a:fld id="{2B5EAFC6-05A9-B847-BCB9-5872B191CEF2}" type="datetimeFigureOut">
              <a:rPr lang="es-ES_tradnl" smtClean="0"/>
              <a:t>26/07/2022</a:t>
            </a:fld>
            <a:endParaRPr lang="es-ES_tradnl"/>
          </a:p>
        </p:txBody>
      </p:sp>
      <p:sp>
        <p:nvSpPr>
          <p:cNvPr id="8" name="Footer Placeholder 7">
            <a:extLst>
              <a:ext uri="{FF2B5EF4-FFF2-40B4-BE49-F238E27FC236}">
                <a16:creationId xmlns:a16="http://schemas.microsoft.com/office/drawing/2014/main" id="{95DE4D8E-7870-5549-9439-9D60ECCF0133}"/>
              </a:ext>
            </a:extLst>
          </p:cNvPr>
          <p:cNvSpPr>
            <a:spLocks noGrp="1"/>
          </p:cNvSpPr>
          <p:nvPr>
            <p:ph type="ftr" sz="quarter" idx="11"/>
          </p:nvPr>
        </p:nvSpPr>
        <p:spPr/>
        <p:txBody>
          <a:bodyPr/>
          <a:lstStyle/>
          <a:p>
            <a:endParaRPr lang="es-ES_tradnl"/>
          </a:p>
        </p:txBody>
      </p:sp>
      <p:sp>
        <p:nvSpPr>
          <p:cNvPr id="9" name="Slide Number Placeholder 8">
            <a:extLst>
              <a:ext uri="{FF2B5EF4-FFF2-40B4-BE49-F238E27FC236}">
                <a16:creationId xmlns:a16="http://schemas.microsoft.com/office/drawing/2014/main" id="{2CB1BD09-E217-9A41-9792-A2F3AA972895}"/>
              </a:ext>
            </a:extLst>
          </p:cNvPr>
          <p:cNvSpPr>
            <a:spLocks noGrp="1"/>
          </p:cNvSpPr>
          <p:nvPr>
            <p:ph type="sldNum" sz="quarter" idx="12"/>
          </p:nvPr>
        </p:nvSpPr>
        <p:spPr/>
        <p:txBody>
          <a:bodyPr/>
          <a:lstStyle/>
          <a:p>
            <a:fld id="{E7A240FB-3D85-8D49-93B6-C9272CC1D562}" type="slidenum">
              <a:rPr lang="es-ES_tradnl" smtClean="0"/>
              <a:t>‹Nº›</a:t>
            </a:fld>
            <a:endParaRPr lang="es-ES_tradnl"/>
          </a:p>
        </p:txBody>
      </p:sp>
    </p:spTree>
    <p:extLst>
      <p:ext uri="{BB962C8B-B14F-4D97-AF65-F5344CB8AC3E}">
        <p14:creationId xmlns:p14="http://schemas.microsoft.com/office/powerpoint/2010/main" val="2122912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50A51-3A47-D54C-9F88-8DAB8166C2B9}"/>
              </a:ext>
            </a:extLst>
          </p:cNvPr>
          <p:cNvSpPr>
            <a:spLocks noGrp="1"/>
          </p:cNvSpPr>
          <p:nvPr>
            <p:ph type="title"/>
          </p:nvPr>
        </p:nvSpPr>
        <p:spPr/>
        <p:txBody>
          <a:bodyPr/>
          <a:lstStyle/>
          <a:p>
            <a:r>
              <a:rPr lang="en-US"/>
              <a:t>Click to edit Master title style</a:t>
            </a:r>
            <a:endParaRPr lang="es-ES_tradnl"/>
          </a:p>
        </p:txBody>
      </p:sp>
      <p:sp>
        <p:nvSpPr>
          <p:cNvPr id="3" name="Date Placeholder 2">
            <a:extLst>
              <a:ext uri="{FF2B5EF4-FFF2-40B4-BE49-F238E27FC236}">
                <a16:creationId xmlns:a16="http://schemas.microsoft.com/office/drawing/2014/main" id="{7018A2A1-F14A-864D-8D49-A4F58690EDF3}"/>
              </a:ext>
            </a:extLst>
          </p:cNvPr>
          <p:cNvSpPr>
            <a:spLocks noGrp="1"/>
          </p:cNvSpPr>
          <p:nvPr>
            <p:ph type="dt" sz="half" idx="10"/>
          </p:nvPr>
        </p:nvSpPr>
        <p:spPr/>
        <p:txBody>
          <a:bodyPr/>
          <a:lstStyle/>
          <a:p>
            <a:fld id="{2B5EAFC6-05A9-B847-BCB9-5872B191CEF2}" type="datetimeFigureOut">
              <a:rPr lang="es-ES_tradnl" smtClean="0"/>
              <a:t>26/07/2022</a:t>
            </a:fld>
            <a:endParaRPr lang="es-ES_tradnl"/>
          </a:p>
        </p:txBody>
      </p:sp>
      <p:sp>
        <p:nvSpPr>
          <p:cNvPr id="4" name="Footer Placeholder 3">
            <a:extLst>
              <a:ext uri="{FF2B5EF4-FFF2-40B4-BE49-F238E27FC236}">
                <a16:creationId xmlns:a16="http://schemas.microsoft.com/office/drawing/2014/main" id="{61CF9B98-09B3-D041-B312-48C5F700F553}"/>
              </a:ext>
            </a:extLst>
          </p:cNvPr>
          <p:cNvSpPr>
            <a:spLocks noGrp="1"/>
          </p:cNvSpPr>
          <p:nvPr>
            <p:ph type="ftr" sz="quarter" idx="11"/>
          </p:nvPr>
        </p:nvSpPr>
        <p:spPr/>
        <p:txBody>
          <a:bodyPr/>
          <a:lstStyle/>
          <a:p>
            <a:endParaRPr lang="es-ES_tradnl"/>
          </a:p>
        </p:txBody>
      </p:sp>
      <p:sp>
        <p:nvSpPr>
          <p:cNvPr id="5" name="Slide Number Placeholder 4">
            <a:extLst>
              <a:ext uri="{FF2B5EF4-FFF2-40B4-BE49-F238E27FC236}">
                <a16:creationId xmlns:a16="http://schemas.microsoft.com/office/drawing/2014/main" id="{CDAD1139-2DA2-7A45-95AC-623780B8CFE0}"/>
              </a:ext>
            </a:extLst>
          </p:cNvPr>
          <p:cNvSpPr>
            <a:spLocks noGrp="1"/>
          </p:cNvSpPr>
          <p:nvPr>
            <p:ph type="sldNum" sz="quarter" idx="12"/>
          </p:nvPr>
        </p:nvSpPr>
        <p:spPr/>
        <p:txBody>
          <a:bodyPr/>
          <a:lstStyle/>
          <a:p>
            <a:fld id="{E7A240FB-3D85-8D49-93B6-C9272CC1D562}" type="slidenum">
              <a:rPr lang="es-ES_tradnl" smtClean="0"/>
              <a:t>‹Nº›</a:t>
            </a:fld>
            <a:endParaRPr lang="es-ES_tradnl"/>
          </a:p>
        </p:txBody>
      </p:sp>
    </p:spTree>
    <p:extLst>
      <p:ext uri="{BB962C8B-B14F-4D97-AF65-F5344CB8AC3E}">
        <p14:creationId xmlns:p14="http://schemas.microsoft.com/office/powerpoint/2010/main" val="304503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98B49A-9B43-CB40-B7E4-9957B1FE9841}"/>
              </a:ext>
            </a:extLst>
          </p:cNvPr>
          <p:cNvSpPr>
            <a:spLocks noGrp="1"/>
          </p:cNvSpPr>
          <p:nvPr>
            <p:ph type="dt" sz="half" idx="10"/>
          </p:nvPr>
        </p:nvSpPr>
        <p:spPr/>
        <p:txBody>
          <a:bodyPr/>
          <a:lstStyle/>
          <a:p>
            <a:fld id="{2B5EAFC6-05A9-B847-BCB9-5872B191CEF2}" type="datetimeFigureOut">
              <a:rPr lang="es-ES_tradnl" smtClean="0"/>
              <a:t>26/07/2022</a:t>
            </a:fld>
            <a:endParaRPr lang="es-ES_tradnl"/>
          </a:p>
        </p:txBody>
      </p:sp>
      <p:sp>
        <p:nvSpPr>
          <p:cNvPr id="3" name="Footer Placeholder 2">
            <a:extLst>
              <a:ext uri="{FF2B5EF4-FFF2-40B4-BE49-F238E27FC236}">
                <a16:creationId xmlns:a16="http://schemas.microsoft.com/office/drawing/2014/main" id="{E035EE04-3DE1-574F-BB8B-44F9F1DC3F81}"/>
              </a:ext>
            </a:extLst>
          </p:cNvPr>
          <p:cNvSpPr>
            <a:spLocks noGrp="1"/>
          </p:cNvSpPr>
          <p:nvPr>
            <p:ph type="ftr" sz="quarter" idx="11"/>
          </p:nvPr>
        </p:nvSpPr>
        <p:spPr/>
        <p:txBody>
          <a:bodyPr/>
          <a:lstStyle/>
          <a:p>
            <a:endParaRPr lang="es-ES_tradnl"/>
          </a:p>
        </p:txBody>
      </p:sp>
      <p:sp>
        <p:nvSpPr>
          <p:cNvPr id="4" name="Slide Number Placeholder 3">
            <a:extLst>
              <a:ext uri="{FF2B5EF4-FFF2-40B4-BE49-F238E27FC236}">
                <a16:creationId xmlns:a16="http://schemas.microsoft.com/office/drawing/2014/main" id="{C9BD8E3E-9828-EC46-82E9-38BA64E55B28}"/>
              </a:ext>
            </a:extLst>
          </p:cNvPr>
          <p:cNvSpPr>
            <a:spLocks noGrp="1"/>
          </p:cNvSpPr>
          <p:nvPr>
            <p:ph type="sldNum" sz="quarter" idx="12"/>
          </p:nvPr>
        </p:nvSpPr>
        <p:spPr/>
        <p:txBody>
          <a:bodyPr/>
          <a:lstStyle/>
          <a:p>
            <a:fld id="{E7A240FB-3D85-8D49-93B6-C9272CC1D562}" type="slidenum">
              <a:rPr lang="es-ES_tradnl" smtClean="0"/>
              <a:t>‹Nº›</a:t>
            </a:fld>
            <a:endParaRPr lang="es-ES_tradnl"/>
          </a:p>
        </p:txBody>
      </p:sp>
    </p:spTree>
    <p:extLst>
      <p:ext uri="{BB962C8B-B14F-4D97-AF65-F5344CB8AC3E}">
        <p14:creationId xmlns:p14="http://schemas.microsoft.com/office/powerpoint/2010/main" val="3211680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27EF9-1CAA-DF44-BC1F-A029D65580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97DA7956-55EB-7846-A44A-7C165D55A6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a:extLst>
              <a:ext uri="{FF2B5EF4-FFF2-40B4-BE49-F238E27FC236}">
                <a16:creationId xmlns:a16="http://schemas.microsoft.com/office/drawing/2014/main" id="{0FC45418-D20A-3942-AF99-2245C929C6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E510B2-C0DA-2C40-A457-7C6EA31815E6}"/>
              </a:ext>
            </a:extLst>
          </p:cNvPr>
          <p:cNvSpPr>
            <a:spLocks noGrp="1"/>
          </p:cNvSpPr>
          <p:nvPr>
            <p:ph type="dt" sz="half" idx="10"/>
          </p:nvPr>
        </p:nvSpPr>
        <p:spPr/>
        <p:txBody>
          <a:bodyPr/>
          <a:lstStyle/>
          <a:p>
            <a:fld id="{2B5EAFC6-05A9-B847-BCB9-5872B191CEF2}" type="datetimeFigureOut">
              <a:rPr lang="es-ES_tradnl" smtClean="0"/>
              <a:t>26/07/2022</a:t>
            </a:fld>
            <a:endParaRPr lang="es-ES_tradnl"/>
          </a:p>
        </p:txBody>
      </p:sp>
      <p:sp>
        <p:nvSpPr>
          <p:cNvPr id="6" name="Footer Placeholder 5">
            <a:extLst>
              <a:ext uri="{FF2B5EF4-FFF2-40B4-BE49-F238E27FC236}">
                <a16:creationId xmlns:a16="http://schemas.microsoft.com/office/drawing/2014/main" id="{B88E8761-989A-4C4D-8877-5905A3616937}"/>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D96DB9CB-103F-F14B-8F5C-5500867E4D1A}"/>
              </a:ext>
            </a:extLst>
          </p:cNvPr>
          <p:cNvSpPr>
            <a:spLocks noGrp="1"/>
          </p:cNvSpPr>
          <p:nvPr>
            <p:ph type="sldNum" sz="quarter" idx="12"/>
          </p:nvPr>
        </p:nvSpPr>
        <p:spPr/>
        <p:txBody>
          <a:bodyPr/>
          <a:lstStyle/>
          <a:p>
            <a:fld id="{E7A240FB-3D85-8D49-93B6-C9272CC1D562}" type="slidenum">
              <a:rPr lang="es-ES_tradnl" smtClean="0"/>
              <a:t>‹Nº›</a:t>
            </a:fld>
            <a:endParaRPr lang="es-ES_tradnl"/>
          </a:p>
        </p:txBody>
      </p:sp>
    </p:spTree>
    <p:extLst>
      <p:ext uri="{BB962C8B-B14F-4D97-AF65-F5344CB8AC3E}">
        <p14:creationId xmlns:p14="http://schemas.microsoft.com/office/powerpoint/2010/main" val="346937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6E286-0430-794C-962A-0B0DD566D4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Picture Placeholder 2">
            <a:extLst>
              <a:ext uri="{FF2B5EF4-FFF2-40B4-BE49-F238E27FC236}">
                <a16:creationId xmlns:a16="http://schemas.microsoft.com/office/drawing/2014/main" id="{E279C52E-3BF7-5E44-9DB5-7804DDB4BF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a:extLst>
              <a:ext uri="{FF2B5EF4-FFF2-40B4-BE49-F238E27FC236}">
                <a16:creationId xmlns:a16="http://schemas.microsoft.com/office/drawing/2014/main" id="{3831CD21-100E-4C4D-B9E9-983F0B7C1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0CFE00-3C93-9B45-864A-841C8AF89A24}"/>
              </a:ext>
            </a:extLst>
          </p:cNvPr>
          <p:cNvSpPr>
            <a:spLocks noGrp="1"/>
          </p:cNvSpPr>
          <p:nvPr>
            <p:ph type="dt" sz="half" idx="10"/>
          </p:nvPr>
        </p:nvSpPr>
        <p:spPr/>
        <p:txBody>
          <a:bodyPr/>
          <a:lstStyle/>
          <a:p>
            <a:fld id="{2B5EAFC6-05A9-B847-BCB9-5872B191CEF2}" type="datetimeFigureOut">
              <a:rPr lang="es-ES_tradnl" smtClean="0"/>
              <a:t>26/07/2022</a:t>
            </a:fld>
            <a:endParaRPr lang="es-ES_tradnl"/>
          </a:p>
        </p:txBody>
      </p:sp>
      <p:sp>
        <p:nvSpPr>
          <p:cNvPr id="6" name="Footer Placeholder 5">
            <a:extLst>
              <a:ext uri="{FF2B5EF4-FFF2-40B4-BE49-F238E27FC236}">
                <a16:creationId xmlns:a16="http://schemas.microsoft.com/office/drawing/2014/main" id="{87729D4F-DFD7-864B-908F-E00A22868EAC}"/>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7747C26D-FCEB-7342-936E-3C84C1F7AED0}"/>
              </a:ext>
            </a:extLst>
          </p:cNvPr>
          <p:cNvSpPr>
            <a:spLocks noGrp="1"/>
          </p:cNvSpPr>
          <p:nvPr>
            <p:ph type="sldNum" sz="quarter" idx="12"/>
          </p:nvPr>
        </p:nvSpPr>
        <p:spPr/>
        <p:txBody>
          <a:bodyPr/>
          <a:lstStyle/>
          <a:p>
            <a:fld id="{E7A240FB-3D85-8D49-93B6-C9272CC1D562}" type="slidenum">
              <a:rPr lang="es-ES_tradnl" smtClean="0"/>
              <a:t>‹Nº›</a:t>
            </a:fld>
            <a:endParaRPr lang="es-ES_tradnl"/>
          </a:p>
        </p:txBody>
      </p:sp>
    </p:spTree>
    <p:extLst>
      <p:ext uri="{BB962C8B-B14F-4D97-AF65-F5344CB8AC3E}">
        <p14:creationId xmlns:p14="http://schemas.microsoft.com/office/powerpoint/2010/main" val="3433168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l="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6B4E2-F3C5-864F-8269-F9F30DF2E0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E546C182-ED62-8440-AA35-E5970127CE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F77F0BBD-1D63-D147-9A76-2CD45CAAA1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EAFC6-05A9-B847-BCB9-5872B191CEF2}" type="datetimeFigureOut">
              <a:rPr lang="es-ES_tradnl" smtClean="0"/>
              <a:t>26/07/2022</a:t>
            </a:fld>
            <a:endParaRPr lang="es-ES_tradnl"/>
          </a:p>
        </p:txBody>
      </p:sp>
      <p:sp>
        <p:nvSpPr>
          <p:cNvPr id="5" name="Footer Placeholder 4">
            <a:extLst>
              <a:ext uri="{FF2B5EF4-FFF2-40B4-BE49-F238E27FC236}">
                <a16:creationId xmlns:a16="http://schemas.microsoft.com/office/drawing/2014/main" id="{5281E2F6-FCB8-F949-BEDA-E5AC70579E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a:extLst>
              <a:ext uri="{FF2B5EF4-FFF2-40B4-BE49-F238E27FC236}">
                <a16:creationId xmlns:a16="http://schemas.microsoft.com/office/drawing/2014/main" id="{7AE5E8BC-54D6-E547-BF77-54613F38DF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240FB-3D85-8D49-93B6-C9272CC1D562}" type="slidenum">
              <a:rPr lang="es-ES_tradnl" smtClean="0"/>
              <a:t>‹Nº›</a:t>
            </a:fld>
            <a:endParaRPr lang="es-ES_tradnl"/>
          </a:p>
        </p:txBody>
      </p:sp>
    </p:spTree>
    <p:extLst>
      <p:ext uri="{BB962C8B-B14F-4D97-AF65-F5344CB8AC3E}">
        <p14:creationId xmlns:p14="http://schemas.microsoft.com/office/powerpoint/2010/main" val="3864253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tiff"/><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3.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95620A-FB36-DAF4-CF9C-2A129D706287}"/>
              </a:ext>
            </a:extLst>
          </p:cNvPr>
          <p:cNvSpPr txBox="1"/>
          <p:nvPr/>
        </p:nvSpPr>
        <p:spPr>
          <a:xfrm>
            <a:off x="4105835" y="2482757"/>
            <a:ext cx="3980329" cy="461665"/>
          </a:xfrm>
          <a:prstGeom prst="rect">
            <a:avLst/>
          </a:prstGeom>
          <a:noFill/>
        </p:spPr>
        <p:txBody>
          <a:bodyPr wrap="square" rtlCol="0">
            <a:spAutoFit/>
          </a:bodyPr>
          <a:lstStyle/>
          <a:p>
            <a:pPr algn="ctr"/>
            <a:r>
              <a:rPr lang="es-ES_tradnl" sz="2400" dirty="0">
                <a:solidFill>
                  <a:schemeClr val="bg1"/>
                </a:solidFill>
                <a:latin typeface="Filson Pro Book" panose="02000000000000000000" pitchFamily="2" charset="77"/>
              </a:rPr>
              <a:t>PLAN SIGCMA</a:t>
            </a:r>
          </a:p>
        </p:txBody>
      </p:sp>
      <p:sp>
        <p:nvSpPr>
          <p:cNvPr id="5" name="TextBox 4">
            <a:extLst>
              <a:ext uri="{FF2B5EF4-FFF2-40B4-BE49-F238E27FC236}">
                <a16:creationId xmlns:a16="http://schemas.microsoft.com/office/drawing/2014/main" id="{38D64434-B3C5-BFD4-C56B-6B09C6115E3C}"/>
              </a:ext>
            </a:extLst>
          </p:cNvPr>
          <p:cNvSpPr txBox="1"/>
          <p:nvPr/>
        </p:nvSpPr>
        <p:spPr>
          <a:xfrm>
            <a:off x="0" y="3049285"/>
            <a:ext cx="12191999" cy="1815882"/>
          </a:xfrm>
          <a:prstGeom prst="rect">
            <a:avLst/>
          </a:prstGeom>
          <a:noFill/>
        </p:spPr>
        <p:txBody>
          <a:bodyPr wrap="square" rtlCol="0">
            <a:spAutoFit/>
          </a:bodyPr>
          <a:lstStyle/>
          <a:p>
            <a:pPr algn="ctr"/>
            <a:r>
              <a:rPr lang="es-ES_tradnl" sz="5000" b="1" dirty="0">
                <a:solidFill>
                  <a:schemeClr val="bg1"/>
                </a:solidFill>
                <a:effectLst>
                  <a:outerShdw dist="38100" dir="2700000" algn="tl" rotWithShape="0">
                    <a:srgbClr val="263238"/>
                  </a:outerShdw>
                </a:effectLst>
                <a:latin typeface="Filson Pro Bold" panose="02000000000000000000" pitchFamily="2" charset="77"/>
              </a:rPr>
              <a:t>SISTEMA INTEGRADO DE GESTIÓN DE LA CALIDAD Y MEDIO AMBIENTE</a:t>
            </a:r>
          </a:p>
          <a:p>
            <a:pPr algn="ctr"/>
            <a:endParaRPr lang="es-ES_tradnl" sz="1200" b="1" dirty="0">
              <a:solidFill>
                <a:schemeClr val="bg1"/>
              </a:solidFill>
              <a:effectLst>
                <a:outerShdw dist="38100" dir="2700000" algn="tl" rotWithShape="0">
                  <a:srgbClr val="263238"/>
                </a:outerShdw>
              </a:effectLst>
              <a:latin typeface="Filson Pro Bold" panose="02000000000000000000" pitchFamily="2" charset="77"/>
            </a:endParaRPr>
          </a:p>
        </p:txBody>
      </p:sp>
      <p:sp>
        <p:nvSpPr>
          <p:cNvPr id="6" name="TextBox 5">
            <a:extLst>
              <a:ext uri="{FF2B5EF4-FFF2-40B4-BE49-F238E27FC236}">
                <a16:creationId xmlns:a16="http://schemas.microsoft.com/office/drawing/2014/main" id="{6D9BF524-09A3-3755-7FE8-E0BFC3005A25}"/>
              </a:ext>
            </a:extLst>
          </p:cNvPr>
          <p:cNvSpPr txBox="1"/>
          <p:nvPr/>
        </p:nvSpPr>
        <p:spPr>
          <a:xfrm>
            <a:off x="2720787" y="5661211"/>
            <a:ext cx="2286000" cy="276999"/>
          </a:xfrm>
          <a:prstGeom prst="rect">
            <a:avLst/>
          </a:prstGeom>
          <a:noFill/>
        </p:spPr>
        <p:txBody>
          <a:bodyPr wrap="square" rtlCol="0">
            <a:spAutoFit/>
          </a:bodyPr>
          <a:lstStyle/>
          <a:p>
            <a:r>
              <a:rPr lang="es-ES_tradnl" sz="1200" b="1" dirty="0">
                <a:solidFill>
                  <a:srgbClr val="002A41"/>
                </a:solidFill>
                <a:latin typeface="Montserrat" pitchFamily="2" charset="77"/>
              </a:rPr>
              <a:t>Fecha: 01/08/2022</a:t>
            </a:r>
          </a:p>
        </p:txBody>
      </p:sp>
      <p:sp>
        <p:nvSpPr>
          <p:cNvPr id="7" name="TextBox 6">
            <a:extLst>
              <a:ext uri="{FF2B5EF4-FFF2-40B4-BE49-F238E27FC236}">
                <a16:creationId xmlns:a16="http://schemas.microsoft.com/office/drawing/2014/main" id="{6153E0BC-46F3-E2F2-91F8-1769BD5626D6}"/>
              </a:ext>
            </a:extLst>
          </p:cNvPr>
          <p:cNvSpPr txBox="1"/>
          <p:nvPr/>
        </p:nvSpPr>
        <p:spPr>
          <a:xfrm>
            <a:off x="4952999" y="5661209"/>
            <a:ext cx="2286000" cy="276999"/>
          </a:xfrm>
          <a:prstGeom prst="rect">
            <a:avLst/>
          </a:prstGeom>
          <a:noFill/>
        </p:spPr>
        <p:txBody>
          <a:bodyPr wrap="square" rtlCol="0">
            <a:spAutoFit/>
          </a:bodyPr>
          <a:lstStyle/>
          <a:p>
            <a:r>
              <a:rPr lang="es-ES_tradnl" sz="1200" b="1" dirty="0">
                <a:solidFill>
                  <a:srgbClr val="002A41"/>
                </a:solidFill>
                <a:latin typeface="Montserrat" pitchFamily="2" charset="77"/>
              </a:rPr>
              <a:t>Hora: 8:00 am – 12:00 m</a:t>
            </a:r>
          </a:p>
        </p:txBody>
      </p:sp>
      <p:sp>
        <p:nvSpPr>
          <p:cNvPr id="8" name="TextBox 7">
            <a:extLst>
              <a:ext uri="{FF2B5EF4-FFF2-40B4-BE49-F238E27FC236}">
                <a16:creationId xmlns:a16="http://schemas.microsoft.com/office/drawing/2014/main" id="{FECC2001-16C2-D02E-79F5-8F0969DDDA0A}"/>
              </a:ext>
            </a:extLst>
          </p:cNvPr>
          <p:cNvSpPr txBox="1"/>
          <p:nvPr/>
        </p:nvSpPr>
        <p:spPr>
          <a:xfrm>
            <a:off x="7893423" y="5661209"/>
            <a:ext cx="2286000" cy="276999"/>
          </a:xfrm>
          <a:prstGeom prst="rect">
            <a:avLst/>
          </a:prstGeom>
          <a:noFill/>
        </p:spPr>
        <p:txBody>
          <a:bodyPr wrap="square" rtlCol="0">
            <a:spAutoFit/>
          </a:bodyPr>
          <a:lstStyle/>
          <a:p>
            <a:r>
              <a:rPr lang="es-ES_tradnl" sz="1200" b="1" dirty="0">
                <a:solidFill>
                  <a:srgbClr val="002A41"/>
                </a:solidFill>
                <a:latin typeface="Montserrat" pitchFamily="2" charset="77"/>
              </a:rPr>
              <a:t>CICLO: 2022</a:t>
            </a:r>
          </a:p>
        </p:txBody>
      </p:sp>
    </p:spTree>
    <p:extLst>
      <p:ext uri="{BB962C8B-B14F-4D97-AF65-F5344CB8AC3E}">
        <p14:creationId xmlns:p14="http://schemas.microsoft.com/office/powerpoint/2010/main" val="2610687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688F2888-3AF1-5949-A31C-1AC24445D462}"/>
              </a:ext>
            </a:extLst>
          </p:cNvPr>
          <p:cNvSpPr/>
          <p:nvPr/>
        </p:nvSpPr>
        <p:spPr>
          <a:xfrm>
            <a:off x="1095375" y="1163241"/>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 name="Rectangle 40">
            <a:extLst>
              <a:ext uri="{FF2B5EF4-FFF2-40B4-BE49-F238E27FC236}">
                <a16:creationId xmlns:a16="http://schemas.microsoft.com/office/drawing/2014/main" id="{BBD84F1C-1FA3-F24A-9C58-C1972F003B0F}"/>
              </a:ext>
            </a:extLst>
          </p:cNvPr>
          <p:cNvSpPr/>
          <p:nvPr/>
        </p:nvSpPr>
        <p:spPr>
          <a:xfrm>
            <a:off x="1095375" y="1317624"/>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cxnSp>
        <p:nvCxnSpPr>
          <p:cNvPr id="4" name="Straight Connector 41">
            <a:extLst>
              <a:ext uri="{FF2B5EF4-FFF2-40B4-BE49-F238E27FC236}">
                <a16:creationId xmlns:a16="http://schemas.microsoft.com/office/drawing/2014/main" id="{768C9111-165C-8440-A8C9-ECA52C687868}"/>
              </a:ext>
            </a:extLst>
          </p:cNvPr>
          <p:cNvCxnSpPr/>
          <p:nvPr/>
        </p:nvCxnSpPr>
        <p:spPr>
          <a:xfrm>
            <a:off x="1324841" y="1886802"/>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5" name="Rectangle 42">
            <a:extLst>
              <a:ext uri="{FF2B5EF4-FFF2-40B4-BE49-F238E27FC236}">
                <a16:creationId xmlns:a16="http://schemas.microsoft.com/office/drawing/2014/main" id="{6EA9D5E9-9903-CF43-B8BB-ED0409FE621C}"/>
              </a:ext>
            </a:extLst>
          </p:cNvPr>
          <p:cNvSpPr/>
          <p:nvPr/>
        </p:nvSpPr>
        <p:spPr>
          <a:xfrm>
            <a:off x="0" y="1173110"/>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Rectangle 43">
            <a:extLst>
              <a:ext uri="{FF2B5EF4-FFF2-40B4-BE49-F238E27FC236}">
                <a16:creationId xmlns:a16="http://schemas.microsoft.com/office/drawing/2014/main" id="{F574D4FF-D45F-654F-847B-A623D9B23508}"/>
              </a:ext>
            </a:extLst>
          </p:cNvPr>
          <p:cNvSpPr/>
          <p:nvPr/>
        </p:nvSpPr>
        <p:spPr>
          <a:xfrm>
            <a:off x="241710" y="1171998"/>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8" name="Picture 115">
            <a:extLst>
              <a:ext uri="{FF2B5EF4-FFF2-40B4-BE49-F238E27FC236}">
                <a16:creationId xmlns:a16="http://schemas.microsoft.com/office/drawing/2014/main" id="{B83526E8-EDA0-5B4F-BF76-B6C4B30FD7DA}"/>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sp>
        <p:nvSpPr>
          <p:cNvPr id="32" name="TextBox 99">
            <a:extLst>
              <a:ext uri="{FF2B5EF4-FFF2-40B4-BE49-F238E27FC236}">
                <a16:creationId xmlns:a16="http://schemas.microsoft.com/office/drawing/2014/main" id="{4538E793-6C30-F146-9C08-53940C8BB204}"/>
              </a:ext>
            </a:extLst>
          </p:cNvPr>
          <p:cNvSpPr txBox="1"/>
          <p:nvPr/>
        </p:nvSpPr>
        <p:spPr>
          <a:xfrm>
            <a:off x="2364728" y="3144308"/>
            <a:ext cx="9079870" cy="3416320"/>
          </a:xfrm>
          <a:prstGeom prst="rect">
            <a:avLst/>
          </a:prstGeom>
          <a:noFill/>
        </p:spPr>
        <p:txBody>
          <a:bodyPr wrap="square" rtlCol="0">
            <a:spAutoFit/>
          </a:bodyPr>
          <a:lstStyle/>
          <a:p>
            <a:pPr algn="just"/>
            <a:r>
              <a:rPr lang="es-ES" dirty="0">
                <a:latin typeface="Arial" panose="020B0604020202020204" pitchFamily="34" charset="0"/>
                <a:ea typeface="Calibri" panose="020F0502020204030204" pitchFamily="34" charset="0"/>
                <a:cs typeface="Times New Roman" panose="02020603050405020304" pitchFamily="18" charset="0"/>
              </a:rPr>
              <a:t>Asegurar la calidad de la administración y servicio de Justicia en la Rama en todo el país, por medio de la implementación </a:t>
            </a:r>
            <a:r>
              <a:rPr lang="es-CO" dirty="0">
                <a:solidFill>
                  <a:srgbClr val="000000"/>
                </a:solidFill>
                <a:latin typeface="Arial" panose="020B0604020202020204" pitchFamily="34" charset="0"/>
                <a:ea typeface="Calibri" panose="020F0502020204030204" pitchFamily="34" charset="0"/>
                <a:cs typeface="Arial" panose="020B0604020202020204" pitchFamily="34" charset="0"/>
              </a:rPr>
              <a:t>de la gestión de la calidad en todas las fases de la administración de justicia, orientada al desempeño del aparato de justicia con mayor productividad y competitividad, a través de la generación de herramientas de gestión que propendan por una mejora continua.</a:t>
            </a:r>
          </a:p>
          <a:p>
            <a:pPr algn="just"/>
            <a:endParaRPr lang="en-US" dirty="0">
              <a:latin typeface="Arial" panose="020B0604020202020204" pitchFamily="34" charset="0"/>
              <a:ea typeface="Calibri" panose="020F0502020204030204" pitchFamily="34" charset="0"/>
              <a:cs typeface="Times New Roman" panose="02020603050405020304" pitchFamily="18" charset="0"/>
            </a:endParaRPr>
          </a:p>
          <a:p>
            <a:pPr algn="just">
              <a:spcAft>
                <a:spcPts val="800"/>
              </a:spcAft>
            </a:pPr>
            <a:r>
              <a:rPr lang="es-CO" dirty="0">
                <a:latin typeface="Arial" panose="020B0604020202020204" pitchFamily="34" charset="0"/>
                <a:ea typeface="Calibri" panose="020F0502020204030204" pitchFamily="34" charset="0"/>
                <a:cs typeface="Arial" panose="020B0604020202020204" pitchFamily="34" charset="0"/>
              </a:rPr>
              <a:t>Por esta razón, el Plan Sectorial de Desarrollo de la Rama Judicial </a:t>
            </a:r>
            <a:r>
              <a:rPr lang="es-CO" b="1" dirty="0">
                <a:latin typeface="Arial" panose="020B0604020202020204" pitchFamily="34" charset="0"/>
                <a:ea typeface="Calibri" panose="020F0502020204030204" pitchFamily="34" charset="0"/>
                <a:cs typeface="Arial" panose="020B0604020202020204" pitchFamily="34" charset="0"/>
              </a:rPr>
              <a:t>2019-2022</a:t>
            </a:r>
            <a:r>
              <a:rPr lang="es-CO" dirty="0">
                <a:latin typeface="Arial" panose="020B0604020202020204" pitchFamily="34" charset="0"/>
                <a:ea typeface="Calibri" panose="020F0502020204030204" pitchFamily="34" charset="0"/>
                <a:cs typeface="Arial" panose="020B0604020202020204" pitchFamily="34" charset="0"/>
              </a:rPr>
              <a:t> plantea como uno de sus ejes o pilares el fortalecimiento de la calidad de la Justicia y atención al ciudadano, donde el Consejo Superior de la Judicatura se propone avanzar en el número de despachos que cumplan los requisitos y criterios de las normas técnicas de calidad y ambiental acercando a las Altas Cortes y demás despachos judiciales que han demostrado su interés en la implementación y adopción del </a:t>
            </a:r>
            <a:r>
              <a:rPr lang="es-CO" b="1" dirty="0">
                <a:latin typeface="Arial" panose="020B0604020202020204" pitchFamily="34" charset="0"/>
                <a:ea typeface="Calibri" panose="020F0502020204030204" pitchFamily="34" charset="0"/>
                <a:cs typeface="Arial" panose="020B0604020202020204" pitchFamily="34" charset="0"/>
              </a:rPr>
              <a:t>SIGCMA</a:t>
            </a:r>
            <a:r>
              <a:rPr lang="es-CO" dirty="0">
                <a:latin typeface="Arial" panose="020B0604020202020204" pitchFamily="34" charset="0"/>
                <a:ea typeface="Calibri" panose="020F0502020204030204" pitchFamily="34" charset="0"/>
                <a:cs typeface="Arial" panose="020B0604020202020204" pitchFamily="34" charset="0"/>
              </a:rPr>
              <a:t>.</a:t>
            </a:r>
          </a:p>
        </p:txBody>
      </p:sp>
      <p:pic>
        <p:nvPicPr>
          <p:cNvPr id="41" name="Picture 3">
            <a:extLst>
              <a:ext uri="{FF2B5EF4-FFF2-40B4-BE49-F238E27FC236}">
                <a16:creationId xmlns:a16="http://schemas.microsoft.com/office/drawing/2014/main" id="{CD1C3A0B-24C2-9241-84AC-C487A4BAE3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402" y="3628356"/>
            <a:ext cx="1162006" cy="1162006"/>
          </a:xfrm>
          <a:prstGeom prst="rect">
            <a:avLst/>
          </a:prstGeom>
        </p:spPr>
      </p:pic>
      <p:sp>
        <p:nvSpPr>
          <p:cNvPr id="62" name="Rectangle 46">
            <a:extLst>
              <a:ext uri="{FF2B5EF4-FFF2-40B4-BE49-F238E27FC236}">
                <a16:creationId xmlns:a16="http://schemas.microsoft.com/office/drawing/2014/main" id="{31174E40-FED5-454B-8523-19C03FF37005}"/>
              </a:ext>
            </a:extLst>
          </p:cNvPr>
          <p:cNvSpPr/>
          <p:nvPr/>
        </p:nvSpPr>
        <p:spPr>
          <a:xfrm>
            <a:off x="1571" y="2283681"/>
            <a:ext cx="238360" cy="24078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3" name="Rectangle 47">
            <a:extLst>
              <a:ext uri="{FF2B5EF4-FFF2-40B4-BE49-F238E27FC236}">
                <a16:creationId xmlns:a16="http://schemas.microsoft.com/office/drawing/2014/main" id="{5872FBF8-8A93-1841-9B41-1BB17F47D011}"/>
              </a:ext>
            </a:extLst>
          </p:cNvPr>
          <p:cNvSpPr/>
          <p:nvPr/>
        </p:nvSpPr>
        <p:spPr>
          <a:xfrm>
            <a:off x="243106" y="2265746"/>
            <a:ext cx="5317890" cy="273609"/>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4" name="TextBox 48">
            <a:extLst>
              <a:ext uri="{FF2B5EF4-FFF2-40B4-BE49-F238E27FC236}">
                <a16:creationId xmlns:a16="http://schemas.microsoft.com/office/drawing/2014/main" id="{A20CCA48-E86D-A642-9815-64CAC1E2534A}"/>
              </a:ext>
            </a:extLst>
          </p:cNvPr>
          <p:cNvSpPr txBox="1"/>
          <p:nvPr/>
        </p:nvSpPr>
        <p:spPr>
          <a:xfrm>
            <a:off x="190283" y="2250628"/>
            <a:ext cx="1417247" cy="307777"/>
          </a:xfrm>
          <a:prstGeom prst="rect">
            <a:avLst/>
          </a:prstGeom>
          <a:noFill/>
        </p:spPr>
        <p:txBody>
          <a:bodyPr wrap="none" rtlCol="0">
            <a:spAutoFit/>
          </a:bodyPr>
          <a:lstStyle/>
          <a:p>
            <a:r>
              <a:rPr lang="es-ES_tradnl" sz="1400" b="1" dirty="0">
                <a:solidFill>
                  <a:schemeClr val="bg1"/>
                </a:solidFill>
                <a:latin typeface="Gotham Medium" panose="02000604030000020004" pitchFamily="2" charset="0"/>
              </a:rPr>
              <a:t>VI. / PROPÓSITO</a:t>
            </a:r>
          </a:p>
        </p:txBody>
      </p:sp>
      <p:sp>
        <p:nvSpPr>
          <p:cNvPr id="65" name="TextBox 81">
            <a:extLst>
              <a:ext uri="{FF2B5EF4-FFF2-40B4-BE49-F238E27FC236}">
                <a16:creationId xmlns:a16="http://schemas.microsoft.com/office/drawing/2014/main" id="{8B6663FE-9C5B-714F-8438-E6501F7F15CD}"/>
              </a:ext>
            </a:extLst>
          </p:cNvPr>
          <p:cNvSpPr txBox="1"/>
          <p:nvPr/>
        </p:nvSpPr>
        <p:spPr>
          <a:xfrm>
            <a:off x="147768" y="1151130"/>
            <a:ext cx="923651"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03</a:t>
            </a:r>
          </a:p>
        </p:txBody>
      </p:sp>
      <p:sp>
        <p:nvSpPr>
          <p:cNvPr id="67" name="TextBox 44">
            <a:extLst>
              <a:ext uri="{FF2B5EF4-FFF2-40B4-BE49-F238E27FC236}">
                <a16:creationId xmlns:a16="http://schemas.microsoft.com/office/drawing/2014/main" id="{D83B896E-6536-A342-A503-C7A3F085EAAF}"/>
              </a:ext>
            </a:extLst>
          </p:cNvPr>
          <p:cNvSpPr txBox="1"/>
          <p:nvPr/>
        </p:nvSpPr>
        <p:spPr>
          <a:xfrm>
            <a:off x="1263443" y="1403267"/>
            <a:ext cx="4979248" cy="586314"/>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VISIÓN-MISIÓN-VALORES</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cxnSp>
        <p:nvCxnSpPr>
          <p:cNvPr id="69" name="Straight Connector 101">
            <a:extLst>
              <a:ext uri="{FF2B5EF4-FFF2-40B4-BE49-F238E27FC236}">
                <a16:creationId xmlns:a16="http://schemas.microsoft.com/office/drawing/2014/main" id="{C80CEDA5-6832-4443-8D08-161F454D536F}"/>
              </a:ext>
            </a:extLst>
          </p:cNvPr>
          <p:cNvCxnSpPr>
            <a:cxnSpLocks/>
          </p:cNvCxnSpPr>
          <p:nvPr/>
        </p:nvCxnSpPr>
        <p:spPr>
          <a:xfrm>
            <a:off x="2237841" y="3144308"/>
            <a:ext cx="0" cy="3184303"/>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70" name="Group 104">
            <a:extLst>
              <a:ext uri="{FF2B5EF4-FFF2-40B4-BE49-F238E27FC236}">
                <a16:creationId xmlns:a16="http://schemas.microsoft.com/office/drawing/2014/main" id="{F92D2BA8-4210-BC4F-90FE-97F981A42945}"/>
              </a:ext>
            </a:extLst>
          </p:cNvPr>
          <p:cNvGrpSpPr/>
          <p:nvPr/>
        </p:nvGrpSpPr>
        <p:grpSpPr>
          <a:xfrm>
            <a:off x="2183151" y="3205789"/>
            <a:ext cx="109440" cy="109440"/>
            <a:chOff x="4200892" y="4432105"/>
            <a:chExt cx="109440" cy="109440"/>
          </a:xfrm>
        </p:grpSpPr>
        <p:grpSp>
          <p:nvGrpSpPr>
            <p:cNvPr id="7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7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7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7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7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77" name="Group 104">
            <a:extLst>
              <a:ext uri="{FF2B5EF4-FFF2-40B4-BE49-F238E27FC236}">
                <a16:creationId xmlns:a16="http://schemas.microsoft.com/office/drawing/2014/main" id="{F92D2BA8-4210-BC4F-90FE-97F981A42945}"/>
              </a:ext>
            </a:extLst>
          </p:cNvPr>
          <p:cNvGrpSpPr/>
          <p:nvPr/>
        </p:nvGrpSpPr>
        <p:grpSpPr>
          <a:xfrm>
            <a:off x="2183151" y="3205789"/>
            <a:ext cx="109440" cy="109440"/>
            <a:chOff x="4200892" y="4432105"/>
            <a:chExt cx="109440" cy="109440"/>
          </a:xfrm>
        </p:grpSpPr>
        <p:grpSp>
          <p:nvGrpSpPr>
            <p:cNvPr id="78"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81"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82"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79"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80"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83" name="Group 104">
            <a:extLst>
              <a:ext uri="{FF2B5EF4-FFF2-40B4-BE49-F238E27FC236}">
                <a16:creationId xmlns:a16="http://schemas.microsoft.com/office/drawing/2014/main" id="{F92D2BA8-4210-BC4F-90FE-97F981A42945}"/>
              </a:ext>
            </a:extLst>
          </p:cNvPr>
          <p:cNvGrpSpPr/>
          <p:nvPr/>
        </p:nvGrpSpPr>
        <p:grpSpPr>
          <a:xfrm>
            <a:off x="2190954" y="4949150"/>
            <a:ext cx="109440" cy="109440"/>
            <a:chOff x="4200892" y="4432105"/>
            <a:chExt cx="109440" cy="109440"/>
          </a:xfrm>
        </p:grpSpPr>
        <p:grpSp>
          <p:nvGrpSpPr>
            <p:cNvPr id="84"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87"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88"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85"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86"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41">
            <a:extLst>
              <a:ext uri="{FF2B5EF4-FFF2-40B4-BE49-F238E27FC236}">
                <a16:creationId xmlns:a16="http://schemas.microsoft.com/office/drawing/2014/main" id="{768C9111-165C-8440-A8C9-ECA52C687868}"/>
              </a:ext>
            </a:extLst>
          </p:cNvPr>
          <p:cNvCxnSpPr/>
          <p:nvPr/>
        </p:nvCxnSpPr>
        <p:spPr>
          <a:xfrm>
            <a:off x="1324841" y="1886802"/>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8" name="TextBox 99">
            <a:extLst>
              <a:ext uri="{FF2B5EF4-FFF2-40B4-BE49-F238E27FC236}">
                <a16:creationId xmlns:a16="http://schemas.microsoft.com/office/drawing/2014/main" id="{4538E793-6C30-F146-9C08-53940C8BB204}"/>
              </a:ext>
            </a:extLst>
          </p:cNvPr>
          <p:cNvSpPr txBox="1"/>
          <p:nvPr/>
        </p:nvSpPr>
        <p:spPr>
          <a:xfrm>
            <a:off x="2921076" y="3433974"/>
            <a:ext cx="8451891" cy="2462213"/>
          </a:xfrm>
          <a:prstGeom prst="rect">
            <a:avLst/>
          </a:prstGeom>
          <a:noFill/>
        </p:spPr>
        <p:txBody>
          <a:bodyPr wrap="square" rtlCol="0">
            <a:spAutoFit/>
          </a:bodyPr>
          <a:lstStyle/>
          <a:p>
            <a:pPr algn="just" hangingPunct="0">
              <a:spcAft>
                <a:spcPts val="0"/>
              </a:spcAft>
              <a:tabLst>
                <a:tab pos="2610485" algn="l"/>
              </a:tabLst>
            </a:pPr>
            <a:r>
              <a:rPr lang="es-MX" sz="2200" dirty="0">
                <a:latin typeface="Arial" panose="020B0604020202020204" pitchFamily="34" charset="0"/>
                <a:ea typeface="Times New Roman" panose="02020603050405020304" pitchFamily="18" charset="0"/>
                <a:cs typeface="Arial" panose="020B0604020202020204" pitchFamily="34" charset="0"/>
              </a:rPr>
              <a:t>Aumentar el número de despachos que cumplan los requisitos y criterios de las normas técnicas de calidad y ambiental, por medio del mejoramiento continuo del </a:t>
            </a:r>
            <a:r>
              <a:rPr lang="es-MX" sz="2200" b="1" dirty="0">
                <a:latin typeface="Arial" panose="020B0604020202020204" pitchFamily="34" charset="0"/>
                <a:ea typeface="Times New Roman" panose="02020603050405020304" pitchFamily="18" charset="0"/>
                <a:cs typeface="Arial" panose="020B0604020202020204" pitchFamily="34" charset="0"/>
              </a:rPr>
              <a:t>Sistema Integrado de Gestión y Control de la Calidad y del Medio Ambiente - SIGCMA</a:t>
            </a:r>
            <a:r>
              <a:rPr lang="es-MX" sz="2200" dirty="0">
                <a:latin typeface="Arial" panose="020B0604020202020204" pitchFamily="34" charset="0"/>
                <a:ea typeface="Times New Roman" panose="02020603050405020304" pitchFamily="18" charset="0"/>
                <a:cs typeface="Arial" panose="020B0604020202020204" pitchFamily="34" charset="0"/>
              </a:rPr>
              <a:t>, para fortalecer y mejorar la calidad de la administración y el servicio de justicia, por medio de la armonización y coordinación de los esfuerzos de los distintos órganos que la integran.</a:t>
            </a:r>
            <a:endParaRPr lang="en-US" sz="2200" dirty="0">
              <a:latin typeface="Arial" panose="020B0604020202020204" pitchFamily="34" charset="0"/>
              <a:ea typeface="Times New Roman" panose="02020603050405020304" pitchFamily="18" charset="0"/>
              <a:cs typeface="Arial" panose="020B0604020202020204" pitchFamily="34" charset="0"/>
            </a:endParaRPr>
          </a:p>
        </p:txBody>
      </p:sp>
      <p:pic>
        <p:nvPicPr>
          <p:cNvPr id="16" name="Picture 164">
            <a:extLst>
              <a:ext uri="{FF2B5EF4-FFF2-40B4-BE49-F238E27FC236}">
                <a16:creationId xmlns:a16="http://schemas.microsoft.com/office/drawing/2014/main" id="{EE98210F-2A8A-F14E-AADA-A739DC2E40E0}"/>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sp>
        <p:nvSpPr>
          <p:cNvPr id="17" name="TextBox 44">
            <a:extLst>
              <a:ext uri="{FF2B5EF4-FFF2-40B4-BE49-F238E27FC236}">
                <a16:creationId xmlns:a16="http://schemas.microsoft.com/office/drawing/2014/main" id="{D83B896E-6536-A342-A503-C7A3F085EAAF}"/>
              </a:ext>
            </a:extLst>
          </p:cNvPr>
          <p:cNvSpPr txBox="1"/>
          <p:nvPr/>
        </p:nvSpPr>
        <p:spPr>
          <a:xfrm>
            <a:off x="1263443" y="1403267"/>
            <a:ext cx="6888424" cy="563552"/>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OBJETIVO GENERAL Y ESPECIFICOS</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cxnSp>
        <p:nvCxnSpPr>
          <p:cNvPr id="21" name="Straight Connector 41">
            <a:extLst>
              <a:ext uri="{FF2B5EF4-FFF2-40B4-BE49-F238E27FC236}">
                <a16:creationId xmlns:a16="http://schemas.microsoft.com/office/drawing/2014/main" id="{768C9111-165C-8440-A8C9-ECA52C687868}"/>
              </a:ext>
            </a:extLst>
          </p:cNvPr>
          <p:cNvCxnSpPr/>
          <p:nvPr/>
        </p:nvCxnSpPr>
        <p:spPr>
          <a:xfrm>
            <a:off x="1324841" y="1886802"/>
            <a:ext cx="6921604" cy="5195"/>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28" name="Rectangle 46">
            <a:extLst>
              <a:ext uri="{FF2B5EF4-FFF2-40B4-BE49-F238E27FC236}">
                <a16:creationId xmlns:a16="http://schemas.microsoft.com/office/drawing/2014/main" id="{31174E40-FED5-454B-8523-19C03FF37005}"/>
              </a:ext>
            </a:extLst>
          </p:cNvPr>
          <p:cNvSpPr/>
          <p:nvPr/>
        </p:nvSpPr>
        <p:spPr>
          <a:xfrm>
            <a:off x="1571" y="2283681"/>
            <a:ext cx="238360" cy="24078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9" name="Rectangle 47">
            <a:extLst>
              <a:ext uri="{FF2B5EF4-FFF2-40B4-BE49-F238E27FC236}">
                <a16:creationId xmlns:a16="http://schemas.microsoft.com/office/drawing/2014/main" id="{5872FBF8-8A93-1841-9B41-1BB17F47D011}"/>
              </a:ext>
            </a:extLst>
          </p:cNvPr>
          <p:cNvSpPr/>
          <p:nvPr/>
        </p:nvSpPr>
        <p:spPr>
          <a:xfrm>
            <a:off x="243106" y="2265746"/>
            <a:ext cx="5317890" cy="273609"/>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5" name="TextBox 48">
            <a:extLst>
              <a:ext uri="{FF2B5EF4-FFF2-40B4-BE49-F238E27FC236}">
                <a16:creationId xmlns:a16="http://schemas.microsoft.com/office/drawing/2014/main" id="{A20CCA48-E86D-A642-9815-64CAC1E2534A}"/>
              </a:ext>
            </a:extLst>
          </p:cNvPr>
          <p:cNvSpPr txBox="1"/>
          <p:nvPr/>
        </p:nvSpPr>
        <p:spPr>
          <a:xfrm>
            <a:off x="190283" y="2250628"/>
            <a:ext cx="2337499" cy="307777"/>
          </a:xfrm>
          <a:prstGeom prst="rect">
            <a:avLst/>
          </a:prstGeom>
          <a:noFill/>
        </p:spPr>
        <p:txBody>
          <a:bodyPr wrap="none" rtlCol="0">
            <a:spAutoFit/>
          </a:bodyPr>
          <a:lstStyle/>
          <a:p>
            <a:r>
              <a:rPr lang="es-ES_tradnl" sz="1400" b="1" dirty="0">
                <a:solidFill>
                  <a:schemeClr val="bg1"/>
                </a:solidFill>
                <a:latin typeface="Gotham Medium" panose="02000604030000020004" pitchFamily="2" charset="0"/>
              </a:rPr>
              <a:t>VII. / OBJETIVO GENERAL</a:t>
            </a:r>
          </a:p>
        </p:txBody>
      </p:sp>
      <p:pic>
        <p:nvPicPr>
          <p:cNvPr id="36" name="Picture 3">
            <a:extLst>
              <a:ext uri="{FF2B5EF4-FFF2-40B4-BE49-F238E27FC236}">
                <a16:creationId xmlns:a16="http://schemas.microsoft.com/office/drawing/2014/main" id="{4153B5C1-95FB-AA42-85A4-764A1D5B7B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9032" y="3604384"/>
            <a:ext cx="1708750" cy="1708750"/>
          </a:xfrm>
          <a:prstGeom prst="rect">
            <a:avLst/>
          </a:prstGeom>
        </p:spPr>
      </p:pic>
      <p:sp>
        <p:nvSpPr>
          <p:cNvPr id="63" name="Rectangle 69">
            <a:extLst>
              <a:ext uri="{FF2B5EF4-FFF2-40B4-BE49-F238E27FC236}">
                <a16:creationId xmlns:a16="http://schemas.microsoft.com/office/drawing/2014/main" id="{3B32B5E7-ED45-6945-942B-69C68272165A}"/>
              </a:ext>
            </a:extLst>
          </p:cNvPr>
          <p:cNvSpPr/>
          <p:nvPr/>
        </p:nvSpPr>
        <p:spPr>
          <a:xfrm>
            <a:off x="1095375" y="11632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4" name="Rectangle 70">
            <a:extLst>
              <a:ext uri="{FF2B5EF4-FFF2-40B4-BE49-F238E27FC236}">
                <a16:creationId xmlns:a16="http://schemas.microsoft.com/office/drawing/2014/main" id="{A0F48E4F-354E-8D42-B488-D1086A08F77B}"/>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5" name="Rectangle 71">
            <a:extLst>
              <a:ext uri="{FF2B5EF4-FFF2-40B4-BE49-F238E27FC236}">
                <a16:creationId xmlns:a16="http://schemas.microsoft.com/office/drawing/2014/main" id="{1FA732A3-7B1A-284E-AE6F-12A67BEB5B54}"/>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6" name="Rectangle 72">
            <a:extLst>
              <a:ext uri="{FF2B5EF4-FFF2-40B4-BE49-F238E27FC236}">
                <a16:creationId xmlns:a16="http://schemas.microsoft.com/office/drawing/2014/main" id="{A7C30E5C-621F-F04F-AD83-7C213D62479D}"/>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7" name="TextBox 81">
            <a:extLst>
              <a:ext uri="{FF2B5EF4-FFF2-40B4-BE49-F238E27FC236}">
                <a16:creationId xmlns:a16="http://schemas.microsoft.com/office/drawing/2014/main" id="{8B6663FE-9C5B-714F-8438-E6501F7F15CD}"/>
              </a:ext>
            </a:extLst>
          </p:cNvPr>
          <p:cNvSpPr txBox="1"/>
          <p:nvPr/>
        </p:nvSpPr>
        <p:spPr>
          <a:xfrm>
            <a:off x="147768" y="1151130"/>
            <a:ext cx="923651"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5">
            <a:extLst>
              <a:ext uri="{FF2B5EF4-FFF2-40B4-BE49-F238E27FC236}">
                <a16:creationId xmlns:a16="http://schemas.microsoft.com/office/drawing/2014/main" id="{B83526E8-EDA0-5B4F-BF76-B6C4B30FD7DA}"/>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sp>
        <p:nvSpPr>
          <p:cNvPr id="60" name="TextBox 99">
            <a:extLst>
              <a:ext uri="{FF2B5EF4-FFF2-40B4-BE49-F238E27FC236}">
                <a16:creationId xmlns:a16="http://schemas.microsoft.com/office/drawing/2014/main" id="{4538E793-6C30-F146-9C08-53940C8BB204}"/>
              </a:ext>
            </a:extLst>
          </p:cNvPr>
          <p:cNvSpPr txBox="1"/>
          <p:nvPr/>
        </p:nvSpPr>
        <p:spPr>
          <a:xfrm>
            <a:off x="2513368" y="2873382"/>
            <a:ext cx="7348351" cy="584775"/>
          </a:xfrm>
          <a:prstGeom prst="rect">
            <a:avLst/>
          </a:prstGeom>
          <a:noFill/>
        </p:spPr>
        <p:txBody>
          <a:bodyPr wrap="square" rtlCol="0">
            <a:spAutoFit/>
          </a:bodyPr>
          <a:lstStyle/>
          <a:p>
            <a:pPr lvl="0" algn="just">
              <a:defRPr/>
            </a:pPr>
            <a:r>
              <a:rPr lang="es-ES" sz="1600" dirty="0">
                <a:latin typeface="Gotham Medium"/>
              </a:rPr>
              <a:t>Garantizar el acceso a la Justicia, reconociendo al usuario como razón de ser de la misma. </a:t>
            </a:r>
            <a:endParaRPr lang="en-US" sz="1600" dirty="0">
              <a:latin typeface="Gotham Medium"/>
            </a:endParaRPr>
          </a:p>
        </p:txBody>
      </p:sp>
      <p:cxnSp>
        <p:nvCxnSpPr>
          <p:cNvPr id="61" name="Straight Connector 101">
            <a:extLst>
              <a:ext uri="{FF2B5EF4-FFF2-40B4-BE49-F238E27FC236}">
                <a16:creationId xmlns:a16="http://schemas.microsoft.com/office/drawing/2014/main" id="{C80CEDA5-6832-4443-8D08-161F454D536F}"/>
              </a:ext>
            </a:extLst>
          </p:cNvPr>
          <p:cNvCxnSpPr>
            <a:cxnSpLocks/>
          </p:cNvCxnSpPr>
          <p:nvPr/>
        </p:nvCxnSpPr>
        <p:spPr>
          <a:xfrm>
            <a:off x="2242517" y="2887579"/>
            <a:ext cx="0" cy="2951518"/>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62" name="Group 104">
            <a:extLst>
              <a:ext uri="{FF2B5EF4-FFF2-40B4-BE49-F238E27FC236}">
                <a16:creationId xmlns:a16="http://schemas.microsoft.com/office/drawing/2014/main" id="{F92D2BA8-4210-BC4F-90FE-97F981A42945}"/>
              </a:ext>
            </a:extLst>
          </p:cNvPr>
          <p:cNvGrpSpPr/>
          <p:nvPr/>
        </p:nvGrpSpPr>
        <p:grpSpPr>
          <a:xfrm>
            <a:off x="2186054" y="2976949"/>
            <a:ext cx="109440" cy="109440"/>
            <a:chOff x="4200892" y="4432105"/>
            <a:chExt cx="109440" cy="109440"/>
          </a:xfrm>
        </p:grpSpPr>
        <p:grpSp>
          <p:nvGrpSpPr>
            <p:cNvPr id="63"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66"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67"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64"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65"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pic>
        <p:nvPicPr>
          <p:cNvPr id="68" name="Picture 3">
            <a:extLst>
              <a:ext uri="{FF2B5EF4-FFF2-40B4-BE49-F238E27FC236}">
                <a16:creationId xmlns:a16="http://schemas.microsoft.com/office/drawing/2014/main" id="{4153B5C1-95FB-AA42-85A4-764A1D5B7B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8000" y="3627206"/>
            <a:ext cx="1080000" cy="1080000"/>
          </a:xfrm>
          <a:prstGeom prst="rect">
            <a:avLst/>
          </a:prstGeom>
        </p:spPr>
      </p:pic>
      <p:sp>
        <p:nvSpPr>
          <p:cNvPr id="71" name="TextBox 99">
            <a:extLst>
              <a:ext uri="{FF2B5EF4-FFF2-40B4-BE49-F238E27FC236}">
                <a16:creationId xmlns:a16="http://schemas.microsoft.com/office/drawing/2014/main" id="{4538E793-6C30-F146-9C08-53940C8BB204}"/>
              </a:ext>
            </a:extLst>
          </p:cNvPr>
          <p:cNvSpPr txBox="1"/>
          <p:nvPr/>
        </p:nvSpPr>
        <p:spPr>
          <a:xfrm>
            <a:off x="2521921" y="3444481"/>
            <a:ext cx="7348351" cy="584775"/>
          </a:xfrm>
          <a:prstGeom prst="rect">
            <a:avLst/>
          </a:prstGeom>
          <a:noFill/>
        </p:spPr>
        <p:txBody>
          <a:bodyPr wrap="square" rtlCol="0">
            <a:spAutoFit/>
          </a:bodyPr>
          <a:lstStyle/>
          <a:p>
            <a:pPr algn="just">
              <a:defRPr/>
            </a:pPr>
            <a:r>
              <a:rPr lang="es-ES" sz="1600" dirty="0">
                <a:latin typeface="Gotham Medium"/>
              </a:rPr>
              <a:t>Avanzar hacia el enfoque sistémico integral de la Rama Judicial, por medio de la armonización y coordinación de los esfuerzos de los distintos órganos que la integran</a:t>
            </a:r>
            <a:endParaRPr lang="en-US" sz="1600" dirty="0">
              <a:latin typeface="Gotham Medium"/>
            </a:endParaRPr>
          </a:p>
        </p:txBody>
      </p:sp>
      <p:grpSp>
        <p:nvGrpSpPr>
          <p:cNvPr id="72" name="Group 104">
            <a:extLst>
              <a:ext uri="{FF2B5EF4-FFF2-40B4-BE49-F238E27FC236}">
                <a16:creationId xmlns:a16="http://schemas.microsoft.com/office/drawing/2014/main" id="{F92D2BA8-4210-BC4F-90FE-97F981A42945}"/>
              </a:ext>
            </a:extLst>
          </p:cNvPr>
          <p:cNvGrpSpPr/>
          <p:nvPr/>
        </p:nvGrpSpPr>
        <p:grpSpPr>
          <a:xfrm>
            <a:off x="2180794" y="3543145"/>
            <a:ext cx="109440" cy="109440"/>
            <a:chOff x="4200892" y="4432105"/>
            <a:chExt cx="109440" cy="109440"/>
          </a:xfrm>
        </p:grpSpPr>
        <p:grpSp>
          <p:nvGrpSpPr>
            <p:cNvPr id="73"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76"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77"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74"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75"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79" name="TextBox 99">
            <a:extLst>
              <a:ext uri="{FF2B5EF4-FFF2-40B4-BE49-F238E27FC236}">
                <a16:creationId xmlns:a16="http://schemas.microsoft.com/office/drawing/2014/main" id="{4538E793-6C30-F146-9C08-53940C8BB204}"/>
              </a:ext>
            </a:extLst>
          </p:cNvPr>
          <p:cNvSpPr txBox="1"/>
          <p:nvPr/>
        </p:nvSpPr>
        <p:spPr>
          <a:xfrm>
            <a:off x="2518356" y="4043424"/>
            <a:ext cx="7348351" cy="338554"/>
          </a:xfrm>
          <a:prstGeom prst="rect">
            <a:avLst/>
          </a:prstGeom>
          <a:noFill/>
        </p:spPr>
        <p:txBody>
          <a:bodyPr wrap="square" rtlCol="0">
            <a:spAutoFit/>
          </a:bodyPr>
          <a:lstStyle/>
          <a:p>
            <a:pPr lvl="0" algn="just">
              <a:defRPr/>
            </a:pPr>
            <a:r>
              <a:rPr lang="es-ES" sz="1600" dirty="0">
                <a:latin typeface="Gotham Medium"/>
              </a:rPr>
              <a:t>Cumplir los requisitos de los usuarios de conformidad con la Constitución y la Ley.  </a:t>
            </a:r>
            <a:endParaRPr lang="en-US" sz="1600" dirty="0">
              <a:latin typeface="Gotham Medium"/>
            </a:endParaRPr>
          </a:p>
        </p:txBody>
      </p:sp>
      <p:grpSp>
        <p:nvGrpSpPr>
          <p:cNvPr id="80" name="Group 104">
            <a:extLst>
              <a:ext uri="{FF2B5EF4-FFF2-40B4-BE49-F238E27FC236}">
                <a16:creationId xmlns:a16="http://schemas.microsoft.com/office/drawing/2014/main" id="{F92D2BA8-4210-BC4F-90FE-97F981A42945}"/>
              </a:ext>
            </a:extLst>
          </p:cNvPr>
          <p:cNvGrpSpPr/>
          <p:nvPr/>
        </p:nvGrpSpPr>
        <p:grpSpPr>
          <a:xfrm>
            <a:off x="2189182" y="4184291"/>
            <a:ext cx="109440" cy="109440"/>
            <a:chOff x="4200892" y="4432105"/>
            <a:chExt cx="109440" cy="109440"/>
          </a:xfrm>
        </p:grpSpPr>
        <p:grpSp>
          <p:nvGrpSpPr>
            <p:cNvPr id="8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8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8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8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8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86" name="TextBox 99">
            <a:extLst>
              <a:ext uri="{FF2B5EF4-FFF2-40B4-BE49-F238E27FC236}">
                <a16:creationId xmlns:a16="http://schemas.microsoft.com/office/drawing/2014/main" id="{4538E793-6C30-F146-9C08-53940C8BB204}"/>
              </a:ext>
            </a:extLst>
          </p:cNvPr>
          <p:cNvSpPr txBox="1"/>
          <p:nvPr/>
        </p:nvSpPr>
        <p:spPr>
          <a:xfrm>
            <a:off x="2541234" y="4384537"/>
            <a:ext cx="7348351" cy="1077218"/>
          </a:xfrm>
          <a:prstGeom prst="rect">
            <a:avLst/>
          </a:prstGeom>
          <a:noFill/>
        </p:spPr>
        <p:txBody>
          <a:bodyPr wrap="square" rtlCol="0">
            <a:spAutoFit/>
          </a:bodyPr>
          <a:lstStyle/>
          <a:p>
            <a:pPr lvl="0" algn="just">
              <a:defRPr/>
            </a:pPr>
            <a:r>
              <a:rPr lang="es-ES" sz="1600" dirty="0">
                <a:latin typeface="Gotham Medium"/>
              </a:rPr>
              <a:t>Incrementar los niveles de satisfacción del usuario, estableciendo metas que respondan a las necesidades y expectativas de los usuarios internos y externos, a partir del fortalecimiento de las estrategias de planeación, gestión eficaz y eficiente de los procesos.  </a:t>
            </a:r>
            <a:endParaRPr lang="en-US" sz="1600" dirty="0">
              <a:latin typeface="Gotham Medium"/>
            </a:endParaRPr>
          </a:p>
        </p:txBody>
      </p:sp>
      <p:grpSp>
        <p:nvGrpSpPr>
          <p:cNvPr id="87" name="Group 104">
            <a:extLst>
              <a:ext uri="{FF2B5EF4-FFF2-40B4-BE49-F238E27FC236}">
                <a16:creationId xmlns:a16="http://schemas.microsoft.com/office/drawing/2014/main" id="{F92D2BA8-4210-BC4F-90FE-97F981A42945}"/>
              </a:ext>
            </a:extLst>
          </p:cNvPr>
          <p:cNvGrpSpPr/>
          <p:nvPr/>
        </p:nvGrpSpPr>
        <p:grpSpPr>
          <a:xfrm>
            <a:off x="2183922" y="4511331"/>
            <a:ext cx="109440" cy="109440"/>
            <a:chOff x="4200892" y="4432105"/>
            <a:chExt cx="109440" cy="109440"/>
          </a:xfrm>
        </p:grpSpPr>
        <p:grpSp>
          <p:nvGrpSpPr>
            <p:cNvPr id="88"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91"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92"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89"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90"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93" name="TextBox 99">
            <a:extLst>
              <a:ext uri="{FF2B5EF4-FFF2-40B4-BE49-F238E27FC236}">
                <a16:creationId xmlns:a16="http://schemas.microsoft.com/office/drawing/2014/main" id="{4538E793-6C30-F146-9C08-53940C8BB204}"/>
              </a:ext>
            </a:extLst>
          </p:cNvPr>
          <p:cNvSpPr txBox="1"/>
          <p:nvPr/>
        </p:nvSpPr>
        <p:spPr>
          <a:xfrm>
            <a:off x="2550041" y="5461755"/>
            <a:ext cx="7348351" cy="584775"/>
          </a:xfrm>
          <a:prstGeom prst="rect">
            <a:avLst/>
          </a:prstGeom>
          <a:noFill/>
        </p:spPr>
        <p:txBody>
          <a:bodyPr wrap="square" rtlCol="0">
            <a:spAutoFit/>
          </a:bodyPr>
          <a:lstStyle/>
          <a:p>
            <a:pPr lvl="0" algn="just">
              <a:defRPr/>
            </a:pPr>
            <a:r>
              <a:rPr lang="es-ES" sz="1600" dirty="0">
                <a:latin typeface="Gotham Medium"/>
              </a:rPr>
              <a:t>Fomentar la cultura organizacional de calidad, control y medio ambiente, orientada a la responsabilidad social y ética del servidor judicial. </a:t>
            </a:r>
            <a:endParaRPr lang="en-US" sz="1600" dirty="0">
              <a:latin typeface="Gotham Medium"/>
            </a:endParaRPr>
          </a:p>
        </p:txBody>
      </p:sp>
      <p:grpSp>
        <p:nvGrpSpPr>
          <p:cNvPr id="94" name="Group 104">
            <a:extLst>
              <a:ext uri="{FF2B5EF4-FFF2-40B4-BE49-F238E27FC236}">
                <a16:creationId xmlns:a16="http://schemas.microsoft.com/office/drawing/2014/main" id="{F92D2BA8-4210-BC4F-90FE-97F981A42945}"/>
              </a:ext>
            </a:extLst>
          </p:cNvPr>
          <p:cNvGrpSpPr/>
          <p:nvPr/>
        </p:nvGrpSpPr>
        <p:grpSpPr>
          <a:xfrm>
            <a:off x="2178662" y="5608477"/>
            <a:ext cx="109440" cy="109440"/>
            <a:chOff x="4200892" y="4432105"/>
            <a:chExt cx="109440" cy="109440"/>
          </a:xfrm>
        </p:grpSpPr>
        <p:grpSp>
          <p:nvGrpSpPr>
            <p:cNvPr id="9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9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9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9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9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cxnSp>
        <p:nvCxnSpPr>
          <p:cNvPr id="115" name="Straight Connector 41">
            <a:extLst>
              <a:ext uri="{FF2B5EF4-FFF2-40B4-BE49-F238E27FC236}">
                <a16:creationId xmlns:a16="http://schemas.microsoft.com/office/drawing/2014/main" id="{768C9111-165C-8440-A8C9-ECA52C687868}"/>
              </a:ext>
            </a:extLst>
          </p:cNvPr>
          <p:cNvCxnSpPr/>
          <p:nvPr/>
        </p:nvCxnSpPr>
        <p:spPr>
          <a:xfrm>
            <a:off x="1324841" y="1886802"/>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116" name="TextBox 44">
            <a:extLst>
              <a:ext uri="{FF2B5EF4-FFF2-40B4-BE49-F238E27FC236}">
                <a16:creationId xmlns:a16="http://schemas.microsoft.com/office/drawing/2014/main" id="{D83B896E-6536-A342-A503-C7A3F085EAAF}"/>
              </a:ext>
            </a:extLst>
          </p:cNvPr>
          <p:cNvSpPr txBox="1"/>
          <p:nvPr/>
        </p:nvSpPr>
        <p:spPr>
          <a:xfrm>
            <a:off x="1263443" y="1403267"/>
            <a:ext cx="6983002" cy="586314"/>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OBJETIVO GENERAL Y ESPECIFICOS</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cxnSp>
        <p:nvCxnSpPr>
          <p:cNvPr id="117" name="Straight Connector 41">
            <a:extLst>
              <a:ext uri="{FF2B5EF4-FFF2-40B4-BE49-F238E27FC236}">
                <a16:creationId xmlns:a16="http://schemas.microsoft.com/office/drawing/2014/main" id="{768C9111-165C-8440-A8C9-ECA52C687868}"/>
              </a:ext>
            </a:extLst>
          </p:cNvPr>
          <p:cNvCxnSpPr/>
          <p:nvPr/>
        </p:nvCxnSpPr>
        <p:spPr>
          <a:xfrm>
            <a:off x="1324841" y="1886802"/>
            <a:ext cx="6921604" cy="5195"/>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118" name="Rectangle 46">
            <a:extLst>
              <a:ext uri="{FF2B5EF4-FFF2-40B4-BE49-F238E27FC236}">
                <a16:creationId xmlns:a16="http://schemas.microsoft.com/office/drawing/2014/main" id="{31174E40-FED5-454B-8523-19C03FF37005}"/>
              </a:ext>
            </a:extLst>
          </p:cNvPr>
          <p:cNvSpPr/>
          <p:nvPr/>
        </p:nvSpPr>
        <p:spPr>
          <a:xfrm>
            <a:off x="1571" y="2283681"/>
            <a:ext cx="238360" cy="24078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9" name="Rectangle 47">
            <a:extLst>
              <a:ext uri="{FF2B5EF4-FFF2-40B4-BE49-F238E27FC236}">
                <a16:creationId xmlns:a16="http://schemas.microsoft.com/office/drawing/2014/main" id="{5872FBF8-8A93-1841-9B41-1BB17F47D011}"/>
              </a:ext>
            </a:extLst>
          </p:cNvPr>
          <p:cNvSpPr/>
          <p:nvPr/>
        </p:nvSpPr>
        <p:spPr>
          <a:xfrm>
            <a:off x="243106" y="2265746"/>
            <a:ext cx="5317890" cy="273609"/>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5" name="TextBox 48">
            <a:extLst>
              <a:ext uri="{FF2B5EF4-FFF2-40B4-BE49-F238E27FC236}">
                <a16:creationId xmlns:a16="http://schemas.microsoft.com/office/drawing/2014/main" id="{A20CCA48-E86D-A642-9815-64CAC1E2534A}"/>
              </a:ext>
            </a:extLst>
          </p:cNvPr>
          <p:cNvSpPr txBox="1"/>
          <p:nvPr/>
        </p:nvSpPr>
        <p:spPr>
          <a:xfrm>
            <a:off x="190283" y="2250628"/>
            <a:ext cx="2393604" cy="307777"/>
          </a:xfrm>
          <a:prstGeom prst="rect">
            <a:avLst/>
          </a:prstGeom>
          <a:noFill/>
        </p:spPr>
        <p:txBody>
          <a:bodyPr wrap="none" rtlCol="0">
            <a:spAutoFit/>
          </a:bodyPr>
          <a:lstStyle/>
          <a:p>
            <a:r>
              <a:rPr lang="es-ES_tradnl" sz="1400" b="1" dirty="0">
                <a:solidFill>
                  <a:schemeClr val="bg1"/>
                </a:solidFill>
                <a:latin typeface="Gotham Medium" panose="02000604030000020004" pitchFamily="2" charset="0"/>
              </a:rPr>
              <a:t>VIII. / OBJETIVO GENERAL</a:t>
            </a:r>
          </a:p>
        </p:txBody>
      </p:sp>
      <p:sp>
        <p:nvSpPr>
          <p:cNvPr id="132" name="Rectangle 69">
            <a:extLst>
              <a:ext uri="{FF2B5EF4-FFF2-40B4-BE49-F238E27FC236}">
                <a16:creationId xmlns:a16="http://schemas.microsoft.com/office/drawing/2014/main" id="{3B32B5E7-ED45-6945-942B-69C68272165A}"/>
              </a:ext>
            </a:extLst>
          </p:cNvPr>
          <p:cNvSpPr/>
          <p:nvPr/>
        </p:nvSpPr>
        <p:spPr>
          <a:xfrm>
            <a:off x="1095375" y="11632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3" name="Rectangle 70">
            <a:extLst>
              <a:ext uri="{FF2B5EF4-FFF2-40B4-BE49-F238E27FC236}">
                <a16:creationId xmlns:a16="http://schemas.microsoft.com/office/drawing/2014/main" id="{A0F48E4F-354E-8D42-B488-D1086A08F77B}"/>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4" name="Rectangle 71">
            <a:extLst>
              <a:ext uri="{FF2B5EF4-FFF2-40B4-BE49-F238E27FC236}">
                <a16:creationId xmlns:a16="http://schemas.microsoft.com/office/drawing/2014/main" id="{1FA732A3-7B1A-284E-AE6F-12A67BEB5B54}"/>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5" name="Rectangle 72">
            <a:extLst>
              <a:ext uri="{FF2B5EF4-FFF2-40B4-BE49-F238E27FC236}">
                <a16:creationId xmlns:a16="http://schemas.microsoft.com/office/drawing/2014/main" id="{A7C30E5C-621F-F04F-AD83-7C213D62479D}"/>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6" name="TextBox 81">
            <a:extLst>
              <a:ext uri="{FF2B5EF4-FFF2-40B4-BE49-F238E27FC236}">
                <a16:creationId xmlns:a16="http://schemas.microsoft.com/office/drawing/2014/main" id="{8B6663FE-9C5B-714F-8438-E6501F7F15CD}"/>
              </a:ext>
            </a:extLst>
          </p:cNvPr>
          <p:cNvSpPr txBox="1"/>
          <p:nvPr/>
        </p:nvSpPr>
        <p:spPr>
          <a:xfrm>
            <a:off x="147768" y="1151130"/>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
        <p:nvSpPr>
          <p:cNvPr id="137" name="Rectangle 39">
            <a:extLst>
              <a:ext uri="{FF2B5EF4-FFF2-40B4-BE49-F238E27FC236}">
                <a16:creationId xmlns:a16="http://schemas.microsoft.com/office/drawing/2014/main" id="{688F2888-3AF1-5949-A31C-1AC24445D462}"/>
              </a:ext>
            </a:extLst>
          </p:cNvPr>
          <p:cNvSpPr/>
          <p:nvPr/>
        </p:nvSpPr>
        <p:spPr>
          <a:xfrm>
            <a:off x="1095375" y="1163241"/>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8" name="Rectangle 40">
            <a:extLst>
              <a:ext uri="{FF2B5EF4-FFF2-40B4-BE49-F238E27FC236}">
                <a16:creationId xmlns:a16="http://schemas.microsoft.com/office/drawing/2014/main" id="{BBD84F1C-1FA3-F24A-9C58-C1972F003B0F}"/>
              </a:ext>
            </a:extLst>
          </p:cNvPr>
          <p:cNvSpPr/>
          <p:nvPr/>
        </p:nvSpPr>
        <p:spPr>
          <a:xfrm>
            <a:off x="1095375" y="1317624"/>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9" name="Rectangle 42">
            <a:extLst>
              <a:ext uri="{FF2B5EF4-FFF2-40B4-BE49-F238E27FC236}">
                <a16:creationId xmlns:a16="http://schemas.microsoft.com/office/drawing/2014/main" id="{6EA9D5E9-9903-CF43-B8BB-ED0409FE621C}"/>
              </a:ext>
            </a:extLst>
          </p:cNvPr>
          <p:cNvSpPr/>
          <p:nvPr/>
        </p:nvSpPr>
        <p:spPr>
          <a:xfrm>
            <a:off x="0" y="1173110"/>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0" name="Rectangle 43">
            <a:extLst>
              <a:ext uri="{FF2B5EF4-FFF2-40B4-BE49-F238E27FC236}">
                <a16:creationId xmlns:a16="http://schemas.microsoft.com/office/drawing/2014/main" id="{F574D4FF-D45F-654F-847B-A623D9B23508}"/>
              </a:ext>
            </a:extLst>
          </p:cNvPr>
          <p:cNvSpPr/>
          <p:nvPr/>
        </p:nvSpPr>
        <p:spPr>
          <a:xfrm>
            <a:off x="241710" y="1171998"/>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1" name="TextBox 81">
            <a:extLst>
              <a:ext uri="{FF2B5EF4-FFF2-40B4-BE49-F238E27FC236}">
                <a16:creationId xmlns:a16="http://schemas.microsoft.com/office/drawing/2014/main" id="{8B6663FE-9C5B-714F-8438-E6501F7F15CD}"/>
              </a:ext>
            </a:extLst>
          </p:cNvPr>
          <p:cNvSpPr txBox="1"/>
          <p:nvPr/>
        </p:nvSpPr>
        <p:spPr>
          <a:xfrm>
            <a:off x="147768" y="1151130"/>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5">
            <a:extLst>
              <a:ext uri="{FF2B5EF4-FFF2-40B4-BE49-F238E27FC236}">
                <a16:creationId xmlns:a16="http://schemas.microsoft.com/office/drawing/2014/main" id="{B83526E8-EDA0-5B4F-BF76-B6C4B30FD7DA}"/>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sp>
        <p:nvSpPr>
          <p:cNvPr id="13" name="TextBox 99">
            <a:extLst>
              <a:ext uri="{FF2B5EF4-FFF2-40B4-BE49-F238E27FC236}">
                <a16:creationId xmlns:a16="http://schemas.microsoft.com/office/drawing/2014/main" id="{4538E793-6C30-F146-9C08-53940C8BB204}"/>
              </a:ext>
            </a:extLst>
          </p:cNvPr>
          <p:cNvSpPr txBox="1"/>
          <p:nvPr/>
        </p:nvSpPr>
        <p:spPr>
          <a:xfrm>
            <a:off x="2527181" y="2822012"/>
            <a:ext cx="7545298" cy="553998"/>
          </a:xfrm>
          <a:prstGeom prst="rect">
            <a:avLst/>
          </a:prstGeom>
          <a:noFill/>
        </p:spPr>
        <p:txBody>
          <a:bodyPr wrap="square" rtlCol="0">
            <a:spAutoFit/>
          </a:bodyPr>
          <a:lstStyle/>
          <a:p>
            <a:pPr lvl="0" algn="just">
              <a:defRPr/>
            </a:pPr>
            <a:r>
              <a:rPr lang="es-ES" sz="1500" dirty="0">
                <a:latin typeface="Gotham Medium"/>
              </a:rPr>
              <a:t>Mejorar continuamente el Sistema Integrado de Gestión y Control de la Calidad y del Medio Ambiente “SIGCMA”. </a:t>
            </a:r>
            <a:endParaRPr lang="en-US" sz="1500" dirty="0">
              <a:latin typeface="Gotham Medium"/>
            </a:endParaRPr>
          </a:p>
        </p:txBody>
      </p:sp>
      <p:cxnSp>
        <p:nvCxnSpPr>
          <p:cNvPr id="14" name="Straight Connector 101">
            <a:extLst>
              <a:ext uri="{FF2B5EF4-FFF2-40B4-BE49-F238E27FC236}">
                <a16:creationId xmlns:a16="http://schemas.microsoft.com/office/drawing/2014/main" id="{C80CEDA5-6832-4443-8D08-161F454D536F}"/>
              </a:ext>
            </a:extLst>
          </p:cNvPr>
          <p:cNvCxnSpPr>
            <a:cxnSpLocks/>
          </p:cNvCxnSpPr>
          <p:nvPr/>
        </p:nvCxnSpPr>
        <p:spPr>
          <a:xfrm>
            <a:off x="2242517" y="2887579"/>
            <a:ext cx="0" cy="2442067"/>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5" name="Group 104">
            <a:extLst>
              <a:ext uri="{FF2B5EF4-FFF2-40B4-BE49-F238E27FC236}">
                <a16:creationId xmlns:a16="http://schemas.microsoft.com/office/drawing/2014/main" id="{F92D2BA8-4210-BC4F-90FE-97F981A42945}"/>
              </a:ext>
            </a:extLst>
          </p:cNvPr>
          <p:cNvGrpSpPr/>
          <p:nvPr/>
        </p:nvGrpSpPr>
        <p:grpSpPr>
          <a:xfrm>
            <a:off x="2186054" y="2934745"/>
            <a:ext cx="109440" cy="109440"/>
            <a:chOff x="4200892" y="4432105"/>
            <a:chExt cx="109440" cy="109440"/>
          </a:xfrm>
        </p:grpSpPr>
        <p:grpSp>
          <p:nvGrpSpPr>
            <p:cNvPr id="16"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9"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0"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7"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8"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pic>
        <p:nvPicPr>
          <p:cNvPr id="21" name="Picture 3">
            <a:extLst>
              <a:ext uri="{FF2B5EF4-FFF2-40B4-BE49-F238E27FC236}">
                <a16:creationId xmlns:a16="http://schemas.microsoft.com/office/drawing/2014/main" id="{4153B5C1-95FB-AA42-85A4-764A1D5B7B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8000" y="3627206"/>
            <a:ext cx="1080000" cy="1080000"/>
          </a:xfrm>
          <a:prstGeom prst="rect">
            <a:avLst/>
          </a:prstGeom>
        </p:spPr>
      </p:pic>
      <p:sp>
        <p:nvSpPr>
          <p:cNvPr id="22" name="TextBox 99">
            <a:extLst>
              <a:ext uri="{FF2B5EF4-FFF2-40B4-BE49-F238E27FC236}">
                <a16:creationId xmlns:a16="http://schemas.microsoft.com/office/drawing/2014/main" id="{4538E793-6C30-F146-9C08-53940C8BB204}"/>
              </a:ext>
            </a:extLst>
          </p:cNvPr>
          <p:cNvSpPr txBox="1"/>
          <p:nvPr/>
        </p:nvSpPr>
        <p:spPr>
          <a:xfrm>
            <a:off x="2535988" y="3402276"/>
            <a:ext cx="7545298" cy="553998"/>
          </a:xfrm>
          <a:prstGeom prst="rect">
            <a:avLst/>
          </a:prstGeom>
          <a:noFill/>
        </p:spPr>
        <p:txBody>
          <a:bodyPr wrap="square" rtlCol="0">
            <a:spAutoFit/>
          </a:bodyPr>
          <a:lstStyle/>
          <a:p>
            <a:pPr lvl="0" algn="just">
              <a:defRPr/>
            </a:pPr>
            <a:r>
              <a:rPr lang="es-ES" sz="1500" dirty="0">
                <a:latin typeface="Gotham Medium"/>
              </a:rPr>
              <a:t>Fortalecer continuamente las competencias y el liderazgo del talento humano de la organización. </a:t>
            </a:r>
            <a:endParaRPr lang="en-US" sz="1500" dirty="0">
              <a:latin typeface="Gotham Medium"/>
            </a:endParaRPr>
          </a:p>
        </p:txBody>
      </p:sp>
      <p:grpSp>
        <p:nvGrpSpPr>
          <p:cNvPr id="23" name="Group 104">
            <a:extLst>
              <a:ext uri="{FF2B5EF4-FFF2-40B4-BE49-F238E27FC236}">
                <a16:creationId xmlns:a16="http://schemas.microsoft.com/office/drawing/2014/main" id="{F92D2BA8-4210-BC4F-90FE-97F981A42945}"/>
              </a:ext>
            </a:extLst>
          </p:cNvPr>
          <p:cNvGrpSpPr/>
          <p:nvPr/>
        </p:nvGrpSpPr>
        <p:grpSpPr>
          <a:xfrm>
            <a:off x="2180794" y="3472805"/>
            <a:ext cx="109440" cy="109440"/>
            <a:chOff x="4200892" y="4432105"/>
            <a:chExt cx="109440" cy="109440"/>
          </a:xfrm>
        </p:grpSpPr>
        <p:grpSp>
          <p:nvGrpSpPr>
            <p:cNvPr id="24"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7"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8"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5"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6"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9" name="TextBox 99">
            <a:extLst>
              <a:ext uri="{FF2B5EF4-FFF2-40B4-BE49-F238E27FC236}">
                <a16:creationId xmlns:a16="http://schemas.microsoft.com/office/drawing/2014/main" id="{4538E793-6C30-F146-9C08-53940C8BB204}"/>
              </a:ext>
            </a:extLst>
          </p:cNvPr>
          <p:cNvSpPr txBox="1"/>
          <p:nvPr/>
        </p:nvSpPr>
        <p:spPr>
          <a:xfrm>
            <a:off x="2546494" y="3896434"/>
            <a:ext cx="7545298" cy="553998"/>
          </a:xfrm>
          <a:prstGeom prst="rect">
            <a:avLst/>
          </a:prstGeom>
          <a:noFill/>
        </p:spPr>
        <p:txBody>
          <a:bodyPr wrap="square" rtlCol="0">
            <a:spAutoFit/>
          </a:bodyPr>
          <a:lstStyle/>
          <a:p>
            <a:pPr lvl="0">
              <a:defRPr/>
            </a:pPr>
            <a:r>
              <a:rPr lang="es-ES" sz="1500" dirty="0">
                <a:latin typeface="Gotham Medium"/>
              </a:rPr>
              <a:t>Reconocer la importancia del talento humano y de la gestión del conocimiento en la Administración de Justicia. </a:t>
            </a:r>
            <a:endParaRPr lang="en-US" sz="1500" dirty="0">
              <a:latin typeface="Gotham Medium"/>
            </a:endParaRPr>
          </a:p>
        </p:txBody>
      </p:sp>
      <p:grpSp>
        <p:nvGrpSpPr>
          <p:cNvPr id="30" name="Group 104">
            <a:extLst>
              <a:ext uri="{FF2B5EF4-FFF2-40B4-BE49-F238E27FC236}">
                <a16:creationId xmlns:a16="http://schemas.microsoft.com/office/drawing/2014/main" id="{F92D2BA8-4210-BC4F-90FE-97F981A42945}"/>
              </a:ext>
            </a:extLst>
          </p:cNvPr>
          <p:cNvGrpSpPr/>
          <p:nvPr/>
        </p:nvGrpSpPr>
        <p:grpSpPr>
          <a:xfrm>
            <a:off x="2189182" y="3995099"/>
            <a:ext cx="109440" cy="109440"/>
            <a:chOff x="4200892" y="4432105"/>
            <a:chExt cx="109440" cy="109440"/>
          </a:xfrm>
        </p:grpSpPr>
        <p:grpSp>
          <p:nvGrpSpPr>
            <p:cNvPr id="3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3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3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3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3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36" name="TextBox 99">
            <a:extLst>
              <a:ext uri="{FF2B5EF4-FFF2-40B4-BE49-F238E27FC236}">
                <a16:creationId xmlns:a16="http://schemas.microsoft.com/office/drawing/2014/main" id="{4538E793-6C30-F146-9C08-53940C8BB204}"/>
              </a:ext>
            </a:extLst>
          </p:cNvPr>
          <p:cNvSpPr txBox="1"/>
          <p:nvPr/>
        </p:nvSpPr>
        <p:spPr>
          <a:xfrm>
            <a:off x="2555303" y="4406358"/>
            <a:ext cx="7545298" cy="553998"/>
          </a:xfrm>
          <a:prstGeom prst="rect">
            <a:avLst/>
          </a:prstGeom>
          <a:noFill/>
        </p:spPr>
        <p:txBody>
          <a:bodyPr wrap="square" rtlCol="0">
            <a:spAutoFit/>
          </a:bodyPr>
          <a:lstStyle/>
          <a:p>
            <a:pPr lvl="0" algn="just">
              <a:defRPr/>
            </a:pPr>
            <a:r>
              <a:rPr lang="es-ES" sz="1500" dirty="0">
                <a:latin typeface="Gotham Medium"/>
              </a:rPr>
              <a:t>Aprovechar eficientemente los recursos naturales utilizados por la entidad, en especial el uso del papel, el agua y la energía, y gestionar de manera racional los residuos sólidos. </a:t>
            </a:r>
            <a:endParaRPr lang="en-US" sz="1500" dirty="0">
              <a:latin typeface="Gotham Medium"/>
            </a:endParaRPr>
          </a:p>
        </p:txBody>
      </p:sp>
      <p:grpSp>
        <p:nvGrpSpPr>
          <p:cNvPr id="37" name="Group 104">
            <a:extLst>
              <a:ext uri="{FF2B5EF4-FFF2-40B4-BE49-F238E27FC236}">
                <a16:creationId xmlns:a16="http://schemas.microsoft.com/office/drawing/2014/main" id="{F92D2BA8-4210-BC4F-90FE-97F981A42945}"/>
              </a:ext>
            </a:extLst>
          </p:cNvPr>
          <p:cNvGrpSpPr/>
          <p:nvPr/>
        </p:nvGrpSpPr>
        <p:grpSpPr>
          <a:xfrm>
            <a:off x="2183922" y="4519091"/>
            <a:ext cx="109440" cy="109440"/>
            <a:chOff x="4200892" y="4432105"/>
            <a:chExt cx="109440" cy="109440"/>
          </a:xfrm>
        </p:grpSpPr>
        <p:grpSp>
          <p:nvGrpSpPr>
            <p:cNvPr id="38"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41"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42"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39"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40"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43" name="TextBox 99">
            <a:extLst>
              <a:ext uri="{FF2B5EF4-FFF2-40B4-BE49-F238E27FC236}">
                <a16:creationId xmlns:a16="http://schemas.microsoft.com/office/drawing/2014/main" id="{4538E793-6C30-F146-9C08-53940C8BB204}"/>
              </a:ext>
            </a:extLst>
          </p:cNvPr>
          <p:cNvSpPr txBox="1"/>
          <p:nvPr/>
        </p:nvSpPr>
        <p:spPr>
          <a:xfrm>
            <a:off x="2592244" y="5005300"/>
            <a:ext cx="7545298" cy="553998"/>
          </a:xfrm>
          <a:prstGeom prst="rect">
            <a:avLst/>
          </a:prstGeom>
          <a:noFill/>
        </p:spPr>
        <p:txBody>
          <a:bodyPr wrap="square" rtlCol="0">
            <a:spAutoFit/>
          </a:bodyPr>
          <a:lstStyle/>
          <a:p>
            <a:pPr lvl="0" algn="just">
              <a:defRPr/>
            </a:pPr>
            <a:r>
              <a:rPr lang="es-ES" sz="1500" dirty="0">
                <a:latin typeface="Gotham Medium"/>
              </a:rPr>
              <a:t>Prevenir la contaminación ambiental potencial generada por las actividades administrativas y judiciales.</a:t>
            </a:r>
            <a:endParaRPr lang="en-US" sz="1500" dirty="0">
              <a:latin typeface="Gotham Medium"/>
            </a:endParaRPr>
          </a:p>
        </p:txBody>
      </p:sp>
      <p:grpSp>
        <p:nvGrpSpPr>
          <p:cNvPr id="44" name="Group 104">
            <a:extLst>
              <a:ext uri="{FF2B5EF4-FFF2-40B4-BE49-F238E27FC236}">
                <a16:creationId xmlns:a16="http://schemas.microsoft.com/office/drawing/2014/main" id="{F92D2BA8-4210-BC4F-90FE-97F981A42945}"/>
              </a:ext>
            </a:extLst>
          </p:cNvPr>
          <p:cNvGrpSpPr/>
          <p:nvPr/>
        </p:nvGrpSpPr>
        <p:grpSpPr>
          <a:xfrm>
            <a:off x="2178662" y="5103965"/>
            <a:ext cx="109440" cy="109440"/>
            <a:chOff x="4200892" y="4432105"/>
            <a:chExt cx="109440" cy="109440"/>
          </a:xfrm>
        </p:grpSpPr>
        <p:grpSp>
          <p:nvGrpSpPr>
            <p:cNvPr id="4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4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4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4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4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56" name="55 Rectángulo"/>
          <p:cNvSpPr/>
          <p:nvPr/>
        </p:nvSpPr>
        <p:spPr>
          <a:xfrm>
            <a:off x="2898272" y="5791379"/>
            <a:ext cx="7779106" cy="707886"/>
          </a:xfrm>
          <a:prstGeom prst="rect">
            <a:avLst/>
          </a:prstGeom>
        </p:spPr>
        <p:txBody>
          <a:bodyPr wrap="square">
            <a:spAutoFit/>
          </a:bodyPr>
          <a:lstStyle/>
          <a:p>
            <a:pPr lvl="0" algn="ctr">
              <a:defRPr/>
            </a:pPr>
            <a:r>
              <a:rPr lang="es-ES" sz="2000" dirty="0">
                <a:solidFill>
                  <a:schemeClr val="tx1">
                    <a:lumMod val="65000"/>
                    <a:lumOff val="35000"/>
                  </a:schemeClr>
                </a:solidFill>
                <a:latin typeface="Gotham Medium"/>
              </a:rPr>
              <a:t>Garantizar el oportuno y eficaz cumplimiento de la legislación ambiental aplicable a las actividades administrativas y laborales.</a:t>
            </a:r>
            <a:endParaRPr lang="en-US" sz="2000" dirty="0">
              <a:solidFill>
                <a:schemeClr val="tx1">
                  <a:lumMod val="65000"/>
                  <a:lumOff val="35000"/>
                </a:schemeClr>
              </a:solidFill>
              <a:latin typeface="Gotham Medium"/>
            </a:endParaRPr>
          </a:p>
        </p:txBody>
      </p:sp>
      <p:cxnSp>
        <p:nvCxnSpPr>
          <p:cNvPr id="57" name="Straight Connector 41">
            <a:extLst>
              <a:ext uri="{FF2B5EF4-FFF2-40B4-BE49-F238E27FC236}">
                <a16:creationId xmlns:a16="http://schemas.microsoft.com/office/drawing/2014/main" id="{768C9111-165C-8440-A8C9-ECA52C687868}"/>
              </a:ext>
            </a:extLst>
          </p:cNvPr>
          <p:cNvCxnSpPr/>
          <p:nvPr/>
        </p:nvCxnSpPr>
        <p:spPr>
          <a:xfrm>
            <a:off x="1324841" y="1886802"/>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58" name="TextBox 44">
            <a:extLst>
              <a:ext uri="{FF2B5EF4-FFF2-40B4-BE49-F238E27FC236}">
                <a16:creationId xmlns:a16="http://schemas.microsoft.com/office/drawing/2014/main" id="{D83B896E-6536-A342-A503-C7A3F085EAAF}"/>
              </a:ext>
            </a:extLst>
          </p:cNvPr>
          <p:cNvSpPr txBox="1"/>
          <p:nvPr/>
        </p:nvSpPr>
        <p:spPr>
          <a:xfrm>
            <a:off x="1263443" y="1403267"/>
            <a:ext cx="6983002" cy="586314"/>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OBJETIVO GENERAL Y ESPECIFICOS</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cxnSp>
        <p:nvCxnSpPr>
          <p:cNvPr id="59" name="Straight Connector 41">
            <a:extLst>
              <a:ext uri="{FF2B5EF4-FFF2-40B4-BE49-F238E27FC236}">
                <a16:creationId xmlns:a16="http://schemas.microsoft.com/office/drawing/2014/main" id="{768C9111-165C-8440-A8C9-ECA52C687868}"/>
              </a:ext>
            </a:extLst>
          </p:cNvPr>
          <p:cNvCxnSpPr/>
          <p:nvPr/>
        </p:nvCxnSpPr>
        <p:spPr>
          <a:xfrm>
            <a:off x="1324841" y="1886802"/>
            <a:ext cx="6921604" cy="5195"/>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60" name="Rectangle 46">
            <a:extLst>
              <a:ext uri="{FF2B5EF4-FFF2-40B4-BE49-F238E27FC236}">
                <a16:creationId xmlns:a16="http://schemas.microsoft.com/office/drawing/2014/main" id="{31174E40-FED5-454B-8523-19C03FF37005}"/>
              </a:ext>
            </a:extLst>
          </p:cNvPr>
          <p:cNvSpPr/>
          <p:nvPr/>
        </p:nvSpPr>
        <p:spPr>
          <a:xfrm>
            <a:off x="1571" y="2283681"/>
            <a:ext cx="238360" cy="24078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1" name="Rectangle 47">
            <a:extLst>
              <a:ext uri="{FF2B5EF4-FFF2-40B4-BE49-F238E27FC236}">
                <a16:creationId xmlns:a16="http://schemas.microsoft.com/office/drawing/2014/main" id="{5872FBF8-8A93-1841-9B41-1BB17F47D011}"/>
              </a:ext>
            </a:extLst>
          </p:cNvPr>
          <p:cNvSpPr/>
          <p:nvPr/>
        </p:nvSpPr>
        <p:spPr>
          <a:xfrm>
            <a:off x="243106" y="2265746"/>
            <a:ext cx="5317890" cy="273609"/>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7" name="TextBox 48">
            <a:extLst>
              <a:ext uri="{FF2B5EF4-FFF2-40B4-BE49-F238E27FC236}">
                <a16:creationId xmlns:a16="http://schemas.microsoft.com/office/drawing/2014/main" id="{A20CCA48-E86D-A642-9815-64CAC1E2534A}"/>
              </a:ext>
            </a:extLst>
          </p:cNvPr>
          <p:cNvSpPr txBox="1"/>
          <p:nvPr/>
        </p:nvSpPr>
        <p:spPr>
          <a:xfrm>
            <a:off x="190283" y="2250628"/>
            <a:ext cx="2278188" cy="307777"/>
          </a:xfrm>
          <a:prstGeom prst="rect">
            <a:avLst/>
          </a:prstGeom>
          <a:noFill/>
        </p:spPr>
        <p:txBody>
          <a:bodyPr wrap="none" rtlCol="0">
            <a:spAutoFit/>
          </a:bodyPr>
          <a:lstStyle/>
          <a:p>
            <a:r>
              <a:rPr lang="es-ES_tradnl" sz="1400" b="1" dirty="0">
                <a:solidFill>
                  <a:schemeClr val="bg1"/>
                </a:solidFill>
                <a:latin typeface="Gotham Medium" panose="02000604030000020004" pitchFamily="2" charset="0"/>
              </a:rPr>
              <a:t>IX. / OBJETIVO GENERAL</a:t>
            </a:r>
          </a:p>
        </p:txBody>
      </p:sp>
      <p:sp>
        <p:nvSpPr>
          <p:cNvPr id="81" name="TextBox 29">
            <a:extLst>
              <a:ext uri="{FF2B5EF4-FFF2-40B4-BE49-F238E27FC236}">
                <a16:creationId xmlns:a16="http://schemas.microsoft.com/office/drawing/2014/main" id="{0B995BA1-1405-8F47-9032-101E7DA9745A}"/>
              </a:ext>
            </a:extLst>
          </p:cNvPr>
          <p:cNvSpPr txBox="1"/>
          <p:nvPr/>
        </p:nvSpPr>
        <p:spPr>
          <a:xfrm>
            <a:off x="447793" y="2560661"/>
            <a:ext cx="1630949" cy="277512"/>
          </a:xfrm>
          <a:prstGeom prst="rect">
            <a:avLst/>
          </a:prstGeom>
          <a:noFill/>
        </p:spPr>
        <p:txBody>
          <a:bodyPr wrap="square" rtlCol="0">
            <a:spAutoFit/>
          </a:bodyPr>
          <a:lstStyle/>
          <a:p>
            <a:pPr marR="259080" indent="-6350" algn="just">
              <a:lnSpc>
                <a:spcPct val="107000"/>
              </a:lnSpc>
              <a:spcAft>
                <a:spcPts val="860"/>
              </a:spcAft>
            </a:pPr>
            <a:r>
              <a:rPr lang="es-CO" sz="1200" i="1" dirty="0">
                <a:solidFill>
                  <a:srgbClr val="002A41"/>
                </a:solidFill>
                <a:latin typeface="Gotham Book" panose="02000604040000020004" pitchFamily="2" charset="0"/>
                <a:ea typeface="Calibri" panose="020F0502020204030204" pitchFamily="34" charset="0"/>
              </a:rPr>
              <a:t>(Continuación)</a:t>
            </a:r>
            <a:endParaRPr lang="en-US" sz="1200" i="1" dirty="0">
              <a:solidFill>
                <a:srgbClr val="002A41"/>
              </a:solidFill>
              <a:latin typeface="Gotham Book" panose="02000604040000020004" pitchFamily="2" charset="0"/>
              <a:ea typeface="Calibri" panose="020F0502020204030204" pitchFamily="34" charset="0"/>
            </a:endParaRPr>
          </a:p>
        </p:txBody>
      </p:sp>
      <p:sp>
        <p:nvSpPr>
          <p:cNvPr id="95" name="Rectangle 69">
            <a:extLst>
              <a:ext uri="{FF2B5EF4-FFF2-40B4-BE49-F238E27FC236}">
                <a16:creationId xmlns:a16="http://schemas.microsoft.com/office/drawing/2014/main" id="{3B32B5E7-ED45-6945-942B-69C68272165A}"/>
              </a:ext>
            </a:extLst>
          </p:cNvPr>
          <p:cNvSpPr/>
          <p:nvPr/>
        </p:nvSpPr>
        <p:spPr>
          <a:xfrm>
            <a:off x="1095375" y="11632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6" name="Rectangle 70">
            <a:extLst>
              <a:ext uri="{FF2B5EF4-FFF2-40B4-BE49-F238E27FC236}">
                <a16:creationId xmlns:a16="http://schemas.microsoft.com/office/drawing/2014/main" id="{A0F48E4F-354E-8D42-B488-D1086A08F77B}"/>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7" name="Rectangle 71">
            <a:extLst>
              <a:ext uri="{FF2B5EF4-FFF2-40B4-BE49-F238E27FC236}">
                <a16:creationId xmlns:a16="http://schemas.microsoft.com/office/drawing/2014/main" id="{1FA732A3-7B1A-284E-AE6F-12A67BEB5B54}"/>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8" name="Rectangle 72">
            <a:extLst>
              <a:ext uri="{FF2B5EF4-FFF2-40B4-BE49-F238E27FC236}">
                <a16:creationId xmlns:a16="http://schemas.microsoft.com/office/drawing/2014/main" id="{A7C30E5C-621F-F04F-AD83-7C213D62479D}"/>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9" name="TextBox 81">
            <a:extLst>
              <a:ext uri="{FF2B5EF4-FFF2-40B4-BE49-F238E27FC236}">
                <a16:creationId xmlns:a16="http://schemas.microsoft.com/office/drawing/2014/main" id="{8B6663FE-9C5B-714F-8438-E6501F7F15CD}"/>
              </a:ext>
            </a:extLst>
          </p:cNvPr>
          <p:cNvSpPr txBox="1"/>
          <p:nvPr/>
        </p:nvSpPr>
        <p:spPr>
          <a:xfrm>
            <a:off x="147768" y="1151130"/>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41">
            <a:extLst>
              <a:ext uri="{FF2B5EF4-FFF2-40B4-BE49-F238E27FC236}">
                <a16:creationId xmlns:a16="http://schemas.microsoft.com/office/drawing/2014/main" id="{768C9111-165C-8440-A8C9-ECA52C687868}"/>
              </a:ext>
            </a:extLst>
          </p:cNvPr>
          <p:cNvCxnSpPr/>
          <p:nvPr/>
        </p:nvCxnSpPr>
        <p:spPr>
          <a:xfrm>
            <a:off x="1324841" y="1689857"/>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pic>
        <p:nvPicPr>
          <p:cNvPr id="20" name="Picture 164">
            <a:extLst>
              <a:ext uri="{FF2B5EF4-FFF2-40B4-BE49-F238E27FC236}">
                <a16:creationId xmlns:a16="http://schemas.microsoft.com/office/drawing/2014/main" id="{EE98210F-2A8A-F14E-AADA-A739DC2E40E0}"/>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sp>
        <p:nvSpPr>
          <p:cNvPr id="21" name="TextBox 44">
            <a:extLst>
              <a:ext uri="{FF2B5EF4-FFF2-40B4-BE49-F238E27FC236}">
                <a16:creationId xmlns:a16="http://schemas.microsoft.com/office/drawing/2014/main" id="{D83B896E-6536-A342-A503-C7A3F085EAAF}"/>
              </a:ext>
            </a:extLst>
          </p:cNvPr>
          <p:cNvSpPr txBox="1"/>
          <p:nvPr/>
        </p:nvSpPr>
        <p:spPr>
          <a:xfrm>
            <a:off x="1263443" y="1220383"/>
            <a:ext cx="4450257" cy="586314"/>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OBJETIVO ESPECÍFICO</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graphicFrame>
        <p:nvGraphicFramePr>
          <p:cNvPr id="23" name="22 Tabla"/>
          <p:cNvGraphicFramePr>
            <a:graphicFrameLocks noGrp="1"/>
          </p:cNvGraphicFramePr>
          <p:nvPr>
            <p:extLst>
              <p:ext uri="{D42A27DB-BD31-4B8C-83A1-F6EECF244321}">
                <p14:modId xmlns:p14="http://schemas.microsoft.com/office/powerpoint/2010/main" val="3355936735"/>
              </p:ext>
            </p:extLst>
          </p:nvPr>
        </p:nvGraphicFramePr>
        <p:xfrm>
          <a:off x="568468" y="1744163"/>
          <a:ext cx="10799999" cy="5005160"/>
        </p:xfrm>
        <a:graphic>
          <a:graphicData uri="http://schemas.openxmlformats.org/drawingml/2006/table">
            <a:tbl>
              <a:tblPr firstRow="1" bandRow="1" bandCol="1">
                <a:tableStyleId>{22838BEF-8BB2-4498-84A7-C5851F593DF1}</a:tableStyleId>
              </a:tblPr>
              <a:tblGrid>
                <a:gridCol w="1252675">
                  <a:extLst>
                    <a:ext uri="{9D8B030D-6E8A-4147-A177-3AD203B41FA5}">
                      <a16:colId xmlns:a16="http://schemas.microsoft.com/office/drawing/2014/main" val="20000"/>
                    </a:ext>
                  </a:extLst>
                </a:gridCol>
                <a:gridCol w="1041173">
                  <a:extLst>
                    <a:ext uri="{9D8B030D-6E8A-4147-A177-3AD203B41FA5}">
                      <a16:colId xmlns:a16="http://schemas.microsoft.com/office/drawing/2014/main" val="20001"/>
                    </a:ext>
                  </a:extLst>
                </a:gridCol>
                <a:gridCol w="1722014">
                  <a:extLst>
                    <a:ext uri="{9D8B030D-6E8A-4147-A177-3AD203B41FA5}">
                      <a16:colId xmlns:a16="http://schemas.microsoft.com/office/drawing/2014/main" val="20002"/>
                    </a:ext>
                  </a:extLst>
                </a:gridCol>
                <a:gridCol w="512816">
                  <a:extLst>
                    <a:ext uri="{9D8B030D-6E8A-4147-A177-3AD203B41FA5}">
                      <a16:colId xmlns:a16="http://schemas.microsoft.com/office/drawing/2014/main" val="20003"/>
                    </a:ext>
                  </a:extLst>
                </a:gridCol>
                <a:gridCol w="156613">
                  <a:extLst>
                    <a:ext uri="{9D8B030D-6E8A-4147-A177-3AD203B41FA5}">
                      <a16:colId xmlns:a16="http://schemas.microsoft.com/office/drawing/2014/main" val="20004"/>
                    </a:ext>
                  </a:extLst>
                </a:gridCol>
                <a:gridCol w="388255">
                  <a:extLst>
                    <a:ext uri="{9D8B030D-6E8A-4147-A177-3AD203B41FA5}">
                      <a16:colId xmlns:a16="http://schemas.microsoft.com/office/drawing/2014/main" val="20005"/>
                    </a:ext>
                  </a:extLst>
                </a:gridCol>
                <a:gridCol w="539040">
                  <a:extLst>
                    <a:ext uri="{9D8B030D-6E8A-4147-A177-3AD203B41FA5}">
                      <a16:colId xmlns:a16="http://schemas.microsoft.com/office/drawing/2014/main" val="20006"/>
                    </a:ext>
                  </a:extLst>
                </a:gridCol>
                <a:gridCol w="502618">
                  <a:extLst>
                    <a:ext uri="{9D8B030D-6E8A-4147-A177-3AD203B41FA5}">
                      <a16:colId xmlns:a16="http://schemas.microsoft.com/office/drawing/2014/main" val="20007"/>
                    </a:ext>
                  </a:extLst>
                </a:gridCol>
                <a:gridCol w="269042">
                  <a:extLst>
                    <a:ext uri="{9D8B030D-6E8A-4147-A177-3AD203B41FA5}">
                      <a16:colId xmlns:a16="http://schemas.microsoft.com/office/drawing/2014/main" val="20008"/>
                    </a:ext>
                  </a:extLst>
                </a:gridCol>
                <a:gridCol w="4415753">
                  <a:extLst>
                    <a:ext uri="{9D8B030D-6E8A-4147-A177-3AD203B41FA5}">
                      <a16:colId xmlns:a16="http://schemas.microsoft.com/office/drawing/2014/main" val="20009"/>
                    </a:ext>
                  </a:extLst>
                </a:gridCol>
              </a:tblGrid>
              <a:tr h="325204">
                <a:tc gridSpan="2">
                  <a:txBody>
                    <a:bodyPr/>
                    <a:lstStyle/>
                    <a:p>
                      <a:r>
                        <a:rPr lang="es-CO" sz="1500" dirty="0">
                          <a:solidFill>
                            <a:schemeClr val="tx1">
                              <a:lumMod val="65000"/>
                              <a:lumOff val="35000"/>
                            </a:schemeClr>
                          </a:solidFill>
                          <a:latin typeface="Gotham Medium"/>
                        </a:rPr>
                        <a:t>ESTRATEGIA:</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8">
                  <a:txBody>
                    <a:bodyPr/>
                    <a:lstStyle/>
                    <a:p>
                      <a:pPr lvl="0" algn="just"/>
                      <a:r>
                        <a:rPr lang="es-CO" sz="1500" b="0" dirty="0">
                          <a:solidFill>
                            <a:schemeClr val="tx1">
                              <a:lumMod val="50000"/>
                              <a:lumOff val="50000"/>
                            </a:schemeClr>
                          </a:solidFill>
                          <a:latin typeface="Gotham Medium"/>
                        </a:rPr>
                        <a:t>Recertificar y mantener el SIGCMA.</a:t>
                      </a:r>
                      <a:endParaRPr lang="es-ES" sz="15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pPr lvl="0" algn="just"/>
                      <a:endParaRPr lang="es-ES" sz="12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932688">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OBJETIVO:</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8">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500" dirty="0">
                          <a:solidFill>
                            <a:schemeClr val="tx1">
                              <a:lumMod val="50000"/>
                              <a:lumOff val="50000"/>
                            </a:schemeClr>
                          </a:solidFill>
                          <a:latin typeface="Gotham Medium"/>
                        </a:rPr>
                        <a:t>Mantener, mejorar y ampliar el Sistema Integrado de Gestión y Control de la Calidad y del Medio Ambiente SIGCMA, a través de la realización de las actividades tendientes a mantener la certificación por parte de un Ente Certificador Externo, dando cumplimiento a los requisitos de las Normas ISO, el Modelo Integrado de Gestión y Planeación MIPG y de conformidad con lo establecido en acuerdos PSAA14-10160 y PSAA-</a:t>
                      </a:r>
                      <a:r>
                        <a:rPr lang="es-ES_tradnl" sz="1500" baseline="0" dirty="0">
                          <a:solidFill>
                            <a:schemeClr val="tx1">
                              <a:lumMod val="50000"/>
                              <a:lumOff val="50000"/>
                            </a:schemeClr>
                          </a:solidFill>
                          <a:latin typeface="Gotham Medium"/>
                        </a:rPr>
                        <a:t> 1</a:t>
                      </a:r>
                      <a:r>
                        <a:rPr lang="es-ES_tradnl" sz="1500" dirty="0">
                          <a:solidFill>
                            <a:schemeClr val="tx1">
                              <a:lumMod val="50000"/>
                              <a:lumOff val="50000"/>
                            </a:schemeClr>
                          </a:solidFill>
                          <a:latin typeface="Gotham Medium"/>
                        </a:rPr>
                        <a:t>0161, la norma NTC 6256:2018 y la GTC 286:2018</a:t>
                      </a:r>
                      <a:endParaRPr lang="es-ES" sz="1500" dirty="0">
                        <a:solidFill>
                          <a:schemeClr val="tx1">
                            <a:lumMod val="50000"/>
                            <a:lumOff val="50000"/>
                          </a:schemeClr>
                        </a:solidFill>
                        <a:latin typeface="Gotham Medium"/>
                      </a:endParaRPr>
                    </a:p>
                  </a:txBody>
                  <a:tcP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200" dirty="0">
                        <a:solidFill>
                          <a:schemeClr val="tx1">
                            <a:lumMod val="50000"/>
                            <a:lumOff val="50000"/>
                          </a:schemeClr>
                        </a:solidFill>
                        <a:latin typeface="Gotham Medium"/>
                      </a:endParaRPr>
                    </a:p>
                  </a:txBody>
                  <a:tcP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1"/>
                  </a:ext>
                </a:extLst>
              </a:tr>
              <a:tr h="545826">
                <a:tc>
                  <a:txBody>
                    <a:bodyPr/>
                    <a:lstStyle/>
                    <a:p>
                      <a:r>
                        <a:rPr lang="es-CO" sz="1500" b="1" dirty="0">
                          <a:solidFill>
                            <a:schemeClr val="tx1">
                              <a:lumMod val="65000"/>
                              <a:lumOff val="35000"/>
                            </a:schemeClr>
                          </a:solidFill>
                          <a:latin typeface="Gotham Medium"/>
                        </a:rPr>
                        <a:t>LIDERA:</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4">
                  <a:txBody>
                    <a:bodyPr/>
                    <a:lstStyle/>
                    <a:p>
                      <a:pPr algn="just"/>
                      <a:r>
                        <a:rPr lang="es-CO" sz="1500" b="1" dirty="0">
                          <a:solidFill>
                            <a:schemeClr val="tx1">
                              <a:lumMod val="50000"/>
                              <a:lumOff val="50000"/>
                            </a:schemeClr>
                          </a:solidFill>
                          <a:latin typeface="Gotham Medium"/>
                        </a:rPr>
                        <a:t>Dra.</a:t>
                      </a:r>
                      <a:r>
                        <a:rPr lang="es-CO" sz="1500" b="1" baseline="0" dirty="0">
                          <a:solidFill>
                            <a:schemeClr val="tx1">
                              <a:lumMod val="50000"/>
                              <a:lumOff val="50000"/>
                            </a:schemeClr>
                          </a:solidFill>
                          <a:latin typeface="Gotham Medium"/>
                        </a:rPr>
                        <a:t> Martha Lucia Olano  de Noguera</a:t>
                      </a:r>
                    </a:p>
                    <a:p>
                      <a:pPr algn="l"/>
                      <a:r>
                        <a:rPr lang="es-CO" sz="1500" b="1" baseline="0" dirty="0">
                          <a:solidFill>
                            <a:schemeClr val="tx1">
                              <a:lumMod val="50000"/>
                              <a:lumOff val="50000"/>
                            </a:schemeClr>
                          </a:solidFill>
                          <a:latin typeface="Gotham Medium"/>
                        </a:rPr>
                        <a:t>Magistrada Líder del SIGCMA.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just"/>
                      <a:r>
                        <a:rPr lang="es-CO" sz="1500" b="1" dirty="0">
                          <a:solidFill>
                            <a:schemeClr val="tx1">
                              <a:lumMod val="65000"/>
                              <a:lumOff val="35000"/>
                            </a:schemeClr>
                          </a:solidFill>
                          <a:latin typeface="Gotham Medium"/>
                        </a:rPr>
                        <a:t>COORDINA:</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50000"/>
                              <a:lumOff val="50000"/>
                            </a:schemeClr>
                          </a:solidFill>
                          <a:latin typeface="Gotham Medium"/>
                        </a:rPr>
                        <a:t>Coordinador</a:t>
                      </a:r>
                      <a:r>
                        <a:rPr lang="es-CO" sz="1500" b="1" baseline="0" dirty="0">
                          <a:solidFill>
                            <a:schemeClr val="tx1">
                              <a:lumMod val="50000"/>
                              <a:lumOff val="50000"/>
                            </a:schemeClr>
                          </a:solidFill>
                          <a:latin typeface="Gotham Medium"/>
                        </a:rPr>
                        <a:t> Nacional del SIGCMA.</a:t>
                      </a:r>
                      <a:endParaRPr lang="en-US" sz="15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r h="29516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1" dirty="0">
                          <a:solidFill>
                            <a:schemeClr val="tx1">
                              <a:lumMod val="65000"/>
                              <a:lumOff val="35000"/>
                            </a:schemeClr>
                          </a:solidFill>
                          <a:latin typeface="Gotham Medium"/>
                        </a:rPr>
                        <a:t>ACTIVIDADES</a:t>
                      </a:r>
                      <a:endParaRPr lang="en-US" sz="16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1" dirty="0">
                          <a:latin typeface="Gotham Medium"/>
                        </a:rPr>
                        <a:t>CRONOGRAMA</a:t>
                      </a:r>
                      <a:endParaRPr lang="en-US" sz="1600" b="1" dirty="0">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b="1" dirty="0">
                          <a:solidFill>
                            <a:schemeClr val="tx1">
                              <a:lumMod val="65000"/>
                              <a:lumOff val="35000"/>
                            </a:schemeClr>
                          </a:solidFill>
                          <a:latin typeface="Gotham Medium"/>
                        </a:rPr>
                        <a:t>RESPONSABLE</a:t>
                      </a:r>
                      <a:endParaRPr lang="en-US" sz="16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96309">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300" dirty="0">
                          <a:solidFill>
                            <a:schemeClr val="tx1">
                              <a:lumMod val="65000"/>
                              <a:lumOff val="35000"/>
                            </a:schemeClr>
                          </a:solidFill>
                          <a:latin typeface="Gotham Medium"/>
                        </a:rPr>
                        <a:t>Actualizar el Manual de Calidad con base en las Estructuras</a:t>
                      </a:r>
                      <a:r>
                        <a:rPr lang="es-CO" sz="1300" baseline="0" dirty="0">
                          <a:solidFill>
                            <a:schemeClr val="tx1">
                              <a:lumMod val="65000"/>
                              <a:lumOff val="35000"/>
                            </a:schemeClr>
                          </a:solidFill>
                          <a:latin typeface="Gotham Medium"/>
                        </a:rPr>
                        <a:t> de Alto Nivel, la  </a:t>
                      </a:r>
                      <a:r>
                        <a:rPr lang="es-ES_tradnl" sz="1300" dirty="0">
                          <a:solidFill>
                            <a:schemeClr val="tx1">
                              <a:lumMod val="65000"/>
                              <a:lumOff val="35000"/>
                            </a:schemeClr>
                          </a:solidFill>
                          <a:latin typeface="Gotham Medium"/>
                        </a:rPr>
                        <a:t>NTC 6256 :2018 y GTC 286:2018 norma</a:t>
                      </a:r>
                      <a:r>
                        <a:rPr lang="es-ES_tradnl" sz="1300" baseline="0" dirty="0">
                          <a:solidFill>
                            <a:schemeClr val="tx1">
                              <a:lumMod val="65000"/>
                              <a:lumOff val="35000"/>
                            </a:schemeClr>
                          </a:solidFill>
                          <a:latin typeface="Gotham Medium"/>
                        </a:rPr>
                        <a:t> NTC ISO 14001:2015.</a:t>
                      </a:r>
                      <a:endParaRPr lang="es-ES" sz="13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1T</a:t>
                      </a:r>
                      <a:endParaRPr lang="en-US" sz="1150" b="1" dirty="0">
                        <a:solidFill>
                          <a:schemeClr val="tx1">
                            <a:lumMod val="65000"/>
                            <a:lumOff val="35000"/>
                          </a:schemeClr>
                        </a:solidFill>
                        <a:effectLst/>
                        <a:latin typeface="Gotham Medium"/>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150" kern="1200" dirty="0">
                          <a:solidFill>
                            <a:schemeClr val="tx1">
                              <a:lumMod val="50000"/>
                              <a:lumOff val="50000"/>
                            </a:schemeClr>
                          </a:solidFill>
                          <a:effectLst/>
                          <a:latin typeface="Gotham Medium"/>
                          <a:ea typeface="+mn-ea"/>
                          <a:cs typeface="+mn-cs"/>
                        </a:rPr>
                        <a:t> </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2T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3T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4T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dirty="0">
                          <a:solidFill>
                            <a:schemeClr val="tx1">
                              <a:lumMod val="65000"/>
                              <a:lumOff val="35000"/>
                            </a:schemeClr>
                          </a:solidFill>
                          <a:latin typeface="Gotham Medium"/>
                        </a:rPr>
                        <a:t>Profesional</a:t>
                      </a:r>
                      <a:r>
                        <a:rPr lang="es-CO" sz="1400" b="1" baseline="0" dirty="0">
                          <a:solidFill>
                            <a:schemeClr val="tx1">
                              <a:lumMod val="65000"/>
                              <a:lumOff val="35000"/>
                            </a:schemeClr>
                          </a:solidFill>
                          <a:latin typeface="Gotham Medium"/>
                        </a:rPr>
                        <a:t> Universitario UDAE-SIGCMA</a:t>
                      </a:r>
                      <a:endParaRPr lang="en-US" sz="14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val="10004"/>
                  </a:ext>
                </a:extLst>
              </a:tr>
              <a:tr h="596309">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300" dirty="0">
                          <a:solidFill>
                            <a:schemeClr val="tx1">
                              <a:lumMod val="65000"/>
                              <a:lumOff val="35000"/>
                            </a:schemeClr>
                          </a:solidFill>
                          <a:latin typeface="Gotham Medium"/>
                        </a:rPr>
                        <a:t>Revisión</a:t>
                      </a:r>
                      <a:r>
                        <a:rPr lang="es-ES" sz="1300" baseline="0" dirty="0">
                          <a:solidFill>
                            <a:schemeClr val="tx1">
                              <a:lumMod val="65000"/>
                              <a:lumOff val="35000"/>
                            </a:schemeClr>
                          </a:solidFill>
                          <a:latin typeface="Gotham Medium"/>
                        </a:rPr>
                        <a:t> del Proyecto de Manual de Calidad, socialización en los Comités del SIGCMA y presentación en el CSJ para aprobación.</a:t>
                      </a:r>
                      <a:endParaRPr lang="es-ES" sz="13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dirty="0">
                          <a:solidFill>
                            <a:schemeClr val="tx1">
                              <a:lumMod val="65000"/>
                              <a:lumOff val="35000"/>
                            </a:schemeClr>
                          </a:solidFill>
                          <a:latin typeface="Gotham Medium"/>
                        </a:rPr>
                        <a:t>Coordinador Nacional del SIGCMA.</a:t>
                      </a:r>
                      <a:endParaRPr lang="en-US" sz="14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val="10005"/>
                  </a:ext>
                </a:extLst>
              </a:tr>
              <a:tr h="504196">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300" dirty="0">
                          <a:solidFill>
                            <a:schemeClr val="tx1">
                              <a:lumMod val="65000"/>
                              <a:lumOff val="35000"/>
                            </a:schemeClr>
                          </a:solidFill>
                          <a:latin typeface="Gotham Medium"/>
                        </a:rPr>
                        <a:t>Actualización de las</a:t>
                      </a:r>
                      <a:r>
                        <a:rPr lang="es-CO" sz="1300" baseline="0" dirty="0">
                          <a:solidFill>
                            <a:schemeClr val="tx1">
                              <a:lumMod val="65000"/>
                              <a:lumOff val="35000"/>
                            </a:schemeClr>
                          </a:solidFill>
                          <a:latin typeface="Gotham Medium"/>
                        </a:rPr>
                        <a:t> caracterizaciones y procedimiento faltantes.</a:t>
                      </a:r>
                      <a:endParaRPr lang="en-US" sz="13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dirty="0">
                          <a:solidFill>
                            <a:schemeClr val="tx1">
                              <a:lumMod val="65000"/>
                              <a:lumOff val="35000"/>
                            </a:schemeClr>
                          </a:solidFill>
                          <a:latin typeface="Gotham Medium"/>
                        </a:rPr>
                        <a:t>Profesional</a:t>
                      </a:r>
                      <a:r>
                        <a:rPr lang="es-CO" sz="1400" b="1" baseline="0" dirty="0">
                          <a:solidFill>
                            <a:schemeClr val="tx1">
                              <a:lumMod val="65000"/>
                              <a:lumOff val="35000"/>
                            </a:schemeClr>
                          </a:solidFill>
                          <a:latin typeface="Gotham Medium"/>
                        </a:rPr>
                        <a:t> de Enlace y Líder de Proceso.</a:t>
                      </a:r>
                      <a:endParaRPr lang="en-US" sz="14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val="10006"/>
                  </a:ext>
                </a:extLst>
              </a:tr>
              <a:tr h="596309">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300" dirty="0">
                          <a:solidFill>
                            <a:schemeClr val="tx1">
                              <a:lumMod val="65000"/>
                              <a:lumOff val="35000"/>
                            </a:schemeClr>
                          </a:solidFill>
                          <a:latin typeface="Gotham Medium"/>
                        </a:rPr>
                        <a:t>Revisión y ajustes de</a:t>
                      </a:r>
                      <a:r>
                        <a:rPr lang="es-CO" sz="1300" baseline="0" dirty="0">
                          <a:solidFill>
                            <a:schemeClr val="tx1">
                              <a:lumMod val="65000"/>
                              <a:lumOff val="35000"/>
                            </a:schemeClr>
                          </a:solidFill>
                          <a:latin typeface="Gotham Medium"/>
                        </a:rPr>
                        <a:t> caracterizaciones y procedimientos y presentación en los Comités del SIGCMA para aprobación.</a:t>
                      </a:r>
                      <a:endParaRPr lang="en-US" sz="13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dirty="0">
                          <a:solidFill>
                            <a:schemeClr val="tx1">
                              <a:lumMod val="65000"/>
                              <a:lumOff val="35000"/>
                            </a:schemeClr>
                          </a:solidFill>
                          <a:latin typeface="Gotham Medium"/>
                        </a:rPr>
                        <a:t>Profesional</a:t>
                      </a:r>
                      <a:r>
                        <a:rPr lang="es-CO" sz="1400" b="1" baseline="0" dirty="0">
                          <a:solidFill>
                            <a:schemeClr val="tx1">
                              <a:lumMod val="65000"/>
                              <a:lumOff val="35000"/>
                            </a:schemeClr>
                          </a:solidFill>
                          <a:latin typeface="Gotham Medium"/>
                        </a:rPr>
                        <a:t> de Enlace y Líder de Proceso + Coordinador Nacional del SIGCMA.</a:t>
                      </a:r>
                      <a:endParaRPr lang="en-US" sz="14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val="10007"/>
                  </a:ext>
                </a:extLst>
              </a:tr>
            </a:tbl>
          </a:graphicData>
        </a:graphic>
      </p:graphicFrame>
      <p:grpSp>
        <p:nvGrpSpPr>
          <p:cNvPr id="48" name="Group 104">
            <a:extLst>
              <a:ext uri="{FF2B5EF4-FFF2-40B4-BE49-F238E27FC236}">
                <a16:creationId xmlns:a16="http://schemas.microsoft.com/office/drawing/2014/main" id="{F92D2BA8-4210-BC4F-90FE-97F981A42945}"/>
              </a:ext>
            </a:extLst>
          </p:cNvPr>
          <p:cNvGrpSpPr/>
          <p:nvPr/>
        </p:nvGrpSpPr>
        <p:grpSpPr>
          <a:xfrm>
            <a:off x="4827478" y="4607149"/>
            <a:ext cx="109440" cy="109440"/>
            <a:chOff x="4200892" y="4432105"/>
            <a:chExt cx="109440" cy="109440"/>
          </a:xfrm>
        </p:grpSpPr>
        <p:grpSp>
          <p:nvGrpSpPr>
            <p:cNvPr id="49"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52"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53"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50"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51"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61" name="Group 104">
            <a:extLst>
              <a:ext uri="{FF2B5EF4-FFF2-40B4-BE49-F238E27FC236}">
                <a16:creationId xmlns:a16="http://schemas.microsoft.com/office/drawing/2014/main" id="{F92D2BA8-4210-BC4F-90FE-97F981A42945}"/>
              </a:ext>
            </a:extLst>
          </p:cNvPr>
          <p:cNvGrpSpPr/>
          <p:nvPr/>
        </p:nvGrpSpPr>
        <p:grpSpPr>
          <a:xfrm>
            <a:off x="5319046" y="4609421"/>
            <a:ext cx="109440" cy="109440"/>
            <a:chOff x="4200892" y="4432105"/>
            <a:chExt cx="109440" cy="109440"/>
          </a:xfrm>
        </p:grpSpPr>
        <p:grpSp>
          <p:nvGrpSpPr>
            <p:cNvPr id="62"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65"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66"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63"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64"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67" name="Group 104">
            <a:extLst>
              <a:ext uri="{FF2B5EF4-FFF2-40B4-BE49-F238E27FC236}">
                <a16:creationId xmlns:a16="http://schemas.microsoft.com/office/drawing/2014/main" id="{F92D2BA8-4210-BC4F-90FE-97F981A42945}"/>
              </a:ext>
            </a:extLst>
          </p:cNvPr>
          <p:cNvGrpSpPr/>
          <p:nvPr/>
        </p:nvGrpSpPr>
        <p:grpSpPr>
          <a:xfrm>
            <a:off x="5830070" y="4611693"/>
            <a:ext cx="109440" cy="109440"/>
            <a:chOff x="4200892" y="4432105"/>
            <a:chExt cx="109440" cy="109440"/>
          </a:xfrm>
        </p:grpSpPr>
        <p:grpSp>
          <p:nvGrpSpPr>
            <p:cNvPr id="68"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71"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72"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69"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70"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73" name="Group 104">
            <a:extLst>
              <a:ext uri="{FF2B5EF4-FFF2-40B4-BE49-F238E27FC236}">
                <a16:creationId xmlns:a16="http://schemas.microsoft.com/office/drawing/2014/main" id="{F92D2BA8-4210-BC4F-90FE-97F981A42945}"/>
              </a:ext>
            </a:extLst>
          </p:cNvPr>
          <p:cNvGrpSpPr/>
          <p:nvPr/>
        </p:nvGrpSpPr>
        <p:grpSpPr>
          <a:xfrm>
            <a:off x="6346278" y="4599693"/>
            <a:ext cx="109440" cy="109440"/>
            <a:chOff x="4200892" y="4432105"/>
            <a:chExt cx="109440" cy="109440"/>
          </a:xfrm>
        </p:grpSpPr>
        <p:grpSp>
          <p:nvGrpSpPr>
            <p:cNvPr id="74"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77"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78"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75"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76"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28" name="Group 104">
            <a:extLst>
              <a:ext uri="{FF2B5EF4-FFF2-40B4-BE49-F238E27FC236}">
                <a16:creationId xmlns:a16="http://schemas.microsoft.com/office/drawing/2014/main" id="{F92D2BA8-4210-BC4F-90FE-97F981A42945}"/>
              </a:ext>
            </a:extLst>
          </p:cNvPr>
          <p:cNvGrpSpPr/>
          <p:nvPr/>
        </p:nvGrpSpPr>
        <p:grpSpPr>
          <a:xfrm>
            <a:off x="4816102" y="5073453"/>
            <a:ext cx="109440" cy="109440"/>
            <a:chOff x="4200892" y="4432105"/>
            <a:chExt cx="109440" cy="109440"/>
          </a:xfrm>
        </p:grpSpPr>
        <p:grpSp>
          <p:nvGrpSpPr>
            <p:cNvPr id="129"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32"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33"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30"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31"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34" name="Group 104">
            <a:extLst>
              <a:ext uri="{FF2B5EF4-FFF2-40B4-BE49-F238E27FC236}">
                <a16:creationId xmlns:a16="http://schemas.microsoft.com/office/drawing/2014/main" id="{F92D2BA8-4210-BC4F-90FE-97F981A42945}"/>
              </a:ext>
            </a:extLst>
          </p:cNvPr>
          <p:cNvGrpSpPr/>
          <p:nvPr/>
        </p:nvGrpSpPr>
        <p:grpSpPr>
          <a:xfrm>
            <a:off x="5317398" y="5075725"/>
            <a:ext cx="109440" cy="109440"/>
            <a:chOff x="4200892" y="4432105"/>
            <a:chExt cx="109440" cy="109440"/>
          </a:xfrm>
        </p:grpSpPr>
        <p:grpSp>
          <p:nvGrpSpPr>
            <p:cNvPr id="13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3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3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3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3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40" name="Group 104">
            <a:extLst>
              <a:ext uri="{FF2B5EF4-FFF2-40B4-BE49-F238E27FC236}">
                <a16:creationId xmlns:a16="http://schemas.microsoft.com/office/drawing/2014/main" id="{F92D2BA8-4210-BC4F-90FE-97F981A42945}"/>
              </a:ext>
            </a:extLst>
          </p:cNvPr>
          <p:cNvGrpSpPr/>
          <p:nvPr/>
        </p:nvGrpSpPr>
        <p:grpSpPr>
          <a:xfrm>
            <a:off x="5847878" y="5097453"/>
            <a:ext cx="109440" cy="109440"/>
            <a:chOff x="4200892" y="4432105"/>
            <a:chExt cx="109440" cy="109440"/>
          </a:xfrm>
        </p:grpSpPr>
        <p:grpSp>
          <p:nvGrpSpPr>
            <p:cNvPr id="14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4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4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4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4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46" name="Group 104">
            <a:extLst>
              <a:ext uri="{FF2B5EF4-FFF2-40B4-BE49-F238E27FC236}">
                <a16:creationId xmlns:a16="http://schemas.microsoft.com/office/drawing/2014/main" id="{F92D2BA8-4210-BC4F-90FE-97F981A42945}"/>
              </a:ext>
            </a:extLst>
          </p:cNvPr>
          <p:cNvGrpSpPr/>
          <p:nvPr/>
        </p:nvGrpSpPr>
        <p:grpSpPr>
          <a:xfrm>
            <a:off x="6325174" y="5104909"/>
            <a:ext cx="109440" cy="109440"/>
            <a:chOff x="4200892" y="4432105"/>
            <a:chExt cx="109440" cy="109440"/>
          </a:xfrm>
        </p:grpSpPr>
        <p:grpSp>
          <p:nvGrpSpPr>
            <p:cNvPr id="147"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50"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51"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48"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49"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52" name="Group 104">
            <a:extLst>
              <a:ext uri="{FF2B5EF4-FFF2-40B4-BE49-F238E27FC236}">
                <a16:creationId xmlns:a16="http://schemas.microsoft.com/office/drawing/2014/main" id="{F92D2BA8-4210-BC4F-90FE-97F981A42945}"/>
              </a:ext>
            </a:extLst>
          </p:cNvPr>
          <p:cNvGrpSpPr/>
          <p:nvPr/>
        </p:nvGrpSpPr>
        <p:grpSpPr>
          <a:xfrm>
            <a:off x="4816102" y="5633021"/>
            <a:ext cx="109440" cy="109440"/>
            <a:chOff x="4200892" y="4432105"/>
            <a:chExt cx="109440" cy="109440"/>
          </a:xfrm>
        </p:grpSpPr>
        <p:grpSp>
          <p:nvGrpSpPr>
            <p:cNvPr id="153"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56"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57"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54"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55"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58" name="Group 104">
            <a:extLst>
              <a:ext uri="{FF2B5EF4-FFF2-40B4-BE49-F238E27FC236}">
                <a16:creationId xmlns:a16="http://schemas.microsoft.com/office/drawing/2014/main" id="{F92D2BA8-4210-BC4F-90FE-97F981A42945}"/>
              </a:ext>
            </a:extLst>
          </p:cNvPr>
          <p:cNvGrpSpPr/>
          <p:nvPr/>
        </p:nvGrpSpPr>
        <p:grpSpPr>
          <a:xfrm>
            <a:off x="5317398" y="5635293"/>
            <a:ext cx="109440" cy="109440"/>
            <a:chOff x="4200892" y="4432105"/>
            <a:chExt cx="109440" cy="109440"/>
          </a:xfrm>
        </p:grpSpPr>
        <p:grpSp>
          <p:nvGrpSpPr>
            <p:cNvPr id="159"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62"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63"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60"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61"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00" name="Group 104">
            <a:extLst>
              <a:ext uri="{FF2B5EF4-FFF2-40B4-BE49-F238E27FC236}">
                <a16:creationId xmlns:a16="http://schemas.microsoft.com/office/drawing/2014/main" id="{F92D2BA8-4210-BC4F-90FE-97F981A42945}"/>
              </a:ext>
            </a:extLst>
          </p:cNvPr>
          <p:cNvGrpSpPr/>
          <p:nvPr/>
        </p:nvGrpSpPr>
        <p:grpSpPr>
          <a:xfrm>
            <a:off x="4835562" y="6231501"/>
            <a:ext cx="109440" cy="109440"/>
            <a:chOff x="4200892" y="4432105"/>
            <a:chExt cx="109440" cy="109440"/>
          </a:xfrm>
        </p:grpSpPr>
        <p:grpSp>
          <p:nvGrpSpPr>
            <p:cNvPr id="20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0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0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0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0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06" name="Group 104">
            <a:extLst>
              <a:ext uri="{FF2B5EF4-FFF2-40B4-BE49-F238E27FC236}">
                <a16:creationId xmlns:a16="http://schemas.microsoft.com/office/drawing/2014/main" id="{F92D2BA8-4210-BC4F-90FE-97F981A42945}"/>
              </a:ext>
            </a:extLst>
          </p:cNvPr>
          <p:cNvGrpSpPr/>
          <p:nvPr/>
        </p:nvGrpSpPr>
        <p:grpSpPr>
          <a:xfrm>
            <a:off x="5288218" y="6233773"/>
            <a:ext cx="109440" cy="109440"/>
            <a:chOff x="4200892" y="4432105"/>
            <a:chExt cx="109440" cy="109440"/>
          </a:xfrm>
        </p:grpSpPr>
        <p:grpSp>
          <p:nvGrpSpPr>
            <p:cNvPr id="207"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10"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11"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08"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09"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24" name="Rectangle 69">
            <a:extLst>
              <a:ext uri="{FF2B5EF4-FFF2-40B4-BE49-F238E27FC236}">
                <a16:creationId xmlns:a16="http://schemas.microsoft.com/office/drawing/2014/main" id="{3B32B5E7-ED45-6945-942B-69C68272165A}"/>
              </a:ext>
            </a:extLst>
          </p:cNvPr>
          <p:cNvSpPr/>
          <p:nvPr/>
        </p:nvSpPr>
        <p:spPr>
          <a:xfrm>
            <a:off x="1095375" y="938158"/>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25" name="Rectangle 70">
            <a:extLst>
              <a:ext uri="{FF2B5EF4-FFF2-40B4-BE49-F238E27FC236}">
                <a16:creationId xmlns:a16="http://schemas.microsoft.com/office/drawing/2014/main" id="{A0F48E4F-354E-8D42-B488-D1086A08F77B}"/>
              </a:ext>
            </a:extLst>
          </p:cNvPr>
          <p:cNvSpPr/>
          <p:nvPr/>
        </p:nvSpPr>
        <p:spPr>
          <a:xfrm>
            <a:off x="1095375" y="1092541"/>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26" name="Rectangle 71">
            <a:extLst>
              <a:ext uri="{FF2B5EF4-FFF2-40B4-BE49-F238E27FC236}">
                <a16:creationId xmlns:a16="http://schemas.microsoft.com/office/drawing/2014/main" id="{1FA732A3-7B1A-284E-AE6F-12A67BEB5B54}"/>
              </a:ext>
            </a:extLst>
          </p:cNvPr>
          <p:cNvSpPr/>
          <p:nvPr/>
        </p:nvSpPr>
        <p:spPr>
          <a:xfrm>
            <a:off x="0" y="948027"/>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27" name="Rectangle 72">
            <a:extLst>
              <a:ext uri="{FF2B5EF4-FFF2-40B4-BE49-F238E27FC236}">
                <a16:creationId xmlns:a16="http://schemas.microsoft.com/office/drawing/2014/main" id="{A7C30E5C-621F-F04F-AD83-7C213D62479D}"/>
              </a:ext>
            </a:extLst>
          </p:cNvPr>
          <p:cNvSpPr/>
          <p:nvPr/>
        </p:nvSpPr>
        <p:spPr>
          <a:xfrm>
            <a:off x="241710" y="946915"/>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28" name="TextBox 81">
            <a:extLst>
              <a:ext uri="{FF2B5EF4-FFF2-40B4-BE49-F238E27FC236}">
                <a16:creationId xmlns:a16="http://schemas.microsoft.com/office/drawing/2014/main" id="{8B6663FE-9C5B-714F-8438-E6501F7F15CD}"/>
              </a:ext>
            </a:extLst>
          </p:cNvPr>
          <p:cNvSpPr txBox="1"/>
          <p:nvPr/>
        </p:nvSpPr>
        <p:spPr>
          <a:xfrm>
            <a:off x="147768" y="926047"/>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
        <p:nvSpPr>
          <p:cNvPr id="229" name="Rectangle 39">
            <a:extLst>
              <a:ext uri="{FF2B5EF4-FFF2-40B4-BE49-F238E27FC236}">
                <a16:creationId xmlns:a16="http://schemas.microsoft.com/office/drawing/2014/main" id="{688F2888-3AF1-5949-A31C-1AC24445D462}"/>
              </a:ext>
            </a:extLst>
          </p:cNvPr>
          <p:cNvSpPr/>
          <p:nvPr/>
        </p:nvSpPr>
        <p:spPr>
          <a:xfrm>
            <a:off x="1095375" y="938158"/>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0" name="Rectangle 40">
            <a:extLst>
              <a:ext uri="{FF2B5EF4-FFF2-40B4-BE49-F238E27FC236}">
                <a16:creationId xmlns:a16="http://schemas.microsoft.com/office/drawing/2014/main" id="{BBD84F1C-1FA3-F24A-9C58-C1972F003B0F}"/>
              </a:ext>
            </a:extLst>
          </p:cNvPr>
          <p:cNvSpPr/>
          <p:nvPr/>
        </p:nvSpPr>
        <p:spPr>
          <a:xfrm>
            <a:off x="1095375" y="1092541"/>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1" name="Rectangle 42">
            <a:extLst>
              <a:ext uri="{FF2B5EF4-FFF2-40B4-BE49-F238E27FC236}">
                <a16:creationId xmlns:a16="http://schemas.microsoft.com/office/drawing/2014/main" id="{6EA9D5E9-9903-CF43-B8BB-ED0409FE621C}"/>
              </a:ext>
            </a:extLst>
          </p:cNvPr>
          <p:cNvSpPr/>
          <p:nvPr/>
        </p:nvSpPr>
        <p:spPr>
          <a:xfrm>
            <a:off x="0" y="948027"/>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2" name="Rectangle 43">
            <a:extLst>
              <a:ext uri="{FF2B5EF4-FFF2-40B4-BE49-F238E27FC236}">
                <a16:creationId xmlns:a16="http://schemas.microsoft.com/office/drawing/2014/main" id="{F574D4FF-D45F-654F-847B-A623D9B23508}"/>
              </a:ext>
            </a:extLst>
          </p:cNvPr>
          <p:cNvSpPr/>
          <p:nvPr/>
        </p:nvSpPr>
        <p:spPr>
          <a:xfrm>
            <a:off x="241710" y="946915"/>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3" name="TextBox 81">
            <a:extLst>
              <a:ext uri="{FF2B5EF4-FFF2-40B4-BE49-F238E27FC236}">
                <a16:creationId xmlns:a16="http://schemas.microsoft.com/office/drawing/2014/main" id="{8B6663FE-9C5B-714F-8438-E6501F7F15CD}"/>
              </a:ext>
            </a:extLst>
          </p:cNvPr>
          <p:cNvSpPr txBox="1"/>
          <p:nvPr/>
        </p:nvSpPr>
        <p:spPr>
          <a:xfrm>
            <a:off x="147768" y="926047"/>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64">
            <a:extLst>
              <a:ext uri="{FF2B5EF4-FFF2-40B4-BE49-F238E27FC236}">
                <a16:creationId xmlns:a16="http://schemas.microsoft.com/office/drawing/2014/main" id="{EE98210F-2A8A-F14E-AADA-A739DC2E40E0}"/>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graphicFrame>
        <p:nvGraphicFramePr>
          <p:cNvPr id="10" name="9 Tabla"/>
          <p:cNvGraphicFramePr>
            <a:graphicFrameLocks noGrp="1"/>
          </p:cNvGraphicFramePr>
          <p:nvPr>
            <p:extLst>
              <p:ext uri="{D42A27DB-BD31-4B8C-83A1-F6EECF244321}">
                <p14:modId xmlns:p14="http://schemas.microsoft.com/office/powerpoint/2010/main" val="1852696441"/>
              </p:ext>
            </p:extLst>
          </p:nvPr>
        </p:nvGraphicFramePr>
        <p:xfrm>
          <a:off x="555811" y="1941116"/>
          <a:ext cx="10800000" cy="4936960"/>
        </p:xfrm>
        <a:graphic>
          <a:graphicData uri="http://schemas.openxmlformats.org/drawingml/2006/table">
            <a:tbl>
              <a:tblPr firstRow="1" bandRow="1" bandCol="1">
                <a:tableStyleId>{22838BEF-8BB2-4498-84A7-C5851F593DF1}</a:tableStyleId>
              </a:tblPr>
              <a:tblGrid>
                <a:gridCol w="1252677">
                  <a:extLst>
                    <a:ext uri="{9D8B030D-6E8A-4147-A177-3AD203B41FA5}">
                      <a16:colId xmlns:a16="http://schemas.microsoft.com/office/drawing/2014/main" val="20000"/>
                    </a:ext>
                  </a:extLst>
                </a:gridCol>
                <a:gridCol w="1041173">
                  <a:extLst>
                    <a:ext uri="{9D8B030D-6E8A-4147-A177-3AD203B41FA5}">
                      <a16:colId xmlns:a16="http://schemas.microsoft.com/office/drawing/2014/main" val="20001"/>
                    </a:ext>
                  </a:extLst>
                </a:gridCol>
                <a:gridCol w="2391444">
                  <a:extLst>
                    <a:ext uri="{9D8B030D-6E8A-4147-A177-3AD203B41FA5}">
                      <a16:colId xmlns:a16="http://schemas.microsoft.com/office/drawing/2014/main" val="20002"/>
                    </a:ext>
                  </a:extLst>
                </a:gridCol>
                <a:gridCol w="568852">
                  <a:extLst>
                    <a:ext uri="{9D8B030D-6E8A-4147-A177-3AD203B41FA5}">
                      <a16:colId xmlns:a16="http://schemas.microsoft.com/office/drawing/2014/main" val="20005"/>
                    </a:ext>
                  </a:extLst>
                </a:gridCol>
                <a:gridCol w="548640">
                  <a:extLst>
                    <a:ext uri="{9D8B030D-6E8A-4147-A177-3AD203B41FA5}">
                      <a16:colId xmlns:a16="http://schemas.microsoft.com/office/drawing/2014/main" val="3014907507"/>
                    </a:ext>
                  </a:extLst>
                </a:gridCol>
                <a:gridCol w="581460">
                  <a:extLst>
                    <a:ext uri="{9D8B030D-6E8A-4147-A177-3AD203B41FA5}">
                      <a16:colId xmlns:a16="http://schemas.microsoft.com/office/drawing/2014/main" val="20006"/>
                    </a:ext>
                  </a:extLst>
                </a:gridCol>
                <a:gridCol w="698700">
                  <a:extLst>
                    <a:ext uri="{9D8B030D-6E8A-4147-A177-3AD203B41FA5}">
                      <a16:colId xmlns:a16="http://schemas.microsoft.com/office/drawing/2014/main" val="20009"/>
                    </a:ext>
                  </a:extLst>
                </a:gridCol>
                <a:gridCol w="3717054">
                  <a:extLst>
                    <a:ext uri="{9D8B030D-6E8A-4147-A177-3AD203B41FA5}">
                      <a16:colId xmlns:a16="http://schemas.microsoft.com/office/drawing/2014/main" val="4149429120"/>
                    </a:ext>
                  </a:extLst>
                </a:gridCol>
              </a:tblGrid>
              <a:tr h="352477">
                <a:tc gridSpan="2">
                  <a:txBody>
                    <a:bodyPr/>
                    <a:lstStyle/>
                    <a:p>
                      <a:r>
                        <a:rPr lang="es-CO" sz="1500" dirty="0">
                          <a:solidFill>
                            <a:schemeClr val="tx1">
                              <a:lumMod val="65000"/>
                              <a:lumOff val="35000"/>
                            </a:schemeClr>
                          </a:solidFill>
                          <a:latin typeface="Gotham Medium"/>
                        </a:rPr>
                        <a:t>ESTRATEGIA:</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6">
                  <a:txBody>
                    <a:bodyPr/>
                    <a:lstStyle/>
                    <a:p>
                      <a:pPr lvl="0" algn="just"/>
                      <a:r>
                        <a:rPr lang="es-CO" sz="1500" b="0" dirty="0">
                          <a:solidFill>
                            <a:schemeClr val="tx1">
                              <a:lumMod val="50000"/>
                              <a:lumOff val="50000"/>
                            </a:schemeClr>
                          </a:solidFill>
                          <a:latin typeface="Gotham Medium"/>
                        </a:rPr>
                        <a:t>Recertificar y mantener el SIGCMA.</a:t>
                      </a:r>
                      <a:endParaRPr lang="es-ES" sz="15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pPr lvl="0" algn="just"/>
                      <a:endParaRPr lang="es-ES" sz="15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extLst>
                  <a:ext uri="{0D108BD9-81ED-4DB2-BD59-A6C34878D82A}">
                    <a16:rowId xmlns:a16="http://schemas.microsoft.com/office/drawing/2014/main" val="10000"/>
                  </a:ext>
                </a:extLst>
              </a:tr>
              <a:tr h="902448">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OBJETIVO:</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500" dirty="0">
                          <a:solidFill>
                            <a:schemeClr val="tx1">
                              <a:lumMod val="50000"/>
                              <a:lumOff val="50000"/>
                            </a:schemeClr>
                          </a:solidFill>
                          <a:latin typeface="Gotham Medium"/>
                        </a:rPr>
                        <a:t>Mantener, mejorar y ampliar el Sistema Integrado de Gestión y Control de la Calidad y del Medio Ambiente SIGCMA, a través de la realización de las actividades tendientes a mantener la certificación por parte de un Ente Certificador Externo, dando cumplimiento a los requisitos de las Normas ISO, el Modelo Integrado de Gestión y Planeación MIPG y de conformidad con lo establecido en acuerdos -PSA14-10160 y 10161.</a:t>
                      </a:r>
                      <a:endParaRPr lang="es-ES" sz="15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5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extLst>
                  <a:ext uri="{0D108BD9-81ED-4DB2-BD59-A6C34878D82A}">
                    <a16:rowId xmlns:a16="http://schemas.microsoft.com/office/drawing/2014/main" val="10001"/>
                  </a:ext>
                </a:extLst>
              </a:tr>
              <a:tr h="591603">
                <a:tc>
                  <a:txBody>
                    <a:bodyPr/>
                    <a:lstStyle/>
                    <a:p>
                      <a:r>
                        <a:rPr lang="es-CO" sz="1500" b="1" dirty="0">
                          <a:solidFill>
                            <a:schemeClr val="tx1">
                              <a:lumMod val="65000"/>
                              <a:lumOff val="35000"/>
                            </a:schemeClr>
                          </a:solidFill>
                          <a:latin typeface="Gotham Medium"/>
                        </a:rPr>
                        <a:t>LIDERA:</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2">
                  <a:txBody>
                    <a:bodyPr/>
                    <a:lstStyle/>
                    <a:p>
                      <a:pPr algn="just"/>
                      <a:r>
                        <a:rPr lang="es-CO" sz="1500" b="1" dirty="0">
                          <a:solidFill>
                            <a:schemeClr val="tx1">
                              <a:lumMod val="50000"/>
                              <a:lumOff val="50000"/>
                            </a:schemeClr>
                          </a:solidFill>
                          <a:latin typeface="Gotham Medium"/>
                        </a:rPr>
                        <a:t>Dra.</a:t>
                      </a:r>
                      <a:r>
                        <a:rPr lang="es-CO" sz="1500" b="1" baseline="0" dirty="0">
                          <a:solidFill>
                            <a:schemeClr val="tx1">
                              <a:lumMod val="50000"/>
                              <a:lumOff val="50000"/>
                            </a:schemeClr>
                          </a:solidFill>
                          <a:latin typeface="Gotham Medium"/>
                        </a:rPr>
                        <a:t> Martha Lucia Olano  de Noguera</a:t>
                      </a:r>
                    </a:p>
                    <a:p>
                      <a:pPr algn="l"/>
                      <a:r>
                        <a:rPr lang="es-CO" sz="1500" b="1" baseline="0" dirty="0">
                          <a:solidFill>
                            <a:schemeClr val="tx1">
                              <a:lumMod val="50000"/>
                              <a:lumOff val="50000"/>
                            </a:schemeClr>
                          </a:solidFill>
                          <a:latin typeface="Gotham Medium"/>
                        </a:rPr>
                        <a:t>Magistrada Líder del SIGCMA.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gridSpan="3">
                  <a:txBody>
                    <a:bodyPr/>
                    <a:lstStyle/>
                    <a:p>
                      <a:pPr algn="just"/>
                      <a:r>
                        <a:rPr lang="es-CO" sz="1500" b="1" dirty="0">
                          <a:solidFill>
                            <a:schemeClr val="tx1">
                              <a:lumMod val="65000"/>
                              <a:lumOff val="35000"/>
                            </a:schemeClr>
                          </a:solidFill>
                          <a:latin typeface="Gotham Medium"/>
                        </a:rPr>
                        <a:t>COORDINA:</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MX"/>
                    </a:p>
                  </a:txBody>
                  <a:tcPr/>
                </a:tc>
                <a:tc hMerge="1">
                  <a:txBody>
                    <a:bodyPr/>
                    <a:lstStyle/>
                    <a:p>
                      <a:endParaRPr lang="es-CO"/>
                    </a:p>
                  </a:txBody>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50000"/>
                              <a:lumOff val="50000"/>
                            </a:schemeClr>
                          </a:solidFill>
                          <a:latin typeface="Gotham Medium"/>
                        </a:rPr>
                        <a:t>Coordinador</a:t>
                      </a:r>
                      <a:r>
                        <a:rPr lang="es-CO" sz="1500" b="1" baseline="0" dirty="0">
                          <a:solidFill>
                            <a:schemeClr val="tx1">
                              <a:lumMod val="50000"/>
                              <a:lumOff val="50000"/>
                            </a:schemeClr>
                          </a:solidFill>
                          <a:latin typeface="Gotham Medium"/>
                        </a:rPr>
                        <a:t> Nacional del SIGCMA.</a:t>
                      </a:r>
                      <a:endParaRPr lang="en-US" sz="15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5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r h="31991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1" dirty="0">
                          <a:solidFill>
                            <a:schemeClr val="tx1">
                              <a:lumMod val="65000"/>
                              <a:lumOff val="35000"/>
                            </a:schemeClr>
                          </a:solidFill>
                          <a:latin typeface="Gotham Medium"/>
                        </a:rPr>
                        <a:t>ACTIVIDADES</a:t>
                      </a:r>
                      <a:endParaRPr lang="en-US" sz="16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gridSpan="4">
                  <a:txBody>
                    <a:bodyPr/>
                    <a:lstStyle/>
                    <a:p>
                      <a:r>
                        <a:rPr lang="es-CO" sz="1600" b="1">
                          <a:latin typeface="Gotham Medium"/>
                        </a:rPr>
                        <a:t>CRONOGRAMA</a:t>
                      </a:r>
                      <a:endParaRPr lang="es-CO"/>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CO"/>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b="1">
                          <a:solidFill>
                            <a:schemeClr val="tx1">
                              <a:lumMod val="65000"/>
                              <a:lumOff val="35000"/>
                            </a:schemeClr>
                          </a:solidFill>
                          <a:latin typeface="Gotham Medium"/>
                        </a:rPr>
                        <a:t>RESPONSABLE</a:t>
                      </a:r>
                      <a:endParaRPr lang="en-US" sz="16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23834">
                <a:tc gridSpan="3">
                  <a:txBody>
                    <a:bodyPr/>
                    <a:lstStyle/>
                    <a:p>
                      <a:pPr algn="just"/>
                      <a:r>
                        <a:rPr lang="es-CO" sz="1500" baseline="0" dirty="0">
                          <a:solidFill>
                            <a:schemeClr val="tx1">
                              <a:lumMod val="65000"/>
                              <a:lumOff val="35000"/>
                            </a:schemeClr>
                          </a:solidFill>
                          <a:latin typeface="Gotham Medium"/>
                        </a:rPr>
                        <a:t>Socializar, hacer seguimiento a la ejecución del Plan de Mejoramiento de acuerdo con los hallazgos de auditorías internas 2020.</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1T</a:t>
                      </a:r>
                      <a:endParaRPr lang="en-US" sz="1150" b="1">
                        <a:solidFill>
                          <a:schemeClr val="tx1">
                            <a:lumMod val="65000"/>
                            <a:lumOff val="35000"/>
                          </a:schemeClr>
                        </a:solidFill>
                        <a:effectLst/>
                        <a:latin typeface="Gotham Medium"/>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150" kern="1200">
                          <a:solidFill>
                            <a:schemeClr val="tx1">
                              <a:lumMod val="50000"/>
                              <a:lumOff val="50000"/>
                            </a:schemeClr>
                          </a:solidFill>
                          <a:effectLst/>
                          <a:latin typeface="Gotham Medium"/>
                          <a:ea typeface="+mn-ea"/>
                          <a:cs typeface="+mn-cs"/>
                        </a:rPr>
                        <a:t> </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2T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3T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sz="1200" b="1">
                          <a:solidFill>
                            <a:schemeClr val="tx1">
                              <a:lumMod val="65000"/>
                              <a:lumOff val="35000"/>
                            </a:schemeClr>
                          </a:solidFill>
                          <a:effectLst/>
                          <a:latin typeface="Gotham Medium"/>
                        </a:rPr>
                        <a:t>4T</a:t>
                      </a:r>
                      <a:endParaRPr lang="es-CO"/>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s-CO" sz="1500" b="1" dirty="0">
                          <a:solidFill>
                            <a:schemeClr val="tx1">
                              <a:lumMod val="65000"/>
                              <a:lumOff val="35000"/>
                            </a:schemeClr>
                          </a:solidFill>
                          <a:latin typeface="Gotham Medium"/>
                        </a:rPr>
                        <a:t>Coordinador</a:t>
                      </a:r>
                      <a:r>
                        <a:rPr lang="es-CO" sz="1500" b="1" baseline="0" dirty="0">
                          <a:solidFill>
                            <a:schemeClr val="tx1">
                              <a:lumMod val="65000"/>
                              <a:lumOff val="35000"/>
                            </a:schemeClr>
                          </a:solidFill>
                          <a:latin typeface="Gotham Medium"/>
                        </a:rPr>
                        <a:t> Nacional del SIGCMA, Grupo SIGCMA, Líderes de Proceso y Profesionales de Enlace.</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30008">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500" dirty="0">
                          <a:solidFill>
                            <a:schemeClr val="tx1">
                              <a:lumMod val="65000"/>
                              <a:lumOff val="35000"/>
                            </a:schemeClr>
                          </a:solidFill>
                          <a:latin typeface="Gotham Medium"/>
                        </a:rPr>
                        <a:t>Verificación</a:t>
                      </a:r>
                      <a:r>
                        <a:rPr lang="es-CO" sz="1500" baseline="0" dirty="0">
                          <a:solidFill>
                            <a:schemeClr val="tx1">
                              <a:lumMod val="65000"/>
                              <a:lumOff val="35000"/>
                            </a:schemeClr>
                          </a:solidFill>
                          <a:latin typeface="Gotham Medium"/>
                        </a:rPr>
                        <a:t> del cierre de los hallazgos con base en el Plan de Mejora de las auditorías internas 2020.</a:t>
                      </a:r>
                      <a:endParaRPr lang="es-E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5"/>
                  </a:ext>
                </a:extLst>
              </a:tr>
              <a:tr h="623834">
                <a:tc gridSpan="3">
                  <a:txBody>
                    <a:bodyPr/>
                    <a:lstStyle/>
                    <a:p>
                      <a:pPr algn="just"/>
                      <a:r>
                        <a:rPr lang="es-CO" sz="1500" dirty="0">
                          <a:solidFill>
                            <a:schemeClr val="tx1">
                              <a:lumMod val="65000"/>
                              <a:lumOff val="35000"/>
                            </a:schemeClr>
                          </a:solidFill>
                          <a:latin typeface="Gotham Medium"/>
                        </a:rPr>
                        <a:t>Coordinar</a:t>
                      </a:r>
                      <a:r>
                        <a:rPr lang="es-CO" sz="1500" baseline="0" dirty="0">
                          <a:solidFill>
                            <a:schemeClr val="tx1">
                              <a:lumMod val="65000"/>
                              <a:lumOff val="35000"/>
                            </a:schemeClr>
                          </a:solidFill>
                          <a:latin typeface="Gotham Medium"/>
                        </a:rPr>
                        <a:t> la elaboración y ejecución del Plan de Mejoramiento de acuerdo con los hallazgos de auditorías externas 2020</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6"/>
                  </a:ext>
                </a:extLst>
              </a:tr>
              <a:tr h="447880">
                <a:tc gridSpan="3">
                  <a:txBody>
                    <a:bodyPr/>
                    <a:lstStyle/>
                    <a:p>
                      <a:pPr algn="just"/>
                      <a:r>
                        <a:rPr lang="es-CO" sz="1500" dirty="0">
                          <a:solidFill>
                            <a:schemeClr val="tx1">
                              <a:lumMod val="65000"/>
                              <a:lumOff val="35000"/>
                            </a:schemeClr>
                          </a:solidFill>
                          <a:latin typeface="Gotham Medium"/>
                        </a:rPr>
                        <a:t>Verificación</a:t>
                      </a:r>
                      <a:r>
                        <a:rPr lang="es-CO" sz="1500" baseline="0" dirty="0">
                          <a:solidFill>
                            <a:schemeClr val="tx1">
                              <a:lumMod val="65000"/>
                              <a:lumOff val="35000"/>
                            </a:schemeClr>
                          </a:solidFill>
                          <a:latin typeface="Gotham Medium"/>
                        </a:rPr>
                        <a:t> del cierre de los hallazgos con base en el Plan de Mejora de las auditorías externas 2020.</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7"/>
                  </a:ext>
                </a:extLst>
              </a:tr>
            </a:tbl>
          </a:graphicData>
        </a:graphic>
      </p:graphicFrame>
      <p:cxnSp>
        <p:nvCxnSpPr>
          <p:cNvPr id="122" name="Straight Connector 41">
            <a:extLst>
              <a:ext uri="{FF2B5EF4-FFF2-40B4-BE49-F238E27FC236}">
                <a16:creationId xmlns:a16="http://schemas.microsoft.com/office/drawing/2014/main" id="{768C9111-165C-8440-A8C9-ECA52C687868}"/>
              </a:ext>
            </a:extLst>
          </p:cNvPr>
          <p:cNvCxnSpPr/>
          <p:nvPr/>
        </p:nvCxnSpPr>
        <p:spPr>
          <a:xfrm>
            <a:off x="1324841" y="1886802"/>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123" name="TextBox 44">
            <a:extLst>
              <a:ext uri="{FF2B5EF4-FFF2-40B4-BE49-F238E27FC236}">
                <a16:creationId xmlns:a16="http://schemas.microsoft.com/office/drawing/2014/main" id="{D83B896E-6536-A342-A503-C7A3F085EAAF}"/>
              </a:ext>
            </a:extLst>
          </p:cNvPr>
          <p:cNvSpPr txBox="1"/>
          <p:nvPr/>
        </p:nvSpPr>
        <p:spPr>
          <a:xfrm>
            <a:off x="1263443" y="1403267"/>
            <a:ext cx="4450257" cy="586314"/>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OBJETIVO ESPECÍFICO</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grpSp>
        <p:nvGrpSpPr>
          <p:cNvPr id="154" name="Group 104">
            <a:extLst>
              <a:ext uri="{FF2B5EF4-FFF2-40B4-BE49-F238E27FC236}">
                <a16:creationId xmlns:a16="http://schemas.microsoft.com/office/drawing/2014/main" id="{F92D2BA8-4210-BC4F-90FE-97F981A42945}"/>
              </a:ext>
            </a:extLst>
          </p:cNvPr>
          <p:cNvGrpSpPr/>
          <p:nvPr/>
        </p:nvGrpSpPr>
        <p:grpSpPr>
          <a:xfrm>
            <a:off x="6032401" y="4589294"/>
            <a:ext cx="109440" cy="109440"/>
            <a:chOff x="4200892" y="4432105"/>
            <a:chExt cx="109440" cy="109440"/>
          </a:xfrm>
        </p:grpSpPr>
        <p:grpSp>
          <p:nvGrpSpPr>
            <p:cNvPr id="15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5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5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5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5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02" name="Group 104">
            <a:extLst>
              <a:ext uri="{FF2B5EF4-FFF2-40B4-BE49-F238E27FC236}">
                <a16:creationId xmlns:a16="http://schemas.microsoft.com/office/drawing/2014/main" id="{F92D2BA8-4210-BC4F-90FE-97F981A42945}"/>
              </a:ext>
            </a:extLst>
          </p:cNvPr>
          <p:cNvGrpSpPr/>
          <p:nvPr/>
        </p:nvGrpSpPr>
        <p:grpSpPr>
          <a:xfrm>
            <a:off x="6037500" y="5179773"/>
            <a:ext cx="109440" cy="109440"/>
            <a:chOff x="4200892" y="4432105"/>
            <a:chExt cx="109440" cy="109440"/>
          </a:xfrm>
        </p:grpSpPr>
        <p:grpSp>
          <p:nvGrpSpPr>
            <p:cNvPr id="203"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06"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07"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04"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05"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26" name="Group 104">
            <a:extLst>
              <a:ext uri="{FF2B5EF4-FFF2-40B4-BE49-F238E27FC236}">
                <a16:creationId xmlns:a16="http://schemas.microsoft.com/office/drawing/2014/main" id="{F92D2BA8-4210-BC4F-90FE-97F981A42945}"/>
              </a:ext>
            </a:extLst>
          </p:cNvPr>
          <p:cNvGrpSpPr/>
          <p:nvPr/>
        </p:nvGrpSpPr>
        <p:grpSpPr>
          <a:xfrm>
            <a:off x="6037500" y="5844340"/>
            <a:ext cx="109440" cy="109440"/>
            <a:chOff x="4200892" y="4432105"/>
            <a:chExt cx="109440" cy="109440"/>
          </a:xfrm>
        </p:grpSpPr>
        <p:grpSp>
          <p:nvGrpSpPr>
            <p:cNvPr id="227"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30"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31"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28"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29"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50" name="Group 104">
            <a:extLst>
              <a:ext uri="{FF2B5EF4-FFF2-40B4-BE49-F238E27FC236}">
                <a16:creationId xmlns:a16="http://schemas.microsoft.com/office/drawing/2014/main" id="{F92D2BA8-4210-BC4F-90FE-97F981A42945}"/>
              </a:ext>
            </a:extLst>
          </p:cNvPr>
          <p:cNvGrpSpPr/>
          <p:nvPr/>
        </p:nvGrpSpPr>
        <p:grpSpPr>
          <a:xfrm>
            <a:off x="6051571" y="6519564"/>
            <a:ext cx="109440" cy="109440"/>
            <a:chOff x="4200892" y="4432105"/>
            <a:chExt cx="109440" cy="109440"/>
          </a:xfrm>
        </p:grpSpPr>
        <p:grpSp>
          <p:nvGrpSpPr>
            <p:cNvPr id="25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5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5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5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5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68" name="Rectangle 69">
            <a:extLst>
              <a:ext uri="{FF2B5EF4-FFF2-40B4-BE49-F238E27FC236}">
                <a16:creationId xmlns:a16="http://schemas.microsoft.com/office/drawing/2014/main" id="{3B32B5E7-ED45-6945-942B-69C68272165A}"/>
              </a:ext>
            </a:extLst>
          </p:cNvPr>
          <p:cNvSpPr/>
          <p:nvPr/>
        </p:nvSpPr>
        <p:spPr>
          <a:xfrm>
            <a:off x="1095375" y="11632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69" name="Rectangle 70">
            <a:extLst>
              <a:ext uri="{FF2B5EF4-FFF2-40B4-BE49-F238E27FC236}">
                <a16:creationId xmlns:a16="http://schemas.microsoft.com/office/drawing/2014/main" id="{A0F48E4F-354E-8D42-B488-D1086A08F77B}"/>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0" name="Rectangle 71">
            <a:extLst>
              <a:ext uri="{FF2B5EF4-FFF2-40B4-BE49-F238E27FC236}">
                <a16:creationId xmlns:a16="http://schemas.microsoft.com/office/drawing/2014/main" id="{1FA732A3-7B1A-284E-AE6F-12A67BEB5B54}"/>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1" name="Rectangle 72">
            <a:extLst>
              <a:ext uri="{FF2B5EF4-FFF2-40B4-BE49-F238E27FC236}">
                <a16:creationId xmlns:a16="http://schemas.microsoft.com/office/drawing/2014/main" id="{A7C30E5C-621F-F04F-AD83-7C213D62479D}"/>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2" name="TextBox 81">
            <a:extLst>
              <a:ext uri="{FF2B5EF4-FFF2-40B4-BE49-F238E27FC236}">
                <a16:creationId xmlns:a16="http://schemas.microsoft.com/office/drawing/2014/main" id="{8B6663FE-9C5B-714F-8438-E6501F7F15CD}"/>
              </a:ext>
            </a:extLst>
          </p:cNvPr>
          <p:cNvSpPr txBox="1"/>
          <p:nvPr/>
        </p:nvSpPr>
        <p:spPr>
          <a:xfrm>
            <a:off x="147768" y="1151130"/>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grpSp>
        <p:nvGrpSpPr>
          <p:cNvPr id="47" name="Group 104">
            <a:extLst>
              <a:ext uri="{FF2B5EF4-FFF2-40B4-BE49-F238E27FC236}">
                <a16:creationId xmlns:a16="http://schemas.microsoft.com/office/drawing/2014/main" id="{FD857BF7-CB21-466A-BA19-AF8BE69744A2}"/>
              </a:ext>
            </a:extLst>
          </p:cNvPr>
          <p:cNvGrpSpPr/>
          <p:nvPr/>
        </p:nvGrpSpPr>
        <p:grpSpPr>
          <a:xfrm>
            <a:off x="5439214" y="4586950"/>
            <a:ext cx="109440" cy="109440"/>
            <a:chOff x="4200892" y="4432105"/>
            <a:chExt cx="109440" cy="109440"/>
          </a:xfrm>
        </p:grpSpPr>
        <p:grpSp>
          <p:nvGrpSpPr>
            <p:cNvPr id="48" name="Group 115">
              <a:extLst>
                <a:ext uri="{FF2B5EF4-FFF2-40B4-BE49-F238E27FC236}">
                  <a16:creationId xmlns:a16="http://schemas.microsoft.com/office/drawing/2014/main" id="{040FB704-D70E-46C2-B617-17CE81F89BB3}"/>
                </a:ext>
              </a:extLst>
            </p:cNvPr>
            <p:cNvGrpSpPr>
              <a:grpSpLocks noChangeAspect="1"/>
            </p:cNvGrpSpPr>
            <p:nvPr/>
          </p:nvGrpSpPr>
          <p:grpSpPr>
            <a:xfrm rot="10800000">
              <a:off x="4210817" y="4439517"/>
              <a:ext cx="89587" cy="90000"/>
              <a:chOff x="3994150" y="4504881"/>
              <a:chExt cx="108000" cy="108498"/>
            </a:xfrm>
          </p:grpSpPr>
          <p:sp>
            <p:nvSpPr>
              <p:cNvPr id="51" name="Pie 118">
                <a:extLst>
                  <a:ext uri="{FF2B5EF4-FFF2-40B4-BE49-F238E27FC236}">
                    <a16:creationId xmlns:a16="http://schemas.microsoft.com/office/drawing/2014/main" id="{1487DED1-1278-4FF0-BEC1-E4780519F54F}"/>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52" name="Pie 119">
                <a:extLst>
                  <a:ext uri="{FF2B5EF4-FFF2-40B4-BE49-F238E27FC236}">
                    <a16:creationId xmlns:a16="http://schemas.microsoft.com/office/drawing/2014/main" id="{DF19EB14-1848-4732-BF2C-7CDEA998E115}"/>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49" name="Arc 116">
              <a:extLst>
                <a:ext uri="{FF2B5EF4-FFF2-40B4-BE49-F238E27FC236}">
                  <a16:creationId xmlns:a16="http://schemas.microsoft.com/office/drawing/2014/main" id="{FF959A56-617E-438B-9342-C4ACF6EB9B7F}"/>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50" name="Arc 117">
              <a:extLst>
                <a:ext uri="{FF2B5EF4-FFF2-40B4-BE49-F238E27FC236}">
                  <a16:creationId xmlns:a16="http://schemas.microsoft.com/office/drawing/2014/main" id="{B64A881C-9F88-4954-9FF4-46A4C7D24BAB}"/>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53" name="Group 104">
            <a:extLst>
              <a:ext uri="{FF2B5EF4-FFF2-40B4-BE49-F238E27FC236}">
                <a16:creationId xmlns:a16="http://schemas.microsoft.com/office/drawing/2014/main" id="{2F3BFC2C-8316-478E-ADB1-D94E8305D816}"/>
              </a:ext>
            </a:extLst>
          </p:cNvPr>
          <p:cNvGrpSpPr/>
          <p:nvPr/>
        </p:nvGrpSpPr>
        <p:grpSpPr>
          <a:xfrm>
            <a:off x="5444309" y="5177426"/>
            <a:ext cx="109440" cy="109440"/>
            <a:chOff x="4200892" y="4432105"/>
            <a:chExt cx="109440" cy="109440"/>
          </a:xfrm>
        </p:grpSpPr>
        <p:grpSp>
          <p:nvGrpSpPr>
            <p:cNvPr id="54" name="Group 115">
              <a:extLst>
                <a:ext uri="{FF2B5EF4-FFF2-40B4-BE49-F238E27FC236}">
                  <a16:creationId xmlns:a16="http://schemas.microsoft.com/office/drawing/2014/main" id="{B3888465-602F-49E6-826D-A6608FAEC2CB}"/>
                </a:ext>
              </a:extLst>
            </p:cNvPr>
            <p:cNvGrpSpPr>
              <a:grpSpLocks noChangeAspect="1"/>
            </p:cNvGrpSpPr>
            <p:nvPr/>
          </p:nvGrpSpPr>
          <p:grpSpPr>
            <a:xfrm rot="10800000">
              <a:off x="4210817" y="4439517"/>
              <a:ext cx="89587" cy="90000"/>
              <a:chOff x="3994150" y="4504881"/>
              <a:chExt cx="108000" cy="108498"/>
            </a:xfrm>
          </p:grpSpPr>
          <p:sp>
            <p:nvSpPr>
              <p:cNvPr id="57" name="Pie 118">
                <a:extLst>
                  <a:ext uri="{FF2B5EF4-FFF2-40B4-BE49-F238E27FC236}">
                    <a16:creationId xmlns:a16="http://schemas.microsoft.com/office/drawing/2014/main" id="{141D8B85-81B1-45AD-82F8-D40AC309F11C}"/>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58" name="Pie 119">
                <a:extLst>
                  <a:ext uri="{FF2B5EF4-FFF2-40B4-BE49-F238E27FC236}">
                    <a16:creationId xmlns:a16="http://schemas.microsoft.com/office/drawing/2014/main" id="{B199D99F-B686-4504-A641-D4599F637A69}"/>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55" name="Arc 116">
              <a:extLst>
                <a:ext uri="{FF2B5EF4-FFF2-40B4-BE49-F238E27FC236}">
                  <a16:creationId xmlns:a16="http://schemas.microsoft.com/office/drawing/2014/main" id="{6E97C496-8739-4459-9B0E-E3D53B7F7DBF}"/>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56" name="Arc 117">
              <a:extLst>
                <a:ext uri="{FF2B5EF4-FFF2-40B4-BE49-F238E27FC236}">
                  <a16:creationId xmlns:a16="http://schemas.microsoft.com/office/drawing/2014/main" id="{EF629A47-CFD7-46E2-ADBE-9E3EE99E314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41">
            <a:extLst>
              <a:ext uri="{FF2B5EF4-FFF2-40B4-BE49-F238E27FC236}">
                <a16:creationId xmlns:a16="http://schemas.microsoft.com/office/drawing/2014/main" id="{768C9111-165C-8440-A8C9-ECA52C687868}"/>
              </a:ext>
            </a:extLst>
          </p:cNvPr>
          <p:cNvCxnSpPr/>
          <p:nvPr/>
        </p:nvCxnSpPr>
        <p:spPr>
          <a:xfrm>
            <a:off x="1324841" y="1886802"/>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pic>
        <p:nvPicPr>
          <p:cNvPr id="8" name="Picture 164">
            <a:extLst>
              <a:ext uri="{FF2B5EF4-FFF2-40B4-BE49-F238E27FC236}">
                <a16:creationId xmlns:a16="http://schemas.microsoft.com/office/drawing/2014/main" id="{EE98210F-2A8A-F14E-AADA-A739DC2E40E0}"/>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sp>
        <p:nvSpPr>
          <p:cNvPr id="9" name="TextBox 44">
            <a:extLst>
              <a:ext uri="{FF2B5EF4-FFF2-40B4-BE49-F238E27FC236}">
                <a16:creationId xmlns:a16="http://schemas.microsoft.com/office/drawing/2014/main" id="{D83B896E-6536-A342-A503-C7A3F085EAAF}"/>
              </a:ext>
            </a:extLst>
          </p:cNvPr>
          <p:cNvSpPr txBox="1"/>
          <p:nvPr/>
        </p:nvSpPr>
        <p:spPr>
          <a:xfrm>
            <a:off x="1263443" y="1403267"/>
            <a:ext cx="4450257" cy="586314"/>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OBJETIVO ESPECÍFICO</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1591176270"/>
              </p:ext>
            </p:extLst>
          </p:nvPr>
        </p:nvGraphicFramePr>
        <p:xfrm>
          <a:off x="554400" y="1941116"/>
          <a:ext cx="10799999" cy="4645456"/>
        </p:xfrm>
        <a:graphic>
          <a:graphicData uri="http://schemas.openxmlformats.org/drawingml/2006/table">
            <a:tbl>
              <a:tblPr firstRow="1" bandRow="1" bandCol="1">
                <a:tableStyleId>{22838BEF-8BB2-4498-84A7-C5851F593DF1}</a:tableStyleId>
              </a:tblPr>
              <a:tblGrid>
                <a:gridCol w="1252675">
                  <a:extLst>
                    <a:ext uri="{9D8B030D-6E8A-4147-A177-3AD203B41FA5}">
                      <a16:colId xmlns:a16="http://schemas.microsoft.com/office/drawing/2014/main" val="20000"/>
                    </a:ext>
                  </a:extLst>
                </a:gridCol>
                <a:gridCol w="1041173">
                  <a:extLst>
                    <a:ext uri="{9D8B030D-6E8A-4147-A177-3AD203B41FA5}">
                      <a16:colId xmlns:a16="http://schemas.microsoft.com/office/drawing/2014/main" val="20001"/>
                    </a:ext>
                  </a:extLst>
                </a:gridCol>
                <a:gridCol w="1722014">
                  <a:extLst>
                    <a:ext uri="{9D8B030D-6E8A-4147-A177-3AD203B41FA5}">
                      <a16:colId xmlns:a16="http://schemas.microsoft.com/office/drawing/2014/main" val="20002"/>
                    </a:ext>
                  </a:extLst>
                </a:gridCol>
                <a:gridCol w="512816">
                  <a:extLst>
                    <a:ext uri="{9D8B030D-6E8A-4147-A177-3AD203B41FA5}">
                      <a16:colId xmlns:a16="http://schemas.microsoft.com/office/drawing/2014/main" val="20003"/>
                    </a:ext>
                  </a:extLst>
                </a:gridCol>
                <a:gridCol w="156613">
                  <a:extLst>
                    <a:ext uri="{9D8B030D-6E8A-4147-A177-3AD203B41FA5}">
                      <a16:colId xmlns:a16="http://schemas.microsoft.com/office/drawing/2014/main" val="20004"/>
                    </a:ext>
                  </a:extLst>
                </a:gridCol>
                <a:gridCol w="388254">
                  <a:extLst>
                    <a:ext uri="{9D8B030D-6E8A-4147-A177-3AD203B41FA5}">
                      <a16:colId xmlns:a16="http://schemas.microsoft.com/office/drawing/2014/main" val="20005"/>
                    </a:ext>
                  </a:extLst>
                </a:gridCol>
                <a:gridCol w="539040">
                  <a:extLst>
                    <a:ext uri="{9D8B030D-6E8A-4147-A177-3AD203B41FA5}">
                      <a16:colId xmlns:a16="http://schemas.microsoft.com/office/drawing/2014/main" val="20006"/>
                    </a:ext>
                  </a:extLst>
                </a:gridCol>
                <a:gridCol w="502618">
                  <a:extLst>
                    <a:ext uri="{9D8B030D-6E8A-4147-A177-3AD203B41FA5}">
                      <a16:colId xmlns:a16="http://schemas.microsoft.com/office/drawing/2014/main" val="20007"/>
                    </a:ext>
                  </a:extLst>
                </a:gridCol>
                <a:gridCol w="269043">
                  <a:extLst>
                    <a:ext uri="{9D8B030D-6E8A-4147-A177-3AD203B41FA5}">
                      <a16:colId xmlns:a16="http://schemas.microsoft.com/office/drawing/2014/main" val="20008"/>
                    </a:ext>
                  </a:extLst>
                </a:gridCol>
                <a:gridCol w="4415753">
                  <a:extLst>
                    <a:ext uri="{9D8B030D-6E8A-4147-A177-3AD203B41FA5}">
                      <a16:colId xmlns:a16="http://schemas.microsoft.com/office/drawing/2014/main" val="20009"/>
                    </a:ext>
                  </a:extLst>
                </a:gridCol>
              </a:tblGrid>
              <a:tr h="360112">
                <a:tc gridSpan="2">
                  <a:txBody>
                    <a:bodyPr/>
                    <a:lstStyle/>
                    <a:p>
                      <a:r>
                        <a:rPr lang="es-CO" sz="1500" dirty="0">
                          <a:solidFill>
                            <a:schemeClr val="tx1">
                              <a:lumMod val="65000"/>
                              <a:lumOff val="35000"/>
                            </a:schemeClr>
                          </a:solidFill>
                          <a:latin typeface="Gotham Medium"/>
                        </a:rPr>
                        <a:t>ESTRATEGIA:</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8">
                  <a:txBody>
                    <a:bodyPr/>
                    <a:lstStyle/>
                    <a:p>
                      <a:pPr lvl="0" algn="just"/>
                      <a:r>
                        <a:rPr lang="es-CO" sz="1500" b="0" dirty="0">
                          <a:solidFill>
                            <a:schemeClr val="tx1">
                              <a:lumMod val="50000"/>
                              <a:lumOff val="50000"/>
                            </a:schemeClr>
                          </a:solidFill>
                          <a:latin typeface="Gotham Medium"/>
                        </a:rPr>
                        <a:t>Recertificar y mantener el SIGCMA.</a:t>
                      </a:r>
                      <a:endParaRPr lang="es-ES" sz="15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pPr lvl="0" algn="just"/>
                      <a:endParaRPr lang="es-ES" sz="12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921994">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OBJETIVO:</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8">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500" dirty="0">
                          <a:solidFill>
                            <a:schemeClr val="tx1">
                              <a:lumMod val="50000"/>
                              <a:lumOff val="50000"/>
                            </a:schemeClr>
                          </a:solidFill>
                          <a:latin typeface="Gotham Medium"/>
                        </a:rPr>
                        <a:t>Mantener, mejorar y ampliar el Sistema Integrado de Gestión y Control de la Calidad y del Medio Ambiente SIGCMA, a través de la realización de las actividades tendientes a mantener la certificación por parte de un Ente Certificador Externo, dando cumplimiento a los requisitos de las Normas ISO, el Modelo Integrado de Gestión y Planeación MIPG y de conformidad con lo establecido en acuerdos -PSA14-10160 y 10161.</a:t>
                      </a:r>
                      <a:endParaRPr lang="es-ES" sz="15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200" dirty="0">
                        <a:solidFill>
                          <a:schemeClr val="tx1">
                            <a:lumMod val="50000"/>
                            <a:lumOff val="50000"/>
                          </a:schemeClr>
                        </a:solidFill>
                        <a:latin typeface="Gotham Medium"/>
                      </a:endParaRPr>
                    </a:p>
                  </a:txBody>
                  <a:tcP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1"/>
                  </a:ext>
                </a:extLst>
              </a:tr>
              <a:tr h="604417">
                <a:tc>
                  <a:txBody>
                    <a:bodyPr/>
                    <a:lstStyle/>
                    <a:p>
                      <a:r>
                        <a:rPr lang="es-CO" sz="1500" b="1" dirty="0">
                          <a:solidFill>
                            <a:schemeClr val="tx1">
                              <a:lumMod val="65000"/>
                              <a:lumOff val="35000"/>
                            </a:schemeClr>
                          </a:solidFill>
                          <a:latin typeface="Gotham Medium"/>
                        </a:rPr>
                        <a:t>LIDERA:</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4">
                  <a:txBody>
                    <a:bodyPr/>
                    <a:lstStyle/>
                    <a:p>
                      <a:pPr algn="just"/>
                      <a:r>
                        <a:rPr lang="es-CO" sz="1500" b="1" dirty="0">
                          <a:solidFill>
                            <a:schemeClr val="tx1">
                              <a:lumMod val="50000"/>
                              <a:lumOff val="50000"/>
                            </a:schemeClr>
                          </a:solidFill>
                          <a:latin typeface="Gotham Medium"/>
                        </a:rPr>
                        <a:t>Dra.</a:t>
                      </a:r>
                      <a:r>
                        <a:rPr lang="es-CO" sz="1500" b="1" baseline="0" dirty="0">
                          <a:solidFill>
                            <a:schemeClr val="tx1">
                              <a:lumMod val="50000"/>
                              <a:lumOff val="50000"/>
                            </a:schemeClr>
                          </a:solidFill>
                          <a:latin typeface="Gotham Medium"/>
                        </a:rPr>
                        <a:t> Martha Lucia Olano  de Noguera</a:t>
                      </a:r>
                    </a:p>
                    <a:p>
                      <a:pPr algn="l"/>
                      <a:r>
                        <a:rPr lang="es-CO" sz="1500" b="1" baseline="0" dirty="0">
                          <a:solidFill>
                            <a:schemeClr val="tx1">
                              <a:lumMod val="50000"/>
                              <a:lumOff val="50000"/>
                            </a:schemeClr>
                          </a:solidFill>
                          <a:latin typeface="Gotham Medium"/>
                        </a:rPr>
                        <a:t>Magistrada Líder del SIGCMA.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just"/>
                      <a:r>
                        <a:rPr lang="es-CO" sz="1500" b="1" dirty="0">
                          <a:solidFill>
                            <a:schemeClr val="tx1">
                              <a:lumMod val="65000"/>
                              <a:lumOff val="35000"/>
                            </a:schemeClr>
                          </a:solidFill>
                          <a:latin typeface="Gotham Medium"/>
                        </a:rPr>
                        <a:t>COORDINA:</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50000"/>
                              <a:lumOff val="50000"/>
                            </a:schemeClr>
                          </a:solidFill>
                          <a:latin typeface="Gotham Medium"/>
                        </a:rPr>
                        <a:t>Coordinador</a:t>
                      </a:r>
                      <a:r>
                        <a:rPr lang="es-CO" sz="1500" b="1" baseline="0" dirty="0">
                          <a:solidFill>
                            <a:schemeClr val="tx1">
                              <a:lumMod val="50000"/>
                              <a:lumOff val="50000"/>
                            </a:schemeClr>
                          </a:solidFill>
                          <a:latin typeface="Gotham Medium"/>
                        </a:rPr>
                        <a:t> Nacional del SIGCMA.</a:t>
                      </a:r>
                      <a:endParaRPr lang="en-US" sz="15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r h="326844">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1" dirty="0">
                          <a:solidFill>
                            <a:schemeClr val="tx1">
                              <a:lumMod val="65000"/>
                              <a:lumOff val="35000"/>
                            </a:schemeClr>
                          </a:solidFill>
                          <a:latin typeface="Gotham Medium"/>
                        </a:rPr>
                        <a:t>ACTIVIDADES</a:t>
                      </a:r>
                      <a:endParaRPr lang="en-US" sz="16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1" dirty="0">
                          <a:latin typeface="Gotham Medium"/>
                        </a:rPr>
                        <a:t>CRONOGRAMA</a:t>
                      </a:r>
                      <a:endParaRPr lang="en-US" sz="1600" b="1" dirty="0">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b="1" dirty="0">
                          <a:solidFill>
                            <a:schemeClr val="tx1">
                              <a:lumMod val="65000"/>
                              <a:lumOff val="35000"/>
                            </a:schemeClr>
                          </a:solidFill>
                          <a:latin typeface="Gotham Medium"/>
                        </a:rPr>
                        <a:t>RESPONSABLE</a:t>
                      </a:r>
                      <a:endParaRPr lang="en-US" sz="16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7345">
                <a:tc gridSpan="3">
                  <a:txBody>
                    <a:bodyPr/>
                    <a:lstStyle/>
                    <a:p>
                      <a:pPr algn="just"/>
                      <a:r>
                        <a:rPr lang="es-CO" sz="1400" dirty="0">
                          <a:solidFill>
                            <a:schemeClr val="tx1">
                              <a:lumMod val="65000"/>
                              <a:lumOff val="35000"/>
                            </a:schemeClr>
                          </a:solidFill>
                          <a:latin typeface="Gotham Medium"/>
                        </a:rPr>
                        <a:t>Elaboración de Caracterizaciones, Procesos y Procedimientos y Formatos del Proceso de Gestión Administrativa, Compra Pública.</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1T</a:t>
                      </a:r>
                      <a:endParaRPr lang="en-US" sz="1150" b="1" dirty="0">
                        <a:solidFill>
                          <a:schemeClr val="tx1">
                            <a:lumMod val="65000"/>
                            <a:lumOff val="35000"/>
                          </a:schemeClr>
                        </a:solidFill>
                        <a:effectLst/>
                        <a:latin typeface="Gotham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150" kern="1200" dirty="0">
                          <a:solidFill>
                            <a:schemeClr val="tx1">
                              <a:lumMod val="50000"/>
                              <a:lumOff val="50000"/>
                            </a:schemeClr>
                          </a:solidFill>
                          <a:effectLst/>
                          <a:latin typeface="Gotham Medium"/>
                          <a:ea typeface="+mn-ea"/>
                          <a:cs typeface="+mn-cs"/>
                        </a:rPr>
                        <a:t> </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2T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3T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4T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2" gridSpan="2">
                  <a:txBody>
                    <a:bodyPr/>
                    <a:lstStyle/>
                    <a:p>
                      <a:pPr algn="ctr"/>
                      <a:r>
                        <a:rPr lang="es-CO" sz="1500" b="1" dirty="0">
                          <a:solidFill>
                            <a:schemeClr val="tx1">
                              <a:lumMod val="65000"/>
                              <a:lumOff val="35000"/>
                            </a:schemeClr>
                          </a:solidFill>
                          <a:latin typeface="Gotham Medium"/>
                        </a:rPr>
                        <a:t>Coordinador Nacional del SIGCMA, Líderes de  los Procesos de Gestión Administrativas y Compras Públicas.</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s-CO"/>
                    </a:p>
                  </a:txBody>
                  <a:tcPr/>
                </a:tc>
                <a:extLst>
                  <a:ext uri="{0D108BD9-81ED-4DB2-BD59-A6C34878D82A}">
                    <a16:rowId xmlns:a16="http://schemas.microsoft.com/office/drawing/2014/main" val="10004"/>
                  </a:ext>
                </a:extLst>
              </a:tr>
              <a:tr h="541487">
                <a:tc gridSpan="3">
                  <a:txBody>
                    <a:bodyPr/>
                    <a:lstStyle/>
                    <a:p>
                      <a:pPr algn="just"/>
                      <a:r>
                        <a:rPr lang="es-CO" sz="1400" dirty="0">
                          <a:solidFill>
                            <a:schemeClr val="tx1">
                              <a:lumMod val="65000"/>
                              <a:lumOff val="35000"/>
                            </a:schemeClr>
                          </a:solidFill>
                          <a:latin typeface="Gotham Medium"/>
                        </a:rPr>
                        <a:t>Revisión,</a:t>
                      </a:r>
                      <a:r>
                        <a:rPr lang="es-CO" sz="1400" baseline="0" dirty="0">
                          <a:solidFill>
                            <a:schemeClr val="tx1">
                              <a:lumMod val="65000"/>
                              <a:lumOff val="35000"/>
                            </a:schemeClr>
                          </a:solidFill>
                          <a:latin typeface="Gotham Medium"/>
                        </a:rPr>
                        <a:t> ajustes, socialización y aprobación en los Comités del SIGCMA.</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s-CO"/>
                    </a:p>
                  </a:txBody>
                  <a:tcPr/>
                </a:tc>
                <a:extLst>
                  <a:ext uri="{0D108BD9-81ED-4DB2-BD59-A6C34878D82A}">
                    <a16:rowId xmlns:a16="http://schemas.microsoft.com/office/drawing/2014/main" val="10005"/>
                  </a:ext>
                </a:extLst>
              </a:tr>
              <a:tr h="509535">
                <a:tc gridSpan="3">
                  <a:txBody>
                    <a:bodyPr/>
                    <a:lstStyle/>
                    <a:p>
                      <a:pPr algn="just"/>
                      <a:r>
                        <a:rPr lang="es-CO" sz="1400" dirty="0">
                          <a:solidFill>
                            <a:schemeClr val="tx1">
                              <a:lumMod val="65000"/>
                              <a:lumOff val="35000"/>
                            </a:schemeClr>
                          </a:solidFill>
                          <a:latin typeface="Gotham Medium"/>
                        </a:rPr>
                        <a:t>Elaboración</a:t>
                      </a:r>
                      <a:r>
                        <a:rPr lang="es-CO" sz="1400" baseline="0" dirty="0">
                          <a:solidFill>
                            <a:schemeClr val="tx1">
                              <a:lumMod val="65000"/>
                              <a:lumOff val="35000"/>
                            </a:schemeClr>
                          </a:solidFill>
                          <a:latin typeface="Gotham Medium"/>
                        </a:rPr>
                        <a:t> de la Ficha Técnica de Indicadores de todos los procesos.</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s-CO" sz="1500" b="1" dirty="0">
                          <a:solidFill>
                            <a:schemeClr val="tx1">
                              <a:lumMod val="65000"/>
                              <a:lumOff val="35000"/>
                            </a:schemeClr>
                          </a:solidFill>
                          <a:latin typeface="Gotham Medium"/>
                        </a:rPr>
                        <a:t>Profesionales</a:t>
                      </a:r>
                      <a:r>
                        <a:rPr lang="es-CO" sz="1500" b="1" baseline="0" dirty="0">
                          <a:solidFill>
                            <a:schemeClr val="tx1">
                              <a:lumMod val="65000"/>
                              <a:lumOff val="35000"/>
                            </a:schemeClr>
                          </a:solidFill>
                          <a:latin typeface="Gotham Medium"/>
                        </a:rPr>
                        <a:t> de Enlace – Líderes de Proceso.</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val="10006"/>
                  </a:ext>
                </a:extLst>
              </a:tr>
              <a:tr h="490266">
                <a:tc gridSpan="3">
                  <a:txBody>
                    <a:bodyPr/>
                    <a:lstStyle/>
                    <a:p>
                      <a:pPr algn="just"/>
                      <a:r>
                        <a:rPr lang="es-CO" sz="1400" dirty="0">
                          <a:solidFill>
                            <a:schemeClr val="tx1">
                              <a:lumMod val="65000"/>
                              <a:lumOff val="35000"/>
                            </a:schemeClr>
                          </a:solidFill>
                          <a:latin typeface="Gotham Medium"/>
                        </a:rPr>
                        <a:t>Revisión,</a:t>
                      </a:r>
                      <a:r>
                        <a:rPr lang="es-CO" sz="1400" baseline="0" dirty="0">
                          <a:solidFill>
                            <a:schemeClr val="tx1">
                              <a:lumMod val="65000"/>
                              <a:lumOff val="35000"/>
                            </a:schemeClr>
                          </a:solidFill>
                          <a:latin typeface="Gotham Medium"/>
                        </a:rPr>
                        <a:t> socialización y aprobación de las fichas técnicas de indicadores de todos los procesos.</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s-CO" sz="1500" b="1" dirty="0">
                          <a:solidFill>
                            <a:schemeClr val="tx1">
                              <a:lumMod val="65000"/>
                              <a:lumOff val="35000"/>
                            </a:schemeClr>
                          </a:solidFill>
                          <a:latin typeface="Gotham Medium"/>
                        </a:rPr>
                        <a:t>Coordinador</a:t>
                      </a:r>
                      <a:r>
                        <a:rPr lang="es-CO" sz="1500" b="1" baseline="0" dirty="0">
                          <a:solidFill>
                            <a:schemeClr val="tx1">
                              <a:lumMod val="65000"/>
                              <a:lumOff val="35000"/>
                            </a:schemeClr>
                          </a:solidFill>
                          <a:latin typeface="Gotham Medium"/>
                        </a:rPr>
                        <a:t> Nacional del SIGCMA, Lideres de Procesos y Profesionales de Enlace.</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val="10007"/>
                  </a:ext>
                </a:extLst>
              </a:tr>
            </a:tbl>
          </a:graphicData>
        </a:graphic>
      </p:graphicFrame>
      <p:grpSp>
        <p:nvGrpSpPr>
          <p:cNvPr id="133" name="Group 104">
            <a:extLst>
              <a:ext uri="{FF2B5EF4-FFF2-40B4-BE49-F238E27FC236}">
                <a16:creationId xmlns:a16="http://schemas.microsoft.com/office/drawing/2014/main" id="{F92D2BA8-4210-BC4F-90FE-97F981A42945}"/>
              </a:ext>
            </a:extLst>
          </p:cNvPr>
          <p:cNvGrpSpPr/>
          <p:nvPr/>
        </p:nvGrpSpPr>
        <p:grpSpPr>
          <a:xfrm>
            <a:off x="4751706" y="4637981"/>
            <a:ext cx="109440" cy="109440"/>
            <a:chOff x="4200892" y="4432105"/>
            <a:chExt cx="109440" cy="109440"/>
          </a:xfrm>
        </p:grpSpPr>
        <p:grpSp>
          <p:nvGrpSpPr>
            <p:cNvPr id="134"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37"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38"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35"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36"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39" name="Group 104">
            <a:extLst>
              <a:ext uri="{FF2B5EF4-FFF2-40B4-BE49-F238E27FC236}">
                <a16:creationId xmlns:a16="http://schemas.microsoft.com/office/drawing/2014/main" id="{F92D2BA8-4210-BC4F-90FE-97F981A42945}"/>
              </a:ext>
            </a:extLst>
          </p:cNvPr>
          <p:cNvGrpSpPr/>
          <p:nvPr/>
        </p:nvGrpSpPr>
        <p:grpSpPr>
          <a:xfrm>
            <a:off x="5276550" y="4640253"/>
            <a:ext cx="109440" cy="109440"/>
            <a:chOff x="4200892" y="4432105"/>
            <a:chExt cx="109440" cy="109440"/>
          </a:xfrm>
        </p:grpSpPr>
        <p:grpSp>
          <p:nvGrpSpPr>
            <p:cNvPr id="140"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43"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44"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41"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42"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45" name="Group 104">
            <a:extLst>
              <a:ext uri="{FF2B5EF4-FFF2-40B4-BE49-F238E27FC236}">
                <a16:creationId xmlns:a16="http://schemas.microsoft.com/office/drawing/2014/main" id="{F92D2BA8-4210-BC4F-90FE-97F981A42945}"/>
              </a:ext>
            </a:extLst>
          </p:cNvPr>
          <p:cNvGrpSpPr/>
          <p:nvPr/>
        </p:nvGrpSpPr>
        <p:grpSpPr>
          <a:xfrm>
            <a:off x="5813430" y="4642525"/>
            <a:ext cx="109440" cy="109440"/>
            <a:chOff x="4200892" y="4432105"/>
            <a:chExt cx="109440" cy="109440"/>
          </a:xfrm>
        </p:grpSpPr>
        <p:grpSp>
          <p:nvGrpSpPr>
            <p:cNvPr id="146"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49"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50"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47"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48"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51" name="Group 104">
            <a:extLst>
              <a:ext uri="{FF2B5EF4-FFF2-40B4-BE49-F238E27FC236}">
                <a16:creationId xmlns:a16="http://schemas.microsoft.com/office/drawing/2014/main" id="{F92D2BA8-4210-BC4F-90FE-97F981A42945}"/>
              </a:ext>
            </a:extLst>
          </p:cNvPr>
          <p:cNvGrpSpPr/>
          <p:nvPr/>
        </p:nvGrpSpPr>
        <p:grpSpPr>
          <a:xfrm>
            <a:off x="6333734" y="4640253"/>
            <a:ext cx="109440" cy="109440"/>
            <a:chOff x="4200892" y="4432105"/>
            <a:chExt cx="109440" cy="109440"/>
          </a:xfrm>
        </p:grpSpPr>
        <p:grpSp>
          <p:nvGrpSpPr>
            <p:cNvPr id="152"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55"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56"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53"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54"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63" name="Group 104">
            <a:extLst>
              <a:ext uri="{FF2B5EF4-FFF2-40B4-BE49-F238E27FC236}">
                <a16:creationId xmlns:a16="http://schemas.microsoft.com/office/drawing/2014/main" id="{F92D2BA8-4210-BC4F-90FE-97F981A42945}"/>
              </a:ext>
            </a:extLst>
          </p:cNvPr>
          <p:cNvGrpSpPr/>
          <p:nvPr/>
        </p:nvGrpSpPr>
        <p:grpSpPr>
          <a:xfrm>
            <a:off x="5276551" y="5123500"/>
            <a:ext cx="109440" cy="109440"/>
            <a:chOff x="4200892" y="4432105"/>
            <a:chExt cx="109440" cy="109440"/>
          </a:xfrm>
        </p:grpSpPr>
        <p:grpSp>
          <p:nvGrpSpPr>
            <p:cNvPr id="164"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67"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68"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65"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66"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69" name="Group 104">
            <a:extLst>
              <a:ext uri="{FF2B5EF4-FFF2-40B4-BE49-F238E27FC236}">
                <a16:creationId xmlns:a16="http://schemas.microsoft.com/office/drawing/2014/main" id="{F92D2BA8-4210-BC4F-90FE-97F981A42945}"/>
              </a:ext>
            </a:extLst>
          </p:cNvPr>
          <p:cNvGrpSpPr/>
          <p:nvPr/>
        </p:nvGrpSpPr>
        <p:grpSpPr>
          <a:xfrm>
            <a:off x="5849526" y="5137805"/>
            <a:ext cx="109440" cy="109440"/>
            <a:chOff x="4200892" y="4432105"/>
            <a:chExt cx="109440" cy="109440"/>
          </a:xfrm>
        </p:grpSpPr>
        <p:grpSp>
          <p:nvGrpSpPr>
            <p:cNvPr id="170"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73"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74"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71"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72"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75" name="Group 104">
            <a:extLst>
              <a:ext uri="{FF2B5EF4-FFF2-40B4-BE49-F238E27FC236}">
                <a16:creationId xmlns:a16="http://schemas.microsoft.com/office/drawing/2014/main" id="{F92D2BA8-4210-BC4F-90FE-97F981A42945}"/>
              </a:ext>
            </a:extLst>
          </p:cNvPr>
          <p:cNvGrpSpPr/>
          <p:nvPr/>
        </p:nvGrpSpPr>
        <p:grpSpPr>
          <a:xfrm>
            <a:off x="6297638" y="5147561"/>
            <a:ext cx="109440" cy="109440"/>
            <a:chOff x="4200892" y="4432105"/>
            <a:chExt cx="109440" cy="109440"/>
          </a:xfrm>
        </p:grpSpPr>
        <p:grpSp>
          <p:nvGrpSpPr>
            <p:cNvPr id="176"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79"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80"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77"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78"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81" name="Group 104">
            <a:extLst>
              <a:ext uri="{FF2B5EF4-FFF2-40B4-BE49-F238E27FC236}">
                <a16:creationId xmlns:a16="http://schemas.microsoft.com/office/drawing/2014/main" id="{F92D2BA8-4210-BC4F-90FE-97F981A42945}"/>
              </a:ext>
            </a:extLst>
          </p:cNvPr>
          <p:cNvGrpSpPr/>
          <p:nvPr/>
        </p:nvGrpSpPr>
        <p:grpSpPr>
          <a:xfrm>
            <a:off x="4775769" y="5688820"/>
            <a:ext cx="109440" cy="109440"/>
            <a:chOff x="4200892" y="4432105"/>
            <a:chExt cx="109440" cy="109440"/>
          </a:xfrm>
        </p:grpSpPr>
        <p:grpSp>
          <p:nvGrpSpPr>
            <p:cNvPr id="182"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85"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86"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83"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84"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87" name="Group 104">
            <a:extLst>
              <a:ext uri="{FF2B5EF4-FFF2-40B4-BE49-F238E27FC236}">
                <a16:creationId xmlns:a16="http://schemas.microsoft.com/office/drawing/2014/main" id="{F92D2BA8-4210-BC4F-90FE-97F981A42945}"/>
              </a:ext>
            </a:extLst>
          </p:cNvPr>
          <p:cNvGrpSpPr/>
          <p:nvPr/>
        </p:nvGrpSpPr>
        <p:grpSpPr>
          <a:xfrm>
            <a:off x="5276560" y="5677024"/>
            <a:ext cx="109440" cy="109440"/>
            <a:chOff x="4200892" y="4432105"/>
            <a:chExt cx="109440" cy="109440"/>
          </a:xfrm>
        </p:grpSpPr>
        <p:grpSp>
          <p:nvGrpSpPr>
            <p:cNvPr id="188"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91"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92"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89"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90"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93" name="Group 104">
            <a:extLst>
              <a:ext uri="{FF2B5EF4-FFF2-40B4-BE49-F238E27FC236}">
                <a16:creationId xmlns:a16="http://schemas.microsoft.com/office/drawing/2014/main" id="{F92D2BA8-4210-BC4F-90FE-97F981A42945}"/>
              </a:ext>
            </a:extLst>
          </p:cNvPr>
          <p:cNvGrpSpPr/>
          <p:nvPr/>
        </p:nvGrpSpPr>
        <p:grpSpPr>
          <a:xfrm>
            <a:off x="5849524" y="5681331"/>
            <a:ext cx="109440" cy="109440"/>
            <a:chOff x="4200892" y="4432105"/>
            <a:chExt cx="109440" cy="109440"/>
          </a:xfrm>
        </p:grpSpPr>
        <p:grpSp>
          <p:nvGrpSpPr>
            <p:cNvPr id="194"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97"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98"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95"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96"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99" name="Group 104">
            <a:extLst>
              <a:ext uri="{FF2B5EF4-FFF2-40B4-BE49-F238E27FC236}">
                <a16:creationId xmlns:a16="http://schemas.microsoft.com/office/drawing/2014/main" id="{F92D2BA8-4210-BC4F-90FE-97F981A42945}"/>
              </a:ext>
            </a:extLst>
          </p:cNvPr>
          <p:cNvGrpSpPr/>
          <p:nvPr/>
        </p:nvGrpSpPr>
        <p:grpSpPr>
          <a:xfrm>
            <a:off x="6285606" y="5667027"/>
            <a:ext cx="109440" cy="109440"/>
            <a:chOff x="4200892" y="4432105"/>
            <a:chExt cx="109440" cy="109440"/>
          </a:xfrm>
        </p:grpSpPr>
        <p:grpSp>
          <p:nvGrpSpPr>
            <p:cNvPr id="200"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03"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04"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01"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02"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05" name="Group 104">
            <a:extLst>
              <a:ext uri="{FF2B5EF4-FFF2-40B4-BE49-F238E27FC236}">
                <a16:creationId xmlns:a16="http://schemas.microsoft.com/office/drawing/2014/main" id="{F92D2BA8-4210-BC4F-90FE-97F981A42945}"/>
              </a:ext>
            </a:extLst>
          </p:cNvPr>
          <p:cNvGrpSpPr/>
          <p:nvPr/>
        </p:nvGrpSpPr>
        <p:grpSpPr>
          <a:xfrm>
            <a:off x="4775769" y="6209124"/>
            <a:ext cx="109440" cy="109440"/>
            <a:chOff x="4200892" y="4432105"/>
            <a:chExt cx="109440" cy="109440"/>
          </a:xfrm>
        </p:grpSpPr>
        <p:grpSp>
          <p:nvGrpSpPr>
            <p:cNvPr id="206"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09"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10"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07"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08"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11" name="Group 104">
            <a:extLst>
              <a:ext uri="{FF2B5EF4-FFF2-40B4-BE49-F238E27FC236}">
                <a16:creationId xmlns:a16="http://schemas.microsoft.com/office/drawing/2014/main" id="{F92D2BA8-4210-BC4F-90FE-97F981A42945}"/>
              </a:ext>
            </a:extLst>
          </p:cNvPr>
          <p:cNvGrpSpPr/>
          <p:nvPr/>
        </p:nvGrpSpPr>
        <p:grpSpPr>
          <a:xfrm>
            <a:off x="5276560" y="6197328"/>
            <a:ext cx="109440" cy="109440"/>
            <a:chOff x="4200892" y="4432105"/>
            <a:chExt cx="109440" cy="109440"/>
          </a:xfrm>
        </p:grpSpPr>
        <p:grpSp>
          <p:nvGrpSpPr>
            <p:cNvPr id="212"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15"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16"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13"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14"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17" name="Group 104">
            <a:extLst>
              <a:ext uri="{FF2B5EF4-FFF2-40B4-BE49-F238E27FC236}">
                <a16:creationId xmlns:a16="http://schemas.microsoft.com/office/drawing/2014/main" id="{F92D2BA8-4210-BC4F-90FE-97F981A42945}"/>
              </a:ext>
            </a:extLst>
          </p:cNvPr>
          <p:cNvGrpSpPr/>
          <p:nvPr/>
        </p:nvGrpSpPr>
        <p:grpSpPr>
          <a:xfrm>
            <a:off x="5849524" y="6187567"/>
            <a:ext cx="109440" cy="109440"/>
            <a:chOff x="4200892" y="4432105"/>
            <a:chExt cx="109440" cy="109440"/>
          </a:xfrm>
        </p:grpSpPr>
        <p:grpSp>
          <p:nvGrpSpPr>
            <p:cNvPr id="218"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21"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22"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19"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20"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23" name="Group 104">
            <a:extLst>
              <a:ext uri="{FF2B5EF4-FFF2-40B4-BE49-F238E27FC236}">
                <a16:creationId xmlns:a16="http://schemas.microsoft.com/office/drawing/2014/main" id="{F92D2BA8-4210-BC4F-90FE-97F981A42945}"/>
              </a:ext>
            </a:extLst>
          </p:cNvPr>
          <p:cNvGrpSpPr/>
          <p:nvPr/>
        </p:nvGrpSpPr>
        <p:grpSpPr>
          <a:xfrm>
            <a:off x="6285606" y="6209359"/>
            <a:ext cx="109440" cy="109440"/>
            <a:chOff x="4200892" y="4432105"/>
            <a:chExt cx="109440" cy="109440"/>
          </a:xfrm>
        </p:grpSpPr>
        <p:grpSp>
          <p:nvGrpSpPr>
            <p:cNvPr id="224"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27"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28"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25"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26"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29" name="Rectangle 69">
            <a:extLst>
              <a:ext uri="{FF2B5EF4-FFF2-40B4-BE49-F238E27FC236}">
                <a16:creationId xmlns:a16="http://schemas.microsoft.com/office/drawing/2014/main" id="{3B32B5E7-ED45-6945-942B-69C68272165A}"/>
              </a:ext>
            </a:extLst>
          </p:cNvPr>
          <p:cNvSpPr/>
          <p:nvPr/>
        </p:nvSpPr>
        <p:spPr>
          <a:xfrm>
            <a:off x="1095375" y="11632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0" name="Rectangle 70">
            <a:extLst>
              <a:ext uri="{FF2B5EF4-FFF2-40B4-BE49-F238E27FC236}">
                <a16:creationId xmlns:a16="http://schemas.microsoft.com/office/drawing/2014/main" id="{A0F48E4F-354E-8D42-B488-D1086A08F77B}"/>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1" name="Rectangle 71">
            <a:extLst>
              <a:ext uri="{FF2B5EF4-FFF2-40B4-BE49-F238E27FC236}">
                <a16:creationId xmlns:a16="http://schemas.microsoft.com/office/drawing/2014/main" id="{1FA732A3-7B1A-284E-AE6F-12A67BEB5B54}"/>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2" name="Rectangle 72">
            <a:extLst>
              <a:ext uri="{FF2B5EF4-FFF2-40B4-BE49-F238E27FC236}">
                <a16:creationId xmlns:a16="http://schemas.microsoft.com/office/drawing/2014/main" id="{A7C30E5C-621F-F04F-AD83-7C213D62479D}"/>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3" name="TextBox 81">
            <a:extLst>
              <a:ext uri="{FF2B5EF4-FFF2-40B4-BE49-F238E27FC236}">
                <a16:creationId xmlns:a16="http://schemas.microsoft.com/office/drawing/2014/main" id="{8B6663FE-9C5B-714F-8438-E6501F7F15CD}"/>
              </a:ext>
            </a:extLst>
          </p:cNvPr>
          <p:cNvSpPr txBox="1"/>
          <p:nvPr/>
        </p:nvSpPr>
        <p:spPr>
          <a:xfrm>
            <a:off x="147768" y="1151130"/>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
        <p:nvSpPr>
          <p:cNvPr id="234" name="Rectangle 39">
            <a:extLst>
              <a:ext uri="{FF2B5EF4-FFF2-40B4-BE49-F238E27FC236}">
                <a16:creationId xmlns:a16="http://schemas.microsoft.com/office/drawing/2014/main" id="{688F2888-3AF1-5949-A31C-1AC24445D462}"/>
              </a:ext>
            </a:extLst>
          </p:cNvPr>
          <p:cNvSpPr/>
          <p:nvPr/>
        </p:nvSpPr>
        <p:spPr>
          <a:xfrm>
            <a:off x="1095375" y="1163241"/>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5" name="Rectangle 40">
            <a:extLst>
              <a:ext uri="{FF2B5EF4-FFF2-40B4-BE49-F238E27FC236}">
                <a16:creationId xmlns:a16="http://schemas.microsoft.com/office/drawing/2014/main" id="{BBD84F1C-1FA3-F24A-9C58-C1972F003B0F}"/>
              </a:ext>
            </a:extLst>
          </p:cNvPr>
          <p:cNvSpPr/>
          <p:nvPr/>
        </p:nvSpPr>
        <p:spPr>
          <a:xfrm>
            <a:off x="1095375" y="1317624"/>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6" name="Rectangle 42">
            <a:extLst>
              <a:ext uri="{FF2B5EF4-FFF2-40B4-BE49-F238E27FC236}">
                <a16:creationId xmlns:a16="http://schemas.microsoft.com/office/drawing/2014/main" id="{6EA9D5E9-9903-CF43-B8BB-ED0409FE621C}"/>
              </a:ext>
            </a:extLst>
          </p:cNvPr>
          <p:cNvSpPr/>
          <p:nvPr/>
        </p:nvSpPr>
        <p:spPr>
          <a:xfrm>
            <a:off x="0" y="1173110"/>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7" name="Rectangle 43">
            <a:extLst>
              <a:ext uri="{FF2B5EF4-FFF2-40B4-BE49-F238E27FC236}">
                <a16:creationId xmlns:a16="http://schemas.microsoft.com/office/drawing/2014/main" id="{F574D4FF-D45F-654F-847B-A623D9B23508}"/>
              </a:ext>
            </a:extLst>
          </p:cNvPr>
          <p:cNvSpPr/>
          <p:nvPr/>
        </p:nvSpPr>
        <p:spPr>
          <a:xfrm>
            <a:off x="241710" y="1171998"/>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8" name="TextBox 81">
            <a:extLst>
              <a:ext uri="{FF2B5EF4-FFF2-40B4-BE49-F238E27FC236}">
                <a16:creationId xmlns:a16="http://schemas.microsoft.com/office/drawing/2014/main" id="{8B6663FE-9C5B-714F-8438-E6501F7F15CD}"/>
              </a:ext>
            </a:extLst>
          </p:cNvPr>
          <p:cNvSpPr txBox="1"/>
          <p:nvPr/>
        </p:nvSpPr>
        <p:spPr>
          <a:xfrm>
            <a:off x="147768" y="1151130"/>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64">
            <a:extLst>
              <a:ext uri="{FF2B5EF4-FFF2-40B4-BE49-F238E27FC236}">
                <a16:creationId xmlns:a16="http://schemas.microsoft.com/office/drawing/2014/main" id="{EE98210F-2A8A-F14E-AADA-A739DC2E40E0}"/>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graphicFrame>
        <p:nvGraphicFramePr>
          <p:cNvPr id="10" name="9 Tabla"/>
          <p:cNvGraphicFramePr>
            <a:graphicFrameLocks noGrp="1"/>
          </p:cNvGraphicFramePr>
          <p:nvPr>
            <p:extLst>
              <p:ext uri="{D42A27DB-BD31-4B8C-83A1-F6EECF244321}">
                <p14:modId xmlns:p14="http://schemas.microsoft.com/office/powerpoint/2010/main" val="2016747089"/>
              </p:ext>
            </p:extLst>
          </p:nvPr>
        </p:nvGraphicFramePr>
        <p:xfrm>
          <a:off x="554400" y="1744164"/>
          <a:ext cx="10799999" cy="4600522"/>
        </p:xfrm>
        <a:graphic>
          <a:graphicData uri="http://schemas.openxmlformats.org/drawingml/2006/table">
            <a:tbl>
              <a:tblPr firstRow="1" bandRow="1" bandCol="1">
                <a:tableStyleId>{22838BEF-8BB2-4498-84A7-C5851F593DF1}</a:tableStyleId>
              </a:tblPr>
              <a:tblGrid>
                <a:gridCol w="1252675">
                  <a:extLst>
                    <a:ext uri="{9D8B030D-6E8A-4147-A177-3AD203B41FA5}">
                      <a16:colId xmlns:a16="http://schemas.microsoft.com/office/drawing/2014/main" val="20000"/>
                    </a:ext>
                  </a:extLst>
                </a:gridCol>
                <a:gridCol w="1041173">
                  <a:extLst>
                    <a:ext uri="{9D8B030D-6E8A-4147-A177-3AD203B41FA5}">
                      <a16:colId xmlns:a16="http://schemas.microsoft.com/office/drawing/2014/main" val="20001"/>
                    </a:ext>
                  </a:extLst>
                </a:gridCol>
                <a:gridCol w="2391443">
                  <a:extLst>
                    <a:ext uri="{9D8B030D-6E8A-4147-A177-3AD203B41FA5}">
                      <a16:colId xmlns:a16="http://schemas.microsoft.com/office/drawing/2014/main" val="20002"/>
                    </a:ext>
                  </a:extLst>
                </a:gridCol>
                <a:gridCol w="809417">
                  <a:extLst>
                    <a:ext uri="{9D8B030D-6E8A-4147-A177-3AD203B41FA5}">
                      <a16:colId xmlns:a16="http://schemas.microsoft.com/office/drawing/2014/main" val="20005"/>
                    </a:ext>
                  </a:extLst>
                </a:gridCol>
                <a:gridCol w="492369">
                  <a:extLst>
                    <a:ext uri="{9D8B030D-6E8A-4147-A177-3AD203B41FA5}">
                      <a16:colId xmlns:a16="http://schemas.microsoft.com/office/drawing/2014/main" val="1264437246"/>
                    </a:ext>
                  </a:extLst>
                </a:gridCol>
                <a:gridCol w="397169">
                  <a:extLst>
                    <a:ext uri="{9D8B030D-6E8A-4147-A177-3AD203B41FA5}">
                      <a16:colId xmlns:a16="http://schemas.microsoft.com/office/drawing/2014/main" val="570738777"/>
                    </a:ext>
                  </a:extLst>
                </a:gridCol>
                <a:gridCol w="137403">
                  <a:extLst>
                    <a:ext uri="{9D8B030D-6E8A-4147-A177-3AD203B41FA5}">
                      <a16:colId xmlns:a16="http://schemas.microsoft.com/office/drawing/2014/main" val="20009"/>
                    </a:ext>
                  </a:extLst>
                </a:gridCol>
                <a:gridCol w="548640">
                  <a:extLst>
                    <a:ext uri="{9D8B030D-6E8A-4147-A177-3AD203B41FA5}">
                      <a16:colId xmlns:a16="http://schemas.microsoft.com/office/drawing/2014/main" val="959159287"/>
                    </a:ext>
                  </a:extLst>
                </a:gridCol>
                <a:gridCol w="478302">
                  <a:extLst>
                    <a:ext uri="{9D8B030D-6E8A-4147-A177-3AD203B41FA5}">
                      <a16:colId xmlns:a16="http://schemas.microsoft.com/office/drawing/2014/main" val="2390720548"/>
                    </a:ext>
                  </a:extLst>
                </a:gridCol>
                <a:gridCol w="3251408">
                  <a:extLst>
                    <a:ext uri="{9D8B030D-6E8A-4147-A177-3AD203B41FA5}">
                      <a16:colId xmlns:a16="http://schemas.microsoft.com/office/drawing/2014/main" val="844786055"/>
                    </a:ext>
                  </a:extLst>
                </a:gridCol>
              </a:tblGrid>
              <a:tr h="334967">
                <a:tc gridSpan="2">
                  <a:txBody>
                    <a:bodyPr/>
                    <a:lstStyle/>
                    <a:p>
                      <a:r>
                        <a:rPr lang="es-CO" sz="1500" dirty="0">
                          <a:solidFill>
                            <a:schemeClr val="tx1">
                              <a:lumMod val="65000"/>
                              <a:lumOff val="35000"/>
                            </a:schemeClr>
                          </a:solidFill>
                          <a:latin typeface="Gotham Medium"/>
                        </a:rPr>
                        <a:t>ESTRATEGIA:</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8">
                  <a:txBody>
                    <a:bodyPr/>
                    <a:lstStyle/>
                    <a:p>
                      <a:pPr lvl="0" algn="just"/>
                      <a:r>
                        <a:rPr lang="es-CO" sz="1500" b="0" dirty="0">
                          <a:solidFill>
                            <a:schemeClr val="tx1">
                              <a:lumMod val="50000"/>
                              <a:lumOff val="50000"/>
                            </a:schemeClr>
                          </a:solidFill>
                          <a:latin typeface="Gotham Medium"/>
                        </a:rPr>
                        <a:t>Recertificar y mantener el SIGCMA.</a:t>
                      </a:r>
                      <a:endParaRPr lang="es-ES" sz="15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pPr lvl="0" algn="just"/>
                      <a:endParaRPr lang="es-ES" sz="15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extLst>
                  <a:ext uri="{0D108BD9-81ED-4DB2-BD59-A6C34878D82A}">
                    <a16:rowId xmlns:a16="http://schemas.microsoft.com/office/drawing/2014/main" val="10000"/>
                  </a:ext>
                </a:extLst>
              </a:tr>
              <a:tr h="857615">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OBJETIVO:</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8">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500" dirty="0">
                          <a:solidFill>
                            <a:schemeClr val="tx1">
                              <a:lumMod val="50000"/>
                              <a:lumOff val="50000"/>
                            </a:schemeClr>
                          </a:solidFill>
                          <a:latin typeface="Gotham Medium"/>
                        </a:rPr>
                        <a:t>Mantener, mejorar y ampliar el Sistema Integrado de Gestión y Control de la Calidad y del Medio Ambiente SIGCMA, a través de la realización de las actividades tendientes a mantener la certificación por parte de un Ente Certificador Externo, dando cumplimiento a los requisitos de las Normas ISO, el Modelo Integrado de Gestión y Planeación MIPG y de conformidad con lo establecido en acuerdos -PSA14-10160 y 10161.</a:t>
                      </a:r>
                      <a:endParaRPr lang="es-ES" sz="15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5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extLst>
                  <a:ext uri="{0D108BD9-81ED-4DB2-BD59-A6C34878D82A}">
                    <a16:rowId xmlns:a16="http://schemas.microsoft.com/office/drawing/2014/main" val="10001"/>
                  </a:ext>
                </a:extLst>
              </a:tr>
              <a:tr h="562213">
                <a:tc>
                  <a:txBody>
                    <a:bodyPr/>
                    <a:lstStyle/>
                    <a:p>
                      <a:r>
                        <a:rPr lang="es-CO" sz="1500" b="1" dirty="0">
                          <a:solidFill>
                            <a:schemeClr val="tx1">
                              <a:lumMod val="65000"/>
                              <a:lumOff val="35000"/>
                            </a:schemeClr>
                          </a:solidFill>
                          <a:latin typeface="Gotham Medium"/>
                        </a:rPr>
                        <a:t>LIDERA:</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2">
                  <a:txBody>
                    <a:bodyPr/>
                    <a:lstStyle/>
                    <a:p>
                      <a:pPr algn="just"/>
                      <a:r>
                        <a:rPr lang="es-CO" sz="1500" b="1" dirty="0">
                          <a:solidFill>
                            <a:schemeClr val="tx1">
                              <a:lumMod val="50000"/>
                              <a:lumOff val="50000"/>
                            </a:schemeClr>
                          </a:solidFill>
                          <a:latin typeface="Gotham Medium"/>
                        </a:rPr>
                        <a:t>Dra.</a:t>
                      </a:r>
                      <a:r>
                        <a:rPr lang="es-CO" sz="1500" b="1" baseline="0" dirty="0">
                          <a:solidFill>
                            <a:schemeClr val="tx1">
                              <a:lumMod val="50000"/>
                              <a:lumOff val="50000"/>
                            </a:schemeClr>
                          </a:solidFill>
                          <a:latin typeface="Gotham Medium"/>
                        </a:rPr>
                        <a:t> Martha Lucia Olano  de Noguera</a:t>
                      </a:r>
                    </a:p>
                    <a:p>
                      <a:pPr algn="l"/>
                      <a:r>
                        <a:rPr lang="es-CO" sz="1500" b="1" baseline="0" dirty="0">
                          <a:solidFill>
                            <a:schemeClr val="tx1">
                              <a:lumMod val="50000"/>
                              <a:lumOff val="50000"/>
                            </a:schemeClr>
                          </a:solidFill>
                          <a:latin typeface="Gotham Medium"/>
                        </a:rPr>
                        <a:t>Magistrada Líder del SIGCMA.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gridSpan="3">
                  <a:txBody>
                    <a:bodyPr/>
                    <a:lstStyle/>
                    <a:p>
                      <a:pPr algn="just"/>
                      <a:r>
                        <a:rPr lang="es-CO" sz="1500" b="1" dirty="0">
                          <a:solidFill>
                            <a:schemeClr val="tx1">
                              <a:lumMod val="65000"/>
                              <a:lumOff val="35000"/>
                            </a:schemeClr>
                          </a:solidFill>
                          <a:latin typeface="Gotham Medium"/>
                        </a:rPr>
                        <a:t>COORDINA:</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MX"/>
                    </a:p>
                  </a:txBody>
                  <a:tcPr/>
                </a:tc>
                <a:tc hMerge="1">
                  <a:txBody>
                    <a:bodyPr/>
                    <a:lstStyle/>
                    <a:p>
                      <a:pPr algn="just"/>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50000"/>
                              <a:lumOff val="50000"/>
                            </a:schemeClr>
                          </a:solidFill>
                          <a:latin typeface="Gotham Medium"/>
                        </a:rPr>
                        <a:t>Coordinador</a:t>
                      </a:r>
                      <a:r>
                        <a:rPr lang="es-CO" sz="1500" b="1" baseline="0" dirty="0">
                          <a:solidFill>
                            <a:schemeClr val="tx1">
                              <a:lumMod val="50000"/>
                              <a:lumOff val="50000"/>
                            </a:schemeClr>
                          </a:solidFill>
                          <a:latin typeface="Gotham Medium"/>
                        </a:rPr>
                        <a:t> Nacional del SIGCMA.</a:t>
                      </a:r>
                      <a:endParaRPr lang="en-US" sz="15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MX"/>
                    </a:p>
                  </a:txBody>
                  <a:tcPr/>
                </a:tc>
                <a:tc hMerge="1">
                  <a:txBody>
                    <a:bodyPr/>
                    <a:lstStyle/>
                    <a:p>
                      <a:endParaRPr lang="es-MX"/>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5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r h="304021">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1" dirty="0">
                          <a:solidFill>
                            <a:schemeClr val="tx1">
                              <a:lumMod val="65000"/>
                              <a:lumOff val="35000"/>
                            </a:schemeClr>
                          </a:solidFill>
                          <a:latin typeface="Gotham Medium"/>
                        </a:rPr>
                        <a:t>ACTIVIDADES</a:t>
                      </a:r>
                      <a:endParaRPr lang="en-US" sz="16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gridSpan="5">
                  <a:txBody>
                    <a:bodyPr/>
                    <a:lstStyle/>
                    <a:p>
                      <a:r>
                        <a:rPr lang="es-CO" sz="1600" b="1">
                          <a:latin typeface="Gotham Medium"/>
                        </a:rPr>
                        <a:t>CRONOGRAMA</a:t>
                      </a:r>
                      <a:endParaRPr lang="es-MX"/>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500" b="1">
                          <a:solidFill>
                            <a:schemeClr val="tx1">
                              <a:lumMod val="65000"/>
                              <a:lumOff val="35000"/>
                            </a:schemeClr>
                          </a:solidFill>
                          <a:latin typeface="Gotham Medium"/>
                        </a:rPr>
                        <a:t>RESPONSABLE</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94308">
                <a:tc gridSpan="4">
                  <a:txBody>
                    <a:bodyPr/>
                    <a:lstStyle/>
                    <a:p>
                      <a:pPr algn="just"/>
                      <a:r>
                        <a:rPr lang="es-CO" sz="1500" dirty="0">
                          <a:solidFill>
                            <a:schemeClr val="tx1">
                              <a:lumMod val="65000"/>
                              <a:lumOff val="35000"/>
                            </a:schemeClr>
                          </a:solidFill>
                          <a:latin typeface="Gotham Medium"/>
                        </a:rPr>
                        <a:t>Actualización</a:t>
                      </a:r>
                      <a:r>
                        <a:rPr lang="es-CO" sz="1500" baseline="0" dirty="0">
                          <a:solidFill>
                            <a:schemeClr val="tx1">
                              <a:lumMod val="65000"/>
                              <a:lumOff val="35000"/>
                            </a:schemeClr>
                          </a:solidFill>
                          <a:latin typeface="Gotham Medium"/>
                        </a:rPr>
                        <a:t> de los Mapas de Riesgos de todos los procesos a la metodología 5x5: Metodología del DAFP</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1T</a:t>
                      </a:r>
                      <a:endParaRPr lang="en-US" sz="1150" b="1">
                        <a:solidFill>
                          <a:schemeClr val="tx1">
                            <a:lumMod val="65000"/>
                            <a:lumOff val="35000"/>
                          </a:schemeClr>
                        </a:solidFill>
                        <a:effectLst/>
                        <a:latin typeface="Gotham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150" kern="1200">
                          <a:solidFill>
                            <a:schemeClr val="tx1">
                              <a:lumMod val="50000"/>
                              <a:lumOff val="50000"/>
                            </a:schemeClr>
                          </a:solidFill>
                          <a:effectLst/>
                          <a:latin typeface="Gotham Medium"/>
                          <a:ea typeface="+mn-ea"/>
                          <a:cs typeface="+mn-cs"/>
                        </a:rPr>
                        <a:t> </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r>
                        <a:rPr lang="en-US" sz="1200" b="1">
                          <a:solidFill>
                            <a:schemeClr val="tx1">
                              <a:lumMod val="65000"/>
                              <a:lumOff val="35000"/>
                            </a:schemeClr>
                          </a:solidFill>
                          <a:effectLst/>
                          <a:latin typeface="Gotham Medium"/>
                        </a:rPr>
                        <a:t>2T</a:t>
                      </a:r>
                      <a:endParaRPr lang="es-MX"/>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3T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4T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3">
                  <a:txBody>
                    <a:bodyPr/>
                    <a:lstStyle/>
                    <a:p>
                      <a:pPr algn="ctr"/>
                      <a:endParaRPr lang="es-CO" sz="1500" b="1" dirty="0">
                        <a:solidFill>
                          <a:schemeClr val="tx1">
                            <a:lumMod val="65000"/>
                            <a:lumOff val="35000"/>
                          </a:schemeClr>
                        </a:solidFill>
                        <a:latin typeface="Gotham Medium"/>
                      </a:endParaRPr>
                    </a:p>
                    <a:p>
                      <a:pPr algn="ctr"/>
                      <a:endParaRPr lang="es-CO" sz="1500" b="1" dirty="0">
                        <a:solidFill>
                          <a:schemeClr val="tx1">
                            <a:lumMod val="65000"/>
                            <a:lumOff val="35000"/>
                          </a:schemeClr>
                        </a:solidFill>
                        <a:latin typeface="Gotham Medium"/>
                      </a:endParaRPr>
                    </a:p>
                    <a:p>
                      <a:pPr algn="ctr"/>
                      <a:endParaRPr lang="es-CO" sz="1500" b="1" dirty="0">
                        <a:solidFill>
                          <a:schemeClr val="tx1">
                            <a:lumMod val="65000"/>
                            <a:lumOff val="35000"/>
                          </a:schemeClr>
                        </a:solidFill>
                        <a:latin typeface="Gotham Medium"/>
                      </a:endParaRPr>
                    </a:p>
                    <a:p>
                      <a:pPr algn="ctr"/>
                      <a:r>
                        <a:rPr lang="es-CO" sz="1500" b="1" dirty="0">
                          <a:solidFill>
                            <a:schemeClr val="tx1">
                              <a:lumMod val="65000"/>
                              <a:lumOff val="35000"/>
                            </a:schemeClr>
                          </a:solidFill>
                          <a:latin typeface="Gotham Medium"/>
                        </a:rPr>
                        <a:t>Profesionales de Enlace,</a:t>
                      </a:r>
                      <a:r>
                        <a:rPr lang="es-CO" sz="1500" b="1" baseline="0" dirty="0">
                          <a:solidFill>
                            <a:schemeClr val="tx1">
                              <a:lumMod val="65000"/>
                              <a:lumOff val="35000"/>
                            </a:schemeClr>
                          </a:solidFill>
                          <a:latin typeface="Gotham Medium"/>
                        </a:rPr>
                        <a:t> Líderes de Proceso, </a:t>
                      </a:r>
                      <a:r>
                        <a:rPr lang="es-CO" sz="1500" b="1" dirty="0">
                          <a:solidFill>
                            <a:schemeClr val="tx1">
                              <a:lumMod val="65000"/>
                              <a:lumOff val="35000"/>
                            </a:schemeClr>
                          </a:solidFill>
                          <a:latin typeface="Gotham Medium"/>
                        </a:rPr>
                        <a:t>Coordinación Nacional del SIGCMA.</a:t>
                      </a:r>
                      <a:endParaRPr lang="en-US" sz="1500" b="1" dirty="0">
                        <a:solidFill>
                          <a:schemeClr val="tx1">
                            <a:lumMod val="65000"/>
                            <a:lumOff val="35000"/>
                          </a:schemeClr>
                        </a:solidFill>
                        <a:latin typeface="Gotham Medium"/>
                      </a:endParaRPr>
                    </a:p>
                  </a:txBody>
                  <a:tcP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94308">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500" dirty="0">
                          <a:solidFill>
                            <a:schemeClr val="tx1">
                              <a:lumMod val="65000"/>
                              <a:lumOff val="35000"/>
                            </a:schemeClr>
                          </a:solidFill>
                          <a:latin typeface="Gotham Medium"/>
                        </a:rPr>
                        <a:t>Revisión, socialización</a:t>
                      </a:r>
                      <a:r>
                        <a:rPr lang="es-CO" sz="1500" baseline="0" dirty="0">
                          <a:solidFill>
                            <a:schemeClr val="tx1">
                              <a:lumMod val="65000"/>
                              <a:lumOff val="35000"/>
                            </a:schemeClr>
                          </a:solidFill>
                          <a:latin typeface="Gotham Medium"/>
                        </a:rPr>
                        <a:t> y aprobación de los Mapas de Riesgos de todos los procesos a la metodología 5x5: Metodología del DAFP</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endParaRPr lang="es-MX"/>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5"/>
                  </a:ext>
                </a:extLst>
              </a:tr>
              <a:tr h="426683">
                <a:tc gridSpan="4">
                  <a:txBody>
                    <a:bodyPr/>
                    <a:lstStyle/>
                    <a:p>
                      <a:pPr algn="just"/>
                      <a:r>
                        <a:rPr lang="es-CO" sz="1500" dirty="0">
                          <a:solidFill>
                            <a:schemeClr val="tx1">
                              <a:lumMod val="65000"/>
                              <a:lumOff val="35000"/>
                            </a:schemeClr>
                          </a:solidFill>
                          <a:latin typeface="Gotham Medium"/>
                        </a:rPr>
                        <a:t>Revisión</a:t>
                      </a:r>
                      <a:r>
                        <a:rPr lang="es-CO" sz="1500" baseline="0" dirty="0">
                          <a:solidFill>
                            <a:schemeClr val="tx1">
                              <a:lumMod val="65000"/>
                              <a:lumOff val="35000"/>
                            </a:schemeClr>
                          </a:solidFill>
                          <a:latin typeface="Gotham Medium"/>
                        </a:rPr>
                        <a:t> del WEB SITE del SIGCMA – Evaluación y ajustes.</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endParaRPr lang="es-MX"/>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6"/>
                  </a:ext>
                </a:extLst>
              </a:tr>
              <a:tr h="340322">
                <a:tc gridSpan="4">
                  <a:txBody>
                    <a:bodyPr/>
                    <a:lstStyle/>
                    <a:p>
                      <a:pPr algn="just"/>
                      <a:r>
                        <a:rPr lang="es-CO" sz="1500" dirty="0">
                          <a:solidFill>
                            <a:schemeClr val="tx1">
                              <a:lumMod val="65000"/>
                              <a:lumOff val="35000"/>
                            </a:schemeClr>
                          </a:solidFill>
                          <a:latin typeface="Gotham Medium"/>
                        </a:rPr>
                        <a:t>Actualización</a:t>
                      </a:r>
                      <a:r>
                        <a:rPr lang="es-CO" sz="1500" baseline="0" dirty="0">
                          <a:solidFill>
                            <a:schemeClr val="tx1">
                              <a:lumMod val="65000"/>
                              <a:lumOff val="35000"/>
                            </a:schemeClr>
                          </a:solidFill>
                          <a:latin typeface="Gotham Medium"/>
                        </a:rPr>
                        <a:t> del WEB SITE</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endParaRPr lang="es-MX"/>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es-CO" sz="1500" b="1" dirty="0">
                        <a:solidFill>
                          <a:schemeClr val="tx1">
                            <a:lumMod val="65000"/>
                            <a:lumOff val="35000"/>
                          </a:schemeClr>
                        </a:solidFill>
                        <a:latin typeface="Gotham Medium"/>
                      </a:endParaRPr>
                    </a:p>
                    <a:p>
                      <a:pPr algn="ctr"/>
                      <a:r>
                        <a:rPr lang="es-CO" sz="1500" b="1" dirty="0">
                          <a:solidFill>
                            <a:schemeClr val="tx1">
                              <a:lumMod val="65000"/>
                              <a:lumOff val="35000"/>
                            </a:schemeClr>
                          </a:solidFill>
                          <a:latin typeface="Gotham Medium"/>
                        </a:rPr>
                        <a:t>Coordinación Nacional del SIGCMA</a:t>
                      </a:r>
                      <a:endParaRPr lang="en-US" sz="1500" b="1" dirty="0">
                        <a:solidFill>
                          <a:schemeClr val="tx1">
                            <a:lumMod val="65000"/>
                            <a:lumOff val="35000"/>
                          </a:schemeClr>
                        </a:solidFill>
                        <a:latin typeface="Gotham Medium"/>
                      </a:endParaRPr>
                    </a:p>
                  </a:txBody>
                  <a:tcP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81163">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500" baseline="0" dirty="0">
                          <a:solidFill>
                            <a:schemeClr val="tx1">
                              <a:lumMod val="65000"/>
                              <a:lumOff val="35000"/>
                            </a:schemeClr>
                          </a:solidFill>
                          <a:latin typeface="Gotham Medium"/>
                        </a:rPr>
                        <a:t>Subir todos los documentos aprobados al WEB SITE.</a:t>
                      </a:r>
                      <a:endParaRPr lang="en-US" sz="1500" dirty="0">
                        <a:solidFill>
                          <a:schemeClr val="tx1">
                            <a:lumMod val="65000"/>
                            <a:lumOff val="35000"/>
                          </a:schemeClr>
                        </a:solidFill>
                        <a:latin typeface="Gotham Medium"/>
                      </a:endParaRPr>
                    </a:p>
                  </a:txBody>
                  <a:tcPr marT="0"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endParaRPr lang="es-MX"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8"/>
                  </a:ext>
                </a:extLst>
              </a:tr>
            </a:tbl>
          </a:graphicData>
        </a:graphic>
      </p:graphicFrame>
      <p:cxnSp>
        <p:nvCxnSpPr>
          <p:cNvPr id="176" name="Straight Connector 41">
            <a:extLst>
              <a:ext uri="{FF2B5EF4-FFF2-40B4-BE49-F238E27FC236}">
                <a16:creationId xmlns:a16="http://schemas.microsoft.com/office/drawing/2014/main" id="{768C9111-165C-8440-A8C9-ECA52C687868}"/>
              </a:ext>
            </a:extLst>
          </p:cNvPr>
          <p:cNvCxnSpPr/>
          <p:nvPr/>
        </p:nvCxnSpPr>
        <p:spPr>
          <a:xfrm>
            <a:off x="1324841" y="1675788"/>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177" name="TextBox 44">
            <a:extLst>
              <a:ext uri="{FF2B5EF4-FFF2-40B4-BE49-F238E27FC236}">
                <a16:creationId xmlns:a16="http://schemas.microsoft.com/office/drawing/2014/main" id="{D83B896E-6536-A342-A503-C7A3F085EAAF}"/>
              </a:ext>
            </a:extLst>
          </p:cNvPr>
          <p:cNvSpPr txBox="1"/>
          <p:nvPr/>
        </p:nvSpPr>
        <p:spPr>
          <a:xfrm>
            <a:off x="1263443" y="1206315"/>
            <a:ext cx="4450257" cy="586314"/>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OBJETIVO ESPECÍFICO</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grpSp>
        <p:nvGrpSpPr>
          <p:cNvPr id="207" name="Group 104">
            <a:extLst>
              <a:ext uri="{FF2B5EF4-FFF2-40B4-BE49-F238E27FC236}">
                <a16:creationId xmlns:a16="http://schemas.microsoft.com/office/drawing/2014/main" id="{F92D2BA8-4210-BC4F-90FE-97F981A42945}"/>
              </a:ext>
            </a:extLst>
          </p:cNvPr>
          <p:cNvGrpSpPr/>
          <p:nvPr/>
        </p:nvGrpSpPr>
        <p:grpSpPr>
          <a:xfrm>
            <a:off x="7788813" y="4298734"/>
            <a:ext cx="109440" cy="109440"/>
            <a:chOff x="4200892" y="4432105"/>
            <a:chExt cx="109440" cy="109440"/>
          </a:xfrm>
        </p:grpSpPr>
        <p:grpSp>
          <p:nvGrpSpPr>
            <p:cNvPr id="208"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11"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12"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09"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10"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31" name="Group 104">
            <a:extLst>
              <a:ext uri="{FF2B5EF4-FFF2-40B4-BE49-F238E27FC236}">
                <a16:creationId xmlns:a16="http://schemas.microsoft.com/office/drawing/2014/main" id="{F92D2BA8-4210-BC4F-90FE-97F981A42945}"/>
              </a:ext>
            </a:extLst>
          </p:cNvPr>
          <p:cNvGrpSpPr/>
          <p:nvPr/>
        </p:nvGrpSpPr>
        <p:grpSpPr>
          <a:xfrm>
            <a:off x="7788813" y="4847174"/>
            <a:ext cx="109440" cy="109440"/>
            <a:chOff x="4200892" y="4432105"/>
            <a:chExt cx="109440" cy="109440"/>
          </a:xfrm>
        </p:grpSpPr>
        <p:grpSp>
          <p:nvGrpSpPr>
            <p:cNvPr id="232"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35"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36"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33"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34"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55" name="Group 104">
            <a:extLst>
              <a:ext uri="{FF2B5EF4-FFF2-40B4-BE49-F238E27FC236}">
                <a16:creationId xmlns:a16="http://schemas.microsoft.com/office/drawing/2014/main" id="{F92D2BA8-4210-BC4F-90FE-97F981A42945}"/>
              </a:ext>
            </a:extLst>
          </p:cNvPr>
          <p:cNvGrpSpPr/>
          <p:nvPr/>
        </p:nvGrpSpPr>
        <p:grpSpPr>
          <a:xfrm>
            <a:off x="7788813" y="5309529"/>
            <a:ext cx="109440" cy="109440"/>
            <a:chOff x="4200892" y="4432105"/>
            <a:chExt cx="109440" cy="109440"/>
          </a:xfrm>
        </p:grpSpPr>
        <p:grpSp>
          <p:nvGrpSpPr>
            <p:cNvPr id="256"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59"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60"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57"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58"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303" name="Group 104">
            <a:extLst>
              <a:ext uri="{FF2B5EF4-FFF2-40B4-BE49-F238E27FC236}">
                <a16:creationId xmlns:a16="http://schemas.microsoft.com/office/drawing/2014/main" id="{F92D2BA8-4210-BC4F-90FE-97F981A42945}"/>
              </a:ext>
            </a:extLst>
          </p:cNvPr>
          <p:cNvGrpSpPr/>
          <p:nvPr/>
        </p:nvGrpSpPr>
        <p:grpSpPr>
          <a:xfrm>
            <a:off x="7788813" y="6074234"/>
            <a:ext cx="109440" cy="109440"/>
            <a:chOff x="4200892" y="4432105"/>
            <a:chExt cx="109440" cy="109440"/>
          </a:xfrm>
        </p:grpSpPr>
        <p:grpSp>
          <p:nvGrpSpPr>
            <p:cNvPr id="304"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307"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308"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305"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306"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309" name="Rectangle 69">
            <a:extLst>
              <a:ext uri="{FF2B5EF4-FFF2-40B4-BE49-F238E27FC236}">
                <a16:creationId xmlns:a16="http://schemas.microsoft.com/office/drawing/2014/main" id="{3B32B5E7-ED45-6945-942B-69C68272165A}"/>
              </a:ext>
            </a:extLst>
          </p:cNvPr>
          <p:cNvSpPr/>
          <p:nvPr/>
        </p:nvSpPr>
        <p:spPr>
          <a:xfrm>
            <a:off x="1095375" y="966289"/>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10" name="Rectangle 70">
            <a:extLst>
              <a:ext uri="{FF2B5EF4-FFF2-40B4-BE49-F238E27FC236}">
                <a16:creationId xmlns:a16="http://schemas.microsoft.com/office/drawing/2014/main" id="{A0F48E4F-354E-8D42-B488-D1086A08F77B}"/>
              </a:ext>
            </a:extLst>
          </p:cNvPr>
          <p:cNvSpPr/>
          <p:nvPr/>
        </p:nvSpPr>
        <p:spPr>
          <a:xfrm>
            <a:off x="1095375" y="1120672"/>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11" name="Rectangle 71">
            <a:extLst>
              <a:ext uri="{FF2B5EF4-FFF2-40B4-BE49-F238E27FC236}">
                <a16:creationId xmlns:a16="http://schemas.microsoft.com/office/drawing/2014/main" id="{1FA732A3-7B1A-284E-AE6F-12A67BEB5B54}"/>
              </a:ext>
            </a:extLst>
          </p:cNvPr>
          <p:cNvSpPr/>
          <p:nvPr/>
        </p:nvSpPr>
        <p:spPr>
          <a:xfrm>
            <a:off x="0" y="976158"/>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12" name="Rectangle 72">
            <a:extLst>
              <a:ext uri="{FF2B5EF4-FFF2-40B4-BE49-F238E27FC236}">
                <a16:creationId xmlns:a16="http://schemas.microsoft.com/office/drawing/2014/main" id="{A7C30E5C-621F-F04F-AD83-7C213D62479D}"/>
              </a:ext>
            </a:extLst>
          </p:cNvPr>
          <p:cNvSpPr/>
          <p:nvPr/>
        </p:nvSpPr>
        <p:spPr>
          <a:xfrm>
            <a:off x="241710" y="1003182"/>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13" name="TextBox 81">
            <a:extLst>
              <a:ext uri="{FF2B5EF4-FFF2-40B4-BE49-F238E27FC236}">
                <a16:creationId xmlns:a16="http://schemas.microsoft.com/office/drawing/2014/main" id="{8B6663FE-9C5B-714F-8438-E6501F7F15CD}"/>
              </a:ext>
            </a:extLst>
          </p:cNvPr>
          <p:cNvSpPr txBox="1"/>
          <p:nvPr/>
        </p:nvSpPr>
        <p:spPr>
          <a:xfrm>
            <a:off x="147768" y="954178"/>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grpSp>
        <p:nvGrpSpPr>
          <p:cNvPr id="131" name="Group 104">
            <a:extLst>
              <a:ext uri="{FF2B5EF4-FFF2-40B4-BE49-F238E27FC236}">
                <a16:creationId xmlns:a16="http://schemas.microsoft.com/office/drawing/2014/main" id="{8350BC47-E9FC-4AAF-B634-0EEB402D2779}"/>
              </a:ext>
            </a:extLst>
          </p:cNvPr>
          <p:cNvGrpSpPr/>
          <p:nvPr/>
        </p:nvGrpSpPr>
        <p:grpSpPr>
          <a:xfrm>
            <a:off x="7786469" y="5729218"/>
            <a:ext cx="109440" cy="109440"/>
            <a:chOff x="4200892" y="4432105"/>
            <a:chExt cx="109440" cy="109440"/>
          </a:xfrm>
        </p:grpSpPr>
        <p:grpSp>
          <p:nvGrpSpPr>
            <p:cNvPr id="132" name="Group 115">
              <a:extLst>
                <a:ext uri="{FF2B5EF4-FFF2-40B4-BE49-F238E27FC236}">
                  <a16:creationId xmlns:a16="http://schemas.microsoft.com/office/drawing/2014/main" id="{DA6BBE2B-921A-481F-8486-4C744882F404}"/>
                </a:ext>
              </a:extLst>
            </p:cNvPr>
            <p:cNvGrpSpPr>
              <a:grpSpLocks noChangeAspect="1"/>
            </p:cNvGrpSpPr>
            <p:nvPr/>
          </p:nvGrpSpPr>
          <p:grpSpPr>
            <a:xfrm rot="10800000">
              <a:off x="4210817" y="4439517"/>
              <a:ext cx="89587" cy="90000"/>
              <a:chOff x="3994150" y="4504881"/>
              <a:chExt cx="108000" cy="108498"/>
            </a:xfrm>
          </p:grpSpPr>
          <p:sp>
            <p:nvSpPr>
              <p:cNvPr id="135" name="Pie 118">
                <a:extLst>
                  <a:ext uri="{FF2B5EF4-FFF2-40B4-BE49-F238E27FC236}">
                    <a16:creationId xmlns:a16="http://schemas.microsoft.com/office/drawing/2014/main" id="{00A77939-6FFC-49F6-8958-9989161C8251}"/>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36" name="Pie 119">
                <a:extLst>
                  <a:ext uri="{FF2B5EF4-FFF2-40B4-BE49-F238E27FC236}">
                    <a16:creationId xmlns:a16="http://schemas.microsoft.com/office/drawing/2014/main" id="{BDFF762C-97FD-45C3-A383-1ABA87819A40}"/>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33" name="Arc 116">
              <a:extLst>
                <a:ext uri="{FF2B5EF4-FFF2-40B4-BE49-F238E27FC236}">
                  <a16:creationId xmlns:a16="http://schemas.microsoft.com/office/drawing/2014/main" id="{8DDF5508-0DEB-4AC7-B485-ABA64AB34F74}"/>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34" name="Arc 117">
              <a:extLst>
                <a:ext uri="{FF2B5EF4-FFF2-40B4-BE49-F238E27FC236}">
                  <a16:creationId xmlns:a16="http://schemas.microsoft.com/office/drawing/2014/main" id="{A45CE3A8-AA26-4CCD-9D4A-4344D2AFC900}"/>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37" name="Group 104">
            <a:extLst>
              <a:ext uri="{FF2B5EF4-FFF2-40B4-BE49-F238E27FC236}">
                <a16:creationId xmlns:a16="http://schemas.microsoft.com/office/drawing/2014/main" id="{FA1A3637-97CA-4D5E-82CD-681FF83A085B}"/>
              </a:ext>
            </a:extLst>
          </p:cNvPr>
          <p:cNvGrpSpPr/>
          <p:nvPr/>
        </p:nvGrpSpPr>
        <p:grpSpPr>
          <a:xfrm>
            <a:off x="6196822" y="4324528"/>
            <a:ext cx="109440" cy="109440"/>
            <a:chOff x="4200892" y="4432105"/>
            <a:chExt cx="109440" cy="109440"/>
          </a:xfrm>
        </p:grpSpPr>
        <p:grpSp>
          <p:nvGrpSpPr>
            <p:cNvPr id="138" name="Group 115">
              <a:extLst>
                <a:ext uri="{FF2B5EF4-FFF2-40B4-BE49-F238E27FC236}">
                  <a16:creationId xmlns:a16="http://schemas.microsoft.com/office/drawing/2014/main" id="{16E4BD08-67E1-48EA-9567-B625AF01FE14}"/>
                </a:ext>
              </a:extLst>
            </p:cNvPr>
            <p:cNvGrpSpPr>
              <a:grpSpLocks noChangeAspect="1"/>
            </p:cNvGrpSpPr>
            <p:nvPr/>
          </p:nvGrpSpPr>
          <p:grpSpPr>
            <a:xfrm rot="10800000">
              <a:off x="4210817" y="4439517"/>
              <a:ext cx="89587" cy="90000"/>
              <a:chOff x="3994150" y="4504881"/>
              <a:chExt cx="108000" cy="108498"/>
            </a:xfrm>
          </p:grpSpPr>
          <p:sp>
            <p:nvSpPr>
              <p:cNvPr id="141" name="Pie 118">
                <a:extLst>
                  <a:ext uri="{FF2B5EF4-FFF2-40B4-BE49-F238E27FC236}">
                    <a16:creationId xmlns:a16="http://schemas.microsoft.com/office/drawing/2014/main" id="{4A8EA522-6253-482C-8F68-B3DB3549383F}"/>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42" name="Pie 119">
                <a:extLst>
                  <a:ext uri="{FF2B5EF4-FFF2-40B4-BE49-F238E27FC236}">
                    <a16:creationId xmlns:a16="http://schemas.microsoft.com/office/drawing/2014/main" id="{7FFBDE10-FB0F-410D-B874-A9FEF01D67B9}"/>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39" name="Arc 116">
              <a:extLst>
                <a:ext uri="{FF2B5EF4-FFF2-40B4-BE49-F238E27FC236}">
                  <a16:creationId xmlns:a16="http://schemas.microsoft.com/office/drawing/2014/main" id="{AC7AC219-467B-49CE-A692-0E9980E62180}"/>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40" name="Arc 117">
              <a:extLst>
                <a:ext uri="{FF2B5EF4-FFF2-40B4-BE49-F238E27FC236}">
                  <a16:creationId xmlns:a16="http://schemas.microsoft.com/office/drawing/2014/main" id="{79DF23DB-72B6-4A88-B4EA-D431E3DA382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43" name="Group 104">
            <a:extLst>
              <a:ext uri="{FF2B5EF4-FFF2-40B4-BE49-F238E27FC236}">
                <a16:creationId xmlns:a16="http://schemas.microsoft.com/office/drawing/2014/main" id="{71C09F30-4ACD-409A-A1DA-0A843DB2D251}"/>
              </a:ext>
            </a:extLst>
          </p:cNvPr>
          <p:cNvGrpSpPr/>
          <p:nvPr/>
        </p:nvGrpSpPr>
        <p:grpSpPr>
          <a:xfrm>
            <a:off x="6196822" y="4872968"/>
            <a:ext cx="109440" cy="109440"/>
            <a:chOff x="4200892" y="4432105"/>
            <a:chExt cx="109440" cy="109440"/>
          </a:xfrm>
        </p:grpSpPr>
        <p:grpSp>
          <p:nvGrpSpPr>
            <p:cNvPr id="144" name="Group 115">
              <a:extLst>
                <a:ext uri="{FF2B5EF4-FFF2-40B4-BE49-F238E27FC236}">
                  <a16:creationId xmlns:a16="http://schemas.microsoft.com/office/drawing/2014/main" id="{2E40BFF6-DF4B-4B9B-9CDF-630F783D2ADC}"/>
                </a:ext>
              </a:extLst>
            </p:cNvPr>
            <p:cNvGrpSpPr>
              <a:grpSpLocks noChangeAspect="1"/>
            </p:cNvGrpSpPr>
            <p:nvPr/>
          </p:nvGrpSpPr>
          <p:grpSpPr>
            <a:xfrm rot="10800000">
              <a:off x="4210817" y="4439517"/>
              <a:ext cx="89587" cy="90000"/>
              <a:chOff x="3994150" y="4504881"/>
              <a:chExt cx="108000" cy="108498"/>
            </a:xfrm>
          </p:grpSpPr>
          <p:sp>
            <p:nvSpPr>
              <p:cNvPr id="147" name="Pie 118">
                <a:extLst>
                  <a:ext uri="{FF2B5EF4-FFF2-40B4-BE49-F238E27FC236}">
                    <a16:creationId xmlns:a16="http://schemas.microsoft.com/office/drawing/2014/main" id="{3BDCE09A-9D7D-4991-836A-8435B73DBA8C}"/>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48" name="Pie 119">
                <a:extLst>
                  <a:ext uri="{FF2B5EF4-FFF2-40B4-BE49-F238E27FC236}">
                    <a16:creationId xmlns:a16="http://schemas.microsoft.com/office/drawing/2014/main" id="{332910A7-9391-441F-AD17-3AAAC0A0485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45" name="Arc 116">
              <a:extLst>
                <a:ext uri="{FF2B5EF4-FFF2-40B4-BE49-F238E27FC236}">
                  <a16:creationId xmlns:a16="http://schemas.microsoft.com/office/drawing/2014/main" id="{62B54B93-B955-412C-8F0E-AEE5B6CB4301}"/>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46" name="Arc 117">
              <a:extLst>
                <a:ext uri="{FF2B5EF4-FFF2-40B4-BE49-F238E27FC236}">
                  <a16:creationId xmlns:a16="http://schemas.microsoft.com/office/drawing/2014/main" id="{DCE19FB8-B074-45D5-B725-7FD13058168F}"/>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49" name="Group 104">
            <a:extLst>
              <a:ext uri="{FF2B5EF4-FFF2-40B4-BE49-F238E27FC236}">
                <a16:creationId xmlns:a16="http://schemas.microsoft.com/office/drawing/2014/main" id="{7B781813-8321-4B06-AD63-2486AE847498}"/>
              </a:ext>
            </a:extLst>
          </p:cNvPr>
          <p:cNvGrpSpPr/>
          <p:nvPr/>
        </p:nvGrpSpPr>
        <p:grpSpPr>
          <a:xfrm>
            <a:off x="6196822" y="5335323"/>
            <a:ext cx="109440" cy="109440"/>
            <a:chOff x="4200892" y="4432105"/>
            <a:chExt cx="109440" cy="109440"/>
          </a:xfrm>
        </p:grpSpPr>
        <p:grpSp>
          <p:nvGrpSpPr>
            <p:cNvPr id="150" name="Group 115">
              <a:extLst>
                <a:ext uri="{FF2B5EF4-FFF2-40B4-BE49-F238E27FC236}">
                  <a16:creationId xmlns:a16="http://schemas.microsoft.com/office/drawing/2014/main" id="{E0AE4A1F-41C7-46A2-91C8-B36CB2A8DA1E}"/>
                </a:ext>
              </a:extLst>
            </p:cNvPr>
            <p:cNvGrpSpPr>
              <a:grpSpLocks noChangeAspect="1"/>
            </p:cNvGrpSpPr>
            <p:nvPr/>
          </p:nvGrpSpPr>
          <p:grpSpPr>
            <a:xfrm rot="10800000">
              <a:off x="4210817" y="4439517"/>
              <a:ext cx="89587" cy="90000"/>
              <a:chOff x="3994150" y="4504881"/>
              <a:chExt cx="108000" cy="108498"/>
            </a:xfrm>
          </p:grpSpPr>
          <p:sp>
            <p:nvSpPr>
              <p:cNvPr id="153" name="Pie 118">
                <a:extLst>
                  <a:ext uri="{FF2B5EF4-FFF2-40B4-BE49-F238E27FC236}">
                    <a16:creationId xmlns:a16="http://schemas.microsoft.com/office/drawing/2014/main" id="{88912071-AC9A-4A6E-ACAD-88F1279DE48B}"/>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54" name="Pie 119">
                <a:extLst>
                  <a:ext uri="{FF2B5EF4-FFF2-40B4-BE49-F238E27FC236}">
                    <a16:creationId xmlns:a16="http://schemas.microsoft.com/office/drawing/2014/main" id="{F128C900-8717-4C2E-A5F8-03BDB972A2AF}"/>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51" name="Arc 116">
              <a:extLst>
                <a:ext uri="{FF2B5EF4-FFF2-40B4-BE49-F238E27FC236}">
                  <a16:creationId xmlns:a16="http://schemas.microsoft.com/office/drawing/2014/main" id="{6ACD8F32-4073-4929-942B-093ABD4B386B}"/>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52" name="Arc 117">
              <a:extLst>
                <a:ext uri="{FF2B5EF4-FFF2-40B4-BE49-F238E27FC236}">
                  <a16:creationId xmlns:a16="http://schemas.microsoft.com/office/drawing/2014/main" id="{3EE90137-17AF-454A-9AFF-F05C3FB74471}"/>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55" name="Group 104">
            <a:extLst>
              <a:ext uri="{FF2B5EF4-FFF2-40B4-BE49-F238E27FC236}">
                <a16:creationId xmlns:a16="http://schemas.microsoft.com/office/drawing/2014/main" id="{D226DEEB-11EE-449F-B8F7-39EED151B01A}"/>
              </a:ext>
            </a:extLst>
          </p:cNvPr>
          <p:cNvGrpSpPr/>
          <p:nvPr/>
        </p:nvGrpSpPr>
        <p:grpSpPr>
          <a:xfrm>
            <a:off x="6196822" y="6100028"/>
            <a:ext cx="109440" cy="109440"/>
            <a:chOff x="4200892" y="4432105"/>
            <a:chExt cx="109440" cy="109440"/>
          </a:xfrm>
        </p:grpSpPr>
        <p:grpSp>
          <p:nvGrpSpPr>
            <p:cNvPr id="156" name="Group 115">
              <a:extLst>
                <a:ext uri="{FF2B5EF4-FFF2-40B4-BE49-F238E27FC236}">
                  <a16:creationId xmlns:a16="http://schemas.microsoft.com/office/drawing/2014/main" id="{B2D41F37-F5B9-4832-8EC1-FEEAB3500F9F}"/>
                </a:ext>
              </a:extLst>
            </p:cNvPr>
            <p:cNvGrpSpPr>
              <a:grpSpLocks noChangeAspect="1"/>
            </p:cNvGrpSpPr>
            <p:nvPr/>
          </p:nvGrpSpPr>
          <p:grpSpPr>
            <a:xfrm rot="10800000">
              <a:off x="4210817" y="4439517"/>
              <a:ext cx="89587" cy="90000"/>
              <a:chOff x="3994150" y="4504881"/>
              <a:chExt cx="108000" cy="108498"/>
            </a:xfrm>
          </p:grpSpPr>
          <p:sp>
            <p:nvSpPr>
              <p:cNvPr id="159" name="Pie 118">
                <a:extLst>
                  <a:ext uri="{FF2B5EF4-FFF2-40B4-BE49-F238E27FC236}">
                    <a16:creationId xmlns:a16="http://schemas.microsoft.com/office/drawing/2014/main" id="{7857D1E4-F723-4716-8BCB-8E216DA30CD5}"/>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60" name="Pie 119">
                <a:extLst>
                  <a:ext uri="{FF2B5EF4-FFF2-40B4-BE49-F238E27FC236}">
                    <a16:creationId xmlns:a16="http://schemas.microsoft.com/office/drawing/2014/main" id="{24429E57-DA46-495B-B63B-87E6C76911CF}"/>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57" name="Arc 116">
              <a:extLst>
                <a:ext uri="{FF2B5EF4-FFF2-40B4-BE49-F238E27FC236}">
                  <a16:creationId xmlns:a16="http://schemas.microsoft.com/office/drawing/2014/main" id="{2EEA0717-2367-4B13-B006-15C8342E98DA}"/>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58" name="Arc 117">
              <a:extLst>
                <a:ext uri="{FF2B5EF4-FFF2-40B4-BE49-F238E27FC236}">
                  <a16:creationId xmlns:a16="http://schemas.microsoft.com/office/drawing/2014/main" id="{95E2A61A-5CC4-4BB6-A207-E232B073A80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61" name="Group 104">
            <a:extLst>
              <a:ext uri="{FF2B5EF4-FFF2-40B4-BE49-F238E27FC236}">
                <a16:creationId xmlns:a16="http://schemas.microsoft.com/office/drawing/2014/main" id="{6B8E0138-1091-4C8E-AD44-E8DB14E8127E}"/>
              </a:ext>
            </a:extLst>
          </p:cNvPr>
          <p:cNvGrpSpPr/>
          <p:nvPr/>
        </p:nvGrpSpPr>
        <p:grpSpPr>
          <a:xfrm>
            <a:off x="6194478" y="5755012"/>
            <a:ext cx="109440" cy="109440"/>
            <a:chOff x="4200892" y="4432105"/>
            <a:chExt cx="109440" cy="109440"/>
          </a:xfrm>
        </p:grpSpPr>
        <p:grpSp>
          <p:nvGrpSpPr>
            <p:cNvPr id="162" name="Group 115">
              <a:extLst>
                <a:ext uri="{FF2B5EF4-FFF2-40B4-BE49-F238E27FC236}">
                  <a16:creationId xmlns:a16="http://schemas.microsoft.com/office/drawing/2014/main" id="{40D6B26A-3654-416B-85B0-753B9FFFF44A}"/>
                </a:ext>
              </a:extLst>
            </p:cNvPr>
            <p:cNvGrpSpPr>
              <a:grpSpLocks noChangeAspect="1"/>
            </p:cNvGrpSpPr>
            <p:nvPr/>
          </p:nvGrpSpPr>
          <p:grpSpPr>
            <a:xfrm rot="10800000">
              <a:off x="4210817" y="4439517"/>
              <a:ext cx="89587" cy="90000"/>
              <a:chOff x="3994150" y="4504881"/>
              <a:chExt cx="108000" cy="108498"/>
            </a:xfrm>
          </p:grpSpPr>
          <p:sp>
            <p:nvSpPr>
              <p:cNvPr id="165" name="Pie 118">
                <a:extLst>
                  <a:ext uri="{FF2B5EF4-FFF2-40B4-BE49-F238E27FC236}">
                    <a16:creationId xmlns:a16="http://schemas.microsoft.com/office/drawing/2014/main" id="{270FAADC-6A8A-4ECE-8BD1-D7AF1D6FC899}"/>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66" name="Pie 119">
                <a:extLst>
                  <a:ext uri="{FF2B5EF4-FFF2-40B4-BE49-F238E27FC236}">
                    <a16:creationId xmlns:a16="http://schemas.microsoft.com/office/drawing/2014/main" id="{75F81952-E76F-4E50-BFDF-182BA362A64F}"/>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63" name="Arc 116">
              <a:extLst>
                <a:ext uri="{FF2B5EF4-FFF2-40B4-BE49-F238E27FC236}">
                  <a16:creationId xmlns:a16="http://schemas.microsoft.com/office/drawing/2014/main" id="{70DD2143-C53C-4E92-9D54-31CA24D1A5DD}"/>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64" name="Arc 117">
              <a:extLst>
                <a:ext uri="{FF2B5EF4-FFF2-40B4-BE49-F238E27FC236}">
                  <a16:creationId xmlns:a16="http://schemas.microsoft.com/office/drawing/2014/main" id="{434C5A37-B57C-47A8-8914-929096B8FF84}"/>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67" name="Group 104">
            <a:extLst>
              <a:ext uri="{FF2B5EF4-FFF2-40B4-BE49-F238E27FC236}">
                <a16:creationId xmlns:a16="http://schemas.microsoft.com/office/drawing/2014/main" id="{BA103EDE-AE64-4D6C-8080-3165CCB2F65C}"/>
              </a:ext>
            </a:extLst>
          </p:cNvPr>
          <p:cNvGrpSpPr/>
          <p:nvPr/>
        </p:nvGrpSpPr>
        <p:grpSpPr>
          <a:xfrm>
            <a:off x="6729052" y="4322182"/>
            <a:ext cx="109440" cy="109440"/>
            <a:chOff x="4200892" y="4432105"/>
            <a:chExt cx="109440" cy="109440"/>
          </a:xfrm>
        </p:grpSpPr>
        <p:grpSp>
          <p:nvGrpSpPr>
            <p:cNvPr id="168" name="Group 115">
              <a:extLst>
                <a:ext uri="{FF2B5EF4-FFF2-40B4-BE49-F238E27FC236}">
                  <a16:creationId xmlns:a16="http://schemas.microsoft.com/office/drawing/2014/main" id="{5AF14645-D1A9-4161-ADA8-37C59083B490}"/>
                </a:ext>
              </a:extLst>
            </p:cNvPr>
            <p:cNvGrpSpPr>
              <a:grpSpLocks noChangeAspect="1"/>
            </p:cNvGrpSpPr>
            <p:nvPr/>
          </p:nvGrpSpPr>
          <p:grpSpPr>
            <a:xfrm rot="10800000">
              <a:off x="4210817" y="4439517"/>
              <a:ext cx="89587" cy="90000"/>
              <a:chOff x="3994150" y="4504881"/>
              <a:chExt cx="108000" cy="108498"/>
            </a:xfrm>
          </p:grpSpPr>
          <p:sp>
            <p:nvSpPr>
              <p:cNvPr id="171" name="Pie 118">
                <a:extLst>
                  <a:ext uri="{FF2B5EF4-FFF2-40B4-BE49-F238E27FC236}">
                    <a16:creationId xmlns:a16="http://schemas.microsoft.com/office/drawing/2014/main" id="{9D83D48B-A138-4C24-BB9C-259C032C0844}"/>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72" name="Pie 119">
                <a:extLst>
                  <a:ext uri="{FF2B5EF4-FFF2-40B4-BE49-F238E27FC236}">
                    <a16:creationId xmlns:a16="http://schemas.microsoft.com/office/drawing/2014/main" id="{10D1245A-F882-4668-A256-5E36F2066D24}"/>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69" name="Arc 116">
              <a:extLst>
                <a:ext uri="{FF2B5EF4-FFF2-40B4-BE49-F238E27FC236}">
                  <a16:creationId xmlns:a16="http://schemas.microsoft.com/office/drawing/2014/main" id="{F54437E2-C0F4-485A-A9BA-BB64E08C04A8}"/>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70" name="Arc 117">
              <a:extLst>
                <a:ext uri="{FF2B5EF4-FFF2-40B4-BE49-F238E27FC236}">
                  <a16:creationId xmlns:a16="http://schemas.microsoft.com/office/drawing/2014/main" id="{F05AD13A-C2B1-4782-AB60-DE68FE10647C}"/>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73" name="Group 104">
            <a:extLst>
              <a:ext uri="{FF2B5EF4-FFF2-40B4-BE49-F238E27FC236}">
                <a16:creationId xmlns:a16="http://schemas.microsoft.com/office/drawing/2014/main" id="{F82B88BA-A17B-4B40-A068-75638DB96358}"/>
              </a:ext>
            </a:extLst>
          </p:cNvPr>
          <p:cNvGrpSpPr/>
          <p:nvPr/>
        </p:nvGrpSpPr>
        <p:grpSpPr>
          <a:xfrm>
            <a:off x="6729052" y="4870622"/>
            <a:ext cx="109440" cy="109440"/>
            <a:chOff x="4200892" y="4432105"/>
            <a:chExt cx="109440" cy="109440"/>
          </a:xfrm>
        </p:grpSpPr>
        <p:grpSp>
          <p:nvGrpSpPr>
            <p:cNvPr id="174" name="Group 115">
              <a:extLst>
                <a:ext uri="{FF2B5EF4-FFF2-40B4-BE49-F238E27FC236}">
                  <a16:creationId xmlns:a16="http://schemas.microsoft.com/office/drawing/2014/main" id="{007D1525-EDF6-4076-A047-AAD54640E727}"/>
                </a:ext>
              </a:extLst>
            </p:cNvPr>
            <p:cNvGrpSpPr>
              <a:grpSpLocks noChangeAspect="1"/>
            </p:cNvGrpSpPr>
            <p:nvPr/>
          </p:nvGrpSpPr>
          <p:grpSpPr>
            <a:xfrm rot="10800000">
              <a:off x="4210817" y="4439517"/>
              <a:ext cx="89587" cy="90000"/>
              <a:chOff x="3994150" y="4504881"/>
              <a:chExt cx="108000" cy="108498"/>
            </a:xfrm>
          </p:grpSpPr>
          <p:sp>
            <p:nvSpPr>
              <p:cNvPr id="179" name="Pie 118">
                <a:extLst>
                  <a:ext uri="{FF2B5EF4-FFF2-40B4-BE49-F238E27FC236}">
                    <a16:creationId xmlns:a16="http://schemas.microsoft.com/office/drawing/2014/main" id="{6DB8160D-FA24-4292-B7A1-A3B55EDBA903}"/>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80" name="Pie 119">
                <a:extLst>
                  <a:ext uri="{FF2B5EF4-FFF2-40B4-BE49-F238E27FC236}">
                    <a16:creationId xmlns:a16="http://schemas.microsoft.com/office/drawing/2014/main" id="{32636552-82F0-4134-B82B-81E798992F90}"/>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75" name="Arc 116">
              <a:extLst>
                <a:ext uri="{FF2B5EF4-FFF2-40B4-BE49-F238E27FC236}">
                  <a16:creationId xmlns:a16="http://schemas.microsoft.com/office/drawing/2014/main" id="{EB4E5D65-8159-43AB-A6DC-B07FFA0F6C8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78" name="Arc 117">
              <a:extLst>
                <a:ext uri="{FF2B5EF4-FFF2-40B4-BE49-F238E27FC236}">
                  <a16:creationId xmlns:a16="http://schemas.microsoft.com/office/drawing/2014/main" id="{91F9A5C7-43BD-4265-A54A-E10007B357DA}"/>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81" name="Group 104">
            <a:extLst>
              <a:ext uri="{FF2B5EF4-FFF2-40B4-BE49-F238E27FC236}">
                <a16:creationId xmlns:a16="http://schemas.microsoft.com/office/drawing/2014/main" id="{95433118-4132-46E3-806D-278A0772EAD2}"/>
              </a:ext>
            </a:extLst>
          </p:cNvPr>
          <p:cNvGrpSpPr/>
          <p:nvPr/>
        </p:nvGrpSpPr>
        <p:grpSpPr>
          <a:xfrm>
            <a:off x="6729052" y="5332977"/>
            <a:ext cx="109440" cy="109440"/>
            <a:chOff x="4200892" y="4432105"/>
            <a:chExt cx="109440" cy="109440"/>
          </a:xfrm>
        </p:grpSpPr>
        <p:grpSp>
          <p:nvGrpSpPr>
            <p:cNvPr id="182" name="Group 115">
              <a:extLst>
                <a:ext uri="{FF2B5EF4-FFF2-40B4-BE49-F238E27FC236}">
                  <a16:creationId xmlns:a16="http://schemas.microsoft.com/office/drawing/2014/main" id="{BF16FF38-E52A-4526-816B-6FD58E97A0DE}"/>
                </a:ext>
              </a:extLst>
            </p:cNvPr>
            <p:cNvGrpSpPr>
              <a:grpSpLocks noChangeAspect="1"/>
            </p:cNvGrpSpPr>
            <p:nvPr/>
          </p:nvGrpSpPr>
          <p:grpSpPr>
            <a:xfrm rot="10800000">
              <a:off x="4210817" y="4439517"/>
              <a:ext cx="89587" cy="90000"/>
              <a:chOff x="3994150" y="4504881"/>
              <a:chExt cx="108000" cy="108498"/>
            </a:xfrm>
          </p:grpSpPr>
          <p:sp>
            <p:nvSpPr>
              <p:cNvPr id="185" name="Pie 118">
                <a:extLst>
                  <a:ext uri="{FF2B5EF4-FFF2-40B4-BE49-F238E27FC236}">
                    <a16:creationId xmlns:a16="http://schemas.microsoft.com/office/drawing/2014/main" id="{F558D1CB-F0F3-4D07-954F-F7579362AEAE}"/>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86" name="Pie 119">
                <a:extLst>
                  <a:ext uri="{FF2B5EF4-FFF2-40B4-BE49-F238E27FC236}">
                    <a16:creationId xmlns:a16="http://schemas.microsoft.com/office/drawing/2014/main" id="{F1648267-5748-4CDA-AE3F-59A080334C9B}"/>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83" name="Arc 116">
              <a:extLst>
                <a:ext uri="{FF2B5EF4-FFF2-40B4-BE49-F238E27FC236}">
                  <a16:creationId xmlns:a16="http://schemas.microsoft.com/office/drawing/2014/main" id="{8227EEC4-62EE-400A-B550-EF1B9F5329A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84" name="Arc 117">
              <a:extLst>
                <a:ext uri="{FF2B5EF4-FFF2-40B4-BE49-F238E27FC236}">
                  <a16:creationId xmlns:a16="http://schemas.microsoft.com/office/drawing/2014/main" id="{95EC6443-DC79-4165-979A-8F1419926C29}"/>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87" name="Group 104">
            <a:extLst>
              <a:ext uri="{FF2B5EF4-FFF2-40B4-BE49-F238E27FC236}">
                <a16:creationId xmlns:a16="http://schemas.microsoft.com/office/drawing/2014/main" id="{DF5AEFE4-04D9-4D6E-A352-F77FA2DC0C76}"/>
              </a:ext>
            </a:extLst>
          </p:cNvPr>
          <p:cNvGrpSpPr/>
          <p:nvPr/>
        </p:nvGrpSpPr>
        <p:grpSpPr>
          <a:xfrm>
            <a:off x="6729052" y="6097682"/>
            <a:ext cx="109440" cy="109440"/>
            <a:chOff x="4200892" y="4432105"/>
            <a:chExt cx="109440" cy="109440"/>
          </a:xfrm>
        </p:grpSpPr>
        <p:grpSp>
          <p:nvGrpSpPr>
            <p:cNvPr id="188" name="Group 115">
              <a:extLst>
                <a:ext uri="{FF2B5EF4-FFF2-40B4-BE49-F238E27FC236}">
                  <a16:creationId xmlns:a16="http://schemas.microsoft.com/office/drawing/2014/main" id="{A7C3A70A-580B-4146-9453-19FC70E00155}"/>
                </a:ext>
              </a:extLst>
            </p:cNvPr>
            <p:cNvGrpSpPr>
              <a:grpSpLocks noChangeAspect="1"/>
            </p:cNvGrpSpPr>
            <p:nvPr/>
          </p:nvGrpSpPr>
          <p:grpSpPr>
            <a:xfrm rot="10800000">
              <a:off x="4210817" y="4439517"/>
              <a:ext cx="89587" cy="90000"/>
              <a:chOff x="3994150" y="4504881"/>
              <a:chExt cx="108000" cy="108498"/>
            </a:xfrm>
          </p:grpSpPr>
          <p:sp>
            <p:nvSpPr>
              <p:cNvPr id="316" name="Pie 118">
                <a:extLst>
                  <a:ext uri="{FF2B5EF4-FFF2-40B4-BE49-F238E27FC236}">
                    <a16:creationId xmlns:a16="http://schemas.microsoft.com/office/drawing/2014/main" id="{0F506427-D0B6-4050-90B5-A81019178546}"/>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317" name="Pie 119">
                <a:extLst>
                  <a:ext uri="{FF2B5EF4-FFF2-40B4-BE49-F238E27FC236}">
                    <a16:creationId xmlns:a16="http://schemas.microsoft.com/office/drawing/2014/main" id="{9FE6134F-B3CA-4DAA-95EE-41336D8821A8}"/>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314" name="Arc 116">
              <a:extLst>
                <a:ext uri="{FF2B5EF4-FFF2-40B4-BE49-F238E27FC236}">
                  <a16:creationId xmlns:a16="http://schemas.microsoft.com/office/drawing/2014/main" id="{F97AD2DA-2C5F-404C-9EEB-EF8CBD60E61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315" name="Arc 117">
              <a:extLst>
                <a:ext uri="{FF2B5EF4-FFF2-40B4-BE49-F238E27FC236}">
                  <a16:creationId xmlns:a16="http://schemas.microsoft.com/office/drawing/2014/main" id="{00977572-13A3-4129-BB3C-87AE98F664AE}"/>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318" name="Group 104">
            <a:extLst>
              <a:ext uri="{FF2B5EF4-FFF2-40B4-BE49-F238E27FC236}">
                <a16:creationId xmlns:a16="http://schemas.microsoft.com/office/drawing/2014/main" id="{ED58AAF6-9981-420E-80EC-6B02762E471C}"/>
              </a:ext>
            </a:extLst>
          </p:cNvPr>
          <p:cNvGrpSpPr/>
          <p:nvPr/>
        </p:nvGrpSpPr>
        <p:grpSpPr>
          <a:xfrm>
            <a:off x="6726708" y="5752666"/>
            <a:ext cx="109440" cy="109440"/>
            <a:chOff x="4200892" y="4432105"/>
            <a:chExt cx="109440" cy="109440"/>
          </a:xfrm>
        </p:grpSpPr>
        <p:grpSp>
          <p:nvGrpSpPr>
            <p:cNvPr id="319" name="Group 115">
              <a:extLst>
                <a:ext uri="{FF2B5EF4-FFF2-40B4-BE49-F238E27FC236}">
                  <a16:creationId xmlns:a16="http://schemas.microsoft.com/office/drawing/2014/main" id="{0A06A9EF-4770-4C46-81B2-4A54ED709A24}"/>
                </a:ext>
              </a:extLst>
            </p:cNvPr>
            <p:cNvGrpSpPr>
              <a:grpSpLocks noChangeAspect="1"/>
            </p:cNvGrpSpPr>
            <p:nvPr/>
          </p:nvGrpSpPr>
          <p:grpSpPr>
            <a:xfrm rot="10800000">
              <a:off x="4210817" y="4439517"/>
              <a:ext cx="89587" cy="90000"/>
              <a:chOff x="3994150" y="4504881"/>
              <a:chExt cx="108000" cy="108498"/>
            </a:xfrm>
          </p:grpSpPr>
          <p:sp>
            <p:nvSpPr>
              <p:cNvPr id="322" name="Pie 118">
                <a:extLst>
                  <a:ext uri="{FF2B5EF4-FFF2-40B4-BE49-F238E27FC236}">
                    <a16:creationId xmlns:a16="http://schemas.microsoft.com/office/drawing/2014/main" id="{88BD907F-E2FA-47A7-9BE7-6668AFB3C43F}"/>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323" name="Pie 119">
                <a:extLst>
                  <a:ext uri="{FF2B5EF4-FFF2-40B4-BE49-F238E27FC236}">
                    <a16:creationId xmlns:a16="http://schemas.microsoft.com/office/drawing/2014/main" id="{74C24211-0181-4189-8B80-465BE588CBEA}"/>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320" name="Arc 116">
              <a:extLst>
                <a:ext uri="{FF2B5EF4-FFF2-40B4-BE49-F238E27FC236}">
                  <a16:creationId xmlns:a16="http://schemas.microsoft.com/office/drawing/2014/main" id="{DE2F0368-FA01-421F-9BF6-6741E10C124A}"/>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321" name="Arc 117">
              <a:extLst>
                <a:ext uri="{FF2B5EF4-FFF2-40B4-BE49-F238E27FC236}">
                  <a16:creationId xmlns:a16="http://schemas.microsoft.com/office/drawing/2014/main" id="{5A3FE2A4-83FD-4718-9852-9D7AB4EF6333}"/>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324" name="Group 104">
            <a:extLst>
              <a:ext uri="{FF2B5EF4-FFF2-40B4-BE49-F238E27FC236}">
                <a16:creationId xmlns:a16="http://schemas.microsoft.com/office/drawing/2014/main" id="{B77DC4B0-C14D-401B-B43B-45E75F619711}"/>
              </a:ext>
            </a:extLst>
          </p:cNvPr>
          <p:cNvGrpSpPr/>
          <p:nvPr/>
        </p:nvGrpSpPr>
        <p:grpSpPr>
          <a:xfrm>
            <a:off x="7247215" y="4333904"/>
            <a:ext cx="109440" cy="109440"/>
            <a:chOff x="4200892" y="4432105"/>
            <a:chExt cx="109440" cy="109440"/>
          </a:xfrm>
        </p:grpSpPr>
        <p:grpSp>
          <p:nvGrpSpPr>
            <p:cNvPr id="325" name="Group 115">
              <a:extLst>
                <a:ext uri="{FF2B5EF4-FFF2-40B4-BE49-F238E27FC236}">
                  <a16:creationId xmlns:a16="http://schemas.microsoft.com/office/drawing/2014/main" id="{2F11E9D8-DDE7-4580-BA4A-3BB9B5A53580}"/>
                </a:ext>
              </a:extLst>
            </p:cNvPr>
            <p:cNvGrpSpPr>
              <a:grpSpLocks noChangeAspect="1"/>
            </p:cNvGrpSpPr>
            <p:nvPr/>
          </p:nvGrpSpPr>
          <p:grpSpPr>
            <a:xfrm rot="10800000">
              <a:off x="4210817" y="4439517"/>
              <a:ext cx="89587" cy="90000"/>
              <a:chOff x="3994150" y="4504881"/>
              <a:chExt cx="108000" cy="108498"/>
            </a:xfrm>
          </p:grpSpPr>
          <p:sp>
            <p:nvSpPr>
              <p:cNvPr id="328" name="Pie 118">
                <a:extLst>
                  <a:ext uri="{FF2B5EF4-FFF2-40B4-BE49-F238E27FC236}">
                    <a16:creationId xmlns:a16="http://schemas.microsoft.com/office/drawing/2014/main" id="{D46215EE-AA2D-442D-B012-DB52B9492237}"/>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329" name="Pie 119">
                <a:extLst>
                  <a:ext uri="{FF2B5EF4-FFF2-40B4-BE49-F238E27FC236}">
                    <a16:creationId xmlns:a16="http://schemas.microsoft.com/office/drawing/2014/main" id="{AEEB951C-E28C-43E1-94CD-93DBB0E84E78}"/>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326" name="Arc 116">
              <a:extLst>
                <a:ext uri="{FF2B5EF4-FFF2-40B4-BE49-F238E27FC236}">
                  <a16:creationId xmlns:a16="http://schemas.microsoft.com/office/drawing/2014/main" id="{A57797C9-5B45-49AF-8217-EE1AD404EB96}"/>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327" name="Arc 117">
              <a:extLst>
                <a:ext uri="{FF2B5EF4-FFF2-40B4-BE49-F238E27FC236}">
                  <a16:creationId xmlns:a16="http://schemas.microsoft.com/office/drawing/2014/main" id="{01C04D53-994A-468A-928F-CBCC9F8C96CA}"/>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330" name="Group 104">
            <a:extLst>
              <a:ext uri="{FF2B5EF4-FFF2-40B4-BE49-F238E27FC236}">
                <a16:creationId xmlns:a16="http://schemas.microsoft.com/office/drawing/2014/main" id="{F883C59C-4478-4B8E-8A1B-CBF1DDEA8F8A}"/>
              </a:ext>
            </a:extLst>
          </p:cNvPr>
          <p:cNvGrpSpPr/>
          <p:nvPr/>
        </p:nvGrpSpPr>
        <p:grpSpPr>
          <a:xfrm>
            <a:off x="7247215" y="4882344"/>
            <a:ext cx="109440" cy="109440"/>
            <a:chOff x="4200892" y="4432105"/>
            <a:chExt cx="109440" cy="109440"/>
          </a:xfrm>
        </p:grpSpPr>
        <p:grpSp>
          <p:nvGrpSpPr>
            <p:cNvPr id="331" name="Group 115">
              <a:extLst>
                <a:ext uri="{FF2B5EF4-FFF2-40B4-BE49-F238E27FC236}">
                  <a16:creationId xmlns:a16="http://schemas.microsoft.com/office/drawing/2014/main" id="{AF064E51-9B9D-4EA1-BF72-DD4224C6F859}"/>
                </a:ext>
              </a:extLst>
            </p:cNvPr>
            <p:cNvGrpSpPr>
              <a:grpSpLocks noChangeAspect="1"/>
            </p:cNvGrpSpPr>
            <p:nvPr/>
          </p:nvGrpSpPr>
          <p:grpSpPr>
            <a:xfrm rot="10800000">
              <a:off x="4210817" y="4439517"/>
              <a:ext cx="89587" cy="90000"/>
              <a:chOff x="3994150" y="4504881"/>
              <a:chExt cx="108000" cy="108498"/>
            </a:xfrm>
          </p:grpSpPr>
          <p:sp>
            <p:nvSpPr>
              <p:cNvPr id="334" name="Pie 118">
                <a:extLst>
                  <a:ext uri="{FF2B5EF4-FFF2-40B4-BE49-F238E27FC236}">
                    <a16:creationId xmlns:a16="http://schemas.microsoft.com/office/drawing/2014/main" id="{FA7767F9-A744-44CC-9D08-DE5042DA11A9}"/>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335" name="Pie 119">
                <a:extLst>
                  <a:ext uri="{FF2B5EF4-FFF2-40B4-BE49-F238E27FC236}">
                    <a16:creationId xmlns:a16="http://schemas.microsoft.com/office/drawing/2014/main" id="{D93E9EF2-F9A4-49FB-BDFA-CBDCA7DF5565}"/>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332" name="Arc 116">
              <a:extLst>
                <a:ext uri="{FF2B5EF4-FFF2-40B4-BE49-F238E27FC236}">
                  <a16:creationId xmlns:a16="http://schemas.microsoft.com/office/drawing/2014/main" id="{E4C90247-F49C-49AB-8F39-7C33ADD40FC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333" name="Arc 117">
              <a:extLst>
                <a:ext uri="{FF2B5EF4-FFF2-40B4-BE49-F238E27FC236}">
                  <a16:creationId xmlns:a16="http://schemas.microsoft.com/office/drawing/2014/main" id="{3E48A311-CFA7-480B-B233-E8CE1FBF8DC9}"/>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336" name="Group 104">
            <a:extLst>
              <a:ext uri="{FF2B5EF4-FFF2-40B4-BE49-F238E27FC236}">
                <a16:creationId xmlns:a16="http://schemas.microsoft.com/office/drawing/2014/main" id="{2CC3BCC0-4238-4E90-8884-7BD27F548883}"/>
              </a:ext>
            </a:extLst>
          </p:cNvPr>
          <p:cNvGrpSpPr/>
          <p:nvPr/>
        </p:nvGrpSpPr>
        <p:grpSpPr>
          <a:xfrm>
            <a:off x="7247215" y="5344699"/>
            <a:ext cx="109440" cy="109440"/>
            <a:chOff x="4200892" y="4432105"/>
            <a:chExt cx="109440" cy="109440"/>
          </a:xfrm>
        </p:grpSpPr>
        <p:grpSp>
          <p:nvGrpSpPr>
            <p:cNvPr id="337" name="Group 115">
              <a:extLst>
                <a:ext uri="{FF2B5EF4-FFF2-40B4-BE49-F238E27FC236}">
                  <a16:creationId xmlns:a16="http://schemas.microsoft.com/office/drawing/2014/main" id="{146649DF-C63C-47CB-AE3D-17DD4EB6E211}"/>
                </a:ext>
              </a:extLst>
            </p:cNvPr>
            <p:cNvGrpSpPr>
              <a:grpSpLocks noChangeAspect="1"/>
            </p:cNvGrpSpPr>
            <p:nvPr/>
          </p:nvGrpSpPr>
          <p:grpSpPr>
            <a:xfrm rot="10800000">
              <a:off x="4210817" y="4439517"/>
              <a:ext cx="89587" cy="90000"/>
              <a:chOff x="3994150" y="4504881"/>
              <a:chExt cx="108000" cy="108498"/>
            </a:xfrm>
          </p:grpSpPr>
          <p:sp>
            <p:nvSpPr>
              <p:cNvPr id="340" name="Pie 118">
                <a:extLst>
                  <a:ext uri="{FF2B5EF4-FFF2-40B4-BE49-F238E27FC236}">
                    <a16:creationId xmlns:a16="http://schemas.microsoft.com/office/drawing/2014/main" id="{12D24124-CFF9-4052-A114-74DE9E73242B}"/>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341" name="Pie 119">
                <a:extLst>
                  <a:ext uri="{FF2B5EF4-FFF2-40B4-BE49-F238E27FC236}">
                    <a16:creationId xmlns:a16="http://schemas.microsoft.com/office/drawing/2014/main" id="{8D3053CC-B5F5-45E9-9D8A-90B84E2C84BE}"/>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338" name="Arc 116">
              <a:extLst>
                <a:ext uri="{FF2B5EF4-FFF2-40B4-BE49-F238E27FC236}">
                  <a16:creationId xmlns:a16="http://schemas.microsoft.com/office/drawing/2014/main" id="{986776C4-9634-44F4-9699-D4943EB8E4B3}"/>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339" name="Arc 117">
              <a:extLst>
                <a:ext uri="{FF2B5EF4-FFF2-40B4-BE49-F238E27FC236}">
                  <a16:creationId xmlns:a16="http://schemas.microsoft.com/office/drawing/2014/main" id="{967338CA-E214-480C-AE20-2827B03DC12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342" name="Group 104">
            <a:extLst>
              <a:ext uri="{FF2B5EF4-FFF2-40B4-BE49-F238E27FC236}">
                <a16:creationId xmlns:a16="http://schemas.microsoft.com/office/drawing/2014/main" id="{559326DD-B45D-4A6E-BBE8-3E7DE5B1E115}"/>
              </a:ext>
            </a:extLst>
          </p:cNvPr>
          <p:cNvGrpSpPr/>
          <p:nvPr/>
        </p:nvGrpSpPr>
        <p:grpSpPr>
          <a:xfrm>
            <a:off x="7247215" y="6109404"/>
            <a:ext cx="109440" cy="109440"/>
            <a:chOff x="4200892" y="4432105"/>
            <a:chExt cx="109440" cy="109440"/>
          </a:xfrm>
        </p:grpSpPr>
        <p:grpSp>
          <p:nvGrpSpPr>
            <p:cNvPr id="343" name="Group 115">
              <a:extLst>
                <a:ext uri="{FF2B5EF4-FFF2-40B4-BE49-F238E27FC236}">
                  <a16:creationId xmlns:a16="http://schemas.microsoft.com/office/drawing/2014/main" id="{61CBDBE9-6461-4665-A41B-D74989B5EECE}"/>
                </a:ext>
              </a:extLst>
            </p:cNvPr>
            <p:cNvGrpSpPr>
              <a:grpSpLocks noChangeAspect="1"/>
            </p:cNvGrpSpPr>
            <p:nvPr/>
          </p:nvGrpSpPr>
          <p:grpSpPr>
            <a:xfrm rot="10800000">
              <a:off x="4210817" y="4439517"/>
              <a:ext cx="89587" cy="90000"/>
              <a:chOff x="3994150" y="4504881"/>
              <a:chExt cx="108000" cy="108498"/>
            </a:xfrm>
          </p:grpSpPr>
          <p:sp>
            <p:nvSpPr>
              <p:cNvPr id="346" name="Pie 118">
                <a:extLst>
                  <a:ext uri="{FF2B5EF4-FFF2-40B4-BE49-F238E27FC236}">
                    <a16:creationId xmlns:a16="http://schemas.microsoft.com/office/drawing/2014/main" id="{F937045C-E695-4C0D-8509-CE3561AEEF18}"/>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347" name="Pie 119">
                <a:extLst>
                  <a:ext uri="{FF2B5EF4-FFF2-40B4-BE49-F238E27FC236}">
                    <a16:creationId xmlns:a16="http://schemas.microsoft.com/office/drawing/2014/main" id="{1DA28151-9CDF-4B22-8E13-CAE82D885E3D}"/>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344" name="Arc 116">
              <a:extLst>
                <a:ext uri="{FF2B5EF4-FFF2-40B4-BE49-F238E27FC236}">
                  <a16:creationId xmlns:a16="http://schemas.microsoft.com/office/drawing/2014/main" id="{47C73C6D-8675-44D3-AF84-2315B08CC167}"/>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345" name="Arc 117">
              <a:extLst>
                <a:ext uri="{FF2B5EF4-FFF2-40B4-BE49-F238E27FC236}">
                  <a16:creationId xmlns:a16="http://schemas.microsoft.com/office/drawing/2014/main" id="{577CE623-F496-4290-A11B-19BC7FD9DB1A}"/>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348" name="Group 104">
            <a:extLst>
              <a:ext uri="{FF2B5EF4-FFF2-40B4-BE49-F238E27FC236}">
                <a16:creationId xmlns:a16="http://schemas.microsoft.com/office/drawing/2014/main" id="{C9292FFF-F670-4C6F-8EC9-6A1FAB0FD006}"/>
              </a:ext>
            </a:extLst>
          </p:cNvPr>
          <p:cNvGrpSpPr/>
          <p:nvPr/>
        </p:nvGrpSpPr>
        <p:grpSpPr>
          <a:xfrm>
            <a:off x="7244871" y="5764388"/>
            <a:ext cx="109440" cy="109440"/>
            <a:chOff x="4200892" y="4432105"/>
            <a:chExt cx="109440" cy="109440"/>
          </a:xfrm>
        </p:grpSpPr>
        <p:grpSp>
          <p:nvGrpSpPr>
            <p:cNvPr id="349" name="Group 115">
              <a:extLst>
                <a:ext uri="{FF2B5EF4-FFF2-40B4-BE49-F238E27FC236}">
                  <a16:creationId xmlns:a16="http://schemas.microsoft.com/office/drawing/2014/main" id="{2AC17513-180A-4A40-A780-AE0AA167D09E}"/>
                </a:ext>
              </a:extLst>
            </p:cNvPr>
            <p:cNvGrpSpPr>
              <a:grpSpLocks noChangeAspect="1"/>
            </p:cNvGrpSpPr>
            <p:nvPr/>
          </p:nvGrpSpPr>
          <p:grpSpPr>
            <a:xfrm rot="10800000">
              <a:off x="4210817" y="4439517"/>
              <a:ext cx="89587" cy="90000"/>
              <a:chOff x="3994150" y="4504881"/>
              <a:chExt cx="108000" cy="108498"/>
            </a:xfrm>
          </p:grpSpPr>
          <p:sp>
            <p:nvSpPr>
              <p:cNvPr id="352" name="Pie 118">
                <a:extLst>
                  <a:ext uri="{FF2B5EF4-FFF2-40B4-BE49-F238E27FC236}">
                    <a16:creationId xmlns:a16="http://schemas.microsoft.com/office/drawing/2014/main" id="{8FDCBD54-862E-4023-BDCE-9CDDD6A61EED}"/>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353" name="Pie 119">
                <a:extLst>
                  <a:ext uri="{FF2B5EF4-FFF2-40B4-BE49-F238E27FC236}">
                    <a16:creationId xmlns:a16="http://schemas.microsoft.com/office/drawing/2014/main" id="{580AA8F7-6DD9-49D0-BC4F-CCACDF7F97BC}"/>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350" name="Arc 116">
              <a:extLst>
                <a:ext uri="{FF2B5EF4-FFF2-40B4-BE49-F238E27FC236}">
                  <a16:creationId xmlns:a16="http://schemas.microsoft.com/office/drawing/2014/main" id="{34A65574-3EAF-41EE-B721-E4FF8AE358F4}"/>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351" name="Arc 117">
              <a:extLst>
                <a:ext uri="{FF2B5EF4-FFF2-40B4-BE49-F238E27FC236}">
                  <a16:creationId xmlns:a16="http://schemas.microsoft.com/office/drawing/2014/main" id="{F520098F-9ABC-42D7-968B-CF49B41C09BC}"/>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4">
            <a:extLst>
              <a:ext uri="{FF2B5EF4-FFF2-40B4-BE49-F238E27FC236}">
                <a16:creationId xmlns:a16="http://schemas.microsoft.com/office/drawing/2014/main" id="{EE98210F-2A8A-F14E-AADA-A739DC2E40E0}"/>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graphicFrame>
        <p:nvGraphicFramePr>
          <p:cNvPr id="5" name="4 Tabla"/>
          <p:cNvGraphicFramePr>
            <a:graphicFrameLocks noGrp="1"/>
          </p:cNvGraphicFramePr>
          <p:nvPr>
            <p:extLst>
              <p:ext uri="{D42A27DB-BD31-4B8C-83A1-F6EECF244321}">
                <p14:modId xmlns:p14="http://schemas.microsoft.com/office/powerpoint/2010/main" val="619774579"/>
              </p:ext>
            </p:extLst>
          </p:nvPr>
        </p:nvGraphicFramePr>
        <p:xfrm>
          <a:off x="554400" y="1941117"/>
          <a:ext cx="10799999" cy="4682354"/>
        </p:xfrm>
        <a:graphic>
          <a:graphicData uri="http://schemas.openxmlformats.org/drawingml/2006/table">
            <a:tbl>
              <a:tblPr firstRow="1" bandRow="1" bandCol="1">
                <a:tableStyleId>{22838BEF-8BB2-4498-84A7-C5851F593DF1}</a:tableStyleId>
              </a:tblPr>
              <a:tblGrid>
                <a:gridCol w="1252675">
                  <a:extLst>
                    <a:ext uri="{9D8B030D-6E8A-4147-A177-3AD203B41FA5}">
                      <a16:colId xmlns:a16="http://schemas.microsoft.com/office/drawing/2014/main" val="20000"/>
                    </a:ext>
                  </a:extLst>
                </a:gridCol>
                <a:gridCol w="1041173">
                  <a:extLst>
                    <a:ext uri="{9D8B030D-6E8A-4147-A177-3AD203B41FA5}">
                      <a16:colId xmlns:a16="http://schemas.microsoft.com/office/drawing/2014/main" val="20001"/>
                    </a:ext>
                  </a:extLst>
                </a:gridCol>
                <a:gridCol w="1722014">
                  <a:extLst>
                    <a:ext uri="{9D8B030D-6E8A-4147-A177-3AD203B41FA5}">
                      <a16:colId xmlns:a16="http://schemas.microsoft.com/office/drawing/2014/main" val="20002"/>
                    </a:ext>
                  </a:extLst>
                </a:gridCol>
                <a:gridCol w="512816">
                  <a:extLst>
                    <a:ext uri="{9D8B030D-6E8A-4147-A177-3AD203B41FA5}">
                      <a16:colId xmlns:a16="http://schemas.microsoft.com/office/drawing/2014/main" val="20003"/>
                    </a:ext>
                  </a:extLst>
                </a:gridCol>
                <a:gridCol w="156613">
                  <a:extLst>
                    <a:ext uri="{9D8B030D-6E8A-4147-A177-3AD203B41FA5}">
                      <a16:colId xmlns:a16="http://schemas.microsoft.com/office/drawing/2014/main" val="20004"/>
                    </a:ext>
                  </a:extLst>
                </a:gridCol>
                <a:gridCol w="388254">
                  <a:extLst>
                    <a:ext uri="{9D8B030D-6E8A-4147-A177-3AD203B41FA5}">
                      <a16:colId xmlns:a16="http://schemas.microsoft.com/office/drawing/2014/main" val="20005"/>
                    </a:ext>
                  </a:extLst>
                </a:gridCol>
                <a:gridCol w="539040">
                  <a:extLst>
                    <a:ext uri="{9D8B030D-6E8A-4147-A177-3AD203B41FA5}">
                      <a16:colId xmlns:a16="http://schemas.microsoft.com/office/drawing/2014/main" val="20006"/>
                    </a:ext>
                  </a:extLst>
                </a:gridCol>
                <a:gridCol w="502618">
                  <a:extLst>
                    <a:ext uri="{9D8B030D-6E8A-4147-A177-3AD203B41FA5}">
                      <a16:colId xmlns:a16="http://schemas.microsoft.com/office/drawing/2014/main" val="20007"/>
                    </a:ext>
                  </a:extLst>
                </a:gridCol>
                <a:gridCol w="269043">
                  <a:extLst>
                    <a:ext uri="{9D8B030D-6E8A-4147-A177-3AD203B41FA5}">
                      <a16:colId xmlns:a16="http://schemas.microsoft.com/office/drawing/2014/main" val="20008"/>
                    </a:ext>
                  </a:extLst>
                </a:gridCol>
                <a:gridCol w="4415753">
                  <a:extLst>
                    <a:ext uri="{9D8B030D-6E8A-4147-A177-3AD203B41FA5}">
                      <a16:colId xmlns:a16="http://schemas.microsoft.com/office/drawing/2014/main" val="20009"/>
                    </a:ext>
                  </a:extLst>
                </a:gridCol>
              </a:tblGrid>
              <a:tr h="340394">
                <a:tc gridSpan="2">
                  <a:txBody>
                    <a:bodyPr/>
                    <a:lstStyle/>
                    <a:p>
                      <a:r>
                        <a:rPr lang="es-CO" sz="1500" dirty="0">
                          <a:solidFill>
                            <a:schemeClr val="tx1">
                              <a:lumMod val="65000"/>
                              <a:lumOff val="35000"/>
                            </a:schemeClr>
                          </a:solidFill>
                          <a:latin typeface="Gotham Medium"/>
                        </a:rPr>
                        <a:t>ESTRATEGIA:</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8">
                  <a:txBody>
                    <a:bodyPr/>
                    <a:lstStyle/>
                    <a:p>
                      <a:pPr lvl="0" algn="just"/>
                      <a:r>
                        <a:rPr lang="es-CO" sz="1500" b="0" dirty="0">
                          <a:solidFill>
                            <a:schemeClr val="tx1">
                              <a:lumMod val="50000"/>
                              <a:lumOff val="50000"/>
                            </a:schemeClr>
                          </a:solidFill>
                          <a:latin typeface="Gotham Medium"/>
                        </a:rPr>
                        <a:t>Recertificar y mantener el SIGCMA.</a:t>
                      </a:r>
                      <a:endParaRPr lang="es-ES" sz="15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pPr lvl="0" algn="just"/>
                      <a:endParaRPr lang="es-ES" sz="12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71512">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OBJETIVO:</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8">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500" dirty="0">
                          <a:solidFill>
                            <a:schemeClr val="tx1">
                              <a:lumMod val="50000"/>
                              <a:lumOff val="50000"/>
                            </a:schemeClr>
                          </a:solidFill>
                          <a:latin typeface="Gotham Medium"/>
                        </a:rPr>
                        <a:t>Mantener, mejorar y ampliar el Sistema Integrado de Gestión y Control de la Calidad y del Medio Ambiente SIGCMA, a través de la realización de las actividades tendientes a mantener la certificación por parte de un Ente Certificador Externo, dando cumplimiento a los requisitos de las Normas ISO, el Modelo Integrado de Gestión y Planeación MIPG y de conformidad con lo establecido en acuerdos -PSA14-10160 y 10161.</a:t>
                      </a:r>
                      <a:endParaRPr lang="es-ES" sz="15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200" dirty="0">
                        <a:solidFill>
                          <a:schemeClr val="tx1">
                            <a:lumMod val="50000"/>
                            <a:lumOff val="50000"/>
                          </a:schemeClr>
                        </a:solidFill>
                        <a:latin typeface="Gotham Medium"/>
                      </a:endParaRPr>
                    </a:p>
                  </a:txBody>
                  <a:tcP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1"/>
                  </a:ext>
                </a:extLst>
              </a:tr>
              <a:tr h="571323">
                <a:tc>
                  <a:txBody>
                    <a:bodyPr/>
                    <a:lstStyle/>
                    <a:p>
                      <a:r>
                        <a:rPr lang="es-CO" sz="1500" b="1" dirty="0">
                          <a:solidFill>
                            <a:schemeClr val="tx1">
                              <a:lumMod val="65000"/>
                              <a:lumOff val="35000"/>
                            </a:schemeClr>
                          </a:solidFill>
                          <a:latin typeface="Gotham Medium"/>
                        </a:rPr>
                        <a:t>LIDERA:</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4">
                  <a:txBody>
                    <a:bodyPr/>
                    <a:lstStyle/>
                    <a:p>
                      <a:pPr algn="just"/>
                      <a:r>
                        <a:rPr lang="es-CO" sz="1500" b="1" dirty="0">
                          <a:solidFill>
                            <a:schemeClr val="tx1">
                              <a:lumMod val="50000"/>
                              <a:lumOff val="50000"/>
                            </a:schemeClr>
                          </a:solidFill>
                          <a:latin typeface="Gotham Medium"/>
                        </a:rPr>
                        <a:t>Dra.</a:t>
                      </a:r>
                      <a:r>
                        <a:rPr lang="es-CO" sz="1500" b="1" baseline="0" dirty="0">
                          <a:solidFill>
                            <a:schemeClr val="tx1">
                              <a:lumMod val="50000"/>
                              <a:lumOff val="50000"/>
                            </a:schemeClr>
                          </a:solidFill>
                          <a:latin typeface="Gotham Medium"/>
                        </a:rPr>
                        <a:t> Martha Lucia Olano  de Noguera</a:t>
                      </a:r>
                    </a:p>
                    <a:p>
                      <a:pPr algn="l"/>
                      <a:r>
                        <a:rPr lang="es-CO" sz="1500" b="1" baseline="0" dirty="0">
                          <a:solidFill>
                            <a:schemeClr val="tx1">
                              <a:lumMod val="50000"/>
                              <a:lumOff val="50000"/>
                            </a:schemeClr>
                          </a:solidFill>
                          <a:latin typeface="Gotham Medium"/>
                        </a:rPr>
                        <a:t>Magistrada Líder del SIGCMA.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just"/>
                      <a:r>
                        <a:rPr lang="es-CO" sz="1500" b="1" dirty="0">
                          <a:solidFill>
                            <a:schemeClr val="tx1">
                              <a:lumMod val="65000"/>
                              <a:lumOff val="35000"/>
                            </a:schemeClr>
                          </a:solidFill>
                          <a:latin typeface="Gotham Medium"/>
                        </a:rPr>
                        <a:t>COORDINA:</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50000"/>
                              <a:lumOff val="50000"/>
                            </a:schemeClr>
                          </a:solidFill>
                          <a:latin typeface="Gotham Medium"/>
                        </a:rPr>
                        <a:t>Coordinador</a:t>
                      </a:r>
                      <a:r>
                        <a:rPr lang="es-CO" sz="1500" b="1" baseline="0" dirty="0">
                          <a:solidFill>
                            <a:schemeClr val="tx1">
                              <a:lumMod val="50000"/>
                              <a:lumOff val="50000"/>
                            </a:schemeClr>
                          </a:solidFill>
                          <a:latin typeface="Gotham Medium"/>
                        </a:rPr>
                        <a:t> Nacional del SIGCMA.</a:t>
                      </a:r>
                      <a:endParaRPr lang="en-US" sz="15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r h="308948">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1" dirty="0">
                          <a:solidFill>
                            <a:schemeClr val="tx1">
                              <a:lumMod val="65000"/>
                              <a:lumOff val="35000"/>
                            </a:schemeClr>
                          </a:solidFill>
                          <a:latin typeface="Gotham Medium"/>
                        </a:rPr>
                        <a:t>ACTIVIDADES</a:t>
                      </a:r>
                      <a:endParaRPr lang="en-US" sz="16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1" dirty="0">
                          <a:latin typeface="Gotham Medium"/>
                        </a:rPr>
                        <a:t>CRONOGRAMA</a:t>
                      </a:r>
                      <a:endParaRPr lang="en-US" sz="1600" b="1" dirty="0">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b="1" dirty="0">
                          <a:solidFill>
                            <a:schemeClr val="tx1">
                              <a:lumMod val="65000"/>
                              <a:lumOff val="35000"/>
                            </a:schemeClr>
                          </a:solidFill>
                          <a:latin typeface="Gotham Medium"/>
                        </a:rPr>
                        <a:t>RESPONSABLE</a:t>
                      </a:r>
                      <a:endParaRPr lang="en-US" sz="16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0633">
                <a:tc gridSpan="3">
                  <a:txBody>
                    <a:bodyPr/>
                    <a:lstStyle/>
                    <a:p>
                      <a:pPr algn="just"/>
                      <a:r>
                        <a:rPr lang="es-CO" sz="1400" dirty="0">
                          <a:solidFill>
                            <a:schemeClr val="tx1">
                              <a:lumMod val="65000"/>
                              <a:lumOff val="35000"/>
                            </a:schemeClr>
                          </a:solidFill>
                          <a:latin typeface="Gotham Medium"/>
                        </a:rPr>
                        <a:t>Revisión de actas de los Comités del SIGCMA a nivel nacional</a:t>
                      </a:r>
                      <a:r>
                        <a:rPr lang="es-CO" sz="1400" baseline="0" dirty="0">
                          <a:solidFill>
                            <a:schemeClr val="tx1">
                              <a:lumMod val="65000"/>
                              <a:lumOff val="35000"/>
                            </a:schemeClr>
                          </a:solidFill>
                          <a:latin typeface="Gotham Medium"/>
                        </a:rPr>
                        <a:t> en lo Administrativo y Judicial.</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1T</a:t>
                      </a:r>
                      <a:endParaRPr lang="en-US" sz="1150" b="1" dirty="0">
                        <a:solidFill>
                          <a:schemeClr val="tx1">
                            <a:lumMod val="65000"/>
                            <a:lumOff val="35000"/>
                          </a:schemeClr>
                        </a:solidFill>
                        <a:effectLst/>
                        <a:latin typeface="Gotham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150" kern="1200" dirty="0">
                          <a:solidFill>
                            <a:schemeClr val="tx1">
                              <a:lumMod val="50000"/>
                              <a:lumOff val="50000"/>
                            </a:schemeClr>
                          </a:solidFill>
                          <a:effectLst/>
                          <a:latin typeface="Gotham Medium"/>
                          <a:ea typeface="+mn-ea"/>
                          <a:cs typeface="+mn-cs"/>
                        </a:rPr>
                        <a:t> </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2T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3T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4T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s-CO" sz="1400" b="1" dirty="0">
                          <a:solidFill>
                            <a:schemeClr val="tx1">
                              <a:lumMod val="65000"/>
                              <a:lumOff val="35000"/>
                            </a:schemeClr>
                          </a:solidFill>
                          <a:latin typeface="Gotham Medium"/>
                        </a:rPr>
                        <a:t>Profesionales de Enlace, Lideres de Proceso, Coordinación</a:t>
                      </a:r>
                      <a:r>
                        <a:rPr lang="es-CO" sz="1400" b="1" baseline="0" dirty="0">
                          <a:solidFill>
                            <a:schemeClr val="tx1">
                              <a:lumMod val="65000"/>
                              <a:lumOff val="35000"/>
                            </a:schemeClr>
                          </a:solidFill>
                          <a:latin typeface="Gotham Medium"/>
                        </a:rPr>
                        <a:t> Nacional del SIGCMA.</a:t>
                      </a:r>
                      <a:endParaRPr lang="en-US" sz="14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val="10004"/>
                  </a:ext>
                </a:extLst>
              </a:tr>
              <a:tr h="388952">
                <a:tc gridSpan="3">
                  <a:txBody>
                    <a:bodyPr/>
                    <a:lstStyle/>
                    <a:p>
                      <a:pPr algn="just"/>
                      <a:r>
                        <a:rPr lang="es-CO" sz="1400" dirty="0">
                          <a:solidFill>
                            <a:schemeClr val="tx1">
                              <a:lumMod val="65000"/>
                              <a:lumOff val="35000"/>
                            </a:schemeClr>
                          </a:solidFill>
                          <a:latin typeface="Gotham Medium"/>
                        </a:rPr>
                        <a:t>Elaboración del Plan Padrinos versión 2021/</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4" gridSpan="2">
                  <a:txBody>
                    <a:bodyPr/>
                    <a:lstStyle/>
                    <a:p>
                      <a:pPr algn="ctr"/>
                      <a:r>
                        <a:rPr lang="es-CO" sz="1400" b="1" dirty="0">
                          <a:solidFill>
                            <a:schemeClr val="tx1">
                              <a:lumMod val="65000"/>
                              <a:lumOff val="35000"/>
                            </a:schemeClr>
                          </a:solidFill>
                          <a:latin typeface="Gotham Medium"/>
                        </a:rPr>
                        <a:t>Profesionales</a:t>
                      </a:r>
                      <a:r>
                        <a:rPr lang="es-CO" sz="1400" b="1" baseline="0" dirty="0">
                          <a:solidFill>
                            <a:schemeClr val="tx1">
                              <a:lumMod val="65000"/>
                              <a:lumOff val="35000"/>
                            </a:schemeClr>
                          </a:solidFill>
                          <a:latin typeface="Gotham Medium"/>
                        </a:rPr>
                        <a:t> de Enlace, Profesionales  de Paloquemao, Juez Coordinadora de Paloquemao, Coordinador Nacional </a:t>
                      </a:r>
                    </a:p>
                    <a:p>
                      <a:pPr algn="ctr"/>
                      <a:r>
                        <a:rPr lang="es-CO" sz="1400" b="1" baseline="0" dirty="0">
                          <a:solidFill>
                            <a:schemeClr val="tx1">
                              <a:lumMod val="65000"/>
                              <a:lumOff val="35000"/>
                            </a:schemeClr>
                          </a:solidFill>
                          <a:latin typeface="Gotham Medium"/>
                        </a:rPr>
                        <a:t>del SIGCMA.</a:t>
                      </a:r>
                      <a:endParaRPr lang="en-US" sz="14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rowSpan="4" hMerge="1">
                  <a:txBody>
                    <a:bodyPr/>
                    <a:lstStyle/>
                    <a:p>
                      <a:endParaRPr lang="es-CO"/>
                    </a:p>
                  </a:txBody>
                  <a:tcPr/>
                </a:tc>
                <a:extLst>
                  <a:ext uri="{0D108BD9-81ED-4DB2-BD59-A6C34878D82A}">
                    <a16:rowId xmlns:a16="http://schemas.microsoft.com/office/drawing/2014/main" val="10005"/>
                  </a:ext>
                </a:extLst>
              </a:tr>
              <a:tr h="387339">
                <a:tc gridSpan="3">
                  <a:txBody>
                    <a:bodyPr/>
                    <a:lstStyle/>
                    <a:p>
                      <a:pPr algn="just"/>
                      <a:r>
                        <a:rPr lang="es-CO" sz="1400" dirty="0">
                          <a:solidFill>
                            <a:schemeClr val="tx1">
                              <a:lumMod val="65000"/>
                              <a:lumOff val="35000"/>
                            </a:schemeClr>
                          </a:solidFill>
                          <a:latin typeface="Gotham Medium"/>
                        </a:rPr>
                        <a:t>Ejecución del Plan Padrinos 2021/</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vMerge="1">
                  <a:txBody>
                    <a:bodyPr/>
                    <a:lstStyle/>
                    <a:p>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s-CO"/>
                    </a:p>
                  </a:txBody>
                  <a:tcPr/>
                </a:tc>
                <a:extLst>
                  <a:ext uri="{0D108BD9-81ED-4DB2-BD59-A6C34878D82A}">
                    <a16:rowId xmlns:a16="http://schemas.microsoft.com/office/drawing/2014/main" val="10006"/>
                  </a:ext>
                </a:extLst>
              </a:tr>
              <a:tr h="396793">
                <a:tc gridSpan="3">
                  <a:txBody>
                    <a:bodyPr/>
                    <a:lstStyle/>
                    <a:p>
                      <a:pPr algn="just"/>
                      <a:r>
                        <a:rPr lang="es-CO" sz="1400" dirty="0">
                          <a:solidFill>
                            <a:schemeClr val="tx1">
                              <a:lumMod val="65000"/>
                              <a:lumOff val="35000"/>
                            </a:schemeClr>
                          </a:solidFill>
                          <a:latin typeface="Gotham Medium"/>
                        </a:rPr>
                        <a:t>Evaluación del Plan Padrinos 2021/</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vMerge="1">
                  <a:txBody>
                    <a:bodyPr/>
                    <a:lstStyle/>
                    <a:p>
                      <a:endParaRPr lang="en-US" sz="1200" b="1" dirty="0">
                        <a:solidFill>
                          <a:schemeClr val="tx1">
                            <a:lumMod val="65000"/>
                            <a:lumOff val="35000"/>
                          </a:schemeClr>
                        </a:solidFill>
                        <a:latin typeface="Gotham Medium"/>
                      </a:endParaRPr>
                    </a:p>
                  </a:txBody>
                  <a:tcP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s-CO"/>
                    </a:p>
                  </a:txBody>
                  <a:tcPr/>
                </a:tc>
                <a:extLst>
                  <a:ext uri="{0D108BD9-81ED-4DB2-BD59-A6C34878D82A}">
                    <a16:rowId xmlns:a16="http://schemas.microsoft.com/office/drawing/2014/main" val="10007"/>
                  </a:ext>
                </a:extLst>
              </a:tr>
              <a:tr h="556107">
                <a:tc gridSpan="3">
                  <a:txBody>
                    <a:bodyPr/>
                    <a:lstStyle/>
                    <a:p>
                      <a:pPr algn="just"/>
                      <a:r>
                        <a:rPr lang="es-CO" sz="1400" dirty="0">
                          <a:solidFill>
                            <a:schemeClr val="tx1">
                              <a:lumMod val="65000"/>
                              <a:lumOff val="35000"/>
                            </a:schemeClr>
                          </a:solidFill>
                          <a:latin typeface="Gotham Medium"/>
                        </a:rPr>
                        <a:t>Sensibilización y</a:t>
                      </a:r>
                      <a:r>
                        <a:rPr lang="es-CO" sz="1400" baseline="0" dirty="0">
                          <a:solidFill>
                            <a:schemeClr val="tx1">
                              <a:lumMod val="65000"/>
                              <a:lumOff val="35000"/>
                            </a:schemeClr>
                          </a:solidFill>
                          <a:latin typeface="Gotham Medium"/>
                        </a:rPr>
                        <a:t> preparación para auditorías externas Paloquemao: Conferencias con expertos en Modelos y Sistemas de Gestión de Calidad.</a:t>
                      </a:r>
                      <a:endParaRPr lang="en-US" sz="1400" dirty="0">
                        <a:solidFill>
                          <a:schemeClr val="tx1">
                            <a:lumMod val="65000"/>
                            <a:lumOff val="35000"/>
                          </a:schemeClr>
                        </a:solidFill>
                        <a:latin typeface="Gotham Medium"/>
                      </a:endParaRPr>
                    </a:p>
                  </a:txBody>
                  <a:tcPr marT="0"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10008"/>
                  </a:ext>
                </a:extLst>
              </a:tr>
            </a:tbl>
          </a:graphicData>
        </a:graphic>
      </p:graphicFrame>
      <p:cxnSp>
        <p:nvCxnSpPr>
          <p:cNvPr id="144" name="Straight Connector 41">
            <a:extLst>
              <a:ext uri="{FF2B5EF4-FFF2-40B4-BE49-F238E27FC236}">
                <a16:creationId xmlns:a16="http://schemas.microsoft.com/office/drawing/2014/main" id="{768C9111-165C-8440-A8C9-ECA52C687868}"/>
              </a:ext>
            </a:extLst>
          </p:cNvPr>
          <p:cNvCxnSpPr/>
          <p:nvPr/>
        </p:nvCxnSpPr>
        <p:spPr>
          <a:xfrm>
            <a:off x="1324841" y="1886802"/>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149" name="TextBox 44">
            <a:extLst>
              <a:ext uri="{FF2B5EF4-FFF2-40B4-BE49-F238E27FC236}">
                <a16:creationId xmlns:a16="http://schemas.microsoft.com/office/drawing/2014/main" id="{D83B896E-6536-A342-A503-C7A3F085EAAF}"/>
              </a:ext>
            </a:extLst>
          </p:cNvPr>
          <p:cNvSpPr txBox="1"/>
          <p:nvPr/>
        </p:nvSpPr>
        <p:spPr>
          <a:xfrm>
            <a:off x="1263443" y="1403267"/>
            <a:ext cx="4450257" cy="586314"/>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OBJETIVO ESPECÍFICO</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grpSp>
        <p:nvGrpSpPr>
          <p:cNvPr id="151" name="Group 104">
            <a:extLst>
              <a:ext uri="{FF2B5EF4-FFF2-40B4-BE49-F238E27FC236}">
                <a16:creationId xmlns:a16="http://schemas.microsoft.com/office/drawing/2014/main" id="{F92D2BA8-4210-BC4F-90FE-97F981A42945}"/>
              </a:ext>
            </a:extLst>
          </p:cNvPr>
          <p:cNvGrpSpPr/>
          <p:nvPr/>
        </p:nvGrpSpPr>
        <p:grpSpPr>
          <a:xfrm>
            <a:off x="4944214" y="4536877"/>
            <a:ext cx="109440" cy="109440"/>
            <a:chOff x="4200892" y="4432105"/>
            <a:chExt cx="109440" cy="109440"/>
          </a:xfrm>
        </p:grpSpPr>
        <p:grpSp>
          <p:nvGrpSpPr>
            <p:cNvPr id="152"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55"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56"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53"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54"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57" name="Group 104">
            <a:extLst>
              <a:ext uri="{FF2B5EF4-FFF2-40B4-BE49-F238E27FC236}">
                <a16:creationId xmlns:a16="http://schemas.microsoft.com/office/drawing/2014/main" id="{F92D2BA8-4210-BC4F-90FE-97F981A42945}"/>
              </a:ext>
            </a:extLst>
          </p:cNvPr>
          <p:cNvGrpSpPr/>
          <p:nvPr/>
        </p:nvGrpSpPr>
        <p:grpSpPr>
          <a:xfrm>
            <a:off x="5396870" y="4539149"/>
            <a:ext cx="109440" cy="109440"/>
            <a:chOff x="4200892" y="4432105"/>
            <a:chExt cx="109440" cy="109440"/>
          </a:xfrm>
        </p:grpSpPr>
        <p:grpSp>
          <p:nvGrpSpPr>
            <p:cNvPr id="158"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61"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62"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59"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60"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63" name="Group 104">
            <a:extLst>
              <a:ext uri="{FF2B5EF4-FFF2-40B4-BE49-F238E27FC236}">
                <a16:creationId xmlns:a16="http://schemas.microsoft.com/office/drawing/2014/main" id="{F92D2BA8-4210-BC4F-90FE-97F981A42945}"/>
              </a:ext>
            </a:extLst>
          </p:cNvPr>
          <p:cNvGrpSpPr/>
          <p:nvPr/>
        </p:nvGrpSpPr>
        <p:grpSpPr>
          <a:xfrm>
            <a:off x="5849526" y="4541421"/>
            <a:ext cx="109440" cy="109440"/>
            <a:chOff x="4200892" y="4432105"/>
            <a:chExt cx="109440" cy="109440"/>
          </a:xfrm>
        </p:grpSpPr>
        <p:grpSp>
          <p:nvGrpSpPr>
            <p:cNvPr id="164"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67"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68"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65"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66"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69" name="Group 104">
            <a:extLst>
              <a:ext uri="{FF2B5EF4-FFF2-40B4-BE49-F238E27FC236}">
                <a16:creationId xmlns:a16="http://schemas.microsoft.com/office/drawing/2014/main" id="{F92D2BA8-4210-BC4F-90FE-97F981A42945}"/>
              </a:ext>
            </a:extLst>
          </p:cNvPr>
          <p:cNvGrpSpPr/>
          <p:nvPr/>
        </p:nvGrpSpPr>
        <p:grpSpPr>
          <a:xfrm>
            <a:off x="6297638" y="4539149"/>
            <a:ext cx="109440" cy="109440"/>
            <a:chOff x="4200892" y="4432105"/>
            <a:chExt cx="109440" cy="109440"/>
          </a:xfrm>
        </p:grpSpPr>
        <p:grpSp>
          <p:nvGrpSpPr>
            <p:cNvPr id="170"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73"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74"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71"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72"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75" name="Group 104">
            <a:extLst>
              <a:ext uri="{FF2B5EF4-FFF2-40B4-BE49-F238E27FC236}">
                <a16:creationId xmlns:a16="http://schemas.microsoft.com/office/drawing/2014/main" id="{F92D2BA8-4210-BC4F-90FE-97F981A42945}"/>
              </a:ext>
            </a:extLst>
          </p:cNvPr>
          <p:cNvGrpSpPr/>
          <p:nvPr/>
        </p:nvGrpSpPr>
        <p:grpSpPr>
          <a:xfrm>
            <a:off x="4944214" y="4905373"/>
            <a:ext cx="109440" cy="109440"/>
            <a:chOff x="4200892" y="4432105"/>
            <a:chExt cx="109440" cy="109440"/>
          </a:xfrm>
        </p:grpSpPr>
        <p:grpSp>
          <p:nvGrpSpPr>
            <p:cNvPr id="176"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79"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80"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77"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78"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81" name="Group 104">
            <a:extLst>
              <a:ext uri="{FF2B5EF4-FFF2-40B4-BE49-F238E27FC236}">
                <a16:creationId xmlns:a16="http://schemas.microsoft.com/office/drawing/2014/main" id="{F92D2BA8-4210-BC4F-90FE-97F981A42945}"/>
              </a:ext>
            </a:extLst>
          </p:cNvPr>
          <p:cNvGrpSpPr/>
          <p:nvPr/>
        </p:nvGrpSpPr>
        <p:grpSpPr>
          <a:xfrm>
            <a:off x="5396870" y="4907645"/>
            <a:ext cx="109440" cy="109440"/>
            <a:chOff x="4200892" y="4432105"/>
            <a:chExt cx="109440" cy="109440"/>
          </a:xfrm>
        </p:grpSpPr>
        <p:grpSp>
          <p:nvGrpSpPr>
            <p:cNvPr id="182"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85"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86"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83"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84"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87" name="Group 104">
            <a:extLst>
              <a:ext uri="{FF2B5EF4-FFF2-40B4-BE49-F238E27FC236}">
                <a16:creationId xmlns:a16="http://schemas.microsoft.com/office/drawing/2014/main" id="{F92D2BA8-4210-BC4F-90FE-97F981A42945}"/>
              </a:ext>
            </a:extLst>
          </p:cNvPr>
          <p:cNvGrpSpPr/>
          <p:nvPr/>
        </p:nvGrpSpPr>
        <p:grpSpPr>
          <a:xfrm>
            <a:off x="5849526" y="4909917"/>
            <a:ext cx="109440" cy="109440"/>
            <a:chOff x="4200892" y="4432105"/>
            <a:chExt cx="109440" cy="109440"/>
          </a:xfrm>
        </p:grpSpPr>
        <p:grpSp>
          <p:nvGrpSpPr>
            <p:cNvPr id="188"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91"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92"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89"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90"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93" name="Group 104">
            <a:extLst>
              <a:ext uri="{FF2B5EF4-FFF2-40B4-BE49-F238E27FC236}">
                <a16:creationId xmlns:a16="http://schemas.microsoft.com/office/drawing/2014/main" id="{F92D2BA8-4210-BC4F-90FE-97F981A42945}"/>
              </a:ext>
            </a:extLst>
          </p:cNvPr>
          <p:cNvGrpSpPr/>
          <p:nvPr/>
        </p:nvGrpSpPr>
        <p:grpSpPr>
          <a:xfrm>
            <a:off x="6297638" y="4907645"/>
            <a:ext cx="109440" cy="109440"/>
            <a:chOff x="4200892" y="4432105"/>
            <a:chExt cx="109440" cy="109440"/>
          </a:xfrm>
        </p:grpSpPr>
        <p:grpSp>
          <p:nvGrpSpPr>
            <p:cNvPr id="194"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97"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98"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95"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96"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99" name="Group 104">
            <a:extLst>
              <a:ext uri="{FF2B5EF4-FFF2-40B4-BE49-F238E27FC236}">
                <a16:creationId xmlns:a16="http://schemas.microsoft.com/office/drawing/2014/main" id="{F92D2BA8-4210-BC4F-90FE-97F981A42945}"/>
              </a:ext>
            </a:extLst>
          </p:cNvPr>
          <p:cNvGrpSpPr/>
          <p:nvPr/>
        </p:nvGrpSpPr>
        <p:grpSpPr>
          <a:xfrm>
            <a:off x="4944214" y="5301165"/>
            <a:ext cx="109440" cy="109440"/>
            <a:chOff x="4200892" y="4432105"/>
            <a:chExt cx="109440" cy="109440"/>
          </a:xfrm>
        </p:grpSpPr>
        <p:grpSp>
          <p:nvGrpSpPr>
            <p:cNvPr id="200"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03"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04"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01"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02"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05" name="Group 104">
            <a:extLst>
              <a:ext uri="{FF2B5EF4-FFF2-40B4-BE49-F238E27FC236}">
                <a16:creationId xmlns:a16="http://schemas.microsoft.com/office/drawing/2014/main" id="{F92D2BA8-4210-BC4F-90FE-97F981A42945}"/>
              </a:ext>
            </a:extLst>
          </p:cNvPr>
          <p:cNvGrpSpPr/>
          <p:nvPr/>
        </p:nvGrpSpPr>
        <p:grpSpPr>
          <a:xfrm>
            <a:off x="5396870" y="5303437"/>
            <a:ext cx="109440" cy="109440"/>
            <a:chOff x="4200892" y="4432105"/>
            <a:chExt cx="109440" cy="109440"/>
          </a:xfrm>
        </p:grpSpPr>
        <p:grpSp>
          <p:nvGrpSpPr>
            <p:cNvPr id="206"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09"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10"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07"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08"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11" name="Group 104">
            <a:extLst>
              <a:ext uri="{FF2B5EF4-FFF2-40B4-BE49-F238E27FC236}">
                <a16:creationId xmlns:a16="http://schemas.microsoft.com/office/drawing/2014/main" id="{F92D2BA8-4210-BC4F-90FE-97F981A42945}"/>
              </a:ext>
            </a:extLst>
          </p:cNvPr>
          <p:cNvGrpSpPr/>
          <p:nvPr/>
        </p:nvGrpSpPr>
        <p:grpSpPr>
          <a:xfrm>
            <a:off x="5849526" y="5305709"/>
            <a:ext cx="109440" cy="109440"/>
            <a:chOff x="4200892" y="4432105"/>
            <a:chExt cx="109440" cy="109440"/>
          </a:xfrm>
        </p:grpSpPr>
        <p:grpSp>
          <p:nvGrpSpPr>
            <p:cNvPr id="212"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15"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16"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13"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14"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17" name="Group 104">
            <a:extLst>
              <a:ext uri="{FF2B5EF4-FFF2-40B4-BE49-F238E27FC236}">
                <a16:creationId xmlns:a16="http://schemas.microsoft.com/office/drawing/2014/main" id="{F92D2BA8-4210-BC4F-90FE-97F981A42945}"/>
              </a:ext>
            </a:extLst>
          </p:cNvPr>
          <p:cNvGrpSpPr/>
          <p:nvPr/>
        </p:nvGrpSpPr>
        <p:grpSpPr>
          <a:xfrm>
            <a:off x="6297638" y="5303437"/>
            <a:ext cx="109440" cy="109440"/>
            <a:chOff x="4200892" y="4432105"/>
            <a:chExt cx="109440" cy="109440"/>
          </a:xfrm>
        </p:grpSpPr>
        <p:grpSp>
          <p:nvGrpSpPr>
            <p:cNvPr id="218"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21"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22"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19"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20"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35" name="Group 104">
            <a:extLst>
              <a:ext uri="{FF2B5EF4-FFF2-40B4-BE49-F238E27FC236}">
                <a16:creationId xmlns:a16="http://schemas.microsoft.com/office/drawing/2014/main" id="{F92D2BA8-4210-BC4F-90FE-97F981A42945}"/>
              </a:ext>
            </a:extLst>
          </p:cNvPr>
          <p:cNvGrpSpPr/>
          <p:nvPr/>
        </p:nvGrpSpPr>
        <p:grpSpPr>
          <a:xfrm>
            <a:off x="5849526" y="5687853"/>
            <a:ext cx="109440" cy="109440"/>
            <a:chOff x="4200892" y="4432105"/>
            <a:chExt cx="109440" cy="109440"/>
          </a:xfrm>
        </p:grpSpPr>
        <p:grpSp>
          <p:nvGrpSpPr>
            <p:cNvPr id="236"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39"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40"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37"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38"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41" name="Group 104">
            <a:extLst>
              <a:ext uri="{FF2B5EF4-FFF2-40B4-BE49-F238E27FC236}">
                <a16:creationId xmlns:a16="http://schemas.microsoft.com/office/drawing/2014/main" id="{F92D2BA8-4210-BC4F-90FE-97F981A42945}"/>
              </a:ext>
            </a:extLst>
          </p:cNvPr>
          <p:cNvGrpSpPr/>
          <p:nvPr/>
        </p:nvGrpSpPr>
        <p:grpSpPr>
          <a:xfrm>
            <a:off x="6297638" y="5685581"/>
            <a:ext cx="109440" cy="109440"/>
            <a:chOff x="4200892" y="4432105"/>
            <a:chExt cx="109440" cy="109440"/>
          </a:xfrm>
        </p:grpSpPr>
        <p:grpSp>
          <p:nvGrpSpPr>
            <p:cNvPr id="242"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45"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46"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43"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44"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53" name="Group 104">
            <a:extLst>
              <a:ext uri="{FF2B5EF4-FFF2-40B4-BE49-F238E27FC236}">
                <a16:creationId xmlns:a16="http://schemas.microsoft.com/office/drawing/2014/main" id="{F92D2BA8-4210-BC4F-90FE-97F981A42945}"/>
              </a:ext>
            </a:extLst>
          </p:cNvPr>
          <p:cNvGrpSpPr/>
          <p:nvPr/>
        </p:nvGrpSpPr>
        <p:grpSpPr>
          <a:xfrm>
            <a:off x="5396870" y="6122317"/>
            <a:ext cx="109440" cy="109440"/>
            <a:chOff x="4200892" y="4432105"/>
            <a:chExt cx="109440" cy="109440"/>
          </a:xfrm>
        </p:grpSpPr>
        <p:grpSp>
          <p:nvGrpSpPr>
            <p:cNvPr id="254"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57"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58"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55"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56"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59" name="Group 104">
            <a:extLst>
              <a:ext uri="{FF2B5EF4-FFF2-40B4-BE49-F238E27FC236}">
                <a16:creationId xmlns:a16="http://schemas.microsoft.com/office/drawing/2014/main" id="{F92D2BA8-4210-BC4F-90FE-97F981A42945}"/>
              </a:ext>
            </a:extLst>
          </p:cNvPr>
          <p:cNvGrpSpPr/>
          <p:nvPr/>
        </p:nvGrpSpPr>
        <p:grpSpPr>
          <a:xfrm>
            <a:off x="5849526" y="6124589"/>
            <a:ext cx="109440" cy="109440"/>
            <a:chOff x="4200892" y="4432105"/>
            <a:chExt cx="109440" cy="109440"/>
          </a:xfrm>
        </p:grpSpPr>
        <p:grpSp>
          <p:nvGrpSpPr>
            <p:cNvPr id="260"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63"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64"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61"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62"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65" name="Group 104">
            <a:extLst>
              <a:ext uri="{FF2B5EF4-FFF2-40B4-BE49-F238E27FC236}">
                <a16:creationId xmlns:a16="http://schemas.microsoft.com/office/drawing/2014/main" id="{F92D2BA8-4210-BC4F-90FE-97F981A42945}"/>
              </a:ext>
            </a:extLst>
          </p:cNvPr>
          <p:cNvGrpSpPr/>
          <p:nvPr/>
        </p:nvGrpSpPr>
        <p:grpSpPr>
          <a:xfrm>
            <a:off x="6297638" y="6122317"/>
            <a:ext cx="109440" cy="109440"/>
            <a:chOff x="4200892" y="4432105"/>
            <a:chExt cx="109440" cy="109440"/>
          </a:xfrm>
        </p:grpSpPr>
        <p:grpSp>
          <p:nvGrpSpPr>
            <p:cNvPr id="266"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69"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70"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67"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68"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71" name="Rectangle 69">
            <a:extLst>
              <a:ext uri="{FF2B5EF4-FFF2-40B4-BE49-F238E27FC236}">
                <a16:creationId xmlns:a16="http://schemas.microsoft.com/office/drawing/2014/main" id="{3B32B5E7-ED45-6945-942B-69C68272165A}"/>
              </a:ext>
            </a:extLst>
          </p:cNvPr>
          <p:cNvSpPr/>
          <p:nvPr/>
        </p:nvSpPr>
        <p:spPr>
          <a:xfrm>
            <a:off x="1095375" y="11632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2" name="Rectangle 70">
            <a:extLst>
              <a:ext uri="{FF2B5EF4-FFF2-40B4-BE49-F238E27FC236}">
                <a16:creationId xmlns:a16="http://schemas.microsoft.com/office/drawing/2014/main" id="{A0F48E4F-354E-8D42-B488-D1086A08F77B}"/>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3" name="Rectangle 71">
            <a:extLst>
              <a:ext uri="{FF2B5EF4-FFF2-40B4-BE49-F238E27FC236}">
                <a16:creationId xmlns:a16="http://schemas.microsoft.com/office/drawing/2014/main" id="{1FA732A3-7B1A-284E-AE6F-12A67BEB5B54}"/>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4" name="Rectangle 72">
            <a:extLst>
              <a:ext uri="{FF2B5EF4-FFF2-40B4-BE49-F238E27FC236}">
                <a16:creationId xmlns:a16="http://schemas.microsoft.com/office/drawing/2014/main" id="{A7C30E5C-621F-F04F-AD83-7C213D62479D}"/>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5" name="TextBox 81">
            <a:extLst>
              <a:ext uri="{FF2B5EF4-FFF2-40B4-BE49-F238E27FC236}">
                <a16:creationId xmlns:a16="http://schemas.microsoft.com/office/drawing/2014/main" id="{8B6663FE-9C5B-714F-8438-E6501F7F15CD}"/>
              </a:ext>
            </a:extLst>
          </p:cNvPr>
          <p:cNvSpPr txBox="1"/>
          <p:nvPr/>
        </p:nvSpPr>
        <p:spPr>
          <a:xfrm>
            <a:off x="147768" y="1151130"/>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
        <p:nvSpPr>
          <p:cNvPr id="276" name="Rectangle 39">
            <a:extLst>
              <a:ext uri="{FF2B5EF4-FFF2-40B4-BE49-F238E27FC236}">
                <a16:creationId xmlns:a16="http://schemas.microsoft.com/office/drawing/2014/main" id="{688F2888-3AF1-5949-A31C-1AC24445D462}"/>
              </a:ext>
            </a:extLst>
          </p:cNvPr>
          <p:cNvSpPr/>
          <p:nvPr/>
        </p:nvSpPr>
        <p:spPr>
          <a:xfrm>
            <a:off x="1095375" y="1163241"/>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7" name="Rectangle 40">
            <a:extLst>
              <a:ext uri="{FF2B5EF4-FFF2-40B4-BE49-F238E27FC236}">
                <a16:creationId xmlns:a16="http://schemas.microsoft.com/office/drawing/2014/main" id="{BBD84F1C-1FA3-F24A-9C58-C1972F003B0F}"/>
              </a:ext>
            </a:extLst>
          </p:cNvPr>
          <p:cNvSpPr/>
          <p:nvPr/>
        </p:nvSpPr>
        <p:spPr>
          <a:xfrm>
            <a:off x="1095375" y="1317624"/>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8" name="Rectangle 42">
            <a:extLst>
              <a:ext uri="{FF2B5EF4-FFF2-40B4-BE49-F238E27FC236}">
                <a16:creationId xmlns:a16="http://schemas.microsoft.com/office/drawing/2014/main" id="{6EA9D5E9-9903-CF43-B8BB-ED0409FE621C}"/>
              </a:ext>
            </a:extLst>
          </p:cNvPr>
          <p:cNvSpPr/>
          <p:nvPr/>
        </p:nvSpPr>
        <p:spPr>
          <a:xfrm>
            <a:off x="0" y="1173110"/>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9" name="Rectangle 43">
            <a:extLst>
              <a:ext uri="{FF2B5EF4-FFF2-40B4-BE49-F238E27FC236}">
                <a16:creationId xmlns:a16="http://schemas.microsoft.com/office/drawing/2014/main" id="{F574D4FF-D45F-654F-847B-A623D9B23508}"/>
              </a:ext>
            </a:extLst>
          </p:cNvPr>
          <p:cNvSpPr/>
          <p:nvPr/>
        </p:nvSpPr>
        <p:spPr>
          <a:xfrm>
            <a:off x="241710" y="1171998"/>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80" name="TextBox 81">
            <a:extLst>
              <a:ext uri="{FF2B5EF4-FFF2-40B4-BE49-F238E27FC236}">
                <a16:creationId xmlns:a16="http://schemas.microsoft.com/office/drawing/2014/main" id="{8B6663FE-9C5B-714F-8438-E6501F7F15CD}"/>
              </a:ext>
            </a:extLst>
          </p:cNvPr>
          <p:cNvSpPr txBox="1"/>
          <p:nvPr/>
        </p:nvSpPr>
        <p:spPr>
          <a:xfrm>
            <a:off x="147768" y="1151130"/>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4">
            <a:extLst>
              <a:ext uri="{FF2B5EF4-FFF2-40B4-BE49-F238E27FC236}">
                <a16:creationId xmlns:a16="http://schemas.microsoft.com/office/drawing/2014/main" id="{EE98210F-2A8A-F14E-AADA-A739DC2E40E0}"/>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graphicFrame>
        <p:nvGraphicFramePr>
          <p:cNvPr id="5" name="4 Tabla"/>
          <p:cNvGraphicFramePr>
            <a:graphicFrameLocks noGrp="1"/>
          </p:cNvGraphicFramePr>
          <p:nvPr>
            <p:extLst>
              <p:ext uri="{D42A27DB-BD31-4B8C-83A1-F6EECF244321}">
                <p14:modId xmlns:p14="http://schemas.microsoft.com/office/powerpoint/2010/main" val="3658666013"/>
              </p:ext>
            </p:extLst>
          </p:nvPr>
        </p:nvGraphicFramePr>
        <p:xfrm>
          <a:off x="624738" y="1884844"/>
          <a:ext cx="10799999" cy="4884705"/>
        </p:xfrm>
        <a:graphic>
          <a:graphicData uri="http://schemas.openxmlformats.org/drawingml/2006/table">
            <a:tbl>
              <a:tblPr firstRow="1" bandRow="1" bandCol="1">
                <a:tableStyleId>{22838BEF-8BB2-4498-84A7-C5851F593DF1}</a:tableStyleId>
              </a:tblPr>
              <a:tblGrid>
                <a:gridCol w="1252675">
                  <a:extLst>
                    <a:ext uri="{9D8B030D-6E8A-4147-A177-3AD203B41FA5}">
                      <a16:colId xmlns:a16="http://schemas.microsoft.com/office/drawing/2014/main" val="20000"/>
                    </a:ext>
                  </a:extLst>
                </a:gridCol>
                <a:gridCol w="1041173">
                  <a:extLst>
                    <a:ext uri="{9D8B030D-6E8A-4147-A177-3AD203B41FA5}">
                      <a16:colId xmlns:a16="http://schemas.microsoft.com/office/drawing/2014/main" val="20001"/>
                    </a:ext>
                  </a:extLst>
                </a:gridCol>
                <a:gridCol w="1722014">
                  <a:extLst>
                    <a:ext uri="{9D8B030D-6E8A-4147-A177-3AD203B41FA5}">
                      <a16:colId xmlns:a16="http://schemas.microsoft.com/office/drawing/2014/main" val="20002"/>
                    </a:ext>
                  </a:extLst>
                </a:gridCol>
                <a:gridCol w="512816">
                  <a:extLst>
                    <a:ext uri="{9D8B030D-6E8A-4147-A177-3AD203B41FA5}">
                      <a16:colId xmlns:a16="http://schemas.microsoft.com/office/drawing/2014/main" val="20003"/>
                    </a:ext>
                  </a:extLst>
                </a:gridCol>
                <a:gridCol w="156613">
                  <a:extLst>
                    <a:ext uri="{9D8B030D-6E8A-4147-A177-3AD203B41FA5}">
                      <a16:colId xmlns:a16="http://schemas.microsoft.com/office/drawing/2014/main" val="20004"/>
                    </a:ext>
                  </a:extLst>
                </a:gridCol>
                <a:gridCol w="388254">
                  <a:extLst>
                    <a:ext uri="{9D8B030D-6E8A-4147-A177-3AD203B41FA5}">
                      <a16:colId xmlns:a16="http://schemas.microsoft.com/office/drawing/2014/main" val="20005"/>
                    </a:ext>
                  </a:extLst>
                </a:gridCol>
                <a:gridCol w="539040">
                  <a:extLst>
                    <a:ext uri="{9D8B030D-6E8A-4147-A177-3AD203B41FA5}">
                      <a16:colId xmlns:a16="http://schemas.microsoft.com/office/drawing/2014/main" val="20006"/>
                    </a:ext>
                  </a:extLst>
                </a:gridCol>
                <a:gridCol w="502618">
                  <a:extLst>
                    <a:ext uri="{9D8B030D-6E8A-4147-A177-3AD203B41FA5}">
                      <a16:colId xmlns:a16="http://schemas.microsoft.com/office/drawing/2014/main" val="20007"/>
                    </a:ext>
                  </a:extLst>
                </a:gridCol>
                <a:gridCol w="269043">
                  <a:extLst>
                    <a:ext uri="{9D8B030D-6E8A-4147-A177-3AD203B41FA5}">
                      <a16:colId xmlns:a16="http://schemas.microsoft.com/office/drawing/2014/main" val="20008"/>
                    </a:ext>
                  </a:extLst>
                </a:gridCol>
                <a:gridCol w="4415753">
                  <a:extLst>
                    <a:ext uri="{9D8B030D-6E8A-4147-A177-3AD203B41FA5}">
                      <a16:colId xmlns:a16="http://schemas.microsoft.com/office/drawing/2014/main" val="20009"/>
                    </a:ext>
                  </a:extLst>
                </a:gridCol>
              </a:tblGrid>
              <a:tr h="335419">
                <a:tc gridSpan="2">
                  <a:txBody>
                    <a:bodyPr/>
                    <a:lstStyle/>
                    <a:p>
                      <a:r>
                        <a:rPr lang="es-CO" sz="1500" dirty="0">
                          <a:solidFill>
                            <a:schemeClr val="tx1">
                              <a:lumMod val="65000"/>
                              <a:lumOff val="35000"/>
                            </a:schemeClr>
                          </a:solidFill>
                          <a:latin typeface="Gotham Medium"/>
                        </a:rPr>
                        <a:t>ESTRATEGIA:</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8">
                  <a:txBody>
                    <a:bodyPr/>
                    <a:lstStyle/>
                    <a:p>
                      <a:pPr lvl="0" algn="just"/>
                      <a:r>
                        <a:rPr lang="es-CO" sz="1500" b="0" dirty="0">
                          <a:solidFill>
                            <a:schemeClr val="tx1">
                              <a:lumMod val="50000"/>
                              <a:lumOff val="50000"/>
                            </a:schemeClr>
                          </a:solidFill>
                          <a:latin typeface="Gotham Medium"/>
                        </a:rPr>
                        <a:t>Recertificar y mantener el SIGCMA.</a:t>
                      </a:r>
                      <a:endParaRPr lang="es-ES" sz="15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pPr lvl="0" algn="just"/>
                      <a:endParaRPr lang="es-ES" sz="12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58773">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OBJETIVO:</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8">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500" dirty="0">
                          <a:solidFill>
                            <a:schemeClr val="tx1">
                              <a:lumMod val="50000"/>
                              <a:lumOff val="50000"/>
                            </a:schemeClr>
                          </a:solidFill>
                          <a:latin typeface="Gotham Medium"/>
                        </a:rPr>
                        <a:t>Mantener, mejorar y ampliar el Sistema Integrado de Gestión y Control de la Calidad y del Medio Ambiente SIGCMA, a través de la realización de las actividades tendientes a mantener la certificación por parte de un Ente Certificador Externo, dando cumplimiento a los requisitos de las Normas ISO, el Modelo Integrado de Gestión y Planeación MIPG y de conformidad con lo establecido en acuerdos -PSA14-10160 y 10161.</a:t>
                      </a:r>
                      <a:endParaRPr lang="es-ES" sz="15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200" dirty="0">
                        <a:solidFill>
                          <a:schemeClr val="tx1">
                            <a:lumMod val="50000"/>
                            <a:lumOff val="50000"/>
                          </a:schemeClr>
                        </a:solidFill>
                        <a:latin typeface="Gotham Medium"/>
                      </a:endParaRPr>
                    </a:p>
                  </a:txBody>
                  <a:tcP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1"/>
                  </a:ext>
                </a:extLst>
              </a:tr>
              <a:tr h="558101">
                <a:tc>
                  <a:txBody>
                    <a:bodyPr/>
                    <a:lstStyle/>
                    <a:p>
                      <a:r>
                        <a:rPr lang="es-CO" sz="1500" b="1" dirty="0">
                          <a:solidFill>
                            <a:schemeClr val="tx1">
                              <a:lumMod val="65000"/>
                              <a:lumOff val="35000"/>
                            </a:schemeClr>
                          </a:solidFill>
                          <a:latin typeface="Gotham Medium"/>
                        </a:rPr>
                        <a:t>LIDERA:</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4">
                  <a:txBody>
                    <a:bodyPr/>
                    <a:lstStyle/>
                    <a:p>
                      <a:pPr algn="just"/>
                      <a:r>
                        <a:rPr lang="es-CO" sz="1500" b="1" dirty="0">
                          <a:solidFill>
                            <a:schemeClr val="tx1">
                              <a:lumMod val="50000"/>
                              <a:lumOff val="50000"/>
                            </a:schemeClr>
                          </a:solidFill>
                          <a:latin typeface="Gotham Medium"/>
                        </a:rPr>
                        <a:t>Dra.</a:t>
                      </a:r>
                      <a:r>
                        <a:rPr lang="es-CO" sz="1500" b="1" baseline="0" dirty="0">
                          <a:solidFill>
                            <a:schemeClr val="tx1">
                              <a:lumMod val="50000"/>
                              <a:lumOff val="50000"/>
                            </a:schemeClr>
                          </a:solidFill>
                          <a:latin typeface="Gotham Medium"/>
                        </a:rPr>
                        <a:t> Martha Lucia Olano  de Noguera</a:t>
                      </a:r>
                    </a:p>
                    <a:p>
                      <a:pPr algn="l"/>
                      <a:r>
                        <a:rPr lang="es-CO" sz="1500" b="1" baseline="0" dirty="0">
                          <a:solidFill>
                            <a:schemeClr val="tx1">
                              <a:lumMod val="50000"/>
                              <a:lumOff val="50000"/>
                            </a:schemeClr>
                          </a:solidFill>
                          <a:latin typeface="Gotham Medium"/>
                        </a:rPr>
                        <a:t>Magistrada Líder del SIGCMA.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just"/>
                      <a:r>
                        <a:rPr lang="es-CO" sz="1500" b="1" dirty="0">
                          <a:solidFill>
                            <a:schemeClr val="tx1">
                              <a:lumMod val="65000"/>
                              <a:lumOff val="35000"/>
                            </a:schemeClr>
                          </a:solidFill>
                          <a:latin typeface="Gotham Medium"/>
                        </a:rPr>
                        <a:t>COORDINA:</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50000"/>
                              <a:lumOff val="50000"/>
                            </a:schemeClr>
                          </a:solidFill>
                          <a:latin typeface="Gotham Medium"/>
                        </a:rPr>
                        <a:t>Coordinador</a:t>
                      </a:r>
                      <a:r>
                        <a:rPr lang="es-CO" sz="1500" b="1" baseline="0" dirty="0">
                          <a:solidFill>
                            <a:schemeClr val="tx1">
                              <a:lumMod val="50000"/>
                              <a:lumOff val="50000"/>
                            </a:schemeClr>
                          </a:solidFill>
                          <a:latin typeface="Gotham Medium"/>
                        </a:rPr>
                        <a:t> Nacional del SIGCMA.</a:t>
                      </a:r>
                      <a:endParaRPr lang="en-US" sz="15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r h="30443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1" dirty="0">
                          <a:solidFill>
                            <a:schemeClr val="tx1">
                              <a:lumMod val="65000"/>
                              <a:lumOff val="35000"/>
                            </a:schemeClr>
                          </a:solidFill>
                          <a:latin typeface="Gotham Medium"/>
                        </a:rPr>
                        <a:t>ACTIVIDADES</a:t>
                      </a:r>
                      <a:endParaRPr lang="en-US" sz="16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1" dirty="0">
                          <a:latin typeface="Gotham Medium"/>
                        </a:rPr>
                        <a:t>CRONOGRAMA</a:t>
                      </a:r>
                      <a:endParaRPr lang="en-US" sz="1600" b="1" dirty="0">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b="1" dirty="0">
                          <a:solidFill>
                            <a:schemeClr val="tx1">
                              <a:lumMod val="65000"/>
                              <a:lumOff val="35000"/>
                            </a:schemeClr>
                          </a:solidFill>
                          <a:latin typeface="Gotham Medium"/>
                        </a:rPr>
                        <a:t>RESPONSABLE</a:t>
                      </a:r>
                      <a:endParaRPr lang="en-US" sz="16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62291">
                <a:tc gridSpan="3">
                  <a:txBody>
                    <a:bodyPr/>
                    <a:lstStyle/>
                    <a:p>
                      <a:pPr algn="just"/>
                      <a:r>
                        <a:rPr lang="es-CO" sz="1400" dirty="0">
                          <a:solidFill>
                            <a:schemeClr val="tx1">
                              <a:lumMod val="65000"/>
                              <a:lumOff val="35000"/>
                            </a:schemeClr>
                          </a:solidFill>
                          <a:latin typeface="Gotham Medium"/>
                        </a:rPr>
                        <a:t>Preparación para las Auditorías Internas</a:t>
                      </a:r>
                      <a:r>
                        <a:rPr lang="es-CO" sz="1400" baseline="0" dirty="0">
                          <a:solidFill>
                            <a:schemeClr val="tx1">
                              <a:lumMod val="65000"/>
                              <a:lumOff val="35000"/>
                            </a:schemeClr>
                          </a:solidFill>
                          <a:latin typeface="Gotham Medium"/>
                        </a:rPr>
                        <a:t> y Externas del SIGCMA 2021.</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effectLst/>
                          <a:latin typeface="Gotham Medium"/>
                        </a:rPr>
                        <a:t>1T</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kern="1200" dirty="0">
                          <a:solidFill>
                            <a:schemeClr val="tx1">
                              <a:lumMod val="50000"/>
                              <a:lumOff val="50000"/>
                            </a:schemeClr>
                          </a:solidFill>
                          <a:effectLst/>
                          <a:latin typeface="Gotham Medium"/>
                          <a:ea typeface="+mn-ea"/>
                          <a:cs typeface="+mn-cs"/>
                        </a:rPr>
                        <a:t> </a:t>
                      </a:r>
                      <a:endParaRPr lang="en-US" sz="140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effectLst/>
                          <a:latin typeface="Gotham Medium"/>
                        </a:rPr>
                        <a:t>2T</a:t>
                      </a:r>
                      <a:endParaRPr lang="en-US" sz="140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effectLst/>
                          <a:latin typeface="Gotham Medium"/>
                        </a:rPr>
                        <a:t>3T</a:t>
                      </a:r>
                      <a:endParaRPr lang="en-US" sz="140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effectLst/>
                          <a:latin typeface="Gotham Medium"/>
                        </a:rPr>
                        <a:t>4T</a:t>
                      </a:r>
                      <a:endParaRPr lang="en-US" sz="140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s-CO" sz="1400" b="1" dirty="0">
                          <a:solidFill>
                            <a:schemeClr val="tx1">
                              <a:lumMod val="65000"/>
                              <a:lumOff val="35000"/>
                            </a:schemeClr>
                          </a:solidFill>
                          <a:latin typeface="Gotham Medium"/>
                        </a:rPr>
                        <a:t>Coordinación Nacional del SIGCMA</a:t>
                      </a:r>
                      <a:endParaRPr lang="en-US" sz="14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val="10004"/>
                  </a:ext>
                </a:extLst>
              </a:tr>
              <a:tr h="594188">
                <a:tc gridSpan="3">
                  <a:txBody>
                    <a:bodyPr/>
                    <a:lstStyle/>
                    <a:p>
                      <a:pPr algn="just"/>
                      <a:r>
                        <a:rPr lang="es-CO" sz="1400" dirty="0">
                          <a:solidFill>
                            <a:schemeClr val="tx1">
                              <a:lumMod val="65000"/>
                              <a:lumOff val="35000"/>
                            </a:schemeClr>
                          </a:solidFill>
                          <a:latin typeface="Gotham Medium"/>
                        </a:rPr>
                        <a:t>Elaboración</a:t>
                      </a:r>
                      <a:r>
                        <a:rPr lang="es-CO" sz="1400" baseline="0" dirty="0">
                          <a:solidFill>
                            <a:schemeClr val="tx1">
                              <a:lumMod val="65000"/>
                              <a:lumOff val="35000"/>
                            </a:schemeClr>
                          </a:solidFill>
                          <a:latin typeface="Gotham Medium"/>
                        </a:rPr>
                        <a:t> de la Plataforma del SIGCMA en los Despachos Judiciales (por especialidades) que se ampliaran en el 2021.</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sz="1400"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4" gridSpan="2">
                  <a:txBody>
                    <a:bodyPr/>
                    <a:lstStyle/>
                    <a:p>
                      <a:pPr algn="ctr"/>
                      <a:endParaRPr lang="es-CO" sz="1400" b="1" dirty="0">
                        <a:solidFill>
                          <a:schemeClr val="tx1">
                            <a:lumMod val="65000"/>
                            <a:lumOff val="35000"/>
                          </a:schemeClr>
                        </a:solidFill>
                        <a:latin typeface="Gotham Medium"/>
                      </a:endParaRPr>
                    </a:p>
                    <a:p>
                      <a:pPr algn="ctr"/>
                      <a:endParaRPr lang="es-CO" sz="1400" b="1" dirty="0">
                        <a:solidFill>
                          <a:schemeClr val="tx1">
                            <a:lumMod val="65000"/>
                            <a:lumOff val="35000"/>
                          </a:schemeClr>
                        </a:solidFill>
                        <a:latin typeface="Gotham Medium"/>
                      </a:endParaRPr>
                    </a:p>
                    <a:p>
                      <a:pPr algn="ctr"/>
                      <a:r>
                        <a:rPr lang="es-CO" sz="1400" b="1" dirty="0">
                          <a:solidFill>
                            <a:schemeClr val="tx1">
                              <a:lumMod val="65000"/>
                              <a:lumOff val="35000"/>
                            </a:schemeClr>
                          </a:solidFill>
                          <a:latin typeface="Gotham Medium"/>
                        </a:rPr>
                        <a:t>Profesionales de Enlace, Líderes de Proceso, Coordinación Nacional del SIGCMA.</a:t>
                      </a:r>
                      <a:endParaRPr lang="en-US" sz="14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rowSpan="4" hMerge="1">
                  <a:txBody>
                    <a:bodyPr/>
                    <a:lstStyle/>
                    <a:p>
                      <a:endParaRPr lang="es-CO"/>
                    </a:p>
                  </a:txBody>
                  <a:tcPr/>
                </a:tc>
                <a:extLst>
                  <a:ext uri="{0D108BD9-81ED-4DB2-BD59-A6C34878D82A}">
                    <a16:rowId xmlns:a16="http://schemas.microsoft.com/office/drawing/2014/main" val="10005"/>
                  </a:ext>
                </a:extLst>
              </a:tr>
              <a:tr h="365654">
                <a:tc gridSpan="3">
                  <a:txBody>
                    <a:bodyPr/>
                    <a:lstStyle/>
                    <a:p>
                      <a:pPr algn="just"/>
                      <a:r>
                        <a:rPr lang="es-CO" sz="1400" dirty="0">
                          <a:solidFill>
                            <a:schemeClr val="tx1">
                              <a:lumMod val="65000"/>
                              <a:lumOff val="35000"/>
                            </a:schemeClr>
                          </a:solidFill>
                          <a:latin typeface="Gotham Medium"/>
                        </a:rPr>
                        <a:t>Revisión y ajustes de los Documentos.</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sz="1400"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vMerge="1">
                  <a:txBody>
                    <a:bodyPr/>
                    <a:lstStyle/>
                    <a:p>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s-CO"/>
                    </a:p>
                  </a:txBody>
                  <a:tcPr/>
                </a:tc>
                <a:extLst>
                  <a:ext uri="{0D108BD9-81ED-4DB2-BD59-A6C34878D82A}">
                    <a16:rowId xmlns:a16="http://schemas.microsoft.com/office/drawing/2014/main" val="10006"/>
                  </a:ext>
                </a:extLst>
              </a:tr>
              <a:tr h="426596">
                <a:tc gridSpan="3">
                  <a:txBody>
                    <a:bodyPr/>
                    <a:lstStyle/>
                    <a:p>
                      <a:pPr algn="just"/>
                      <a:r>
                        <a:rPr lang="es-CO" sz="1400" dirty="0">
                          <a:solidFill>
                            <a:schemeClr val="tx1">
                              <a:lumMod val="65000"/>
                              <a:lumOff val="35000"/>
                            </a:schemeClr>
                          </a:solidFill>
                          <a:latin typeface="Gotham Medium"/>
                        </a:rPr>
                        <a:t>Conformación de los Comités del SIGCMA en los Despachos Judiciales que se ampliaran en el 2021.</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vMerge="1">
                  <a:txBody>
                    <a:bodyPr/>
                    <a:lstStyle/>
                    <a:p>
                      <a:endParaRPr lang="en-US" sz="1200" b="1" dirty="0">
                        <a:solidFill>
                          <a:schemeClr val="tx1">
                            <a:lumMod val="65000"/>
                            <a:lumOff val="35000"/>
                          </a:schemeClr>
                        </a:solidFill>
                        <a:latin typeface="Gotham Medium"/>
                      </a:endParaRPr>
                    </a:p>
                  </a:txBody>
                  <a:tcP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s-CO"/>
                    </a:p>
                  </a:txBody>
                  <a:tcPr/>
                </a:tc>
                <a:extLst>
                  <a:ext uri="{0D108BD9-81ED-4DB2-BD59-A6C34878D82A}">
                    <a16:rowId xmlns:a16="http://schemas.microsoft.com/office/drawing/2014/main" val="10007"/>
                  </a:ext>
                </a:extLst>
              </a:tr>
              <a:tr h="381676">
                <a:tc gridSpan="3">
                  <a:txBody>
                    <a:bodyPr/>
                    <a:lstStyle/>
                    <a:p>
                      <a:pPr algn="just"/>
                      <a:r>
                        <a:rPr lang="es-CO" sz="1400" dirty="0">
                          <a:solidFill>
                            <a:schemeClr val="tx1">
                              <a:lumMod val="65000"/>
                              <a:lumOff val="35000"/>
                            </a:schemeClr>
                          </a:solidFill>
                          <a:latin typeface="Gotham Medium"/>
                        </a:rPr>
                        <a:t>Aprobación de la</a:t>
                      </a:r>
                      <a:r>
                        <a:rPr lang="es-CO" sz="1400" baseline="0" dirty="0">
                          <a:solidFill>
                            <a:schemeClr val="tx1">
                              <a:lumMod val="65000"/>
                              <a:lumOff val="35000"/>
                            </a:schemeClr>
                          </a:solidFill>
                          <a:latin typeface="Gotham Medium"/>
                        </a:rPr>
                        <a:t> Plataforma Estratégica de los Documentos por parte del respectivo Comité.</a:t>
                      </a:r>
                      <a:endParaRPr lang="en-US" sz="1400" dirty="0">
                        <a:solidFill>
                          <a:schemeClr val="tx1">
                            <a:lumMod val="65000"/>
                            <a:lumOff val="35000"/>
                          </a:schemeClr>
                        </a:solidFill>
                        <a:latin typeface="Gotham Medium"/>
                      </a:endParaRPr>
                    </a:p>
                  </a:txBody>
                  <a:tcPr marT="0"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10008"/>
                  </a:ext>
                </a:extLst>
              </a:tr>
            </a:tbl>
          </a:graphicData>
        </a:graphic>
      </p:graphicFrame>
      <p:cxnSp>
        <p:nvCxnSpPr>
          <p:cNvPr id="144" name="Straight Connector 41">
            <a:extLst>
              <a:ext uri="{FF2B5EF4-FFF2-40B4-BE49-F238E27FC236}">
                <a16:creationId xmlns:a16="http://schemas.microsoft.com/office/drawing/2014/main" id="{768C9111-165C-8440-A8C9-ECA52C687868}"/>
              </a:ext>
            </a:extLst>
          </p:cNvPr>
          <p:cNvCxnSpPr/>
          <p:nvPr/>
        </p:nvCxnSpPr>
        <p:spPr>
          <a:xfrm>
            <a:off x="1324841" y="1886802"/>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145" name="TextBox 44">
            <a:extLst>
              <a:ext uri="{FF2B5EF4-FFF2-40B4-BE49-F238E27FC236}">
                <a16:creationId xmlns:a16="http://schemas.microsoft.com/office/drawing/2014/main" id="{D83B896E-6536-A342-A503-C7A3F085EAAF}"/>
              </a:ext>
            </a:extLst>
          </p:cNvPr>
          <p:cNvSpPr txBox="1"/>
          <p:nvPr/>
        </p:nvSpPr>
        <p:spPr>
          <a:xfrm>
            <a:off x="1263443" y="1403267"/>
            <a:ext cx="4450257" cy="586314"/>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OBJETIVO ESPECÍFICO</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grpSp>
        <p:nvGrpSpPr>
          <p:cNvPr id="162" name="Group 104">
            <a:extLst>
              <a:ext uri="{FF2B5EF4-FFF2-40B4-BE49-F238E27FC236}">
                <a16:creationId xmlns:a16="http://schemas.microsoft.com/office/drawing/2014/main" id="{F92D2BA8-4210-BC4F-90FE-97F981A42945}"/>
              </a:ext>
            </a:extLst>
          </p:cNvPr>
          <p:cNvGrpSpPr/>
          <p:nvPr/>
        </p:nvGrpSpPr>
        <p:grpSpPr>
          <a:xfrm>
            <a:off x="5396870" y="4539149"/>
            <a:ext cx="109440" cy="109440"/>
            <a:chOff x="4200892" y="4432105"/>
            <a:chExt cx="109440" cy="109440"/>
          </a:xfrm>
        </p:grpSpPr>
        <p:grpSp>
          <p:nvGrpSpPr>
            <p:cNvPr id="163"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66"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67"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64"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65"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80" name="Group 104">
            <a:extLst>
              <a:ext uri="{FF2B5EF4-FFF2-40B4-BE49-F238E27FC236}">
                <a16:creationId xmlns:a16="http://schemas.microsoft.com/office/drawing/2014/main" id="{F92D2BA8-4210-BC4F-90FE-97F981A42945}"/>
              </a:ext>
            </a:extLst>
          </p:cNvPr>
          <p:cNvGrpSpPr/>
          <p:nvPr/>
        </p:nvGrpSpPr>
        <p:grpSpPr>
          <a:xfrm>
            <a:off x="4944214" y="5014557"/>
            <a:ext cx="109440" cy="109440"/>
            <a:chOff x="4200892" y="4432105"/>
            <a:chExt cx="109440" cy="109440"/>
          </a:xfrm>
        </p:grpSpPr>
        <p:grpSp>
          <p:nvGrpSpPr>
            <p:cNvPr id="18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8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8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8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8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86" name="Group 104">
            <a:extLst>
              <a:ext uri="{FF2B5EF4-FFF2-40B4-BE49-F238E27FC236}">
                <a16:creationId xmlns:a16="http://schemas.microsoft.com/office/drawing/2014/main" id="{F92D2BA8-4210-BC4F-90FE-97F981A42945}"/>
              </a:ext>
            </a:extLst>
          </p:cNvPr>
          <p:cNvGrpSpPr/>
          <p:nvPr/>
        </p:nvGrpSpPr>
        <p:grpSpPr>
          <a:xfrm>
            <a:off x="5396870" y="5016829"/>
            <a:ext cx="109440" cy="109440"/>
            <a:chOff x="4200892" y="4432105"/>
            <a:chExt cx="109440" cy="109440"/>
          </a:xfrm>
        </p:grpSpPr>
        <p:grpSp>
          <p:nvGrpSpPr>
            <p:cNvPr id="187"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90"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91"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88"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89"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10" name="Group 104">
            <a:extLst>
              <a:ext uri="{FF2B5EF4-FFF2-40B4-BE49-F238E27FC236}">
                <a16:creationId xmlns:a16="http://schemas.microsoft.com/office/drawing/2014/main" id="{F92D2BA8-4210-BC4F-90FE-97F981A42945}"/>
              </a:ext>
            </a:extLst>
          </p:cNvPr>
          <p:cNvGrpSpPr/>
          <p:nvPr/>
        </p:nvGrpSpPr>
        <p:grpSpPr>
          <a:xfrm>
            <a:off x="5396870" y="5494509"/>
            <a:ext cx="109440" cy="109440"/>
            <a:chOff x="4200892" y="4432105"/>
            <a:chExt cx="109440" cy="109440"/>
          </a:xfrm>
        </p:grpSpPr>
        <p:grpSp>
          <p:nvGrpSpPr>
            <p:cNvPr id="21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1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1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1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1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16" name="Group 104">
            <a:extLst>
              <a:ext uri="{FF2B5EF4-FFF2-40B4-BE49-F238E27FC236}">
                <a16:creationId xmlns:a16="http://schemas.microsoft.com/office/drawing/2014/main" id="{F92D2BA8-4210-BC4F-90FE-97F981A42945}"/>
              </a:ext>
            </a:extLst>
          </p:cNvPr>
          <p:cNvGrpSpPr/>
          <p:nvPr/>
        </p:nvGrpSpPr>
        <p:grpSpPr>
          <a:xfrm>
            <a:off x="5849526" y="5496781"/>
            <a:ext cx="109440" cy="109440"/>
            <a:chOff x="4200892" y="4432105"/>
            <a:chExt cx="109440" cy="109440"/>
          </a:xfrm>
        </p:grpSpPr>
        <p:grpSp>
          <p:nvGrpSpPr>
            <p:cNvPr id="217"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20"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21"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18"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19"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22" name="Group 104">
            <a:extLst>
              <a:ext uri="{FF2B5EF4-FFF2-40B4-BE49-F238E27FC236}">
                <a16:creationId xmlns:a16="http://schemas.microsoft.com/office/drawing/2014/main" id="{F92D2BA8-4210-BC4F-90FE-97F981A42945}"/>
              </a:ext>
            </a:extLst>
          </p:cNvPr>
          <p:cNvGrpSpPr/>
          <p:nvPr/>
        </p:nvGrpSpPr>
        <p:grpSpPr>
          <a:xfrm>
            <a:off x="6297638" y="5494509"/>
            <a:ext cx="109440" cy="109440"/>
            <a:chOff x="4200892" y="4432105"/>
            <a:chExt cx="109440" cy="109440"/>
          </a:xfrm>
        </p:grpSpPr>
        <p:grpSp>
          <p:nvGrpSpPr>
            <p:cNvPr id="223"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26"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27"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24"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25"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34" name="Group 104">
            <a:extLst>
              <a:ext uri="{FF2B5EF4-FFF2-40B4-BE49-F238E27FC236}">
                <a16:creationId xmlns:a16="http://schemas.microsoft.com/office/drawing/2014/main" id="{F92D2BA8-4210-BC4F-90FE-97F981A42945}"/>
              </a:ext>
            </a:extLst>
          </p:cNvPr>
          <p:cNvGrpSpPr/>
          <p:nvPr/>
        </p:nvGrpSpPr>
        <p:grpSpPr>
          <a:xfrm>
            <a:off x="5396870" y="5890301"/>
            <a:ext cx="109440" cy="109440"/>
            <a:chOff x="4200892" y="4432105"/>
            <a:chExt cx="109440" cy="109440"/>
          </a:xfrm>
        </p:grpSpPr>
        <p:grpSp>
          <p:nvGrpSpPr>
            <p:cNvPr id="23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3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3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3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3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40" name="Group 104">
            <a:extLst>
              <a:ext uri="{FF2B5EF4-FFF2-40B4-BE49-F238E27FC236}">
                <a16:creationId xmlns:a16="http://schemas.microsoft.com/office/drawing/2014/main" id="{F92D2BA8-4210-BC4F-90FE-97F981A42945}"/>
              </a:ext>
            </a:extLst>
          </p:cNvPr>
          <p:cNvGrpSpPr/>
          <p:nvPr/>
        </p:nvGrpSpPr>
        <p:grpSpPr>
          <a:xfrm>
            <a:off x="5849526" y="5892573"/>
            <a:ext cx="109440" cy="109440"/>
            <a:chOff x="4200892" y="4432105"/>
            <a:chExt cx="109440" cy="109440"/>
          </a:xfrm>
        </p:grpSpPr>
        <p:grpSp>
          <p:nvGrpSpPr>
            <p:cNvPr id="24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4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4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4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4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46" name="Group 104">
            <a:extLst>
              <a:ext uri="{FF2B5EF4-FFF2-40B4-BE49-F238E27FC236}">
                <a16:creationId xmlns:a16="http://schemas.microsoft.com/office/drawing/2014/main" id="{F92D2BA8-4210-BC4F-90FE-97F981A42945}"/>
              </a:ext>
            </a:extLst>
          </p:cNvPr>
          <p:cNvGrpSpPr/>
          <p:nvPr/>
        </p:nvGrpSpPr>
        <p:grpSpPr>
          <a:xfrm>
            <a:off x="6297638" y="5890301"/>
            <a:ext cx="109440" cy="109440"/>
            <a:chOff x="4200892" y="4432105"/>
            <a:chExt cx="109440" cy="109440"/>
          </a:xfrm>
        </p:grpSpPr>
        <p:grpSp>
          <p:nvGrpSpPr>
            <p:cNvPr id="247"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50"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51"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48"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49"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64" name="Group 104">
            <a:extLst>
              <a:ext uri="{FF2B5EF4-FFF2-40B4-BE49-F238E27FC236}">
                <a16:creationId xmlns:a16="http://schemas.microsoft.com/office/drawing/2014/main" id="{F92D2BA8-4210-BC4F-90FE-97F981A42945}"/>
              </a:ext>
            </a:extLst>
          </p:cNvPr>
          <p:cNvGrpSpPr/>
          <p:nvPr/>
        </p:nvGrpSpPr>
        <p:grpSpPr>
          <a:xfrm>
            <a:off x="5849526" y="6315661"/>
            <a:ext cx="109440" cy="109440"/>
            <a:chOff x="4200892" y="4432105"/>
            <a:chExt cx="109440" cy="109440"/>
          </a:xfrm>
        </p:grpSpPr>
        <p:grpSp>
          <p:nvGrpSpPr>
            <p:cNvPr id="26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6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6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6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6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76" name="Rectangle 69">
            <a:extLst>
              <a:ext uri="{FF2B5EF4-FFF2-40B4-BE49-F238E27FC236}">
                <a16:creationId xmlns:a16="http://schemas.microsoft.com/office/drawing/2014/main" id="{3B32B5E7-ED45-6945-942B-69C68272165A}"/>
              </a:ext>
            </a:extLst>
          </p:cNvPr>
          <p:cNvSpPr/>
          <p:nvPr/>
        </p:nvSpPr>
        <p:spPr>
          <a:xfrm>
            <a:off x="1095375" y="11632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7" name="Rectangle 70">
            <a:extLst>
              <a:ext uri="{FF2B5EF4-FFF2-40B4-BE49-F238E27FC236}">
                <a16:creationId xmlns:a16="http://schemas.microsoft.com/office/drawing/2014/main" id="{A0F48E4F-354E-8D42-B488-D1086A08F77B}"/>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8" name="Rectangle 71">
            <a:extLst>
              <a:ext uri="{FF2B5EF4-FFF2-40B4-BE49-F238E27FC236}">
                <a16:creationId xmlns:a16="http://schemas.microsoft.com/office/drawing/2014/main" id="{1FA732A3-7B1A-284E-AE6F-12A67BEB5B54}"/>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9" name="Rectangle 72">
            <a:extLst>
              <a:ext uri="{FF2B5EF4-FFF2-40B4-BE49-F238E27FC236}">
                <a16:creationId xmlns:a16="http://schemas.microsoft.com/office/drawing/2014/main" id="{A7C30E5C-621F-F04F-AD83-7C213D62479D}"/>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80" name="TextBox 81">
            <a:extLst>
              <a:ext uri="{FF2B5EF4-FFF2-40B4-BE49-F238E27FC236}">
                <a16:creationId xmlns:a16="http://schemas.microsoft.com/office/drawing/2014/main" id="{8B6663FE-9C5B-714F-8438-E6501F7F15CD}"/>
              </a:ext>
            </a:extLst>
          </p:cNvPr>
          <p:cNvSpPr txBox="1"/>
          <p:nvPr/>
        </p:nvSpPr>
        <p:spPr>
          <a:xfrm>
            <a:off x="147768" y="1151130"/>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F3B035-E579-7341-96D8-96B02A540E97}"/>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sp>
        <p:nvSpPr>
          <p:cNvPr id="53" name="Rectangle 52">
            <a:extLst>
              <a:ext uri="{FF2B5EF4-FFF2-40B4-BE49-F238E27FC236}">
                <a16:creationId xmlns:a16="http://schemas.microsoft.com/office/drawing/2014/main" id="{5103ADDF-6FCB-2143-81C6-87BBAF92551C}"/>
              </a:ext>
            </a:extLst>
          </p:cNvPr>
          <p:cNvSpPr/>
          <p:nvPr/>
        </p:nvSpPr>
        <p:spPr>
          <a:xfrm>
            <a:off x="261408" y="1429343"/>
            <a:ext cx="3384000"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 name="TextBox 3">
            <a:extLst>
              <a:ext uri="{FF2B5EF4-FFF2-40B4-BE49-F238E27FC236}">
                <a16:creationId xmlns:a16="http://schemas.microsoft.com/office/drawing/2014/main" id="{D6547993-DE35-BA49-9A57-2CA0BAA4235B}"/>
              </a:ext>
            </a:extLst>
          </p:cNvPr>
          <p:cNvSpPr txBox="1"/>
          <p:nvPr/>
        </p:nvSpPr>
        <p:spPr>
          <a:xfrm>
            <a:off x="261408" y="1452257"/>
            <a:ext cx="3417213" cy="707886"/>
          </a:xfrm>
          <a:prstGeom prst="rect">
            <a:avLst/>
          </a:prstGeom>
          <a:noFill/>
        </p:spPr>
        <p:txBody>
          <a:bodyPr wrap="square" rtlCol="0" anchor="ctr">
            <a:spAutoFit/>
          </a:bodyPr>
          <a:lstStyle/>
          <a:p>
            <a:r>
              <a:rPr lang="es-ES_tradnl" sz="4000" b="1" dirty="0">
                <a:solidFill>
                  <a:schemeClr val="bg1"/>
                </a:solidFill>
                <a:latin typeface="Filson Pro Book" panose="02000000000000000000" pitchFamily="2" charset="77"/>
              </a:rPr>
              <a:t>CONTENIDO</a:t>
            </a:r>
          </a:p>
        </p:txBody>
      </p:sp>
      <p:sp>
        <p:nvSpPr>
          <p:cNvPr id="16" name="Rectangle 15">
            <a:extLst>
              <a:ext uri="{FF2B5EF4-FFF2-40B4-BE49-F238E27FC236}">
                <a16:creationId xmlns:a16="http://schemas.microsoft.com/office/drawing/2014/main" id="{600EF0A7-23F7-7040-9A53-F001C52C4059}"/>
              </a:ext>
            </a:extLst>
          </p:cNvPr>
          <p:cNvSpPr/>
          <p:nvPr/>
        </p:nvSpPr>
        <p:spPr>
          <a:xfrm>
            <a:off x="0" y="1429343"/>
            <a:ext cx="261408"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4" name="Rectangle 53">
            <a:extLst>
              <a:ext uri="{FF2B5EF4-FFF2-40B4-BE49-F238E27FC236}">
                <a16:creationId xmlns:a16="http://schemas.microsoft.com/office/drawing/2014/main" id="{37C5DCAB-D57A-8D43-B5DA-3790990C17A5}"/>
              </a:ext>
            </a:extLst>
          </p:cNvPr>
          <p:cNvSpPr/>
          <p:nvPr/>
        </p:nvSpPr>
        <p:spPr>
          <a:xfrm>
            <a:off x="3774577" y="1422321"/>
            <a:ext cx="91636"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5" name="Rectangle 54">
            <a:extLst>
              <a:ext uri="{FF2B5EF4-FFF2-40B4-BE49-F238E27FC236}">
                <a16:creationId xmlns:a16="http://schemas.microsoft.com/office/drawing/2014/main" id="{0052560C-863F-0B47-8927-47047BD33F4A}"/>
              </a:ext>
            </a:extLst>
          </p:cNvPr>
          <p:cNvSpPr/>
          <p:nvPr/>
        </p:nvSpPr>
        <p:spPr>
          <a:xfrm>
            <a:off x="3774577" y="1576704"/>
            <a:ext cx="91636"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cxnSp>
        <p:nvCxnSpPr>
          <p:cNvPr id="43" name="Straight Connector 17">
            <a:extLst>
              <a:ext uri="{FF2B5EF4-FFF2-40B4-BE49-F238E27FC236}">
                <a16:creationId xmlns:a16="http://schemas.microsoft.com/office/drawing/2014/main" id="{B838CB46-8B0F-874F-8D4A-5F18A5E341D6}"/>
              </a:ext>
            </a:extLst>
          </p:cNvPr>
          <p:cNvCxnSpPr>
            <a:cxnSpLocks/>
          </p:cNvCxnSpPr>
          <p:nvPr/>
        </p:nvCxnSpPr>
        <p:spPr>
          <a:xfrm>
            <a:off x="3174022" y="2860198"/>
            <a:ext cx="0" cy="79269"/>
          </a:xfrm>
          <a:prstGeom prst="line">
            <a:avLst/>
          </a:prstGeom>
          <a:ln w="47625">
            <a:solidFill>
              <a:srgbClr val="EE7D2E"/>
            </a:solidFill>
          </a:ln>
        </p:spPr>
        <p:style>
          <a:lnRef idx="1">
            <a:schemeClr val="accent1"/>
          </a:lnRef>
          <a:fillRef idx="0">
            <a:schemeClr val="accent1"/>
          </a:fillRef>
          <a:effectRef idx="0">
            <a:schemeClr val="accent1"/>
          </a:effectRef>
          <a:fontRef idx="minor">
            <a:schemeClr val="tx1"/>
          </a:fontRef>
        </p:style>
      </p:cxnSp>
      <p:cxnSp>
        <p:nvCxnSpPr>
          <p:cNvPr id="44" name="Straight Connector 57">
            <a:extLst>
              <a:ext uri="{FF2B5EF4-FFF2-40B4-BE49-F238E27FC236}">
                <a16:creationId xmlns:a16="http://schemas.microsoft.com/office/drawing/2014/main" id="{4378B989-A6DA-294D-BC88-EFC5B5C0D87D}"/>
              </a:ext>
            </a:extLst>
          </p:cNvPr>
          <p:cNvCxnSpPr>
            <a:cxnSpLocks/>
          </p:cNvCxnSpPr>
          <p:nvPr/>
        </p:nvCxnSpPr>
        <p:spPr>
          <a:xfrm>
            <a:off x="3174022" y="2939467"/>
            <a:ext cx="0" cy="276332"/>
          </a:xfrm>
          <a:prstGeom prst="line">
            <a:avLst/>
          </a:prstGeom>
          <a:ln w="47625">
            <a:solidFill>
              <a:srgbClr val="F6C042"/>
            </a:solidFill>
          </a:ln>
        </p:spPr>
        <p:style>
          <a:lnRef idx="1">
            <a:schemeClr val="accent1"/>
          </a:lnRef>
          <a:fillRef idx="0">
            <a:schemeClr val="accent1"/>
          </a:fillRef>
          <a:effectRef idx="0">
            <a:schemeClr val="accent1"/>
          </a:effectRef>
          <a:fontRef idx="minor">
            <a:schemeClr val="tx1"/>
          </a:fontRef>
        </p:style>
      </p:cxnSp>
      <p:sp>
        <p:nvSpPr>
          <p:cNvPr id="45" name="TextBox 12">
            <a:extLst>
              <a:ext uri="{FF2B5EF4-FFF2-40B4-BE49-F238E27FC236}">
                <a16:creationId xmlns:a16="http://schemas.microsoft.com/office/drawing/2014/main" id="{E13F0DEE-0C84-114F-B217-D3AEEA782A67}"/>
              </a:ext>
            </a:extLst>
          </p:cNvPr>
          <p:cNvSpPr txBox="1"/>
          <p:nvPr/>
        </p:nvSpPr>
        <p:spPr>
          <a:xfrm>
            <a:off x="2337371" y="2684056"/>
            <a:ext cx="808076" cy="707886"/>
          </a:xfrm>
          <a:prstGeom prst="rect">
            <a:avLst/>
          </a:prstGeom>
          <a:noFill/>
        </p:spPr>
        <p:txBody>
          <a:bodyPr wrap="square" rtlCol="0">
            <a:spAutoFit/>
          </a:bodyPr>
          <a:lstStyle/>
          <a:p>
            <a:r>
              <a:rPr lang="es-ES_tradnl" sz="4000" b="1" dirty="0">
                <a:latin typeface="Filson Pro Book" panose="02000000000000000000" pitchFamily="2" charset="77"/>
              </a:rPr>
              <a:t>01</a:t>
            </a:r>
          </a:p>
        </p:txBody>
      </p:sp>
      <p:sp>
        <p:nvSpPr>
          <p:cNvPr id="46" name="TextBox 13">
            <a:extLst>
              <a:ext uri="{FF2B5EF4-FFF2-40B4-BE49-F238E27FC236}">
                <a16:creationId xmlns:a16="http://schemas.microsoft.com/office/drawing/2014/main" id="{2A8835F6-AFC2-0A43-9895-45D931825D76}"/>
              </a:ext>
            </a:extLst>
          </p:cNvPr>
          <p:cNvSpPr txBox="1"/>
          <p:nvPr/>
        </p:nvSpPr>
        <p:spPr>
          <a:xfrm>
            <a:off x="3207649" y="2860198"/>
            <a:ext cx="4571733" cy="400110"/>
          </a:xfrm>
          <a:prstGeom prst="rect">
            <a:avLst/>
          </a:prstGeom>
          <a:noFill/>
        </p:spPr>
        <p:txBody>
          <a:bodyPr wrap="square" rtlCol="0">
            <a:spAutoFit/>
          </a:bodyPr>
          <a:lstStyle/>
          <a:p>
            <a:r>
              <a:rPr lang="es-ES_tradnl" sz="2000" b="1" dirty="0">
                <a:solidFill>
                  <a:srgbClr val="00AEEF"/>
                </a:solidFill>
                <a:latin typeface="Filson Pro Book" panose="02000000000000000000" pitchFamily="2" charset="77"/>
              </a:rPr>
              <a:t>Agenda del acto de instalación</a:t>
            </a:r>
          </a:p>
        </p:txBody>
      </p:sp>
      <p:sp>
        <p:nvSpPr>
          <p:cNvPr id="47" name="TextBox 24">
            <a:extLst>
              <a:ext uri="{FF2B5EF4-FFF2-40B4-BE49-F238E27FC236}">
                <a16:creationId xmlns:a16="http://schemas.microsoft.com/office/drawing/2014/main" id="{6B41CC03-13E7-A447-BBB1-E468A572ED6A}"/>
              </a:ext>
            </a:extLst>
          </p:cNvPr>
          <p:cNvSpPr txBox="1"/>
          <p:nvPr/>
        </p:nvSpPr>
        <p:spPr>
          <a:xfrm>
            <a:off x="2241612" y="3391943"/>
            <a:ext cx="903835" cy="707886"/>
          </a:xfrm>
          <a:prstGeom prst="rect">
            <a:avLst/>
          </a:prstGeom>
          <a:noFill/>
        </p:spPr>
        <p:txBody>
          <a:bodyPr wrap="square" rtlCol="0">
            <a:spAutoFit/>
          </a:bodyPr>
          <a:lstStyle/>
          <a:p>
            <a:r>
              <a:rPr lang="es-ES_tradnl" sz="4000" b="1" dirty="0">
                <a:latin typeface="Filson Pro Book" panose="02000000000000000000" pitchFamily="2" charset="77"/>
              </a:rPr>
              <a:t>02</a:t>
            </a:r>
          </a:p>
        </p:txBody>
      </p:sp>
      <p:sp>
        <p:nvSpPr>
          <p:cNvPr id="48" name="TextBox 25">
            <a:extLst>
              <a:ext uri="{FF2B5EF4-FFF2-40B4-BE49-F238E27FC236}">
                <a16:creationId xmlns:a16="http://schemas.microsoft.com/office/drawing/2014/main" id="{25F57638-4C9C-FF4B-82AD-34ED97B157C0}"/>
              </a:ext>
            </a:extLst>
          </p:cNvPr>
          <p:cNvSpPr txBox="1"/>
          <p:nvPr/>
        </p:nvSpPr>
        <p:spPr>
          <a:xfrm>
            <a:off x="3196246" y="3568085"/>
            <a:ext cx="6144158" cy="400110"/>
          </a:xfrm>
          <a:prstGeom prst="rect">
            <a:avLst/>
          </a:prstGeom>
          <a:noFill/>
        </p:spPr>
        <p:txBody>
          <a:bodyPr wrap="square" rtlCol="0">
            <a:spAutoFit/>
          </a:bodyPr>
          <a:lstStyle/>
          <a:p>
            <a:r>
              <a:rPr lang="es-ES_tradnl" sz="2000" b="1" dirty="0">
                <a:solidFill>
                  <a:srgbClr val="00AEEF"/>
                </a:solidFill>
                <a:latin typeface="Filson Pro Book" panose="02000000000000000000" pitchFamily="2" charset="77"/>
              </a:rPr>
              <a:t>Plan SIGCMA</a:t>
            </a:r>
          </a:p>
        </p:txBody>
      </p:sp>
      <p:sp>
        <p:nvSpPr>
          <p:cNvPr id="49" name="TextBox 27">
            <a:extLst>
              <a:ext uri="{FF2B5EF4-FFF2-40B4-BE49-F238E27FC236}">
                <a16:creationId xmlns:a16="http://schemas.microsoft.com/office/drawing/2014/main" id="{BC6F82B3-A91E-8244-A58C-BB5E93A06116}"/>
              </a:ext>
            </a:extLst>
          </p:cNvPr>
          <p:cNvSpPr txBox="1"/>
          <p:nvPr/>
        </p:nvSpPr>
        <p:spPr>
          <a:xfrm>
            <a:off x="2241612" y="4099830"/>
            <a:ext cx="903835" cy="707886"/>
          </a:xfrm>
          <a:prstGeom prst="rect">
            <a:avLst/>
          </a:prstGeom>
          <a:noFill/>
        </p:spPr>
        <p:txBody>
          <a:bodyPr wrap="square" rtlCol="0">
            <a:spAutoFit/>
          </a:bodyPr>
          <a:lstStyle/>
          <a:p>
            <a:r>
              <a:rPr lang="es-ES_tradnl" sz="4000" b="1" dirty="0">
                <a:latin typeface="Filson Pro Book" panose="02000000000000000000" pitchFamily="2" charset="77"/>
              </a:rPr>
              <a:t>03</a:t>
            </a:r>
          </a:p>
        </p:txBody>
      </p:sp>
      <p:sp>
        <p:nvSpPr>
          <p:cNvPr id="50" name="TextBox 28">
            <a:extLst>
              <a:ext uri="{FF2B5EF4-FFF2-40B4-BE49-F238E27FC236}">
                <a16:creationId xmlns:a16="http://schemas.microsoft.com/office/drawing/2014/main" id="{CB4E727D-A426-A34C-B9C8-8A26E38D2FDE}"/>
              </a:ext>
            </a:extLst>
          </p:cNvPr>
          <p:cNvSpPr txBox="1"/>
          <p:nvPr/>
        </p:nvSpPr>
        <p:spPr>
          <a:xfrm>
            <a:off x="3196245" y="4275972"/>
            <a:ext cx="6862143" cy="707886"/>
          </a:xfrm>
          <a:prstGeom prst="rect">
            <a:avLst/>
          </a:prstGeom>
          <a:noFill/>
        </p:spPr>
        <p:txBody>
          <a:bodyPr wrap="square" rtlCol="0">
            <a:spAutoFit/>
          </a:bodyPr>
          <a:lstStyle/>
          <a:p>
            <a:r>
              <a:rPr lang="es-ES_tradnl" sz="2000" b="1" dirty="0">
                <a:solidFill>
                  <a:srgbClr val="00AEEF"/>
                </a:solidFill>
                <a:latin typeface="Filson Pro Book" panose="02000000000000000000" pitchFamily="2" charset="77"/>
              </a:rPr>
              <a:t>Formulación de los pilares estratégicos del plan sectorial de desarrollo 2019-2022</a:t>
            </a:r>
          </a:p>
        </p:txBody>
      </p:sp>
      <p:cxnSp>
        <p:nvCxnSpPr>
          <p:cNvPr id="51" name="Straight Connector 59">
            <a:extLst>
              <a:ext uri="{FF2B5EF4-FFF2-40B4-BE49-F238E27FC236}">
                <a16:creationId xmlns:a16="http://schemas.microsoft.com/office/drawing/2014/main" id="{D56ED567-F3C2-F149-8658-D6591DCE5D60}"/>
              </a:ext>
            </a:extLst>
          </p:cNvPr>
          <p:cNvCxnSpPr>
            <a:cxnSpLocks/>
          </p:cNvCxnSpPr>
          <p:nvPr/>
        </p:nvCxnSpPr>
        <p:spPr>
          <a:xfrm>
            <a:off x="3174022" y="3556659"/>
            <a:ext cx="0" cy="79269"/>
          </a:xfrm>
          <a:prstGeom prst="line">
            <a:avLst/>
          </a:prstGeom>
          <a:ln w="47625">
            <a:solidFill>
              <a:srgbClr val="EE7D2E"/>
            </a:solidFill>
          </a:ln>
        </p:spPr>
        <p:style>
          <a:lnRef idx="1">
            <a:schemeClr val="accent1"/>
          </a:lnRef>
          <a:fillRef idx="0">
            <a:schemeClr val="accent1"/>
          </a:fillRef>
          <a:effectRef idx="0">
            <a:schemeClr val="accent1"/>
          </a:effectRef>
          <a:fontRef idx="minor">
            <a:schemeClr val="tx1"/>
          </a:fontRef>
        </p:style>
      </p:cxnSp>
      <p:cxnSp>
        <p:nvCxnSpPr>
          <p:cNvPr id="52" name="Straight Connector 60">
            <a:extLst>
              <a:ext uri="{FF2B5EF4-FFF2-40B4-BE49-F238E27FC236}">
                <a16:creationId xmlns:a16="http://schemas.microsoft.com/office/drawing/2014/main" id="{DE2E2B45-DB95-0748-A829-12B1BAF100D1}"/>
              </a:ext>
            </a:extLst>
          </p:cNvPr>
          <p:cNvCxnSpPr>
            <a:cxnSpLocks/>
          </p:cNvCxnSpPr>
          <p:nvPr/>
        </p:nvCxnSpPr>
        <p:spPr>
          <a:xfrm>
            <a:off x="3174022" y="3635928"/>
            <a:ext cx="0" cy="276332"/>
          </a:xfrm>
          <a:prstGeom prst="line">
            <a:avLst/>
          </a:prstGeom>
          <a:ln w="47625">
            <a:solidFill>
              <a:srgbClr val="F6C042"/>
            </a:solidFill>
          </a:ln>
        </p:spPr>
        <p:style>
          <a:lnRef idx="1">
            <a:schemeClr val="accent1"/>
          </a:lnRef>
          <a:fillRef idx="0">
            <a:schemeClr val="accent1"/>
          </a:fillRef>
          <a:effectRef idx="0">
            <a:schemeClr val="accent1"/>
          </a:effectRef>
          <a:fontRef idx="minor">
            <a:schemeClr val="tx1"/>
          </a:fontRef>
        </p:style>
      </p:cxnSp>
      <p:cxnSp>
        <p:nvCxnSpPr>
          <p:cNvPr id="56" name="Straight Connector 61">
            <a:extLst>
              <a:ext uri="{FF2B5EF4-FFF2-40B4-BE49-F238E27FC236}">
                <a16:creationId xmlns:a16="http://schemas.microsoft.com/office/drawing/2014/main" id="{801E4631-CDDC-2E43-9DF4-6C6A2EE5331C}"/>
              </a:ext>
            </a:extLst>
          </p:cNvPr>
          <p:cNvCxnSpPr>
            <a:cxnSpLocks/>
          </p:cNvCxnSpPr>
          <p:nvPr/>
        </p:nvCxnSpPr>
        <p:spPr>
          <a:xfrm>
            <a:off x="3170162" y="4258592"/>
            <a:ext cx="0" cy="79269"/>
          </a:xfrm>
          <a:prstGeom prst="line">
            <a:avLst/>
          </a:prstGeom>
          <a:ln w="47625">
            <a:solidFill>
              <a:srgbClr val="EE7D2E"/>
            </a:solidFill>
          </a:ln>
        </p:spPr>
        <p:style>
          <a:lnRef idx="1">
            <a:schemeClr val="accent1"/>
          </a:lnRef>
          <a:fillRef idx="0">
            <a:schemeClr val="accent1"/>
          </a:fillRef>
          <a:effectRef idx="0">
            <a:schemeClr val="accent1"/>
          </a:effectRef>
          <a:fontRef idx="minor">
            <a:schemeClr val="tx1"/>
          </a:fontRef>
        </p:style>
      </p:cxnSp>
      <p:cxnSp>
        <p:nvCxnSpPr>
          <p:cNvPr id="57" name="Straight Connector 62">
            <a:extLst>
              <a:ext uri="{FF2B5EF4-FFF2-40B4-BE49-F238E27FC236}">
                <a16:creationId xmlns:a16="http://schemas.microsoft.com/office/drawing/2014/main" id="{EDC9F51F-BEFB-CA4D-AC56-C32E7E3933F2}"/>
              </a:ext>
            </a:extLst>
          </p:cNvPr>
          <p:cNvCxnSpPr>
            <a:cxnSpLocks/>
          </p:cNvCxnSpPr>
          <p:nvPr/>
        </p:nvCxnSpPr>
        <p:spPr>
          <a:xfrm>
            <a:off x="3170162" y="4337861"/>
            <a:ext cx="0" cy="276332"/>
          </a:xfrm>
          <a:prstGeom prst="line">
            <a:avLst/>
          </a:prstGeom>
          <a:ln w="47625">
            <a:solidFill>
              <a:srgbClr val="F6C042"/>
            </a:solidFill>
          </a:ln>
        </p:spPr>
        <p:style>
          <a:lnRef idx="1">
            <a:schemeClr val="accent1"/>
          </a:lnRef>
          <a:fillRef idx="0">
            <a:schemeClr val="accent1"/>
          </a:fillRef>
          <a:effectRef idx="0">
            <a:schemeClr val="accent1"/>
          </a:effectRef>
          <a:fontRef idx="minor">
            <a:schemeClr val="tx1"/>
          </a:fontRef>
        </p:style>
      </p:cxnSp>
      <p:sp>
        <p:nvSpPr>
          <p:cNvPr id="64" name="TextBox 27">
            <a:extLst>
              <a:ext uri="{FF2B5EF4-FFF2-40B4-BE49-F238E27FC236}">
                <a16:creationId xmlns:a16="http://schemas.microsoft.com/office/drawing/2014/main" id="{BC6F82B3-A91E-8244-A58C-BB5E93A06116}"/>
              </a:ext>
            </a:extLst>
          </p:cNvPr>
          <p:cNvSpPr txBox="1"/>
          <p:nvPr/>
        </p:nvSpPr>
        <p:spPr>
          <a:xfrm>
            <a:off x="2241612" y="4918980"/>
            <a:ext cx="903835" cy="707886"/>
          </a:xfrm>
          <a:prstGeom prst="rect">
            <a:avLst/>
          </a:prstGeom>
          <a:noFill/>
        </p:spPr>
        <p:txBody>
          <a:bodyPr wrap="square" rtlCol="0">
            <a:spAutoFit/>
          </a:bodyPr>
          <a:lstStyle/>
          <a:p>
            <a:r>
              <a:rPr lang="es-ES_tradnl" sz="4000" b="1" dirty="0">
                <a:latin typeface="Filson Pro Book" panose="02000000000000000000" pitchFamily="2" charset="77"/>
              </a:rPr>
              <a:t>04</a:t>
            </a:r>
          </a:p>
        </p:txBody>
      </p:sp>
      <p:sp>
        <p:nvSpPr>
          <p:cNvPr id="65" name="TextBox 28">
            <a:extLst>
              <a:ext uri="{FF2B5EF4-FFF2-40B4-BE49-F238E27FC236}">
                <a16:creationId xmlns:a16="http://schemas.microsoft.com/office/drawing/2014/main" id="{CB4E727D-A426-A34C-B9C8-8A26E38D2FDE}"/>
              </a:ext>
            </a:extLst>
          </p:cNvPr>
          <p:cNvSpPr txBox="1"/>
          <p:nvPr/>
        </p:nvSpPr>
        <p:spPr>
          <a:xfrm>
            <a:off x="3196246" y="5095122"/>
            <a:ext cx="5382158" cy="400110"/>
          </a:xfrm>
          <a:prstGeom prst="rect">
            <a:avLst/>
          </a:prstGeom>
          <a:noFill/>
        </p:spPr>
        <p:txBody>
          <a:bodyPr wrap="square" rtlCol="0">
            <a:spAutoFit/>
          </a:bodyPr>
          <a:lstStyle/>
          <a:p>
            <a:r>
              <a:rPr lang="es-ES_tradnl" sz="2000" b="1" dirty="0">
                <a:solidFill>
                  <a:srgbClr val="00AEEF"/>
                </a:solidFill>
                <a:latin typeface="Filson Pro Book" panose="02000000000000000000" pitchFamily="2" charset="77"/>
              </a:rPr>
              <a:t>Objetivo general y objetivos específicos</a:t>
            </a:r>
          </a:p>
        </p:txBody>
      </p:sp>
      <p:cxnSp>
        <p:nvCxnSpPr>
          <p:cNvPr id="66" name="Straight Connector 61">
            <a:extLst>
              <a:ext uri="{FF2B5EF4-FFF2-40B4-BE49-F238E27FC236}">
                <a16:creationId xmlns:a16="http://schemas.microsoft.com/office/drawing/2014/main" id="{801E4631-CDDC-2E43-9DF4-6C6A2EE5331C}"/>
              </a:ext>
            </a:extLst>
          </p:cNvPr>
          <p:cNvCxnSpPr>
            <a:cxnSpLocks/>
          </p:cNvCxnSpPr>
          <p:nvPr/>
        </p:nvCxnSpPr>
        <p:spPr>
          <a:xfrm>
            <a:off x="3170162" y="5077742"/>
            <a:ext cx="0" cy="79269"/>
          </a:xfrm>
          <a:prstGeom prst="line">
            <a:avLst/>
          </a:prstGeom>
          <a:ln w="47625">
            <a:solidFill>
              <a:srgbClr val="EE7D2E"/>
            </a:solidFill>
          </a:ln>
        </p:spPr>
        <p:style>
          <a:lnRef idx="1">
            <a:schemeClr val="accent1"/>
          </a:lnRef>
          <a:fillRef idx="0">
            <a:schemeClr val="accent1"/>
          </a:fillRef>
          <a:effectRef idx="0">
            <a:schemeClr val="accent1"/>
          </a:effectRef>
          <a:fontRef idx="minor">
            <a:schemeClr val="tx1"/>
          </a:fontRef>
        </p:style>
      </p:cxnSp>
      <p:cxnSp>
        <p:nvCxnSpPr>
          <p:cNvPr id="67" name="Straight Connector 62">
            <a:extLst>
              <a:ext uri="{FF2B5EF4-FFF2-40B4-BE49-F238E27FC236}">
                <a16:creationId xmlns:a16="http://schemas.microsoft.com/office/drawing/2014/main" id="{EDC9F51F-BEFB-CA4D-AC56-C32E7E3933F2}"/>
              </a:ext>
            </a:extLst>
          </p:cNvPr>
          <p:cNvCxnSpPr>
            <a:cxnSpLocks/>
          </p:cNvCxnSpPr>
          <p:nvPr/>
        </p:nvCxnSpPr>
        <p:spPr>
          <a:xfrm>
            <a:off x="3170162" y="5157011"/>
            <a:ext cx="0" cy="276332"/>
          </a:xfrm>
          <a:prstGeom prst="line">
            <a:avLst/>
          </a:prstGeom>
          <a:ln w="47625">
            <a:solidFill>
              <a:srgbClr val="F6C042"/>
            </a:solidFill>
          </a:ln>
        </p:spPr>
        <p:style>
          <a:lnRef idx="1">
            <a:schemeClr val="accent1"/>
          </a:lnRef>
          <a:fillRef idx="0">
            <a:schemeClr val="accent1"/>
          </a:fillRef>
          <a:effectRef idx="0">
            <a:schemeClr val="accent1"/>
          </a:effectRef>
          <a:fontRef idx="minor">
            <a:schemeClr val="tx1"/>
          </a:fontRef>
        </p:style>
      </p:cxnSp>
      <p:sp>
        <p:nvSpPr>
          <p:cNvPr id="68" name="TextBox 27">
            <a:extLst>
              <a:ext uri="{FF2B5EF4-FFF2-40B4-BE49-F238E27FC236}">
                <a16:creationId xmlns:a16="http://schemas.microsoft.com/office/drawing/2014/main" id="{BC6F82B3-A91E-8244-A58C-BB5E93A06116}"/>
              </a:ext>
            </a:extLst>
          </p:cNvPr>
          <p:cNvSpPr txBox="1"/>
          <p:nvPr/>
        </p:nvSpPr>
        <p:spPr>
          <a:xfrm>
            <a:off x="2241612" y="5623830"/>
            <a:ext cx="903835" cy="707886"/>
          </a:xfrm>
          <a:prstGeom prst="rect">
            <a:avLst/>
          </a:prstGeom>
          <a:noFill/>
        </p:spPr>
        <p:txBody>
          <a:bodyPr wrap="square" rtlCol="0">
            <a:spAutoFit/>
          </a:bodyPr>
          <a:lstStyle/>
          <a:p>
            <a:r>
              <a:rPr lang="es-ES_tradnl" sz="4000" b="1" dirty="0">
                <a:latin typeface="Filson Pro Book" panose="02000000000000000000" pitchFamily="2" charset="77"/>
              </a:rPr>
              <a:t>05</a:t>
            </a:r>
          </a:p>
        </p:txBody>
      </p:sp>
      <p:sp>
        <p:nvSpPr>
          <p:cNvPr id="69" name="TextBox 28">
            <a:extLst>
              <a:ext uri="{FF2B5EF4-FFF2-40B4-BE49-F238E27FC236}">
                <a16:creationId xmlns:a16="http://schemas.microsoft.com/office/drawing/2014/main" id="{CB4E727D-A426-A34C-B9C8-8A26E38D2FDE}"/>
              </a:ext>
            </a:extLst>
          </p:cNvPr>
          <p:cNvSpPr txBox="1"/>
          <p:nvPr/>
        </p:nvSpPr>
        <p:spPr>
          <a:xfrm>
            <a:off x="3196246" y="5799972"/>
            <a:ext cx="5382158" cy="400110"/>
          </a:xfrm>
          <a:prstGeom prst="rect">
            <a:avLst/>
          </a:prstGeom>
          <a:noFill/>
        </p:spPr>
        <p:txBody>
          <a:bodyPr wrap="square" rtlCol="0">
            <a:spAutoFit/>
          </a:bodyPr>
          <a:lstStyle/>
          <a:p>
            <a:r>
              <a:rPr lang="es-ES_tradnl" sz="2000" b="1" dirty="0">
                <a:solidFill>
                  <a:srgbClr val="00AEEF"/>
                </a:solidFill>
                <a:latin typeface="Filson Pro Book" panose="02000000000000000000" pitchFamily="2" charset="77"/>
              </a:rPr>
              <a:t>Agenda de cierre</a:t>
            </a:r>
          </a:p>
        </p:txBody>
      </p:sp>
      <p:cxnSp>
        <p:nvCxnSpPr>
          <p:cNvPr id="70" name="Straight Connector 61">
            <a:extLst>
              <a:ext uri="{FF2B5EF4-FFF2-40B4-BE49-F238E27FC236}">
                <a16:creationId xmlns:a16="http://schemas.microsoft.com/office/drawing/2014/main" id="{801E4631-CDDC-2E43-9DF4-6C6A2EE5331C}"/>
              </a:ext>
            </a:extLst>
          </p:cNvPr>
          <p:cNvCxnSpPr>
            <a:cxnSpLocks/>
          </p:cNvCxnSpPr>
          <p:nvPr/>
        </p:nvCxnSpPr>
        <p:spPr>
          <a:xfrm>
            <a:off x="3170162" y="5782592"/>
            <a:ext cx="0" cy="79269"/>
          </a:xfrm>
          <a:prstGeom prst="line">
            <a:avLst/>
          </a:prstGeom>
          <a:ln w="47625">
            <a:solidFill>
              <a:srgbClr val="EE7D2E"/>
            </a:solidFill>
          </a:ln>
        </p:spPr>
        <p:style>
          <a:lnRef idx="1">
            <a:schemeClr val="accent1"/>
          </a:lnRef>
          <a:fillRef idx="0">
            <a:schemeClr val="accent1"/>
          </a:fillRef>
          <a:effectRef idx="0">
            <a:schemeClr val="accent1"/>
          </a:effectRef>
          <a:fontRef idx="minor">
            <a:schemeClr val="tx1"/>
          </a:fontRef>
        </p:style>
      </p:cxnSp>
      <p:cxnSp>
        <p:nvCxnSpPr>
          <p:cNvPr id="71" name="Straight Connector 62">
            <a:extLst>
              <a:ext uri="{FF2B5EF4-FFF2-40B4-BE49-F238E27FC236}">
                <a16:creationId xmlns:a16="http://schemas.microsoft.com/office/drawing/2014/main" id="{EDC9F51F-BEFB-CA4D-AC56-C32E7E3933F2}"/>
              </a:ext>
            </a:extLst>
          </p:cNvPr>
          <p:cNvCxnSpPr>
            <a:cxnSpLocks/>
          </p:cNvCxnSpPr>
          <p:nvPr/>
        </p:nvCxnSpPr>
        <p:spPr>
          <a:xfrm>
            <a:off x="3170162" y="5861861"/>
            <a:ext cx="0" cy="276332"/>
          </a:xfrm>
          <a:prstGeom prst="line">
            <a:avLst/>
          </a:prstGeom>
          <a:ln w="47625">
            <a:solidFill>
              <a:srgbClr val="F6C0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784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4">
            <a:extLst>
              <a:ext uri="{FF2B5EF4-FFF2-40B4-BE49-F238E27FC236}">
                <a16:creationId xmlns:a16="http://schemas.microsoft.com/office/drawing/2014/main" id="{EE98210F-2A8A-F14E-AADA-A739DC2E40E0}"/>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graphicFrame>
        <p:nvGraphicFramePr>
          <p:cNvPr id="5" name="4 Tabla"/>
          <p:cNvGraphicFramePr>
            <a:graphicFrameLocks noGrp="1"/>
          </p:cNvGraphicFramePr>
          <p:nvPr>
            <p:extLst>
              <p:ext uri="{D42A27DB-BD31-4B8C-83A1-F6EECF244321}">
                <p14:modId xmlns:p14="http://schemas.microsoft.com/office/powerpoint/2010/main" val="3634261385"/>
              </p:ext>
            </p:extLst>
          </p:nvPr>
        </p:nvGraphicFramePr>
        <p:xfrm>
          <a:off x="554400" y="1927048"/>
          <a:ext cx="10799999" cy="4827446"/>
        </p:xfrm>
        <a:graphic>
          <a:graphicData uri="http://schemas.openxmlformats.org/drawingml/2006/table">
            <a:tbl>
              <a:tblPr firstRow="1" bandRow="1" bandCol="1">
                <a:tableStyleId>{22838BEF-8BB2-4498-84A7-C5851F593DF1}</a:tableStyleId>
              </a:tblPr>
              <a:tblGrid>
                <a:gridCol w="1252675">
                  <a:extLst>
                    <a:ext uri="{9D8B030D-6E8A-4147-A177-3AD203B41FA5}">
                      <a16:colId xmlns:a16="http://schemas.microsoft.com/office/drawing/2014/main" val="20000"/>
                    </a:ext>
                  </a:extLst>
                </a:gridCol>
                <a:gridCol w="1041173">
                  <a:extLst>
                    <a:ext uri="{9D8B030D-6E8A-4147-A177-3AD203B41FA5}">
                      <a16:colId xmlns:a16="http://schemas.microsoft.com/office/drawing/2014/main" val="20001"/>
                    </a:ext>
                  </a:extLst>
                </a:gridCol>
                <a:gridCol w="1722014">
                  <a:extLst>
                    <a:ext uri="{9D8B030D-6E8A-4147-A177-3AD203B41FA5}">
                      <a16:colId xmlns:a16="http://schemas.microsoft.com/office/drawing/2014/main" val="20002"/>
                    </a:ext>
                  </a:extLst>
                </a:gridCol>
                <a:gridCol w="512816">
                  <a:extLst>
                    <a:ext uri="{9D8B030D-6E8A-4147-A177-3AD203B41FA5}">
                      <a16:colId xmlns:a16="http://schemas.microsoft.com/office/drawing/2014/main" val="20003"/>
                    </a:ext>
                  </a:extLst>
                </a:gridCol>
                <a:gridCol w="156613">
                  <a:extLst>
                    <a:ext uri="{9D8B030D-6E8A-4147-A177-3AD203B41FA5}">
                      <a16:colId xmlns:a16="http://schemas.microsoft.com/office/drawing/2014/main" val="20004"/>
                    </a:ext>
                  </a:extLst>
                </a:gridCol>
                <a:gridCol w="388254">
                  <a:extLst>
                    <a:ext uri="{9D8B030D-6E8A-4147-A177-3AD203B41FA5}">
                      <a16:colId xmlns:a16="http://schemas.microsoft.com/office/drawing/2014/main" val="20005"/>
                    </a:ext>
                  </a:extLst>
                </a:gridCol>
                <a:gridCol w="539040">
                  <a:extLst>
                    <a:ext uri="{9D8B030D-6E8A-4147-A177-3AD203B41FA5}">
                      <a16:colId xmlns:a16="http://schemas.microsoft.com/office/drawing/2014/main" val="20006"/>
                    </a:ext>
                  </a:extLst>
                </a:gridCol>
                <a:gridCol w="502618">
                  <a:extLst>
                    <a:ext uri="{9D8B030D-6E8A-4147-A177-3AD203B41FA5}">
                      <a16:colId xmlns:a16="http://schemas.microsoft.com/office/drawing/2014/main" val="20007"/>
                    </a:ext>
                  </a:extLst>
                </a:gridCol>
                <a:gridCol w="269043">
                  <a:extLst>
                    <a:ext uri="{9D8B030D-6E8A-4147-A177-3AD203B41FA5}">
                      <a16:colId xmlns:a16="http://schemas.microsoft.com/office/drawing/2014/main" val="20008"/>
                    </a:ext>
                  </a:extLst>
                </a:gridCol>
                <a:gridCol w="4415753">
                  <a:extLst>
                    <a:ext uri="{9D8B030D-6E8A-4147-A177-3AD203B41FA5}">
                      <a16:colId xmlns:a16="http://schemas.microsoft.com/office/drawing/2014/main" val="20009"/>
                    </a:ext>
                  </a:extLst>
                </a:gridCol>
              </a:tblGrid>
              <a:tr h="345838">
                <a:tc gridSpan="2">
                  <a:txBody>
                    <a:bodyPr/>
                    <a:lstStyle/>
                    <a:p>
                      <a:r>
                        <a:rPr lang="es-CO" sz="1500" dirty="0">
                          <a:solidFill>
                            <a:schemeClr val="tx1">
                              <a:lumMod val="65000"/>
                              <a:lumOff val="35000"/>
                            </a:schemeClr>
                          </a:solidFill>
                          <a:latin typeface="Gotham Medium"/>
                        </a:rPr>
                        <a:t>ESTRATEGIA:</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8">
                  <a:txBody>
                    <a:bodyPr/>
                    <a:lstStyle/>
                    <a:p>
                      <a:pPr lvl="0" algn="just"/>
                      <a:r>
                        <a:rPr lang="es-CO" sz="1500" b="0" dirty="0">
                          <a:solidFill>
                            <a:schemeClr val="tx1">
                              <a:lumMod val="50000"/>
                              <a:lumOff val="50000"/>
                            </a:schemeClr>
                          </a:solidFill>
                          <a:latin typeface="Gotham Medium"/>
                        </a:rPr>
                        <a:t>Recertificar y mantener el SIGCMA.</a:t>
                      </a:r>
                      <a:endParaRPr lang="es-ES" sz="15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pPr lvl="0" algn="just"/>
                      <a:endParaRPr lang="es-ES" sz="12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85449">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OBJETIVO:</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8">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500" dirty="0">
                          <a:solidFill>
                            <a:schemeClr val="tx1">
                              <a:lumMod val="50000"/>
                              <a:lumOff val="50000"/>
                            </a:schemeClr>
                          </a:solidFill>
                          <a:latin typeface="Gotham Medium"/>
                        </a:rPr>
                        <a:t>Mantener, mejorar y ampliar el Sistema Integrado de Gestión y Control de la Calidad y del Medio Ambiente SIGCMA, a través de la realización de las actividades tendientes a mantener la certificación por parte de un Ente Certificador Externo, dando cumplimiento a los requisitos de las Normas ISO, el Modelo Integrado de Gestión y Planeación MIPG y de conformidad con lo establecido en acuerdos -PSA14-10160 y 10161.</a:t>
                      </a:r>
                      <a:endParaRPr lang="es-ES" sz="15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200" dirty="0">
                        <a:solidFill>
                          <a:schemeClr val="tx1">
                            <a:lumMod val="50000"/>
                            <a:lumOff val="50000"/>
                          </a:schemeClr>
                        </a:solidFill>
                        <a:latin typeface="Gotham Medium"/>
                      </a:endParaRPr>
                    </a:p>
                  </a:txBody>
                  <a:tcP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1"/>
                  </a:ext>
                </a:extLst>
              </a:tr>
              <a:tr h="580459">
                <a:tc>
                  <a:txBody>
                    <a:bodyPr/>
                    <a:lstStyle/>
                    <a:p>
                      <a:r>
                        <a:rPr lang="es-CO" sz="1500" b="1" dirty="0">
                          <a:solidFill>
                            <a:schemeClr val="tx1">
                              <a:lumMod val="65000"/>
                              <a:lumOff val="35000"/>
                            </a:schemeClr>
                          </a:solidFill>
                          <a:latin typeface="Gotham Medium"/>
                        </a:rPr>
                        <a:t>LIDERA:</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4">
                  <a:txBody>
                    <a:bodyPr/>
                    <a:lstStyle/>
                    <a:p>
                      <a:pPr algn="just"/>
                      <a:r>
                        <a:rPr lang="es-CO" sz="1500" b="1" dirty="0">
                          <a:solidFill>
                            <a:schemeClr val="tx1">
                              <a:lumMod val="50000"/>
                              <a:lumOff val="50000"/>
                            </a:schemeClr>
                          </a:solidFill>
                          <a:latin typeface="Gotham Medium"/>
                        </a:rPr>
                        <a:t>Dra.</a:t>
                      </a:r>
                      <a:r>
                        <a:rPr lang="es-CO" sz="1500" b="1" baseline="0" dirty="0">
                          <a:solidFill>
                            <a:schemeClr val="tx1">
                              <a:lumMod val="50000"/>
                              <a:lumOff val="50000"/>
                            </a:schemeClr>
                          </a:solidFill>
                          <a:latin typeface="Gotham Medium"/>
                        </a:rPr>
                        <a:t> Martha Lucia Olano  de Noguera</a:t>
                      </a:r>
                    </a:p>
                    <a:p>
                      <a:pPr algn="l"/>
                      <a:r>
                        <a:rPr lang="es-CO" sz="1500" b="1" baseline="0" dirty="0">
                          <a:solidFill>
                            <a:schemeClr val="tx1">
                              <a:lumMod val="50000"/>
                              <a:lumOff val="50000"/>
                            </a:schemeClr>
                          </a:solidFill>
                          <a:latin typeface="Gotham Medium"/>
                        </a:rPr>
                        <a:t>Magistrada Líder del SIGCMA.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just"/>
                      <a:r>
                        <a:rPr lang="es-CO" sz="1500" b="1" dirty="0">
                          <a:solidFill>
                            <a:schemeClr val="tx1">
                              <a:lumMod val="65000"/>
                              <a:lumOff val="35000"/>
                            </a:schemeClr>
                          </a:solidFill>
                          <a:latin typeface="Gotham Medium"/>
                        </a:rPr>
                        <a:t>COORDINA:</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50000"/>
                              <a:lumOff val="50000"/>
                            </a:schemeClr>
                          </a:solidFill>
                          <a:latin typeface="Gotham Medium"/>
                        </a:rPr>
                        <a:t>Coordinador</a:t>
                      </a:r>
                      <a:r>
                        <a:rPr lang="es-CO" sz="1500" b="1" baseline="0" dirty="0">
                          <a:solidFill>
                            <a:schemeClr val="tx1">
                              <a:lumMod val="50000"/>
                              <a:lumOff val="50000"/>
                            </a:schemeClr>
                          </a:solidFill>
                          <a:latin typeface="Gotham Medium"/>
                        </a:rPr>
                        <a:t> Nacional del SIGCMA.</a:t>
                      </a:r>
                      <a:endParaRPr lang="en-US" sz="15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r h="31388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b="1" dirty="0">
                          <a:solidFill>
                            <a:schemeClr val="tx1">
                              <a:lumMod val="65000"/>
                              <a:lumOff val="35000"/>
                            </a:schemeClr>
                          </a:solidFill>
                          <a:latin typeface="Gotham Medium"/>
                        </a:rPr>
                        <a:t>ACTIVIDADES</a:t>
                      </a:r>
                      <a:endParaRPr lang="en-US" sz="12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b="1" dirty="0">
                          <a:latin typeface="Gotham Medium"/>
                        </a:rPr>
                        <a:t>CRONOGRAMA</a:t>
                      </a:r>
                      <a:endParaRPr lang="en-US" sz="1200" b="1" dirty="0">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200" b="1" dirty="0">
                          <a:solidFill>
                            <a:schemeClr val="tx1">
                              <a:lumMod val="65000"/>
                              <a:lumOff val="35000"/>
                            </a:schemeClr>
                          </a:solidFill>
                          <a:latin typeface="Gotham Medium"/>
                        </a:rPr>
                        <a:t>RESPONSABLE</a:t>
                      </a: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4500">
                <a:tc gridSpan="3">
                  <a:txBody>
                    <a:bodyPr/>
                    <a:lstStyle/>
                    <a:p>
                      <a:pPr algn="just"/>
                      <a:r>
                        <a:rPr lang="es-CO" sz="1400" dirty="0">
                          <a:solidFill>
                            <a:schemeClr val="tx1">
                              <a:lumMod val="65000"/>
                              <a:lumOff val="35000"/>
                            </a:schemeClr>
                          </a:solidFill>
                          <a:latin typeface="Gotham Medium"/>
                        </a:rPr>
                        <a:t>Preparación</a:t>
                      </a:r>
                      <a:r>
                        <a:rPr lang="es-CO" sz="1400" baseline="0" dirty="0">
                          <a:solidFill>
                            <a:schemeClr val="tx1">
                              <a:lumMod val="65000"/>
                              <a:lumOff val="35000"/>
                            </a:schemeClr>
                          </a:solidFill>
                          <a:latin typeface="Gotham Medium"/>
                        </a:rPr>
                        <a:t> de los Despachos Judiciales objeto de ampliación para las Auditorías Internas y Externas.</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1T</a:t>
                      </a:r>
                      <a:endParaRPr lang="en-US" sz="1150" b="1" dirty="0">
                        <a:solidFill>
                          <a:schemeClr val="tx1">
                            <a:lumMod val="65000"/>
                            <a:lumOff val="35000"/>
                          </a:schemeClr>
                        </a:solidFill>
                        <a:effectLst/>
                        <a:latin typeface="Gotham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150" kern="1200" dirty="0">
                          <a:solidFill>
                            <a:schemeClr val="tx1">
                              <a:lumMod val="50000"/>
                              <a:lumOff val="50000"/>
                            </a:schemeClr>
                          </a:solidFill>
                          <a:effectLst/>
                          <a:latin typeface="Gotham Medium"/>
                          <a:ea typeface="+mn-ea"/>
                          <a:cs typeface="+mn-cs"/>
                        </a:rPr>
                        <a:t> </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2T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3T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4T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2" gridSpan="2">
                  <a:txBody>
                    <a:bodyPr/>
                    <a:lstStyle/>
                    <a:p>
                      <a:pPr algn="ctr"/>
                      <a:r>
                        <a:rPr lang="es-CO" sz="1400" b="1" dirty="0">
                          <a:solidFill>
                            <a:schemeClr val="tx1">
                              <a:lumMod val="65000"/>
                              <a:lumOff val="35000"/>
                            </a:schemeClr>
                          </a:solidFill>
                          <a:latin typeface="Gotham Medium"/>
                        </a:rPr>
                        <a:t>Profesionales</a:t>
                      </a:r>
                      <a:r>
                        <a:rPr lang="es-CO" sz="1400" b="1" baseline="0" dirty="0">
                          <a:solidFill>
                            <a:schemeClr val="tx1">
                              <a:lumMod val="65000"/>
                              <a:lumOff val="35000"/>
                            </a:schemeClr>
                          </a:solidFill>
                          <a:latin typeface="Gotham Medium"/>
                        </a:rPr>
                        <a:t> de Enlace, Lideres, Coordinador Nacional del SIGCMA.</a:t>
                      </a:r>
                      <a:endParaRPr lang="en-US" sz="14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s-CO"/>
                    </a:p>
                  </a:txBody>
                  <a:tcPr/>
                </a:tc>
                <a:extLst>
                  <a:ext uri="{0D108BD9-81ED-4DB2-BD59-A6C34878D82A}">
                    <a16:rowId xmlns:a16="http://schemas.microsoft.com/office/drawing/2014/main" val="10004"/>
                  </a:ext>
                </a:extLst>
              </a:tr>
              <a:tr h="439444">
                <a:tc gridSpan="3">
                  <a:txBody>
                    <a:bodyPr/>
                    <a:lstStyle/>
                    <a:p>
                      <a:pPr algn="just"/>
                      <a:r>
                        <a:rPr lang="es-CO" sz="1400" dirty="0">
                          <a:solidFill>
                            <a:schemeClr val="tx1">
                              <a:lumMod val="65000"/>
                              <a:lumOff val="35000"/>
                            </a:schemeClr>
                          </a:solidFill>
                          <a:latin typeface="Gotham Medium"/>
                        </a:rPr>
                        <a:t>Simulacr</a:t>
                      </a:r>
                      <a:r>
                        <a:rPr lang="es-CO" sz="1400" baseline="0" dirty="0">
                          <a:solidFill>
                            <a:schemeClr val="tx1">
                              <a:lumMod val="65000"/>
                              <a:lumOff val="35000"/>
                            </a:schemeClr>
                          </a:solidFill>
                          <a:latin typeface="Gotham Medium"/>
                        </a:rPr>
                        <a:t>o sustentación auditorías externas, para la ampliación.</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vMerge="1">
                  <a:txBody>
                    <a:bodyPr/>
                    <a:lstStyle/>
                    <a:p>
                      <a:pPr algn="ct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s-CO"/>
                    </a:p>
                  </a:txBody>
                  <a:tcPr/>
                </a:tc>
                <a:extLst>
                  <a:ext uri="{0D108BD9-81ED-4DB2-BD59-A6C34878D82A}">
                    <a16:rowId xmlns:a16="http://schemas.microsoft.com/office/drawing/2014/main" val="10005"/>
                  </a:ext>
                </a:extLst>
              </a:tr>
              <a:tr h="439444">
                <a:tc gridSpan="3">
                  <a:txBody>
                    <a:bodyPr/>
                    <a:lstStyle/>
                    <a:p>
                      <a:pPr algn="just"/>
                      <a:r>
                        <a:rPr lang="es-CO" sz="1400" dirty="0">
                          <a:solidFill>
                            <a:schemeClr val="tx1">
                              <a:lumMod val="65000"/>
                              <a:lumOff val="35000"/>
                            </a:schemeClr>
                          </a:solidFill>
                          <a:latin typeface="Gotham Medium"/>
                        </a:rPr>
                        <a:t>Elaboración del Plan de Auditorías Internas, socialización y aprobación</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3" gridSpan="2">
                  <a:txBody>
                    <a:bodyPr/>
                    <a:lstStyle/>
                    <a:p>
                      <a:pPr algn="ctr"/>
                      <a:endParaRPr lang="es-CO" sz="1400" b="1" dirty="0">
                        <a:solidFill>
                          <a:schemeClr val="tx1">
                            <a:lumMod val="65000"/>
                            <a:lumOff val="35000"/>
                          </a:schemeClr>
                        </a:solidFill>
                        <a:latin typeface="Gotham Medium"/>
                      </a:endParaRPr>
                    </a:p>
                    <a:p>
                      <a:pPr algn="ctr"/>
                      <a:r>
                        <a:rPr lang="es-CO" sz="1400" b="1" dirty="0">
                          <a:solidFill>
                            <a:schemeClr val="tx1">
                              <a:lumMod val="65000"/>
                              <a:lumOff val="35000"/>
                            </a:schemeClr>
                          </a:solidFill>
                          <a:latin typeface="Gotham Medium"/>
                        </a:rPr>
                        <a:t>Coordinación</a:t>
                      </a:r>
                      <a:r>
                        <a:rPr lang="es-CO" sz="1400" b="1" baseline="0" dirty="0">
                          <a:solidFill>
                            <a:schemeClr val="tx1">
                              <a:lumMod val="65000"/>
                              <a:lumOff val="35000"/>
                            </a:schemeClr>
                          </a:solidFill>
                          <a:latin typeface="Gotham Medium"/>
                        </a:rPr>
                        <a:t> Nacional del SIGCMA.</a:t>
                      </a:r>
                      <a:endParaRPr lang="en-US" sz="1400" b="1" dirty="0">
                        <a:solidFill>
                          <a:schemeClr val="tx1">
                            <a:lumMod val="65000"/>
                            <a:lumOff val="35000"/>
                          </a:schemeClr>
                        </a:solidFill>
                        <a:latin typeface="Gotham Medium"/>
                      </a:endParaRPr>
                    </a:p>
                    <a:p>
                      <a:pPr algn="ctr"/>
                      <a:endParaRPr lang="en-US" sz="14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rowSpan="3" hMerge="1">
                  <a:txBody>
                    <a:bodyPr/>
                    <a:lstStyle/>
                    <a:p>
                      <a:endParaRPr lang="es-CO"/>
                    </a:p>
                  </a:txBody>
                  <a:tcPr/>
                </a:tc>
                <a:extLst>
                  <a:ext uri="{0D108BD9-81ED-4DB2-BD59-A6C34878D82A}">
                    <a16:rowId xmlns:a16="http://schemas.microsoft.com/office/drawing/2014/main" val="10006"/>
                  </a:ext>
                </a:extLst>
              </a:tr>
              <a:tr h="439444">
                <a:tc gridSpan="3">
                  <a:txBody>
                    <a:bodyPr/>
                    <a:lstStyle/>
                    <a:p>
                      <a:pPr algn="just"/>
                      <a:r>
                        <a:rPr lang="es-CO" sz="1400" dirty="0">
                          <a:solidFill>
                            <a:schemeClr val="tx1">
                              <a:lumMod val="65000"/>
                              <a:lumOff val="35000"/>
                            </a:schemeClr>
                          </a:solidFill>
                          <a:latin typeface="Gotham Medium"/>
                        </a:rPr>
                        <a:t>Procesos contractuales para la realización de las Auditorias Externas</a:t>
                      </a:r>
                      <a:r>
                        <a:rPr lang="es-CO" sz="1400" baseline="0" dirty="0">
                          <a:solidFill>
                            <a:schemeClr val="tx1">
                              <a:lumMod val="65000"/>
                              <a:lumOff val="35000"/>
                            </a:schemeClr>
                          </a:solidFill>
                          <a:latin typeface="Gotham Medium"/>
                        </a:rPr>
                        <a:t> y ejecución del mismo.</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vMerge="1">
                  <a:txBody>
                    <a:bodyPr/>
                    <a:lstStyle/>
                    <a:p>
                      <a:endParaRPr lang="en-US" sz="1200" b="1" dirty="0">
                        <a:solidFill>
                          <a:schemeClr val="tx1">
                            <a:lumMod val="65000"/>
                            <a:lumOff val="35000"/>
                          </a:schemeClr>
                        </a:solidFill>
                        <a:latin typeface="Gotham Medium"/>
                      </a:endParaRPr>
                    </a:p>
                  </a:txBody>
                  <a:tcP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s-CO"/>
                    </a:p>
                  </a:txBody>
                  <a:tcPr/>
                </a:tc>
                <a:extLst>
                  <a:ext uri="{0D108BD9-81ED-4DB2-BD59-A6C34878D82A}">
                    <a16:rowId xmlns:a16="http://schemas.microsoft.com/office/drawing/2014/main" val="10007"/>
                  </a:ext>
                </a:extLst>
              </a:tr>
              <a:tr h="393533">
                <a:tc gridSpan="3">
                  <a:txBody>
                    <a:bodyPr/>
                    <a:lstStyle/>
                    <a:p>
                      <a:pPr algn="just"/>
                      <a:r>
                        <a:rPr lang="es-CO" sz="1400" dirty="0">
                          <a:solidFill>
                            <a:schemeClr val="tx1">
                              <a:lumMod val="65000"/>
                              <a:lumOff val="35000"/>
                            </a:schemeClr>
                          </a:solidFill>
                          <a:latin typeface="Gotham Medium"/>
                        </a:rPr>
                        <a:t>Concertación</a:t>
                      </a:r>
                      <a:r>
                        <a:rPr lang="es-CO" sz="1400" baseline="0" dirty="0">
                          <a:solidFill>
                            <a:schemeClr val="tx1">
                              <a:lumMod val="65000"/>
                              <a:lumOff val="35000"/>
                            </a:schemeClr>
                          </a:solidFill>
                          <a:latin typeface="Gotham Medium"/>
                        </a:rPr>
                        <a:t> y ejecución de las Auditorías Externas de Calidad.</a:t>
                      </a:r>
                      <a:endParaRPr lang="en-US" sz="1400" dirty="0">
                        <a:solidFill>
                          <a:schemeClr val="tx1">
                            <a:lumMod val="65000"/>
                            <a:lumOff val="35000"/>
                          </a:schemeClr>
                        </a:solidFill>
                        <a:latin typeface="Gotham Medium"/>
                      </a:endParaRPr>
                    </a:p>
                  </a:txBody>
                  <a:tcPr marT="0"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10008"/>
                  </a:ext>
                </a:extLst>
              </a:tr>
            </a:tbl>
          </a:graphicData>
        </a:graphic>
      </p:graphicFrame>
      <p:cxnSp>
        <p:nvCxnSpPr>
          <p:cNvPr id="122" name="Straight Connector 41">
            <a:extLst>
              <a:ext uri="{FF2B5EF4-FFF2-40B4-BE49-F238E27FC236}">
                <a16:creationId xmlns:a16="http://schemas.microsoft.com/office/drawing/2014/main" id="{768C9111-165C-8440-A8C9-ECA52C687868}"/>
              </a:ext>
            </a:extLst>
          </p:cNvPr>
          <p:cNvCxnSpPr/>
          <p:nvPr/>
        </p:nvCxnSpPr>
        <p:spPr>
          <a:xfrm>
            <a:off x="1324841" y="1886802"/>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127" name="TextBox 44">
            <a:extLst>
              <a:ext uri="{FF2B5EF4-FFF2-40B4-BE49-F238E27FC236}">
                <a16:creationId xmlns:a16="http://schemas.microsoft.com/office/drawing/2014/main" id="{D83B896E-6536-A342-A503-C7A3F085EAAF}"/>
              </a:ext>
            </a:extLst>
          </p:cNvPr>
          <p:cNvSpPr txBox="1"/>
          <p:nvPr/>
        </p:nvSpPr>
        <p:spPr>
          <a:xfrm>
            <a:off x="1263443" y="1403267"/>
            <a:ext cx="4450257" cy="586314"/>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OBJETIVO ESPECÍFICO</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grpSp>
        <p:nvGrpSpPr>
          <p:cNvPr id="148" name="Group 104">
            <a:extLst>
              <a:ext uri="{FF2B5EF4-FFF2-40B4-BE49-F238E27FC236}">
                <a16:creationId xmlns:a16="http://schemas.microsoft.com/office/drawing/2014/main" id="{F92D2BA8-4210-BC4F-90FE-97F981A42945}"/>
              </a:ext>
            </a:extLst>
          </p:cNvPr>
          <p:cNvGrpSpPr/>
          <p:nvPr/>
        </p:nvGrpSpPr>
        <p:grpSpPr>
          <a:xfrm>
            <a:off x="5849526" y="4527773"/>
            <a:ext cx="109440" cy="109440"/>
            <a:chOff x="4200892" y="4432105"/>
            <a:chExt cx="109440" cy="109440"/>
          </a:xfrm>
        </p:grpSpPr>
        <p:grpSp>
          <p:nvGrpSpPr>
            <p:cNvPr id="149"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52"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53"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50"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51"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72" name="Group 104">
            <a:extLst>
              <a:ext uri="{FF2B5EF4-FFF2-40B4-BE49-F238E27FC236}">
                <a16:creationId xmlns:a16="http://schemas.microsoft.com/office/drawing/2014/main" id="{F92D2BA8-4210-BC4F-90FE-97F981A42945}"/>
              </a:ext>
            </a:extLst>
          </p:cNvPr>
          <p:cNvGrpSpPr/>
          <p:nvPr/>
        </p:nvGrpSpPr>
        <p:grpSpPr>
          <a:xfrm>
            <a:off x="5849526" y="4909917"/>
            <a:ext cx="109440" cy="109440"/>
            <a:chOff x="4200892" y="4432105"/>
            <a:chExt cx="109440" cy="109440"/>
          </a:xfrm>
        </p:grpSpPr>
        <p:grpSp>
          <p:nvGrpSpPr>
            <p:cNvPr id="173"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76"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77"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74"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75"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90" name="Group 104">
            <a:extLst>
              <a:ext uri="{FF2B5EF4-FFF2-40B4-BE49-F238E27FC236}">
                <a16:creationId xmlns:a16="http://schemas.microsoft.com/office/drawing/2014/main" id="{F92D2BA8-4210-BC4F-90FE-97F981A42945}"/>
              </a:ext>
            </a:extLst>
          </p:cNvPr>
          <p:cNvGrpSpPr/>
          <p:nvPr/>
        </p:nvGrpSpPr>
        <p:grpSpPr>
          <a:xfrm>
            <a:off x="5340598" y="5330733"/>
            <a:ext cx="109440" cy="109440"/>
            <a:chOff x="4200892" y="4432105"/>
            <a:chExt cx="109440" cy="109440"/>
          </a:xfrm>
        </p:grpSpPr>
        <p:grpSp>
          <p:nvGrpSpPr>
            <p:cNvPr id="19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9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9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9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9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14" name="Group 104">
            <a:extLst>
              <a:ext uri="{FF2B5EF4-FFF2-40B4-BE49-F238E27FC236}">
                <a16:creationId xmlns:a16="http://schemas.microsoft.com/office/drawing/2014/main" id="{F92D2BA8-4210-BC4F-90FE-97F981A42945}"/>
              </a:ext>
            </a:extLst>
          </p:cNvPr>
          <p:cNvGrpSpPr/>
          <p:nvPr/>
        </p:nvGrpSpPr>
        <p:grpSpPr>
          <a:xfrm>
            <a:off x="5340598" y="5908569"/>
            <a:ext cx="109440" cy="109440"/>
            <a:chOff x="4200892" y="4432105"/>
            <a:chExt cx="109440" cy="109440"/>
          </a:xfrm>
        </p:grpSpPr>
        <p:grpSp>
          <p:nvGrpSpPr>
            <p:cNvPr id="21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1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1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1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1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44" name="Group 104">
            <a:extLst>
              <a:ext uri="{FF2B5EF4-FFF2-40B4-BE49-F238E27FC236}">
                <a16:creationId xmlns:a16="http://schemas.microsoft.com/office/drawing/2014/main" id="{F92D2BA8-4210-BC4F-90FE-97F981A42945}"/>
              </a:ext>
            </a:extLst>
          </p:cNvPr>
          <p:cNvGrpSpPr/>
          <p:nvPr/>
        </p:nvGrpSpPr>
        <p:grpSpPr>
          <a:xfrm>
            <a:off x="5863594" y="6460536"/>
            <a:ext cx="109440" cy="109440"/>
            <a:chOff x="4200892" y="4432105"/>
            <a:chExt cx="109440" cy="109440"/>
          </a:xfrm>
        </p:grpSpPr>
        <p:grpSp>
          <p:nvGrpSpPr>
            <p:cNvPr id="24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4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4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4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4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50" name="Group 104">
            <a:extLst>
              <a:ext uri="{FF2B5EF4-FFF2-40B4-BE49-F238E27FC236}">
                <a16:creationId xmlns:a16="http://schemas.microsoft.com/office/drawing/2014/main" id="{F92D2BA8-4210-BC4F-90FE-97F981A42945}"/>
              </a:ext>
            </a:extLst>
          </p:cNvPr>
          <p:cNvGrpSpPr/>
          <p:nvPr/>
        </p:nvGrpSpPr>
        <p:grpSpPr>
          <a:xfrm>
            <a:off x="6311706" y="6458264"/>
            <a:ext cx="109440" cy="109440"/>
            <a:chOff x="4200892" y="4432105"/>
            <a:chExt cx="109440" cy="109440"/>
          </a:xfrm>
        </p:grpSpPr>
        <p:grpSp>
          <p:nvGrpSpPr>
            <p:cNvPr id="25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5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5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5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5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56" name="Rectangle 69">
            <a:extLst>
              <a:ext uri="{FF2B5EF4-FFF2-40B4-BE49-F238E27FC236}">
                <a16:creationId xmlns:a16="http://schemas.microsoft.com/office/drawing/2014/main" id="{3B32B5E7-ED45-6945-942B-69C68272165A}"/>
              </a:ext>
            </a:extLst>
          </p:cNvPr>
          <p:cNvSpPr/>
          <p:nvPr/>
        </p:nvSpPr>
        <p:spPr>
          <a:xfrm>
            <a:off x="1095375" y="11632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7" name="Rectangle 70">
            <a:extLst>
              <a:ext uri="{FF2B5EF4-FFF2-40B4-BE49-F238E27FC236}">
                <a16:creationId xmlns:a16="http://schemas.microsoft.com/office/drawing/2014/main" id="{A0F48E4F-354E-8D42-B488-D1086A08F77B}"/>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8" name="Rectangle 71">
            <a:extLst>
              <a:ext uri="{FF2B5EF4-FFF2-40B4-BE49-F238E27FC236}">
                <a16:creationId xmlns:a16="http://schemas.microsoft.com/office/drawing/2014/main" id="{1FA732A3-7B1A-284E-AE6F-12A67BEB5B54}"/>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9" name="Rectangle 72">
            <a:extLst>
              <a:ext uri="{FF2B5EF4-FFF2-40B4-BE49-F238E27FC236}">
                <a16:creationId xmlns:a16="http://schemas.microsoft.com/office/drawing/2014/main" id="{A7C30E5C-621F-F04F-AD83-7C213D62479D}"/>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60" name="TextBox 81">
            <a:extLst>
              <a:ext uri="{FF2B5EF4-FFF2-40B4-BE49-F238E27FC236}">
                <a16:creationId xmlns:a16="http://schemas.microsoft.com/office/drawing/2014/main" id="{8B6663FE-9C5B-714F-8438-E6501F7F15CD}"/>
              </a:ext>
            </a:extLst>
          </p:cNvPr>
          <p:cNvSpPr txBox="1"/>
          <p:nvPr/>
        </p:nvSpPr>
        <p:spPr>
          <a:xfrm>
            <a:off x="147768" y="1151130"/>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
        <p:nvSpPr>
          <p:cNvPr id="261" name="Rectangle 39">
            <a:extLst>
              <a:ext uri="{FF2B5EF4-FFF2-40B4-BE49-F238E27FC236}">
                <a16:creationId xmlns:a16="http://schemas.microsoft.com/office/drawing/2014/main" id="{688F2888-3AF1-5949-A31C-1AC24445D462}"/>
              </a:ext>
            </a:extLst>
          </p:cNvPr>
          <p:cNvSpPr/>
          <p:nvPr/>
        </p:nvSpPr>
        <p:spPr>
          <a:xfrm>
            <a:off x="1095375" y="1163241"/>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62" name="Rectangle 40">
            <a:extLst>
              <a:ext uri="{FF2B5EF4-FFF2-40B4-BE49-F238E27FC236}">
                <a16:creationId xmlns:a16="http://schemas.microsoft.com/office/drawing/2014/main" id="{BBD84F1C-1FA3-F24A-9C58-C1972F003B0F}"/>
              </a:ext>
            </a:extLst>
          </p:cNvPr>
          <p:cNvSpPr/>
          <p:nvPr/>
        </p:nvSpPr>
        <p:spPr>
          <a:xfrm>
            <a:off x="1095375" y="1317624"/>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63" name="Rectangle 42">
            <a:extLst>
              <a:ext uri="{FF2B5EF4-FFF2-40B4-BE49-F238E27FC236}">
                <a16:creationId xmlns:a16="http://schemas.microsoft.com/office/drawing/2014/main" id="{6EA9D5E9-9903-CF43-B8BB-ED0409FE621C}"/>
              </a:ext>
            </a:extLst>
          </p:cNvPr>
          <p:cNvSpPr/>
          <p:nvPr/>
        </p:nvSpPr>
        <p:spPr>
          <a:xfrm>
            <a:off x="0" y="1173110"/>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64" name="Rectangle 43">
            <a:extLst>
              <a:ext uri="{FF2B5EF4-FFF2-40B4-BE49-F238E27FC236}">
                <a16:creationId xmlns:a16="http://schemas.microsoft.com/office/drawing/2014/main" id="{F574D4FF-D45F-654F-847B-A623D9B23508}"/>
              </a:ext>
            </a:extLst>
          </p:cNvPr>
          <p:cNvSpPr/>
          <p:nvPr/>
        </p:nvSpPr>
        <p:spPr>
          <a:xfrm>
            <a:off x="241710" y="1171998"/>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65" name="TextBox 81">
            <a:extLst>
              <a:ext uri="{FF2B5EF4-FFF2-40B4-BE49-F238E27FC236}">
                <a16:creationId xmlns:a16="http://schemas.microsoft.com/office/drawing/2014/main" id="{8B6663FE-9C5B-714F-8438-E6501F7F15CD}"/>
              </a:ext>
            </a:extLst>
          </p:cNvPr>
          <p:cNvSpPr txBox="1"/>
          <p:nvPr/>
        </p:nvSpPr>
        <p:spPr>
          <a:xfrm>
            <a:off x="147768" y="1151130"/>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4">
            <a:extLst>
              <a:ext uri="{FF2B5EF4-FFF2-40B4-BE49-F238E27FC236}">
                <a16:creationId xmlns:a16="http://schemas.microsoft.com/office/drawing/2014/main" id="{EE98210F-2A8A-F14E-AADA-A739DC2E40E0}"/>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graphicFrame>
        <p:nvGraphicFramePr>
          <p:cNvPr id="5" name="4 Tabla"/>
          <p:cNvGraphicFramePr>
            <a:graphicFrameLocks noGrp="1"/>
          </p:cNvGraphicFramePr>
          <p:nvPr>
            <p:extLst>
              <p:ext uri="{D42A27DB-BD31-4B8C-83A1-F6EECF244321}">
                <p14:modId xmlns:p14="http://schemas.microsoft.com/office/powerpoint/2010/main" val="331708797"/>
              </p:ext>
            </p:extLst>
          </p:nvPr>
        </p:nvGraphicFramePr>
        <p:xfrm>
          <a:off x="554400" y="1730097"/>
          <a:ext cx="10865356" cy="4680677"/>
        </p:xfrm>
        <a:graphic>
          <a:graphicData uri="http://schemas.openxmlformats.org/drawingml/2006/table">
            <a:tbl>
              <a:tblPr firstRow="1" bandRow="1" bandCol="1">
                <a:tableStyleId>{22838BEF-8BB2-4498-84A7-C5851F593DF1}</a:tableStyleId>
              </a:tblPr>
              <a:tblGrid>
                <a:gridCol w="1251954">
                  <a:extLst>
                    <a:ext uri="{9D8B030D-6E8A-4147-A177-3AD203B41FA5}">
                      <a16:colId xmlns:a16="http://schemas.microsoft.com/office/drawing/2014/main" val="20000"/>
                    </a:ext>
                  </a:extLst>
                </a:gridCol>
                <a:gridCol w="1040573">
                  <a:extLst>
                    <a:ext uri="{9D8B030D-6E8A-4147-A177-3AD203B41FA5}">
                      <a16:colId xmlns:a16="http://schemas.microsoft.com/office/drawing/2014/main" val="20001"/>
                    </a:ext>
                  </a:extLst>
                </a:gridCol>
                <a:gridCol w="2461642">
                  <a:extLst>
                    <a:ext uri="{9D8B030D-6E8A-4147-A177-3AD203B41FA5}">
                      <a16:colId xmlns:a16="http://schemas.microsoft.com/office/drawing/2014/main" val="20002"/>
                    </a:ext>
                  </a:extLst>
                </a:gridCol>
                <a:gridCol w="543591">
                  <a:extLst>
                    <a:ext uri="{9D8B030D-6E8A-4147-A177-3AD203B41FA5}">
                      <a16:colId xmlns:a16="http://schemas.microsoft.com/office/drawing/2014/main" val="20005"/>
                    </a:ext>
                  </a:extLst>
                </a:gridCol>
                <a:gridCol w="490313">
                  <a:extLst>
                    <a:ext uri="{9D8B030D-6E8A-4147-A177-3AD203B41FA5}">
                      <a16:colId xmlns:a16="http://schemas.microsoft.com/office/drawing/2014/main" val="700633812"/>
                    </a:ext>
                  </a:extLst>
                </a:gridCol>
                <a:gridCol w="480358">
                  <a:extLst>
                    <a:ext uri="{9D8B030D-6E8A-4147-A177-3AD203B41FA5}">
                      <a16:colId xmlns:a16="http://schemas.microsoft.com/office/drawing/2014/main" val="20006"/>
                    </a:ext>
                  </a:extLst>
                </a:gridCol>
                <a:gridCol w="183714">
                  <a:extLst>
                    <a:ext uri="{9D8B030D-6E8A-4147-A177-3AD203B41FA5}">
                      <a16:colId xmlns:a16="http://schemas.microsoft.com/office/drawing/2014/main" val="2408214924"/>
                    </a:ext>
                  </a:extLst>
                </a:gridCol>
                <a:gridCol w="432576">
                  <a:extLst>
                    <a:ext uri="{9D8B030D-6E8A-4147-A177-3AD203B41FA5}">
                      <a16:colId xmlns:a16="http://schemas.microsoft.com/office/drawing/2014/main" val="20009"/>
                    </a:ext>
                  </a:extLst>
                </a:gridCol>
                <a:gridCol w="3980635">
                  <a:extLst>
                    <a:ext uri="{9D8B030D-6E8A-4147-A177-3AD203B41FA5}">
                      <a16:colId xmlns:a16="http://schemas.microsoft.com/office/drawing/2014/main" val="540123373"/>
                    </a:ext>
                  </a:extLst>
                </a:gridCol>
              </a:tblGrid>
              <a:tr h="330962">
                <a:tc gridSpan="2">
                  <a:txBody>
                    <a:bodyPr/>
                    <a:lstStyle/>
                    <a:p>
                      <a:r>
                        <a:rPr lang="es-CO" sz="1500" dirty="0">
                          <a:solidFill>
                            <a:schemeClr val="tx1">
                              <a:lumMod val="65000"/>
                              <a:lumOff val="35000"/>
                            </a:schemeClr>
                          </a:solidFill>
                          <a:latin typeface="Gotham Medium"/>
                        </a:rPr>
                        <a:t>ESTRATEGIA:</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7">
                  <a:txBody>
                    <a:bodyPr/>
                    <a:lstStyle/>
                    <a:p>
                      <a:pPr lvl="0"/>
                      <a:r>
                        <a:rPr lang="es-CO" sz="1500" b="0" dirty="0">
                          <a:solidFill>
                            <a:schemeClr val="tx1">
                              <a:lumMod val="50000"/>
                              <a:lumOff val="50000"/>
                            </a:schemeClr>
                          </a:solidFill>
                          <a:latin typeface="Gotham Medium"/>
                        </a:rPr>
                        <a:t>Recertificar y mantener el SIGCMA.</a:t>
                      </a:r>
                      <a:endParaRPr lang="es-ES" sz="15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pPr lvl="0"/>
                      <a:endParaRPr lang="es-ES" sz="15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extLst>
                  <a:ext uri="{0D108BD9-81ED-4DB2-BD59-A6C34878D82A}">
                    <a16:rowId xmlns:a16="http://schemas.microsoft.com/office/drawing/2014/main" val="10000"/>
                  </a:ext>
                </a:extLst>
              </a:tr>
              <a:tr h="847366">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OBJETIVO:</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7">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500" dirty="0">
                          <a:solidFill>
                            <a:schemeClr val="tx1">
                              <a:lumMod val="50000"/>
                              <a:lumOff val="50000"/>
                            </a:schemeClr>
                          </a:solidFill>
                          <a:latin typeface="Gotham Medium"/>
                        </a:rPr>
                        <a:t>Mantener, mejorar y ampliar el Sistema Integrado de Gestión y Control de la Calidad y del Medio Ambiente SIGCMA, a través de la realización de las actividades tendientes a mantener la certificación por parte de un Ente Certificador Externo, dando cumplimiento a los requisitos de las Normas ISO, el Modelo Integrado de Gestión y Planeación MIPG y de conformidad con lo establecido en acuerdos -PSA14-10160 y 10161.</a:t>
                      </a:r>
                      <a:endParaRPr lang="es-ES" sz="15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5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extLst>
                  <a:ext uri="{0D108BD9-81ED-4DB2-BD59-A6C34878D82A}">
                    <a16:rowId xmlns:a16="http://schemas.microsoft.com/office/drawing/2014/main" val="10001"/>
                  </a:ext>
                </a:extLst>
              </a:tr>
              <a:tr h="555494">
                <a:tc>
                  <a:txBody>
                    <a:bodyPr/>
                    <a:lstStyle/>
                    <a:p>
                      <a:r>
                        <a:rPr lang="es-CO" sz="1500" b="1" dirty="0">
                          <a:solidFill>
                            <a:schemeClr val="tx1">
                              <a:lumMod val="65000"/>
                              <a:lumOff val="35000"/>
                            </a:schemeClr>
                          </a:solidFill>
                          <a:latin typeface="Gotham Medium"/>
                        </a:rPr>
                        <a:t>LIDERA:</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2">
                  <a:txBody>
                    <a:bodyPr/>
                    <a:lstStyle/>
                    <a:p>
                      <a:pPr algn="just"/>
                      <a:r>
                        <a:rPr lang="es-CO" sz="1500" b="1" dirty="0">
                          <a:solidFill>
                            <a:schemeClr val="tx1">
                              <a:lumMod val="50000"/>
                              <a:lumOff val="50000"/>
                            </a:schemeClr>
                          </a:solidFill>
                          <a:latin typeface="Gotham Medium"/>
                        </a:rPr>
                        <a:t>Dra.</a:t>
                      </a:r>
                      <a:r>
                        <a:rPr lang="es-CO" sz="1500" b="1" baseline="0" dirty="0">
                          <a:solidFill>
                            <a:schemeClr val="tx1">
                              <a:lumMod val="50000"/>
                              <a:lumOff val="50000"/>
                            </a:schemeClr>
                          </a:solidFill>
                          <a:latin typeface="Gotham Medium"/>
                        </a:rPr>
                        <a:t> Martha Lucia Olano  de Noguera</a:t>
                      </a:r>
                    </a:p>
                    <a:p>
                      <a:pPr algn="l"/>
                      <a:r>
                        <a:rPr lang="es-CO" sz="1500" b="1" baseline="0" dirty="0">
                          <a:solidFill>
                            <a:schemeClr val="tx1">
                              <a:lumMod val="50000"/>
                              <a:lumOff val="50000"/>
                            </a:schemeClr>
                          </a:solidFill>
                          <a:latin typeface="Gotham Medium"/>
                        </a:rPr>
                        <a:t>Magistrada Líder del SIGCMA.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gridSpan="4">
                  <a:txBody>
                    <a:bodyPr/>
                    <a:lstStyle/>
                    <a:p>
                      <a:pPr algn="just"/>
                      <a:r>
                        <a:rPr lang="es-CO" sz="1500" b="1" dirty="0">
                          <a:solidFill>
                            <a:schemeClr val="tx1">
                              <a:lumMod val="65000"/>
                              <a:lumOff val="35000"/>
                            </a:schemeClr>
                          </a:solidFill>
                          <a:latin typeface="Gotham Medium"/>
                        </a:rPr>
                        <a:t>COORDINA:</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MX"/>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pPr algn="just"/>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50000"/>
                              <a:lumOff val="50000"/>
                            </a:schemeClr>
                          </a:solidFill>
                          <a:latin typeface="Gotham Medium"/>
                        </a:rPr>
                        <a:t>Coordinador</a:t>
                      </a:r>
                      <a:r>
                        <a:rPr lang="es-CO" sz="1500" b="1" baseline="0" dirty="0">
                          <a:solidFill>
                            <a:schemeClr val="tx1">
                              <a:lumMod val="50000"/>
                              <a:lumOff val="50000"/>
                            </a:schemeClr>
                          </a:solidFill>
                          <a:latin typeface="Gotham Medium"/>
                        </a:rPr>
                        <a:t> Nacional del SIGCMA.</a:t>
                      </a:r>
                      <a:endParaRPr lang="en-US" sz="15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5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r h="30038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1" dirty="0">
                          <a:solidFill>
                            <a:schemeClr val="tx1">
                              <a:lumMod val="65000"/>
                              <a:lumOff val="35000"/>
                            </a:schemeClr>
                          </a:solidFill>
                          <a:latin typeface="Gotham Medium"/>
                        </a:rPr>
                        <a:t>ACTIVIDADES</a:t>
                      </a:r>
                      <a:endParaRPr lang="en-US" sz="16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gridSpan="5">
                  <a:txBody>
                    <a:bodyPr/>
                    <a:lstStyle/>
                    <a:p>
                      <a:r>
                        <a:rPr lang="es-CO" sz="1600" b="1">
                          <a:latin typeface="Gotham Medium"/>
                        </a:rPr>
                        <a:t>CRONOGRAMA</a:t>
                      </a:r>
                      <a:endParaRPr lang="es-CO"/>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b="1">
                          <a:solidFill>
                            <a:schemeClr val="tx1">
                              <a:lumMod val="65000"/>
                              <a:lumOff val="35000"/>
                            </a:schemeClr>
                          </a:solidFill>
                          <a:latin typeface="Gotham Medium"/>
                        </a:rPr>
                        <a:t>RESPONSABLE</a:t>
                      </a:r>
                      <a:endParaRPr lang="en-US" sz="16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94156">
                <a:tc gridSpan="3">
                  <a:txBody>
                    <a:bodyPr/>
                    <a:lstStyle/>
                    <a:p>
                      <a:pPr algn="just"/>
                      <a:r>
                        <a:rPr lang="es-CO" sz="1400" dirty="0">
                          <a:solidFill>
                            <a:schemeClr val="tx1">
                              <a:lumMod val="65000"/>
                              <a:lumOff val="35000"/>
                            </a:schemeClr>
                          </a:solidFill>
                          <a:latin typeface="Gotham Medium"/>
                        </a:rPr>
                        <a:t>Capacitación</a:t>
                      </a:r>
                      <a:r>
                        <a:rPr lang="es-CO" sz="1400" baseline="0" dirty="0">
                          <a:solidFill>
                            <a:schemeClr val="tx1">
                              <a:lumMod val="65000"/>
                              <a:lumOff val="35000"/>
                            </a:schemeClr>
                          </a:solidFill>
                          <a:latin typeface="Gotham Medium"/>
                        </a:rPr>
                        <a:t> para la articulación de la nueva imagen corporativa del ICONTEC en los documentos del SIGCMA.</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1T</a:t>
                      </a:r>
                      <a:endParaRPr lang="en-US" sz="1150" b="1">
                        <a:solidFill>
                          <a:schemeClr val="tx1">
                            <a:lumMod val="65000"/>
                            <a:lumOff val="35000"/>
                          </a:schemeClr>
                        </a:solidFill>
                        <a:effectLst/>
                        <a:latin typeface="Gotham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150" kern="1200">
                          <a:solidFill>
                            <a:schemeClr val="tx1">
                              <a:lumMod val="50000"/>
                              <a:lumOff val="50000"/>
                            </a:schemeClr>
                          </a:solidFill>
                          <a:effectLst/>
                          <a:latin typeface="Gotham Medium"/>
                          <a:ea typeface="+mn-ea"/>
                          <a:cs typeface="+mn-cs"/>
                        </a:rPr>
                        <a:t> </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2T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3T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4T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r>
                        <a:rPr lang="en-US" sz="1200" b="1">
                          <a:solidFill>
                            <a:schemeClr val="tx1">
                              <a:lumMod val="65000"/>
                              <a:lumOff val="35000"/>
                            </a:schemeClr>
                          </a:solidFill>
                          <a:effectLst/>
                          <a:latin typeface="Gotham Medium"/>
                        </a:rPr>
                        <a:t>4T</a:t>
                      </a:r>
                      <a:endParaRPr lang="es-CO"/>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s-CO" sz="1400" b="1" dirty="0">
                          <a:solidFill>
                            <a:schemeClr val="tx1">
                              <a:lumMod val="65000"/>
                              <a:lumOff val="35000"/>
                            </a:schemeClr>
                          </a:solidFill>
                          <a:latin typeface="Gotham Medium"/>
                        </a:rPr>
                        <a:t>Profesionales</a:t>
                      </a:r>
                      <a:r>
                        <a:rPr lang="es-CO" sz="1400" b="1" baseline="0" dirty="0">
                          <a:solidFill>
                            <a:schemeClr val="tx1">
                              <a:lumMod val="65000"/>
                              <a:lumOff val="35000"/>
                            </a:schemeClr>
                          </a:solidFill>
                          <a:latin typeface="Gotham Medium"/>
                        </a:rPr>
                        <a:t> de Enlace, Lideres, Coordinador Nacional del SIGCMA.</a:t>
                      </a:r>
                      <a:endParaRPr lang="es-CO" sz="14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94156">
                <a:tc gridSpan="3">
                  <a:txBody>
                    <a:bodyPr/>
                    <a:lstStyle/>
                    <a:p>
                      <a:pPr algn="just"/>
                      <a:r>
                        <a:rPr lang="es-CO" sz="1400" dirty="0">
                          <a:solidFill>
                            <a:schemeClr val="tx1">
                              <a:lumMod val="65000"/>
                              <a:lumOff val="35000"/>
                            </a:schemeClr>
                          </a:solidFill>
                          <a:latin typeface="Gotham Medium"/>
                        </a:rPr>
                        <a:t>Acompañamiento</a:t>
                      </a:r>
                      <a:r>
                        <a:rPr lang="es-CO" sz="1400" baseline="0" dirty="0">
                          <a:solidFill>
                            <a:schemeClr val="tx1">
                              <a:lumMod val="65000"/>
                              <a:lumOff val="35000"/>
                            </a:schemeClr>
                          </a:solidFill>
                          <a:latin typeface="Gotham Medium"/>
                        </a:rPr>
                        <a:t> para la a</a:t>
                      </a:r>
                      <a:r>
                        <a:rPr lang="es-CO" sz="1400" dirty="0">
                          <a:solidFill>
                            <a:schemeClr val="tx1">
                              <a:lumMod val="65000"/>
                              <a:lumOff val="35000"/>
                            </a:schemeClr>
                          </a:solidFill>
                          <a:latin typeface="Gotham Medium"/>
                        </a:rPr>
                        <a:t>ctualización de los documentos</a:t>
                      </a:r>
                      <a:r>
                        <a:rPr lang="es-CO" sz="1400" baseline="0" dirty="0">
                          <a:solidFill>
                            <a:schemeClr val="tx1">
                              <a:lumMod val="65000"/>
                              <a:lumOff val="35000"/>
                            </a:schemeClr>
                          </a:solidFill>
                          <a:latin typeface="Gotham Medium"/>
                        </a:rPr>
                        <a:t> con la nueva imagen corporativa del ICONTEC.</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5"/>
                  </a:ext>
                </a:extLst>
              </a:tr>
              <a:tr h="365634">
                <a:tc gridSpan="3">
                  <a:txBody>
                    <a:bodyPr/>
                    <a:lstStyle/>
                    <a:p>
                      <a:pPr algn="just"/>
                      <a:r>
                        <a:rPr lang="es-CO" sz="1400" dirty="0">
                          <a:solidFill>
                            <a:schemeClr val="tx1">
                              <a:lumMod val="65000"/>
                              <a:lumOff val="35000"/>
                            </a:schemeClr>
                          </a:solidFill>
                          <a:latin typeface="Gotham Medium"/>
                        </a:rPr>
                        <a:t>Revisión</a:t>
                      </a:r>
                      <a:r>
                        <a:rPr lang="es-CO" sz="1400" baseline="0" dirty="0">
                          <a:solidFill>
                            <a:schemeClr val="tx1">
                              <a:lumMod val="65000"/>
                              <a:lumOff val="35000"/>
                            </a:schemeClr>
                          </a:solidFill>
                          <a:latin typeface="Gotham Medium"/>
                        </a:rPr>
                        <a:t> de los documentos.</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s-CO" sz="1400" b="1" dirty="0">
                          <a:solidFill>
                            <a:schemeClr val="tx1">
                              <a:lumMod val="65000"/>
                              <a:lumOff val="35000"/>
                            </a:schemeClr>
                          </a:solidFill>
                          <a:latin typeface="Gotham Medium"/>
                        </a:rPr>
                        <a:t>Coordinación</a:t>
                      </a:r>
                      <a:r>
                        <a:rPr lang="es-CO" sz="1400" b="1" baseline="0" dirty="0">
                          <a:solidFill>
                            <a:schemeClr val="tx1">
                              <a:lumMod val="65000"/>
                              <a:lumOff val="35000"/>
                            </a:schemeClr>
                          </a:solidFill>
                          <a:latin typeface="Gotham Medium"/>
                        </a:rPr>
                        <a:t> Nacional del SIGCMA.</a:t>
                      </a:r>
                      <a:endParaRPr lang="en-US" sz="14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6573">
                <a:tc gridSpan="3">
                  <a:txBody>
                    <a:bodyPr/>
                    <a:lstStyle/>
                    <a:p>
                      <a:pPr algn="just"/>
                      <a:r>
                        <a:rPr lang="es-CO" sz="1400" dirty="0">
                          <a:solidFill>
                            <a:schemeClr val="tx1">
                              <a:lumMod val="65000"/>
                              <a:lumOff val="35000"/>
                            </a:schemeClr>
                          </a:solidFill>
                          <a:latin typeface="Gotham Medium"/>
                        </a:rPr>
                        <a:t>Articulación</a:t>
                      </a:r>
                      <a:r>
                        <a:rPr lang="es-CO" sz="1400" baseline="0" dirty="0">
                          <a:solidFill>
                            <a:schemeClr val="tx1">
                              <a:lumMod val="65000"/>
                              <a:lumOff val="35000"/>
                            </a:schemeClr>
                          </a:solidFill>
                          <a:latin typeface="Gotham Medium"/>
                        </a:rPr>
                        <a:t> de los documentos e imagen corporativa con las políticas Institucionales.</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endParaRPr lang="es-CO"/>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7"/>
                  </a:ext>
                </a:extLst>
              </a:tr>
              <a:tr h="380869">
                <a:tc gridSpan="3">
                  <a:txBody>
                    <a:bodyPr/>
                    <a:lstStyle/>
                    <a:p>
                      <a:pPr algn="just"/>
                      <a:r>
                        <a:rPr lang="es-CO" sz="1400" dirty="0">
                          <a:solidFill>
                            <a:schemeClr val="tx1">
                              <a:lumMod val="65000"/>
                              <a:lumOff val="35000"/>
                            </a:schemeClr>
                          </a:solidFill>
                          <a:latin typeface="Gotham Medium"/>
                        </a:rPr>
                        <a:t>Actualización</a:t>
                      </a:r>
                      <a:r>
                        <a:rPr lang="es-CO" sz="1400" baseline="0" dirty="0">
                          <a:solidFill>
                            <a:schemeClr val="tx1">
                              <a:lumMod val="65000"/>
                              <a:lumOff val="35000"/>
                            </a:schemeClr>
                          </a:solidFill>
                          <a:latin typeface="Gotham Medium"/>
                        </a:rPr>
                        <a:t> del WEB SITE con la documentación actualizada.</a:t>
                      </a:r>
                      <a:endParaRPr lang="en-US" sz="1400" dirty="0">
                        <a:solidFill>
                          <a:schemeClr val="tx1">
                            <a:lumMod val="65000"/>
                            <a:lumOff val="35000"/>
                          </a:schemeClr>
                        </a:solidFill>
                        <a:latin typeface="Gotham Medium"/>
                      </a:endParaRPr>
                    </a:p>
                  </a:txBody>
                  <a:tcPr marT="0"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8"/>
                  </a:ext>
                </a:extLst>
              </a:tr>
            </a:tbl>
          </a:graphicData>
        </a:graphic>
      </p:graphicFrame>
      <p:cxnSp>
        <p:nvCxnSpPr>
          <p:cNvPr id="144" name="Straight Connector 41">
            <a:extLst>
              <a:ext uri="{FF2B5EF4-FFF2-40B4-BE49-F238E27FC236}">
                <a16:creationId xmlns:a16="http://schemas.microsoft.com/office/drawing/2014/main" id="{768C9111-165C-8440-A8C9-ECA52C687868}"/>
              </a:ext>
            </a:extLst>
          </p:cNvPr>
          <p:cNvCxnSpPr/>
          <p:nvPr/>
        </p:nvCxnSpPr>
        <p:spPr>
          <a:xfrm>
            <a:off x="1324841" y="1633574"/>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145" name="TextBox 44">
            <a:extLst>
              <a:ext uri="{FF2B5EF4-FFF2-40B4-BE49-F238E27FC236}">
                <a16:creationId xmlns:a16="http://schemas.microsoft.com/office/drawing/2014/main" id="{D83B896E-6536-A342-A503-C7A3F085EAAF}"/>
              </a:ext>
            </a:extLst>
          </p:cNvPr>
          <p:cNvSpPr txBox="1"/>
          <p:nvPr/>
        </p:nvSpPr>
        <p:spPr>
          <a:xfrm>
            <a:off x="1263443" y="1192248"/>
            <a:ext cx="4450257" cy="586314"/>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OBJETIVO ESPECÍFICO</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grpSp>
        <p:nvGrpSpPr>
          <p:cNvPr id="252" name="Group 104">
            <a:extLst>
              <a:ext uri="{FF2B5EF4-FFF2-40B4-BE49-F238E27FC236}">
                <a16:creationId xmlns:a16="http://schemas.microsoft.com/office/drawing/2014/main" id="{F92D2BA8-4210-BC4F-90FE-97F981A42945}"/>
              </a:ext>
            </a:extLst>
          </p:cNvPr>
          <p:cNvGrpSpPr/>
          <p:nvPr/>
        </p:nvGrpSpPr>
        <p:grpSpPr>
          <a:xfrm>
            <a:off x="5520981" y="6197728"/>
            <a:ext cx="109440" cy="109440"/>
            <a:chOff x="4200892" y="4432105"/>
            <a:chExt cx="109440" cy="109440"/>
          </a:xfrm>
        </p:grpSpPr>
        <p:grpSp>
          <p:nvGrpSpPr>
            <p:cNvPr id="253"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56"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57"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54"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55"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58" name="Group 104">
            <a:extLst>
              <a:ext uri="{FF2B5EF4-FFF2-40B4-BE49-F238E27FC236}">
                <a16:creationId xmlns:a16="http://schemas.microsoft.com/office/drawing/2014/main" id="{F92D2BA8-4210-BC4F-90FE-97F981A42945}"/>
              </a:ext>
            </a:extLst>
          </p:cNvPr>
          <p:cNvGrpSpPr/>
          <p:nvPr/>
        </p:nvGrpSpPr>
        <p:grpSpPr>
          <a:xfrm>
            <a:off x="6015841" y="6200000"/>
            <a:ext cx="109440" cy="109440"/>
            <a:chOff x="4200892" y="4432105"/>
            <a:chExt cx="109440" cy="109440"/>
          </a:xfrm>
        </p:grpSpPr>
        <p:grpSp>
          <p:nvGrpSpPr>
            <p:cNvPr id="259"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62"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63"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60"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61"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64" name="Group 104">
            <a:extLst>
              <a:ext uri="{FF2B5EF4-FFF2-40B4-BE49-F238E27FC236}">
                <a16:creationId xmlns:a16="http://schemas.microsoft.com/office/drawing/2014/main" id="{F92D2BA8-4210-BC4F-90FE-97F981A42945}"/>
              </a:ext>
            </a:extLst>
          </p:cNvPr>
          <p:cNvGrpSpPr/>
          <p:nvPr/>
        </p:nvGrpSpPr>
        <p:grpSpPr>
          <a:xfrm>
            <a:off x="6538837" y="6202272"/>
            <a:ext cx="109440" cy="109440"/>
            <a:chOff x="4200892" y="4432105"/>
            <a:chExt cx="109440" cy="109440"/>
          </a:xfrm>
        </p:grpSpPr>
        <p:grpSp>
          <p:nvGrpSpPr>
            <p:cNvPr id="26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6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6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6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6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70" name="Group 104">
            <a:extLst>
              <a:ext uri="{FF2B5EF4-FFF2-40B4-BE49-F238E27FC236}">
                <a16:creationId xmlns:a16="http://schemas.microsoft.com/office/drawing/2014/main" id="{F92D2BA8-4210-BC4F-90FE-97F981A42945}"/>
              </a:ext>
            </a:extLst>
          </p:cNvPr>
          <p:cNvGrpSpPr/>
          <p:nvPr/>
        </p:nvGrpSpPr>
        <p:grpSpPr>
          <a:xfrm>
            <a:off x="7043221" y="6200000"/>
            <a:ext cx="109440" cy="109440"/>
            <a:chOff x="4200892" y="4432105"/>
            <a:chExt cx="109440" cy="109440"/>
          </a:xfrm>
        </p:grpSpPr>
        <p:grpSp>
          <p:nvGrpSpPr>
            <p:cNvPr id="27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7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7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7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7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76" name="Rectangle 69">
            <a:extLst>
              <a:ext uri="{FF2B5EF4-FFF2-40B4-BE49-F238E27FC236}">
                <a16:creationId xmlns:a16="http://schemas.microsoft.com/office/drawing/2014/main" id="{3B32B5E7-ED45-6945-942B-69C68272165A}"/>
              </a:ext>
            </a:extLst>
          </p:cNvPr>
          <p:cNvSpPr/>
          <p:nvPr/>
        </p:nvSpPr>
        <p:spPr>
          <a:xfrm>
            <a:off x="1095375" y="952222"/>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7" name="Rectangle 70">
            <a:extLst>
              <a:ext uri="{FF2B5EF4-FFF2-40B4-BE49-F238E27FC236}">
                <a16:creationId xmlns:a16="http://schemas.microsoft.com/office/drawing/2014/main" id="{A0F48E4F-354E-8D42-B488-D1086A08F77B}"/>
              </a:ext>
            </a:extLst>
          </p:cNvPr>
          <p:cNvSpPr/>
          <p:nvPr/>
        </p:nvSpPr>
        <p:spPr>
          <a:xfrm>
            <a:off x="1095375" y="1106605"/>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8" name="Rectangle 71">
            <a:extLst>
              <a:ext uri="{FF2B5EF4-FFF2-40B4-BE49-F238E27FC236}">
                <a16:creationId xmlns:a16="http://schemas.microsoft.com/office/drawing/2014/main" id="{1FA732A3-7B1A-284E-AE6F-12A67BEB5B54}"/>
              </a:ext>
            </a:extLst>
          </p:cNvPr>
          <p:cNvSpPr/>
          <p:nvPr/>
        </p:nvSpPr>
        <p:spPr>
          <a:xfrm>
            <a:off x="0" y="962091"/>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9" name="Rectangle 72">
            <a:extLst>
              <a:ext uri="{FF2B5EF4-FFF2-40B4-BE49-F238E27FC236}">
                <a16:creationId xmlns:a16="http://schemas.microsoft.com/office/drawing/2014/main" id="{A7C30E5C-621F-F04F-AD83-7C213D62479D}"/>
              </a:ext>
            </a:extLst>
          </p:cNvPr>
          <p:cNvSpPr/>
          <p:nvPr/>
        </p:nvSpPr>
        <p:spPr>
          <a:xfrm>
            <a:off x="241710" y="960979"/>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80" name="TextBox 81">
            <a:extLst>
              <a:ext uri="{FF2B5EF4-FFF2-40B4-BE49-F238E27FC236}">
                <a16:creationId xmlns:a16="http://schemas.microsoft.com/office/drawing/2014/main" id="{8B6663FE-9C5B-714F-8438-E6501F7F15CD}"/>
              </a:ext>
            </a:extLst>
          </p:cNvPr>
          <p:cNvSpPr txBox="1"/>
          <p:nvPr/>
        </p:nvSpPr>
        <p:spPr>
          <a:xfrm>
            <a:off x="147768" y="940111"/>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grpSp>
        <p:nvGrpSpPr>
          <p:cNvPr id="131" name="Group 104">
            <a:extLst>
              <a:ext uri="{FF2B5EF4-FFF2-40B4-BE49-F238E27FC236}">
                <a16:creationId xmlns:a16="http://schemas.microsoft.com/office/drawing/2014/main" id="{DF7B6E04-0A6F-4DD2-AA32-0294F940FF48}"/>
              </a:ext>
            </a:extLst>
          </p:cNvPr>
          <p:cNvGrpSpPr/>
          <p:nvPr/>
        </p:nvGrpSpPr>
        <p:grpSpPr>
          <a:xfrm>
            <a:off x="5504569" y="4239972"/>
            <a:ext cx="109440" cy="109440"/>
            <a:chOff x="4200892" y="4432105"/>
            <a:chExt cx="109440" cy="109440"/>
          </a:xfrm>
        </p:grpSpPr>
        <p:grpSp>
          <p:nvGrpSpPr>
            <p:cNvPr id="132" name="Group 115">
              <a:extLst>
                <a:ext uri="{FF2B5EF4-FFF2-40B4-BE49-F238E27FC236}">
                  <a16:creationId xmlns:a16="http://schemas.microsoft.com/office/drawing/2014/main" id="{15EEBC48-345F-48AE-90EF-A14F517CAE63}"/>
                </a:ext>
              </a:extLst>
            </p:cNvPr>
            <p:cNvGrpSpPr>
              <a:grpSpLocks noChangeAspect="1"/>
            </p:cNvGrpSpPr>
            <p:nvPr/>
          </p:nvGrpSpPr>
          <p:grpSpPr>
            <a:xfrm rot="10800000">
              <a:off x="4210817" y="4439517"/>
              <a:ext cx="89587" cy="90000"/>
              <a:chOff x="3994150" y="4504881"/>
              <a:chExt cx="108000" cy="108498"/>
            </a:xfrm>
          </p:grpSpPr>
          <p:sp>
            <p:nvSpPr>
              <p:cNvPr id="135" name="Pie 118">
                <a:extLst>
                  <a:ext uri="{FF2B5EF4-FFF2-40B4-BE49-F238E27FC236}">
                    <a16:creationId xmlns:a16="http://schemas.microsoft.com/office/drawing/2014/main" id="{570B1353-14A6-46D2-A25D-D7AF4F97CFD7}"/>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36" name="Pie 119">
                <a:extLst>
                  <a:ext uri="{FF2B5EF4-FFF2-40B4-BE49-F238E27FC236}">
                    <a16:creationId xmlns:a16="http://schemas.microsoft.com/office/drawing/2014/main" id="{5DE106F7-099F-40A8-86D4-8DEAEE3018A4}"/>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33" name="Arc 116">
              <a:extLst>
                <a:ext uri="{FF2B5EF4-FFF2-40B4-BE49-F238E27FC236}">
                  <a16:creationId xmlns:a16="http://schemas.microsoft.com/office/drawing/2014/main" id="{9EFBE20D-2A7E-4488-A90A-719C4819161C}"/>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34" name="Arc 117">
              <a:extLst>
                <a:ext uri="{FF2B5EF4-FFF2-40B4-BE49-F238E27FC236}">
                  <a16:creationId xmlns:a16="http://schemas.microsoft.com/office/drawing/2014/main" id="{706C61A7-F15E-46B0-81A7-967E984AA4A7}"/>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37" name="Group 104">
            <a:extLst>
              <a:ext uri="{FF2B5EF4-FFF2-40B4-BE49-F238E27FC236}">
                <a16:creationId xmlns:a16="http://schemas.microsoft.com/office/drawing/2014/main" id="{AF02EE4A-DB68-4DE2-9613-15AC2A4BBDA9}"/>
              </a:ext>
            </a:extLst>
          </p:cNvPr>
          <p:cNvGrpSpPr/>
          <p:nvPr/>
        </p:nvGrpSpPr>
        <p:grpSpPr>
          <a:xfrm>
            <a:off x="6027565" y="4242244"/>
            <a:ext cx="109440" cy="109440"/>
            <a:chOff x="4200892" y="4432105"/>
            <a:chExt cx="109440" cy="109440"/>
          </a:xfrm>
        </p:grpSpPr>
        <p:grpSp>
          <p:nvGrpSpPr>
            <p:cNvPr id="138" name="Group 115">
              <a:extLst>
                <a:ext uri="{FF2B5EF4-FFF2-40B4-BE49-F238E27FC236}">
                  <a16:creationId xmlns:a16="http://schemas.microsoft.com/office/drawing/2014/main" id="{326C0543-4673-444A-8458-1270ADDCF366}"/>
                </a:ext>
              </a:extLst>
            </p:cNvPr>
            <p:cNvGrpSpPr>
              <a:grpSpLocks noChangeAspect="1"/>
            </p:cNvGrpSpPr>
            <p:nvPr/>
          </p:nvGrpSpPr>
          <p:grpSpPr>
            <a:xfrm rot="10800000">
              <a:off x="4210817" y="4439517"/>
              <a:ext cx="89587" cy="90000"/>
              <a:chOff x="3994150" y="4504881"/>
              <a:chExt cx="108000" cy="108498"/>
            </a:xfrm>
          </p:grpSpPr>
          <p:sp>
            <p:nvSpPr>
              <p:cNvPr id="141" name="Pie 118">
                <a:extLst>
                  <a:ext uri="{FF2B5EF4-FFF2-40B4-BE49-F238E27FC236}">
                    <a16:creationId xmlns:a16="http://schemas.microsoft.com/office/drawing/2014/main" id="{897E1F49-9443-4B59-BBEF-8620A260FC2F}"/>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42" name="Pie 119">
                <a:extLst>
                  <a:ext uri="{FF2B5EF4-FFF2-40B4-BE49-F238E27FC236}">
                    <a16:creationId xmlns:a16="http://schemas.microsoft.com/office/drawing/2014/main" id="{6A170B5F-F9B0-4A39-B283-756A4E48B57E}"/>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39" name="Arc 116">
              <a:extLst>
                <a:ext uri="{FF2B5EF4-FFF2-40B4-BE49-F238E27FC236}">
                  <a16:creationId xmlns:a16="http://schemas.microsoft.com/office/drawing/2014/main" id="{36E68A0B-2504-45EE-8C5D-45AD73CE8BBE}"/>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40" name="Arc 117">
              <a:extLst>
                <a:ext uri="{FF2B5EF4-FFF2-40B4-BE49-F238E27FC236}">
                  <a16:creationId xmlns:a16="http://schemas.microsoft.com/office/drawing/2014/main" id="{C4535381-C826-4DDC-B460-8F490F0659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43" name="Group 104">
            <a:extLst>
              <a:ext uri="{FF2B5EF4-FFF2-40B4-BE49-F238E27FC236}">
                <a16:creationId xmlns:a16="http://schemas.microsoft.com/office/drawing/2014/main" id="{92AC8CDA-7C53-40BD-8A35-29F2C9569884}"/>
              </a:ext>
            </a:extLst>
          </p:cNvPr>
          <p:cNvGrpSpPr/>
          <p:nvPr/>
        </p:nvGrpSpPr>
        <p:grpSpPr>
          <a:xfrm>
            <a:off x="6550561" y="4244516"/>
            <a:ext cx="109440" cy="109440"/>
            <a:chOff x="4200892" y="4432105"/>
            <a:chExt cx="109440" cy="109440"/>
          </a:xfrm>
        </p:grpSpPr>
        <p:grpSp>
          <p:nvGrpSpPr>
            <p:cNvPr id="146" name="Group 115">
              <a:extLst>
                <a:ext uri="{FF2B5EF4-FFF2-40B4-BE49-F238E27FC236}">
                  <a16:creationId xmlns:a16="http://schemas.microsoft.com/office/drawing/2014/main" id="{5D7AE5CA-2687-4A43-A587-723D0A9D8D28}"/>
                </a:ext>
              </a:extLst>
            </p:cNvPr>
            <p:cNvGrpSpPr>
              <a:grpSpLocks noChangeAspect="1"/>
            </p:cNvGrpSpPr>
            <p:nvPr/>
          </p:nvGrpSpPr>
          <p:grpSpPr>
            <a:xfrm rot="10800000">
              <a:off x="4210817" y="4439517"/>
              <a:ext cx="89587" cy="90000"/>
              <a:chOff x="3994150" y="4504881"/>
              <a:chExt cx="108000" cy="108498"/>
            </a:xfrm>
          </p:grpSpPr>
          <p:sp>
            <p:nvSpPr>
              <p:cNvPr id="149" name="Pie 118">
                <a:extLst>
                  <a:ext uri="{FF2B5EF4-FFF2-40B4-BE49-F238E27FC236}">
                    <a16:creationId xmlns:a16="http://schemas.microsoft.com/office/drawing/2014/main" id="{FD127457-A97D-470A-90B7-2EEAEFC912F2}"/>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50" name="Pie 119">
                <a:extLst>
                  <a:ext uri="{FF2B5EF4-FFF2-40B4-BE49-F238E27FC236}">
                    <a16:creationId xmlns:a16="http://schemas.microsoft.com/office/drawing/2014/main" id="{416A05D7-00A9-45DC-92EC-BC7C1C544303}"/>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47" name="Arc 116">
              <a:extLst>
                <a:ext uri="{FF2B5EF4-FFF2-40B4-BE49-F238E27FC236}">
                  <a16:creationId xmlns:a16="http://schemas.microsoft.com/office/drawing/2014/main" id="{572312C1-E416-4611-8D9B-92C2D241DDA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48" name="Arc 117">
              <a:extLst>
                <a:ext uri="{FF2B5EF4-FFF2-40B4-BE49-F238E27FC236}">
                  <a16:creationId xmlns:a16="http://schemas.microsoft.com/office/drawing/2014/main" id="{7B336774-C178-498D-BE26-0C0A3074167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51" name="Group 104">
            <a:extLst>
              <a:ext uri="{FF2B5EF4-FFF2-40B4-BE49-F238E27FC236}">
                <a16:creationId xmlns:a16="http://schemas.microsoft.com/office/drawing/2014/main" id="{8B73FB28-9609-41A5-80AA-D6D56A9A5FEE}"/>
              </a:ext>
            </a:extLst>
          </p:cNvPr>
          <p:cNvGrpSpPr/>
          <p:nvPr/>
        </p:nvGrpSpPr>
        <p:grpSpPr>
          <a:xfrm>
            <a:off x="7054945" y="4242244"/>
            <a:ext cx="109440" cy="109440"/>
            <a:chOff x="4200892" y="4432105"/>
            <a:chExt cx="109440" cy="109440"/>
          </a:xfrm>
        </p:grpSpPr>
        <p:grpSp>
          <p:nvGrpSpPr>
            <p:cNvPr id="152" name="Group 115">
              <a:extLst>
                <a:ext uri="{FF2B5EF4-FFF2-40B4-BE49-F238E27FC236}">
                  <a16:creationId xmlns:a16="http://schemas.microsoft.com/office/drawing/2014/main" id="{D3E8C433-8E38-42ED-B3E8-1B202FA58E50}"/>
                </a:ext>
              </a:extLst>
            </p:cNvPr>
            <p:cNvGrpSpPr>
              <a:grpSpLocks noChangeAspect="1"/>
            </p:cNvGrpSpPr>
            <p:nvPr/>
          </p:nvGrpSpPr>
          <p:grpSpPr>
            <a:xfrm rot="10800000">
              <a:off x="4210817" y="4439517"/>
              <a:ext cx="89587" cy="90000"/>
              <a:chOff x="3994150" y="4504881"/>
              <a:chExt cx="108000" cy="108498"/>
            </a:xfrm>
          </p:grpSpPr>
          <p:sp>
            <p:nvSpPr>
              <p:cNvPr id="155" name="Pie 118">
                <a:extLst>
                  <a:ext uri="{FF2B5EF4-FFF2-40B4-BE49-F238E27FC236}">
                    <a16:creationId xmlns:a16="http://schemas.microsoft.com/office/drawing/2014/main" id="{87584D68-7600-47F6-9E31-4FC3F68347E5}"/>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81" name="Pie 119">
                <a:extLst>
                  <a:ext uri="{FF2B5EF4-FFF2-40B4-BE49-F238E27FC236}">
                    <a16:creationId xmlns:a16="http://schemas.microsoft.com/office/drawing/2014/main" id="{AD95A91F-5A82-4114-97C8-D0A979C230AC}"/>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53" name="Arc 116">
              <a:extLst>
                <a:ext uri="{FF2B5EF4-FFF2-40B4-BE49-F238E27FC236}">
                  <a16:creationId xmlns:a16="http://schemas.microsoft.com/office/drawing/2014/main" id="{4471A976-718A-4682-8E33-A8DF67B47751}"/>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54" name="Arc 117">
              <a:extLst>
                <a:ext uri="{FF2B5EF4-FFF2-40B4-BE49-F238E27FC236}">
                  <a16:creationId xmlns:a16="http://schemas.microsoft.com/office/drawing/2014/main" id="{D50768D4-6181-4ABB-820A-82080F7804F5}"/>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82" name="Group 104">
            <a:extLst>
              <a:ext uri="{FF2B5EF4-FFF2-40B4-BE49-F238E27FC236}">
                <a16:creationId xmlns:a16="http://schemas.microsoft.com/office/drawing/2014/main" id="{80AC92CE-04F8-4D71-8A92-00387C2FBA16}"/>
              </a:ext>
            </a:extLst>
          </p:cNvPr>
          <p:cNvGrpSpPr/>
          <p:nvPr/>
        </p:nvGrpSpPr>
        <p:grpSpPr>
          <a:xfrm>
            <a:off x="5516298" y="4786265"/>
            <a:ext cx="109440" cy="109440"/>
            <a:chOff x="4200892" y="4432105"/>
            <a:chExt cx="109440" cy="109440"/>
          </a:xfrm>
        </p:grpSpPr>
        <p:grpSp>
          <p:nvGrpSpPr>
            <p:cNvPr id="283" name="Group 115">
              <a:extLst>
                <a:ext uri="{FF2B5EF4-FFF2-40B4-BE49-F238E27FC236}">
                  <a16:creationId xmlns:a16="http://schemas.microsoft.com/office/drawing/2014/main" id="{68984FF7-E0B9-453F-B4C8-2ED3FA92C156}"/>
                </a:ext>
              </a:extLst>
            </p:cNvPr>
            <p:cNvGrpSpPr>
              <a:grpSpLocks noChangeAspect="1"/>
            </p:cNvGrpSpPr>
            <p:nvPr/>
          </p:nvGrpSpPr>
          <p:grpSpPr>
            <a:xfrm rot="10800000">
              <a:off x="4210817" y="4439517"/>
              <a:ext cx="89587" cy="90000"/>
              <a:chOff x="3994150" y="4504881"/>
              <a:chExt cx="108000" cy="108498"/>
            </a:xfrm>
          </p:grpSpPr>
          <p:sp>
            <p:nvSpPr>
              <p:cNvPr id="286" name="Pie 118">
                <a:extLst>
                  <a:ext uri="{FF2B5EF4-FFF2-40B4-BE49-F238E27FC236}">
                    <a16:creationId xmlns:a16="http://schemas.microsoft.com/office/drawing/2014/main" id="{B809D364-9E49-4B8A-83DE-48041CB2DA54}"/>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87" name="Pie 119">
                <a:extLst>
                  <a:ext uri="{FF2B5EF4-FFF2-40B4-BE49-F238E27FC236}">
                    <a16:creationId xmlns:a16="http://schemas.microsoft.com/office/drawing/2014/main" id="{EAEE0F4D-A48D-4E2D-AEF3-5E205E638192}"/>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84" name="Arc 116">
              <a:extLst>
                <a:ext uri="{FF2B5EF4-FFF2-40B4-BE49-F238E27FC236}">
                  <a16:creationId xmlns:a16="http://schemas.microsoft.com/office/drawing/2014/main" id="{E383B6C9-C77B-420E-96F3-23B201C55397}"/>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85" name="Arc 117">
              <a:extLst>
                <a:ext uri="{FF2B5EF4-FFF2-40B4-BE49-F238E27FC236}">
                  <a16:creationId xmlns:a16="http://schemas.microsoft.com/office/drawing/2014/main" id="{C4EB87BA-1618-48D7-B23E-6F33BF545493}"/>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88" name="Group 104">
            <a:extLst>
              <a:ext uri="{FF2B5EF4-FFF2-40B4-BE49-F238E27FC236}">
                <a16:creationId xmlns:a16="http://schemas.microsoft.com/office/drawing/2014/main" id="{E0F391C6-D380-4D1E-B461-BB9934F75736}"/>
              </a:ext>
            </a:extLst>
          </p:cNvPr>
          <p:cNvGrpSpPr/>
          <p:nvPr/>
        </p:nvGrpSpPr>
        <p:grpSpPr>
          <a:xfrm>
            <a:off x="6025222" y="4788537"/>
            <a:ext cx="109440" cy="109440"/>
            <a:chOff x="4200892" y="4432105"/>
            <a:chExt cx="109440" cy="109440"/>
          </a:xfrm>
        </p:grpSpPr>
        <p:grpSp>
          <p:nvGrpSpPr>
            <p:cNvPr id="289" name="Group 115">
              <a:extLst>
                <a:ext uri="{FF2B5EF4-FFF2-40B4-BE49-F238E27FC236}">
                  <a16:creationId xmlns:a16="http://schemas.microsoft.com/office/drawing/2014/main" id="{F5094DC1-9742-4450-AB5A-28CBFAAAE597}"/>
                </a:ext>
              </a:extLst>
            </p:cNvPr>
            <p:cNvGrpSpPr>
              <a:grpSpLocks noChangeAspect="1"/>
            </p:cNvGrpSpPr>
            <p:nvPr/>
          </p:nvGrpSpPr>
          <p:grpSpPr>
            <a:xfrm rot="10800000">
              <a:off x="4210817" y="4439517"/>
              <a:ext cx="89587" cy="90000"/>
              <a:chOff x="3994150" y="4504881"/>
              <a:chExt cx="108000" cy="108498"/>
            </a:xfrm>
          </p:grpSpPr>
          <p:sp>
            <p:nvSpPr>
              <p:cNvPr id="292" name="Pie 118">
                <a:extLst>
                  <a:ext uri="{FF2B5EF4-FFF2-40B4-BE49-F238E27FC236}">
                    <a16:creationId xmlns:a16="http://schemas.microsoft.com/office/drawing/2014/main" id="{A27F8097-963C-4715-BF79-F8707E6F2D4D}"/>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93" name="Pie 119">
                <a:extLst>
                  <a:ext uri="{FF2B5EF4-FFF2-40B4-BE49-F238E27FC236}">
                    <a16:creationId xmlns:a16="http://schemas.microsoft.com/office/drawing/2014/main" id="{0C52AEC4-E176-4BBA-B70C-510C34BB6905}"/>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90" name="Arc 116">
              <a:extLst>
                <a:ext uri="{FF2B5EF4-FFF2-40B4-BE49-F238E27FC236}">
                  <a16:creationId xmlns:a16="http://schemas.microsoft.com/office/drawing/2014/main" id="{D4C85A4F-CF6A-4E2A-BB01-BD2313D9E8DA}"/>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91" name="Arc 117">
              <a:extLst>
                <a:ext uri="{FF2B5EF4-FFF2-40B4-BE49-F238E27FC236}">
                  <a16:creationId xmlns:a16="http://schemas.microsoft.com/office/drawing/2014/main" id="{53BAD321-E2E8-44D1-869F-74334B66F6E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94" name="Group 104">
            <a:extLst>
              <a:ext uri="{FF2B5EF4-FFF2-40B4-BE49-F238E27FC236}">
                <a16:creationId xmlns:a16="http://schemas.microsoft.com/office/drawing/2014/main" id="{29830AAD-FC52-4017-83BF-050B1323EA41}"/>
              </a:ext>
            </a:extLst>
          </p:cNvPr>
          <p:cNvGrpSpPr/>
          <p:nvPr/>
        </p:nvGrpSpPr>
        <p:grpSpPr>
          <a:xfrm>
            <a:off x="6548218" y="4790809"/>
            <a:ext cx="109440" cy="109440"/>
            <a:chOff x="4200892" y="4432105"/>
            <a:chExt cx="109440" cy="109440"/>
          </a:xfrm>
        </p:grpSpPr>
        <p:grpSp>
          <p:nvGrpSpPr>
            <p:cNvPr id="295" name="Group 115">
              <a:extLst>
                <a:ext uri="{FF2B5EF4-FFF2-40B4-BE49-F238E27FC236}">
                  <a16:creationId xmlns:a16="http://schemas.microsoft.com/office/drawing/2014/main" id="{A092F96A-539F-4182-A106-BD449C8A3A9B}"/>
                </a:ext>
              </a:extLst>
            </p:cNvPr>
            <p:cNvGrpSpPr>
              <a:grpSpLocks noChangeAspect="1"/>
            </p:cNvGrpSpPr>
            <p:nvPr/>
          </p:nvGrpSpPr>
          <p:grpSpPr>
            <a:xfrm rot="10800000">
              <a:off x="4210817" y="4439517"/>
              <a:ext cx="89587" cy="90000"/>
              <a:chOff x="3994150" y="4504881"/>
              <a:chExt cx="108000" cy="108498"/>
            </a:xfrm>
          </p:grpSpPr>
          <p:sp>
            <p:nvSpPr>
              <p:cNvPr id="298" name="Pie 118">
                <a:extLst>
                  <a:ext uri="{FF2B5EF4-FFF2-40B4-BE49-F238E27FC236}">
                    <a16:creationId xmlns:a16="http://schemas.microsoft.com/office/drawing/2014/main" id="{7737F451-C91C-4722-86DA-5907787A5832}"/>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99" name="Pie 119">
                <a:extLst>
                  <a:ext uri="{FF2B5EF4-FFF2-40B4-BE49-F238E27FC236}">
                    <a16:creationId xmlns:a16="http://schemas.microsoft.com/office/drawing/2014/main" id="{731E6091-EA6F-49DE-874F-CFCE8135EEB0}"/>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96" name="Arc 116">
              <a:extLst>
                <a:ext uri="{FF2B5EF4-FFF2-40B4-BE49-F238E27FC236}">
                  <a16:creationId xmlns:a16="http://schemas.microsoft.com/office/drawing/2014/main" id="{59A42056-0551-41AD-A36B-3AE27BC20E40}"/>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97" name="Arc 117">
              <a:extLst>
                <a:ext uri="{FF2B5EF4-FFF2-40B4-BE49-F238E27FC236}">
                  <a16:creationId xmlns:a16="http://schemas.microsoft.com/office/drawing/2014/main" id="{09EE6ECB-BF0C-4004-9F9F-068827F763D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300" name="Group 104">
            <a:extLst>
              <a:ext uri="{FF2B5EF4-FFF2-40B4-BE49-F238E27FC236}">
                <a16:creationId xmlns:a16="http://schemas.microsoft.com/office/drawing/2014/main" id="{EFDB8B5B-2776-483C-B184-B775AB6823EF}"/>
              </a:ext>
            </a:extLst>
          </p:cNvPr>
          <p:cNvGrpSpPr/>
          <p:nvPr/>
        </p:nvGrpSpPr>
        <p:grpSpPr>
          <a:xfrm>
            <a:off x="7052602" y="4788537"/>
            <a:ext cx="109440" cy="109440"/>
            <a:chOff x="4200892" y="4432105"/>
            <a:chExt cx="109440" cy="109440"/>
          </a:xfrm>
        </p:grpSpPr>
        <p:grpSp>
          <p:nvGrpSpPr>
            <p:cNvPr id="301" name="Group 115">
              <a:extLst>
                <a:ext uri="{FF2B5EF4-FFF2-40B4-BE49-F238E27FC236}">
                  <a16:creationId xmlns:a16="http://schemas.microsoft.com/office/drawing/2014/main" id="{F53CD7A4-7F7C-4290-A1A2-54B307E1DCCF}"/>
                </a:ext>
              </a:extLst>
            </p:cNvPr>
            <p:cNvGrpSpPr>
              <a:grpSpLocks noChangeAspect="1"/>
            </p:cNvGrpSpPr>
            <p:nvPr/>
          </p:nvGrpSpPr>
          <p:grpSpPr>
            <a:xfrm rot="10800000">
              <a:off x="4210817" y="4439517"/>
              <a:ext cx="89587" cy="90000"/>
              <a:chOff x="3994150" y="4504881"/>
              <a:chExt cx="108000" cy="108498"/>
            </a:xfrm>
          </p:grpSpPr>
          <p:sp>
            <p:nvSpPr>
              <p:cNvPr id="304" name="Pie 118">
                <a:extLst>
                  <a:ext uri="{FF2B5EF4-FFF2-40B4-BE49-F238E27FC236}">
                    <a16:creationId xmlns:a16="http://schemas.microsoft.com/office/drawing/2014/main" id="{430235CA-B91C-4120-AB45-944DA3D496DF}"/>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305" name="Pie 119">
                <a:extLst>
                  <a:ext uri="{FF2B5EF4-FFF2-40B4-BE49-F238E27FC236}">
                    <a16:creationId xmlns:a16="http://schemas.microsoft.com/office/drawing/2014/main" id="{A5EE788B-07B9-4AE5-A4C5-A659E3FF05A0}"/>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302" name="Arc 116">
              <a:extLst>
                <a:ext uri="{FF2B5EF4-FFF2-40B4-BE49-F238E27FC236}">
                  <a16:creationId xmlns:a16="http://schemas.microsoft.com/office/drawing/2014/main" id="{D30280F4-2991-4992-A4A0-77C30EF4089A}"/>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303" name="Arc 117">
              <a:extLst>
                <a:ext uri="{FF2B5EF4-FFF2-40B4-BE49-F238E27FC236}">
                  <a16:creationId xmlns:a16="http://schemas.microsoft.com/office/drawing/2014/main" id="{F0DEF361-7DFF-435A-B628-EE739C9EA5A7}"/>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306" name="Group 104">
            <a:extLst>
              <a:ext uri="{FF2B5EF4-FFF2-40B4-BE49-F238E27FC236}">
                <a16:creationId xmlns:a16="http://schemas.microsoft.com/office/drawing/2014/main" id="{D0429610-D3B4-4FBA-8A7F-6A3F02ECA207}"/>
              </a:ext>
            </a:extLst>
          </p:cNvPr>
          <p:cNvGrpSpPr/>
          <p:nvPr/>
        </p:nvGrpSpPr>
        <p:grpSpPr>
          <a:xfrm>
            <a:off x="5513950" y="5262225"/>
            <a:ext cx="109440" cy="109440"/>
            <a:chOff x="4200892" y="4432105"/>
            <a:chExt cx="109440" cy="109440"/>
          </a:xfrm>
        </p:grpSpPr>
        <p:grpSp>
          <p:nvGrpSpPr>
            <p:cNvPr id="307" name="Group 115">
              <a:extLst>
                <a:ext uri="{FF2B5EF4-FFF2-40B4-BE49-F238E27FC236}">
                  <a16:creationId xmlns:a16="http://schemas.microsoft.com/office/drawing/2014/main" id="{79EE9A47-2897-43B2-9459-3B23C5EDADAE}"/>
                </a:ext>
              </a:extLst>
            </p:cNvPr>
            <p:cNvGrpSpPr>
              <a:grpSpLocks noChangeAspect="1"/>
            </p:cNvGrpSpPr>
            <p:nvPr/>
          </p:nvGrpSpPr>
          <p:grpSpPr>
            <a:xfrm rot="10800000">
              <a:off x="4210817" y="4439517"/>
              <a:ext cx="89587" cy="90000"/>
              <a:chOff x="3994150" y="4504881"/>
              <a:chExt cx="108000" cy="108498"/>
            </a:xfrm>
          </p:grpSpPr>
          <p:sp>
            <p:nvSpPr>
              <p:cNvPr id="310" name="Pie 118">
                <a:extLst>
                  <a:ext uri="{FF2B5EF4-FFF2-40B4-BE49-F238E27FC236}">
                    <a16:creationId xmlns:a16="http://schemas.microsoft.com/office/drawing/2014/main" id="{CCCBDA21-143A-4B83-9B7C-C8186252C107}"/>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311" name="Pie 119">
                <a:extLst>
                  <a:ext uri="{FF2B5EF4-FFF2-40B4-BE49-F238E27FC236}">
                    <a16:creationId xmlns:a16="http://schemas.microsoft.com/office/drawing/2014/main" id="{B063869E-AD92-4B33-82A6-FFD72DC5443D}"/>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308" name="Arc 116">
              <a:extLst>
                <a:ext uri="{FF2B5EF4-FFF2-40B4-BE49-F238E27FC236}">
                  <a16:creationId xmlns:a16="http://schemas.microsoft.com/office/drawing/2014/main" id="{323F6BCF-A4BF-4C59-8BA6-0550FC2AD1C3}"/>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309" name="Arc 117">
              <a:extLst>
                <a:ext uri="{FF2B5EF4-FFF2-40B4-BE49-F238E27FC236}">
                  <a16:creationId xmlns:a16="http://schemas.microsoft.com/office/drawing/2014/main" id="{B0C4F3C9-342D-4B60-BF64-CE93928DA283}"/>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312" name="Group 104">
            <a:extLst>
              <a:ext uri="{FF2B5EF4-FFF2-40B4-BE49-F238E27FC236}">
                <a16:creationId xmlns:a16="http://schemas.microsoft.com/office/drawing/2014/main" id="{ED5E3AAD-953E-46DD-8FB9-CCEDA16462CD}"/>
              </a:ext>
            </a:extLst>
          </p:cNvPr>
          <p:cNvGrpSpPr/>
          <p:nvPr/>
        </p:nvGrpSpPr>
        <p:grpSpPr>
          <a:xfrm>
            <a:off x="6022878" y="5264497"/>
            <a:ext cx="109440" cy="109440"/>
            <a:chOff x="4200892" y="4432105"/>
            <a:chExt cx="109440" cy="109440"/>
          </a:xfrm>
        </p:grpSpPr>
        <p:grpSp>
          <p:nvGrpSpPr>
            <p:cNvPr id="313" name="Group 115">
              <a:extLst>
                <a:ext uri="{FF2B5EF4-FFF2-40B4-BE49-F238E27FC236}">
                  <a16:creationId xmlns:a16="http://schemas.microsoft.com/office/drawing/2014/main" id="{2E8E56BD-B4BD-4791-8D2E-6E0A8FA24AF3}"/>
                </a:ext>
              </a:extLst>
            </p:cNvPr>
            <p:cNvGrpSpPr>
              <a:grpSpLocks noChangeAspect="1"/>
            </p:cNvGrpSpPr>
            <p:nvPr/>
          </p:nvGrpSpPr>
          <p:grpSpPr>
            <a:xfrm rot="10800000">
              <a:off x="4210817" y="4439517"/>
              <a:ext cx="89587" cy="90000"/>
              <a:chOff x="3994150" y="4504881"/>
              <a:chExt cx="108000" cy="108498"/>
            </a:xfrm>
          </p:grpSpPr>
          <p:sp>
            <p:nvSpPr>
              <p:cNvPr id="316" name="Pie 118">
                <a:extLst>
                  <a:ext uri="{FF2B5EF4-FFF2-40B4-BE49-F238E27FC236}">
                    <a16:creationId xmlns:a16="http://schemas.microsoft.com/office/drawing/2014/main" id="{3E0E9D89-1827-4A7E-BBBC-2DAFC66F33C9}"/>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317" name="Pie 119">
                <a:extLst>
                  <a:ext uri="{FF2B5EF4-FFF2-40B4-BE49-F238E27FC236}">
                    <a16:creationId xmlns:a16="http://schemas.microsoft.com/office/drawing/2014/main" id="{0646962D-AE21-4D05-9785-59D78FB2BB88}"/>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314" name="Arc 116">
              <a:extLst>
                <a:ext uri="{FF2B5EF4-FFF2-40B4-BE49-F238E27FC236}">
                  <a16:creationId xmlns:a16="http://schemas.microsoft.com/office/drawing/2014/main" id="{6846BDB9-DD50-4661-8907-E9091241CD2A}"/>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315" name="Arc 117">
              <a:extLst>
                <a:ext uri="{FF2B5EF4-FFF2-40B4-BE49-F238E27FC236}">
                  <a16:creationId xmlns:a16="http://schemas.microsoft.com/office/drawing/2014/main" id="{9BC133EC-D052-4AC5-B453-79E779799312}"/>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318" name="Group 104">
            <a:extLst>
              <a:ext uri="{FF2B5EF4-FFF2-40B4-BE49-F238E27FC236}">
                <a16:creationId xmlns:a16="http://schemas.microsoft.com/office/drawing/2014/main" id="{DFA785A4-5BAE-4365-9C43-C5EEA8AC6657}"/>
              </a:ext>
            </a:extLst>
          </p:cNvPr>
          <p:cNvGrpSpPr/>
          <p:nvPr/>
        </p:nvGrpSpPr>
        <p:grpSpPr>
          <a:xfrm>
            <a:off x="6545874" y="5266769"/>
            <a:ext cx="109440" cy="109440"/>
            <a:chOff x="4200892" y="4432105"/>
            <a:chExt cx="109440" cy="109440"/>
          </a:xfrm>
        </p:grpSpPr>
        <p:grpSp>
          <p:nvGrpSpPr>
            <p:cNvPr id="319" name="Group 115">
              <a:extLst>
                <a:ext uri="{FF2B5EF4-FFF2-40B4-BE49-F238E27FC236}">
                  <a16:creationId xmlns:a16="http://schemas.microsoft.com/office/drawing/2014/main" id="{D603F23C-9224-41AC-9E5F-DB58898446A0}"/>
                </a:ext>
              </a:extLst>
            </p:cNvPr>
            <p:cNvGrpSpPr>
              <a:grpSpLocks noChangeAspect="1"/>
            </p:cNvGrpSpPr>
            <p:nvPr/>
          </p:nvGrpSpPr>
          <p:grpSpPr>
            <a:xfrm rot="10800000">
              <a:off x="4210817" y="4439517"/>
              <a:ext cx="89587" cy="90000"/>
              <a:chOff x="3994150" y="4504881"/>
              <a:chExt cx="108000" cy="108498"/>
            </a:xfrm>
          </p:grpSpPr>
          <p:sp>
            <p:nvSpPr>
              <p:cNvPr id="322" name="Pie 118">
                <a:extLst>
                  <a:ext uri="{FF2B5EF4-FFF2-40B4-BE49-F238E27FC236}">
                    <a16:creationId xmlns:a16="http://schemas.microsoft.com/office/drawing/2014/main" id="{5262FB52-1D82-4AF6-A7EC-8FE3DDF08C3F}"/>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323" name="Pie 119">
                <a:extLst>
                  <a:ext uri="{FF2B5EF4-FFF2-40B4-BE49-F238E27FC236}">
                    <a16:creationId xmlns:a16="http://schemas.microsoft.com/office/drawing/2014/main" id="{D4A16D0A-7C04-4DEC-A649-98BE6AC4CCB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320" name="Arc 116">
              <a:extLst>
                <a:ext uri="{FF2B5EF4-FFF2-40B4-BE49-F238E27FC236}">
                  <a16:creationId xmlns:a16="http://schemas.microsoft.com/office/drawing/2014/main" id="{F9FF7248-E3DA-4830-90F3-EE8AD30417D3}"/>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321" name="Arc 117">
              <a:extLst>
                <a:ext uri="{FF2B5EF4-FFF2-40B4-BE49-F238E27FC236}">
                  <a16:creationId xmlns:a16="http://schemas.microsoft.com/office/drawing/2014/main" id="{1B6D6D1C-CE41-4F7C-A473-8AB60FA984E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324" name="Group 104">
            <a:extLst>
              <a:ext uri="{FF2B5EF4-FFF2-40B4-BE49-F238E27FC236}">
                <a16:creationId xmlns:a16="http://schemas.microsoft.com/office/drawing/2014/main" id="{5B04A72B-1FBE-4CE0-B01C-E5ABE426C189}"/>
              </a:ext>
            </a:extLst>
          </p:cNvPr>
          <p:cNvGrpSpPr/>
          <p:nvPr/>
        </p:nvGrpSpPr>
        <p:grpSpPr>
          <a:xfrm>
            <a:off x="7050258" y="5264497"/>
            <a:ext cx="109440" cy="109440"/>
            <a:chOff x="4200892" y="4432105"/>
            <a:chExt cx="109440" cy="109440"/>
          </a:xfrm>
        </p:grpSpPr>
        <p:grpSp>
          <p:nvGrpSpPr>
            <p:cNvPr id="325" name="Group 115">
              <a:extLst>
                <a:ext uri="{FF2B5EF4-FFF2-40B4-BE49-F238E27FC236}">
                  <a16:creationId xmlns:a16="http://schemas.microsoft.com/office/drawing/2014/main" id="{3BC6AA06-1731-455A-BCCC-126E6E42EF07}"/>
                </a:ext>
              </a:extLst>
            </p:cNvPr>
            <p:cNvGrpSpPr>
              <a:grpSpLocks noChangeAspect="1"/>
            </p:cNvGrpSpPr>
            <p:nvPr/>
          </p:nvGrpSpPr>
          <p:grpSpPr>
            <a:xfrm rot="10800000">
              <a:off x="4210817" y="4439517"/>
              <a:ext cx="89587" cy="90000"/>
              <a:chOff x="3994150" y="4504881"/>
              <a:chExt cx="108000" cy="108498"/>
            </a:xfrm>
          </p:grpSpPr>
          <p:sp>
            <p:nvSpPr>
              <p:cNvPr id="328" name="Pie 118">
                <a:extLst>
                  <a:ext uri="{FF2B5EF4-FFF2-40B4-BE49-F238E27FC236}">
                    <a16:creationId xmlns:a16="http://schemas.microsoft.com/office/drawing/2014/main" id="{8D3B3D8B-4452-48AD-9B3D-E8D91EAD66F9}"/>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329" name="Pie 119">
                <a:extLst>
                  <a:ext uri="{FF2B5EF4-FFF2-40B4-BE49-F238E27FC236}">
                    <a16:creationId xmlns:a16="http://schemas.microsoft.com/office/drawing/2014/main" id="{E2A027BC-BF9F-4006-A3FF-177189153399}"/>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326" name="Arc 116">
              <a:extLst>
                <a:ext uri="{FF2B5EF4-FFF2-40B4-BE49-F238E27FC236}">
                  <a16:creationId xmlns:a16="http://schemas.microsoft.com/office/drawing/2014/main" id="{56ADB7A9-A696-467F-AD20-C4D44687358B}"/>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327" name="Arc 117">
              <a:extLst>
                <a:ext uri="{FF2B5EF4-FFF2-40B4-BE49-F238E27FC236}">
                  <a16:creationId xmlns:a16="http://schemas.microsoft.com/office/drawing/2014/main" id="{4AD59DEE-3024-4DD1-942E-83DCEA1822CF}"/>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330" name="Group 104">
            <a:extLst>
              <a:ext uri="{FF2B5EF4-FFF2-40B4-BE49-F238E27FC236}">
                <a16:creationId xmlns:a16="http://schemas.microsoft.com/office/drawing/2014/main" id="{6BD3759B-DC57-44F5-AA67-D65543D589C0}"/>
              </a:ext>
            </a:extLst>
          </p:cNvPr>
          <p:cNvGrpSpPr/>
          <p:nvPr/>
        </p:nvGrpSpPr>
        <p:grpSpPr>
          <a:xfrm>
            <a:off x="5525675" y="5724117"/>
            <a:ext cx="109440" cy="109440"/>
            <a:chOff x="4200892" y="4432105"/>
            <a:chExt cx="109440" cy="109440"/>
          </a:xfrm>
        </p:grpSpPr>
        <p:grpSp>
          <p:nvGrpSpPr>
            <p:cNvPr id="331" name="Group 115">
              <a:extLst>
                <a:ext uri="{FF2B5EF4-FFF2-40B4-BE49-F238E27FC236}">
                  <a16:creationId xmlns:a16="http://schemas.microsoft.com/office/drawing/2014/main" id="{485209D7-1AF9-433C-875A-123E6543F017}"/>
                </a:ext>
              </a:extLst>
            </p:cNvPr>
            <p:cNvGrpSpPr>
              <a:grpSpLocks noChangeAspect="1"/>
            </p:cNvGrpSpPr>
            <p:nvPr/>
          </p:nvGrpSpPr>
          <p:grpSpPr>
            <a:xfrm rot="10800000">
              <a:off x="4210817" y="4439517"/>
              <a:ext cx="89587" cy="90000"/>
              <a:chOff x="3994150" y="4504881"/>
              <a:chExt cx="108000" cy="108498"/>
            </a:xfrm>
          </p:grpSpPr>
          <p:sp>
            <p:nvSpPr>
              <p:cNvPr id="334" name="Pie 118">
                <a:extLst>
                  <a:ext uri="{FF2B5EF4-FFF2-40B4-BE49-F238E27FC236}">
                    <a16:creationId xmlns:a16="http://schemas.microsoft.com/office/drawing/2014/main" id="{5041052A-8E2A-403A-8951-9E59FF385EA1}"/>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335" name="Pie 119">
                <a:extLst>
                  <a:ext uri="{FF2B5EF4-FFF2-40B4-BE49-F238E27FC236}">
                    <a16:creationId xmlns:a16="http://schemas.microsoft.com/office/drawing/2014/main" id="{3C6796A9-4D1F-4FCB-9240-07D5AF29CDD8}"/>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332" name="Arc 116">
              <a:extLst>
                <a:ext uri="{FF2B5EF4-FFF2-40B4-BE49-F238E27FC236}">
                  <a16:creationId xmlns:a16="http://schemas.microsoft.com/office/drawing/2014/main" id="{8E11500C-B633-40E2-B60B-1E0D934A032C}"/>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333" name="Arc 117">
              <a:extLst>
                <a:ext uri="{FF2B5EF4-FFF2-40B4-BE49-F238E27FC236}">
                  <a16:creationId xmlns:a16="http://schemas.microsoft.com/office/drawing/2014/main" id="{6EC19D30-FAA1-4058-96ED-856605BAD295}"/>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336" name="Group 104">
            <a:extLst>
              <a:ext uri="{FF2B5EF4-FFF2-40B4-BE49-F238E27FC236}">
                <a16:creationId xmlns:a16="http://schemas.microsoft.com/office/drawing/2014/main" id="{B623EDFC-53C3-4137-9D0C-8C3017985E58}"/>
              </a:ext>
            </a:extLst>
          </p:cNvPr>
          <p:cNvGrpSpPr/>
          <p:nvPr/>
        </p:nvGrpSpPr>
        <p:grpSpPr>
          <a:xfrm>
            <a:off x="6020535" y="5726389"/>
            <a:ext cx="109440" cy="109440"/>
            <a:chOff x="4200892" y="4432105"/>
            <a:chExt cx="109440" cy="109440"/>
          </a:xfrm>
        </p:grpSpPr>
        <p:grpSp>
          <p:nvGrpSpPr>
            <p:cNvPr id="337" name="Group 115">
              <a:extLst>
                <a:ext uri="{FF2B5EF4-FFF2-40B4-BE49-F238E27FC236}">
                  <a16:creationId xmlns:a16="http://schemas.microsoft.com/office/drawing/2014/main" id="{2A0E5206-94D5-416E-8BC0-624AE7AA6D59}"/>
                </a:ext>
              </a:extLst>
            </p:cNvPr>
            <p:cNvGrpSpPr>
              <a:grpSpLocks noChangeAspect="1"/>
            </p:cNvGrpSpPr>
            <p:nvPr/>
          </p:nvGrpSpPr>
          <p:grpSpPr>
            <a:xfrm rot="10800000">
              <a:off x="4210817" y="4439517"/>
              <a:ext cx="89587" cy="90000"/>
              <a:chOff x="3994150" y="4504881"/>
              <a:chExt cx="108000" cy="108498"/>
            </a:xfrm>
          </p:grpSpPr>
          <p:sp>
            <p:nvSpPr>
              <p:cNvPr id="340" name="Pie 118">
                <a:extLst>
                  <a:ext uri="{FF2B5EF4-FFF2-40B4-BE49-F238E27FC236}">
                    <a16:creationId xmlns:a16="http://schemas.microsoft.com/office/drawing/2014/main" id="{9040EE00-646F-496F-874F-1E22F4D2BD05}"/>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341" name="Pie 119">
                <a:extLst>
                  <a:ext uri="{FF2B5EF4-FFF2-40B4-BE49-F238E27FC236}">
                    <a16:creationId xmlns:a16="http://schemas.microsoft.com/office/drawing/2014/main" id="{2C1FBA5B-70BF-48E4-B6E0-B45A887ED5D9}"/>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338" name="Arc 116">
              <a:extLst>
                <a:ext uri="{FF2B5EF4-FFF2-40B4-BE49-F238E27FC236}">
                  <a16:creationId xmlns:a16="http://schemas.microsoft.com/office/drawing/2014/main" id="{8B639F69-B39E-4D7F-A1AF-6727C90E5CEB}"/>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339" name="Arc 117">
              <a:extLst>
                <a:ext uri="{FF2B5EF4-FFF2-40B4-BE49-F238E27FC236}">
                  <a16:creationId xmlns:a16="http://schemas.microsoft.com/office/drawing/2014/main" id="{55DEA3D8-143E-4338-BEF6-CD81CB266CBB}"/>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342" name="Group 104">
            <a:extLst>
              <a:ext uri="{FF2B5EF4-FFF2-40B4-BE49-F238E27FC236}">
                <a16:creationId xmlns:a16="http://schemas.microsoft.com/office/drawing/2014/main" id="{7091DA7E-6A7F-4C3C-BB0F-13CF1718CEB0}"/>
              </a:ext>
            </a:extLst>
          </p:cNvPr>
          <p:cNvGrpSpPr/>
          <p:nvPr/>
        </p:nvGrpSpPr>
        <p:grpSpPr>
          <a:xfrm>
            <a:off x="6543531" y="5728661"/>
            <a:ext cx="109440" cy="109440"/>
            <a:chOff x="4200892" y="4432105"/>
            <a:chExt cx="109440" cy="109440"/>
          </a:xfrm>
        </p:grpSpPr>
        <p:grpSp>
          <p:nvGrpSpPr>
            <p:cNvPr id="343" name="Group 115">
              <a:extLst>
                <a:ext uri="{FF2B5EF4-FFF2-40B4-BE49-F238E27FC236}">
                  <a16:creationId xmlns:a16="http://schemas.microsoft.com/office/drawing/2014/main" id="{9DC42EF8-EE19-48C4-A216-FE46328FDFBC}"/>
                </a:ext>
              </a:extLst>
            </p:cNvPr>
            <p:cNvGrpSpPr>
              <a:grpSpLocks noChangeAspect="1"/>
            </p:cNvGrpSpPr>
            <p:nvPr/>
          </p:nvGrpSpPr>
          <p:grpSpPr>
            <a:xfrm rot="10800000">
              <a:off x="4210817" y="4439517"/>
              <a:ext cx="89587" cy="90000"/>
              <a:chOff x="3994150" y="4504881"/>
              <a:chExt cx="108000" cy="108498"/>
            </a:xfrm>
          </p:grpSpPr>
          <p:sp>
            <p:nvSpPr>
              <p:cNvPr id="346" name="Pie 118">
                <a:extLst>
                  <a:ext uri="{FF2B5EF4-FFF2-40B4-BE49-F238E27FC236}">
                    <a16:creationId xmlns:a16="http://schemas.microsoft.com/office/drawing/2014/main" id="{B8650074-B129-4E72-A46D-803A91355DFF}"/>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347" name="Pie 119">
                <a:extLst>
                  <a:ext uri="{FF2B5EF4-FFF2-40B4-BE49-F238E27FC236}">
                    <a16:creationId xmlns:a16="http://schemas.microsoft.com/office/drawing/2014/main" id="{36E3837B-E6CB-453B-B748-77585977BAEB}"/>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344" name="Arc 116">
              <a:extLst>
                <a:ext uri="{FF2B5EF4-FFF2-40B4-BE49-F238E27FC236}">
                  <a16:creationId xmlns:a16="http://schemas.microsoft.com/office/drawing/2014/main" id="{E96BBB4B-DE3C-4BD1-975E-85A25DF2DD3F}"/>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345" name="Arc 117">
              <a:extLst>
                <a:ext uri="{FF2B5EF4-FFF2-40B4-BE49-F238E27FC236}">
                  <a16:creationId xmlns:a16="http://schemas.microsoft.com/office/drawing/2014/main" id="{E79D6FA8-FC09-4F4E-A93F-BE2597E28293}"/>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348" name="Group 104">
            <a:extLst>
              <a:ext uri="{FF2B5EF4-FFF2-40B4-BE49-F238E27FC236}">
                <a16:creationId xmlns:a16="http://schemas.microsoft.com/office/drawing/2014/main" id="{2F044D3E-FC57-4EF4-A788-FF7C889611F4}"/>
              </a:ext>
            </a:extLst>
          </p:cNvPr>
          <p:cNvGrpSpPr/>
          <p:nvPr/>
        </p:nvGrpSpPr>
        <p:grpSpPr>
          <a:xfrm>
            <a:off x="7047915" y="5726389"/>
            <a:ext cx="109440" cy="109440"/>
            <a:chOff x="4200892" y="4432105"/>
            <a:chExt cx="109440" cy="109440"/>
          </a:xfrm>
        </p:grpSpPr>
        <p:grpSp>
          <p:nvGrpSpPr>
            <p:cNvPr id="349" name="Group 115">
              <a:extLst>
                <a:ext uri="{FF2B5EF4-FFF2-40B4-BE49-F238E27FC236}">
                  <a16:creationId xmlns:a16="http://schemas.microsoft.com/office/drawing/2014/main" id="{E550DC36-39D5-4DDD-A5E1-569FED256F1E}"/>
                </a:ext>
              </a:extLst>
            </p:cNvPr>
            <p:cNvGrpSpPr>
              <a:grpSpLocks noChangeAspect="1"/>
            </p:cNvGrpSpPr>
            <p:nvPr/>
          </p:nvGrpSpPr>
          <p:grpSpPr>
            <a:xfrm rot="10800000">
              <a:off x="4210817" y="4439517"/>
              <a:ext cx="89587" cy="90000"/>
              <a:chOff x="3994150" y="4504881"/>
              <a:chExt cx="108000" cy="108498"/>
            </a:xfrm>
          </p:grpSpPr>
          <p:sp>
            <p:nvSpPr>
              <p:cNvPr id="352" name="Pie 118">
                <a:extLst>
                  <a:ext uri="{FF2B5EF4-FFF2-40B4-BE49-F238E27FC236}">
                    <a16:creationId xmlns:a16="http://schemas.microsoft.com/office/drawing/2014/main" id="{1D685E01-D47F-4A4B-AFA5-620760862D12}"/>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353" name="Pie 119">
                <a:extLst>
                  <a:ext uri="{FF2B5EF4-FFF2-40B4-BE49-F238E27FC236}">
                    <a16:creationId xmlns:a16="http://schemas.microsoft.com/office/drawing/2014/main" id="{26E2AD8A-969C-49EF-B900-BDAD7AE8604E}"/>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350" name="Arc 116">
              <a:extLst>
                <a:ext uri="{FF2B5EF4-FFF2-40B4-BE49-F238E27FC236}">
                  <a16:creationId xmlns:a16="http://schemas.microsoft.com/office/drawing/2014/main" id="{63A0E0BC-10A2-4FEC-98E1-71400484ED7F}"/>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351" name="Arc 117">
              <a:extLst>
                <a:ext uri="{FF2B5EF4-FFF2-40B4-BE49-F238E27FC236}">
                  <a16:creationId xmlns:a16="http://schemas.microsoft.com/office/drawing/2014/main" id="{6740A644-F88B-4E83-AE21-D876E3702287}"/>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4">
            <a:extLst>
              <a:ext uri="{FF2B5EF4-FFF2-40B4-BE49-F238E27FC236}">
                <a16:creationId xmlns:a16="http://schemas.microsoft.com/office/drawing/2014/main" id="{EE98210F-2A8A-F14E-AADA-A739DC2E40E0}"/>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graphicFrame>
        <p:nvGraphicFramePr>
          <p:cNvPr id="5" name="4 Tabla"/>
          <p:cNvGraphicFramePr>
            <a:graphicFrameLocks noGrp="1"/>
          </p:cNvGraphicFramePr>
          <p:nvPr>
            <p:extLst>
              <p:ext uri="{D42A27DB-BD31-4B8C-83A1-F6EECF244321}">
                <p14:modId xmlns:p14="http://schemas.microsoft.com/office/powerpoint/2010/main" val="257935030"/>
              </p:ext>
            </p:extLst>
          </p:nvPr>
        </p:nvGraphicFramePr>
        <p:xfrm>
          <a:off x="554400" y="1687895"/>
          <a:ext cx="10799999" cy="4763834"/>
        </p:xfrm>
        <a:graphic>
          <a:graphicData uri="http://schemas.openxmlformats.org/drawingml/2006/table">
            <a:tbl>
              <a:tblPr firstRow="1" bandRow="1" bandCol="1">
                <a:tableStyleId>{22838BEF-8BB2-4498-84A7-C5851F593DF1}</a:tableStyleId>
              </a:tblPr>
              <a:tblGrid>
                <a:gridCol w="1252675">
                  <a:extLst>
                    <a:ext uri="{9D8B030D-6E8A-4147-A177-3AD203B41FA5}">
                      <a16:colId xmlns:a16="http://schemas.microsoft.com/office/drawing/2014/main" val="20000"/>
                    </a:ext>
                  </a:extLst>
                </a:gridCol>
                <a:gridCol w="1041173">
                  <a:extLst>
                    <a:ext uri="{9D8B030D-6E8A-4147-A177-3AD203B41FA5}">
                      <a16:colId xmlns:a16="http://schemas.microsoft.com/office/drawing/2014/main" val="20001"/>
                    </a:ext>
                  </a:extLst>
                </a:gridCol>
                <a:gridCol w="1722014">
                  <a:extLst>
                    <a:ext uri="{9D8B030D-6E8A-4147-A177-3AD203B41FA5}">
                      <a16:colId xmlns:a16="http://schemas.microsoft.com/office/drawing/2014/main" val="20002"/>
                    </a:ext>
                  </a:extLst>
                </a:gridCol>
                <a:gridCol w="512816">
                  <a:extLst>
                    <a:ext uri="{9D8B030D-6E8A-4147-A177-3AD203B41FA5}">
                      <a16:colId xmlns:a16="http://schemas.microsoft.com/office/drawing/2014/main" val="20003"/>
                    </a:ext>
                  </a:extLst>
                </a:gridCol>
                <a:gridCol w="156613">
                  <a:extLst>
                    <a:ext uri="{9D8B030D-6E8A-4147-A177-3AD203B41FA5}">
                      <a16:colId xmlns:a16="http://schemas.microsoft.com/office/drawing/2014/main" val="20004"/>
                    </a:ext>
                  </a:extLst>
                </a:gridCol>
                <a:gridCol w="388254">
                  <a:extLst>
                    <a:ext uri="{9D8B030D-6E8A-4147-A177-3AD203B41FA5}">
                      <a16:colId xmlns:a16="http://schemas.microsoft.com/office/drawing/2014/main" val="20005"/>
                    </a:ext>
                  </a:extLst>
                </a:gridCol>
                <a:gridCol w="539040">
                  <a:extLst>
                    <a:ext uri="{9D8B030D-6E8A-4147-A177-3AD203B41FA5}">
                      <a16:colId xmlns:a16="http://schemas.microsoft.com/office/drawing/2014/main" val="20006"/>
                    </a:ext>
                  </a:extLst>
                </a:gridCol>
                <a:gridCol w="502618">
                  <a:extLst>
                    <a:ext uri="{9D8B030D-6E8A-4147-A177-3AD203B41FA5}">
                      <a16:colId xmlns:a16="http://schemas.microsoft.com/office/drawing/2014/main" val="20007"/>
                    </a:ext>
                  </a:extLst>
                </a:gridCol>
                <a:gridCol w="269043">
                  <a:extLst>
                    <a:ext uri="{9D8B030D-6E8A-4147-A177-3AD203B41FA5}">
                      <a16:colId xmlns:a16="http://schemas.microsoft.com/office/drawing/2014/main" val="20008"/>
                    </a:ext>
                  </a:extLst>
                </a:gridCol>
                <a:gridCol w="4415753">
                  <a:extLst>
                    <a:ext uri="{9D8B030D-6E8A-4147-A177-3AD203B41FA5}">
                      <a16:colId xmlns:a16="http://schemas.microsoft.com/office/drawing/2014/main" val="20009"/>
                    </a:ext>
                  </a:extLst>
                </a:gridCol>
              </a:tblGrid>
              <a:tr h="316299">
                <a:tc gridSpan="2">
                  <a:txBody>
                    <a:bodyPr/>
                    <a:lstStyle/>
                    <a:p>
                      <a:r>
                        <a:rPr lang="es-CO" sz="1500" dirty="0">
                          <a:solidFill>
                            <a:schemeClr val="tx1">
                              <a:lumMod val="65000"/>
                              <a:lumOff val="35000"/>
                            </a:schemeClr>
                          </a:solidFill>
                          <a:latin typeface="Gotham Medium"/>
                        </a:rPr>
                        <a:t>ESTRATEGIA:</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8">
                  <a:txBody>
                    <a:bodyPr/>
                    <a:lstStyle/>
                    <a:p>
                      <a:pPr lvl="0"/>
                      <a:r>
                        <a:rPr lang="es-CO" sz="1500" b="0" dirty="0">
                          <a:solidFill>
                            <a:schemeClr val="tx1">
                              <a:lumMod val="50000"/>
                              <a:lumOff val="50000"/>
                            </a:schemeClr>
                          </a:solidFill>
                          <a:latin typeface="Gotham Medium"/>
                        </a:rPr>
                        <a:t>Implementar la Norma Técnica de Calidad NTC 6256 y Guía Técnica de Calidad GTC 286.</a:t>
                      </a:r>
                      <a:endParaRPr lang="es-ES" sz="15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pPr lvl="0" algn="just"/>
                      <a:endParaRPr lang="es-ES" sz="12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09821">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OBJETIVO:</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8">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500" dirty="0">
                          <a:solidFill>
                            <a:schemeClr val="tx1">
                              <a:lumMod val="50000"/>
                              <a:lumOff val="50000"/>
                            </a:schemeClr>
                          </a:solidFill>
                          <a:latin typeface="Gotham Medium"/>
                        </a:rPr>
                        <a:t>Implementar la Norma Técnica de Calidad NTC 6256 y Guía Técnica de Calidad GTC 286, en el nivel central, en los Consejos Seccionales de la Judicatura y Direcciones Seccionales de Administración Judicial y en los despachos judiciales que voluntariamente adopten la norma, articuladas a las Estructuras de Alto Nivel. El proceso de realizará de forma escalonada, pero con fines de certificación.</a:t>
                      </a:r>
                      <a:endParaRPr lang="es-ES" sz="15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200" dirty="0">
                        <a:solidFill>
                          <a:schemeClr val="tx1">
                            <a:lumMod val="50000"/>
                            <a:lumOff val="50000"/>
                          </a:schemeClr>
                        </a:solidFill>
                        <a:latin typeface="Gotham Medium"/>
                      </a:endParaRPr>
                    </a:p>
                  </a:txBody>
                  <a:tcP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1"/>
                  </a:ext>
                </a:extLst>
              </a:tr>
              <a:tr h="530881">
                <a:tc>
                  <a:txBody>
                    <a:bodyPr/>
                    <a:lstStyle/>
                    <a:p>
                      <a:r>
                        <a:rPr lang="es-CO" sz="1500" b="1" dirty="0">
                          <a:solidFill>
                            <a:schemeClr val="tx1">
                              <a:lumMod val="65000"/>
                              <a:lumOff val="35000"/>
                            </a:schemeClr>
                          </a:solidFill>
                          <a:latin typeface="Gotham Medium"/>
                        </a:rPr>
                        <a:t>LIDERA:</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4">
                  <a:txBody>
                    <a:bodyPr/>
                    <a:lstStyle/>
                    <a:p>
                      <a:pPr algn="just"/>
                      <a:r>
                        <a:rPr lang="es-CO" sz="1500" b="1" dirty="0">
                          <a:solidFill>
                            <a:schemeClr val="tx1">
                              <a:lumMod val="50000"/>
                              <a:lumOff val="50000"/>
                            </a:schemeClr>
                          </a:solidFill>
                          <a:latin typeface="Gotham Medium"/>
                        </a:rPr>
                        <a:t>Dra.</a:t>
                      </a:r>
                      <a:r>
                        <a:rPr lang="es-CO" sz="1500" b="1" baseline="0" dirty="0">
                          <a:solidFill>
                            <a:schemeClr val="tx1">
                              <a:lumMod val="50000"/>
                              <a:lumOff val="50000"/>
                            </a:schemeClr>
                          </a:solidFill>
                          <a:latin typeface="Gotham Medium"/>
                        </a:rPr>
                        <a:t> Martha Lucia Olano  de Noguera</a:t>
                      </a:r>
                    </a:p>
                    <a:p>
                      <a:pPr algn="l"/>
                      <a:r>
                        <a:rPr lang="es-CO" sz="1500" b="1" baseline="0" dirty="0">
                          <a:solidFill>
                            <a:schemeClr val="tx1">
                              <a:lumMod val="50000"/>
                              <a:lumOff val="50000"/>
                            </a:schemeClr>
                          </a:solidFill>
                          <a:latin typeface="Gotham Medium"/>
                        </a:rPr>
                        <a:t>Magistrada Líder del SIGCMA.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just"/>
                      <a:r>
                        <a:rPr lang="es-CO" sz="1500" b="1" dirty="0">
                          <a:solidFill>
                            <a:schemeClr val="tx1">
                              <a:lumMod val="65000"/>
                              <a:lumOff val="35000"/>
                            </a:schemeClr>
                          </a:solidFill>
                          <a:latin typeface="Gotham Medium"/>
                        </a:rPr>
                        <a:t>COORDINA:</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50000"/>
                              <a:lumOff val="50000"/>
                            </a:schemeClr>
                          </a:solidFill>
                          <a:latin typeface="Gotham Medium"/>
                        </a:rPr>
                        <a:t>Coordinador</a:t>
                      </a:r>
                      <a:r>
                        <a:rPr lang="es-CO" sz="1500" b="1" baseline="0" dirty="0">
                          <a:solidFill>
                            <a:schemeClr val="tx1">
                              <a:lumMod val="50000"/>
                              <a:lumOff val="50000"/>
                            </a:schemeClr>
                          </a:solidFill>
                          <a:latin typeface="Gotham Medium"/>
                        </a:rPr>
                        <a:t> Nacional del SIGCMA.</a:t>
                      </a:r>
                      <a:endParaRPr lang="en-US" sz="15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r h="28707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1" dirty="0">
                          <a:solidFill>
                            <a:schemeClr val="tx1">
                              <a:lumMod val="65000"/>
                              <a:lumOff val="35000"/>
                            </a:schemeClr>
                          </a:solidFill>
                          <a:latin typeface="Gotham Medium"/>
                        </a:rPr>
                        <a:t>ACTIVIDADES</a:t>
                      </a:r>
                      <a:endParaRPr lang="en-US" sz="16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1" dirty="0">
                          <a:latin typeface="Gotham Medium"/>
                        </a:rPr>
                        <a:t>CRONOGRAMA</a:t>
                      </a:r>
                      <a:endParaRPr lang="en-US" sz="1600" b="1" dirty="0">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b="1" dirty="0">
                          <a:solidFill>
                            <a:schemeClr val="tx1">
                              <a:lumMod val="65000"/>
                              <a:lumOff val="35000"/>
                            </a:schemeClr>
                          </a:solidFill>
                          <a:latin typeface="Gotham Medium"/>
                        </a:rPr>
                        <a:t>RESPONSABLE</a:t>
                      </a:r>
                      <a:endParaRPr lang="en-US" sz="16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35881">
                <a:tc gridSpan="3">
                  <a:txBody>
                    <a:bodyPr/>
                    <a:lstStyle/>
                    <a:p>
                      <a:pPr algn="just"/>
                      <a:r>
                        <a:rPr lang="es-CO" sz="1400" dirty="0">
                          <a:solidFill>
                            <a:schemeClr val="tx1">
                              <a:lumMod val="65000"/>
                              <a:lumOff val="35000"/>
                            </a:schemeClr>
                          </a:solidFill>
                          <a:latin typeface="Gotham Medium"/>
                        </a:rPr>
                        <a:t>Proceso contractual. </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1T</a:t>
                      </a:r>
                      <a:endParaRPr lang="en-US" sz="1150" b="1" dirty="0">
                        <a:solidFill>
                          <a:schemeClr val="tx1">
                            <a:lumMod val="65000"/>
                            <a:lumOff val="35000"/>
                          </a:schemeClr>
                        </a:solidFill>
                        <a:effectLst/>
                        <a:latin typeface="Gotham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150" kern="1200" dirty="0">
                          <a:solidFill>
                            <a:schemeClr val="tx1">
                              <a:lumMod val="50000"/>
                              <a:lumOff val="50000"/>
                            </a:schemeClr>
                          </a:solidFill>
                          <a:effectLst/>
                          <a:latin typeface="Gotham Medium"/>
                          <a:ea typeface="+mn-ea"/>
                          <a:cs typeface="+mn-cs"/>
                        </a:rPr>
                        <a:t> </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2T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3T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4T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4"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1400" b="1" dirty="0">
                        <a:solidFill>
                          <a:schemeClr val="tx1">
                            <a:lumMod val="65000"/>
                            <a:lumOff val="35000"/>
                          </a:schemeClr>
                        </a:solidFill>
                        <a:latin typeface="Gotham Medium"/>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O" sz="1400" b="1" dirty="0">
                          <a:solidFill>
                            <a:schemeClr val="tx1">
                              <a:lumMod val="65000"/>
                              <a:lumOff val="35000"/>
                            </a:schemeClr>
                          </a:solidFill>
                          <a:latin typeface="Gotham Medium"/>
                        </a:rPr>
                        <a:t>Contratista,</a:t>
                      </a:r>
                      <a:r>
                        <a:rPr lang="es-CO" sz="1400" b="1" baseline="0" dirty="0">
                          <a:solidFill>
                            <a:schemeClr val="tx1">
                              <a:lumMod val="65000"/>
                              <a:lumOff val="35000"/>
                            </a:schemeClr>
                          </a:solidFill>
                          <a:latin typeface="Gotham Medium"/>
                        </a:rPr>
                        <a:t> Profesionales de Enlace, Lideres de Proceso, </a:t>
                      </a:r>
                      <a:r>
                        <a:rPr lang="es-CO" sz="1400" b="1" dirty="0">
                          <a:solidFill>
                            <a:schemeClr val="tx1">
                              <a:lumMod val="65000"/>
                              <a:lumOff val="35000"/>
                            </a:schemeClr>
                          </a:solidFill>
                          <a:latin typeface="Gotham Medium"/>
                        </a:rPr>
                        <a:t>Coordinación Nacional del SIGCMA.</a:t>
                      </a:r>
                      <a:endParaRPr lang="en-US" sz="1400" b="1" dirty="0">
                        <a:solidFill>
                          <a:schemeClr val="tx1">
                            <a:lumMod val="65000"/>
                            <a:lumOff val="35000"/>
                          </a:schemeClr>
                        </a:solidFill>
                        <a:latin typeface="Gotham Medium"/>
                      </a:endParaRPr>
                    </a:p>
                    <a:p>
                      <a:pPr algn="ctr"/>
                      <a:endParaRPr lang="en-US" sz="14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rowSpan="4" hMerge="1">
                  <a:txBody>
                    <a:bodyPr/>
                    <a:lstStyle/>
                    <a:p>
                      <a:endParaRPr lang="es-CO"/>
                    </a:p>
                  </a:txBody>
                  <a:tcPr/>
                </a:tc>
                <a:extLst>
                  <a:ext uri="{0D108BD9-81ED-4DB2-BD59-A6C34878D82A}">
                    <a16:rowId xmlns:a16="http://schemas.microsoft.com/office/drawing/2014/main" val="10004"/>
                  </a:ext>
                </a:extLst>
              </a:tr>
              <a:tr h="500853">
                <a:tc gridSpan="3">
                  <a:txBody>
                    <a:bodyPr/>
                    <a:lstStyle/>
                    <a:p>
                      <a:pPr algn="just"/>
                      <a:r>
                        <a:rPr lang="es-CO" sz="1400" dirty="0">
                          <a:solidFill>
                            <a:schemeClr val="tx1">
                              <a:lumMod val="65000"/>
                              <a:lumOff val="35000"/>
                            </a:schemeClr>
                          </a:solidFill>
                          <a:latin typeface="Gotham Medium"/>
                        </a:rPr>
                        <a:t>Evaluación del Proceso</a:t>
                      </a:r>
                      <a:r>
                        <a:rPr lang="es-CO" sz="1400" baseline="0" dirty="0">
                          <a:solidFill>
                            <a:schemeClr val="tx1">
                              <a:lumMod val="65000"/>
                              <a:lumOff val="35000"/>
                            </a:schemeClr>
                          </a:solidFill>
                          <a:latin typeface="Gotham Medium"/>
                        </a:rPr>
                        <a:t> realizado en el 2020 y prospectiva 2021, continuación del proceso iniciado.</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vMerge="1">
                  <a:txBody>
                    <a:bodyPr/>
                    <a:lstStyle/>
                    <a:p>
                      <a:pPr algn="ct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s-CO"/>
                    </a:p>
                  </a:txBody>
                  <a:tcPr/>
                </a:tc>
                <a:extLst>
                  <a:ext uri="{0D108BD9-81ED-4DB2-BD59-A6C34878D82A}">
                    <a16:rowId xmlns:a16="http://schemas.microsoft.com/office/drawing/2014/main" val="10005"/>
                  </a:ext>
                </a:extLst>
              </a:tr>
              <a:tr h="642714">
                <a:tc gridSpan="3">
                  <a:txBody>
                    <a:bodyPr/>
                    <a:lstStyle/>
                    <a:p>
                      <a:pPr algn="just"/>
                      <a:r>
                        <a:rPr lang="es-CO" sz="1400" dirty="0">
                          <a:solidFill>
                            <a:schemeClr val="tx1">
                              <a:lumMod val="65000"/>
                              <a:lumOff val="35000"/>
                            </a:schemeClr>
                          </a:solidFill>
                          <a:latin typeface="Gotham Medium"/>
                        </a:rPr>
                        <a:t>Preparación de</a:t>
                      </a:r>
                      <a:r>
                        <a:rPr lang="es-CO" sz="1400" baseline="0" dirty="0">
                          <a:solidFill>
                            <a:schemeClr val="tx1">
                              <a:lumMod val="65000"/>
                              <a:lumOff val="35000"/>
                            </a:schemeClr>
                          </a:solidFill>
                          <a:latin typeface="Gotham Medium"/>
                        </a:rPr>
                        <a:t> los Consejos y Direcciones Seccionales para la implementación de la </a:t>
                      </a:r>
                      <a:r>
                        <a:rPr lang="es-CO" sz="1400" dirty="0">
                          <a:solidFill>
                            <a:schemeClr val="tx1">
                              <a:lumMod val="65000"/>
                              <a:lumOff val="35000"/>
                            </a:schemeClr>
                          </a:solidFill>
                          <a:latin typeface="Gotham Medium"/>
                        </a:rPr>
                        <a:t>NTC 6256:2018 y Guía Técnica de Calidad GTC 286:2018</a:t>
                      </a:r>
                      <a:endParaRPr lang="en-US" sz="1400" dirty="0">
                        <a:solidFill>
                          <a:schemeClr val="tx1">
                            <a:lumMod val="65000"/>
                            <a:lumOff val="35000"/>
                          </a:schemeClr>
                        </a:solidFill>
                        <a:latin typeface="Gotham Medium"/>
                      </a:endParaRPr>
                    </a:p>
                  </a:txBody>
                  <a:tcP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vMerge="1">
                  <a:txBody>
                    <a:bodyPr/>
                    <a:lstStyle/>
                    <a:p>
                      <a:pPr algn="ct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s-CO"/>
                    </a:p>
                  </a:txBody>
                  <a:tcPr/>
                </a:tc>
                <a:extLst>
                  <a:ext uri="{0D108BD9-81ED-4DB2-BD59-A6C34878D82A}">
                    <a16:rowId xmlns:a16="http://schemas.microsoft.com/office/drawing/2014/main" val="10006"/>
                  </a:ext>
                </a:extLst>
              </a:tr>
              <a:tr h="768473">
                <a:tc gridSpan="3">
                  <a:txBody>
                    <a:bodyPr/>
                    <a:lstStyle/>
                    <a:p>
                      <a:pPr algn="just"/>
                      <a:r>
                        <a:rPr lang="es-CO" sz="1400" dirty="0">
                          <a:solidFill>
                            <a:schemeClr val="tx1">
                              <a:lumMod val="65000"/>
                              <a:lumOff val="35000"/>
                            </a:schemeClr>
                          </a:solidFill>
                          <a:latin typeface="Gotham Medium"/>
                        </a:rPr>
                        <a:t>Implementación de la NTC 6256:2018 y Guía Técnica de Calidad GTC 286:2018 en los Consejos y</a:t>
                      </a:r>
                      <a:r>
                        <a:rPr lang="es-CO" sz="1400" baseline="0" dirty="0">
                          <a:solidFill>
                            <a:schemeClr val="tx1">
                              <a:lumMod val="65000"/>
                              <a:lumOff val="35000"/>
                            </a:schemeClr>
                          </a:solidFill>
                          <a:latin typeface="Gotham Medium"/>
                        </a:rPr>
                        <a:t> Direcciones Seccionales.</a:t>
                      </a:r>
                      <a:endParaRPr lang="en-US" sz="1400" dirty="0">
                        <a:solidFill>
                          <a:schemeClr val="tx1">
                            <a:lumMod val="65000"/>
                            <a:lumOff val="35000"/>
                          </a:schemeClr>
                        </a:solidFill>
                        <a:latin typeface="Gotham Medium"/>
                      </a:endParaRPr>
                    </a:p>
                  </a:txBody>
                  <a:tcP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gridSpan="2" vMerge="1">
                  <a:txBody>
                    <a:bodyPr/>
                    <a:lstStyle/>
                    <a:p>
                      <a:endParaRPr lang="en-US" sz="1200" b="1" dirty="0">
                        <a:solidFill>
                          <a:schemeClr val="tx1">
                            <a:lumMod val="65000"/>
                            <a:lumOff val="35000"/>
                          </a:schemeClr>
                        </a:solidFill>
                        <a:latin typeface="Gotham Medium"/>
                      </a:endParaRPr>
                    </a:p>
                  </a:txBody>
                  <a:tcP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s-CO"/>
                    </a:p>
                  </a:txBody>
                  <a:tcPr/>
                </a:tc>
                <a:extLst>
                  <a:ext uri="{0D108BD9-81ED-4DB2-BD59-A6C34878D82A}">
                    <a16:rowId xmlns:a16="http://schemas.microsoft.com/office/drawing/2014/main" val="10007"/>
                  </a:ext>
                </a:extLst>
              </a:tr>
            </a:tbl>
          </a:graphicData>
        </a:graphic>
      </p:graphicFrame>
      <p:cxnSp>
        <p:nvCxnSpPr>
          <p:cNvPr id="125" name="Straight Connector 41">
            <a:extLst>
              <a:ext uri="{FF2B5EF4-FFF2-40B4-BE49-F238E27FC236}">
                <a16:creationId xmlns:a16="http://schemas.microsoft.com/office/drawing/2014/main" id="{768C9111-165C-8440-A8C9-ECA52C687868}"/>
              </a:ext>
            </a:extLst>
          </p:cNvPr>
          <p:cNvCxnSpPr/>
          <p:nvPr/>
        </p:nvCxnSpPr>
        <p:spPr>
          <a:xfrm>
            <a:off x="1324841" y="1661714"/>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130" name="TextBox 44">
            <a:extLst>
              <a:ext uri="{FF2B5EF4-FFF2-40B4-BE49-F238E27FC236}">
                <a16:creationId xmlns:a16="http://schemas.microsoft.com/office/drawing/2014/main" id="{D83B896E-6536-A342-A503-C7A3F085EAAF}"/>
              </a:ext>
            </a:extLst>
          </p:cNvPr>
          <p:cNvSpPr txBox="1"/>
          <p:nvPr/>
        </p:nvSpPr>
        <p:spPr>
          <a:xfrm>
            <a:off x="1263443" y="1178179"/>
            <a:ext cx="4450257" cy="586314"/>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OBJETIVO ESPECÍFICO</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grpSp>
        <p:nvGrpSpPr>
          <p:cNvPr id="132" name="Group 104">
            <a:extLst>
              <a:ext uri="{FF2B5EF4-FFF2-40B4-BE49-F238E27FC236}">
                <a16:creationId xmlns:a16="http://schemas.microsoft.com/office/drawing/2014/main" id="{F92D2BA8-4210-BC4F-90FE-97F981A42945}"/>
              </a:ext>
            </a:extLst>
          </p:cNvPr>
          <p:cNvGrpSpPr/>
          <p:nvPr/>
        </p:nvGrpSpPr>
        <p:grpSpPr>
          <a:xfrm>
            <a:off x="4787798" y="4181052"/>
            <a:ext cx="109440" cy="109440"/>
            <a:chOff x="4200892" y="4432105"/>
            <a:chExt cx="109440" cy="109440"/>
          </a:xfrm>
        </p:grpSpPr>
        <p:grpSp>
          <p:nvGrpSpPr>
            <p:cNvPr id="133"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36"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37"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34"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35"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38" name="Group 104">
            <a:extLst>
              <a:ext uri="{FF2B5EF4-FFF2-40B4-BE49-F238E27FC236}">
                <a16:creationId xmlns:a16="http://schemas.microsoft.com/office/drawing/2014/main" id="{F92D2BA8-4210-BC4F-90FE-97F981A42945}"/>
              </a:ext>
            </a:extLst>
          </p:cNvPr>
          <p:cNvGrpSpPr/>
          <p:nvPr/>
        </p:nvGrpSpPr>
        <p:grpSpPr>
          <a:xfrm>
            <a:off x="5228424" y="4219421"/>
            <a:ext cx="109440" cy="109440"/>
            <a:chOff x="4200892" y="4432105"/>
            <a:chExt cx="109440" cy="109440"/>
          </a:xfrm>
        </p:grpSpPr>
        <p:grpSp>
          <p:nvGrpSpPr>
            <p:cNvPr id="139"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42"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43"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40"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41"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62" name="Group 104">
            <a:extLst>
              <a:ext uri="{FF2B5EF4-FFF2-40B4-BE49-F238E27FC236}">
                <a16:creationId xmlns:a16="http://schemas.microsoft.com/office/drawing/2014/main" id="{F92D2BA8-4210-BC4F-90FE-97F981A42945}"/>
              </a:ext>
            </a:extLst>
          </p:cNvPr>
          <p:cNvGrpSpPr/>
          <p:nvPr/>
        </p:nvGrpSpPr>
        <p:grpSpPr>
          <a:xfrm>
            <a:off x="5240456" y="4583969"/>
            <a:ext cx="109440" cy="109440"/>
            <a:chOff x="4200892" y="4432105"/>
            <a:chExt cx="109440" cy="109440"/>
          </a:xfrm>
        </p:grpSpPr>
        <p:grpSp>
          <p:nvGrpSpPr>
            <p:cNvPr id="163"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66"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67"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64"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65"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80" name="Group 104">
            <a:extLst>
              <a:ext uri="{FF2B5EF4-FFF2-40B4-BE49-F238E27FC236}">
                <a16:creationId xmlns:a16="http://schemas.microsoft.com/office/drawing/2014/main" id="{F92D2BA8-4210-BC4F-90FE-97F981A42945}"/>
              </a:ext>
            </a:extLst>
          </p:cNvPr>
          <p:cNvGrpSpPr/>
          <p:nvPr/>
        </p:nvGrpSpPr>
        <p:grpSpPr>
          <a:xfrm>
            <a:off x="4799830" y="5274763"/>
            <a:ext cx="109440" cy="109440"/>
            <a:chOff x="4200892" y="4432105"/>
            <a:chExt cx="109440" cy="109440"/>
          </a:xfrm>
        </p:grpSpPr>
        <p:grpSp>
          <p:nvGrpSpPr>
            <p:cNvPr id="18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8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8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8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8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86" name="Group 104">
            <a:extLst>
              <a:ext uri="{FF2B5EF4-FFF2-40B4-BE49-F238E27FC236}">
                <a16:creationId xmlns:a16="http://schemas.microsoft.com/office/drawing/2014/main" id="{F92D2BA8-4210-BC4F-90FE-97F981A42945}"/>
              </a:ext>
            </a:extLst>
          </p:cNvPr>
          <p:cNvGrpSpPr/>
          <p:nvPr/>
        </p:nvGrpSpPr>
        <p:grpSpPr>
          <a:xfrm>
            <a:off x="5252486" y="5277035"/>
            <a:ext cx="109440" cy="109440"/>
            <a:chOff x="4200892" y="4432105"/>
            <a:chExt cx="109440" cy="109440"/>
          </a:xfrm>
        </p:grpSpPr>
        <p:grpSp>
          <p:nvGrpSpPr>
            <p:cNvPr id="187"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90"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91"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88"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89"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92" name="Group 104">
            <a:extLst>
              <a:ext uri="{FF2B5EF4-FFF2-40B4-BE49-F238E27FC236}">
                <a16:creationId xmlns:a16="http://schemas.microsoft.com/office/drawing/2014/main" id="{F92D2BA8-4210-BC4F-90FE-97F981A42945}"/>
              </a:ext>
            </a:extLst>
          </p:cNvPr>
          <p:cNvGrpSpPr/>
          <p:nvPr/>
        </p:nvGrpSpPr>
        <p:grpSpPr>
          <a:xfrm>
            <a:off x="5849526" y="5303367"/>
            <a:ext cx="109440" cy="109440"/>
            <a:chOff x="4200892" y="4432105"/>
            <a:chExt cx="109440" cy="109440"/>
          </a:xfrm>
        </p:grpSpPr>
        <p:grpSp>
          <p:nvGrpSpPr>
            <p:cNvPr id="193"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96"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97"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94"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95"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98" name="Group 104">
            <a:extLst>
              <a:ext uri="{FF2B5EF4-FFF2-40B4-BE49-F238E27FC236}">
                <a16:creationId xmlns:a16="http://schemas.microsoft.com/office/drawing/2014/main" id="{F92D2BA8-4210-BC4F-90FE-97F981A42945}"/>
              </a:ext>
            </a:extLst>
          </p:cNvPr>
          <p:cNvGrpSpPr/>
          <p:nvPr/>
        </p:nvGrpSpPr>
        <p:grpSpPr>
          <a:xfrm>
            <a:off x="6345766" y="5313128"/>
            <a:ext cx="109440" cy="109440"/>
            <a:chOff x="4200892" y="4432105"/>
            <a:chExt cx="109440" cy="109440"/>
          </a:xfrm>
        </p:grpSpPr>
        <p:grpSp>
          <p:nvGrpSpPr>
            <p:cNvPr id="199"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02"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03"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00"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01"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04" name="Group 104">
            <a:extLst>
              <a:ext uri="{FF2B5EF4-FFF2-40B4-BE49-F238E27FC236}">
                <a16:creationId xmlns:a16="http://schemas.microsoft.com/office/drawing/2014/main" id="{F92D2BA8-4210-BC4F-90FE-97F981A42945}"/>
              </a:ext>
            </a:extLst>
          </p:cNvPr>
          <p:cNvGrpSpPr/>
          <p:nvPr/>
        </p:nvGrpSpPr>
        <p:grpSpPr>
          <a:xfrm>
            <a:off x="4787802" y="5991941"/>
            <a:ext cx="109440" cy="109440"/>
            <a:chOff x="4200892" y="4432105"/>
            <a:chExt cx="109440" cy="109440"/>
          </a:xfrm>
        </p:grpSpPr>
        <p:grpSp>
          <p:nvGrpSpPr>
            <p:cNvPr id="20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0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0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0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0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10" name="Group 104">
            <a:extLst>
              <a:ext uri="{FF2B5EF4-FFF2-40B4-BE49-F238E27FC236}">
                <a16:creationId xmlns:a16="http://schemas.microsoft.com/office/drawing/2014/main" id="{F92D2BA8-4210-BC4F-90FE-97F981A42945}"/>
              </a:ext>
            </a:extLst>
          </p:cNvPr>
          <p:cNvGrpSpPr/>
          <p:nvPr/>
        </p:nvGrpSpPr>
        <p:grpSpPr>
          <a:xfrm>
            <a:off x="5300620" y="6030307"/>
            <a:ext cx="109440" cy="109440"/>
            <a:chOff x="4200892" y="4432105"/>
            <a:chExt cx="109440" cy="109440"/>
          </a:xfrm>
        </p:grpSpPr>
        <p:grpSp>
          <p:nvGrpSpPr>
            <p:cNvPr id="21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1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1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1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1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16" name="Group 104">
            <a:extLst>
              <a:ext uri="{FF2B5EF4-FFF2-40B4-BE49-F238E27FC236}">
                <a16:creationId xmlns:a16="http://schemas.microsoft.com/office/drawing/2014/main" id="{F92D2BA8-4210-BC4F-90FE-97F981A42945}"/>
              </a:ext>
            </a:extLst>
          </p:cNvPr>
          <p:cNvGrpSpPr/>
          <p:nvPr/>
        </p:nvGrpSpPr>
        <p:grpSpPr>
          <a:xfrm>
            <a:off x="5849526" y="6020557"/>
            <a:ext cx="109440" cy="109440"/>
            <a:chOff x="4200892" y="4432105"/>
            <a:chExt cx="109440" cy="109440"/>
          </a:xfrm>
        </p:grpSpPr>
        <p:grpSp>
          <p:nvGrpSpPr>
            <p:cNvPr id="217"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20"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21"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18"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19"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22" name="Group 104">
            <a:extLst>
              <a:ext uri="{FF2B5EF4-FFF2-40B4-BE49-F238E27FC236}">
                <a16:creationId xmlns:a16="http://schemas.microsoft.com/office/drawing/2014/main" id="{F92D2BA8-4210-BC4F-90FE-97F981A42945}"/>
              </a:ext>
            </a:extLst>
          </p:cNvPr>
          <p:cNvGrpSpPr/>
          <p:nvPr/>
        </p:nvGrpSpPr>
        <p:grpSpPr>
          <a:xfrm>
            <a:off x="6345766" y="6030308"/>
            <a:ext cx="109440" cy="109440"/>
            <a:chOff x="4200892" y="4432105"/>
            <a:chExt cx="109440" cy="109440"/>
          </a:xfrm>
        </p:grpSpPr>
        <p:grpSp>
          <p:nvGrpSpPr>
            <p:cNvPr id="223"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26"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27"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24"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25"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228" name="Rectangle 69">
            <a:extLst>
              <a:ext uri="{FF2B5EF4-FFF2-40B4-BE49-F238E27FC236}">
                <a16:creationId xmlns:a16="http://schemas.microsoft.com/office/drawing/2014/main" id="{3B32B5E7-ED45-6945-942B-69C68272165A}"/>
              </a:ext>
            </a:extLst>
          </p:cNvPr>
          <p:cNvSpPr/>
          <p:nvPr/>
        </p:nvSpPr>
        <p:spPr>
          <a:xfrm>
            <a:off x="1095375" y="938153"/>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29" name="Rectangle 70">
            <a:extLst>
              <a:ext uri="{FF2B5EF4-FFF2-40B4-BE49-F238E27FC236}">
                <a16:creationId xmlns:a16="http://schemas.microsoft.com/office/drawing/2014/main" id="{A0F48E4F-354E-8D42-B488-D1086A08F77B}"/>
              </a:ext>
            </a:extLst>
          </p:cNvPr>
          <p:cNvSpPr/>
          <p:nvPr/>
        </p:nvSpPr>
        <p:spPr>
          <a:xfrm>
            <a:off x="1095375" y="1092536"/>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0" name="Rectangle 71">
            <a:extLst>
              <a:ext uri="{FF2B5EF4-FFF2-40B4-BE49-F238E27FC236}">
                <a16:creationId xmlns:a16="http://schemas.microsoft.com/office/drawing/2014/main" id="{1FA732A3-7B1A-284E-AE6F-12A67BEB5B54}"/>
              </a:ext>
            </a:extLst>
          </p:cNvPr>
          <p:cNvSpPr/>
          <p:nvPr/>
        </p:nvSpPr>
        <p:spPr>
          <a:xfrm>
            <a:off x="0" y="948022"/>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1" name="Rectangle 72">
            <a:extLst>
              <a:ext uri="{FF2B5EF4-FFF2-40B4-BE49-F238E27FC236}">
                <a16:creationId xmlns:a16="http://schemas.microsoft.com/office/drawing/2014/main" id="{A7C30E5C-621F-F04F-AD83-7C213D62479D}"/>
              </a:ext>
            </a:extLst>
          </p:cNvPr>
          <p:cNvSpPr/>
          <p:nvPr/>
        </p:nvSpPr>
        <p:spPr>
          <a:xfrm>
            <a:off x="241710" y="946910"/>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2" name="TextBox 81">
            <a:extLst>
              <a:ext uri="{FF2B5EF4-FFF2-40B4-BE49-F238E27FC236}">
                <a16:creationId xmlns:a16="http://schemas.microsoft.com/office/drawing/2014/main" id="{8B6663FE-9C5B-714F-8438-E6501F7F15CD}"/>
              </a:ext>
            </a:extLst>
          </p:cNvPr>
          <p:cNvSpPr txBox="1"/>
          <p:nvPr/>
        </p:nvSpPr>
        <p:spPr>
          <a:xfrm>
            <a:off x="147768" y="926042"/>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
        <p:nvSpPr>
          <p:cNvPr id="233" name="Rectangle 39">
            <a:extLst>
              <a:ext uri="{FF2B5EF4-FFF2-40B4-BE49-F238E27FC236}">
                <a16:creationId xmlns:a16="http://schemas.microsoft.com/office/drawing/2014/main" id="{688F2888-3AF1-5949-A31C-1AC24445D462}"/>
              </a:ext>
            </a:extLst>
          </p:cNvPr>
          <p:cNvSpPr/>
          <p:nvPr/>
        </p:nvSpPr>
        <p:spPr>
          <a:xfrm>
            <a:off x="1095375" y="938153"/>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4" name="Rectangle 40">
            <a:extLst>
              <a:ext uri="{FF2B5EF4-FFF2-40B4-BE49-F238E27FC236}">
                <a16:creationId xmlns:a16="http://schemas.microsoft.com/office/drawing/2014/main" id="{BBD84F1C-1FA3-F24A-9C58-C1972F003B0F}"/>
              </a:ext>
            </a:extLst>
          </p:cNvPr>
          <p:cNvSpPr/>
          <p:nvPr/>
        </p:nvSpPr>
        <p:spPr>
          <a:xfrm>
            <a:off x="1095375" y="1092536"/>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5" name="Rectangle 42">
            <a:extLst>
              <a:ext uri="{FF2B5EF4-FFF2-40B4-BE49-F238E27FC236}">
                <a16:creationId xmlns:a16="http://schemas.microsoft.com/office/drawing/2014/main" id="{6EA9D5E9-9903-CF43-B8BB-ED0409FE621C}"/>
              </a:ext>
            </a:extLst>
          </p:cNvPr>
          <p:cNvSpPr/>
          <p:nvPr/>
        </p:nvSpPr>
        <p:spPr>
          <a:xfrm>
            <a:off x="0" y="948022"/>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6" name="Rectangle 43">
            <a:extLst>
              <a:ext uri="{FF2B5EF4-FFF2-40B4-BE49-F238E27FC236}">
                <a16:creationId xmlns:a16="http://schemas.microsoft.com/office/drawing/2014/main" id="{F574D4FF-D45F-654F-847B-A623D9B23508}"/>
              </a:ext>
            </a:extLst>
          </p:cNvPr>
          <p:cNvSpPr/>
          <p:nvPr/>
        </p:nvSpPr>
        <p:spPr>
          <a:xfrm>
            <a:off x="241710" y="946910"/>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7" name="TextBox 81">
            <a:extLst>
              <a:ext uri="{FF2B5EF4-FFF2-40B4-BE49-F238E27FC236}">
                <a16:creationId xmlns:a16="http://schemas.microsoft.com/office/drawing/2014/main" id="{8B6663FE-9C5B-714F-8438-E6501F7F15CD}"/>
              </a:ext>
            </a:extLst>
          </p:cNvPr>
          <p:cNvSpPr txBox="1"/>
          <p:nvPr/>
        </p:nvSpPr>
        <p:spPr>
          <a:xfrm>
            <a:off x="147768" y="926042"/>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4">
            <a:extLst>
              <a:ext uri="{FF2B5EF4-FFF2-40B4-BE49-F238E27FC236}">
                <a16:creationId xmlns:a16="http://schemas.microsoft.com/office/drawing/2014/main" id="{EE98210F-2A8A-F14E-AADA-A739DC2E40E0}"/>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graphicFrame>
        <p:nvGraphicFramePr>
          <p:cNvPr id="5" name="4 Tabla"/>
          <p:cNvGraphicFramePr>
            <a:graphicFrameLocks noGrp="1"/>
          </p:cNvGraphicFramePr>
          <p:nvPr>
            <p:extLst>
              <p:ext uri="{D42A27DB-BD31-4B8C-83A1-F6EECF244321}">
                <p14:modId xmlns:p14="http://schemas.microsoft.com/office/powerpoint/2010/main" val="737625220"/>
              </p:ext>
            </p:extLst>
          </p:nvPr>
        </p:nvGraphicFramePr>
        <p:xfrm>
          <a:off x="554400" y="1673826"/>
          <a:ext cx="10800000" cy="4945367"/>
        </p:xfrm>
        <a:graphic>
          <a:graphicData uri="http://schemas.openxmlformats.org/drawingml/2006/table">
            <a:tbl>
              <a:tblPr firstRow="1" bandRow="1" bandCol="1">
                <a:tableStyleId>{22838BEF-8BB2-4498-84A7-C5851F593DF1}</a:tableStyleId>
              </a:tblPr>
              <a:tblGrid>
                <a:gridCol w="1252675">
                  <a:extLst>
                    <a:ext uri="{9D8B030D-6E8A-4147-A177-3AD203B41FA5}">
                      <a16:colId xmlns:a16="http://schemas.microsoft.com/office/drawing/2014/main" val="20000"/>
                    </a:ext>
                  </a:extLst>
                </a:gridCol>
                <a:gridCol w="1041173">
                  <a:extLst>
                    <a:ext uri="{9D8B030D-6E8A-4147-A177-3AD203B41FA5}">
                      <a16:colId xmlns:a16="http://schemas.microsoft.com/office/drawing/2014/main" val="20001"/>
                    </a:ext>
                  </a:extLst>
                </a:gridCol>
                <a:gridCol w="2391443">
                  <a:extLst>
                    <a:ext uri="{9D8B030D-6E8A-4147-A177-3AD203B41FA5}">
                      <a16:colId xmlns:a16="http://schemas.microsoft.com/office/drawing/2014/main" val="20002"/>
                    </a:ext>
                  </a:extLst>
                </a:gridCol>
                <a:gridCol w="598401">
                  <a:extLst>
                    <a:ext uri="{9D8B030D-6E8A-4147-A177-3AD203B41FA5}">
                      <a16:colId xmlns:a16="http://schemas.microsoft.com/office/drawing/2014/main" val="20005"/>
                    </a:ext>
                  </a:extLst>
                </a:gridCol>
                <a:gridCol w="520505">
                  <a:extLst>
                    <a:ext uri="{9D8B030D-6E8A-4147-A177-3AD203B41FA5}">
                      <a16:colId xmlns:a16="http://schemas.microsoft.com/office/drawing/2014/main" val="3378221220"/>
                    </a:ext>
                  </a:extLst>
                </a:gridCol>
                <a:gridCol w="580051">
                  <a:extLst>
                    <a:ext uri="{9D8B030D-6E8A-4147-A177-3AD203B41FA5}">
                      <a16:colId xmlns:a16="http://schemas.microsoft.com/office/drawing/2014/main" val="803193352"/>
                    </a:ext>
                  </a:extLst>
                </a:gridCol>
                <a:gridCol w="545364">
                  <a:extLst>
                    <a:ext uri="{9D8B030D-6E8A-4147-A177-3AD203B41FA5}">
                      <a16:colId xmlns:a16="http://schemas.microsoft.com/office/drawing/2014/main" val="20009"/>
                    </a:ext>
                  </a:extLst>
                </a:gridCol>
                <a:gridCol w="506437">
                  <a:extLst>
                    <a:ext uri="{9D8B030D-6E8A-4147-A177-3AD203B41FA5}">
                      <a16:colId xmlns:a16="http://schemas.microsoft.com/office/drawing/2014/main" val="179948783"/>
                    </a:ext>
                  </a:extLst>
                </a:gridCol>
                <a:gridCol w="3363951">
                  <a:extLst>
                    <a:ext uri="{9D8B030D-6E8A-4147-A177-3AD203B41FA5}">
                      <a16:colId xmlns:a16="http://schemas.microsoft.com/office/drawing/2014/main" val="1203651254"/>
                    </a:ext>
                  </a:extLst>
                </a:gridCol>
              </a:tblGrid>
              <a:tr h="312215">
                <a:tc gridSpan="2">
                  <a:txBody>
                    <a:bodyPr/>
                    <a:lstStyle/>
                    <a:p>
                      <a:r>
                        <a:rPr lang="es-CO" sz="1500" dirty="0">
                          <a:solidFill>
                            <a:schemeClr val="tx1">
                              <a:lumMod val="65000"/>
                              <a:lumOff val="35000"/>
                            </a:schemeClr>
                          </a:solidFill>
                          <a:latin typeface="Gotham Medium"/>
                        </a:rPr>
                        <a:t>ESTRATEGIA:</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7">
                  <a:txBody>
                    <a:bodyPr/>
                    <a:lstStyle/>
                    <a:p>
                      <a:pPr lvl="0"/>
                      <a:r>
                        <a:rPr lang="es-CO" sz="1500" b="0" dirty="0">
                          <a:solidFill>
                            <a:schemeClr val="tx1">
                              <a:lumMod val="50000"/>
                              <a:lumOff val="50000"/>
                            </a:schemeClr>
                          </a:solidFill>
                          <a:latin typeface="Gotham Medium"/>
                        </a:rPr>
                        <a:t>Implementar la Norma Técnica de Calidad NTC 6256 y Guía Técnica de Calidad GTC 286.</a:t>
                      </a:r>
                      <a:endParaRPr lang="es-ES" sz="15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pPr lvl="0"/>
                      <a:endParaRPr lang="es-ES" sz="15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extLst>
                  <a:ext uri="{0D108BD9-81ED-4DB2-BD59-A6C34878D82A}">
                    <a16:rowId xmlns:a16="http://schemas.microsoft.com/office/drawing/2014/main" val="10000"/>
                  </a:ext>
                </a:extLst>
              </a:tr>
              <a:tr h="773401">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OBJETIVO:</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7">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500" dirty="0">
                          <a:solidFill>
                            <a:schemeClr val="tx1">
                              <a:lumMod val="50000"/>
                              <a:lumOff val="50000"/>
                            </a:schemeClr>
                          </a:solidFill>
                          <a:latin typeface="Gotham Medium"/>
                        </a:rPr>
                        <a:t>Implementar la Norma Técnica de Calidad NTC 6256 y Guía Técnica de Calidad GTC 286, en el nivel central, en los Consejos Seccionales de la Judicatura y Direcciones Seccionales de Administración Judicial y en los despachos judiciales que voluntariamente adopten la norma, articuladas a las Estructuras de Alto Nivel. El proceso de realizará de forma escalonada, pero con fines de certificación.</a:t>
                      </a:r>
                      <a:endParaRPr lang="es-ES" sz="15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5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extLst>
                  <a:ext uri="{0D108BD9-81ED-4DB2-BD59-A6C34878D82A}">
                    <a16:rowId xmlns:a16="http://schemas.microsoft.com/office/drawing/2014/main" val="10001"/>
                  </a:ext>
                </a:extLst>
              </a:tr>
              <a:tr h="457195">
                <a:tc>
                  <a:txBody>
                    <a:bodyPr/>
                    <a:lstStyle/>
                    <a:p>
                      <a:r>
                        <a:rPr lang="es-CO" sz="1500" b="1" dirty="0">
                          <a:solidFill>
                            <a:schemeClr val="tx1">
                              <a:lumMod val="65000"/>
                              <a:lumOff val="35000"/>
                            </a:schemeClr>
                          </a:solidFill>
                          <a:latin typeface="Gotham Medium"/>
                        </a:rPr>
                        <a:t>LIDERA:</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2">
                  <a:txBody>
                    <a:bodyPr/>
                    <a:lstStyle/>
                    <a:p>
                      <a:pPr algn="just"/>
                      <a:r>
                        <a:rPr lang="es-CO" sz="1500" b="1" dirty="0">
                          <a:solidFill>
                            <a:schemeClr val="tx1">
                              <a:lumMod val="50000"/>
                              <a:lumOff val="50000"/>
                            </a:schemeClr>
                          </a:solidFill>
                          <a:latin typeface="Gotham Medium"/>
                        </a:rPr>
                        <a:t>Dra.</a:t>
                      </a:r>
                      <a:r>
                        <a:rPr lang="es-CO" sz="1500" b="1" baseline="0" dirty="0">
                          <a:solidFill>
                            <a:schemeClr val="tx1">
                              <a:lumMod val="50000"/>
                              <a:lumOff val="50000"/>
                            </a:schemeClr>
                          </a:solidFill>
                          <a:latin typeface="Gotham Medium"/>
                        </a:rPr>
                        <a:t> Martha Lucia Olano  de Noguera</a:t>
                      </a:r>
                    </a:p>
                    <a:p>
                      <a:pPr algn="l"/>
                      <a:r>
                        <a:rPr lang="es-CO" sz="1500" b="1" baseline="0" dirty="0">
                          <a:solidFill>
                            <a:schemeClr val="tx1">
                              <a:lumMod val="50000"/>
                              <a:lumOff val="50000"/>
                            </a:schemeClr>
                          </a:solidFill>
                          <a:latin typeface="Gotham Medium"/>
                        </a:rPr>
                        <a:t>Magistrada Líder del SIGCMA.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gridSpan="3">
                  <a:txBody>
                    <a:bodyPr/>
                    <a:lstStyle/>
                    <a:p>
                      <a:pPr algn="just"/>
                      <a:r>
                        <a:rPr lang="es-CO" sz="1500" b="1" dirty="0">
                          <a:solidFill>
                            <a:schemeClr val="tx1">
                              <a:lumMod val="65000"/>
                              <a:lumOff val="35000"/>
                            </a:schemeClr>
                          </a:solidFill>
                          <a:latin typeface="Gotham Medium"/>
                        </a:rPr>
                        <a:t>COORDINA:</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MX"/>
                    </a:p>
                  </a:txBody>
                  <a:tcPr/>
                </a:tc>
                <a:tc hMerge="1">
                  <a:txBody>
                    <a:bodyPr/>
                    <a:lstStyle/>
                    <a:p>
                      <a:pPr algn="just"/>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50000"/>
                              <a:lumOff val="50000"/>
                            </a:schemeClr>
                          </a:solidFill>
                          <a:latin typeface="Gotham Medium"/>
                        </a:rPr>
                        <a:t>Coordinador</a:t>
                      </a:r>
                      <a:r>
                        <a:rPr lang="es-CO" sz="1500" b="1" baseline="0" dirty="0">
                          <a:solidFill>
                            <a:schemeClr val="tx1">
                              <a:lumMod val="50000"/>
                              <a:lumOff val="50000"/>
                            </a:schemeClr>
                          </a:solidFill>
                          <a:latin typeface="Gotham Medium"/>
                        </a:rPr>
                        <a:t> Nacional del SIGCMA.</a:t>
                      </a:r>
                      <a:endParaRPr lang="en-US" sz="15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MX"/>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5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r h="274317">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1" dirty="0">
                          <a:solidFill>
                            <a:schemeClr val="tx1">
                              <a:lumMod val="65000"/>
                              <a:lumOff val="35000"/>
                            </a:schemeClr>
                          </a:solidFill>
                          <a:latin typeface="Gotham Medium"/>
                        </a:rPr>
                        <a:t>ACTIVIDADES</a:t>
                      </a:r>
                      <a:endParaRPr lang="en-US" sz="16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gridSpan="4">
                  <a:txBody>
                    <a:bodyPr/>
                    <a:lstStyle/>
                    <a:p>
                      <a:r>
                        <a:rPr lang="es-CO" sz="1600" b="1">
                          <a:latin typeface="Gotham Medium"/>
                        </a:rPr>
                        <a:t>CRONOGRAMA</a:t>
                      </a:r>
                      <a:endParaRPr lang="es-MX"/>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b="1">
                          <a:solidFill>
                            <a:schemeClr val="tx1">
                              <a:lumMod val="65000"/>
                              <a:lumOff val="35000"/>
                            </a:schemeClr>
                          </a:solidFill>
                          <a:latin typeface="Gotham Medium"/>
                        </a:rPr>
                        <a:t>RESPONSABLE</a:t>
                      </a:r>
                      <a:endParaRPr lang="en-US" sz="16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11567">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400" dirty="0">
                          <a:solidFill>
                            <a:schemeClr val="tx1">
                              <a:lumMod val="65000"/>
                              <a:lumOff val="35000"/>
                            </a:schemeClr>
                          </a:solidFill>
                          <a:latin typeface="Gotham Medium"/>
                        </a:rPr>
                        <a:t>Sensibilización,</a:t>
                      </a:r>
                      <a:r>
                        <a:rPr lang="es-CO" sz="1400" baseline="0" dirty="0">
                          <a:solidFill>
                            <a:schemeClr val="tx1">
                              <a:lumMod val="65000"/>
                              <a:lumOff val="35000"/>
                            </a:schemeClr>
                          </a:solidFill>
                          <a:latin typeface="Gotham Medium"/>
                        </a:rPr>
                        <a:t> capacitación y p</a:t>
                      </a:r>
                      <a:r>
                        <a:rPr lang="es-CO" sz="1400" dirty="0">
                          <a:solidFill>
                            <a:schemeClr val="tx1">
                              <a:lumMod val="65000"/>
                              <a:lumOff val="35000"/>
                            </a:schemeClr>
                          </a:solidFill>
                          <a:latin typeface="Gotham Medium"/>
                        </a:rPr>
                        <a:t>reparación para las Auditorias Internas y Externas de</a:t>
                      </a:r>
                      <a:r>
                        <a:rPr lang="es-CO" sz="1400" baseline="0" dirty="0">
                          <a:solidFill>
                            <a:schemeClr val="tx1">
                              <a:lumMod val="65000"/>
                              <a:lumOff val="35000"/>
                            </a:schemeClr>
                          </a:solidFill>
                          <a:latin typeface="Gotham Medium"/>
                        </a:rPr>
                        <a:t> la </a:t>
                      </a:r>
                      <a:r>
                        <a:rPr lang="es-CO" sz="1400" dirty="0">
                          <a:solidFill>
                            <a:schemeClr val="tx1">
                              <a:lumMod val="65000"/>
                              <a:lumOff val="35000"/>
                            </a:schemeClr>
                          </a:solidFill>
                          <a:latin typeface="Gotham Medium"/>
                        </a:rPr>
                        <a:t>NTC 6256 y Guía Técnica de Calidad GTC 286 en las Unidades Misionales del CSJ, en la DEAJ, los Consejos Seccionales de la Judicatura y</a:t>
                      </a:r>
                      <a:r>
                        <a:rPr lang="es-CO" sz="1400" baseline="0" dirty="0">
                          <a:solidFill>
                            <a:schemeClr val="tx1">
                              <a:lumMod val="65000"/>
                              <a:lumOff val="35000"/>
                            </a:schemeClr>
                          </a:solidFill>
                          <a:latin typeface="Gotham Medium"/>
                        </a:rPr>
                        <a:t> las Direcciones Seccionales de Administración Judicial y Despachos Judiciales  Certificados por especialidades.</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1T</a:t>
                      </a:r>
                      <a:endParaRPr lang="en-US" sz="1150" b="1">
                        <a:solidFill>
                          <a:schemeClr val="tx1">
                            <a:lumMod val="65000"/>
                            <a:lumOff val="35000"/>
                          </a:schemeClr>
                        </a:solidFill>
                        <a:effectLst/>
                        <a:latin typeface="Gotham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150" kern="1200">
                          <a:solidFill>
                            <a:schemeClr val="tx1">
                              <a:lumMod val="50000"/>
                              <a:lumOff val="50000"/>
                            </a:schemeClr>
                          </a:solidFill>
                          <a:effectLst/>
                          <a:latin typeface="Gotham Medium"/>
                          <a:ea typeface="+mn-ea"/>
                          <a:cs typeface="+mn-cs"/>
                        </a:rPr>
                        <a:t> </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2T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sz="1200" b="1">
                          <a:solidFill>
                            <a:schemeClr val="tx1">
                              <a:lumMod val="65000"/>
                              <a:lumOff val="35000"/>
                            </a:schemeClr>
                          </a:solidFill>
                          <a:effectLst/>
                          <a:latin typeface="Gotham Medium"/>
                        </a:rPr>
                        <a:t>3T</a:t>
                      </a:r>
                      <a:endParaRPr lang="es-CO"/>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4T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200" b="1" dirty="0">
                          <a:solidFill>
                            <a:schemeClr val="tx1">
                              <a:lumMod val="65000"/>
                              <a:lumOff val="35000"/>
                            </a:schemeClr>
                          </a:solidFill>
                          <a:latin typeface="Gotham Medium"/>
                        </a:rPr>
                        <a:t>Contratista,</a:t>
                      </a:r>
                      <a:r>
                        <a:rPr lang="es-CO" sz="1200" b="1" baseline="0" dirty="0">
                          <a:solidFill>
                            <a:schemeClr val="tx1">
                              <a:lumMod val="65000"/>
                              <a:lumOff val="35000"/>
                            </a:schemeClr>
                          </a:solidFill>
                          <a:latin typeface="Gotham Medium"/>
                        </a:rPr>
                        <a:t> Profesionales de Enlace, Lideres de Proceso, </a:t>
                      </a:r>
                      <a:r>
                        <a:rPr lang="es-CO" sz="1200" b="1" dirty="0">
                          <a:solidFill>
                            <a:schemeClr val="tx1">
                              <a:lumMod val="65000"/>
                              <a:lumOff val="35000"/>
                            </a:schemeClr>
                          </a:solidFill>
                          <a:latin typeface="Gotham Medium"/>
                        </a:rPr>
                        <a:t>Coordinación Nacional del SIGCMA.</a:t>
                      </a: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051549">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400" dirty="0">
                          <a:solidFill>
                            <a:schemeClr val="tx1">
                              <a:lumMod val="65000"/>
                              <a:lumOff val="35000"/>
                            </a:schemeClr>
                          </a:solidFill>
                          <a:latin typeface="Gotham Medium"/>
                        </a:rPr>
                        <a:t>Realización de las Auditorías</a:t>
                      </a:r>
                      <a:r>
                        <a:rPr lang="es-CO" sz="1400" baseline="0" dirty="0">
                          <a:solidFill>
                            <a:schemeClr val="tx1">
                              <a:lumMod val="65000"/>
                              <a:lumOff val="35000"/>
                            </a:schemeClr>
                          </a:solidFill>
                          <a:latin typeface="Gotham Medium"/>
                        </a:rPr>
                        <a:t> Internas y Externas </a:t>
                      </a:r>
                      <a:r>
                        <a:rPr lang="es-CO" sz="1400" dirty="0">
                          <a:solidFill>
                            <a:schemeClr val="tx1">
                              <a:lumMod val="65000"/>
                              <a:lumOff val="35000"/>
                            </a:schemeClr>
                          </a:solidFill>
                          <a:latin typeface="Gotham Medium"/>
                        </a:rPr>
                        <a:t>NTC 6256:2018 y Guía Técnica de Calidad GTC 286:2018 en las Unidades Misionales del CSJ, en la DEAJ, los Consejos Seccionales de la Judicatura y</a:t>
                      </a:r>
                      <a:r>
                        <a:rPr lang="es-CO" sz="1400" baseline="0" dirty="0">
                          <a:solidFill>
                            <a:schemeClr val="tx1">
                              <a:lumMod val="65000"/>
                              <a:lumOff val="35000"/>
                            </a:schemeClr>
                          </a:solidFill>
                          <a:latin typeface="Gotham Medium"/>
                        </a:rPr>
                        <a:t> las Direcciones Seccionales de Administración Judicial y Despachos Judiciales  Certificados por especialidades.</a:t>
                      </a:r>
                      <a:endParaRPr lang="en-US" sz="1400" dirty="0">
                        <a:solidFill>
                          <a:schemeClr val="tx1">
                            <a:lumMod val="65000"/>
                            <a:lumOff val="35000"/>
                          </a:schemeClr>
                        </a:solidFill>
                        <a:latin typeface="Gotham Medium"/>
                      </a:endParaRPr>
                    </a:p>
                  </a:txBody>
                  <a:tcP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5"/>
                  </a:ext>
                </a:extLst>
              </a:tr>
              <a:tr h="365756">
                <a:tc gridSpan="4">
                  <a:txBody>
                    <a:bodyPr/>
                    <a:lstStyle/>
                    <a:p>
                      <a:r>
                        <a:rPr lang="es-CO" sz="1400" dirty="0">
                          <a:solidFill>
                            <a:schemeClr val="tx1">
                              <a:lumMod val="65000"/>
                              <a:lumOff val="35000"/>
                            </a:schemeClr>
                          </a:solidFill>
                          <a:latin typeface="Gotham Medium"/>
                        </a:rPr>
                        <a:t>Evaluación el Proceso/ Plan de Mejora</a:t>
                      </a:r>
                      <a:endParaRPr lang="en-US" sz="1400" dirty="0">
                        <a:solidFill>
                          <a:schemeClr val="tx1">
                            <a:lumMod val="65000"/>
                            <a:lumOff val="35000"/>
                          </a:schemeClr>
                        </a:solidFill>
                        <a:latin typeface="Gotham Medium"/>
                      </a:endParaRPr>
                    </a:p>
                  </a:txBody>
                  <a:tcP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6"/>
                  </a:ext>
                </a:extLst>
              </a:tr>
            </a:tbl>
          </a:graphicData>
        </a:graphic>
      </p:graphicFrame>
      <p:cxnSp>
        <p:nvCxnSpPr>
          <p:cNvPr id="197" name="Straight Connector 41">
            <a:extLst>
              <a:ext uri="{FF2B5EF4-FFF2-40B4-BE49-F238E27FC236}">
                <a16:creationId xmlns:a16="http://schemas.microsoft.com/office/drawing/2014/main" id="{768C9111-165C-8440-A8C9-ECA52C687868}"/>
              </a:ext>
            </a:extLst>
          </p:cNvPr>
          <p:cNvCxnSpPr/>
          <p:nvPr/>
        </p:nvCxnSpPr>
        <p:spPr>
          <a:xfrm>
            <a:off x="1324841" y="1647650"/>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198" name="TextBox 44">
            <a:extLst>
              <a:ext uri="{FF2B5EF4-FFF2-40B4-BE49-F238E27FC236}">
                <a16:creationId xmlns:a16="http://schemas.microsoft.com/office/drawing/2014/main" id="{D83B896E-6536-A342-A503-C7A3F085EAAF}"/>
              </a:ext>
            </a:extLst>
          </p:cNvPr>
          <p:cNvSpPr txBox="1"/>
          <p:nvPr/>
        </p:nvSpPr>
        <p:spPr>
          <a:xfrm>
            <a:off x="1263443" y="1164115"/>
            <a:ext cx="4450257" cy="586314"/>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OBJETIVO ESPECÍFICO</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sp>
        <p:nvSpPr>
          <p:cNvPr id="199" name="Rectangle 69">
            <a:extLst>
              <a:ext uri="{FF2B5EF4-FFF2-40B4-BE49-F238E27FC236}">
                <a16:creationId xmlns:a16="http://schemas.microsoft.com/office/drawing/2014/main" id="{3B32B5E7-ED45-6945-942B-69C68272165A}"/>
              </a:ext>
            </a:extLst>
          </p:cNvPr>
          <p:cNvSpPr/>
          <p:nvPr/>
        </p:nvSpPr>
        <p:spPr>
          <a:xfrm>
            <a:off x="1095375" y="924089"/>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0" name="Rectangle 70">
            <a:extLst>
              <a:ext uri="{FF2B5EF4-FFF2-40B4-BE49-F238E27FC236}">
                <a16:creationId xmlns:a16="http://schemas.microsoft.com/office/drawing/2014/main" id="{A0F48E4F-354E-8D42-B488-D1086A08F77B}"/>
              </a:ext>
            </a:extLst>
          </p:cNvPr>
          <p:cNvSpPr/>
          <p:nvPr/>
        </p:nvSpPr>
        <p:spPr>
          <a:xfrm>
            <a:off x="1095375" y="1078472"/>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1" name="Rectangle 71">
            <a:extLst>
              <a:ext uri="{FF2B5EF4-FFF2-40B4-BE49-F238E27FC236}">
                <a16:creationId xmlns:a16="http://schemas.microsoft.com/office/drawing/2014/main" id="{1FA732A3-7B1A-284E-AE6F-12A67BEB5B54}"/>
              </a:ext>
            </a:extLst>
          </p:cNvPr>
          <p:cNvSpPr/>
          <p:nvPr/>
        </p:nvSpPr>
        <p:spPr>
          <a:xfrm>
            <a:off x="0" y="933958"/>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2" name="Rectangle 72">
            <a:extLst>
              <a:ext uri="{FF2B5EF4-FFF2-40B4-BE49-F238E27FC236}">
                <a16:creationId xmlns:a16="http://schemas.microsoft.com/office/drawing/2014/main" id="{A7C30E5C-621F-F04F-AD83-7C213D62479D}"/>
              </a:ext>
            </a:extLst>
          </p:cNvPr>
          <p:cNvSpPr/>
          <p:nvPr/>
        </p:nvSpPr>
        <p:spPr>
          <a:xfrm>
            <a:off x="241710" y="932846"/>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3" name="TextBox 81">
            <a:extLst>
              <a:ext uri="{FF2B5EF4-FFF2-40B4-BE49-F238E27FC236}">
                <a16:creationId xmlns:a16="http://schemas.microsoft.com/office/drawing/2014/main" id="{8B6663FE-9C5B-714F-8438-E6501F7F15CD}"/>
              </a:ext>
            </a:extLst>
          </p:cNvPr>
          <p:cNvSpPr txBox="1"/>
          <p:nvPr/>
        </p:nvSpPr>
        <p:spPr>
          <a:xfrm>
            <a:off x="147768" y="911978"/>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
        <p:nvSpPr>
          <p:cNvPr id="204" name="Rectangle 39">
            <a:extLst>
              <a:ext uri="{FF2B5EF4-FFF2-40B4-BE49-F238E27FC236}">
                <a16:creationId xmlns:a16="http://schemas.microsoft.com/office/drawing/2014/main" id="{688F2888-3AF1-5949-A31C-1AC24445D462}"/>
              </a:ext>
            </a:extLst>
          </p:cNvPr>
          <p:cNvSpPr/>
          <p:nvPr/>
        </p:nvSpPr>
        <p:spPr>
          <a:xfrm>
            <a:off x="1095375" y="924089"/>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5" name="Rectangle 40">
            <a:extLst>
              <a:ext uri="{FF2B5EF4-FFF2-40B4-BE49-F238E27FC236}">
                <a16:creationId xmlns:a16="http://schemas.microsoft.com/office/drawing/2014/main" id="{BBD84F1C-1FA3-F24A-9C58-C1972F003B0F}"/>
              </a:ext>
            </a:extLst>
          </p:cNvPr>
          <p:cNvSpPr/>
          <p:nvPr/>
        </p:nvSpPr>
        <p:spPr>
          <a:xfrm>
            <a:off x="1095375" y="1078472"/>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6" name="Rectangle 42">
            <a:extLst>
              <a:ext uri="{FF2B5EF4-FFF2-40B4-BE49-F238E27FC236}">
                <a16:creationId xmlns:a16="http://schemas.microsoft.com/office/drawing/2014/main" id="{6EA9D5E9-9903-CF43-B8BB-ED0409FE621C}"/>
              </a:ext>
            </a:extLst>
          </p:cNvPr>
          <p:cNvSpPr/>
          <p:nvPr/>
        </p:nvSpPr>
        <p:spPr>
          <a:xfrm>
            <a:off x="0" y="933958"/>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7" name="Rectangle 43">
            <a:extLst>
              <a:ext uri="{FF2B5EF4-FFF2-40B4-BE49-F238E27FC236}">
                <a16:creationId xmlns:a16="http://schemas.microsoft.com/office/drawing/2014/main" id="{F574D4FF-D45F-654F-847B-A623D9B23508}"/>
              </a:ext>
            </a:extLst>
          </p:cNvPr>
          <p:cNvSpPr/>
          <p:nvPr/>
        </p:nvSpPr>
        <p:spPr>
          <a:xfrm>
            <a:off x="241710" y="932846"/>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8" name="TextBox 81">
            <a:extLst>
              <a:ext uri="{FF2B5EF4-FFF2-40B4-BE49-F238E27FC236}">
                <a16:creationId xmlns:a16="http://schemas.microsoft.com/office/drawing/2014/main" id="{8B6663FE-9C5B-714F-8438-E6501F7F15CD}"/>
              </a:ext>
            </a:extLst>
          </p:cNvPr>
          <p:cNvSpPr txBox="1"/>
          <p:nvPr/>
        </p:nvSpPr>
        <p:spPr>
          <a:xfrm>
            <a:off x="147768" y="911978"/>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grpSp>
        <p:nvGrpSpPr>
          <p:cNvPr id="210" name="Group 104">
            <a:extLst>
              <a:ext uri="{FF2B5EF4-FFF2-40B4-BE49-F238E27FC236}">
                <a16:creationId xmlns:a16="http://schemas.microsoft.com/office/drawing/2014/main" id="{F92D2BA8-4210-BC4F-90FE-97F981A42945}"/>
              </a:ext>
            </a:extLst>
          </p:cNvPr>
          <p:cNvGrpSpPr/>
          <p:nvPr/>
        </p:nvGrpSpPr>
        <p:grpSpPr>
          <a:xfrm>
            <a:off x="6015760" y="4503282"/>
            <a:ext cx="109440" cy="109440"/>
            <a:chOff x="4200892" y="4432105"/>
            <a:chExt cx="109440" cy="109440"/>
          </a:xfrm>
        </p:grpSpPr>
        <p:grpSp>
          <p:nvGrpSpPr>
            <p:cNvPr id="21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1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1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1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1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16" name="Group 104">
            <a:extLst>
              <a:ext uri="{FF2B5EF4-FFF2-40B4-BE49-F238E27FC236}">
                <a16:creationId xmlns:a16="http://schemas.microsoft.com/office/drawing/2014/main" id="{F92D2BA8-4210-BC4F-90FE-97F981A42945}"/>
              </a:ext>
            </a:extLst>
          </p:cNvPr>
          <p:cNvGrpSpPr/>
          <p:nvPr/>
        </p:nvGrpSpPr>
        <p:grpSpPr>
          <a:xfrm>
            <a:off x="6594841" y="4505553"/>
            <a:ext cx="109440" cy="109440"/>
            <a:chOff x="4200892" y="4432105"/>
            <a:chExt cx="109440" cy="109440"/>
          </a:xfrm>
        </p:grpSpPr>
        <p:grpSp>
          <p:nvGrpSpPr>
            <p:cNvPr id="217"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20"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21"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18"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19"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22" name="Group 104">
            <a:extLst>
              <a:ext uri="{FF2B5EF4-FFF2-40B4-BE49-F238E27FC236}">
                <a16:creationId xmlns:a16="http://schemas.microsoft.com/office/drawing/2014/main" id="{F92D2BA8-4210-BC4F-90FE-97F981A42945}"/>
              </a:ext>
            </a:extLst>
          </p:cNvPr>
          <p:cNvGrpSpPr/>
          <p:nvPr/>
        </p:nvGrpSpPr>
        <p:grpSpPr>
          <a:xfrm>
            <a:off x="7129683" y="4507831"/>
            <a:ext cx="109440" cy="109440"/>
            <a:chOff x="4200892" y="4432105"/>
            <a:chExt cx="109440" cy="109440"/>
          </a:xfrm>
        </p:grpSpPr>
        <p:grpSp>
          <p:nvGrpSpPr>
            <p:cNvPr id="223"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26"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27"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24"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25"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28" name="Group 104">
            <a:extLst>
              <a:ext uri="{FF2B5EF4-FFF2-40B4-BE49-F238E27FC236}">
                <a16:creationId xmlns:a16="http://schemas.microsoft.com/office/drawing/2014/main" id="{F92D2BA8-4210-BC4F-90FE-97F981A42945}"/>
              </a:ext>
            </a:extLst>
          </p:cNvPr>
          <p:cNvGrpSpPr/>
          <p:nvPr/>
        </p:nvGrpSpPr>
        <p:grpSpPr>
          <a:xfrm>
            <a:off x="7648137" y="4505553"/>
            <a:ext cx="109440" cy="109440"/>
            <a:chOff x="4200892" y="4432105"/>
            <a:chExt cx="109440" cy="109440"/>
          </a:xfrm>
        </p:grpSpPr>
        <p:grpSp>
          <p:nvGrpSpPr>
            <p:cNvPr id="229"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32"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33"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30"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31"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34" name="Group 104">
            <a:extLst>
              <a:ext uri="{FF2B5EF4-FFF2-40B4-BE49-F238E27FC236}">
                <a16:creationId xmlns:a16="http://schemas.microsoft.com/office/drawing/2014/main" id="{F92D2BA8-4210-BC4F-90FE-97F981A42945}"/>
              </a:ext>
            </a:extLst>
          </p:cNvPr>
          <p:cNvGrpSpPr/>
          <p:nvPr/>
        </p:nvGrpSpPr>
        <p:grpSpPr>
          <a:xfrm>
            <a:off x="6027787" y="5450502"/>
            <a:ext cx="109440" cy="109440"/>
            <a:chOff x="4200892" y="4432105"/>
            <a:chExt cx="109440" cy="109440"/>
          </a:xfrm>
        </p:grpSpPr>
        <p:grpSp>
          <p:nvGrpSpPr>
            <p:cNvPr id="23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3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3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3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3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40" name="Group 104">
            <a:extLst>
              <a:ext uri="{FF2B5EF4-FFF2-40B4-BE49-F238E27FC236}">
                <a16:creationId xmlns:a16="http://schemas.microsoft.com/office/drawing/2014/main" id="{F92D2BA8-4210-BC4F-90FE-97F981A42945}"/>
              </a:ext>
            </a:extLst>
          </p:cNvPr>
          <p:cNvGrpSpPr/>
          <p:nvPr/>
        </p:nvGrpSpPr>
        <p:grpSpPr>
          <a:xfrm>
            <a:off x="6598913" y="5450732"/>
            <a:ext cx="109440" cy="109440"/>
            <a:chOff x="4200892" y="4432105"/>
            <a:chExt cx="109440" cy="109440"/>
          </a:xfrm>
        </p:grpSpPr>
        <p:grpSp>
          <p:nvGrpSpPr>
            <p:cNvPr id="24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4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4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4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4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46" name="Group 104">
            <a:extLst>
              <a:ext uri="{FF2B5EF4-FFF2-40B4-BE49-F238E27FC236}">
                <a16:creationId xmlns:a16="http://schemas.microsoft.com/office/drawing/2014/main" id="{F92D2BA8-4210-BC4F-90FE-97F981A42945}"/>
              </a:ext>
            </a:extLst>
          </p:cNvPr>
          <p:cNvGrpSpPr/>
          <p:nvPr/>
        </p:nvGrpSpPr>
        <p:grpSpPr>
          <a:xfrm>
            <a:off x="7129683" y="5432842"/>
            <a:ext cx="109440" cy="109440"/>
            <a:chOff x="4200892" y="4432105"/>
            <a:chExt cx="109440" cy="109440"/>
          </a:xfrm>
        </p:grpSpPr>
        <p:grpSp>
          <p:nvGrpSpPr>
            <p:cNvPr id="247"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50"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51"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48"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49"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52" name="Group 104">
            <a:extLst>
              <a:ext uri="{FF2B5EF4-FFF2-40B4-BE49-F238E27FC236}">
                <a16:creationId xmlns:a16="http://schemas.microsoft.com/office/drawing/2014/main" id="{F92D2BA8-4210-BC4F-90FE-97F981A42945}"/>
              </a:ext>
            </a:extLst>
          </p:cNvPr>
          <p:cNvGrpSpPr/>
          <p:nvPr/>
        </p:nvGrpSpPr>
        <p:grpSpPr>
          <a:xfrm>
            <a:off x="7648137" y="5454627"/>
            <a:ext cx="109440" cy="109440"/>
            <a:chOff x="4200892" y="4432105"/>
            <a:chExt cx="109440" cy="109440"/>
          </a:xfrm>
        </p:grpSpPr>
        <p:grpSp>
          <p:nvGrpSpPr>
            <p:cNvPr id="253"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56"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57"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54"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55"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58" name="Group 104">
            <a:extLst>
              <a:ext uri="{FF2B5EF4-FFF2-40B4-BE49-F238E27FC236}">
                <a16:creationId xmlns:a16="http://schemas.microsoft.com/office/drawing/2014/main" id="{F92D2BA8-4210-BC4F-90FE-97F981A42945}"/>
              </a:ext>
            </a:extLst>
          </p:cNvPr>
          <p:cNvGrpSpPr/>
          <p:nvPr/>
        </p:nvGrpSpPr>
        <p:grpSpPr>
          <a:xfrm>
            <a:off x="6013723" y="6398514"/>
            <a:ext cx="109440" cy="109440"/>
            <a:chOff x="4200892" y="4432105"/>
            <a:chExt cx="109440" cy="109440"/>
          </a:xfrm>
        </p:grpSpPr>
        <p:grpSp>
          <p:nvGrpSpPr>
            <p:cNvPr id="259"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62"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63"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60"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61"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64" name="Group 104">
            <a:extLst>
              <a:ext uri="{FF2B5EF4-FFF2-40B4-BE49-F238E27FC236}">
                <a16:creationId xmlns:a16="http://schemas.microsoft.com/office/drawing/2014/main" id="{F92D2BA8-4210-BC4F-90FE-97F981A42945}"/>
              </a:ext>
            </a:extLst>
          </p:cNvPr>
          <p:cNvGrpSpPr/>
          <p:nvPr/>
        </p:nvGrpSpPr>
        <p:grpSpPr>
          <a:xfrm>
            <a:off x="6590958" y="6384677"/>
            <a:ext cx="109440" cy="109440"/>
            <a:chOff x="4200892" y="4432105"/>
            <a:chExt cx="109440" cy="109440"/>
          </a:xfrm>
        </p:grpSpPr>
        <p:grpSp>
          <p:nvGrpSpPr>
            <p:cNvPr id="26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6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6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6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6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70" name="Group 104">
            <a:extLst>
              <a:ext uri="{FF2B5EF4-FFF2-40B4-BE49-F238E27FC236}">
                <a16:creationId xmlns:a16="http://schemas.microsoft.com/office/drawing/2014/main" id="{F92D2BA8-4210-BC4F-90FE-97F981A42945}"/>
              </a:ext>
            </a:extLst>
          </p:cNvPr>
          <p:cNvGrpSpPr/>
          <p:nvPr/>
        </p:nvGrpSpPr>
        <p:grpSpPr>
          <a:xfrm>
            <a:off x="7129686" y="6370850"/>
            <a:ext cx="109440" cy="109440"/>
            <a:chOff x="4200892" y="4432105"/>
            <a:chExt cx="109440" cy="109440"/>
          </a:xfrm>
        </p:grpSpPr>
        <p:grpSp>
          <p:nvGrpSpPr>
            <p:cNvPr id="27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7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7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7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7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76" name="Group 104">
            <a:extLst>
              <a:ext uri="{FF2B5EF4-FFF2-40B4-BE49-F238E27FC236}">
                <a16:creationId xmlns:a16="http://schemas.microsoft.com/office/drawing/2014/main" id="{F92D2BA8-4210-BC4F-90FE-97F981A42945}"/>
              </a:ext>
            </a:extLst>
          </p:cNvPr>
          <p:cNvGrpSpPr/>
          <p:nvPr/>
        </p:nvGrpSpPr>
        <p:grpSpPr>
          <a:xfrm>
            <a:off x="7654063" y="6370608"/>
            <a:ext cx="109440" cy="109440"/>
            <a:chOff x="4200892" y="4432105"/>
            <a:chExt cx="109440" cy="109440"/>
          </a:xfrm>
        </p:grpSpPr>
        <p:grpSp>
          <p:nvGrpSpPr>
            <p:cNvPr id="277"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80"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81"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78"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79"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4">
            <a:extLst>
              <a:ext uri="{FF2B5EF4-FFF2-40B4-BE49-F238E27FC236}">
                <a16:creationId xmlns:a16="http://schemas.microsoft.com/office/drawing/2014/main" id="{EE98210F-2A8A-F14E-AADA-A739DC2E40E0}"/>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graphicFrame>
        <p:nvGraphicFramePr>
          <p:cNvPr id="5" name="4 Tabla"/>
          <p:cNvGraphicFramePr>
            <a:graphicFrameLocks noGrp="1"/>
          </p:cNvGraphicFramePr>
          <p:nvPr>
            <p:extLst>
              <p:ext uri="{D42A27DB-BD31-4B8C-83A1-F6EECF244321}">
                <p14:modId xmlns:p14="http://schemas.microsoft.com/office/powerpoint/2010/main" val="56860375"/>
              </p:ext>
            </p:extLst>
          </p:nvPr>
        </p:nvGraphicFramePr>
        <p:xfrm>
          <a:off x="554400" y="1687896"/>
          <a:ext cx="10799999" cy="5348552"/>
        </p:xfrm>
        <a:graphic>
          <a:graphicData uri="http://schemas.openxmlformats.org/drawingml/2006/table">
            <a:tbl>
              <a:tblPr firstRow="1" bandRow="1" bandCol="1">
                <a:tableStyleId>{22838BEF-8BB2-4498-84A7-C5851F593DF1}</a:tableStyleId>
              </a:tblPr>
              <a:tblGrid>
                <a:gridCol w="1252675">
                  <a:extLst>
                    <a:ext uri="{9D8B030D-6E8A-4147-A177-3AD203B41FA5}">
                      <a16:colId xmlns:a16="http://schemas.microsoft.com/office/drawing/2014/main" val="20000"/>
                    </a:ext>
                  </a:extLst>
                </a:gridCol>
                <a:gridCol w="1041173">
                  <a:extLst>
                    <a:ext uri="{9D8B030D-6E8A-4147-A177-3AD203B41FA5}">
                      <a16:colId xmlns:a16="http://schemas.microsoft.com/office/drawing/2014/main" val="20001"/>
                    </a:ext>
                  </a:extLst>
                </a:gridCol>
                <a:gridCol w="1722014">
                  <a:extLst>
                    <a:ext uri="{9D8B030D-6E8A-4147-A177-3AD203B41FA5}">
                      <a16:colId xmlns:a16="http://schemas.microsoft.com/office/drawing/2014/main" val="20002"/>
                    </a:ext>
                  </a:extLst>
                </a:gridCol>
                <a:gridCol w="512816">
                  <a:extLst>
                    <a:ext uri="{9D8B030D-6E8A-4147-A177-3AD203B41FA5}">
                      <a16:colId xmlns:a16="http://schemas.microsoft.com/office/drawing/2014/main" val="20003"/>
                    </a:ext>
                  </a:extLst>
                </a:gridCol>
                <a:gridCol w="156613">
                  <a:extLst>
                    <a:ext uri="{9D8B030D-6E8A-4147-A177-3AD203B41FA5}">
                      <a16:colId xmlns:a16="http://schemas.microsoft.com/office/drawing/2014/main" val="20004"/>
                    </a:ext>
                  </a:extLst>
                </a:gridCol>
                <a:gridCol w="388254">
                  <a:extLst>
                    <a:ext uri="{9D8B030D-6E8A-4147-A177-3AD203B41FA5}">
                      <a16:colId xmlns:a16="http://schemas.microsoft.com/office/drawing/2014/main" val="20005"/>
                    </a:ext>
                  </a:extLst>
                </a:gridCol>
                <a:gridCol w="539040">
                  <a:extLst>
                    <a:ext uri="{9D8B030D-6E8A-4147-A177-3AD203B41FA5}">
                      <a16:colId xmlns:a16="http://schemas.microsoft.com/office/drawing/2014/main" val="20006"/>
                    </a:ext>
                  </a:extLst>
                </a:gridCol>
                <a:gridCol w="502618">
                  <a:extLst>
                    <a:ext uri="{9D8B030D-6E8A-4147-A177-3AD203B41FA5}">
                      <a16:colId xmlns:a16="http://schemas.microsoft.com/office/drawing/2014/main" val="20007"/>
                    </a:ext>
                  </a:extLst>
                </a:gridCol>
                <a:gridCol w="269043">
                  <a:extLst>
                    <a:ext uri="{9D8B030D-6E8A-4147-A177-3AD203B41FA5}">
                      <a16:colId xmlns:a16="http://schemas.microsoft.com/office/drawing/2014/main" val="20008"/>
                    </a:ext>
                  </a:extLst>
                </a:gridCol>
                <a:gridCol w="4415753">
                  <a:extLst>
                    <a:ext uri="{9D8B030D-6E8A-4147-A177-3AD203B41FA5}">
                      <a16:colId xmlns:a16="http://schemas.microsoft.com/office/drawing/2014/main" val="20009"/>
                    </a:ext>
                  </a:extLst>
                </a:gridCol>
              </a:tblGrid>
              <a:tr h="426806">
                <a:tc gridSpan="2">
                  <a:txBody>
                    <a:bodyPr/>
                    <a:lstStyle/>
                    <a:p>
                      <a:r>
                        <a:rPr lang="es-CO" sz="1500" dirty="0">
                          <a:solidFill>
                            <a:schemeClr val="tx1">
                              <a:lumMod val="65000"/>
                              <a:lumOff val="35000"/>
                            </a:schemeClr>
                          </a:solidFill>
                          <a:latin typeface="Gotham Medium"/>
                        </a:rPr>
                        <a:t>ESTRATEGIA:</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8">
                  <a:txBody>
                    <a:bodyPr/>
                    <a:lstStyle/>
                    <a:p>
                      <a:pPr lvl="0"/>
                      <a:r>
                        <a:rPr lang="es-CO" sz="1500" b="0" dirty="0">
                          <a:solidFill>
                            <a:schemeClr val="tx1">
                              <a:lumMod val="50000"/>
                              <a:lumOff val="50000"/>
                            </a:schemeClr>
                          </a:solidFill>
                          <a:latin typeface="Gotham Medium"/>
                        </a:rPr>
                        <a:t>Actualización y formación de competencias en las Estructuras de Alto Nivel, la Norma y la Guía Técnica de Calidad de la Rama Judicial; el MIPG para los servidores Judiciales.</a:t>
                      </a:r>
                      <a:endParaRPr lang="es-ES" sz="15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pPr lvl="0" algn="just"/>
                      <a:endParaRPr lang="es-ES" sz="12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432850">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OBJETIVO:</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8">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500" dirty="0">
                          <a:solidFill>
                            <a:schemeClr val="tx1">
                              <a:lumMod val="50000"/>
                              <a:lumOff val="50000"/>
                            </a:schemeClr>
                          </a:solidFill>
                          <a:latin typeface="Gotham Medium"/>
                        </a:rPr>
                        <a:t>Incentivar, fomentar y lograr la interiorización y concientización, así como la apropiación de los Modelos de Gestión, las Estructuras de Alto Nivel: Normas ISO, así como la Norma Técnica de Calidad NTC 6256 y Guía Técnica de Calidad GTC 286 en el nivel central, en los Consejos Seccionales de la Judicatura, las Direcciones Seccionales de Administración Judicial y en los Despachos Judiciales  de la Rama Judicial con el fin de contar con servidores judiciales actualizados, formados y debidamente certificados en Estructuras de Alto Nivel, la Norma y la Guía Técnica de Calidad de la Rama Judicial; el MIPG y como consecuencia de ellos contar con equipos de Auditores Certificados Internos a nivel seccional para cubrir el 100% de las necesidades de Auditorías Internas y generar capacidad instalada y cuadros de relevo en la Rama Judicial.</a:t>
                      </a:r>
                      <a:endParaRPr lang="es-ES" sz="15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200" dirty="0">
                        <a:solidFill>
                          <a:schemeClr val="tx1">
                            <a:lumMod val="50000"/>
                            <a:lumOff val="50000"/>
                          </a:schemeClr>
                        </a:solidFill>
                        <a:latin typeface="Gotham Medium"/>
                      </a:endParaRPr>
                    </a:p>
                  </a:txBody>
                  <a:tcP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1"/>
                  </a:ext>
                </a:extLst>
              </a:tr>
              <a:tr h="591163">
                <a:tc>
                  <a:txBody>
                    <a:bodyPr/>
                    <a:lstStyle/>
                    <a:p>
                      <a:r>
                        <a:rPr lang="es-CO" sz="1500" b="1" dirty="0">
                          <a:solidFill>
                            <a:schemeClr val="tx1">
                              <a:lumMod val="65000"/>
                              <a:lumOff val="35000"/>
                            </a:schemeClr>
                          </a:solidFill>
                          <a:latin typeface="Gotham Medium"/>
                        </a:rPr>
                        <a:t>LIDERA:</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4">
                  <a:txBody>
                    <a:bodyPr/>
                    <a:lstStyle/>
                    <a:p>
                      <a:pPr algn="just"/>
                      <a:r>
                        <a:rPr lang="es-CO" sz="1500" b="1" dirty="0">
                          <a:solidFill>
                            <a:schemeClr val="tx1">
                              <a:lumMod val="50000"/>
                              <a:lumOff val="50000"/>
                            </a:schemeClr>
                          </a:solidFill>
                          <a:latin typeface="Gotham Medium"/>
                        </a:rPr>
                        <a:t>Dra.</a:t>
                      </a:r>
                      <a:r>
                        <a:rPr lang="es-CO" sz="1500" b="1" baseline="0" dirty="0">
                          <a:solidFill>
                            <a:schemeClr val="tx1">
                              <a:lumMod val="50000"/>
                              <a:lumOff val="50000"/>
                            </a:schemeClr>
                          </a:solidFill>
                          <a:latin typeface="Gotham Medium"/>
                        </a:rPr>
                        <a:t> Martha Lucia Olano  de Noguera</a:t>
                      </a:r>
                    </a:p>
                    <a:p>
                      <a:pPr algn="l"/>
                      <a:r>
                        <a:rPr lang="es-CO" sz="1500" b="1" baseline="0" dirty="0">
                          <a:solidFill>
                            <a:schemeClr val="tx1">
                              <a:lumMod val="50000"/>
                              <a:lumOff val="50000"/>
                            </a:schemeClr>
                          </a:solidFill>
                          <a:latin typeface="Gotham Medium"/>
                        </a:rPr>
                        <a:t>Magistrada Líder del SIGCMA.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just"/>
                      <a:r>
                        <a:rPr lang="es-CO" sz="1500" b="1" dirty="0">
                          <a:solidFill>
                            <a:schemeClr val="tx1">
                              <a:lumMod val="65000"/>
                              <a:lumOff val="35000"/>
                            </a:schemeClr>
                          </a:solidFill>
                          <a:latin typeface="Gotham Medium"/>
                        </a:rPr>
                        <a:t>COORDINA:</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50000"/>
                              <a:lumOff val="50000"/>
                            </a:schemeClr>
                          </a:solidFill>
                          <a:latin typeface="Gotham Medium"/>
                        </a:rPr>
                        <a:t>Coordinador</a:t>
                      </a:r>
                      <a:r>
                        <a:rPr lang="es-CO" sz="1500" b="1" baseline="0" dirty="0">
                          <a:solidFill>
                            <a:schemeClr val="tx1">
                              <a:lumMod val="50000"/>
                              <a:lumOff val="50000"/>
                            </a:schemeClr>
                          </a:solidFill>
                          <a:latin typeface="Gotham Medium"/>
                        </a:rPr>
                        <a:t> Nacional del SIGCMA.</a:t>
                      </a:r>
                      <a:endParaRPr lang="en-US" sz="15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r h="274376">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1" dirty="0">
                          <a:solidFill>
                            <a:schemeClr val="tx1">
                              <a:lumMod val="65000"/>
                              <a:lumOff val="35000"/>
                            </a:schemeClr>
                          </a:solidFill>
                          <a:latin typeface="Gotham Medium"/>
                        </a:rPr>
                        <a:t>ACTIVIDADES</a:t>
                      </a:r>
                      <a:endParaRPr lang="en-US" sz="16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1" dirty="0">
                          <a:latin typeface="Gotham Medium"/>
                        </a:rPr>
                        <a:t>CRONOGRAMA</a:t>
                      </a:r>
                      <a:endParaRPr lang="en-US" sz="1600" b="1" dirty="0">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b="1" dirty="0">
                          <a:solidFill>
                            <a:schemeClr val="tx1">
                              <a:lumMod val="65000"/>
                              <a:lumOff val="35000"/>
                            </a:schemeClr>
                          </a:solidFill>
                          <a:latin typeface="Gotham Medium"/>
                        </a:rPr>
                        <a:t>RESPONSABLE</a:t>
                      </a:r>
                      <a:endParaRPr lang="en-US" sz="16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37636">
                <a:tc gridSpan="3">
                  <a:txBody>
                    <a:bodyPr/>
                    <a:lstStyle/>
                    <a:p>
                      <a:pPr algn="just"/>
                      <a:r>
                        <a:rPr lang="es-CO" sz="1400" dirty="0">
                          <a:solidFill>
                            <a:schemeClr val="tx1">
                              <a:lumMod val="65000"/>
                              <a:lumOff val="35000"/>
                            </a:schemeClr>
                          </a:solidFill>
                          <a:latin typeface="Gotham Medium"/>
                        </a:rPr>
                        <a:t>Levantamiento de información de los servidores judiciales que van a realizar el proceso de formación.</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1T</a:t>
                      </a:r>
                      <a:endParaRPr lang="en-US" sz="1150" b="1" dirty="0">
                        <a:solidFill>
                          <a:schemeClr val="tx1">
                            <a:lumMod val="65000"/>
                            <a:lumOff val="35000"/>
                          </a:schemeClr>
                        </a:solidFill>
                        <a:effectLst/>
                        <a:latin typeface="Gotham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150" kern="1200" dirty="0">
                          <a:solidFill>
                            <a:schemeClr val="tx1">
                              <a:lumMod val="50000"/>
                              <a:lumOff val="50000"/>
                            </a:schemeClr>
                          </a:solidFill>
                          <a:effectLst/>
                          <a:latin typeface="Gotham Medium"/>
                          <a:ea typeface="+mn-ea"/>
                          <a:cs typeface="+mn-cs"/>
                        </a:rPr>
                        <a:t> </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2T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3T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4T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4" gridSpan="2">
                  <a:txBody>
                    <a:bodyPr/>
                    <a:lstStyle/>
                    <a:p>
                      <a:pPr algn="ctr"/>
                      <a:r>
                        <a:rPr lang="es-CO" sz="1400" b="1" dirty="0">
                          <a:solidFill>
                            <a:schemeClr val="tx1">
                              <a:lumMod val="65000"/>
                              <a:lumOff val="35000"/>
                            </a:schemeClr>
                          </a:solidFill>
                          <a:latin typeface="Gotham Medium"/>
                        </a:rPr>
                        <a:t>Coordinación Nacional del</a:t>
                      </a:r>
                      <a:r>
                        <a:rPr lang="es-CO" sz="1400" b="1" baseline="0" dirty="0">
                          <a:solidFill>
                            <a:schemeClr val="tx1">
                              <a:lumMod val="65000"/>
                              <a:lumOff val="35000"/>
                            </a:schemeClr>
                          </a:solidFill>
                          <a:latin typeface="Gotham Medium"/>
                        </a:rPr>
                        <a:t> SIGCMA</a:t>
                      </a:r>
                      <a:endParaRPr lang="en-US" sz="14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rowSpan="4" hMerge="1">
                  <a:txBody>
                    <a:bodyPr/>
                    <a:lstStyle/>
                    <a:p>
                      <a:endParaRPr lang="es-CO"/>
                    </a:p>
                  </a:txBody>
                  <a:tcPr/>
                </a:tc>
                <a:extLst>
                  <a:ext uri="{0D108BD9-81ED-4DB2-BD59-A6C34878D82A}">
                    <a16:rowId xmlns:a16="http://schemas.microsoft.com/office/drawing/2014/main" val="10004"/>
                  </a:ext>
                </a:extLst>
              </a:tr>
              <a:tr h="464368">
                <a:tc gridSpan="3">
                  <a:txBody>
                    <a:bodyPr/>
                    <a:lstStyle/>
                    <a:p>
                      <a:pPr algn="just"/>
                      <a:r>
                        <a:rPr lang="es-CO" sz="1400" dirty="0">
                          <a:solidFill>
                            <a:schemeClr val="tx1">
                              <a:lumMod val="65000"/>
                              <a:lumOff val="35000"/>
                            </a:schemeClr>
                          </a:solidFill>
                          <a:latin typeface="Gotham Medium"/>
                        </a:rPr>
                        <a:t>Realización</a:t>
                      </a:r>
                      <a:r>
                        <a:rPr lang="es-CO" sz="1400" baseline="0" dirty="0">
                          <a:solidFill>
                            <a:schemeClr val="tx1">
                              <a:lumMod val="65000"/>
                              <a:lumOff val="35000"/>
                            </a:schemeClr>
                          </a:solidFill>
                          <a:latin typeface="Gotham Medium"/>
                        </a:rPr>
                        <a:t> procesos contractuales.</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vMerge="1">
                  <a:txBody>
                    <a:bodyPr/>
                    <a:lstStyle/>
                    <a:p>
                      <a:pPr algn="ct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s-CO"/>
                    </a:p>
                  </a:txBody>
                  <a:tcPr/>
                </a:tc>
                <a:extLst>
                  <a:ext uri="{0D108BD9-81ED-4DB2-BD59-A6C34878D82A}">
                    <a16:rowId xmlns:a16="http://schemas.microsoft.com/office/drawing/2014/main" val="10005"/>
                  </a:ext>
                </a:extLst>
              </a:tr>
              <a:tr h="426806">
                <a:tc gridSpan="3">
                  <a:txBody>
                    <a:bodyPr/>
                    <a:lstStyle/>
                    <a:p>
                      <a:pPr algn="just"/>
                      <a:r>
                        <a:rPr lang="es-CO" sz="1400" dirty="0">
                          <a:solidFill>
                            <a:schemeClr val="tx1">
                              <a:lumMod val="65000"/>
                              <a:lumOff val="35000"/>
                            </a:schemeClr>
                          </a:solidFill>
                          <a:latin typeface="Gotham Medium"/>
                        </a:rPr>
                        <a:t>Elaboración</a:t>
                      </a:r>
                      <a:r>
                        <a:rPr lang="es-CO" sz="1400" baseline="0" dirty="0">
                          <a:solidFill>
                            <a:schemeClr val="tx1">
                              <a:lumMod val="65000"/>
                              <a:lumOff val="35000"/>
                            </a:schemeClr>
                          </a:solidFill>
                          <a:latin typeface="Gotham Medium"/>
                        </a:rPr>
                        <a:t> de la estructura Curricular, de acuerdo con los intereses del CSJ.</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gridSpan="2" vMerge="1">
                  <a:txBody>
                    <a:bodyPr/>
                    <a:lstStyle/>
                    <a:p>
                      <a:pPr algn="ct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s-CO"/>
                    </a:p>
                  </a:txBody>
                  <a:tcPr/>
                </a:tc>
                <a:extLst>
                  <a:ext uri="{0D108BD9-81ED-4DB2-BD59-A6C34878D82A}">
                    <a16:rowId xmlns:a16="http://schemas.microsoft.com/office/drawing/2014/main" val="10006"/>
                  </a:ext>
                </a:extLst>
              </a:tr>
              <a:tr h="433065">
                <a:tc gridSpan="8">
                  <a:txBody>
                    <a:bodyPr/>
                    <a:lstStyle/>
                    <a:p>
                      <a:pPr algn="just"/>
                      <a:endParaRPr lang="en-US" sz="1100" dirty="0">
                        <a:solidFill>
                          <a:schemeClr val="tx1">
                            <a:lumMod val="65000"/>
                            <a:lumOff val="35000"/>
                          </a:schemeClr>
                        </a:solidFill>
                        <a:latin typeface="Gotham Medium"/>
                      </a:endParaRPr>
                    </a:p>
                  </a:txBody>
                  <a:tcPr anchor="ctr">
                    <a:lnL w="12700" cmpd="sng">
                      <a:noFill/>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gridSpan="2" vMerge="1">
                  <a:txBody>
                    <a:bodyPr/>
                    <a:lstStyle/>
                    <a:p>
                      <a:endParaRPr lang="en-US" sz="1200" b="1" dirty="0">
                        <a:solidFill>
                          <a:schemeClr val="tx1">
                            <a:lumMod val="65000"/>
                            <a:lumOff val="35000"/>
                          </a:schemeClr>
                        </a:solidFill>
                        <a:latin typeface="Gotham Medium"/>
                      </a:endParaRPr>
                    </a:p>
                  </a:txBody>
                  <a:tcP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s-CO"/>
                    </a:p>
                  </a:txBody>
                  <a:tcPr/>
                </a:tc>
                <a:extLst>
                  <a:ext uri="{0D108BD9-81ED-4DB2-BD59-A6C34878D82A}">
                    <a16:rowId xmlns:a16="http://schemas.microsoft.com/office/drawing/2014/main" val="10007"/>
                  </a:ext>
                </a:extLst>
              </a:tr>
            </a:tbl>
          </a:graphicData>
        </a:graphic>
      </p:graphicFrame>
      <p:cxnSp>
        <p:nvCxnSpPr>
          <p:cNvPr id="77" name="Straight Connector 41">
            <a:extLst>
              <a:ext uri="{FF2B5EF4-FFF2-40B4-BE49-F238E27FC236}">
                <a16:creationId xmlns:a16="http://schemas.microsoft.com/office/drawing/2014/main" id="{768C9111-165C-8440-A8C9-ECA52C687868}"/>
              </a:ext>
            </a:extLst>
          </p:cNvPr>
          <p:cNvCxnSpPr/>
          <p:nvPr/>
        </p:nvCxnSpPr>
        <p:spPr>
          <a:xfrm>
            <a:off x="1324841" y="1647652"/>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78" name="Rectangle 69">
            <a:extLst>
              <a:ext uri="{FF2B5EF4-FFF2-40B4-BE49-F238E27FC236}">
                <a16:creationId xmlns:a16="http://schemas.microsoft.com/office/drawing/2014/main" id="{3B32B5E7-ED45-6945-942B-69C68272165A}"/>
              </a:ext>
            </a:extLst>
          </p:cNvPr>
          <p:cNvSpPr/>
          <p:nvPr/>
        </p:nvSpPr>
        <p:spPr>
          <a:xfrm>
            <a:off x="1095375" y="92409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9" name="Rectangle 70">
            <a:extLst>
              <a:ext uri="{FF2B5EF4-FFF2-40B4-BE49-F238E27FC236}">
                <a16:creationId xmlns:a16="http://schemas.microsoft.com/office/drawing/2014/main" id="{A0F48E4F-354E-8D42-B488-D1086A08F77B}"/>
              </a:ext>
            </a:extLst>
          </p:cNvPr>
          <p:cNvSpPr/>
          <p:nvPr/>
        </p:nvSpPr>
        <p:spPr>
          <a:xfrm>
            <a:off x="1095375" y="107847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0" name="Rectangle 71">
            <a:extLst>
              <a:ext uri="{FF2B5EF4-FFF2-40B4-BE49-F238E27FC236}">
                <a16:creationId xmlns:a16="http://schemas.microsoft.com/office/drawing/2014/main" id="{1FA732A3-7B1A-284E-AE6F-12A67BEB5B54}"/>
              </a:ext>
            </a:extLst>
          </p:cNvPr>
          <p:cNvSpPr/>
          <p:nvPr/>
        </p:nvSpPr>
        <p:spPr>
          <a:xfrm>
            <a:off x="0" y="93396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1" name="Rectangle 72">
            <a:extLst>
              <a:ext uri="{FF2B5EF4-FFF2-40B4-BE49-F238E27FC236}">
                <a16:creationId xmlns:a16="http://schemas.microsoft.com/office/drawing/2014/main" id="{A7C30E5C-621F-F04F-AD83-7C213D62479D}"/>
              </a:ext>
            </a:extLst>
          </p:cNvPr>
          <p:cNvSpPr/>
          <p:nvPr/>
        </p:nvSpPr>
        <p:spPr>
          <a:xfrm>
            <a:off x="241710" y="93284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2" name="TextBox 44">
            <a:extLst>
              <a:ext uri="{FF2B5EF4-FFF2-40B4-BE49-F238E27FC236}">
                <a16:creationId xmlns:a16="http://schemas.microsoft.com/office/drawing/2014/main" id="{D83B896E-6536-A342-A503-C7A3F085EAAF}"/>
              </a:ext>
            </a:extLst>
          </p:cNvPr>
          <p:cNvSpPr txBox="1"/>
          <p:nvPr/>
        </p:nvSpPr>
        <p:spPr>
          <a:xfrm>
            <a:off x="1263443" y="1164117"/>
            <a:ext cx="4450257" cy="586314"/>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OBJETIVO ESPECÍFICO</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sp>
        <p:nvSpPr>
          <p:cNvPr id="83" name="TextBox 81">
            <a:extLst>
              <a:ext uri="{FF2B5EF4-FFF2-40B4-BE49-F238E27FC236}">
                <a16:creationId xmlns:a16="http://schemas.microsoft.com/office/drawing/2014/main" id="{8B6663FE-9C5B-714F-8438-E6501F7F15CD}"/>
              </a:ext>
            </a:extLst>
          </p:cNvPr>
          <p:cNvSpPr txBox="1"/>
          <p:nvPr/>
        </p:nvSpPr>
        <p:spPr>
          <a:xfrm>
            <a:off x="147768" y="911980"/>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grpSp>
        <p:nvGrpSpPr>
          <p:cNvPr id="90" name="Group 104">
            <a:extLst>
              <a:ext uri="{FF2B5EF4-FFF2-40B4-BE49-F238E27FC236}">
                <a16:creationId xmlns:a16="http://schemas.microsoft.com/office/drawing/2014/main" id="{F92D2BA8-4210-BC4F-90FE-97F981A42945}"/>
              </a:ext>
            </a:extLst>
          </p:cNvPr>
          <p:cNvGrpSpPr/>
          <p:nvPr/>
        </p:nvGrpSpPr>
        <p:grpSpPr>
          <a:xfrm>
            <a:off x="5270259" y="5339122"/>
            <a:ext cx="109440" cy="109440"/>
            <a:chOff x="4200892" y="4432105"/>
            <a:chExt cx="109440" cy="109440"/>
          </a:xfrm>
        </p:grpSpPr>
        <p:grpSp>
          <p:nvGrpSpPr>
            <p:cNvPr id="9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9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9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9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9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08" name="Group 104">
            <a:extLst>
              <a:ext uri="{FF2B5EF4-FFF2-40B4-BE49-F238E27FC236}">
                <a16:creationId xmlns:a16="http://schemas.microsoft.com/office/drawing/2014/main" id="{F92D2BA8-4210-BC4F-90FE-97F981A42945}"/>
              </a:ext>
            </a:extLst>
          </p:cNvPr>
          <p:cNvGrpSpPr/>
          <p:nvPr/>
        </p:nvGrpSpPr>
        <p:grpSpPr>
          <a:xfrm>
            <a:off x="4761335" y="5787236"/>
            <a:ext cx="109440" cy="109440"/>
            <a:chOff x="4200892" y="4432105"/>
            <a:chExt cx="109440" cy="109440"/>
          </a:xfrm>
        </p:grpSpPr>
        <p:grpSp>
          <p:nvGrpSpPr>
            <p:cNvPr id="109"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12"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13"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10"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11"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14" name="Group 104">
            <a:extLst>
              <a:ext uri="{FF2B5EF4-FFF2-40B4-BE49-F238E27FC236}">
                <a16:creationId xmlns:a16="http://schemas.microsoft.com/office/drawing/2014/main" id="{F92D2BA8-4210-BC4F-90FE-97F981A42945}"/>
              </a:ext>
            </a:extLst>
          </p:cNvPr>
          <p:cNvGrpSpPr/>
          <p:nvPr/>
        </p:nvGrpSpPr>
        <p:grpSpPr>
          <a:xfrm>
            <a:off x="5270263" y="5789503"/>
            <a:ext cx="109440" cy="109440"/>
            <a:chOff x="4200892" y="4432105"/>
            <a:chExt cx="109440" cy="109440"/>
          </a:xfrm>
        </p:grpSpPr>
        <p:grpSp>
          <p:nvGrpSpPr>
            <p:cNvPr id="11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1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1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1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1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44" name="Group 104">
            <a:extLst>
              <a:ext uri="{FF2B5EF4-FFF2-40B4-BE49-F238E27FC236}">
                <a16:creationId xmlns:a16="http://schemas.microsoft.com/office/drawing/2014/main" id="{F92D2BA8-4210-BC4F-90FE-97F981A42945}"/>
              </a:ext>
            </a:extLst>
          </p:cNvPr>
          <p:cNvGrpSpPr/>
          <p:nvPr/>
        </p:nvGrpSpPr>
        <p:grpSpPr>
          <a:xfrm>
            <a:off x="5821390" y="6283946"/>
            <a:ext cx="109440" cy="109440"/>
            <a:chOff x="4200892" y="4432105"/>
            <a:chExt cx="109440" cy="109440"/>
          </a:xfrm>
        </p:grpSpPr>
        <p:grpSp>
          <p:nvGrpSpPr>
            <p:cNvPr id="14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4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4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4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4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4">
            <a:extLst>
              <a:ext uri="{FF2B5EF4-FFF2-40B4-BE49-F238E27FC236}">
                <a16:creationId xmlns:a16="http://schemas.microsoft.com/office/drawing/2014/main" id="{EE98210F-2A8A-F14E-AADA-A739DC2E40E0}"/>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graphicFrame>
        <p:nvGraphicFramePr>
          <p:cNvPr id="5" name="4 Tabla"/>
          <p:cNvGraphicFramePr>
            <a:graphicFrameLocks noGrp="1"/>
          </p:cNvGraphicFramePr>
          <p:nvPr>
            <p:extLst>
              <p:ext uri="{D42A27DB-BD31-4B8C-83A1-F6EECF244321}">
                <p14:modId xmlns:p14="http://schemas.microsoft.com/office/powerpoint/2010/main" val="1720943829"/>
              </p:ext>
            </p:extLst>
          </p:nvPr>
        </p:nvGraphicFramePr>
        <p:xfrm>
          <a:off x="618396" y="1532949"/>
          <a:ext cx="10836811" cy="5242560"/>
        </p:xfrm>
        <a:graphic>
          <a:graphicData uri="http://schemas.openxmlformats.org/drawingml/2006/table">
            <a:tbl>
              <a:tblPr firstRow="1" bandRow="1" bandCol="1">
                <a:tableStyleId>{22838BEF-8BB2-4498-84A7-C5851F593DF1}</a:tableStyleId>
              </a:tblPr>
              <a:tblGrid>
                <a:gridCol w="1086331">
                  <a:extLst>
                    <a:ext uri="{9D8B030D-6E8A-4147-A177-3AD203B41FA5}">
                      <a16:colId xmlns:a16="http://schemas.microsoft.com/office/drawing/2014/main" val="20000"/>
                    </a:ext>
                  </a:extLst>
                </a:gridCol>
                <a:gridCol w="301598">
                  <a:extLst>
                    <a:ext uri="{9D8B030D-6E8A-4147-A177-3AD203B41FA5}">
                      <a16:colId xmlns:a16="http://schemas.microsoft.com/office/drawing/2014/main" val="20001"/>
                    </a:ext>
                  </a:extLst>
                </a:gridCol>
                <a:gridCol w="3087769">
                  <a:extLst>
                    <a:ext uri="{9D8B030D-6E8A-4147-A177-3AD203B41FA5}">
                      <a16:colId xmlns:a16="http://schemas.microsoft.com/office/drawing/2014/main" val="20002"/>
                    </a:ext>
                  </a:extLst>
                </a:gridCol>
                <a:gridCol w="565228">
                  <a:extLst>
                    <a:ext uri="{9D8B030D-6E8A-4147-A177-3AD203B41FA5}">
                      <a16:colId xmlns:a16="http://schemas.microsoft.com/office/drawing/2014/main" val="20006"/>
                    </a:ext>
                  </a:extLst>
                </a:gridCol>
                <a:gridCol w="534572">
                  <a:extLst>
                    <a:ext uri="{9D8B030D-6E8A-4147-A177-3AD203B41FA5}">
                      <a16:colId xmlns:a16="http://schemas.microsoft.com/office/drawing/2014/main" val="1780809304"/>
                    </a:ext>
                  </a:extLst>
                </a:gridCol>
                <a:gridCol w="520505">
                  <a:extLst>
                    <a:ext uri="{9D8B030D-6E8A-4147-A177-3AD203B41FA5}">
                      <a16:colId xmlns:a16="http://schemas.microsoft.com/office/drawing/2014/main" val="1744435765"/>
                    </a:ext>
                  </a:extLst>
                </a:gridCol>
                <a:gridCol w="199506">
                  <a:extLst>
                    <a:ext uri="{9D8B030D-6E8A-4147-A177-3AD203B41FA5}">
                      <a16:colId xmlns:a16="http://schemas.microsoft.com/office/drawing/2014/main" val="3674041929"/>
                    </a:ext>
                  </a:extLst>
                </a:gridCol>
                <a:gridCol w="335066">
                  <a:extLst>
                    <a:ext uri="{9D8B030D-6E8A-4147-A177-3AD203B41FA5}">
                      <a16:colId xmlns:a16="http://schemas.microsoft.com/office/drawing/2014/main" val="20009"/>
                    </a:ext>
                  </a:extLst>
                </a:gridCol>
                <a:gridCol w="492369">
                  <a:extLst>
                    <a:ext uri="{9D8B030D-6E8A-4147-A177-3AD203B41FA5}">
                      <a16:colId xmlns:a16="http://schemas.microsoft.com/office/drawing/2014/main" val="1060526195"/>
                    </a:ext>
                  </a:extLst>
                </a:gridCol>
                <a:gridCol w="3713867">
                  <a:extLst>
                    <a:ext uri="{9D8B030D-6E8A-4147-A177-3AD203B41FA5}">
                      <a16:colId xmlns:a16="http://schemas.microsoft.com/office/drawing/2014/main" val="2994806974"/>
                    </a:ext>
                  </a:extLst>
                </a:gridCol>
              </a:tblGrid>
              <a:tr h="426655">
                <a:tc gridSpan="2">
                  <a:txBody>
                    <a:bodyPr/>
                    <a:lstStyle/>
                    <a:p>
                      <a:r>
                        <a:rPr lang="es-CO" sz="1500" dirty="0">
                          <a:solidFill>
                            <a:schemeClr val="tx1">
                              <a:lumMod val="65000"/>
                              <a:lumOff val="35000"/>
                            </a:schemeClr>
                          </a:solidFill>
                          <a:latin typeface="Gotham Medium"/>
                        </a:rPr>
                        <a:t>ESTRATEGIA:</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8">
                  <a:txBody>
                    <a:bodyPr/>
                    <a:lstStyle/>
                    <a:p>
                      <a:pPr lvl="0"/>
                      <a:r>
                        <a:rPr lang="es-CO" sz="1400" b="0" dirty="0">
                          <a:solidFill>
                            <a:schemeClr val="tx1">
                              <a:lumMod val="50000"/>
                              <a:lumOff val="50000"/>
                            </a:schemeClr>
                          </a:solidFill>
                          <a:latin typeface="Gotham Medium"/>
                        </a:rPr>
                        <a:t>Actualización y formación de competencias</a:t>
                      </a:r>
                      <a:r>
                        <a:rPr lang="es-CO" sz="1400" b="0" baseline="0" dirty="0">
                          <a:solidFill>
                            <a:schemeClr val="tx1">
                              <a:lumMod val="50000"/>
                              <a:lumOff val="50000"/>
                            </a:schemeClr>
                          </a:solidFill>
                          <a:latin typeface="Gotham Medium"/>
                        </a:rPr>
                        <a:t> </a:t>
                      </a:r>
                      <a:r>
                        <a:rPr lang="es-CO" sz="1400" b="0" dirty="0">
                          <a:solidFill>
                            <a:schemeClr val="tx1">
                              <a:lumMod val="50000"/>
                              <a:lumOff val="50000"/>
                            </a:schemeClr>
                          </a:solidFill>
                          <a:latin typeface="Gotham Medium"/>
                        </a:rPr>
                        <a:t>en las Estructuras de Alto Nivel, la Norma y la Guía Técnica de Calidad de la Rama Judicial; el MIPG para los servidores Judiciales.</a:t>
                      </a:r>
                      <a:endParaRPr lang="es-ES" sz="14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pPr lvl="0"/>
                      <a:endParaRPr lang="es-ES" sz="14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extLst>
                  <a:ext uri="{0D108BD9-81ED-4DB2-BD59-A6C34878D82A}">
                    <a16:rowId xmlns:a16="http://schemas.microsoft.com/office/drawing/2014/main" val="10000"/>
                  </a:ext>
                </a:extLst>
              </a:tr>
              <a:tr h="1432343">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OBJETIVO:</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8">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dirty="0">
                          <a:solidFill>
                            <a:schemeClr val="tx1">
                              <a:lumMod val="50000"/>
                              <a:lumOff val="50000"/>
                            </a:schemeClr>
                          </a:solidFill>
                          <a:latin typeface="Gotham Medium"/>
                        </a:rPr>
                        <a:t>Incentivar, fomentar y lograr la interiorización y concientización, así como la apropiación de los Modelos de Gestión, las Estructuras de Alto Nivel: Normas ISO, así como la Norma Técnica de Calidad NTC 6256 y Guía Técnica de Calidad GTC 286 en el nivel central, en los Consejos Seccionales de la Judicatura, las Direcciones Seccionales de Administración Judicial y en los Despachos Judiciales  de la Rama Judicial con el fin de contar con servidores judiciales actualizados, formados y debidamente certificados en Estructuras de Alto Nivel, la Norma y la Guía Técnica de Calidad de la Rama Judicial; el MIPG y como consecuencia de ellos contar con equipos de Auditores Certificados Internos a nivel seccional para cubrir el 100% de las necesidades de Auditorías Internas y generar capacidad instalada y cuadros de relevo en la Rama Judicial.</a:t>
                      </a:r>
                      <a:endParaRPr lang="es-ES" sz="14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extLst>
                  <a:ext uri="{0D108BD9-81ED-4DB2-BD59-A6C34878D82A}">
                    <a16:rowId xmlns:a16="http://schemas.microsoft.com/office/drawing/2014/main" val="10001"/>
                  </a:ext>
                </a:extLst>
              </a:tr>
              <a:tr h="457131">
                <a:tc>
                  <a:txBody>
                    <a:bodyPr/>
                    <a:lstStyle/>
                    <a:p>
                      <a:r>
                        <a:rPr lang="es-CO" sz="1500" b="1" dirty="0">
                          <a:solidFill>
                            <a:schemeClr val="tx1">
                              <a:lumMod val="65000"/>
                              <a:lumOff val="35000"/>
                            </a:schemeClr>
                          </a:solidFill>
                          <a:latin typeface="Gotham Medium"/>
                        </a:rPr>
                        <a:t>LIDERA:</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2">
                  <a:txBody>
                    <a:bodyPr/>
                    <a:lstStyle/>
                    <a:p>
                      <a:pPr algn="just"/>
                      <a:r>
                        <a:rPr lang="es-CO" sz="1400" b="1" dirty="0">
                          <a:solidFill>
                            <a:schemeClr val="tx1">
                              <a:lumMod val="50000"/>
                              <a:lumOff val="50000"/>
                            </a:schemeClr>
                          </a:solidFill>
                          <a:latin typeface="Gotham Medium"/>
                        </a:rPr>
                        <a:t>Dra.</a:t>
                      </a:r>
                      <a:r>
                        <a:rPr lang="es-CO" sz="1400" b="1" baseline="0" dirty="0">
                          <a:solidFill>
                            <a:schemeClr val="tx1">
                              <a:lumMod val="50000"/>
                              <a:lumOff val="50000"/>
                            </a:schemeClr>
                          </a:solidFill>
                          <a:latin typeface="Gotham Medium"/>
                        </a:rPr>
                        <a:t> Martha Lucia Olano  de Noguera</a:t>
                      </a:r>
                    </a:p>
                    <a:p>
                      <a:pPr algn="l"/>
                      <a:r>
                        <a:rPr lang="es-CO" sz="1400" b="1" baseline="0" dirty="0">
                          <a:solidFill>
                            <a:schemeClr val="tx1">
                              <a:lumMod val="50000"/>
                              <a:lumOff val="50000"/>
                            </a:schemeClr>
                          </a:solidFill>
                          <a:latin typeface="Gotham Medium"/>
                        </a:rPr>
                        <a:t>Magistrada Líder del SIGCMA.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gridSpan="4">
                  <a:txBody>
                    <a:bodyPr/>
                    <a:lstStyle/>
                    <a:p>
                      <a:r>
                        <a:rPr lang="es-CO" sz="1500" b="1" dirty="0">
                          <a:solidFill>
                            <a:schemeClr val="tx1">
                              <a:lumMod val="65000"/>
                              <a:lumOff val="35000"/>
                            </a:schemeClr>
                          </a:solidFill>
                          <a:latin typeface="Gotham Medium"/>
                        </a:rPr>
                        <a:t>COORDINA:</a:t>
                      </a:r>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MX"/>
                    </a:p>
                  </a:txBody>
                  <a:tcPr/>
                </a:tc>
                <a:tc hMerge="1">
                  <a:txBody>
                    <a:bodyPr/>
                    <a:lstStyle/>
                    <a:p>
                      <a:endParaRPr lang="es-MX"/>
                    </a:p>
                  </a:txBody>
                  <a:tcPr/>
                </a:tc>
                <a:tc hMerge="1">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50000"/>
                              <a:lumOff val="50000"/>
                            </a:schemeClr>
                          </a:solidFill>
                          <a:latin typeface="Gotham Medium"/>
                        </a:rPr>
                        <a:t>Coordinador</a:t>
                      </a:r>
                      <a:r>
                        <a:rPr lang="es-CO" sz="1500" b="1" baseline="0" dirty="0">
                          <a:solidFill>
                            <a:schemeClr val="tx1">
                              <a:lumMod val="50000"/>
                              <a:lumOff val="50000"/>
                            </a:schemeClr>
                          </a:solidFill>
                          <a:latin typeface="Gotham Medium"/>
                        </a:rPr>
                        <a:t> Nacional del SIGCMA.</a:t>
                      </a:r>
                      <a:endParaRPr lang="en-US" sz="15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MX"/>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5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r h="274278">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1" dirty="0">
                          <a:solidFill>
                            <a:schemeClr val="tx1">
                              <a:lumMod val="65000"/>
                              <a:lumOff val="35000"/>
                            </a:schemeClr>
                          </a:solidFill>
                          <a:latin typeface="Gotham Medium"/>
                        </a:rPr>
                        <a:t>ACTIVIDADES</a:t>
                      </a:r>
                      <a:endParaRPr lang="en-US" sz="16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gridSpan="5">
                  <a:txBody>
                    <a:bodyPr/>
                    <a:lstStyle/>
                    <a:p>
                      <a:r>
                        <a:rPr lang="es-CO" sz="1600" b="1">
                          <a:latin typeface="Gotham Medium"/>
                        </a:rPr>
                        <a:t>CRONOGRAMA</a:t>
                      </a:r>
                      <a:endParaRPr lang="es-MX"/>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b="1">
                          <a:solidFill>
                            <a:schemeClr val="tx1">
                              <a:lumMod val="65000"/>
                              <a:lumOff val="35000"/>
                            </a:schemeClr>
                          </a:solidFill>
                          <a:latin typeface="Gotham Medium"/>
                        </a:rPr>
                        <a:t>RESPONSABLE</a:t>
                      </a:r>
                      <a:endParaRPr lang="en-US" sz="16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9512">
                <a:tc gridSpan="4">
                  <a:txBody>
                    <a:bodyPr/>
                    <a:lstStyle/>
                    <a:p>
                      <a:pPr algn="just"/>
                      <a:r>
                        <a:rPr lang="es-CO" sz="1400" dirty="0">
                          <a:solidFill>
                            <a:schemeClr val="tx1">
                              <a:lumMod val="65000"/>
                              <a:lumOff val="35000"/>
                            </a:schemeClr>
                          </a:solidFill>
                          <a:latin typeface="Gotham Medium"/>
                        </a:rPr>
                        <a:t>Concertación</a:t>
                      </a:r>
                      <a:r>
                        <a:rPr lang="es-CO" sz="1400" baseline="0" dirty="0">
                          <a:solidFill>
                            <a:schemeClr val="tx1">
                              <a:lumMod val="65000"/>
                              <a:lumOff val="35000"/>
                            </a:schemeClr>
                          </a:solidFill>
                          <a:latin typeface="Gotham Medium"/>
                        </a:rPr>
                        <a:t> de la Estructura Curricular, medios y mediaciones con el contratista.</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effectLst/>
                          <a:latin typeface="Gotham Medium"/>
                        </a:rPr>
                        <a:t>3T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1T</a:t>
                      </a:r>
                      <a:endParaRPr lang="en-US" sz="1150" b="1">
                        <a:solidFill>
                          <a:schemeClr val="tx1">
                            <a:lumMod val="65000"/>
                            <a:lumOff val="35000"/>
                          </a:schemeClr>
                        </a:solidFill>
                        <a:effectLst/>
                        <a:latin typeface="Gotham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150" kern="1200">
                          <a:solidFill>
                            <a:schemeClr val="tx1">
                              <a:lumMod val="50000"/>
                              <a:lumOff val="50000"/>
                            </a:schemeClr>
                          </a:solidFill>
                          <a:effectLst/>
                          <a:latin typeface="Gotham Medium"/>
                          <a:ea typeface="+mn-ea"/>
                          <a:cs typeface="+mn-cs"/>
                        </a:rPr>
                        <a:t> </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2T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r>
                        <a:rPr lang="en-US" sz="1200" b="1">
                          <a:solidFill>
                            <a:schemeClr val="tx1">
                              <a:lumMod val="65000"/>
                              <a:lumOff val="35000"/>
                            </a:schemeClr>
                          </a:solidFill>
                          <a:effectLst/>
                          <a:latin typeface="Gotham Medium"/>
                        </a:rPr>
                        <a:t>3T</a:t>
                      </a:r>
                      <a:endParaRPr lang="es-MX"/>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4T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s-CO" sz="1500" b="1" dirty="0">
                          <a:solidFill>
                            <a:schemeClr val="tx1">
                              <a:lumMod val="65000"/>
                              <a:lumOff val="35000"/>
                            </a:schemeClr>
                          </a:solidFill>
                          <a:latin typeface="Gotham Medium"/>
                        </a:rPr>
                        <a:t>Coordinación Nacional del SIGCMA, Contratista.</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6655">
                <a:tc gridSpan="4">
                  <a:txBody>
                    <a:bodyPr/>
                    <a:lstStyle/>
                    <a:p>
                      <a:pPr algn="just"/>
                      <a:r>
                        <a:rPr lang="es-CO" sz="1400" dirty="0">
                          <a:solidFill>
                            <a:schemeClr val="tx1">
                              <a:lumMod val="65000"/>
                              <a:lumOff val="35000"/>
                            </a:schemeClr>
                          </a:solidFill>
                          <a:latin typeface="Gotham Medium"/>
                        </a:rPr>
                        <a:t>Remisión de Listados de Servidores Judiciales que realizaran el proceso de formación.</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endParaRPr lang="es-MX"/>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5"/>
                  </a:ext>
                </a:extLst>
              </a:tr>
              <a:tr h="426655">
                <a:tc gridSpan="4">
                  <a:txBody>
                    <a:bodyPr/>
                    <a:lstStyle/>
                    <a:p>
                      <a:pPr algn="just"/>
                      <a:r>
                        <a:rPr lang="es-CO" sz="1400" dirty="0">
                          <a:solidFill>
                            <a:schemeClr val="tx1">
                              <a:lumMod val="65000"/>
                              <a:lumOff val="35000"/>
                            </a:schemeClr>
                          </a:solidFill>
                          <a:latin typeface="Gotham Medium"/>
                        </a:rPr>
                        <a:t>Iniciación del proceso de formación: capacitación de los entornos virtuales.</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endParaRPr lang="es-MX"/>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6"/>
                  </a:ext>
                </a:extLst>
              </a:tr>
              <a:tr h="0">
                <a:tc gridSpan="4">
                  <a:txBody>
                    <a:bodyPr/>
                    <a:lstStyle/>
                    <a:p>
                      <a:pPr algn="just"/>
                      <a:r>
                        <a:rPr lang="es-CO" sz="1400" dirty="0">
                          <a:solidFill>
                            <a:schemeClr val="tx1">
                              <a:lumMod val="65000"/>
                              <a:lumOff val="35000"/>
                            </a:schemeClr>
                          </a:solidFill>
                          <a:latin typeface="Gotham Medium"/>
                        </a:rPr>
                        <a:t>Desarrollo</a:t>
                      </a:r>
                      <a:r>
                        <a:rPr lang="es-CO" sz="1400" baseline="0" dirty="0">
                          <a:solidFill>
                            <a:schemeClr val="tx1">
                              <a:lumMod val="65000"/>
                              <a:lumOff val="35000"/>
                            </a:schemeClr>
                          </a:solidFill>
                          <a:latin typeface="Gotham Medium"/>
                        </a:rPr>
                        <a:t> del proceso formativo.</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endParaRPr lang="es-MX"/>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7"/>
                  </a:ext>
                </a:extLst>
              </a:tr>
              <a:tr h="279938">
                <a:tc gridSpan="4">
                  <a:txBody>
                    <a:bodyPr/>
                    <a:lstStyle/>
                    <a:p>
                      <a:pPr algn="just"/>
                      <a:r>
                        <a:rPr lang="es-CO" sz="1400" dirty="0">
                          <a:solidFill>
                            <a:schemeClr val="tx1">
                              <a:lumMod val="65000"/>
                              <a:lumOff val="35000"/>
                            </a:schemeClr>
                          </a:solidFill>
                          <a:latin typeface="Gotham Medium"/>
                        </a:rPr>
                        <a:t>Finalización del proceso</a:t>
                      </a:r>
                      <a:r>
                        <a:rPr lang="es-CO" sz="1400" baseline="0" dirty="0">
                          <a:solidFill>
                            <a:schemeClr val="tx1">
                              <a:lumMod val="65000"/>
                              <a:lumOff val="35000"/>
                            </a:schemeClr>
                          </a:solidFill>
                          <a:latin typeface="Gotham Medium"/>
                        </a:rPr>
                        <a:t> formativo.</a:t>
                      </a:r>
                      <a:endParaRPr lang="en-US" sz="1400" dirty="0">
                        <a:solidFill>
                          <a:schemeClr val="tx1">
                            <a:lumMod val="65000"/>
                            <a:lumOff val="35000"/>
                          </a:schemeClr>
                        </a:solidFill>
                        <a:latin typeface="Gotham Medium"/>
                      </a:endParaRPr>
                    </a:p>
                  </a:txBody>
                  <a:tcPr marT="0"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endParaRPr lang="es-MX"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8"/>
                  </a:ext>
                </a:extLst>
              </a:tr>
            </a:tbl>
          </a:graphicData>
        </a:graphic>
      </p:graphicFrame>
      <p:cxnSp>
        <p:nvCxnSpPr>
          <p:cNvPr id="131" name="Straight Connector 41">
            <a:extLst>
              <a:ext uri="{FF2B5EF4-FFF2-40B4-BE49-F238E27FC236}">
                <a16:creationId xmlns:a16="http://schemas.microsoft.com/office/drawing/2014/main" id="{768C9111-165C-8440-A8C9-ECA52C687868}"/>
              </a:ext>
            </a:extLst>
          </p:cNvPr>
          <p:cNvCxnSpPr/>
          <p:nvPr/>
        </p:nvCxnSpPr>
        <p:spPr>
          <a:xfrm>
            <a:off x="1324841" y="1521042"/>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132" name="TextBox 44">
            <a:extLst>
              <a:ext uri="{FF2B5EF4-FFF2-40B4-BE49-F238E27FC236}">
                <a16:creationId xmlns:a16="http://schemas.microsoft.com/office/drawing/2014/main" id="{D83B896E-6536-A342-A503-C7A3F085EAAF}"/>
              </a:ext>
            </a:extLst>
          </p:cNvPr>
          <p:cNvSpPr txBox="1"/>
          <p:nvPr/>
        </p:nvSpPr>
        <p:spPr>
          <a:xfrm>
            <a:off x="1263443" y="1079711"/>
            <a:ext cx="4450257" cy="586314"/>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OBJETIVO ESPECÍFICO</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sp>
        <p:nvSpPr>
          <p:cNvPr id="133" name="Rectangle 69">
            <a:extLst>
              <a:ext uri="{FF2B5EF4-FFF2-40B4-BE49-F238E27FC236}">
                <a16:creationId xmlns:a16="http://schemas.microsoft.com/office/drawing/2014/main" id="{3B32B5E7-ED45-6945-942B-69C68272165A}"/>
              </a:ext>
            </a:extLst>
          </p:cNvPr>
          <p:cNvSpPr/>
          <p:nvPr/>
        </p:nvSpPr>
        <p:spPr>
          <a:xfrm>
            <a:off x="1095375" y="797477"/>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4" name="Rectangle 70">
            <a:extLst>
              <a:ext uri="{FF2B5EF4-FFF2-40B4-BE49-F238E27FC236}">
                <a16:creationId xmlns:a16="http://schemas.microsoft.com/office/drawing/2014/main" id="{A0F48E4F-354E-8D42-B488-D1086A08F77B}"/>
              </a:ext>
            </a:extLst>
          </p:cNvPr>
          <p:cNvSpPr/>
          <p:nvPr/>
        </p:nvSpPr>
        <p:spPr>
          <a:xfrm>
            <a:off x="1095375" y="951860"/>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5" name="Rectangle 71">
            <a:extLst>
              <a:ext uri="{FF2B5EF4-FFF2-40B4-BE49-F238E27FC236}">
                <a16:creationId xmlns:a16="http://schemas.microsoft.com/office/drawing/2014/main" id="{1FA732A3-7B1A-284E-AE6F-12A67BEB5B54}"/>
              </a:ext>
            </a:extLst>
          </p:cNvPr>
          <p:cNvSpPr/>
          <p:nvPr/>
        </p:nvSpPr>
        <p:spPr>
          <a:xfrm>
            <a:off x="0" y="751078"/>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6" name="Rectangle 72">
            <a:extLst>
              <a:ext uri="{FF2B5EF4-FFF2-40B4-BE49-F238E27FC236}">
                <a16:creationId xmlns:a16="http://schemas.microsoft.com/office/drawing/2014/main" id="{A7C30E5C-621F-F04F-AD83-7C213D62479D}"/>
              </a:ext>
            </a:extLst>
          </p:cNvPr>
          <p:cNvSpPr/>
          <p:nvPr/>
        </p:nvSpPr>
        <p:spPr>
          <a:xfrm>
            <a:off x="241710" y="806234"/>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7" name="TextBox 81">
            <a:extLst>
              <a:ext uri="{FF2B5EF4-FFF2-40B4-BE49-F238E27FC236}">
                <a16:creationId xmlns:a16="http://schemas.microsoft.com/office/drawing/2014/main" id="{8B6663FE-9C5B-714F-8438-E6501F7F15CD}"/>
              </a:ext>
            </a:extLst>
          </p:cNvPr>
          <p:cNvSpPr txBox="1"/>
          <p:nvPr/>
        </p:nvSpPr>
        <p:spPr>
          <a:xfrm>
            <a:off x="147768" y="729098"/>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
        <p:nvSpPr>
          <p:cNvPr id="138" name="Rectangle 39">
            <a:extLst>
              <a:ext uri="{FF2B5EF4-FFF2-40B4-BE49-F238E27FC236}">
                <a16:creationId xmlns:a16="http://schemas.microsoft.com/office/drawing/2014/main" id="{688F2888-3AF1-5949-A31C-1AC24445D462}"/>
              </a:ext>
            </a:extLst>
          </p:cNvPr>
          <p:cNvSpPr/>
          <p:nvPr/>
        </p:nvSpPr>
        <p:spPr>
          <a:xfrm>
            <a:off x="1095375" y="797477"/>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9" name="Rectangle 40">
            <a:extLst>
              <a:ext uri="{FF2B5EF4-FFF2-40B4-BE49-F238E27FC236}">
                <a16:creationId xmlns:a16="http://schemas.microsoft.com/office/drawing/2014/main" id="{BBD84F1C-1FA3-F24A-9C58-C1972F003B0F}"/>
              </a:ext>
            </a:extLst>
          </p:cNvPr>
          <p:cNvSpPr/>
          <p:nvPr/>
        </p:nvSpPr>
        <p:spPr>
          <a:xfrm>
            <a:off x="1095375" y="951860"/>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0" name="Rectangle 42">
            <a:extLst>
              <a:ext uri="{FF2B5EF4-FFF2-40B4-BE49-F238E27FC236}">
                <a16:creationId xmlns:a16="http://schemas.microsoft.com/office/drawing/2014/main" id="{6EA9D5E9-9903-CF43-B8BB-ED0409FE621C}"/>
              </a:ext>
            </a:extLst>
          </p:cNvPr>
          <p:cNvSpPr/>
          <p:nvPr/>
        </p:nvSpPr>
        <p:spPr>
          <a:xfrm>
            <a:off x="0" y="807346"/>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1" name="Rectangle 43">
            <a:extLst>
              <a:ext uri="{FF2B5EF4-FFF2-40B4-BE49-F238E27FC236}">
                <a16:creationId xmlns:a16="http://schemas.microsoft.com/office/drawing/2014/main" id="{F574D4FF-D45F-654F-847B-A623D9B23508}"/>
              </a:ext>
            </a:extLst>
          </p:cNvPr>
          <p:cNvSpPr/>
          <p:nvPr/>
        </p:nvSpPr>
        <p:spPr>
          <a:xfrm>
            <a:off x="241710" y="806234"/>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2" name="TextBox 81">
            <a:extLst>
              <a:ext uri="{FF2B5EF4-FFF2-40B4-BE49-F238E27FC236}">
                <a16:creationId xmlns:a16="http://schemas.microsoft.com/office/drawing/2014/main" id="{8B6663FE-9C5B-714F-8438-E6501F7F15CD}"/>
              </a:ext>
            </a:extLst>
          </p:cNvPr>
          <p:cNvSpPr txBox="1"/>
          <p:nvPr/>
        </p:nvSpPr>
        <p:spPr>
          <a:xfrm>
            <a:off x="147768" y="729098"/>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grpSp>
        <p:nvGrpSpPr>
          <p:cNvPr id="155" name="Group 104">
            <a:extLst>
              <a:ext uri="{FF2B5EF4-FFF2-40B4-BE49-F238E27FC236}">
                <a16:creationId xmlns:a16="http://schemas.microsoft.com/office/drawing/2014/main" id="{F92D2BA8-4210-BC4F-90FE-97F981A42945}"/>
              </a:ext>
            </a:extLst>
          </p:cNvPr>
          <p:cNvGrpSpPr/>
          <p:nvPr/>
        </p:nvGrpSpPr>
        <p:grpSpPr>
          <a:xfrm>
            <a:off x="6904605" y="4851129"/>
            <a:ext cx="109440" cy="109440"/>
            <a:chOff x="4200892" y="4432105"/>
            <a:chExt cx="109440" cy="109440"/>
          </a:xfrm>
        </p:grpSpPr>
        <p:grpSp>
          <p:nvGrpSpPr>
            <p:cNvPr id="156"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59"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60"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57"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58"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79" name="Group 104">
            <a:extLst>
              <a:ext uri="{FF2B5EF4-FFF2-40B4-BE49-F238E27FC236}">
                <a16:creationId xmlns:a16="http://schemas.microsoft.com/office/drawing/2014/main" id="{F92D2BA8-4210-BC4F-90FE-97F981A42945}"/>
              </a:ext>
            </a:extLst>
          </p:cNvPr>
          <p:cNvGrpSpPr/>
          <p:nvPr/>
        </p:nvGrpSpPr>
        <p:grpSpPr>
          <a:xfrm>
            <a:off x="6904599" y="5276314"/>
            <a:ext cx="109440" cy="109440"/>
            <a:chOff x="4200892" y="4432105"/>
            <a:chExt cx="109440" cy="109440"/>
          </a:xfrm>
        </p:grpSpPr>
        <p:grpSp>
          <p:nvGrpSpPr>
            <p:cNvPr id="180"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83"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84"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81"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82"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03" name="Group 104">
            <a:extLst>
              <a:ext uri="{FF2B5EF4-FFF2-40B4-BE49-F238E27FC236}">
                <a16:creationId xmlns:a16="http://schemas.microsoft.com/office/drawing/2014/main" id="{F92D2BA8-4210-BC4F-90FE-97F981A42945}"/>
              </a:ext>
            </a:extLst>
          </p:cNvPr>
          <p:cNvGrpSpPr/>
          <p:nvPr/>
        </p:nvGrpSpPr>
        <p:grpSpPr>
          <a:xfrm>
            <a:off x="6904596" y="5769738"/>
            <a:ext cx="109440" cy="109440"/>
            <a:chOff x="4200892" y="4432105"/>
            <a:chExt cx="109440" cy="109440"/>
          </a:xfrm>
        </p:grpSpPr>
        <p:grpSp>
          <p:nvGrpSpPr>
            <p:cNvPr id="204"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07"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08"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05"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06"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27" name="Group 104">
            <a:extLst>
              <a:ext uri="{FF2B5EF4-FFF2-40B4-BE49-F238E27FC236}">
                <a16:creationId xmlns:a16="http://schemas.microsoft.com/office/drawing/2014/main" id="{F92D2BA8-4210-BC4F-90FE-97F981A42945}"/>
              </a:ext>
            </a:extLst>
          </p:cNvPr>
          <p:cNvGrpSpPr/>
          <p:nvPr/>
        </p:nvGrpSpPr>
        <p:grpSpPr>
          <a:xfrm>
            <a:off x="6904601" y="6208571"/>
            <a:ext cx="109440" cy="109440"/>
            <a:chOff x="4200892" y="4432105"/>
            <a:chExt cx="109440" cy="109440"/>
          </a:xfrm>
        </p:grpSpPr>
        <p:grpSp>
          <p:nvGrpSpPr>
            <p:cNvPr id="228"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31"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32"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29"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30"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70" name="Group 104">
            <a:extLst>
              <a:ext uri="{FF2B5EF4-FFF2-40B4-BE49-F238E27FC236}">
                <a16:creationId xmlns:a16="http://schemas.microsoft.com/office/drawing/2014/main" id="{CCB32C37-4E18-4B11-838B-2D4B6E1A0DB2}"/>
              </a:ext>
            </a:extLst>
          </p:cNvPr>
          <p:cNvGrpSpPr/>
          <p:nvPr/>
        </p:nvGrpSpPr>
        <p:grpSpPr>
          <a:xfrm>
            <a:off x="7366495" y="4848781"/>
            <a:ext cx="109440" cy="109440"/>
            <a:chOff x="4200892" y="4432105"/>
            <a:chExt cx="109440" cy="109440"/>
          </a:xfrm>
        </p:grpSpPr>
        <p:grpSp>
          <p:nvGrpSpPr>
            <p:cNvPr id="71" name="Group 115">
              <a:extLst>
                <a:ext uri="{FF2B5EF4-FFF2-40B4-BE49-F238E27FC236}">
                  <a16:creationId xmlns:a16="http://schemas.microsoft.com/office/drawing/2014/main" id="{14B70B42-E9E8-4769-9C69-139CE2052F68}"/>
                </a:ext>
              </a:extLst>
            </p:cNvPr>
            <p:cNvGrpSpPr>
              <a:grpSpLocks noChangeAspect="1"/>
            </p:cNvGrpSpPr>
            <p:nvPr/>
          </p:nvGrpSpPr>
          <p:grpSpPr>
            <a:xfrm rot="10800000">
              <a:off x="4210817" y="4439517"/>
              <a:ext cx="89587" cy="90000"/>
              <a:chOff x="3994150" y="4504881"/>
              <a:chExt cx="108000" cy="108498"/>
            </a:xfrm>
          </p:grpSpPr>
          <p:sp>
            <p:nvSpPr>
              <p:cNvPr id="74" name="Pie 118">
                <a:extLst>
                  <a:ext uri="{FF2B5EF4-FFF2-40B4-BE49-F238E27FC236}">
                    <a16:creationId xmlns:a16="http://schemas.microsoft.com/office/drawing/2014/main" id="{F4D79083-1AB9-451F-B8CD-622610C85D7D}"/>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75" name="Pie 119">
                <a:extLst>
                  <a:ext uri="{FF2B5EF4-FFF2-40B4-BE49-F238E27FC236}">
                    <a16:creationId xmlns:a16="http://schemas.microsoft.com/office/drawing/2014/main" id="{9E622788-51F8-4BCF-98FF-E1B711AE482B}"/>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72" name="Arc 116">
              <a:extLst>
                <a:ext uri="{FF2B5EF4-FFF2-40B4-BE49-F238E27FC236}">
                  <a16:creationId xmlns:a16="http://schemas.microsoft.com/office/drawing/2014/main" id="{B98D26CD-EB9F-43A2-AAAB-C1BC904A32DD}"/>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73" name="Arc 117">
              <a:extLst>
                <a:ext uri="{FF2B5EF4-FFF2-40B4-BE49-F238E27FC236}">
                  <a16:creationId xmlns:a16="http://schemas.microsoft.com/office/drawing/2014/main" id="{5888CBB6-64A1-416F-9255-6009E19EDA1B}"/>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76" name="Group 104">
            <a:extLst>
              <a:ext uri="{FF2B5EF4-FFF2-40B4-BE49-F238E27FC236}">
                <a16:creationId xmlns:a16="http://schemas.microsoft.com/office/drawing/2014/main" id="{55548A7D-A6B8-4D0A-BFDA-7A9578A1FD94}"/>
              </a:ext>
            </a:extLst>
          </p:cNvPr>
          <p:cNvGrpSpPr/>
          <p:nvPr/>
        </p:nvGrpSpPr>
        <p:grpSpPr>
          <a:xfrm>
            <a:off x="7366489" y="5273966"/>
            <a:ext cx="109440" cy="109440"/>
            <a:chOff x="4200892" y="4432105"/>
            <a:chExt cx="109440" cy="109440"/>
          </a:xfrm>
        </p:grpSpPr>
        <p:grpSp>
          <p:nvGrpSpPr>
            <p:cNvPr id="77" name="Group 115">
              <a:extLst>
                <a:ext uri="{FF2B5EF4-FFF2-40B4-BE49-F238E27FC236}">
                  <a16:creationId xmlns:a16="http://schemas.microsoft.com/office/drawing/2014/main" id="{B4DD78BF-0768-492C-8538-39F4D2922EB2}"/>
                </a:ext>
              </a:extLst>
            </p:cNvPr>
            <p:cNvGrpSpPr>
              <a:grpSpLocks noChangeAspect="1"/>
            </p:cNvGrpSpPr>
            <p:nvPr/>
          </p:nvGrpSpPr>
          <p:grpSpPr>
            <a:xfrm rot="10800000">
              <a:off x="4210817" y="4439517"/>
              <a:ext cx="89587" cy="90000"/>
              <a:chOff x="3994150" y="4504881"/>
              <a:chExt cx="108000" cy="108498"/>
            </a:xfrm>
          </p:grpSpPr>
          <p:sp>
            <p:nvSpPr>
              <p:cNvPr id="80" name="Pie 118">
                <a:extLst>
                  <a:ext uri="{FF2B5EF4-FFF2-40B4-BE49-F238E27FC236}">
                    <a16:creationId xmlns:a16="http://schemas.microsoft.com/office/drawing/2014/main" id="{1DEB1BCA-FC01-4896-864A-4D7EF5128422}"/>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81" name="Pie 119">
                <a:extLst>
                  <a:ext uri="{FF2B5EF4-FFF2-40B4-BE49-F238E27FC236}">
                    <a16:creationId xmlns:a16="http://schemas.microsoft.com/office/drawing/2014/main" id="{43E7524B-1D23-453B-8C67-F9F3799192E4}"/>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78" name="Arc 116">
              <a:extLst>
                <a:ext uri="{FF2B5EF4-FFF2-40B4-BE49-F238E27FC236}">
                  <a16:creationId xmlns:a16="http://schemas.microsoft.com/office/drawing/2014/main" id="{350D1F6E-AA96-420E-A494-E49F0B509E50}"/>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79" name="Arc 117">
              <a:extLst>
                <a:ext uri="{FF2B5EF4-FFF2-40B4-BE49-F238E27FC236}">
                  <a16:creationId xmlns:a16="http://schemas.microsoft.com/office/drawing/2014/main" id="{0708F89C-3829-4B6C-9ADD-B7C18EBC44C2}"/>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82" name="Group 104">
            <a:extLst>
              <a:ext uri="{FF2B5EF4-FFF2-40B4-BE49-F238E27FC236}">
                <a16:creationId xmlns:a16="http://schemas.microsoft.com/office/drawing/2014/main" id="{851DED69-15E5-43AA-8E68-37B5D43EFD8F}"/>
              </a:ext>
            </a:extLst>
          </p:cNvPr>
          <p:cNvGrpSpPr/>
          <p:nvPr/>
        </p:nvGrpSpPr>
        <p:grpSpPr>
          <a:xfrm>
            <a:off x="7366491" y="6206223"/>
            <a:ext cx="109440" cy="109440"/>
            <a:chOff x="4200892" y="4432105"/>
            <a:chExt cx="109440" cy="109440"/>
          </a:xfrm>
        </p:grpSpPr>
        <p:grpSp>
          <p:nvGrpSpPr>
            <p:cNvPr id="83" name="Group 115">
              <a:extLst>
                <a:ext uri="{FF2B5EF4-FFF2-40B4-BE49-F238E27FC236}">
                  <a16:creationId xmlns:a16="http://schemas.microsoft.com/office/drawing/2014/main" id="{103FB44B-CFFB-4153-8FE1-290EA3853EBD}"/>
                </a:ext>
              </a:extLst>
            </p:cNvPr>
            <p:cNvGrpSpPr>
              <a:grpSpLocks noChangeAspect="1"/>
            </p:cNvGrpSpPr>
            <p:nvPr/>
          </p:nvGrpSpPr>
          <p:grpSpPr>
            <a:xfrm rot="10800000">
              <a:off x="4210817" y="4439517"/>
              <a:ext cx="89587" cy="90000"/>
              <a:chOff x="3994150" y="4504881"/>
              <a:chExt cx="108000" cy="108498"/>
            </a:xfrm>
          </p:grpSpPr>
          <p:sp>
            <p:nvSpPr>
              <p:cNvPr id="86" name="Pie 118">
                <a:extLst>
                  <a:ext uri="{FF2B5EF4-FFF2-40B4-BE49-F238E27FC236}">
                    <a16:creationId xmlns:a16="http://schemas.microsoft.com/office/drawing/2014/main" id="{7522BA8E-49EF-45D5-8C1A-F124D4B0EA2E}"/>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87" name="Pie 119">
                <a:extLst>
                  <a:ext uri="{FF2B5EF4-FFF2-40B4-BE49-F238E27FC236}">
                    <a16:creationId xmlns:a16="http://schemas.microsoft.com/office/drawing/2014/main" id="{8A840E68-B498-4B38-936C-D61FDC5BC59D}"/>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84" name="Arc 116">
              <a:extLst>
                <a:ext uri="{FF2B5EF4-FFF2-40B4-BE49-F238E27FC236}">
                  <a16:creationId xmlns:a16="http://schemas.microsoft.com/office/drawing/2014/main" id="{3F177878-D3F4-4DF7-8060-93BFDC3B3007}"/>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85" name="Arc 117">
              <a:extLst>
                <a:ext uri="{FF2B5EF4-FFF2-40B4-BE49-F238E27FC236}">
                  <a16:creationId xmlns:a16="http://schemas.microsoft.com/office/drawing/2014/main" id="{07ADCD63-C2E2-4BF7-A0B6-5A3089DBFD6C}"/>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88" name="Group 104">
            <a:extLst>
              <a:ext uri="{FF2B5EF4-FFF2-40B4-BE49-F238E27FC236}">
                <a16:creationId xmlns:a16="http://schemas.microsoft.com/office/drawing/2014/main" id="{8B68A1EF-224D-4C09-85BE-652A9E7F777D}"/>
              </a:ext>
            </a:extLst>
          </p:cNvPr>
          <p:cNvGrpSpPr/>
          <p:nvPr/>
        </p:nvGrpSpPr>
        <p:grpSpPr>
          <a:xfrm>
            <a:off x="7380555" y="5781458"/>
            <a:ext cx="109440" cy="109440"/>
            <a:chOff x="4200892" y="4432105"/>
            <a:chExt cx="109440" cy="109440"/>
          </a:xfrm>
        </p:grpSpPr>
        <p:grpSp>
          <p:nvGrpSpPr>
            <p:cNvPr id="89" name="Group 115">
              <a:extLst>
                <a:ext uri="{FF2B5EF4-FFF2-40B4-BE49-F238E27FC236}">
                  <a16:creationId xmlns:a16="http://schemas.microsoft.com/office/drawing/2014/main" id="{D0F51602-42A3-47FE-AEE4-1B149F3C6194}"/>
                </a:ext>
              </a:extLst>
            </p:cNvPr>
            <p:cNvGrpSpPr>
              <a:grpSpLocks noChangeAspect="1"/>
            </p:cNvGrpSpPr>
            <p:nvPr/>
          </p:nvGrpSpPr>
          <p:grpSpPr>
            <a:xfrm rot="10800000">
              <a:off x="4210817" y="4439517"/>
              <a:ext cx="89587" cy="90000"/>
              <a:chOff x="3994150" y="4504881"/>
              <a:chExt cx="108000" cy="108498"/>
            </a:xfrm>
          </p:grpSpPr>
          <p:sp>
            <p:nvSpPr>
              <p:cNvPr id="92" name="Pie 118">
                <a:extLst>
                  <a:ext uri="{FF2B5EF4-FFF2-40B4-BE49-F238E27FC236}">
                    <a16:creationId xmlns:a16="http://schemas.microsoft.com/office/drawing/2014/main" id="{5F995735-0331-4673-870A-99FA72C29674}"/>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93" name="Pie 119">
                <a:extLst>
                  <a:ext uri="{FF2B5EF4-FFF2-40B4-BE49-F238E27FC236}">
                    <a16:creationId xmlns:a16="http://schemas.microsoft.com/office/drawing/2014/main" id="{D13A9409-B9D6-468D-9AB3-5860ADAFA1D4}"/>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90" name="Arc 116">
              <a:extLst>
                <a:ext uri="{FF2B5EF4-FFF2-40B4-BE49-F238E27FC236}">
                  <a16:creationId xmlns:a16="http://schemas.microsoft.com/office/drawing/2014/main" id="{744B902B-1CA7-4B56-9E30-C8D562CA765C}"/>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91" name="Arc 117">
              <a:extLst>
                <a:ext uri="{FF2B5EF4-FFF2-40B4-BE49-F238E27FC236}">
                  <a16:creationId xmlns:a16="http://schemas.microsoft.com/office/drawing/2014/main" id="{2CEBE180-841F-42BA-87C9-3D4053BB5B25}"/>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94" name="Group 104">
            <a:extLst>
              <a:ext uri="{FF2B5EF4-FFF2-40B4-BE49-F238E27FC236}">
                <a16:creationId xmlns:a16="http://schemas.microsoft.com/office/drawing/2014/main" id="{D3C7FD63-65C0-4A3E-A84D-4541E63C13D2}"/>
              </a:ext>
            </a:extLst>
          </p:cNvPr>
          <p:cNvGrpSpPr/>
          <p:nvPr/>
        </p:nvGrpSpPr>
        <p:grpSpPr>
          <a:xfrm>
            <a:off x="7364141" y="6552839"/>
            <a:ext cx="109440" cy="109440"/>
            <a:chOff x="4200892" y="4432105"/>
            <a:chExt cx="109440" cy="109440"/>
          </a:xfrm>
        </p:grpSpPr>
        <p:grpSp>
          <p:nvGrpSpPr>
            <p:cNvPr id="95" name="Group 115">
              <a:extLst>
                <a:ext uri="{FF2B5EF4-FFF2-40B4-BE49-F238E27FC236}">
                  <a16:creationId xmlns:a16="http://schemas.microsoft.com/office/drawing/2014/main" id="{21500D22-E903-4097-AE8C-9C3F8120DA71}"/>
                </a:ext>
              </a:extLst>
            </p:cNvPr>
            <p:cNvGrpSpPr>
              <a:grpSpLocks noChangeAspect="1"/>
            </p:cNvGrpSpPr>
            <p:nvPr/>
          </p:nvGrpSpPr>
          <p:grpSpPr>
            <a:xfrm rot="10800000">
              <a:off x="4210817" y="4439517"/>
              <a:ext cx="89587" cy="90000"/>
              <a:chOff x="3994150" y="4504881"/>
              <a:chExt cx="108000" cy="108498"/>
            </a:xfrm>
          </p:grpSpPr>
          <p:sp>
            <p:nvSpPr>
              <p:cNvPr id="98" name="Pie 118">
                <a:extLst>
                  <a:ext uri="{FF2B5EF4-FFF2-40B4-BE49-F238E27FC236}">
                    <a16:creationId xmlns:a16="http://schemas.microsoft.com/office/drawing/2014/main" id="{A4C532FA-7ED9-41A4-B333-28CC38E8B362}"/>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99" name="Pie 119">
                <a:extLst>
                  <a:ext uri="{FF2B5EF4-FFF2-40B4-BE49-F238E27FC236}">
                    <a16:creationId xmlns:a16="http://schemas.microsoft.com/office/drawing/2014/main" id="{885FAF1F-8A15-4803-AFF3-3E17E57429E5}"/>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96" name="Arc 116">
              <a:extLst>
                <a:ext uri="{FF2B5EF4-FFF2-40B4-BE49-F238E27FC236}">
                  <a16:creationId xmlns:a16="http://schemas.microsoft.com/office/drawing/2014/main" id="{1FB6D28E-C6AC-41EB-940C-66978CFC1F96}"/>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97" name="Arc 117">
              <a:extLst>
                <a:ext uri="{FF2B5EF4-FFF2-40B4-BE49-F238E27FC236}">
                  <a16:creationId xmlns:a16="http://schemas.microsoft.com/office/drawing/2014/main" id="{45767619-0E1B-41B3-8DE5-B40892AF9033}"/>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4">
            <a:extLst>
              <a:ext uri="{FF2B5EF4-FFF2-40B4-BE49-F238E27FC236}">
                <a16:creationId xmlns:a16="http://schemas.microsoft.com/office/drawing/2014/main" id="{EE98210F-2A8A-F14E-AADA-A739DC2E40E0}"/>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graphicFrame>
        <p:nvGraphicFramePr>
          <p:cNvPr id="5" name="4 Tabla"/>
          <p:cNvGraphicFramePr>
            <a:graphicFrameLocks noGrp="1"/>
          </p:cNvGraphicFramePr>
          <p:nvPr>
            <p:extLst>
              <p:ext uri="{D42A27DB-BD31-4B8C-83A1-F6EECF244321}">
                <p14:modId xmlns:p14="http://schemas.microsoft.com/office/powerpoint/2010/main" val="263368185"/>
              </p:ext>
            </p:extLst>
          </p:nvPr>
        </p:nvGraphicFramePr>
        <p:xfrm>
          <a:off x="554400" y="1575348"/>
          <a:ext cx="10800000" cy="5440680"/>
        </p:xfrm>
        <a:graphic>
          <a:graphicData uri="http://schemas.openxmlformats.org/drawingml/2006/table">
            <a:tbl>
              <a:tblPr firstRow="1" bandCol="1">
                <a:tableStyleId>{22838BEF-8BB2-4498-84A7-C5851F593DF1}</a:tableStyleId>
              </a:tblPr>
              <a:tblGrid>
                <a:gridCol w="1249780">
                  <a:extLst>
                    <a:ext uri="{9D8B030D-6E8A-4147-A177-3AD203B41FA5}">
                      <a16:colId xmlns:a16="http://schemas.microsoft.com/office/drawing/2014/main" val="20000"/>
                    </a:ext>
                  </a:extLst>
                </a:gridCol>
                <a:gridCol w="305974">
                  <a:extLst>
                    <a:ext uri="{9D8B030D-6E8A-4147-A177-3AD203B41FA5}">
                      <a16:colId xmlns:a16="http://schemas.microsoft.com/office/drawing/2014/main" val="20001"/>
                    </a:ext>
                  </a:extLst>
                </a:gridCol>
                <a:gridCol w="3531027">
                  <a:extLst>
                    <a:ext uri="{9D8B030D-6E8A-4147-A177-3AD203B41FA5}">
                      <a16:colId xmlns:a16="http://schemas.microsoft.com/office/drawing/2014/main" val="20002"/>
                    </a:ext>
                  </a:extLst>
                </a:gridCol>
                <a:gridCol w="844025">
                  <a:extLst>
                    <a:ext uri="{9D8B030D-6E8A-4147-A177-3AD203B41FA5}">
                      <a16:colId xmlns:a16="http://schemas.microsoft.com/office/drawing/2014/main" val="20006"/>
                    </a:ext>
                  </a:extLst>
                </a:gridCol>
                <a:gridCol w="478302">
                  <a:extLst>
                    <a:ext uri="{9D8B030D-6E8A-4147-A177-3AD203B41FA5}">
                      <a16:colId xmlns:a16="http://schemas.microsoft.com/office/drawing/2014/main" val="3082069262"/>
                    </a:ext>
                  </a:extLst>
                </a:gridCol>
                <a:gridCol w="323557">
                  <a:extLst>
                    <a:ext uri="{9D8B030D-6E8A-4147-A177-3AD203B41FA5}">
                      <a16:colId xmlns:a16="http://schemas.microsoft.com/office/drawing/2014/main" val="2248814332"/>
                    </a:ext>
                  </a:extLst>
                </a:gridCol>
                <a:gridCol w="154744">
                  <a:extLst>
                    <a:ext uri="{9D8B030D-6E8A-4147-A177-3AD203B41FA5}">
                      <a16:colId xmlns:a16="http://schemas.microsoft.com/office/drawing/2014/main" val="20009"/>
                    </a:ext>
                  </a:extLst>
                </a:gridCol>
                <a:gridCol w="506437">
                  <a:extLst>
                    <a:ext uri="{9D8B030D-6E8A-4147-A177-3AD203B41FA5}">
                      <a16:colId xmlns:a16="http://schemas.microsoft.com/office/drawing/2014/main" val="2031056143"/>
                    </a:ext>
                  </a:extLst>
                </a:gridCol>
                <a:gridCol w="506437">
                  <a:extLst>
                    <a:ext uri="{9D8B030D-6E8A-4147-A177-3AD203B41FA5}">
                      <a16:colId xmlns:a16="http://schemas.microsoft.com/office/drawing/2014/main" val="1338152636"/>
                    </a:ext>
                  </a:extLst>
                </a:gridCol>
                <a:gridCol w="2899717">
                  <a:extLst>
                    <a:ext uri="{9D8B030D-6E8A-4147-A177-3AD203B41FA5}">
                      <a16:colId xmlns:a16="http://schemas.microsoft.com/office/drawing/2014/main" val="3587915177"/>
                    </a:ext>
                  </a:extLst>
                </a:gridCol>
              </a:tblGrid>
              <a:tr h="426672">
                <a:tc gridSpan="2">
                  <a:txBody>
                    <a:bodyPr/>
                    <a:lstStyle/>
                    <a:p>
                      <a:r>
                        <a:rPr lang="es-CO" sz="1500" dirty="0">
                          <a:solidFill>
                            <a:schemeClr val="tx1">
                              <a:lumMod val="65000"/>
                              <a:lumOff val="35000"/>
                            </a:schemeClr>
                          </a:solidFill>
                          <a:latin typeface="Gotham Medium"/>
                        </a:rPr>
                        <a:t>ESTRATEGIA:</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8">
                  <a:txBody>
                    <a:bodyPr/>
                    <a:lstStyle/>
                    <a:p>
                      <a:pPr lvl="0"/>
                      <a:r>
                        <a:rPr lang="es-CO" sz="1400" b="0" dirty="0">
                          <a:solidFill>
                            <a:schemeClr val="tx1">
                              <a:lumMod val="50000"/>
                              <a:lumOff val="50000"/>
                            </a:schemeClr>
                          </a:solidFill>
                          <a:latin typeface="Gotham Medium"/>
                        </a:rPr>
                        <a:t>Actualización y formación en competencias de las Estructuras de Alto Nivel, la Norma y la Guía Técnica de Calidad de la Rama Judicial; el MIPG para los servidores Judiciales.</a:t>
                      </a:r>
                      <a:endParaRPr lang="es-ES" sz="14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pPr lvl="0"/>
                      <a:endParaRPr lang="es-ES" sz="14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extLst>
                  <a:ext uri="{0D108BD9-81ED-4DB2-BD59-A6C34878D82A}">
                    <a16:rowId xmlns:a16="http://schemas.microsoft.com/office/drawing/2014/main" val="10000"/>
                  </a:ext>
                </a:extLst>
              </a:tr>
              <a:tr h="1432398">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OBJETIVO:</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8">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dirty="0">
                          <a:solidFill>
                            <a:schemeClr val="tx1">
                              <a:lumMod val="50000"/>
                              <a:lumOff val="50000"/>
                            </a:schemeClr>
                          </a:solidFill>
                          <a:latin typeface="Gotham Medium"/>
                        </a:rPr>
                        <a:t>Incentivar, fomentar y lograr la interiorización y concientización, así como la apropiación de los Modelos de Gestión, las Estructuras de Alto Nivel: Normas ISO, así como la Norma Técnica de Calidad NTC 6256 y Guía Técnica de Calidad GTC 286 en el nivel central, en los Consejos Seccionales de la Judicatura, las Direcciones Seccionales de Administración Judicial y en los Despachos Judiciales  de la Rama Judicial con el fin de contar con servidores judiciales actualizados, formados y debidamente certificados en Estructuras de Alto Nivel, la Norma y la Guía Técnica de Calidad de la Rama Judicial; el MIPG y como consecuencia de ellos contar con equipos de Auditores Certificados Internos a nivel seccional para cubrir el 100% de las necesidades de Auditorías Internas y generar capacidad instalada y cuadros de relevo en la Rama Judicial.</a:t>
                      </a:r>
                      <a:endParaRPr lang="es-ES" sz="14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extLst>
                  <a:ext uri="{0D108BD9-81ED-4DB2-BD59-A6C34878D82A}">
                    <a16:rowId xmlns:a16="http://schemas.microsoft.com/office/drawing/2014/main" val="10001"/>
                  </a:ext>
                </a:extLst>
              </a:tr>
              <a:tr h="457148">
                <a:tc>
                  <a:txBody>
                    <a:bodyPr/>
                    <a:lstStyle/>
                    <a:p>
                      <a:r>
                        <a:rPr lang="es-CO" sz="1500" b="1" dirty="0">
                          <a:solidFill>
                            <a:schemeClr val="tx1">
                              <a:lumMod val="65000"/>
                              <a:lumOff val="35000"/>
                            </a:schemeClr>
                          </a:solidFill>
                          <a:latin typeface="Gotham Medium"/>
                        </a:rPr>
                        <a:t>LIDERA:</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2">
                  <a:txBody>
                    <a:bodyPr/>
                    <a:lstStyle/>
                    <a:p>
                      <a:pPr algn="just"/>
                      <a:r>
                        <a:rPr lang="es-CO" sz="1500" b="1" dirty="0">
                          <a:solidFill>
                            <a:schemeClr val="tx1">
                              <a:lumMod val="50000"/>
                              <a:lumOff val="50000"/>
                            </a:schemeClr>
                          </a:solidFill>
                          <a:latin typeface="Gotham Medium"/>
                        </a:rPr>
                        <a:t>Dra.</a:t>
                      </a:r>
                      <a:r>
                        <a:rPr lang="es-CO" sz="1500" b="1" baseline="0" dirty="0">
                          <a:solidFill>
                            <a:schemeClr val="tx1">
                              <a:lumMod val="50000"/>
                              <a:lumOff val="50000"/>
                            </a:schemeClr>
                          </a:solidFill>
                          <a:latin typeface="Gotham Medium"/>
                        </a:rPr>
                        <a:t> Martha Lucia Olano  de Noguera</a:t>
                      </a:r>
                    </a:p>
                    <a:p>
                      <a:pPr algn="l"/>
                      <a:r>
                        <a:rPr lang="es-CO" sz="1500" b="1" baseline="0" dirty="0">
                          <a:solidFill>
                            <a:schemeClr val="tx1">
                              <a:lumMod val="50000"/>
                              <a:lumOff val="50000"/>
                            </a:schemeClr>
                          </a:solidFill>
                          <a:latin typeface="Gotham Medium"/>
                        </a:rPr>
                        <a:t>Magistrada Líder del SIGCMA.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gridSpan="3">
                  <a:txBody>
                    <a:bodyPr/>
                    <a:lstStyle/>
                    <a:p>
                      <a:r>
                        <a:rPr lang="es-CO" sz="1500" b="1" dirty="0">
                          <a:solidFill>
                            <a:schemeClr val="tx1">
                              <a:lumMod val="65000"/>
                              <a:lumOff val="35000"/>
                            </a:schemeClr>
                          </a:solidFill>
                          <a:latin typeface="Gotham Medium"/>
                        </a:rPr>
                        <a:t>COORDINA:</a:t>
                      </a:r>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MX"/>
                    </a:p>
                  </a:txBody>
                  <a:tcPr/>
                </a:tc>
                <a:tc hMerge="1">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50000"/>
                              <a:lumOff val="50000"/>
                            </a:schemeClr>
                          </a:solidFill>
                          <a:latin typeface="Gotham Medium"/>
                        </a:rPr>
                        <a:t>Coordinador</a:t>
                      </a:r>
                      <a:r>
                        <a:rPr lang="es-CO" sz="1500" b="1" baseline="0" dirty="0">
                          <a:solidFill>
                            <a:schemeClr val="tx1">
                              <a:lumMod val="50000"/>
                              <a:lumOff val="50000"/>
                            </a:schemeClr>
                          </a:solidFill>
                          <a:latin typeface="Gotham Medium"/>
                        </a:rPr>
                        <a:t> Nacional del SIGCMA.</a:t>
                      </a:r>
                      <a:endParaRPr lang="en-US" sz="15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MX"/>
                    </a:p>
                  </a:txBody>
                  <a:tcPr/>
                </a:tc>
                <a:tc hMerge="1">
                  <a:txBody>
                    <a:bodyPr/>
                    <a:lstStyle/>
                    <a:p>
                      <a:endParaRPr lang="es-MX"/>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5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r h="274289">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dirty="0">
                          <a:solidFill>
                            <a:schemeClr val="tx1">
                              <a:lumMod val="65000"/>
                              <a:lumOff val="35000"/>
                            </a:schemeClr>
                          </a:solidFill>
                          <a:latin typeface="Gotham Medium"/>
                        </a:rPr>
                        <a:t>ACTIVIDADES</a:t>
                      </a:r>
                      <a:endParaRPr lang="en-US" sz="14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gridSpan="5">
                  <a:txBody>
                    <a:bodyPr/>
                    <a:lstStyle/>
                    <a:p>
                      <a:r>
                        <a:rPr lang="es-CO" sz="1400" b="1">
                          <a:latin typeface="Gotham Medium"/>
                        </a:rPr>
                        <a:t>CRONOGRAMA</a:t>
                      </a:r>
                      <a:endParaRPr lang="es-MX"/>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1">
                          <a:solidFill>
                            <a:schemeClr val="tx1">
                              <a:lumMod val="65000"/>
                              <a:lumOff val="35000"/>
                            </a:schemeClr>
                          </a:solidFill>
                          <a:latin typeface="Gotham Medium"/>
                        </a:rPr>
                        <a:t>RESPONSABLE</a:t>
                      </a:r>
                      <a:endParaRPr lang="en-US" sz="14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9529">
                <a:tc gridSpan="4">
                  <a:txBody>
                    <a:bodyPr/>
                    <a:lstStyle/>
                    <a:p>
                      <a:r>
                        <a:rPr lang="es-CO" sz="1500" dirty="0">
                          <a:solidFill>
                            <a:schemeClr val="tx1">
                              <a:lumMod val="65000"/>
                              <a:lumOff val="35000"/>
                            </a:schemeClr>
                          </a:solidFill>
                          <a:latin typeface="Gotham Medium"/>
                        </a:rPr>
                        <a:t>Evaluación</a:t>
                      </a:r>
                      <a:r>
                        <a:rPr lang="es-CO" sz="1500" baseline="0" dirty="0">
                          <a:solidFill>
                            <a:schemeClr val="tx1">
                              <a:lumMod val="65000"/>
                              <a:lumOff val="35000"/>
                            </a:schemeClr>
                          </a:solidFill>
                          <a:latin typeface="Gotham Medium"/>
                        </a:rPr>
                        <a:t> del proceso formativo.</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effectLst/>
                          <a:latin typeface="Gotham Medium"/>
                        </a:rPr>
                        <a:t>3T</a:t>
                      </a:r>
                      <a:endParaRPr lang="en-US" sz="140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a:solidFill>
                            <a:schemeClr val="tx1">
                              <a:lumMod val="65000"/>
                              <a:lumOff val="35000"/>
                            </a:schemeClr>
                          </a:solidFill>
                          <a:effectLst/>
                          <a:latin typeface="Gotham Medium"/>
                        </a:rPr>
                        <a:t>1T</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kern="1200">
                          <a:solidFill>
                            <a:schemeClr val="tx1">
                              <a:lumMod val="50000"/>
                              <a:lumOff val="50000"/>
                            </a:schemeClr>
                          </a:solidFill>
                          <a:effectLst/>
                          <a:latin typeface="Gotham Medium"/>
                          <a:ea typeface="+mn-ea"/>
                          <a:cs typeface="+mn-cs"/>
                        </a:rPr>
                        <a:t> </a:t>
                      </a:r>
                      <a:endParaRPr lang="en-US" sz="140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r>
                        <a:rPr lang="en-US" sz="1400" b="1">
                          <a:solidFill>
                            <a:schemeClr val="tx1">
                              <a:lumMod val="65000"/>
                              <a:lumOff val="35000"/>
                            </a:schemeClr>
                          </a:solidFill>
                          <a:effectLst/>
                          <a:latin typeface="Gotham Medium"/>
                        </a:rPr>
                        <a:t>2T</a:t>
                      </a:r>
                      <a:endParaRPr lang="es-MX"/>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a:solidFill>
                            <a:schemeClr val="tx1">
                              <a:lumMod val="65000"/>
                              <a:lumOff val="35000"/>
                            </a:schemeClr>
                          </a:solidFill>
                          <a:effectLst/>
                          <a:latin typeface="Gotham Medium"/>
                        </a:rPr>
                        <a:t>3T</a:t>
                      </a:r>
                      <a:endParaRPr lang="en-US" sz="140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a:solidFill>
                            <a:schemeClr val="tx1">
                              <a:lumMod val="65000"/>
                              <a:lumOff val="35000"/>
                            </a:schemeClr>
                          </a:solidFill>
                          <a:effectLst/>
                          <a:latin typeface="Gotham Medium"/>
                        </a:rPr>
                        <a:t>4T</a:t>
                      </a:r>
                      <a:endParaRPr lang="en-US" sz="140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6">
                  <a:txBody>
                    <a:bodyPr/>
                    <a:lstStyle/>
                    <a:p>
                      <a:pPr algn="ctr"/>
                      <a:r>
                        <a:rPr lang="es-CO" sz="1500" b="1" dirty="0">
                          <a:solidFill>
                            <a:schemeClr val="tx1">
                              <a:lumMod val="65000"/>
                              <a:lumOff val="35000"/>
                            </a:schemeClr>
                          </a:solidFill>
                          <a:latin typeface="Gotham Medium"/>
                        </a:rPr>
                        <a:t>Coordinación Nacional del </a:t>
                      </a:r>
                      <a:r>
                        <a:rPr lang="es-CO" sz="1500" b="0" dirty="0">
                          <a:solidFill>
                            <a:schemeClr val="tx1">
                              <a:lumMod val="65000"/>
                              <a:lumOff val="35000"/>
                            </a:schemeClr>
                          </a:solidFill>
                          <a:latin typeface="Gotham Medium"/>
                        </a:rPr>
                        <a:t>SIGCMA</a:t>
                      </a:r>
                      <a:r>
                        <a:rPr lang="es-CO" sz="1500" b="1" dirty="0">
                          <a:solidFill>
                            <a:schemeClr val="tx1">
                              <a:lumMod val="65000"/>
                              <a:lumOff val="35000"/>
                            </a:schemeClr>
                          </a:solidFill>
                          <a:latin typeface="Gotham Medium"/>
                        </a:rPr>
                        <a:t>, Contratista.</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5719">
                <a:tc gridSpan="4">
                  <a:txBody>
                    <a:bodyPr/>
                    <a:lstStyle/>
                    <a:p>
                      <a:r>
                        <a:rPr lang="es-CO" sz="1500" dirty="0">
                          <a:solidFill>
                            <a:schemeClr val="tx1">
                              <a:lumMod val="65000"/>
                              <a:lumOff val="35000"/>
                            </a:schemeClr>
                          </a:solidFill>
                          <a:latin typeface="Gotham Medium"/>
                        </a:rPr>
                        <a:t>Plan de Mejora del proceso formativo.</a:t>
                      </a:r>
                      <a:endParaRPr lang="en-US" sz="1500" dirty="0">
                        <a:solidFill>
                          <a:schemeClr val="tx1">
                            <a:lumMod val="65000"/>
                            <a:lumOff val="35000"/>
                          </a:schemeClr>
                        </a:solidFill>
                        <a:latin typeface="Gotham Medium"/>
                      </a:endParaRPr>
                    </a:p>
                  </a:txBody>
                  <a:tcP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sz="1400"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endParaRPr lang="es-MX"/>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endParaRPr lang="es-CO" sz="1400"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5"/>
                  </a:ext>
                </a:extLst>
              </a:tr>
              <a:tr h="365719">
                <a:tc gridSpan="4">
                  <a:txBody>
                    <a:bodyPr/>
                    <a:lstStyle/>
                    <a:p>
                      <a:r>
                        <a:rPr lang="es-CO" sz="1500" dirty="0">
                          <a:solidFill>
                            <a:schemeClr val="tx1">
                              <a:lumMod val="65000"/>
                              <a:lumOff val="35000"/>
                            </a:schemeClr>
                          </a:solidFill>
                          <a:latin typeface="Gotham Medium"/>
                        </a:rPr>
                        <a:t>Expedición</a:t>
                      </a:r>
                      <a:r>
                        <a:rPr lang="es-CO" sz="1500" baseline="0" dirty="0">
                          <a:solidFill>
                            <a:schemeClr val="tx1">
                              <a:lumMod val="65000"/>
                              <a:lumOff val="35000"/>
                            </a:schemeClr>
                          </a:solidFill>
                          <a:latin typeface="Gotham Medium"/>
                        </a:rPr>
                        <a:t> de certificados.</a:t>
                      </a:r>
                      <a:endParaRPr lang="en-US" sz="1500" dirty="0">
                        <a:solidFill>
                          <a:schemeClr val="tx1">
                            <a:lumMod val="65000"/>
                            <a:lumOff val="35000"/>
                          </a:schemeClr>
                        </a:solidFill>
                        <a:latin typeface="Gotham Medium"/>
                      </a:endParaRPr>
                    </a:p>
                  </a:txBody>
                  <a:tcP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sz="1400"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endParaRPr lang="es-MX"/>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endParaRPr lang="es-CO" sz="1400"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6"/>
                  </a:ext>
                </a:extLst>
              </a:tr>
              <a:tr h="274289">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500" dirty="0">
                          <a:solidFill>
                            <a:schemeClr val="tx1">
                              <a:lumMod val="65000"/>
                              <a:lumOff val="35000"/>
                            </a:schemeClr>
                          </a:solidFill>
                          <a:latin typeface="Gotham Medium"/>
                        </a:rPr>
                        <a:t>Formación</a:t>
                      </a:r>
                      <a:r>
                        <a:rPr lang="es-CO" sz="1500" baseline="0" dirty="0">
                          <a:solidFill>
                            <a:schemeClr val="tx1">
                              <a:lumMod val="65000"/>
                              <a:lumOff val="35000"/>
                            </a:schemeClr>
                          </a:solidFill>
                          <a:latin typeface="Gotham Medium"/>
                        </a:rPr>
                        <a:t> de competencias en el MIPG</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endParaRPr lang="es-MX"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7"/>
                  </a:ext>
                </a:extLst>
              </a:tr>
              <a:tr h="365719">
                <a:tc gridSpan="4">
                  <a:txBody>
                    <a:bodyPr/>
                    <a:lstStyle/>
                    <a:p>
                      <a:r>
                        <a:rPr lang="es-CO" sz="1500" dirty="0">
                          <a:solidFill>
                            <a:schemeClr val="tx1">
                              <a:lumMod val="65000"/>
                              <a:lumOff val="35000"/>
                            </a:schemeClr>
                          </a:solidFill>
                          <a:latin typeface="Gotham Medium"/>
                        </a:rPr>
                        <a:t>Formación de</a:t>
                      </a:r>
                      <a:r>
                        <a:rPr lang="es-CO" sz="1500" baseline="0" dirty="0">
                          <a:solidFill>
                            <a:schemeClr val="tx1">
                              <a:lumMod val="65000"/>
                              <a:lumOff val="35000"/>
                            </a:schemeClr>
                          </a:solidFill>
                          <a:latin typeface="Gotham Medium"/>
                        </a:rPr>
                        <a:t> competencias en Riesgos matriz 5x5: DAFP.</a:t>
                      </a:r>
                      <a:endParaRPr lang="en-US" sz="1500" dirty="0">
                        <a:solidFill>
                          <a:schemeClr val="tx1">
                            <a:lumMod val="65000"/>
                            <a:lumOff val="35000"/>
                          </a:schemeClr>
                        </a:solidFill>
                        <a:latin typeface="Gotham Medium"/>
                      </a:endParaRPr>
                    </a:p>
                  </a:txBody>
                  <a:tcPr marT="0"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endParaRPr lang="es-MX"/>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8"/>
                  </a:ext>
                </a:extLst>
              </a:tr>
              <a:tr h="365719">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500" dirty="0">
                          <a:solidFill>
                            <a:schemeClr val="tx1">
                              <a:lumMod val="65000"/>
                              <a:lumOff val="35000"/>
                            </a:schemeClr>
                          </a:solidFill>
                          <a:latin typeface="Gotham Medium"/>
                        </a:rPr>
                        <a:t>Formación</a:t>
                      </a:r>
                      <a:r>
                        <a:rPr lang="es-CO" sz="1500" baseline="0" dirty="0">
                          <a:solidFill>
                            <a:schemeClr val="tx1">
                              <a:lumMod val="65000"/>
                              <a:lumOff val="35000"/>
                            </a:schemeClr>
                          </a:solidFill>
                          <a:latin typeface="Gotham Medium"/>
                        </a:rPr>
                        <a:t> de competencias en indicadores de Gestión.</a:t>
                      </a:r>
                      <a:endParaRPr lang="en-US" sz="1500" dirty="0">
                        <a:solidFill>
                          <a:schemeClr val="tx1">
                            <a:lumMod val="65000"/>
                            <a:lumOff val="35000"/>
                          </a:schemeClr>
                        </a:solidFill>
                        <a:latin typeface="Gotham Medium"/>
                      </a:endParaRPr>
                    </a:p>
                    <a:p>
                      <a:endParaRPr lang="en-US" sz="1500" dirty="0">
                        <a:solidFill>
                          <a:schemeClr val="tx1">
                            <a:lumMod val="65000"/>
                            <a:lumOff val="35000"/>
                          </a:schemeClr>
                        </a:solidFill>
                        <a:latin typeface="Gotham Medium"/>
                      </a:endParaRPr>
                    </a:p>
                  </a:txBody>
                  <a:tcPr marT="0"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n-US" sz="1400" dirty="0">
                        <a:solidFill>
                          <a:schemeClr val="tx1">
                            <a:lumMod val="65000"/>
                            <a:lumOff val="35000"/>
                          </a:schemeClr>
                        </a:solidFill>
                        <a:latin typeface="Gotham Medium"/>
                      </a:endParaRPr>
                    </a:p>
                  </a:txBody>
                  <a:tcPr marT="0"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tx1">
                            <a:lumMod val="65000"/>
                            <a:lumOff val="35000"/>
                          </a:schemeClr>
                        </a:solidFill>
                        <a:latin typeface="Gotham Medium"/>
                      </a:endParaRPr>
                    </a:p>
                  </a:txBody>
                  <a:tcPr marT="0"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endParaRPr lang="es-MX" dirty="0"/>
                    </a:p>
                  </a:txBody>
                  <a:tcPr marT="0"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endParaRPr lang="en-US" sz="1400" dirty="0">
                        <a:solidFill>
                          <a:schemeClr val="tx1">
                            <a:lumMod val="65000"/>
                            <a:lumOff val="35000"/>
                          </a:schemeClr>
                        </a:solidFill>
                        <a:latin typeface="Gotham Medium"/>
                      </a:endParaRPr>
                    </a:p>
                  </a:txBody>
                  <a:tcPr marT="0"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tx1">
                            <a:lumMod val="65000"/>
                            <a:lumOff val="35000"/>
                          </a:schemeClr>
                        </a:solidFill>
                        <a:latin typeface="Gotham Medium"/>
                      </a:endParaRPr>
                    </a:p>
                  </a:txBody>
                  <a:tcPr marT="0"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9"/>
                  </a:ext>
                </a:extLst>
              </a:tr>
            </a:tbl>
          </a:graphicData>
        </a:graphic>
      </p:graphicFrame>
      <p:cxnSp>
        <p:nvCxnSpPr>
          <p:cNvPr id="145" name="Straight Connector 41">
            <a:extLst>
              <a:ext uri="{FF2B5EF4-FFF2-40B4-BE49-F238E27FC236}">
                <a16:creationId xmlns:a16="http://schemas.microsoft.com/office/drawing/2014/main" id="{768C9111-165C-8440-A8C9-ECA52C687868}"/>
              </a:ext>
            </a:extLst>
          </p:cNvPr>
          <p:cNvCxnSpPr/>
          <p:nvPr/>
        </p:nvCxnSpPr>
        <p:spPr>
          <a:xfrm>
            <a:off x="1324841" y="1535106"/>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146" name="Rectangle 69">
            <a:extLst>
              <a:ext uri="{FF2B5EF4-FFF2-40B4-BE49-F238E27FC236}">
                <a16:creationId xmlns:a16="http://schemas.microsoft.com/office/drawing/2014/main" id="{3B32B5E7-ED45-6945-942B-69C68272165A}"/>
              </a:ext>
            </a:extLst>
          </p:cNvPr>
          <p:cNvSpPr/>
          <p:nvPr/>
        </p:nvSpPr>
        <p:spPr>
          <a:xfrm>
            <a:off x="1095375" y="811545"/>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7" name="Rectangle 70">
            <a:extLst>
              <a:ext uri="{FF2B5EF4-FFF2-40B4-BE49-F238E27FC236}">
                <a16:creationId xmlns:a16="http://schemas.microsoft.com/office/drawing/2014/main" id="{A0F48E4F-354E-8D42-B488-D1086A08F77B}"/>
              </a:ext>
            </a:extLst>
          </p:cNvPr>
          <p:cNvSpPr/>
          <p:nvPr/>
        </p:nvSpPr>
        <p:spPr>
          <a:xfrm>
            <a:off x="1095375" y="965928"/>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8" name="Rectangle 71">
            <a:extLst>
              <a:ext uri="{FF2B5EF4-FFF2-40B4-BE49-F238E27FC236}">
                <a16:creationId xmlns:a16="http://schemas.microsoft.com/office/drawing/2014/main" id="{1FA732A3-7B1A-284E-AE6F-12A67BEB5B54}"/>
              </a:ext>
            </a:extLst>
          </p:cNvPr>
          <p:cNvSpPr/>
          <p:nvPr/>
        </p:nvSpPr>
        <p:spPr>
          <a:xfrm>
            <a:off x="0" y="821414"/>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9" name="Rectangle 72">
            <a:extLst>
              <a:ext uri="{FF2B5EF4-FFF2-40B4-BE49-F238E27FC236}">
                <a16:creationId xmlns:a16="http://schemas.microsoft.com/office/drawing/2014/main" id="{A7C30E5C-621F-F04F-AD83-7C213D62479D}"/>
              </a:ext>
            </a:extLst>
          </p:cNvPr>
          <p:cNvSpPr/>
          <p:nvPr/>
        </p:nvSpPr>
        <p:spPr>
          <a:xfrm>
            <a:off x="241710" y="820302"/>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0" name="TextBox 81">
            <a:extLst>
              <a:ext uri="{FF2B5EF4-FFF2-40B4-BE49-F238E27FC236}">
                <a16:creationId xmlns:a16="http://schemas.microsoft.com/office/drawing/2014/main" id="{8B6663FE-9C5B-714F-8438-E6501F7F15CD}"/>
              </a:ext>
            </a:extLst>
          </p:cNvPr>
          <p:cNvSpPr txBox="1"/>
          <p:nvPr/>
        </p:nvSpPr>
        <p:spPr>
          <a:xfrm>
            <a:off x="147768" y="799434"/>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
        <p:nvSpPr>
          <p:cNvPr id="151" name="TextBox 44">
            <a:extLst>
              <a:ext uri="{FF2B5EF4-FFF2-40B4-BE49-F238E27FC236}">
                <a16:creationId xmlns:a16="http://schemas.microsoft.com/office/drawing/2014/main" id="{D83B896E-6536-A342-A503-C7A3F085EAAF}"/>
              </a:ext>
            </a:extLst>
          </p:cNvPr>
          <p:cNvSpPr txBox="1"/>
          <p:nvPr/>
        </p:nvSpPr>
        <p:spPr>
          <a:xfrm>
            <a:off x="1263443" y="1051571"/>
            <a:ext cx="4450257" cy="586314"/>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OBJETIVO ESPECÍFICO</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grpSp>
        <p:nvGrpSpPr>
          <p:cNvPr id="170" name="Group 104">
            <a:extLst>
              <a:ext uri="{FF2B5EF4-FFF2-40B4-BE49-F238E27FC236}">
                <a16:creationId xmlns:a16="http://schemas.microsoft.com/office/drawing/2014/main" id="{F92D2BA8-4210-BC4F-90FE-97F981A42945}"/>
              </a:ext>
            </a:extLst>
          </p:cNvPr>
          <p:cNvGrpSpPr/>
          <p:nvPr/>
        </p:nvGrpSpPr>
        <p:grpSpPr>
          <a:xfrm>
            <a:off x="8112368" y="4797201"/>
            <a:ext cx="109440" cy="109440"/>
            <a:chOff x="4200892" y="4432105"/>
            <a:chExt cx="109440" cy="109440"/>
          </a:xfrm>
        </p:grpSpPr>
        <p:grpSp>
          <p:nvGrpSpPr>
            <p:cNvPr id="17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7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7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7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7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94" name="Group 104">
            <a:extLst>
              <a:ext uri="{FF2B5EF4-FFF2-40B4-BE49-F238E27FC236}">
                <a16:creationId xmlns:a16="http://schemas.microsoft.com/office/drawing/2014/main" id="{F92D2BA8-4210-BC4F-90FE-97F981A42945}"/>
              </a:ext>
            </a:extLst>
          </p:cNvPr>
          <p:cNvGrpSpPr/>
          <p:nvPr/>
        </p:nvGrpSpPr>
        <p:grpSpPr>
          <a:xfrm>
            <a:off x="8112368" y="5138401"/>
            <a:ext cx="109440" cy="109440"/>
            <a:chOff x="4200892" y="4432105"/>
            <a:chExt cx="109440" cy="109440"/>
          </a:xfrm>
        </p:grpSpPr>
        <p:grpSp>
          <p:nvGrpSpPr>
            <p:cNvPr id="19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9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9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9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9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18" name="Group 104">
            <a:extLst>
              <a:ext uri="{FF2B5EF4-FFF2-40B4-BE49-F238E27FC236}">
                <a16:creationId xmlns:a16="http://schemas.microsoft.com/office/drawing/2014/main" id="{F92D2BA8-4210-BC4F-90FE-97F981A42945}"/>
              </a:ext>
            </a:extLst>
          </p:cNvPr>
          <p:cNvGrpSpPr/>
          <p:nvPr/>
        </p:nvGrpSpPr>
        <p:grpSpPr>
          <a:xfrm>
            <a:off x="8112368" y="5521805"/>
            <a:ext cx="109440" cy="109440"/>
            <a:chOff x="4200892" y="4432105"/>
            <a:chExt cx="109440" cy="109440"/>
          </a:xfrm>
        </p:grpSpPr>
        <p:grpSp>
          <p:nvGrpSpPr>
            <p:cNvPr id="219"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22"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23"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20"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21"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30" name="Group 104">
            <a:extLst>
              <a:ext uri="{FF2B5EF4-FFF2-40B4-BE49-F238E27FC236}">
                <a16:creationId xmlns:a16="http://schemas.microsoft.com/office/drawing/2014/main" id="{F92D2BA8-4210-BC4F-90FE-97F981A42945}"/>
              </a:ext>
            </a:extLst>
          </p:cNvPr>
          <p:cNvGrpSpPr/>
          <p:nvPr/>
        </p:nvGrpSpPr>
        <p:grpSpPr>
          <a:xfrm>
            <a:off x="7187536" y="5941121"/>
            <a:ext cx="109440" cy="109440"/>
            <a:chOff x="4200892" y="4432105"/>
            <a:chExt cx="109440" cy="109440"/>
          </a:xfrm>
        </p:grpSpPr>
        <p:grpSp>
          <p:nvGrpSpPr>
            <p:cNvPr id="23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3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3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3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3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36" name="Group 104">
            <a:extLst>
              <a:ext uri="{FF2B5EF4-FFF2-40B4-BE49-F238E27FC236}">
                <a16:creationId xmlns:a16="http://schemas.microsoft.com/office/drawing/2014/main" id="{F92D2BA8-4210-BC4F-90FE-97F981A42945}"/>
              </a:ext>
            </a:extLst>
          </p:cNvPr>
          <p:cNvGrpSpPr/>
          <p:nvPr/>
        </p:nvGrpSpPr>
        <p:grpSpPr>
          <a:xfrm>
            <a:off x="7640192" y="5931361"/>
            <a:ext cx="109440" cy="109440"/>
            <a:chOff x="4200892" y="4432105"/>
            <a:chExt cx="109440" cy="109440"/>
          </a:xfrm>
        </p:grpSpPr>
        <p:grpSp>
          <p:nvGrpSpPr>
            <p:cNvPr id="237"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40"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41"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38"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39"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42" name="Group 104">
            <a:extLst>
              <a:ext uri="{FF2B5EF4-FFF2-40B4-BE49-F238E27FC236}">
                <a16:creationId xmlns:a16="http://schemas.microsoft.com/office/drawing/2014/main" id="{F92D2BA8-4210-BC4F-90FE-97F981A42945}"/>
              </a:ext>
            </a:extLst>
          </p:cNvPr>
          <p:cNvGrpSpPr/>
          <p:nvPr/>
        </p:nvGrpSpPr>
        <p:grpSpPr>
          <a:xfrm>
            <a:off x="8088304" y="5929089"/>
            <a:ext cx="109440" cy="109440"/>
            <a:chOff x="4200892" y="4432105"/>
            <a:chExt cx="109440" cy="109440"/>
          </a:xfrm>
        </p:grpSpPr>
        <p:grpSp>
          <p:nvGrpSpPr>
            <p:cNvPr id="243"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46"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47"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44"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45"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54" name="Group 104">
            <a:extLst>
              <a:ext uri="{FF2B5EF4-FFF2-40B4-BE49-F238E27FC236}">
                <a16:creationId xmlns:a16="http://schemas.microsoft.com/office/drawing/2014/main" id="{F92D2BA8-4210-BC4F-90FE-97F981A42945}"/>
              </a:ext>
            </a:extLst>
          </p:cNvPr>
          <p:cNvGrpSpPr/>
          <p:nvPr/>
        </p:nvGrpSpPr>
        <p:grpSpPr>
          <a:xfrm>
            <a:off x="7187536" y="6230961"/>
            <a:ext cx="109440" cy="109440"/>
            <a:chOff x="4200892" y="4432105"/>
            <a:chExt cx="109440" cy="109440"/>
          </a:xfrm>
        </p:grpSpPr>
        <p:grpSp>
          <p:nvGrpSpPr>
            <p:cNvPr id="25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5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5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5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5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60" name="Group 104">
            <a:extLst>
              <a:ext uri="{FF2B5EF4-FFF2-40B4-BE49-F238E27FC236}">
                <a16:creationId xmlns:a16="http://schemas.microsoft.com/office/drawing/2014/main" id="{F92D2BA8-4210-BC4F-90FE-97F981A42945}"/>
              </a:ext>
            </a:extLst>
          </p:cNvPr>
          <p:cNvGrpSpPr/>
          <p:nvPr/>
        </p:nvGrpSpPr>
        <p:grpSpPr>
          <a:xfrm>
            <a:off x="7640192" y="6245265"/>
            <a:ext cx="109440" cy="109440"/>
            <a:chOff x="4200892" y="4432105"/>
            <a:chExt cx="109440" cy="109440"/>
          </a:xfrm>
        </p:grpSpPr>
        <p:grpSp>
          <p:nvGrpSpPr>
            <p:cNvPr id="26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6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6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6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6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66" name="Group 104">
            <a:extLst>
              <a:ext uri="{FF2B5EF4-FFF2-40B4-BE49-F238E27FC236}">
                <a16:creationId xmlns:a16="http://schemas.microsoft.com/office/drawing/2014/main" id="{F92D2BA8-4210-BC4F-90FE-97F981A42945}"/>
              </a:ext>
            </a:extLst>
          </p:cNvPr>
          <p:cNvGrpSpPr/>
          <p:nvPr/>
        </p:nvGrpSpPr>
        <p:grpSpPr>
          <a:xfrm>
            <a:off x="8088304" y="6242993"/>
            <a:ext cx="109440" cy="109440"/>
            <a:chOff x="4200892" y="4432105"/>
            <a:chExt cx="109440" cy="109440"/>
          </a:xfrm>
        </p:grpSpPr>
        <p:grpSp>
          <p:nvGrpSpPr>
            <p:cNvPr id="267"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70"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71"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68"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69"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78" name="Group 104">
            <a:extLst>
              <a:ext uri="{FF2B5EF4-FFF2-40B4-BE49-F238E27FC236}">
                <a16:creationId xmlns:a16="http://schemas.microsoft.com/office/drawing/2014/main" id="{F92D2BA8-4210-BC4F-90FE-97F981A42945}"/>
              </a:ext>
            </a:extLst>
          </p:cNvPr>
          <p:cNvGrpSpPr/>
          <p:nvPr/>
        </p:nvGrpSpPr>
        <p:grpSpPr>
          <a:xfrm>
            <a:off x="7187536" y="6577009"/>
            <a:ext cx="109440" cy="109440"/>
            <a:chOff x="4200892" y="4432105"/>
            <a:chExt cx="109440" cy="109440"/>
          </a:xfrm>
        </p:grpSpPr>
        <p:grpSp>
          <p:nvGrpSpPr>
            <p:cNvPr id="279"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82"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83"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80"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81"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84" name="Group 104">
            <a:extLst>
              <a:ext uri="{FF2B5EF4-FFF2-40B4-BE49-F238E27FC236}">
                <a16:creationId xmlns:a16="http://schemas.microsoft.com/office/drawing/2014/main" id="{F92D2BA8-4210-BC4F-90FE-97F981A42945}"/>
              </a:ext>
            </a:extLst>
          </p:cNvPr>
          <p:cNvGrpSpPr/>
          <p:nvPr/>
        </p:nvGrpSpPr>
        <p:grpSpPr>
          <a:xfrm>
            <a:off x="7640192" y="6579281"/>
            <a:ext cx="109440" cy="109440"/>
            <a:chOff x="4200892" y="4432105"/>
            <a:chExt cx="109440" cy="109440"/>
          </a:xfrm>
        </p:grpSpPr>
        <p:grpSp>
          <p:nvGrpSpPr>
            <p:cNvPr id="28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8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8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8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8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90" name="Group 104">
            <a:extLst>
              <a:ext uri="{FF2B5EF4-FFF2-40B4-BE49-F238E27FC236}">
                <a16:creationId xmlns:a16="http://schemas.microsoft.com/office/drawing/2014/main" id="{F92D2BA8-4210-BC4F-90FE-97F981A42945}"/>
              </a:ext>
            </a:extLst>
          </p:cNvPr>
          <p:cNvGrpSpPr/>
          <p:nvPr/>
        </p:nvGrpSpPr>
        <p:grpSpPr>
          <a:xfrm>
            <a:off x="8100336" y="6564977"/>
            <a:ext cx="109440" cy="109440"/>
            <a:chOff x="4200892" y="4432105"/>
            <a:chExt cx="109440" cy="109440"/>
          </a:xfrm>
        </p:grpSpPr>
        <p:grpSp>
          <p:nvGrpSpPr>
            <p:cNvPr id="29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9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9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9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9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4">
            <a:extLst>
              <a:ext uri="{FF2B5EF4-FFF2-40B4-BE49-F238E27FC236}">
                <a16:creationId xmlns:a16="http://schemas.microsoft.com/office/drawing/2014/main" id="{EE98210F-2A8A-F14E-AADA-A739DC2E40E0}"/>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graphicFrame>
        <p:nvGraphicFramePr>
          <p:cNvPr id="5" name="4 Tabla"/>
          <p:cNvGraphicFramePr>
            <a:graphicFrameLocks noGrp="1"/>
          </p:cNvGraphicFramePr>
          <p:nvPr>
            <p:extLst>
              <p:ext uri="{D42A27DB-BD31-4B8C-83A1-F6EECF244321}">
                <p14:modId xmlns:p14="http://schemas.microsoft.com/office/powerpoint/2010/main" val="1842715256"/>
              </p:ext>
            </p:extLst>
          </p:nvPr>
        </p:nvGraphicFramePr>
        <p:xfrm>
          <a:off x="554400" y="1603486"/>
          <a:ext cx="10799999" cy="5265300"/>
        </p:xfrm>
        <a:graphic>
          <a:graphicData uri="http://schemas.openxmlformats.org/drawingml/2006/table">
            <a:tbl>
              <a:tblPr firstRow="1" bandRow="1" bandCol="1">
                <a:tableStyleId>{22838BEF-8BB2-4498-84A7-C5851F593DF1}</a:tableStyleId>
              </a:tblPr>
              <a:tblGrid>
                <a:gridCol w="1252675">
                  <a:extLst>
                    <a:ext uri="{9D8B030D-6E8A-4147-A177-3AD203B41FA5}">
                      <a16:colId xmlns:a16="http://schemas.microsoft.com/office/drawing/2014/main" val="20000"/>
                    </a:ext>
                  </a:extLst>
                </a:gridCol>
                <a:gridCol w="3432616">
                  <a:extLst>
                    <a:ext uri="{9D8B030D-6E8A-4147-A177-3AD203B41FA5}">
                      <a16:colId xmlns:a16="http://schemas.microsoft.com/office/drawing/2014/main" val="20001"/>
                    </a:ext>
                  </a:extLst>
                </a:gridCol>
                <a:gridCol w="983688">
                  <a:extLst>
                    <a:ext uri="{9D8B030D-6E8A-4147-A177-3AD203B41FA5}">
                      <a16:colId xmlns:a16="http://schemas.microsoft.com/office/drawing/2014/main" val="20005"/>
                    </a:ext>
                  </a:extLst>
                </a:gridCol>
                <a:gridCol w="464024">
                  <a:extLst>
                    <a:ext uri="{9D8B030D-6E8A-4147-A177-3AD203B41FA5}">
                      <a16:colId xmlns:a16="http://schemas.microsoft.com/office/drawing/2014/main" val="563828366"/>
                    </a:ext>
                  </a:extLst>
                </a:gridCol>
                <a:gridCol w="251243">
                  <a:extLst>
                    <a:ext uri="{9D8B030D-6E8A-4147-A177-3AD203B41FA5}">
                      <a16:colId xmlns:a16="http://schemas.microsoft.com/office/drawing/2014/main" val="426560980"/>
                    </a:ext>
                  </a:extLst>
                </a:gridCol>
                <a:gridCol w="240076">
                  <a:extLst>
                    <a:ext uri="{9D8B030D-6E8A-4147-A177-3AD203B41FA5}">
                      <a16:colId xmlns:a16="http://schemas.microsoft.com/office/drawing/2014/main" val="20009"/>
                    </a:ext>
                  </a:extLst>
                </a:gridCol>
                <a:gridCol w="491320">
                  <a:extLst>
                    <a:ext uri="{9D8B030D-6E8A-4147-A177-3AD203B41FA5}">
                      <a16:colId xmlns:a16="http://schemas.microsoft.com/office/drawing/2014/main" val="1100491601"/>
                    </a:ext>
                  </a:extLst>
                </a:gridCol>
                <a:gridCol w="518615">
                  <a:extLst>
                    <a:ext uri="{9D8B030D-6E8A-4147-A177-3AD203B41FA5}">
                      <a16:colId xmlns:a16="http://schemas.microsoft.com/office/drawing/2014/main" val="1930597317"/>
                    </a:ext>
                  </a:extLst>
                </a:gridCol>
                <a:gridCol w="3165742">
                  <a:extLst>
                    <a:ext uri="{9D8B030D-6E8A-4147-A177-3AD203B41FA5}">
                      <a16:colId xmlns:a16="http://schemas.microsoft.com/office/drawing/2014/main" val="3920015706"/>
                    </a:ext>
                  </a:extLst>
                </a:gridCol>
              </a:tblGrid>
              <a:tr h="274260">
                <a:tc>
                  <a:txBody>
                    <a:bodyPr/>
                    <a:lstStyle/>
                    <a:p>
                      <a:r>
                        <a:rPr lang="es-CO" sz="1500" dirty="0">
                          <a:solidFill>
                            <a:schemeClr val="tx1">
                              <a:lumMod val="65000"/>
                              <a:lumOff val="35000"/>
                            </a:schemeClr>
                          </a:solidFill>
                          <a:latin typeface="Gotham Medium"/>
                        </a:rPr>
                        <a:t>ESTRATEGIA:</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gridSpan="8">
                  <a:txBody>
                    <a:bodyPr/>
                    <a:lstStyle/>
                    <a:p>
                      <a:r>
                        <a:rPr kumimoji="0" lang="es-ES_tradnl" sz="1500" b="0" i="0" u="none" strike="noStrike" kern="0" cap="none" spc="0" normalizeH="0" baseline="0" noProof="0">
                          <a:ln>
                            <a:noFill/>
                          </a:ln>
                          <a:solidFill>
                            <a:schemeClr val="tx1">
                              <a:lumMod val="50000"/>
                              <a:lumOff val="50000"/>
                            </a:schemeClr>
                          </a:solidFill>
                          <a:effectLst/>
                          <a:uLnTx/>
                          <a:uFillTx/>
                          <a:latin typeface="Gotham Medium"/>
                        </a:rPr>
                        <a:t>Diseñar e implementar la plataforma estratégica del Sistema de Gestión Ambiental.</a:t>
                      </a:r>
                      <a:endParaRPr lang="es-CO"/>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endParaRPr lang="es-CO"/>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extLst>
                  <a:ext uri="{0D108BD9-81ED-4DB2-BD59-A6C34878D82A}">
                    <a16:rowId xmlns:a16="http://schemas.microsoft.com/office/drawing/2014/main" val="10000"/>
                  </a:ext>
                </a:extLst>
              </a:tr>
              <a:tr h="10970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OBJETIVO:</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gridSpan="8">
                  <a:txBody>
                    <a:bodyPr/>
                    <a:lstStyle/>
                    <a:p>
                      <a:pPr algn="just"/>
                      <a:r>
                        <a:rPr kumimoji="0" lang="es-ES_tradnl" sz="1450" b="0" i="0" u="none" strike="noStrike" kern="0" cap="none" spc="0" normalizeH="0" baseline="0" noProof="0" dirty="0">
                          <a:ln>
                            <a:noFill/>
                          </a:ln>
                          <a:solidFill>
                            <a:schemeClr val="tx1">
                              <a:lumMod val="50000"/>
                              <a:lumOff val="50000"/>
                            </a:schemeClr>
                          </a:solidFill>
                          <a:effectLst/>
                          <a:uLnTx/>
                          <a:uFillTx/>
                          <a:latin typeface="Gotham Medium"/>
                        </a:rPr>
                        <a:t>La estrategia tiene como fin el diseño de la Plataforma Estratégica del Sistema de Gestión Ambiental en el marco de lo establecido en la Norma NTC ISO 14001:2015, articulada a las normas ISO y por consiguiente a la Norma Técnica de Calidad NTC 6256 y Guía Técnica de Calidad GTC 286 en las sedes donde se haya certificado el Sistema de Gestión Ambiental y generar los procesos de conciencia ambiental en las sedes en las que se vayan creando las condiciones de posible certificación ambiental, dadas las características que exige la norma para procesos de certificación de los sistemas de gestión ambiental.</a:t>
                      </a:r>
                      <a:endParaRPr lang="es-CO" sz="1450"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endParaRPr lang="es-CO" dirty="0"/>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extLst>
                  <a:ext uri="{0D108BD9-81ED-4DB2-BD59-A6C34878D82A}">
                    <a16:rowId xmlns:a16="http://schemas.microsoft.com/office/drawing/2014/main" val="10001"/>
                  </a:ext>
                </a:extLst>
              </a:tr>
              <a:tr h="457100">
                <a:tc>
                  <a:txBody>
                    <a:bodyPr/>
                    <a:lstStyle/>
                    <a:p>
                      <a:r>
                        <a:rPr lang="es-CO" sz="1400" b="1" dirty="0">
                          <a:solidFill>
                            <a:schemeClr val="tx1">
                              <a:lumMod val="65000"/>
                              <a:lumOff val="35000"/>
                            </a:schemeClr>
                          </a:solidFill>
                          <a:latin typeface="Gotham Medium"/>
                        </a:rPr>
                        <a:t>LIDERA:</a:t>
                      </a:r>
                      <a:endParaRPr lang="en-US" sz="14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just"/>
                      <a:r>
                        <a:rPr lang="es-CO" sz="1400" b="1" dirty="0">
                          <a:solidFill>
                            <a:schemeClr val="tx1">
                              <a:lumMod val="50000"/>
                              <a:lumOff val="50000"/>
                            </a:schemeClr>
                          </a:solidFill>
                          <a:latin typeface="Gotham Medium"/>
                        </a:rPr>
                        <a:t>Dra.</a:t>
                      </a:r>
                      <a:r>
                        <a:rPr lang="es-CO" sz="1400" b="1" baseline="0" dirty="0">
                          <a:solidFill>
                            <a:schemeClr val="tx1">
                              <a:lumMod val="50000"/>
                              <a:lumOff val="50000"/>
                            </a:schemeClr>
                          </a:solidFill>
                          <a:latin typeface="Gotham Medium"/>
                        </a:rPr>
                        <a:t> Martha Lucia Olano  de Noguera</a:t>
                      </a:r>
                    </a:p>
                    <a:p>
                      <a:pPr algn="l"/>
                      <a:r>
                        <a:rPr lang="es-CO" sz="1400" b="1" baseline="0" dirty="0">
                          <a:solidFill>
                            <a:schemeClr val="tx1">
                              <a:lumMod val="50000"/>
                              <a:lumOff val="50000"/>
                            </a:schemeClr>
                          </a:solidFill>
                          <a:latin typeface="Gotham Medium"/>
                        </a:rPr>
                        <a:t>Magistrada Líder del SIGCMA.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3">
                  <a:txBody>
                    <a:bodyPr/>
                    <a:lstStyle/>
                    <a:p>
                      <a:pPr algn="just"/>
                      <a:r>
                        <a:rPr lang="es-CO" sz="1400" b="1" dirty="0">
                          <a:solidFill>
                            <a:schemeClr val="tx1">
                              <a:lumMod val="65000"/>
                              <a:lumOff val="35000"/>
                            </a:schemeClr>
                          </a:solidFill>
                          <a:latin typeface="Gotham Medium"/>
                        </a:rPr>
                        <a:t>COORDINA:</a:t>
                      </a:r>
                      <a:endParaRPr lang="en-US" sz="14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MX"/>
                    </a:p>
                  </a:txBody>
                  <a:tcPr/>
                </a:tc>
                <a:tc hMerge="1">
                  <a:txBody>
                    <a:bodyPr/>
                    <a:lstStyle/>
                    <a:p>
                      <a:pPr algn="just"/>
                      <a:endParaRPr lang="en-US" sz="14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b="1" dirty="0">
                          <a:solidFill>
                            <a:schemeClr val="tx1">
                              <a:lumMod val="50000"/>
                              <a:lumOff val="50000"/>
                            </a:schemeClr>
                          </a:solidFill>
                          <a:latin typeface="Gotham Medium"/>
                        </a:rPr>
                        <a:t>Coordinador</a:t>
                      </a:r>
                      <a:r>
                        <a:rPr lang="es-CO" sz="1400" b="1" baseline="0" dirty="0">
                          <a:solidFill>
                            <a:schemeClr val="tx1">
                              <a:lumMod val="50000"/>
                              <a:lumOff val="50000"/>
                            </a:schemeClr>
                          </a:solidFill>
                          <a:latin typeface="Gotham Medium"/>
                        </a:rPr>
                        <a:t> Nacional del SIGCMA.</a:t>
                      </a:r>
                      <a:endParaRPr lang="en-US" sz="14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MX"/>
                    </a:p>
                  </a:txBody>
                  <a:tcPr/>
                </a:tc>
                <a:tc hMerge="1">
                  <a:txBody>
                    <a:bodyPr/>
                    <a:lstStyle/>
                    <a:p>
                      <a:endParaRPr lang="es-MX"/>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r h="27426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ACTIVIDADES</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gridSpan="5">
                  <a:txBody>
                    <a:bodyPr/>
                    <a:lstStyle/>
                    <a:p>
                      <a:r>
                        <a:rPr lang="es-CO" sz="1500" b="1">
                          <a:latin typeface="Gotham Medium"/>
                        </a:rPr>
                        <a:t>CRONOGRAMA</a:t>
                      </a:r>
                      <a:endParaRPr lang="es-MX"/>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RESPONSABLE</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9482">
                <a:tc gridSpan="3">
                  <a:txBody>
                    <a:bodyPr/>
                    <a:lstStyle/>
                    <a:p>
                      <a:pPr algn="just"/>
                      <a:r>
                        <a:rPr lang="es-CO" sz="1500" dirty="0">
                          <a:solidFill>
                            <a:schemeClr val="tx1">
                              <a:lumMod val="65000"/>
                              <a:lumOff val="35000"/>
                            </a:schemeClr>
                          </a:solidFill>
                          <a:latin typeface="Gotham Medium"/>
                        </a:rPr>
                        <a:t>Socialización del proceso</a:t>
                      </a:r>
                      <a:r>
                        <a:rPr lang="es-CO" sz="1500" baseline="0" dirty="0">
                          <a:solidFill>
                            <a:schemeClr val="tx1">
                              <a:lumMod val="65000"/>
                              <a:lumOff val="35000"/>
                            </a:schemeClr>
                          </a:solidFill>
                          <a:latin typeface="Gotham Medium"/>
                        </a:rPr>
                        <a:t> realizado en el 2019.</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1T</a:t>
                      </a:r>
                      <a:endParaRPr lang="en-US" sz="1150" b="1">
                        <a:solidFill>
                          <a:schemeClr val="tx1">
                            <a:lumMod val="65000"/>
                            <a:lumOff val="35000"/>
                          </a:schemeClr>
                        </a:solidFill>
                        <a:effectLst/>
                        <a:latin typeface="Gotham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150" kern="1200">
                          <a:solidFill>
                            <a:schemeClr val="tx1">
                              <a:lumMod val="50000"/>
                              <a:lumOff val="50000"/>
                            </a:schemeClr>
                          </a:solidFill>
                          <a:effectLst/>
                          <a:latin typeface="Gotham Medium"/>
                          <a:ea typeface="+mn-ea"/>
                          <a:cs typeface="+mn-cs"/>
                        </a:rPr>
                        <a:t> </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r>
                        <a:rPr lang="en-US" sz="1200" b="1">
                          <a:solidFill>
                            <a:schemeClr val="tx1">
                              <a:lumMod val="65000"/>
                              <a:lumOff val="35000"/>
                            </a:schemeClr>
                          </a:solidFill>
                          <a:effectLst/>
                          <a:latin typeface="Gotham Medium"/>
                        </a:rPr>
                        <a:t>2T</a:t>
                      </a:r>
                      <a:endParaRPr lang="es-MX"/>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3T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4T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s-CO" sz="1500" b="1">
                          <a:solidFill>
                            <a:schemeClr val="tx1">
                              <a:lumMod val="65000"/>
                              <a:lumOff val="35000"/>
                            </a:schemeClr>
                          </a:solidFill>
                          <a:latin typeface="Gotham Medium"/>
                        </a:rPr>
                        <a:t>Coordinación</a:t>
                      </a:r>
                      <a:r>
                        <a:rPr lang="es-CO" sz="1500" b="1" baseline="0">
                          <a:solidFill>
                            <a:schemeClr val="tx1">
                              <a:lumMod val="65000"/>
                              <a:lumOff val="35000"/>
                            </a:schemeClr>
                          </a:solidFill>
                          <a:latin typeface="Gotham Medium"/>
                        </a:rPr>
                        <a:t> Nacional del SIGMA</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5680">
                <a:tc grid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500" dirty="0">
                          <a:solidFill>
                            <a:schemeClr val="tx1">
                              <a:lumMod val="65000"/>
                              <a:lumOff val="35000"/>
                            </a:schemeClr>
                          </a:solidFill>
                          <a:latin typeface="Gotham Medium"/>
                        </a:rPr>
                        <a:t>Procesos contractuales</a:t>
                      </a:r>
                      <a:r>
                        <a:rPr lang="en-US" sz="1500" dirty="0">
                          <a:solidFill>
                            <a:schemeClr val="tx1">
                              <a:lumMod val="65000"/>
                              <a:lumOff val="35000"/>
                            </a:schemeClr>
                          </a:solidFill>
                          <a:latin typeface="Gotham Medium"/>
                        </a:rPr>
                        <a:t>.</a:t>
                      </a: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endParaRPr lang="es-MX"/>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5"/>
                  </a:ext>
                </a:extLst>
              </a:tr>
              <a:tr h="761833">
                <a:tc gridSpan="3">
                  <a:txBody>
                    <a:bodyPr/>
                    <a:lstStyle/>
                    <a:p>
                      <a:pPr algn="just"/>
                      <a:r>
                        <a:rPr lang="es-CO" sz="1500" dirty="0">
                          <a:solidFill>
                            <a:schemeClr val="tx1">
                              <a:lumMod val="65000"/>
                              <a:lumOff val="35000"/>
                            </a:schemeClr>
                          </a:solidFill>
                          <a:latin typeface="Gotham Medium"/>
                        </a:rPr>
                        <a:t>Actualización</a:t>
                      </a:r>
                      <a:r>
                        <a:rPr lang="es-CO" sz="1500" baseline="0" dirty="0">
                          <a:solidFill>
                            <a:schemeClr val="tx1">
                              <a:lumMod val="65000"/>
                              <a:lumOff val="35000"/>
                            </a:schemeClr>
                          </a:solidFill>
                          <a:latin typeface="Gotham Medium"/>
                        </a:rPr>
                        <a:t> de la </a:t>
                      </a:r>
                      <a:r>
                        <a:rPr kumimoji="0" lang="es-ES_tradnl" sz="1500" b="0" i="0" u="none" strike="noStrike" kern="0" cap="none" spc="0" normalizeH="0" baseline="0" noProof="0" dirty="0">
                          <a:ln>
                            <a:noFill/>
                          </a:ln>
                          <a:solidFill>
                            <a:schemeClr val="tx1">
                              <a:lumMod val="65000"/>
                              <a:lumOff val="35000"/>
                            </a:schemeClr>
                          </a:solidFill>
                          <a:effectLst/>
                          <a:uLnTx/>
                          <a:uFillTx/>
                          <a:latin typeface="Gotham Medium"/>
                        </a:rPr>
                        <a:t>NTC 6256:2018y Guía Técnica de Calidad GTC 286:286  con base en los desarrollo en materia Ambiental ,Seguridad y Salud en el trabajo y el MIPG.</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endParaRPr lang="es-MX"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Coordinación</a:t>
                      </a:r>
                      <a:r>
                        <a:rPr lang="es-CO" sz="1500" b="1" baseline="0" dirty="0">
                          <a:solidFill>
                            <a:schemeClr val="tx1">
                              <a:lumMod val="65000"/>
                              <a:lumOff val="35000"/>
                            </a:schemeClr>
                          </a:solidFill>
                          <a:latin typeface="Gotham Medium"/>
                        </a:rPr>
                        <a:t> Nacional del SIGMA, ICONTEC.</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6627">
                <a:tc gridSpan="3">
                  <a:txBody>
                    <a:bodyPr/>
                    <a:lstStyle/>
                    <a:p>
                      <a:pPr algn="just"/>
                      <a:r>
                        <a:rPr lang="es-CO" sz="1500" dirty="0">
                          <a:solidFill>
                            <a:schemeClr val="tx1">
                              <a:lumMod val="65000"/>
                              <a:lumOff val="35000"/>
                            </a:schemeClr>
                          </a:solidFill>
                          <a:latin typeface="Gotham Medium"/>
                        </a:rPr>
                        <a:t>Elaboración,</a:t>
                      </a:r>
                      <a:r>
                        <a:rPr lang="es-CO" sz="1500" baseline="0" dirty="0">
                          <a:solidFill>
                            <a:schemeClr val="tx1">
                              <a:lumMod val="65000"/>
                              <a:lumOff val="35000"/>
                            </a:schemeClr>
                          </a:solidFill>
                          <a:latin typeface="Gotham Medium"/>
                        </a:rPr>
                        <a:t> capacitación e implementación de: Plan de Emergencias, Riesgos Ambientales.</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endParaRPr lang="es-MX"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7"/>
                  </a:ext>
                </a:extLst>
              </a:tr>
              <a:tr h="548520">
                <a:tc gridSpan="3">
                  <a:txBody>
                    <a:bodyPr/>
                    <a:lstStyle/>
                    <a:p>
                      <a:pPr algn="just"/>
                      <a:r>
                        <a:rPr lang="es-CO" sz="1500" dirty="0">
                          <a:solidFill>
                            <a:schemeClr val="tx1">
                              <a:lumMod val="65000"/>
                              <a:lumOff val="35000"/>
                            </a:schemeClr>
                          </a:solidFill>
                          <a:latin typeface="Gotham Medium"/>
                        </a:rPr>
                        <a:t>Actualización y socialización  de toda la plataforma con base en las indicaciones dadas en la Auditoría Externa.</a:t>
                      </a:r>
                      <a:endParaRPr lang="en-US" sz="1500" dirty="0">
                        <a:solidFill>
                          <a:schemeClr val="tx1">
                            <a:lumMod val="65000"/>
                            <a:lumOff val="35000"/>
                          </a:schemeClr>
                        </a:solidFill>
                        <a:latin typeface="Gotham Medium"/>
                      </a:endParaRPr>
                    </a:p>
                  </a:txBody>
                  <a:tcPr marT="0"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endParaRPr lang="es-MX"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8"/>
                  </a:ext>
                </a:extLst>
              </a:tr>
            </a:tbl>
          </a:graphicData>
        </a:graphic>
      </p:graphicFrame>
      <p:cxnSp>
        <p:nvCxnSpPr>
          <p:cNvPr id="131" name="Straight Connector 41">
            <a:extLst>
              <a:ext uri="{FF2B5EF4-FFF2-40B4-BE49-F238E27FC236}">
                <a16:creationId xmlns:a16="http://schemas.microsoft.com/office/drawing/2014/main" id="{768C9111-165C-8440-A8C9-ECA52C687868}"/>
              </a:ext>
            </a:extLst>
          </p:cNvPr>
          <p:cNvCxnSpPr/>
          <p:nvPr/>
        </p:nvCxnSpPr>
        <p:spPr>
          <a:xfrm>
            <a:off x="1324841" y="1563242"/>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132" name="TextBox 44">
            <a:extLst>
              <a:ext uri="{FF2B5EF4-FFF2-40B4-BE49-F238E27FC236}">
                <a16:creationId xmlns:a16="http://schemas.microsoft.com/office/drawing/2014/main" id="{D83B896E-6536-A342-A503-C7A3F085EAAF}"/>
              </a:ext>
            </a:extLst>
          </p:cNvPr>
          <p:cNvSpPr txBox="1"/>
          <p:nvPr/>
        </p:nvSpPr>
        <p:spPr>
          <a:xfrm>
            <a:off x="1263443" y="1079707"/>
            <a:ext cx="4450257" cy="586314"/>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OBJETIVO ESPECÍFICO</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sp>
        <p:nvSpPr>
          <p:cNvPr id="133" name="Rectangle 69">
            <a:extLst>
              <a:ext uri="{FF2B5EF4-FFF2-40B4-BE49-F238E27FC236}">
                <a16:creationId xmlns:a16="http://schemas.microsoft.com/office/drawing/2014/main" id="{3B32B5E7-ED45-6945-942B-69C68272165A}"/>
              </a:ext>
            </a:extLst>
          </p:cNvPr>
          <p:cNvSpPr/>
          <p:nvPr/>
        </p:nvSpPr>
        <p:spPr>
          <a:xfrm>
            <a:off x="1095375" y="83968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4" name="Rectangle 70">
            <a:extLst>
              <a:ext uri="{FF2B5EF4-FFF2-40B4-BE49-F238E27FC236}">
                <a16:creationId xmlns:a16="http://schemas.microsoft.com/office/drawing/2014/main" id="{A0F48E4F-354E-8D42-B488-D1086A08F77B}"/>
              </a:ext>
            </a:extLst>
          </p:cNvPr>
          <p:cNvSpPr/>
          <p:nvPr/>
        </p:nvSpPr>
        <p:spPr>
          <a:xfrm>
            <a:off x="1095375" y="99406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5" name="Rectangle 71">
            <a:extLst>
              <a:ext uri="{FF2B5EF4-FFF2-40B4-BE49-F238E27FC236}">
                <a16:creationId xmlns:a16="http://schemas.microsoft.com/office/drawing/2014/main" id="{1FA732A3-7B1A-284E-AE6F-12A67BEB5B54}"/>
              </a:ext>
            </a:extLst>
          </p:cNvPr>
          <p:cNvSpPr/>
          <p:nvPr/>
        </p:nvSpPr>
        <p:spPr>
          <a:xfrm>
            <a:off x="0" y="84955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6" name="Rectangle 72">
            <a:extLst>
              <a:ext uri="{FF2B5EF4-FFF2-40B4-BE49-F238E27FC236}">
                <a16:creationId xmlns:a16="http://schemas.microsoft.com/office/drawing/2014/main" id="{A7C30E5C-621F-F04F-AD83-7C213D62479D}"/>
              </a:ext>
            </a:extLst>
          </p:cNvPr>
          <p:cNvSpPr/>
          <p:nvPr/>
        </p:nvSpPr>
        <p:spPr>
          <a:xfrm>
            <a:off x="241710" y="84843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8" name="Rectangle 39">
            <a:extLst>
              <a:ext uri="{FF2B5EF4-FFF2-40B4-BE49-F238E27FC236}">
                <a16:creationId xmlns:a16="http://schemas.microsoft.com/office/drawing/2014/main" id="{688F2888-3AF1-5949-A31C-1AC24445D462}"/>
              </a:ext>
            </a:extLst>
          </p:cNvPr>
          <p:cNvSpPr/>
          <p:nvPr/>
        </p:nvSpPr>
        <p:spPr>
          <a:xfrm>
            <a:off x="1095375" y="839681"/>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9" name="Rectangle 40">
            <a:extLst>
              <a:ext uri="{FF2B5EF4-FFF2-40B4-BE49-F238E27FC236}">
                <a16:creationId xmlns:a16="http://schemas.microsoft.com/office/drawing/2014/main" id="{BBD84F1C-1FA3-F24A-9C58-C1972F003B0F}"/>
              </a:ext>
            </a:extLst>
          </p:cNvPr>
          <p:cNvSpPr/>
          <p:nvPr/>
        </p:nvSpPr>
        <p:spPr>
          <a:xfrm>
            <a:off x="1095375" y="994064"/>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0" name="Rectangle 42">
            <a:extLst>
              <a:ext uri="{FF2B5EF4-FFF2-40B4-BE49-F238E27FC236}">
                <a16:creationId xmlns:a16="http://schemas.microsoft.com/office/drawing/2014/main" id="{6EA9D5E9-9903-CF43-B8BB-ED0409FE621C}"/>
              </a:ext>
            </a:extLst>
          </p:cNvPr>
          <p:cNvSpPr/>
          <p:nvPr/>
        </p:nvSpPr>
        <p:spPr>
          <a:xfrm>
            <a:off x="0" y="849550"/>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1" name="Rectangle 43">
            <a:extLst>
              <a:ext uri="{FF2B5EF4-FFF2-40B4-BE49-F238E27FC236}">
                <a16:creationId xmlns:a16="http://schemas.microsoft.com/office/drawing/2014/main" id="{F574D4FF-D45F-654F-847B-A623D9B23508}"/>
              </a:ext>
            </a:extLst>
          </p:cNvPr>
          <p:cNvSpPr/>
          <p:nvPr/>
        </p:nvSpPr>
        <p:spPr>
          <a:xfrm>
            <a:off x="241710" y="848438"/>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2" name="TextBox 81">
            <a:extLst>
              <a:ext uri="{FF2B5EF4-FFF2-40B4-BE49-F238E27FC236}">
                <a16:creationId xmlns:a16="http://schemas.microsoft.com/office/drawing/2014/main" id="{8B6663FE-9C5B-714F-8438-E6501F7F15CD}"/>
              </a:ext>
            </a:extLst>
          </p:cNvPr>
          <p:cNvSpPr txBox="1"/>
          <p:nvPr/>
        </p:nvSpPr>
        <p:spPr>
          <a:xfrm>
            <a:off x="147768" y="799436"/>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grpSp>
        <p:nvGrpSpPr>
          <p:cNvPr id="143" name="Group 104">
            <a:extLst>
              <a:ext uri="{FF2B5EF4-FFF2-40B4-BE49-F238E27FC236}">
                <a16:creationId xmlns:a16="http://schemas.microsoft.com/office/drawing/2014/main" id="{F92D2BA8-4210-BC4F-90FE-97F981A42945}"/>
              </a:ext>
            </a:extLst>
          </p:cNvPr>
          <p:cNvGrpSpPr/>
          <p:nvPr/>
        </p:nvGrpSpPr>
        <p:grpSpPr>
          <a:xfrm>
            <a:off x="6363584" y="4453095"/>
            <a:ext cx="109440" cy="109440"/>
            <a:chOff x="4200892" y="4432105"/>
            <a:chExt cx="109440" cy="109440"/>
          </a:xfrm>
        </p:grpSpPr>
        <p:grpSp>
          <p:nvGrpSpPr>
            <p:cNvPr id="144"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47"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48"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45"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46"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49" name="Group 104">
            <a:extLst>
              <a:ext uri="{FF2B5EF4-FFF2-40B4-BE49-F238E27FC236}">
                <a16:creationId xmlns:a16="http://schemas.microsoft.com/office/drawing/2014/main" id="{F92D2BA8-4210-BC4F-90FE-97F981A42945}"/>
              </a:ext>
            </a:extLst>
          </p:cNvPr>
          <p:cNvGrpSpPr/>
          <p:nvPr/>
        </p:nvGrpSpPr>
        <p:grpSpPr>
          <a:xfrm>
            <a:off x="6816240" y="4455367"/>
            <a:ext cx="109440" cy="109440"/>
            <a:chOff x="4200892" y="4432105"/>
            <a:chExt cx="109440" cy="109440"/>
          </a:xfrm>
        </p:grpSpPr>
        <p:grpSp>
          <p:nvGrpSpPr>
            <p:cNvPr id="150"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53"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54"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51"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52"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67" name="Group 104">
            <a:extLst>
              <a:ext uri="{FF2B5EF4-FFF2-40B4-BE49-F238E27FC236}">
                <a16:creationId xmlns:a16="http://schemas.microsoft.com/office/drawing/2014/main" id="{F92D2BA8-4210-BC4F-90FE-97F981A42945}"/>
              </a:ext>
            </a:extLst>
          </p:cNvPr>
          <p:cNvGrpSpPr/>
          <p:nvPr/>
        </p:nvGrpSpPr>
        <p:grpSpPr>
          <a:xfrm>
            <a:off x="6363584" y="4753351"/>
            <a:ext cx="109440" cy="109440"/>
            <a:chOff x="4200892" y="4432105"/>
            <a:chExt cx="109440" cy="109440"/>
          </a:xfrm>
        </p:grpSpPr>
        <p:grpSp>
          <p:nvGrpSpPr>
            <p:cNvPr id="168"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71"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72"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69"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70"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73" name="Group 104">
            <a:extLst>
              <a:ext uri="{FF2B5EF4-FFF2-40B4-BE49-F238E27FC236}">
                <a16:creationId xmlns:a16="http://schemas.microsoft.com/office/drawing/2014/main" id="{F92D2BA8-4210-BC4F-90FE-97F981A42945}"/>
              </a:ext>
            </a:extLst>
          </p:cNvPr>
          <p:cNvGrpSpPr/>
          <p:nvPr/>
        </p:nvGrpSpPr>
        <p:grpSpPr>
          <a:xfrm>
            <a:off x="6816240" y="4755623"/>
            <a:ext cx="109440" cy="109440"/>
            <a:chOff x="4200892" y="4432105"/>
            <a:chExt cx="109440" cy="109440"/>
          </a:xfrm>
        </p:grpSpPr>
        <p:grpSp>
          <p:nvGrpSpPr>
            <p:cNvPr id="174"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77"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78"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75"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76"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03" name="Group 104">
            <a:extLst>
              <a:ext uri="{FF2B5EF4-FFF2-40B4-BE49-F238E27FC236}">
                <a16:creationId xmlns:a16="http://schemas.microsoft.com/office/drawing/2014/main" id="{F92D2BA8-4210-BC4F-90FE-97F981A42945}"/>
              </a:ext>
            </a:extLst>
          </p:cNvPr>
          <p:cNvGrpSpPr/>
          <p:nvPr/>
        </p:nvGrpSpPr>
        <p:grpSpPr>
          <a:xfrm>
            <a:off x="7378080" y="6477527"/>
            <a:ext cx="109440" cy="109440"/>
            <a:chOff x="4200892" y="4432105"/>
            <a:chExt cx="109440" cy="109440"/>
          </a:xfrm>
        </p:grpSpPr>
        <p:grpSp>
          <p:nvGrpSpPr>
            <p:cNvPr id="204"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07"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08"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05"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06"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09" name="Group 104">
            <a:extLst>
              <a:ext uri="{FF2B5EF4-FFF2-40B4-BE49-F238E27FC236}">
                <a16:creationId xmlns:a16="http://schemas.microsoft.com/office/drawing/2014/main" id="{F92D2BA8-4210-BC4F-90FE-97F981A42945}"/>
              </a:ext>
            </a:extLst>
          </p:cNvPr>
          <p:cNvGrpSpPr/>
          <p:nvPr/>
        </p:nvGrpSpPr>
        <p:grpSpPr>
          <a:xfrm>
            <a:off x="7826192" y="6488903"/>
            <a:ext cx="109440" cy="109440"/>
            <a:chOff x="4200892" y="4432105"/>
            <a:chExt cx="109440" cy="109440"/>
          </a:xfrm>
        </p:grpSpPr>
        <p:grpSp>
          <p:nvGrpSpPr>
            <p:cNvPr id="210"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13"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14"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11"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12"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27" name="Group 104">
            <a:extLst>
              <a:ext uri="{FF2B5EF4-FFF2-40B4-BE49-F238E27FC236}">
                <a16:creationId xmlns:a16="http://schemas.microsoft.com/office/drawing/2014/main" id="{F92D2BA8-4210-BC4F-90FE-97F981A42945}"/>
              </a:ext>
            </a:extLst>
          </p:cNvPr>
          <p:cNvGrpSpPr/>
          <p:nvPr/>
        </p:nvGrpSpPr>
        <p:grpSpPr>
          <a:xfrm>
            <a:off x="7378080" y="5372059"/>
            <a:ext cx="109440" cy="109440"/>
            <a:chOff x="4200892" y="4432105"/>
            <a:chExt cx="109440" cy="109440"/>
          </a:xfrm>
        </p:grpSpPr>
        <p:grpSp>
          <p:nvGrpSpPr>
            <p:cNvPr id="228"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31"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32"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29"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30"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33" name="Group 104">
            <a:extLst>
              <a:ext uri="{FF2B5EF4-FFF2-40B4-BE49-F238E27FC236}">
                <a16:creationId xmlns:a16="http://schemas.microsoft.com/office/drawing/2014/main" id="{F92D2BA8-4210-BC4F-90FE-97F981A42945}"/>
              </a:ext>
            </a:extLst>
          </p:cNvPr>
          <p:cNvGrpSpPr/>
          <p:nvPr/>
        </p:nvGrpSpPr>
        <p:grpSpPr>
          <a:xfrm>
            <a:off x="7826192" y="5369787"/>
            <a:ext cx="109440" cy="109440"/>
            <a:chOff x="4200892" y="4432105"/>
            <a:chExt cx="109440" cy="109440"/>
          </a:xfrm>
        </p:grpSpPr>
        <p:grpSp>
          <p:nvGrpSpPr>
            <p:cNvPr id="234"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37"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38"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35"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36"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51" name="Group 104">
            <a:extLst>
              <a:ext uri="{FF2B5EF4-FFF2-40B4-BE49-F238E27FC236}">
                <a16:creationId xmlns:a16="http://schemas.microsoft.com/office/drawing/2014/main" id="{F92D2BA8-4210-BC4F-90FE-97F981A42945}"/>
              </a:ext>
            </a:extLst>
          </p:cNvPr>
          <p:cNvGrpSpPr/>
          <p:nvPr/>
        </p:nvGrpSpPr>
        <p:grpSpPr>
          <a:xfrm>
            <a:off x="7378082" y="5986219"/>
            <a:ext cx="109440" cy="109440"/>
            <a:chOff x="4200892" y="4432105"/>
            <a:chExt cx="109440" cy="109440"/>
          </a:xfrm>
        </p:grpSpPr>
        <p:grpSp>
          <p:nvGrpSpPr>
            <p:cNvPr id="252"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55"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56"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53"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54"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57" name="Group 104">
            <a:extLst>
              <a:ext uri="{FF2B5EF4-FFF2-40B4-BE49-F238E27FC236}">
                <a16:creationId xmlns:a16="http://schemas.microsoft.com/office/drawing/2014/main" id="{F92D2BA8-4210-BC4F-90FE-97F981A42945}"/>
              </a:ext>
            </a:extLst>
          </p:cNvPr>
          <p:cNvGrpSpPr/>
          <p:nvPr/>
        </p:nvGrpSpPr>
        <p:grpSpPr>
          <a:xfrm>
            <a:off x="7826192" y="5997595"/>
            <a:ext cx="109440" cy="109440"/>
            <a:chOff x="4200892" y="4432105"/>
            <a:chExt cx="109440" cy="109440"/>
          </a:xfrm>
        </p:grpSpPr>
        <p:grpSp>
          <p:nvGrpSpPr>
            <p:cNvPr id="258"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61"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62"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59"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60"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4">
            <a:extLst>
              <a:ext uri="{FF2B5EF4-FFF2-40B4-BE49-F238E27FC236}">
                <a16:creationId xmlns:a16="http://schemas.microsoft.com/office/drawing/2014/main" id="{EE98210F-2A8A-F14E-AADA-A739DC2E40E0}"/>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graphicFrame>
        <p:nvGraphicFramePr>
          <p:cNvPr id="5" name="4 Tabla"/>
          <p:cNvGraphicFramePr>
            <a:graphicFrameLocks noGrp="1"/>
          </p:cNvGraphicFramePr>
          <p:nvPr>
            <p:extLst>
              <p:ext uri="{D42A27DB-BD31-4B8C-83A1-F6EECF244321}">
                <p14:modId xmlns:p14="http://schemas.microsoft.com/office/powerpoint/2010/main" val="1309068710"/>
              </p:ext>
            </p:extLst>
          </p:nvPr>
        </p:nvGraphicFramePr>
        <p:xfrm>
          <a:off x="554400" y="1605376"/>
          <a:ext cx="10799999" cy="5022696"/>
        </p:xfrm>
        <a:graphic>
          <a:graphicData uri="http://schemas.openxmlformats.org/drawingml/2006/table">
            <a:tbl>
              <a:tblPr firstRow="1" bandRow="1" bandCol="1">
                <a:tableStyleId>{22838BEF-8BB2-4498-84A7-C5851F593DF1}</a:tableStyleId>
              </a:tblPr>
              <a:tblGrid>
                <a:gridCol w="1252675">
                  <a:extLst>
                    <a:ext uri="{9D8B030D-6E8A-4147-A177-3AD203B41FA5}">
                      <a16:colId xmlns:a16="http://schemas.microsoft.com/office/drawing/2014/main" val="20000"/>
                    </a:ext>
                  </a:extLst>
                </a:gridCol>
                <a:gridCol w="1041173">
                  <a:extLst>
                    <a:ext uri="{9D8B030D-6E8A-4147-A177-3AD203B41FA5}">
                      <a16:colId xmlns:a16="http://schemas.microsoft.com/office/drawing/2014/main" val="20001"/>
                    </a:ext>
                  </a:extLst>
                </a:gridCol>
                <a:gridCol w="2391443">
                  <a:extLst>
                    <a:ext uri="{9D8B030D-6E8A-4147-A177-3AD203B41FA5}">
                      <a16:colId xmlns:a16="http://schemas.microsoft.com/office/drawing/2014/main" val="20002"/>
                    </a:ext>
                  </a:extLst>
                </a:gridCol>
                <a:gridCol w="1698955">
                  <a:extLst>
                    <a:ext uri="{9D8B030D-6E8A-4147-A177-3AD203B41FA5}">
                      <a16:colId xmlns:a16="http://schemas.microsoft.com/office/drawing/2014/main" val="20005"/>
                    </a:ext>
                  </a:extLst>
                </a:gridCol>
                <a:gridCol w="499384">
                  <a:extLst>
                    <a:ext uri="{9D8B030D-6E8A-4147-A177-3AD203B41FA5}">
                      <a16:colId xmlns:a16="http://schemas.microsoft.com/office/drawing/2014/main" val="20009"/>
                    </a:ext>
                  </a:extLst>
                </a:gridCol>
                <a:gridCol w="436728">
                  <a:extLst>
                    <a:ext uri="{9D8B030D-6E8A-4147-A177-3AD203B41FA5}">
                      <a16:colId xmlns:a16="http://schemas.microsoft.com/office/drawing/2014/main" val="614106237"/>
                    </a:ext>
                  </a:extLst>
                </a:gridCol>
                <a:gridCol w="436729">
                  <a:extLst>
                    <a:ext uri="{9D8B030D-6E8A-4147-A177-3AD203B41FA5}">
                      <a16:colId xmlns:a16="http://schemas.microsoft.com/office/drawing/2014/main" val="2111300876"/>
                    </a:ext>
                  </a:extLst>
                </a:gridCol>
                <a:gridCol w="368489">
                  <a:extLst>
                    <a:ext uri="{9D8B030D-6E8A-4147-A177-3AD203B41FA5}">
                      <a16:colId xmlns:a16="http://schemas.microsoft.com/office/drawing/2014/main" val="812956097"/>
                    </a:ext>
                  </a:extLst>
                </a:gridCol>
                <a:gridCol w="423081">
                  <a:extLst>
                    <a:ext uri="{9D8B030D-6E8A-4147-A177-3AD203B41FA5}">
                      <a16:colId xmlns:a16="http://schemas.microsoft.com/office/drawing/2014/main" val="27863137"/>
                    </a:ext>
                  </a:extLst>
                </a:gridCol>
                <a:gridCol w="2251342">
                  <a:extLst>
                    <a:ext uri="{9D8B030D-6E8A-4147-A177-3AD203B41FA5}">
                      <a16:colId xmlns:a16="http://schemas.microsoft.com/office/drawing/2014/main" val="284959303"/>
                    </a:ext>
                  </a:extLst>
                </a:gridCol>
              </a:tblGrid>
              <a:tr h="274250">
                <a:tc gridSpan="2">
                  <a:txBody>
                    <a:bodyPr/>
                    <a:lstStyle/>
                    <a:p>
                      <a:r>
                        <a:rPr lang="es-CO" sz="1500" dirty="0">
                          <a:solidFill>
                            <a:schemeClr val="tx1">
                              <a:lumMod val="65000"/>
                              <a:lumOff val="35000"/>
                            </a:schemeClr>
                          </a:solidFill>
                          <a:latin typeface="Gotham Medium"/>
                        </a:rPr>
                        <a:t>ESTRATEGIA:</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8">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S_tradnl" sz="1500" b="0" i="0" u="none" strike="noStrike" kern="0" cap="none" spc="0" normalizeH="0" baseline="0" noProof="0" dirty="0">
                          <a:ln>
                            <a:noFill/>
                          </a:ln>
                          <a:solidFill>
                            <a:schemeClr val="tx1">
                              <a:lumMod val="50000"/>
                              <a:lumOff val="50000"/>
                            </a:schemeClr>
                          </a:solidFill>
                          <a:effectLst/>
                          <a:uLnTx/>
                          <a:uFillTx/>
                          <a:latin typeface="Gotham Medium"/>
                        </a:rPr>
                        <a:t>Diseñar e implementar la plataforma estratégica del Sistema de Gestión Ambiental.</a:t>
                      </a:r>
                      <a:endParaRPr kumimoji="0" lang="es-ES" sz="1500" b="0" i="0" u="none" strike="noStrike" kern="0" cap="none" spc="0" normalizeH="0" baseline="0" noProof="0" dirty="0">
                        <a:ln>
                          <a:noFill/>
                        </a:ln>
                        <a:solidFill>
                          <a:schemeClr val="tx1">
                            <a:lumMod val="50000"/>
                            <a:lumOff val="50000"/>
                          </a:schemeClr>
                        </a:solidFill>
                        <a:effectLst/>
                        <a:uLnTx/>
                        <a:uFillTx/>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schemeClr val="tx1">
                            <a:lumMod val="50000"/>
                            <a:lumOff val="50000"/>
                          </a:schemeClr>
                        </a:solidFill>
                        <a:effectLst/>
                        <a:uLnTx/>
                        <a:uFillTx/>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extLst>
                  <a:ext uri="{0D108BD9-81ED-4DB2-BD59-A6C34878D82A}">
                    <a16:rowId xmlns:a16="http://schemas.microsoft.com/office/drawing/2014/main" val="10000"/>
                  </a:ext>
                </a:extLst>
              </a:tr>
              <a:tr h="1097002">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OBJETIVO:</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8">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S_tradnl" sz="1500" b="0" i="0" u="none" strike="noStrike" kern="0" cap="none" spc="0" normalizeH="0" baseline="0" noProof="0" dirty="0">
                          <a:ln>
                            <a:noFill/>
                          </a:ln>
                          <a:solidFill>
                            <a:schemeClr val="tx1">
                              <a:lumMod val="50000"/>
                              <a:lumOff val="50000"/>
                            </a:schemeClr>
                          </a:solidFill>
                          <a:effectLst/>
                          <a:uLnTx/>
                          <a:uFillTx/>
                          <a:latin typeface="Gotham Medium"/>
                        </a:rPr>
                        <a:t>La estrategia tiene como fin el diseño de la Plataforma Estratégica del Sistema de Gestión Ambiental en el marco de lo establecido en la Norma NTC ISO 14001:2015, articulada a las normas ISO y por consiguiente a la Norma Técnica de Calidad NTC 6256 y Guía Técnica de Calidad GTC 286 en las sedes donde se haya certificado el Sistema de Gestión Ambiental y generar los procesos de conciencia ambiental en las sedes en las que se vayan creando las condiciones de posible certificación ambiental, dadas las características que exige la norma para procesos de certificación de los sistemas de gestión ambiental.</a:t>
                      </a:r>
                      <a:endParaRPr kumimoji="0" lang="es-ES" sz="1500" b="0" i="0" u="none" strike="noStrike" kern="0" cap="none" spc="0" normalizeH="0" baseline="0" noProof="0" dirty="0">
                        <a:ln>
                          <a:noFill/>
                        </a:ln>
                        <a:solidFill>
                          <a:schemeClr val="tx1">
                            <a:lumMod val="50000"/>
                            <a:lumOff val="50000"/>
                          </a:schemeClr>
                        </a:solidFill>
                        <a:effectLst/>
                        <a:uLnTx/>
                        <a:uFillTx/>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schemeClr val="tx1">
                            <a:lumMod val="50000"/>
                            <a:lumOff val="50000"/>
                          </a:schemeClr>
                        </a:solidFill>
                        <a:effectLst/>
                        <a:uLnTx/>
                        <a:uFillTx/>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extLst>
                  <a:ext uri="{0D108BD9-81ED-4DB2-BD59-A6C34878D82A}">
                    <a16:rowId xmlns:a16="http://schemas.microsoft.com/office/drawing/2014/main" val="10001"/>
                  </a:ext>
                </a:extLst>
              </a:tr>
              <a:tr h="463133">
                <a:tc>
                  <a:txBody>
                    <a:bodyPr/>
                    <a:lstStyle/>
                    <a:p>
                      <a:r>
                        <a:rPr lang="es-CO" sz="1400" b="1" dirty="0">
                          <a:solidFill>
                            <a:schemeClr val="tx1">
                              <a:lumMod val="65000"/>
                              <a:lumOff val="35000"/>
                            </a:schemeClr>
                          </a:solidFill>
                          <a:latin typeface="Gotham Medium"/>
                        </a:rPr>
                        <a:t>LIDERA:</a:t>
                      </a:r>
                      <a:endParaRPr lang="en-US" sz="14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2">
                  <a:txBody>
                    <a:bodyPr/>
                    <a:lstStyle/>
                    <a:p>
                      <a:pPr algn="just"/>
                      <a:r>
                        <a:rPr lang="es-CO" sz="1400" b="1" dirty="0">
                          <a:solidFill>
                            <a:schemeClr val="tx1">
                              <a:lumMod val="50000"/>
                              <a:lumOff val="50000"/>
                            </a:schemeClr>
                          </a:solidFill>
                          <a:latin typeface="Gotham Medium"/>
                        </a:rPr>
                        <a:t>Dra.</a:t>
                      </a:r>
                      <a:r>
                        <a:rPr lang="es-CO" sz="1400" b="1" baseline="0" dirty="0">
                          <a:solidFill>
                            <a:schemeClr val="tx1">
                              <a:lumMod val="50000"/>
                              <a:lumOff val="50000"/>
                            </a:schemeClr>
                          </a:solidFill>
                          <a:latin typeface="Gotham Medium"/>
                        </a:rPr>
                        <a:t> Martha Lucia Olano  de Noguera</a:t>
                      </a:r>
                    </a:p>
                    <a:p>
                      <a:pPr algn="l"/>
                      <a:r>
                        <a:rPr lang="es-CO" sz="1400" b="1" baseline="0" dirty="0">
                          <a:solidFill>
                            <a:schemeClr val="tx1">
                              <a:lumMod val="50000"/>
                              <a:lumOff val="50000"/>
                            </a:schemeClr>
                          </a:solidFill>
                          <a:latin typeface="Gotham Medium"/>
                        </a:rPr>
                        <a:t>Magistrada Líder del SIGCMA.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a:txBody>
                    <a:bodyPr/>
                    <a:lstStyle/>
                    <a:p>
                      <a:pPr algn="just"/>
                      <a:r>
                        <a:rPr lang="es-CO" sz="1400" b="1" dirty="0">
                          <a:solidFill>
                            <a:schemeClr val="tx1">
                              <a:lumMod val="65000"/>
                              <a:lumOff val="35000"/>
                            </a:schemeClr>
                          </a:solidFill>
                          <a:latin typeface="Gotham Medium"/>
                        </a:rPr>
                        <a:t>COORDINA:</a:t>
                      </a:r>
                      <a:endParaRPr lang="en-US" sz="14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b="1" dirty="0">
                          <a:solidFill>
                            <a:schemeClr val="tx1">
                              <a:lumMod val="50000"/>
                              <a:lumOff val="50000"/>
                            </a:schemeClr>
                          </a:solidFill>
                          <a:latin typeface="Gotham Medium"/>
                        </a:rPr>
                        <a:t>Coordinador</a:t>
                      </a:r>
                      <a:r>
                        <a:rPr lang="es-CO" sz="1400" b="1" baseline="0" dirty="0">
                          <a:solidFill>
                            <a:schemeClr val="tx1">
                              <a:lumMod val="50000"/>
                              <a:lumOff val="50000"/>
                            </a:schemeClr>
                          </a:solidFill>
                          <a:latin typeface="Gotham Medium"/>
                        </a:rPr>
                        <a:t> Nacional del SIGCMA.</a:t>
                      </a:r>
                      <a:endParaRPr lang="en-US" sz="14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r h="274250">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ACTIVIDADES</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4">
                  <a:txBody>
                    <a:bodyPr/>
                    <a:lstStyle/>
                    <a:p>
                      <a:r>
                        <a:rPr lang="es-CO" sz="1500" b="1">
                          <a:latin typeface="Gotham Medium"/>
                        </a:rPr>
                        <a:t>CRONOGRAMA</a:t>
                      </a:r>
                      <a:endParaRPr lang="es-MX" sz="150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RESPONSABLE</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61807">
                <a:tc gridSpan="5">
                  <a:txBody>
                    <a:bodyPr/>
                    <a:lstStyle/>
                    <a:p>
                      <a:pPr algn="just"/>
                      <a:r>
                        <a:rPr lang="es-CO" sz="1400" dirty="0">
                          <a:solidFill>
                            <a:schemeClr val="tx1">
                              <a:lumMod val="65000"/>
                              <a:lumOff val="35000"/>
                            </a:schemeClr>
                          </a:solidFill>
                          <a:latin typeface="Gotham Medium"/>
                        </a:rPr>
                        <a:t>Capacitación especifica de</a:t>
                      </a:r>
                      <a:r>
                        <a:rPr lang="es-CO" sz="1400" baseline="0" dirty="0">
                          <a:solidFill>
                            <a:schemeClr val="tx1">
                              <a:lumMod val="65000"/>
                              <a:lumOff val="35000"/>
                            </a:schemeClr>
                          </a:solidFill>
                          <a:latin typeface="Gotham Medium"/>
                        </a:rPr>
                        <a:t> Auditores en Gestión Ambiental con base en las normatividad ambiental y teniendo en cuenta las No Conformidades de la Auditoría Externa al Sistema de Gestión Ambiental</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1T</a:t>
                      </a:r>
                      <a:endParaRPr lang="en-US" sz="1150" b="1">
                        <a:solidFill>
                          <a:schemeClr val="tx1">
                            <a:lumMod val="65000"/>
                            <a:lumOff val="35000"/>
                          </a:schemeClr>
                        </a:solidFill>
                        <a:effectLst/>
                        <a:latin typeface="Gotham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150" kern="1200">
                          <a:solidFill>
                            <a:schemeClr val="tx1">
                              <a:lumMod val="50000"/>
                              <a:lumOff val="50000"/>
                            </a:schemeClr>
                          </a:solidFill>
                          <a:effectLst/>
                          <a:latin typeface="Gotham Medium"/>
                          <a:ea typeface="+mn-ea"/>
                          <a:cs typeface="+mn-cs"/>
                        </a:rPr>
                        <a:t> </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2T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3T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4T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1" dirty="0">
                          <a:solidFill>
                            <a:schemeClr val="tx1">
                              <a:lumMod val="65000"/>
                              <a:lumOff val="35000"/>
                            </a:schemeClr>
                          </a:solidFill>
                          <a:latin typeface="Gotham Medium"/>
                        </a:rPr>
                        <a:t>Coordinación</a:t>
                      </a:r>
                      <a:r>
                        <a:rPr lang="es-CO" sz="1400" b="1" baseline="0" dirty="0">
                          <a:solidFill>
                            <a:schemeClr val="tx1">
                              <a:lumMod val="65000"/>
                              <a:lumOff val="35000"/>
                            </a:schemeClr>
                          </a:solidFill>
                          <a:latin typeface="Gotham Medium"/>
                        </a:rPr>
                        <a:t> Nacional del SIGCMA, ICONTEC, Profesional SGA</a:t>
                      </a:r>
                      <a:endParaRPr lang="en-US" sz="14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6612">
                <a:tc gridSpan="5">
                  <a:txBody>
                    <a:bodyPr/>
                    <a:lstStyle/>
                    <a:p>
                      <a:pPr algn="just"/>
                      <a:r>
                        <a:rPr lang="es-CO" sz="1400" dirty="0">
                          <a:solidFill>
                            <a:schemeClr val="tx1">
                              <a:lumMod val="65000"/>
                              <a:lumOff val="35000"/>
                            </a:schemeClr>
                          </a:solidFill>
                          <a:latin typeface="Gotham Medium"/>
                        </a:rPr>
                        <a:t>Elaboración y capacitación</a:t>
                      </a:r>
                      <a:r>
                        <a:rPr lang="es-CO" sz="1400" baseline="0" dirty="0">
                          <a:solidFill>
                            <a:schemeClr val="tx1">
                              <a:lumMod val="65000"/>
                              <a:lumOff val="35000"/>
                            </a:schemeClr>
                          </a:solidFill>
                          <a:latin typeface="Gotham Medium"/>
                        </a:rPr>
                        <a:t> del Plan de Emergencias e incorporación de nuevos brigadistas</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5"/>
                  </a:ext>
                </a:extLst>
              </a:tr>
              <a:tr h="594209">
                <a:tc gridSpan="5">
                  <a:txBody>
                    <a:bodyPr/>
                    <a:lstStyle/>
                    <a:p>
                      <a:pPr algn="just"/>
                      <a:r>
                        <a:rPr lang="es-CO" sz="1400" dirty="0">
                          <a:solidFill>
                            <a:schemeClr val="tx1">
                              <a:lumMod val="65000"/>
                              <a:lumOff val="35000"/>
                            </a:schemeClr>
                          </a:solidFill>
                          <a:latin typeface="Gotham Medium"/>
                        </a:rPr>
                        <a:t>Actualización de Riesgos Ambientales con base en los conceptos con</a:t>
                      </a:r>
                      <a:r>
                        <a:rPr lang="es-CO" sz="1400" baseline="0" dirty="0">
                          <a:solidFill>
                            <a:schemeClr val="tx1">
                              <a:lumMod val="65000"/>
                              <a:lumOff val="35000"/>
                            </a:schemeClr>
                          </a:solidFill>
                          <a:latin typeface="Gotham Medium"/>
                        </a:rPr>
                        <a:t> base en las Normas en materia Ambiental y Seguridad y Salud en el Trabajo.</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6"/>
                  </a:ext>
                </a:extLst>
              </a:tr>
              <a:tr h="280348">
                <a:tc gridSpan="5">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400" dirty="0">
                          <a:solidFill>
                            <a:schemeClr val="tx1">
                              <a:lumMod val="65000"/>
                              <a:lumOff val="35000"/>
                            </a:schemeClr>
                          </a:solidFill>
                          <a:latin typeface="Gotham Medium"/>
                        </a:rPr>
                        <a:t>Implementación del Plan de Emergencias</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7"/>
                  </a:ext>
                </a:extLst>
              </a:tr>
              <a:tr h="313988">
                <a:tc gridSpan="5">
                  <a:txBody>
                    <a:bodyPr/>
                    <a:lstStyle/>
                    <a:p>
                      <a:pPr algn="just"/>
                      <a:r>
                        <a:rPr lang="es-CO" sz="1400" dirty="0">
                          <a:solidFill>
                            <a:schemeClr val="tx1">
                              <a:lumMod val="65000"/>
                              <a:lumOff val="35000"/>
                            </a:schemeClr>
                          </a:solidFill>
                          <a:latin typeface="Gotham Medium"/>
                        </a:rPr>
                        <a:t>Evaluación, Plan de Mejora.</a:t>
                      </a:r>
                      <a:endParaRPr lang="en-US" sz="1400" dirty="0">
                        <a:solidFill>
                          <a:schemeClr val="tx1">
                            <a:lumMod val="65000"/>
                            <a:lumOff val="35000"/>
                          </a:schemeClr>
                        </a:solidFill>
                        <a:latin typeface="Gotham Medium"/>
                      </a:endParaRPr>
                    </a:p>
                  </a:txBody>
                  <a:tcPr marT="0"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8"/>
                  </a:ext>
                </a:extLst>
              </a:tr>
            </a:tbl>
          </a:graphicData>
        </a:graphic>
      </p:graphicFrame>
      <p:cxnSp>
        <p:nvCxnSpPr>
          <p:cNvPr id="143" name="Straight Connector 41">
            <a:extLst>
              <a:ext uri="{FF2B5EF4-FFF2-40B4-BE49-F238E27FC236}">
                <a16:creationId xmlns:a16="http://schemas.microsoft.com/office/drawing/2014/main" id="{768C9111-165C-8440-A8C9-ECA52C687868}"/>
              </a:ext>
            </a:extLst>
          </p:cNvPr>
          <p:cNvCxnSpPr/>
          <p:nvPr/>
        </p:nvCxnSpPr>
        <p:spPr>
          <a:xfrm>
            <a:off x="1324841" y="1559252"/>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144" name="Rectangle 69">
            <a:extLst>
              <a:ext uri="{FF2B5EF4-FFF2-40B4-BE49-F238E27FC236}">
                <a16:creationId xmlns:a16="http://schemas.microsoft.com/office/drawing/2014/main" id="{3B32B5E7-ED45-6945-942B-69C68272165A}"/>
              </a:ext>
            </a:extLst>
          </p:cNvPr>
          <p:cNvSpPr/>
          <p:nvPr/>
        </p:nvSpPr>
        <p:spPr>
          <a:xfrm>
            <a:off x="1095375" y="83569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5" name="Rectangle 70">
            <a:extLst>
              <a:ext uri="{FF2B5EF4-FFF2-40B4-BE49-F238E27FC236}">
                <a16:creationId xmlns:a16="http://schemas.microsoft.com/office/drawing/2014/main" id="{A0F48E4F-354E-8D42-B488-D1086A08F77B}"/>
              </a:ext>
            </a:extLst>
          </p:cNvPr>
          <p:cNvSpPr/>
          <p:nvPr/>
        </p:nvSpPr>
        <p:spPr>
          <a:xfrm>
            <a:off x="1095375" y="99007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6" name="Rectangle 71">
            <a:extLst>
              <a:ext uri="{FF2B5EF4-FFF2-40B4-BE49-F238E27FC236}">
                <a16:creationId xmlns:a16="http://schemas.microsoft.com/office/drawing/2014/main" id="{1FA732A3-7B1A-284E-AE6F-12A67BEB5B54}"/>
              </a:ext>
            </a:extLst>
          </p:cNvPr>
          <p:cNvSpPr/>
          <p:nvPr/>
        </p:nvSpPr>
        <p:spPr>
          <a:xfrm>
            <a:off x="0" y="84556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7" name="Rectangle 72">
            <a:extLst>
              <a:ext uri="{FF2B5EF4-FFF2-40B4-BE49-F238E27FC236}">
                <a16:creationId xmlns:a16="http://schemas.microsoft.com/office/drawing/2014/main" id="{A7C30E5C-621F-F04F-AD83-7C213D62479D}"/>
              </a:ext>
            </a:extLst>
          </p:cNvPr>
          <p:cNvSpPr/>
          <p:nvPr/>
        </p:nvSpPr>
        <p:spPr>
          <a:xfrm>
            <a:off x="241710" y="84444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8" name="TextBox 81">
            <a:extLst>
              <a:ext uri="{FF2B5EF4-FFF2-40B4-BE49-F238E27FC236}">
                <a16:creationId xmlns:a16="http://schemas.microsoft.com/office/drawing/2014/main" id="{8B6663FE-9C5B-714F-8438-E6501F7F15CD}"/>
              </a:ext>
            </a:extLst>
          </p:cNvPr>
          <p:cNvSpPr txBox="1"/>
          <p:nvPr/>
        </p:nvSpPr>
        <p:spPr>
          <a:xfrm>
            <a:off x="147768" y="823580"/>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
        <p:nvSpPr>
          <p:cNvPr id="149" name="TextBox 44">
            <a:extLst>
              <a:ext uri="{FF2B5EF4-FFF2-40B4-BE49-F238E27FC236}">
                <a16:creationId xmlns:a16="http://schemas.microsoft.com/office/drawing/2014/main" id="{D83B896E-6536-A342-A503-C7A3F085EAAF}"/>
              </a:ext>
            </a:extLst>
          </p:cNvPr>
          <p:cNvSpPr txBox="1"/>
          <p:nvPr/>
        </p:nvSpPr>
        <p:spPr>
          <a:xfrm>
            <a:off x="1263443" y="1075717"/>
            <a:ext cx="4450257" cy="586314"/>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OBJETIVO ESPECÍFICO</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grpSp>
        <p:nvGrpSpPr>
          <p:cNvPr id="162" name="Group 104">
            <a:extLst>
              <a:ext uri="{FF2B5EF4-FFF2-40B4-BE49-F238E27FC236}">
                <a16:creationId xmlns:a16="http://schemas.microsoft.com/office/drawing/2014/main" id="{F92D2BA8-4210-BC4F-90FE-97F981A42945}"/>
              </a:ext>
            </a:extLst>
          </p:cNvPr>
          <p:cNvGrpSpPr/>
          <p:nvPr/>
        </p:nvGrpSpPr>
        <p:grpSpPr>
          <a:xfrm>
            <a:off x="8415312" y="4555067"/>
            <a:ext cx="109440" cy="109440"/>
            <a:chOff x="4200892" y="4432105"/>
            <a:chExt cx="109440" cy="109440"/>
          </a:xfrm>
        </p:grpSpPr>
        <p:grpSp>
          <p:nvGrpSpPr>
            <p:cNvPr id="163"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66"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67"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64"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65"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68" name="Group 104">
            <a:extLst>
              <a:ext uri="{FF2B5EF4-FFF2-40B4-BE49-F238E27FC236}">
                <a16:creationId xmlns:a16="http://schemas.microsoft.com/office/drawing/2014/main" id="{F92D2BA8-4210-BC4F-90FE-97F981A42945}"/>
              </a:ext>
            </a:extLst>
          </p:cNvPr>
          <p:cNvGrpSpPr/>
          <p:nvPr/>
        </p:nvGrpSpPr>
        <p:grpSpPr>
          <a:xfrm>
            <a:off x="8863424" y="4566443"/>
            <a:ext cx="109440" cy="109440"/>
            <a:chOff x="4200892" y="4432105"/>
            <a:chExt cx="109440" cy="109440"/>
          </a:xfrm>
        </p:grpSpPr>
        <p:grpSp>
          <p:nvGrpSpPr>
            <p:cNvPr id="169"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72"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73"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70"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71"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80" name="Group 104">
            <a:extLst>
              <a:ext uri="{FF2B5EF4-FFF2-40B4-BE49-F238E27FC236}">
                <a16:creationId xmlns:a16="http://schemas.microsoft.com/office/drawing/2014/main" id="{F92D2BA8-4210-BC4F-90FE-97F981A42945}"/>
              </a:ext>
            </a:extLst>
          </p:cNvPr>
          <p:cNvGrpSpPr/>
          <p:nvPr/>
        </p:nvGrpSpPr>
        <p:grpSpPr>
          <a:xfrm>
            <a:off x="7962656" y="5139659"/>
            <a:ext cx="109440" cy="109440"/>
            <a:chOff x="4200892" y="4432105"/>
            <a:chExt cx="109440" cy="109440"/>
          </a:xfrm>
        </p:grpSpPr>
        <p:grpSp>
          <p:nvGrpSpPr>
            <p:cNvPr id="18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8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8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8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8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86" name="Group 104">
            <a:extLst>
              <a:ext uri="{FF2B5EF4-FFF2-40B4-BE49-F238E27FC236}">
                <a16:creationId xmlns:a16="http://schemas.microsoft.com/office/drawing/2014/main" id="{F92D2BA8-4210-BC4F-90FE-97F981A42945}"/>
              </a:ext>
            </a:extLst>
          </p:cNvPr>
          <p:cNvGrpSpPr/>
          <p:nvPr/>
        </p:nvGrpSpPr>
        <p:grpSpPr>
          <a:xfrm>
            <a:off x="8415312" y="5141931"/>
            <a:ext cx="109440" cy="109440"/>
            <a:chOff x="4200892" y="4432105"/>
            <a:chExt cx="109440" cy="109440"/>
          </a:xfrm>
        </p:grpSpPr>
        <p:grpSp>
          <p:nvGrpSpPr>
            <p:cNvPr id="187"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90"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91"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88"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89"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92" name="Group 104">
            <a:extLst>
              <a:ext uri="{FF2B5EF4-FFF2-40B4-BE49-F238E27FC236}">
                <a16:creationId xmlns:a16="http://schemas.microsoft.com/office/drawing/2014/main" id="{F92D2BA8-4210-BC4F-90FE-97F981A42945}"/>
              </a:ext>
            </a:extLst>
          </p:cNvPr>
          <p:cNvGrpSpPr/>
          <p:nvPr/>
        </p:nvGrpSpPr>
        <p:grpSpPr>
          <a:xfrm>
            <a:off x="8863424" y="5139659"/>
            <a:ext cx="109440" cy="109440"/>
            <a:chOff x="4200892" y="4432105"/>
            <a:chExt cx="109440" cy="109440"/>
          </a:xfrm>
        </p:grpSpPr>
        <p:grpSp>
          <p:nvGrpSpPr>
            <p:cNvPr id="193"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96"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97"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94"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95"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10" name="Group 104">
            <a:extLst>
              <a:ext uri="{FF2B5EF4-FFF2-40B4-BE49-F238E27FC236}">
                <a16:creationId xmlns:a16="http://schemas.microsoft.com/office/drawing/2014/main" id="{F92D2BA8-4210-BC4F-90FE-97F981A42945}"/>
              </a:ext>
            </a:extLst>
          </p:cNvPr>
          <p:cNvGrpSpPr/>
          <p:nvPr/>
        </p:nvGrpSpPr>
        <p:grpSpPr>
          <a:xfrm>
            <a:off x="8415312" y="5646907"/>
            <a:ext cx="109440" cy="109440"/>
            <a:chOff x="4200892" y="4432105"/>
            <a:chExt cx="109440" cy="109440"/>
          </a:xfrm>
        </p:grpSpPr>
        <p:grpSp>
          <p:nvGrpSpPr>
            <p:cNvPr id="21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1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1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1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1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16" name="Group 104">
            <a:extLst>
              <a:ext uri="{FF2B5EF4-FFF2-40B4-BE49-F238E27FC236}">
                <a16:creationId xmlns:a16="http://schemas.microsoft.com/office/drawing/2014/main" id="{F92D2BA8-4210-BC4F-90FE-97F981A42945}"/>
              </a:ext>
            </a:extLst>
          </p:cNvPr>
          <p:cNvGrpSpPr/>
          <p:nvPr/>
        </p:nvGrpSpPr>
        <p:grpSpPr>
          <a:xfrm>
            <a:off x="8863424" y="5644635"/>
            <a:ext cx="109440" cy="109440"/>
            <a:chOff x="4200892" y="4432105"/>
            <a:chExt cx="109440" cy="109440"/>
          </a:xfrm>
        </p:grpSpPr>
        <p:grpSp>
          <p:nvGrpSpPr>
            <p:cNvPr id="217"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20"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21"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18"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19"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34" name="Group 104">
            <a:extLst>
              <a:ext uri="{FF2B5EF4-FFF2-40B4-BE49-F238E27FC236}">
                <a16:creationId xmlns:a16="http://schemas.microsoft.com/office/drawing/2014/main" id="{F92D2BA8-4210-BC4F-90FE-97F981A42945}"/>
              </a:ext>
            </a:extLst>
          </p:cNvPr>
          <p:cNvGrpSpPr/>
          <p:nvPr/>
        </p:nvGrpSpPr>
        <p:grpSpPr>
          <a:xfrm>
            <a:off x="8415312" y="6083643"/>
            <a:ext cx="109440" cy="109440"/>
            <a:chOff x="4200892" y="4432105"/>
            <a:chExt cx="109440" cy="109440"/>
          </a:xfrm>
        </p:grpSpPr>
        <p:grpSp>
          <p:nvGrpSpPr>
            <p:cNvPr id="23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3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3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3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3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40" name="Group 104">
            <a:extLst>
              <a:ext uri="{FF2B5EF4-FFF2-40B4-BE49-F238E27FC236}">
                <a16:creationId xmlns:a16="http://schemas.microsoft.com/office/drawing/2014/main" id="{F92D2BA8-4210-BC4F-90FE-97F981A42945}"/>
              </a:ext>
            </a:extLst>
          </p:cNvPr>
          <p:cNvGrpSpPr/>
          <p:nvPr/>
        </p:nvGrpSpPr>
        <p:grpSpPr>
          <a:xfrm>
            <a:off x="8863424" y="6081371"/>
            <a:ext cx="109440" cy="109440"/>
            <a:chOff x="4200892" y="4432105"/>
            <a:chExt cx="109440" cy="109440"/>
          </a:xfrm>
        </p:grpSpPr>
        <p:grpSp>
          <p:nvGrpSpPr>
            <p:cNvPr id="24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4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4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4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4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64" name="Group 104">
            <a:extLst>
              <a:ext uri="{FF2B5EF4-FFF2-40B4-BE49-F238E27FC236}">
                <a16:creationId xmlns:a16="http://schemas.microsoft.com/office/drawing/2014/main" id="{F92D2BA8-4210-BC4F-90FE-97F981A42945}"/>
              </a:ext>
            </a:extLst>
          </p:cNvPr>
          <p:cNvGrpSpPr/>
          <p:nvPr/>
        </p:nvGrpSpPr>
        <p:grpSpPr>
          <a:xfrm>
            <a:off x="8863424" y="6395275"/>
            <a:ext cx="109440" cy="109440"/>
            <a:chOff x="4200892" y="4432105"/>
            <a:chExt cx="109440" cy="109440"/>
          </a:xfrm>
        </p:grpSpPr>
        <p:grpSp>
          <p:nvGrpSpPr>
            <p:cNvPr id="26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6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6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6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6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4">
            <a:extLst>
              <a:ext uri="{FF2B5EF4-FFF2-40B4-BE49-F238E27FC236}">
                <a16:creationId xmlns:a16="http://schemas.microsoft.com/office/drawing/2014/main" id="{EE98210F-2A8A-F14E-AADA-A739DC2E40E0}"/>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graphicFrame>
        <p:nvGraphicFramePr>
          <p:cNvPr id="5" name="4 Tabla"/>
          <p:cNvGraphicFramePr>
            <a:graphicFrameLocks noGrp="1"/>
          </p:cNvGraphicFramePr>
          <p:nvPr>
            <p:extLst>
              <p:ext uri="{D42A27DB-BD31-4B8C-83A1-F6EECF244321}">
                <p14:modId xmlns:p14="http://schemas.microsoft.com/office/powerpoint/2010/main" val="426615352"/>
              </p:ext>
            </p:extLst>
          </p:nvPr>
        </p:nvGraphicFramePr>
        <p:xfrm>
          <a:off x="554400" y="1591728"/>
          <a:ext cx="10799999" cy="5220385"/>
        </p:xfrm>
        <a:graphic>
          <a:graphicData uri="http://schemas.openxmlformats.org/drawingml/2006/table">
            <a:tbl>
              <a:tblPr firstRow="1" bandRow="1">
                <a:tableStyleId>{22838BEF-8BB2-4498-84A7-C5851F593DF1}</a:tableStyleId>
              </a:tblPr>
              <a:tblGrid>
                <a:gridCol w="1252675">
                  <a:extLst>
                    <a:ext uri="{9D8B030D-6E8A-4147-A177-3AD203B41FA5}">
                      <a16:colId xmlns:a16="http://schemas.microsoft.com/office/drawing/2014/main" val="20000"/>
                    </a:ext>
                  </a:extLst>
                </a:gridCol>
                <a:gridCol w="1041173">
                  <a:extLst>
                    <a:ext uri="{9D8B030D-6E8A-4147-A177-3AD203B41FA5}">
                      <a16:colId xmlns:a16="http://schemas.microsoft.com/office/drawing/2014/main" val="20001"/>
                    </a:ext>
                  </a:extLst>
                </a:gridCol>
                <a:gridCol w="2391443">
                  <a:extLst>
                    <a:ext uri="{9D8B030D-6E8A-4147-A177-3AD203B41FA5}">
                      <a16:colId xmlns:a16="http://schemas.microsoft.com/office/drawing/2014/main" val="20002"/>
                    </a:ext>
                  </a:extLst>
                </a:gridCol>
                <a:gridCol w="1698955">
                  <a:extLst>
                    <a:ext uri="{9D8B030D-6E8A-4147-A177-3AD203B41FA5}">
                      <a16:colId xmlns:a16="http://schemas.microsoft.com/office/drawing/2014/main" val="20005"/>
                    </a:ext>
                  </a:extLst>
                </a:gridCol>
                <a:gridCol w="362906">
                  <a:extLst>
                    <a:ext uri="{9D8B030D-6E8A-4147-A177-3AD203B41FA5}">
                      <a16:colId xmlns:a16="http://schemas.microsoft.com/office/drawing/2014/main" val="20009"/>
                    </a:ext>
                  </a:extLst>
                </a:gridCol>
                <a:gridCol w="518615">
                  <a:extLst>
                    <a:ext uri="{9D8B030D-6E8A-4147-A177-3AD203B41FA5}">
                      <a16:colId xmlns:a16="http://schemas.microsoft.com/office/drawing/2014/main" val="2952055559"/>
                    </a:ext>
                  </a:extLst>
                </a:gridCol>
                <a:gridCol w="491320">
                  <a:extLst>
                    <a:ext uri="{9D8B030D-6E8A-4147-A177-3AD203B41FA5}">
                      <a16:colId xmlns:a16="http://schemas.microsoft.com/office/drawing/2014/main" val="1238324173"/>
                    </a:ext>
                  </a:extLst>
                </a:gridCol>
                <a:gridCol w="491319">
                  <a:extLst>
                    <a:ext uri="{9D8B030D-6E8A-4147-A177-3AD203B41FA5}">
                      <a16:colId xmlns:a16="http://schemas.microsoft.com/office/drawing/2014/main" val="2268334534"/>
                    </a:ext>
                  </a:extLst>
                </a:gridCol>
                <a:gridCol w="518615">
                  <a:extLst>
                    <a:ext uri="{9D8B030D-6E8A-4147-A177-3AD203B41FA5}">
                      <a16:colId xmlns:a16="http://schemas.microsoft.com/office/drawing/2014/main" val="3202390030"/>
                    </a:ext>
                  </a:extLst>
                </a:gridCol>
                <a:gridCol w="2032978">
                  <a:extLst>
                    <a:ext uri="{9D8B030D-6E8A-4147-A177-3AD203B41FA5}">
                      <a16:colId xmlns:a16="http://schemas.microsoft.com/office/drawing/2014/main" val="2257583733"/>
                    </a:ext>
                  </a:extLst>
                </a:gridCol>
              </a:tblGrid>
              <a:tr h="274414">
                <a:tc gridSpan="2">
                  <a:txBody>
                    <a:bodyPr/>
                    <a:lstStyle/>
                    <a:p>
                      <a:r>
                        <a:rPr lang="es-CO" sz="1500" dirty="0">
                          <a:solidFill>
                            <a:schemeClr val="tx1">
                              <a:lumMod val="65000"/>
                              <a:lumOff val="35000"/>
                            </a:schemeClr>
                          </a:solidFill>
                          <a:latin typeface="Gotham Medium"/>
                        </a:rPr>
                        <a:t>ESTRATEGIA:</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8">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S_tradnl" sz="1500" b="0" i="0" u="none" strike="noStrike" kern="0" cap="none" spc="0" normalizeH="0" baseline="0" noProof="0" dirty="0">
                          <a:ln>
                            <a:noFill/>
                          </a:ln>
                          <a:solidFill>
                            <a:schemeClr val="tx1">
                              <a:lumMod val="50000"/>
                              <a:lumOff val="50000"/>
                            </a:schemeClr>
                          </a:solidFill>
                          <a:effectLst/>
                          <a:uLnTx/>
                          <a:uFillTx/>
                          <a:latin typeface="Gotham Medium"/>
                        </a:rPr>
                        <a:t>Diseñar e implementar la plataforma estratégica del Sistema de Gestión Ambiental.</a:t>
                      </a:r>
                      <a:endParaRPr kumimoji="0" lang="es-ES" sz="1500" b="0" i="0" u="none" strike="noStrike" kern="0" cap="none" spc="0" normalizeH="0" baseline="0" noProof="0" dirty="0">
                        <a:ln>
                          <a:noFill/>
                        </a:ln>
                        <a:solidFill>
                          <a:schemeClr val="tx1">
                            <a:lumMod val="50000"/>
                            <a:lumOff val="50000"/>
                          </a:schemeClr>
                        </a:solidFill>
                        <a:effectLst/>
                        <a:uLnTx/>
                        <a:uFillTx/>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ES" sz="1500" b="0" i="0" u="none" strike="noStrike" kern="0" cap="none" spc="0" normalizeH="0" baseline="0" noProof="0" dirty="0">
                        <a:ln>
                          <a:noFill/>
                        </a:ln>
                        <a:solidFill>
                          <a:schemeClr val="tx1">
                            <a:lumMod val="50000"/>
                            <a:lumOff val="50000"/>
                          </a:schemeClr>
                        </a:solidFill>
                        <a:effectLst/>
                        <a:uLnTx/>
                        <a:uFillTx/>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extLst>
                  <a:ext uri="{0D108BD9-81ED-4DB2-BD59-A6C34878D82A}">
                    <a16:rowId xmlns:a16="http://schemas.microsoft.com/office/drawing/2014/main" val="10000"/>
                  </a:ext>
                </a:extLst>
              </a:tr>
              <a:tr h="1097654">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OBJETIVO:</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8">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S_tradnl" sz="1500" b="0" i="0" u="none" strike="noStrike" kern="0" cap="none" spc="0" normalizeH="0" baseline="0" noProof="0" dirty="0">
                          <a:ln>
                            <a:noFill/>
                          </a:ln>
                          <a:solidFill>
                            <a:schemeClr val="tx1">
                              <a:lumMod val="50000"/>
                              <a:lumOff val="50000"/>
                            </a:schemeClr>
                          </a:solidFill>
                          <a:effectLst/>
                          <a:uLnTx/>
                          <a:uFillTx/>
                          <a:latin typeface="Gotham Medium"/>
                        </a:rPr>
                        <a:t>La estrategia tiene como fin el diseño de la Plataforma Estratégica del Sistema de Gestión Ambiental en el marco de lo establecido en la Norma NTC ISO 14001:2015, articulada a las normas ISO y por consiguiente a la Norma Técnica de Calidad NTC 6256 y Guía Técnica de Calidad GTC 286 en las sedes donde se haya certificado el Sistema de Gestión Ambiental y generar los procesos de conciencia ambiental en las sedes en las que se vayan creando las condiciones de posible certificación ambiental, dadas las características que exige la norma para procesos de certificación de los sistemas de gestión ambiental.</a:t>
                      </a:r>
                      <a:endParaRPr kumimoji="0" lang="es-ES" sz="1500" b="0" i="0" u="none" strike="noStrike" kern="0" cap="none" spc="0" normalizeH="0" baseline="0" noProof="0" dirty="0">
                        <a:ln>
                          <a:noFill/>
                        </a:ln>
                        <a:solidFill>
                          <a:schemeClr val="tx1">
                            <a:lumMod val="50000"/>
                            <a:lumOff val="50000"/>
                          </a:schemeClr>
                        </a:solidFill>
                        <a:effectLst/>
                        <a:uLnTx/>
                        <a:uFillTx/>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ES" sz="1500" b="0" i="0" u="none" strike="noStrike" kern="0" cap="none" spc="0" normalizeH="0" baseline="0" noProof="0" dirty="0">
                        <a:ln>
                          <a:noFill/>
                        </a:ln>
                        <a:solidFill>
                          <a:schemeClr val="tx1">
                            <a:lumMod val="50000"/>
                            <a:lumOff val="50000"/>
                          </a:schemeClr>
                        </a:solidFill>
                        <a:effectLst/>
                        <a:uLnTx/>
                        <a:uFillTx/>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extLst>
                  <a:ext uri="{0D108BD9-81ED-4DB2-BD59-A6C34878D82A}">
                    <a16:rowId xmlns:a16="http://schemas.microsoft.com/office/drawing/2014/main" val="10001"/>
                  </a:ext>
                </a:extLst>
              </a:tr>
              <a:tr h="457356">
                <a:tc>
                  <a:txBody>
                    <a:bodyPr/>
                    <a:lstStyle/>
                    <a:p>
                      <a:r>
                        <a:rPr lang="es-CO" sz="1400" b="1" dirty="0">
                          <a:solidFill>
                            <a:schemeClr val="tx1">
                              <a:lumMod val="65000"/>
                              <a:lumOff val="35000"/>
                            </a:schemeClr>
                          </a:solidFill>
                          <a:latin typeface="Gotham Medium"/>
                        </a:rPr>
                        <a:t>LIDERA:</a:t>
                      </a:r>
                      <a:endParaRPr lang="en-US" sz="14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2">
                  <a:txBody>
                    <a:bodyPr/>
                    <a:lstStyle/>
                    <a:p>
                      <a:pPr algn="just"/>
                      <a:r>
                        <a:rPr lang="es-CO" sz="1400" b="1" dirty="0">
                          <a:solidFill>
                            <a:schemeClr val="tx1">
                              <a:lumMod val="50000"/>
                              <a:lumOff val="50000"/>
                            </a:schemeClr>
                          </a:solidFill>
                          <a:latin typeface="Gotham Medium"/>
                        </a:rPr>
                        <a:t>Dra.</a:t>
                      </a:r>
                      <a:r>
                        <a:rPr lang="es-CO" sz="1400" b="1" baseline="0" dirty="0">
                          <a:solidFill>
                            <a:schemeClr val="tx1">
                              <a:lumMod val="50000"/>
                              <a:lumOff val="50000"/>
                            </a:schemeClr>
                          </a:solidFill>
                          <a:latin typeface="Gotham Medium"/>
                        </a:rPr>
                        <a:t> Martha Lucia Olano  de Noguera</a:t>
                      </a:r>
                    </a:p>
                    <a:p>
                      <a:pPr algn="l"/>
                      <a:r>
                        <a:rPr lang="es-CO" sz="1400" b="1" baseline="0" dirty="0">
                          <a:solidFill>
                            <a:schemeClr val="tx1">
                              <a:lumMod val="50000"/>
                              <a:lumOff val="50000"/>
                            </a:schemeClr>
                          </a:solidFill>
                          <a:latin typeface="Gotham Medium"/>
                        </a:rPr>
                        <a:t>Magistrada Líder del SIGCMA.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a:txBody>
                    <a:bodyPr/>
                    <a:lstStyle/>
                    <a:p>
                      <a:pPr algn="just"/>
                      <a:r>
                        <a:rPr lang="es-CO" sz="1400" b="1" dirty="0">
                          <a:solidFill>
                            <a:schemeClr val="tx1">
                              <a:lumMod val="65000"/>
                              <a:lumOff val="35000"/>
                            </a:schemeClr>
                          </a:solidFill>
                          <a:latin typeface="Gotham Medium"/>
                        </a:rPr>
                        <a:t>COORDINA:</a:t>
                      </a:r>
                      <a:endParaRPr lang="en-US" sz="14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b="1" dirty="0">
                          <a:solidFill>
                            <a:schemeClr val="tx1">
                              <a:lumMod val="50000"/>
                              <a:lumOff val="50000"/>
                            </a:schemeClr>
                          </a:solidFill>
                          <a:latin typeface="Gotham Medium"/>
                        </a:rPr>
                        <a:t>Coordinador</a:t>
                      </a:r>
                      <a:r>
                        <a:rPr lang="es-CO" sz="1400" b="1" baseline="0" dirty="0">
                          <a:solidFill>
                            <a:schemeClr val="tx1">
                              <a:lumMod val="50000"/>
                              <a:lumOff val="50000"/>
                            </a:schemeClr>
                          </a:solidFill>
                          <a:latin typeface="Gotham Medium"/>
                        </a:rPr>
                        <a:t> Nacional del SIGCMA.</a:t>
                      </a:r>
                      <a:endParaRPr lang="en-US" sz="14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r h="275405">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ACTIVIDADES</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4">
                  <a:txBody>
                    <a:bodyPr/>
                    <a:lstStyle/>
                    <a:p>
                      <a:r>
                        <a:rPr lang="es-CO" sz="1500" b="1" dirty="0">
                          <a:latin typeface="Gotham Medium"/>
                        </a:rPr>
                        <a:t>CRONOGRAMA</a:t>
                      </a:r>
                      <a:endParaRPr lang="es-MX" sz="1500"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RESPONSABLE</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9733">
                <a:tc gridSpan="5">
                  <a:txBody>
                    <a:bodyPr/>
                    <a:lstStyle/>
                    <a:p>
                      <a:pPr algn="just"/>
                      <a:r>
                        <a:rPr lang="es-CO" sz="1500" dirty="0">
                          <a:solidFill>
                            <a:schemeClr val="tx1">
                              <a:lumMod val="65000"/>
                              <a:lumOff val="35000"/>
                            </a:schemeClr>
                          </a:solidFill>
                          <a:latin typeface="Gotham Medium"/>
                        </a:rPr>
                        <a:t>Elaboración</a:t>
                      </a:r>
                      <a:r>
                        <a:rPr lang="es-CO" sz="1500" baseline="0" dirty="0">
                          <a:solidFill>
                            <a:schemeClr val="tx1">
                              <a:lumMod val="65000"/>
                              <a:lumOff val="35000"/>
                            </a:schemeClr>
                          </a:solidFill>
                          <a:latin typeface="Gotham Medium"/>
                        </a:rPr>
                        <a:t> del Plan de Auditoria del SGA.</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1T</a:t>
                      </a:r>
                      <a:endParaRPr lang="en-US" sz="1150" b="1">
                        <a:solidFill>
                          <a:schemeClr val="tx1">
                            <a:lumMod val="65000"/>
                            <a:lumOff val="35000"/>
                          </a:schemeClr>
                        </a:solidFill>
                        <a:effectLst/>
                        <a:latin typeface="Gotham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150" kern="1200">
                          <a:solidFill>
                            <a:schemeClr val="tx1">
                              <a:lumMod val="50000"/>
                              <a:lumOff val="50000"/>
                            </a:schemeClr>
                          </a:solidFill>
                          <a:effectLst/>
                          <a:latin typeface="Gotham Medium"/>
                          <a:ea typeface="+mn-ea"/>
                          <a:cs typeface="+mn-cs"/>
                        </a:rPr>
                        <a:t> </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2T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3T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4T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1500" b="1" dirty="0">
                        <a:solidFill>
                          <a:schemeClr val="tx1">
                            <a:lumMod val="65000"/>
                            <a:lumOff val="35000"/>
                          </a:schemeClr>
                        </a:solidFill>
                        <a:latin typeface="Gotham Medium"/>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Coordinación</a:t>
                      </a:r>
                      <a:r>
                        <a:rPr lang="es-CO" sz="1500" b="1" baseline="0" dirty="0">
                          <a:solidFill>
                            <a:schemeClr val="tx1">
                              <a:lumMod val="65000"/>
                              <a:lumOff val="35000"/>
                            </a:schemeClr>
                          </a:solidFill>
                          <a:latin typeface="Gotham Medium"/>
                        </a:rPr>
                        <a:t> Nacional del SIGMA, ICONTEC.</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5885">
                <a:tc gridSpan="5">
                  <a:txBody>
                    <a:bodyPr/>
                    <a:lstStyle/>
                    <a:p>
                      <a:pPr algn="just"/>
                      <a:r>
                        <a:rPr lang="es-CO" sz="1500" dirty="0">
                          <a:solidFill>
                            <a:schemeClr val="tx1">
                              <a:lumMod val="65000"/>
                              <a:lumOff val="35000"/>
                            </a:schemeClr>
                          </a:solidFill>
                          <a:latin typeface="Gotham Medium"/>
                        </a:rPr>
                        <a:t>Elaboración</a:t>
                      </a:r>
                      <a:r>
                        <a:rPr lang="es-CO" sz="1500" baseline="0" dirty="0">
                          <a:solidFill>
                            <a:schemeClr val="tx1">
                              <a:lumMod val="65000"/>
                              <a:lumOff val="35000"/>
                            </a:schemeClr>
                          </a:solidFill>
                          <a:latin typeface="Gotham Medium"/>
                        </a:rPr>
                        <a:t> del Plan de Auditoria del SGA.</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5"/>
                  </a:ext>
                </a:extLst>
              </a:tr>
              <a:tr h="365885">
                <a:tc gridSpan="5">
                  <a:txBody>
                    <a:bodyPr/>
                    <a:lstStyle/>
                    <a:p>
                      <a:pPr algn="just"/>
                      <a:r>
                        <a:rPr lang="es-CO" sz="1500" dirty="0">
                          <a:solidFill>
                            <a:schemeClr val="tx1">
                              <a:lumMod val="65000"/>
                              <a:lumOff val="35000"/>
                            </a:schemeClr>
                          </a:solidFill>
                          <a:latin typeface="Gotham Medium"/>
                        </a:rPr>
                        <a:t>Auditoría</a:t>
                      </a:r>
                      <a:r>
                        <a:rPr lang="es-CO" sz="1500" baseline="0" dirty="0">
                          <a:solidFill>
                            <a:schemeClr val="tx1">
                              <a:lumMod val="65000"/>
                              <a:lumOff val="35000"/>
                            </a:schemeClr>
                          </a:solidFill>
                          <a:latin typeface="Gotham Medium"/>
                        </a:rPr>
                        <a:t> Interna del SGA</a:t>
                      </a:r>
                      <a:endParaRPr lang="en-US" sz="1500" dirty="0">
                        <a:solidFill>
                          <a:schemeClr val="tx1">
                            <a:lumMod val="65000"/>
                            <a:lumOff val="35000"/>
                          </a:schemeClr>
                        </a:solidFill>
                        <a:latin typeface="Gotham Medium"/>
                      </a:endParaRPr>
                    </a:p>
                  </a:txBody>
                  <a:tcP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6"/>
                  </a:ext>
                </a:extLst>
              </a:tr>
              <a:tr h="274414">
                <a:tc gridSpan="5">
                  <a:txBody>
                    <a:bodyPr/>
                    <a:lstStyle/>
                    <a:p>
                      <a:pPr algn="just"/>
                      <a:r>
                        <a:rPr lang="es-CO" sz="1500" dirty="0">
                          <a:solidFill>
                            <a:schemeClr val="tx1">
                              <a:lumMod val="65000"/>
                              <a:lumOff val="35000"/>
                            </a:schemeClr>
                          </a:solidFill>
                          <a:latin typeface="Gotham Medium"/>
                        </a:rPr>
                        <a:t>Preparación para la Auditoría</a:t>
                      </a:r>
                      <a:r>
                        <a:rPr lang="es-CO" sz="1500" baseline="0" dirty="0">
                          <a:solidFill>
                            <a:schemeClr val="tx1">
                              <a:lumMod val="65000"/>
                              <a:lumOff val="35000"/>
                            </a:schemeClr>
                          </a:solidFill>
                          <a:latin typeface="Gotham Medium"/>
                        </a:rPr>
                        <a:t> Externa.</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7"/>
                  </a:ext>
                </a:extLst>
              </a:tr>
              <a:tr h="274414">
                <a:tc gridSpan="5">
                  <a:txBody>
                    <a:bodyPr/>
                    <a:lstStyle/>
                    <a:p>
                      <a:pPr algn="just"/>
                      <a:r>
                        <a:rPr lang="es-CO" sz="1500" dirty="0">
                          <a:solidFill>
                            <a:schemeClr val="tx1">
                              <a:lumMod val="65000"/>
                              <a:lumOff val="35000"/>
                            </a:schemeClr>
                          </a:solidFill>
                          <a:latin typeface="Gotham Medium"/>
                        </a:rPr>
                        <a:t>Simulacro Auditoría Externa</a:t>
                      </a:r>
                      <a:endParaRPr lang="en-US" sz="1500" dirty="0">
                        <a:solidFill>
                          <a:schemeClr val="tx1">
                            <a:lumMod val="65000"/>
                            <a:lumOff val="35000"/>
                          </a:schemeClr>
                        </a:solidFill>
                        <a:latin typeface="Gotham Medium"/>
                      </a:endParaRPr>
                    </a:p>
                  </a:txBody>
                  <a:tcPr marT="0"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8"/>
                  </a:ext>
                </a:extLst>
              </a:tr>
              <a:tr h="274414">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500" dirty="0">
                          <a:solidFill>
                            <a:schemeClr val="tx1">
                              <a:lumMod val="65000"/>
                              <a:lumOff val="35000"/>
                            </a:schemeClr>
                          </a:solidFill>
                          <a:latin typeface="Gotham Medium"/>
                        </a:rPr>
                        <a:t>Concertación Auditoría Externa- Plan</a:t>
                      </a:r>
                      <a:endParaRPr lang="en-US" sz="1500" dirty="0">
                        <a:solidFill>
                          <a:schemeClr val="tx1">
                            <a:lumMod val="65000"/>
                            <a:lumOff val="35000"/>
                          </a:schemeClr>
                        </a:solidFill>
                        <a:latin typeface="Gotham Medium"/>
                      </a:endParaRPr>
                    </a:p>
                  </a:txBody>
                  <a:tcPr marT="0"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9"/>
                  </a:ext>
                </a:extLst>
              </a:tr>
              <a:tr h="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500" dirty="0">
                          <a:solidFill>
                            <a:schemeClr val="tx1">
                              <a:lumMod val="65000"/>
                              <a:lumOff val="35000"/>
                            </a:schemeClr>
                          </a:solidFill>
                          <a:latin typeface="Gotham Medium"/>
                        </a:rPr>
                        <a:t>Auditoría Externa</a:t>
                      </a:r>
                      <a:r>
                        <a:rPr lang="es-CO" sz="1500" baseline="0" dirty="0">
                          <a:solidFill>
                            <a:schemeClr val="tx1">
                              <a:lumMod val="65000"/>
                              <a:lumOff val="35000"/>
                            </a:schemeClr>
                          </a:solidFill>
                          <a:latin typeface="Gotham Medium"/>
                        </a:rPr>
                        <a:t> del SGA</a:t>
                      </a:r>
                      <a:endParaRPr lang="es-CO" sz="1500" dirty="0">
                        <a:solidFill>
                          <a:schemeClr val="tx1">
                            <a:lumMod val="65000"/>
                            <a:lumOff val="35000"/>
                          </a:schemeClr>
                        </a:solidFill>
                        <a:latin typeface="Gotham Medium"/>
                      </a:endParaRPr>
                    </a:p>
                  </a:txBody>
                  <a:tcPr marT="0"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10"/>
                  </a:ext>
                </a:extLst>
              </a:tr>
              <a:tr h="274414">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500" dirty="0">
                          <a:solidFill>
                            <a:schemeClr val="tx1">
                              <a:lumMod val="65000"/>
                              <a:lumOff val="35000"/>
                            </a:schemeClr>
                          </a:solidFill>
                          <a:latin typeface="Gotham Medium"/>
                        </a:rPr>
                        <a:t>Evaluación y Plan de Mejora.</a:t>
                      </a:r>
                    </a:p>
                  </a:txBody>
                  <a:tcPr marT="0"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11"/>
                  </a:ext>
                </a:extLst>
              </a:tr>
            </a:tbl>
          </a:graphicData>
        </a:graphic>
      </p:graphicFrame>
      <p:cxnSp>
        <p:nvCxnSpPr>
          <p:cNvPr id="132" name="Straight Connector 41">
            <a:extLst>
              <a:ext uri="{FF2B5EF4-FFF2-40B4-BE49-F238E27FC236}">
                <a16:creationId xmlns:a16="http://schemas.microsoft.com/office/drawing/2014/main" id="{768C9111-165C-8440-A8C9-ECA52C687868}"/>
              </a:ext>
            </a:extLst>
          </p:cNvPr>
          <p:cNvCxnSpPr/>
          <p:nvPr/>
        </p:nvCxnSpPr>
        <p:spPr>
          <a:xfrm>
            <a:off x="3890627" y="2064224"/>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133" name="TextBox 44">
            <a:extLst>
              <a:ext uri="{FF2B5EF4-FFF2-40B4-BE49-F238E27FC236}">
                <a16:creationId xmlns:a16="http://schemas.microsoft.com/office/drawing/2014/main" id="{D83B896E-6536-A342-A503-C7A3F085EAAF}"/>
              </a:ext>
            </a:extLst>
          </p:cNvPr>
          <p:cNvSpPr txBox="1"/>
          <p:nvPr/>
        </p:nvSpPr>
        <p:spPr>
          <a:xfrm>
            <a:off x="1263443" y="1062070"/>
            <a:ext cx="4450257" cy="586314"/>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OBJETIVO ESPECÍFICO</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sp>
        <p:nvSpPr>
          <p:cNvPr id="134" name="Rectangle 69">
            <a:extLst>
              <a:ext uri="{FF2B5EF4-FFF2-40B4-BE49-F238E27FC236}">
                <a16:creationId xmlns:a16="http://schemas.microsoft.com/office/drawing/2014/main" id="{3B32B5E7-ED45-6945-942B-69C68272165A}"/>
              </a:ext>
            </a:extLst>
          </p:cNvPr>
          <p:cNvSpPr/>
          <p:nvPr/>
        </p:nvSpPr>
        <p:spPr>
          <a:xfrm>
            <a:off x="1095375" y="822044"/>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5" name="Rectangle 70">
            <a:extLst>
              <a:ext uri="{FF2B5EF4-FFF2-40B4-BE49-F238E27FC236}">
                <a16:creationId xmlns:a16="http://schemas.microsoft.com/office/drawing/2014/main" id="{A0F48E4F-354E-8D42-B488-D1086A08F77B}"/>
              </a:ext>
            </a:extLst>
          </p:cNvPr>
          <p:cNvSpPr/>
          <p:nvPr/>
        </p:nvSpPr>
        <p:spPr>
          <a:xfrm>
            <a:off x="1095375" y="976427"/>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6" name="Rectangle 71">
            <a:extLst>
              <a:ext uri="{FF2B5EF4-FFF2-40B4-BE49-F238E27FC236}">
                <a16:creationId xmlns:a16="http://schemas.microsoft.com/office/drawing/2014/main" id="{1FA732A3-7B1A-284E-AE6F-12A67BEB5B54}"/>
              </a:ext>
            </a:extLst>
          </p:cNvPr>
          <p:cNvSpPr/>
          <p:nvPr/>
        </p:nvSpPr>
        <p:spPr>
          <a:xfrm>
            <a:off x="0" y="831913"/>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7" name="Rectangle 72">
            <a:extLst>
              <a:ext uri="{FF2B5EF4-FFF2-40B4-BE49-F238E27FC236}">
                <a16:creationId xmlns:a16="http://schemas.microsoft.com/office/drawing/2014/main" id="{A7C30E5C-621F-F04F-AD83-7C213D62479D}"/>
              </a:ext>
            </a:extLst>
          </p:cNvPr>
          <p:cNvSpPr/>
          <p:nvPr/>
        </p:nvSpPr>
        <p:spPr>
          <a:xfrm>
            <a:off x="241710" y="830801"/>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8" name="TextBox 81">
            <a:extLst>
              <a:ext uri="{FF2B5EF4-FFF2-40B4-BE49-F238E27FC236}">
                <a16:creationId xmlns:a16="http://schemas.microsoft.com/office/drawing/2014/main" id="{8B6663FE-9C5B-714F-8438-E6501F7F15CD}"/>
              </a:ext>
            </a:extLst>
          </p:cNvPr>
          <p:cNvSpPr txBox="1"/>
          <p:nvPr/>
        </p:nvSpPr>
        <p:spPr>
          <a:xfrm>
            <a:off x="147768" y="809933"/>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
        <p:nvSpPr>
          <p:cNvPr id="139" name="Rectangle 39">
            <a:extLst>
              <a:ext uri="{FF2B5EF4-FFF2-40B4-BE49-F238E27FC236}">
                <a16:creationId xmlns:a16="http://schemas.microsoft.com/office/drawing/2014/main" id="{688F2888-3AF1-5949-A31C-1AC24445D462}"/>
              </a:ext>
            </a:extLst>
          </p:cNvPr>
          <p:cNvSpPr/>
          <p:nvPr/>
        </p:nvSpPr>
        <p:spPr>
          <a:xfrm>
            <a:off x="1095375" y="822044"/>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0" name="Rectangle 40">
            <a:extLst>
              <a:ext uri="{FF2B5EF4-FFF2-40B4-BE49-F238E27FC236}">
                <a16:creationId xmlns:a16="http://schemas.microsoft.com/office/drawing/2014/main" id="{BBD84F1C-1FA3-F24A-9C58-C1972F003B0F}"/>
              </a:ext>
            </a:extLst>
          </p:cNvPr>
          <p:cNvSpPr/>
          <p:nvPr/>
        </p:nvSpPr>
        <p:spPr>
          <a:xfrm>
            <a:off x="1095375" y="976427"/>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1" name="Rectangle 42">
            <a:extLst>
              <a:ext uri="{FF2B5EF4-FFF2-40B4-BE49-F238E27FC236}">
                <a16:creationId xmlns:a16="http://schemas.microsoft.com/office/drawing/2014/main" id="{6EA9D5E9-9903-CF43-B8BB-ED0409FE621C}"/>
              </a:ext>
            </a:extLst>
          </p:cNvPr>
          <p:cNvSpPr/>
          <p:nvPr/>
        </p:nvSpPr>
        <p:spPr>
          <a:xfrm>
            <a:off x="0" y="831913"/>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2" name="Rectangle 43">
            <a:extLst>
              <a:ext uri="{FF2B5EF4-FFF2-40B4-BE49-F238E27FC236}">
                <a16:creationId xmlns:a16="http://schemas.microsoft.com/office/drawing/2014/main" id="{F574D4FF-D45F-654F-847B-A623D9B23508}"/>
              </a:ext>
            </a:extLst>
          </p:cNvPr>
          <p:cNvSpPr/>
          <p:nvPr/>
        </p:nvSpPr>
        <p:spPr>
          <a:xfrm>
            <a:off x="241710" y="830801"/>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3" name="TextBox 81">
            <a:extLst>
              <a:ext uri="{FF2B5EF4-FFF2-40B4-BE49-F238E27FC236}">
                <a16:creationId xmlns:a16="http://schemas.microsoft.com/office/drawing/2014/main" id="{8B6663FE-9C5B-714F-8438-E6501F7F15CD}"/>
              </a:ext>
            </a:extLst>
          </p:cNvPr>
          <p:cNvSpPr txBox="1"/>
          <p:nvPr/>
        </p:nvSpPr>
        <p:spPr>
          <a:xfrm>
            <a:off x="147768" y="809933"/>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grpSp>
        <p:nvGrpSpPr>
          <p:cNvPr id="150" name="Group 104">
            <a:extLst>
              <a:ext uri="{FF2B5EF4-FFF2-40B4-BE49-F238E27FC236}">
                <a16:creationId xmlns:a16="http://schemas.microsoft.com/office/drawing/2014/main" id="{F92D2BA8-4210-BC4F-90FE-97F981A42945}"/>
              </a:ext>
            </a:extLst>
          </p:cNvPr>
          <p:cNvGrpSpPr/>
          <p:nvPr/>
        </p:nvGrpSpPr>
        <p:grpSpPr>
          <a:xfrm>
            <a:off x="7962656" y="4416312"/>
            <a:ext cx="109440" cy="109440"/>
            <a:chOff x="4200892" y="4432105"/>
            <a:chExt cx="109440" cy="109440"/>
          </a:xfrm>
        </p:grpSpPr>
        <p:grpSp>
          <p:nvGrpSpPr>
            <p:cNvPr id="15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5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5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5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5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74" name="Group 104">
            <a:extLst>
              <a:ext uri="{FF2B5EF4-FFF2-40B4-BE49-F238E27FC236}">
                <a16:creationId xmlns:a16="http://schemas.microsoft.com/office/drawing/2014/main" id="{F92D2BA8-4210-BC4F-90FE-97F981A42945}"/>
              </a:ext>
            </a:extLst>
          </p:cNvPr>
          <p:cNvGrpSpPr/>
          <p:nvPr/>
        </p:nvGrpSpPr>
        <p:grpSpPr>
          <a:xfrm>
            <a:off x="7962656" y="4771160"/>
            <a:ext cx="109440" cy="109440"/>
            <a:chOff x="4200892" y="4432105"/>
            <a:chExt cx="109440" cy="109440"/>
          </a:xfrm>
        </p:grpSpPr>
        <p:grpSp>
          <p:nvGrpSpPr>
            <p:cNvPr id="17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7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7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7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7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98" name="Group 104">
            <a:extLst>
              <a:ext uri="{FF2B5EF4-FFF2-40B4-BE49-F238E27FC236}">
                <a16:creationId xmlns:a16="http://schemas.microsoft.com/office/drawing/2014/main" id="{F92D2BA8-4210-BC4F-90FE-97F981A42945}"/>
              </a:ext>
            </a:extLst>
          </p:cNvPr>
          <p:cNvGrpSpPr/>
          <p:nvPr/>
        </p:nvGrpSpPr>
        <p:grpSpPr>
          <a:xfrm>
            <a:off x="7962656" y="5139656"/>
            <a:ext cx="109440" cy="109440"/>
            <a:chOff x="4200892" y="4432105"/>
            <a:chExt cx="109440" cy="109440"/>
          </a:xfrm>
        </p:grpSpPr>
        <p:grpSp>
          <p:nvGrpSpPr>
            <p:cNvPr id="199"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02"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03"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00"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01"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28" name="Group 104">
            <a:extLst>
              <a:ext uri="{FF2B5EF4-FFF2-40B4-BE49-F238E27FC236}">
                <a16:creationId xmlns:a16="http://schemas.microsoft.com/office/drawing/2014/main" id="{F92D2BA8-4210-BC4F-90FE-97F981A42945}"/>
              </a:ext>
            </a:extLst>
          </p:cNvPr>
          <p:cNvGrpSpPr/>
          <p:nvPr/>
        </p:nvGrpSpPr>
        <p:grpSpPr>
          <a:xfrm>
            <a:off x="8497200" y="5469480"/>
            <a:ext cx="109440" cy="109440"/>
            <a:chOff x="4200892" y="4432105"/>
            <a:chExt cx="109440" cy="109440"/>
          </a:xfrm>
        </p:grpSpPr>
        <p:grpSp>
          <p:nvGrpSpPr>
            <p:cNvPr id="229"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32"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33"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30"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31"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52" name="Group 104">
            <a:extLst>
              <a:ext uri="{FF2B5EF4-FFF2-40B4-BE49-F238E27FC236}">
                <a16:creationId xmlns:a16="http://schemas.microsoft.com/office/drawing/2014/main" id="{F92D2BA8-4210-BC4F-90FE-97F981A42945}"/>
              </a:ext>
            </a:extLst>
          </p:cNvPr>
          <p:cNvGrpSpPr/>
          <p:nvPr/>
        </p:nvGrpSpPr>
        <p:grpSpPr>
          <a:xfrm>
            <a:off x="8497200" y="5783384"/>
            <a:ext cx="109440" cy="109440"/>
            <a:chOff x="4200892" y="4432105"/>
            <a:chExt cx="109440" cy="109440"/>
          </a:xfrm>
        </p:grpSpPr>
        <p:grpSp>
          <p:nvGrpSpPr>
            <p:cNvPr id="253"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56"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57"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54"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55"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76" name="Group 104">
            <a:extLst>
              <a:ext uri="{FF2B5EF4-FFF2-40B4-BE49-F238E27FC236}">
                <a16:creationId xmlns:a16="http://schemas.microsoft.com/office/drawing/2014/main" id="{F92D2BA8-4210-BC4F-90FE-97F981A42945}"/>
              </a:ext>
            </a:extLst>
          </p:cNvPr>
          <p:cNvGrpSpPr/>
          <p:nvPr/>
        </p:nvGrpSpPr>
        <p:grpSpPr>
          <a:xfrm>
            <a:off x="8497200" y="6069992"/>
            <a:ext cx="109440" cy="109440"/>
            <a:chOff x="4200892" y="4432105"/>
            <a:chExt cx="109440" cy="109440"/>
          </a:xfrm>
        </p:grpSpPr>
        <p:grpSp>
          <p:nvGrpSpPr>
            <p:cNvPr id="277"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80"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81"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78"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79"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306" name="Group 104">
            <a:extLst>
              <a:ext uri="{FF2B5EF4-FFF2-40B4-BE49-F238E27FC236}">
                <a16:creationId xmlns:a16="http://schemas.microsoft.com/office/drawing/2014/main" id="{F92D2BA8-4210-BC4F-90FE-97F981A42945}"/>
              </a:ext>
            </a:extLst>
          </p:cNvPr>
          <p:cNvGrpSpPr/>
          <p:nvPr/>
        </p:nvGrpSpPr>
        <p:grpSpPr>
          <a:xfrm>
            <a:off x="8999902" y="6313384"/>
            <a:ext cx="109440" cy="109440"/>
            <a:chOff x="4200892" y="4432105"/>
            <a:chExt cx="109440" cy="109440"/>
          </a:xfrm>
        </p:grpSpPr>
        <p:grpSp>
          <p:nvGrpSpPr>
            <p:cNvPr id="307"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310"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311"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308"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309"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330" name="Group 104">
            <a:extLst>
              <a:ext uri="{FF2B5EF4-FFF2-40B4-BE49-F238E27FC236}">
                <a16:creationId xmlns:a16="http://schemas.microsoft.com/office/drawing/2014/main" id="{F92D2BA8-4210-BC4F-90FE-97F981A42945}"/>
              </a:ext>
            </a:extLst>
          </p:cNvPr>
          <p:cNvGrpSpPr/>
          <p:nvPr/>
        </p:nvGrpSpPr>
        <p:grpSpPr>
          <a:xfrm>
            <a:off x="8999904" y="6654584"/>
            <a:ext cx="109440" cy="109440"/>
            <a:chOff x="4200892" y="4432105"/>
            <a:chExt cx="109440" cy="109440"/>
          </a:xfrm>
        </p:grpSpPr>
        <p:grpSp>
          <p:nvGrpSpPr>
            <p:cNvPr id="33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33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33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33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33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A4009AA-3984-6341-AB3D-CE73C958D891}"/>
              </a:ext>
            </a:extLst>
          </p:cNvPr>
          <p:cNvSpPr txBox="1"/>
          <p:nvPr/>
        </p:nvSpPr>
        <p:spPr>
          <a:xfrm>
            <a:off x="1236147" y="1430563"/>
            <a:ext cx="7183954" cy="553998"/>
          </a:xfrm>
          <a:prstGeom prst="rect">
            <a:avLst/>
          </a:prstGeom>
          <a:noFill/>
        </p:spPr>
        <p:txBody>
          <a:bodyPr wrap="none" rtlCol="0">
            <a:spAutoFit/>
          </a:bodyPr>
          <a:lstStyle/>
          <a:p>
            <a:r>
              <a:rPr lang="es-ES_tradnl" sz="3000" b="1" dirty="0">
                <a:solidFill>
                  <a:srgbClr val="00AEEF"/>
                </a:solidFill>
                <a:latin typeface="Filson Pro Book" panose="02000000000000000000" pitchFamily="2" charset="77"/>
              </a:rPr>
              <a:t>AGENDA DEL ACTO DE INSTALACIÓN</a:t>
            </a:r>
          </a:p>
        </p:txBody>
      </p:sp>
      <p:sp>
        <p:nvSpPr>
          <p:cNvPr id="142" name="TextBox 141">
            <a:extLst>
              <a:ext uri="{FF2B5EF4-FFF2-40B4-BE49-F238E27FC236}">
                <a16:creationId xmlns:a16="http://schemas.microsoft.com/office/drawing/2014/main" id="{B0C9F354-8BB3-C646-94D1-9E5E2D11D21B}"/>
              </a:ext>
            </a:extLst>
          </p:cNvPr>
          <p:cNvSpPr txBox="1"/>
          <p:nvPr/>
        </p:nvSpPr>
        <p:spPr>
          <a:xfrm>
            <a:off x="6096000" y="4619901"/>
            <a:ext cx="457641"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11</a:t>
            </a:r>
          </a:p>
        </p:txBody>
      </p:sp>
      <p:cxnSp>
        <p:nvCxnSpPr>
          <p:cNvPr id="178" name="Straight Connector 177">
            <a:extLst>
              <a:ext uri="{FF2B5EF4-FFF2-40B4-BE49-F238E27FC236}">
                <a16:creationId xmlns:a16="http://schemas.microsoft.com/office/drawing/2014/main" id="{18C6D494-6576-EF46-9137-F16786BE4F28}"/>
              </a:ext>
            </a:extLst>
          </p:cNvPr>
          <p:cNvCxnSpPr>
            <a:cxnSpLocks/>
          </p:cNvCxnSpPr>
          <p:nvPr/>
        </p:nvCxnSpPr>
        <p:spPr>
          <a:xfrm>
            <a:off x="6503750" y="3222048"/>
            <a:ext cx="0" cy="1620000"/>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A9A86479-7718-7A4E-B7CD-C6BBF99BA358}"/>
              </a:ext>
            </a:extLst>
          </p:cNvPr>
          <p:cNvSpPr txBox="1"/>
          <p:nvPr/>
        </p:nvSpPr>
        <p:spPr>
          <a:xfrm>
            <a:off x="1332000" y="4280448"/>
            <a:ext cx="457641"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04</a:t>
            </a:r>
          </a:p>
        </p:txBody>
      </p:sp>
      <p:sp>
        <p:nvSpPr>
          <p:cNvPr id="131" name="TextBox 130">
            <a:extLst>
              <a:ext uri="{FF2B5EF4-FFF2-40B4-BE49-F238E27FC236}">
                <a16:creationId xmlns:a16="http://schemas.microsoft.com/office/drawing/2014/main" id="{C549BFD0-508B-134F-B40E-F26A4C11F395}"/>
              </a:ext>
            </a:extLst>
          </p:cNvPr>
          <p:cNvSpPr txBox="1"/>
          <p:nvPr/>
        </p:nvSpPr>
        <p:spPr>
          <a:xfrm>
            <a:off x="1332000" y="4640448"/>
            <a:ext cx="457641"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05</a:t>
            </a:r>
          </a:p>
        </p:txBody>
      </p:sp>
      <p:sp>
        <p:nvSpPr>
          <p:cNvPr id="132" name="TextBox 131">
            <a:extLst>
              <a:ext uri="{FF2B5EF4-FFF2-40B4-BE49-F238E27FC236}">
                <a16:creationId xmlns:a16="http://schemas.microsoft.com/office/drawing/2014/main" id="{6F4215F2-5008-E24F-8B68-AD0A92518972}"/>
              </a:ext>
            </a:extLst>
          </p:cNvPr>
          <p:cNvSpPr txBox="1"/>
          <p:nvPr/>
        </p:nvSpPr>
        <p:spPr>
          <a:xfrm>
            <a:off x="1332000" y="5000448"/>
            <a:ext cx="457641"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06</a:t>
            </a:r>
          </a:p>
        </p:txBody>
      </p:sp>
      <p:sp>
        <p:nvSpPr>
          <p:cNvPr id="41" name="Rectangle 40">
            <a:extLst>
              <a:ext uri="{FF2B5EF4-FFF2-40B4-BE49-F238E27FC236}">
                <a16:creationId xmlns:a16="http://schemas.microsoft.com/office/drawing/2014/main" id="{ACF5DDDE-C711-1046-8B2B-D2F43535AC88}"/>
              </a:ext>
            </a:extLst>
          </p:cNvPr>
          <p:cNvSpPr/>
          <p:nvPr/>
        </p:nvSpPr>
        <p:spPr>
          <a:xfrm>
            <a:off x="1095375" y="11632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3" name="Rectangle 42">
            <a:extLst>
              <a:ext uri="{FF2B5EF4-FFF2-40B4-BE49-F238E27FC236}">
                <a16:creationId xmlns:a16="http://schemas.microsoft.com/office/drawing/2014/main" id="{E0EACB3E-7301-D24F-9215-7AC3B3B3B7FE}"/>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cxnSp>
        <p:nvCxnSpPr>
          <p:cNvPr id="45" name="Straight Connector 44">
            <a:extLst>
              <a:ext uri="{FF2B5EF4-FFF2-40B4-BE49-F238E27FC236}">
                <a16:creationId xmlns:a16="http://schemas.microsoft.com/office/drawing/2014/main" id="{AA56E077-6BF5-B04E-8644-8ED2CA3ED43B}"/>
              </a:ext>
            </a:extLst>
          </p:cNvPr>
          <p:cNvCxnSpPr/>
          <p:nvPr/>
        </p:nvCxnSpPr>
        <p:spPr>
          <a:xfrm>
            <a:off x="1324841" y="1886802"/>
            <a:ext cx="6948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93BC7E7B-F73B-F640-8A7E-1865D5496B33}"/>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0" name="Rectangle 39">
            <a:extLst>
              <a:ext uri="{FF2B5EF4-FFF2-40B4-BE49-F238E27FC236}">
                <a16:creationId xmlns:a16="http://schemas.microsoft.com/office/drawing/2014/main" id="{39C12620-C17D-4642-9CC3-D416C2233A62}"/>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 name="TextBox 22">
            <a:extLst>
              <a:ext uri="{FF2B5EF4-FFF2-40B4-BE49-F238E27FC236}">
                <a16:creationId xmlns:a16="http://schemas.microsoft.com/office/drawing/2014/main" id="{37B0D931-1E9F-B841-8BA3-190208ABEDA2}"/>
              </a:ext>
            </a:extLst>
          </p:cNvPr>
          <p:cNvSpPr txBox="1"/>
          <p:nvPr/>
        </p:nvSpPr>
        <p:spPr>
          <a:xfrm>
            <a:off x="1872000" y="3200448"/>
            <a:ext cx="3895657" cy="338554"/>
          </a:xfrm>
          <a:prstGeom prst="rect">
            <a:avLst/>
          </a:prstGeom>
          <a:noFill/>
        </p:spPr>
        <p:txBody>
          <a:bodyPr wrap="square" rtlCol="0">
            <a:spAutoFit/>
          </a:bodyPr>
          <a:lstStyle/>
          <a:p>
            <a:pPr algn="just"/>
            <a:r>
              <a:rPr lang="es-ES_tradnl" sz="1600" dirty="0">
                <a:latin typeface="Gotham Medium" panose="02000604030000020004" pitchFamily="2" charset="0"/>
              </a:rPr>
              <a:t>Himno Nacional República de Colombia</a:t>
            </a:r>
          </a:p>
        </p:txBody>
      </p:sp>
      <p:sp>
        <p:nvSpPr>
          <p:cNvPr id="24" name="TextBox 23">
            <a:extLst>
              <a:ext uri="{FF2B5EF4-FFF2-40B4-BE49-F238E27FC236}">
                <a16:creationId xmlns:a16="http://schemas.microsoft.com/office/drawing/2014/main" id="{D55AE201-14E7-9E4F-9418-316B8E1CEF53}"/>
              </a:ext>
            </a:extLst>
          </p:cNvPr>
          <p:cNvSpPr txBox="1"/>
          <p:nvPr/>
        </p:nvSpPr>
        <p:spPr>
          <a:xfrm>
            <a:off x="1872000" y="3560168"/>
            <a:ext cx="3929753" cy="338554"/>
          </a:xfrm>
          <a:prstGeom prst="rect">
            <a:avLst/>
          </a:prstGeom>
          <a:noFill/>
        </p:spPr>
        <p:txBody>
          <a:bodyPr wrap="square" rtlCol="0">
            <a:spAutoFit/>
          </a:bodyPr>
          <a:lstStyle/>
          <a:p>
            <a:pPr algn="just"/>
            <a:r>
              <a:rPr lang="es-ES_tradnl" sz="1600" dirty="0">
                <a:latin typeface="Gotham Medium" panose="02000604030000020004" pitchFamily="2" charset="0"/>
              </a:rPr>
              <a:t>Himno de la Región Específica</a:t>
            </a:r>
          </a:p>
        </p:txBody>
      </p:sp>
      <p:sp>
        <p:nvSpPr>
          <p:cNvPr id="25" name="TextBox 24">
            <a:extLst>
              <a:ext uri="{FF2B5EF4-FFF2-40B4-BE49-F238E27FC236}">
                <a16:creationId xmlns:a16="http://schemas.microsoft.com/office/drawing/2014/main" id="{7CC25262-B9E4-E241-AD22-29136BDD1331}"/>
              </a:ext>
            </a:extLst>
          </p:cNvPr>
          <p:cNvSpPr txBox="1"/>
          <p:nvPr/>
        </p:nvSpPr>
        <p:spPr>
          <a:xfrm>
            <a:off x="1872000" y="3920448"/>
            <a:ext cx="3895659" cy="338554"/>
          </a:xfrm>
          <a:prstGeom prst="rect">
            <a:avLst/>
          </a:prstGeom>
          <a:noFill/>
        </p:spPr>
        <p:txBody>
          <a:bodyPr wrap="square" rtlCol="0">
            <a:spAutoFit/>
          </a:bodyPr>
          <a:lstStyle/>
          <a:p>
            <a:pPr algn="just"/>
            <a:r>
              <a:rPr lang="es-ES_tradnl" sz="1600" dirty="0">
                <a:latin typeface="Gotham Medium" panose="02000604030000020004" pitchFamily="2" charset="0"/>
              </a:rPr>
              <a:t>Himno de la Rama Judicial</a:t>
            </a:r>
          </a:p>
        </p:txBody>
      </p:sp>
      <p:sp>
        <p:nvSpPr>
          <p:cNvPr id="46" name="TextBox 45">
            <a:extLst>
              <a:ext uri="{FF2B5EF4-FFF2-40B4-BE49-F238E27FC236}">
                <a16:creationId xmlns:a16="http://schemas.microsoft.com/office/drawing/2014/main" id="{B0AF407C-07F4-8F49-BAE4-5A7FAE929793}"/>
              </a:ext>
            </a:extLst>
          </p:cNvPr>
          <p:cNvSpPr txBox="1"/>
          <p:nvPr/>
        </p:nvSpPr>
        <p:spPr>
          <a:xfrm>
            <a:off x="200020" y="1151130"/>
            <a:ext cx="809837"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01</a:t>
            </a:r>
          </a:p>
        </p:txBody>
      </p:sp>
      <p:cxnSp>
        <p:nvCxnSpPr>
          <p:cNvPr id="66" name="Straight Connector 65">
            <a:extLst>
              <a:ext uri="{FF2B5EF4-FFF2-40B4-BE49-F238E27FC236}">
                <a16:creationId xmlns:a16="http://schemas.microsoft.com/office/drawing/2014/main" id="{89DDACFA-A64A-B347-B72C-197C4F7E94B8}"/>
              </a:ext>
            </a:extLst>
          </p:cNvPr>
          <p:cNvCxnSpPr>
            <a:cxnSpLocks/>
          </p:cNvCxnSpPr>
          <p:nvPr/>
        </p:nvCxnSpPr>
        <p:spPr>
          <a:xfrm>
            <a:off x="1745560" y="3221953"/>
            <a:ext cx="0" cy="2016000"/>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C593AA70-C724-EC42-AAE8-0F570E6EF99D}"/>
              </a:ext>
            </a:extLst>
          </p:cNvPr>
          <p:cNvGrpSpPr/>
          <p:nvPr/>
        </p:nvGrpSpPr>
        <p:grpSpPr>
          <a:xfrm>
            <a:off x="1690870" y="3272448"/>
            <a:ext cx="109440" cy="109440"/>
            <a:chOff x="4200892" y="4432105"/>
            <a:chExt cx="109440" cy="109440"/>
          </a:xfrm>
        </p:grpSpPr>
        <p:grpSp>
          <p:nvGrpSpPr>
            <p:cNvPr id="68" name="Group 67">
              <a:extLst>
                <a:ext uri="{FF2B5EF4-FFF2-40B4-BE49-F238E27FC236}">
                  <a16:creationId xmlns:a16="http://schemas.microsoft.com/office/drawing/2014/main" id="{C5C774A9-5517-8C41-92F5-F6A1DE843CE5}"/>
                </a:ext>
              </a:extLst>
            </p:cNvPr>
            <p:cNvGrpSpPr>
              <a:grpSpLocks noChangeAspect="1"/>
            </p:cNvGrpSpPr>
            <p:nvPr/>
          </p:nvGrpSpPr>
          <p:grpSpPr>
            <a:xfrm rot="10800000">
              <a:off x="4210817" y="4439517"/>
              <a:ext cx="89587" cy="90000"/>
              <a:chOff x="3994150" y="4504881"/>
              <a:chExt cx="108000" cy="108498"/>
            </a:xfrm>
          </p:grpSpPr>
          <p:sp>
            <p:nvSpPr>
              <p:cNvPr id="71" name="Pie 70">
                <a:extLst>
                  <a:ext uri="{FF2B5EF4-FFF2-40B4-BE49-F238E27FC236}">
                    <a16:creationId xmlns:a16="http://schemas.microsoft.com/office/drawing/2014/main" id="{4CCF3063-2C48-7B4C-AA65-74913D9EF264}"/>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72" name="Pie 71">
                <a:extLst>
                  <a:ext uri="{FF2B5EF4-FFF2-40B4-BE49-F238E27FC236}">
                    <a16:creationId xmlns:a16="http://schemas.microsoft.com/office/drawing/2014/main" id="{F4128913-E1C2-834C-82C2-3D78E19A1EE6}"/>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69" name="Arc 68">
              <a:extLst>
                <a:ext uri="{FF2B5EF4-FFF2-40B4-BE49-F238E27FC236}">
                  <a16:creationId xmlns:a16="http://schemas.microsoft.com/office/drawing/2014/main" id="{6702B5F6-3C76-C340-8FA3-E8E56FAC1867}"/>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70" name="Arc 69">
              <a:extLst>
                <a:ext uri="{FF2B5EF4-FFF2-40B4-BE49-F238E27FC236}">
                  <a16:creationId xmlns:a16="http://schemas.microsoft.com/office/drawing/2014/main" id="{D0BB10EA-02E4-7445-A676-173ACD783739}"/>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73" name="Group 72">
            <a:extLst>
              <a:ext uri="{FF2B5EF4-FFF2-40B4-BE49-F238E27FC236}">
                <a16:creationId xmlns:a16="http://schemas.microsoft.com/office/drawing/2014/main" id="{A85D4AFE-E81F-E841-9050-42A2DD47D174}"/>
              </a:ext>
            </a:extLst>
          </p:cNvPr>
          <p:cNvGrpSpPr/>
          <p:nvPr/>
        </p:nvGrpSpPr>
        <p:grpSpPr>
          <a:xfrm>
            <a:off x="1687692" y="3632448"/>
            <a:ext cx="109440" cy="109440"/>
            <a:chOff x="4200892" y="4432105"/>
            <a:chExt cx="109440" cy="109440"/>
          </a:xfrm>
        </p:grpSpPr>
        <p:grpSp>
          <p:nvGrpSpPr>
            <p:cNvPr id="74" name="Group 73">
              <a:extLst>
                <a:ext uri="{FF2B5EF4-FFF2-40B4-BE49-F238E27FC236}">
                  <a16:creationId xmlns:a16="http://schemas.microsoft.com/office/drawing/2014/main" id="{DFA58E3E-D046-CC4C-8790-49F83BA7717B}"/>
                </a:ext>
              </a:extLst>
            </p:cNvPr>
            <p:cNvGrpSpPr>
              <a:grpSpLocks noChangeAspect="1"/>
            </p:cNvGrpSpPr>
            <p:nvPr/>
          </p:nvGrpSpPr>
          <p:grpSpPr>
            <a:xfrm rot="10800000">
              <a:off x="4210817" y="4439517"/>
              <a:ext cx="89587" cy="90000"/>
              <a:chOff x="3994150" y="4504881"/>
              <a:chExt cx="108000" cy="108498"/>
            </a:xfrm>
          </p:grpSpPr>
          <p:sp>
            <p:nvSpPr>
              <p:cNvPr id="77" name="Pie 76">
                <a:extLst>
                  <a:ext uri="{FF2B5EF4-FFF2-40B4-BE49-F238E27FC236}">
                    <a16:creationId xmlns:a16="http://schemas.microsoft.com/office/drawing/2014/main" id="{891A3FD9-2570-3646-9D6B-8FD80E891062}"/>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78" name="Pie 77">
                <a:extLst>
                  <a:ext uri="{FF2B5EF4-FFF2-40B4-BE49-F238E27FC236}">
                    <a16:creationId xmlns:a16="http://schemas.microsoft.com/office/drawing/2014/main" id="{EB74C077-9C57-424D-812F-F495E0412692}"/>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75" name="Arc 74">
              <a:extLst>
                <a:ext uri="{FF2B5EF4-FFF2-40B4-BE49-F238E27FC236}">
                  <a16:creationId xmlns:a16="http://schemas.microsoft.com/office/drawing/2014/main" id="{9ED7D797-B11A-8745-AF6D-4D7E1D7D5B1D}"/>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76" name="Arc 75">
              <a:extLst>
                <a:ext uri="{FF2B5EF4-FFF2-40B4-BE49-F238E27FC236}">
                  <a16:creationId xmlns:a16="http://schemas.microsoft.com/office/drawing/2014/main" id="{37AB0E2E-5BC2-B847-BCFF-C403F7DD1B9A}"/>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80" name="Group 79">
            <a:extLst>
              <a:ext uri="{FF2B5EF4-FFF2-40B4-BE49-F238E27FC236}">
                <a16:creationId xmlns:a16="http://schemas.microsoft.com/office/drawing/2014/main" id="{3C22E510-A394-CC4F-A7D4-7302A73CDCC8}"/>
              </a:ext>
            </a:extLst>
          </p:cNvPr>
          <p:cNvGrpSpPr/>
          <p:nvPr/>
        </p:nvGrpSpPr>
        <p:grpSpPr>
          <a:xfrm>
            <a:off x="1687692" y="4350672"/>
            <a:ext cx="109440" cy="109440"/>
            <a:chOff x="4200892" y="4432105"/>
            <a:chExt cx="109440" cy="109440"/>
          </a:xfrm>
        </p:grpSpPr>
        <p:grpSp>
          <p:nvGrpSpPr>
            <p:cNvPr id="81" name="Group 80">
              <a:extLst>
                <a:ext uri="{FF2B5EF4-FFF2-40B4-BE49-F238E27FC236}">
                  <a16:creationId xmlns:a16="http://schemas.microsoft.com/office/drawing/2014/main" id="{1D653B8C-F5F8-6044-9279-53D2C7046518}"/>
                </a:ext>
              </a:extLst>
            </p:cNvPr>
            <p:cNvGrpSpPr>
              <a:grpSpLocks noChangeAspect="1"/>
            </p:cNvGrpSpPr>
            <p:nvPr/>
          </p:nvGrpSpPr>
          <p:grpSpPr>
            <a:xfrm rot="10800000">
              <a:off x="4210817" y="4439517"/>
              <a:ext cx="89587" cy="90000"/>
              <a:chOff x="3994150" y="4504881"/>
              <a:chExt cx="108000" cy="108498"/>
            </a:xfrm>
          </p:grpSpPr>
          <p:sp>
            <p:nvSpPr>
              <p:cNvPr id="84" name="Pie 83">
                <a:extLst>
                  <a:ext uri="{FF2B5EF4-FFF2-40B4-BE49-F238E27FC236}">
                    <a16:creationId xmlns:a16="http://schemas.microsoft.com/office/drawing/2014/main" id="{54380D6E-9D4A-7948-9859-EFC5E39958D9}"/>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85" name="Pie 84">
                <a:extLst>
                  <a:ext uri="{FF2B5EF4-FFF2-40B4-BE49-F238E27FC236}">
                    <a16:creationId xmlns:a16="http://schemas.microsoft.com/office/drawing/2014/main" id="{2CC3B241-942B-E641-B736-A502A961025E}"/>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82" name="Arc 81">
              <a:extLst>
                <a:ext uri="{FF2B5EF4-FFF2-40B4-BE49-F238E27FC236}">
                  <a16:creationId xmlns:a16="http://schemas.microsoft.com/office/drawing/2014/main" id="{C34D3707-EB83-5545-8FAA-DBCB58BFA063}"/>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83" name="Arc 82">
              <a:extLst>
                <a:ext uri="{FF2B5EF4-FFF2-40B4-BE49-F238E27FC236}">
                  <a16:creationId xmlns:a16="http://schemas.microsoft.com/office/drawing/2014/main" id="{FD6B02AC-74D2-D546-87C8-C5431874F4AC}"/>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42" name="Rectangle 41">
            <a:extLst>
              <a:ext uri="{FF2B5EF4-FFF2-40B4-BE49-F238E27FC236}">
                <a16:creationId xmlns:a16="http://schemas.microsoft.com/office/drawing/2014/main" id="{56EBD097-8271-9043-815D-316183F4065A}"/>
              </a:ext>
            </a:extLst>
          </p:cNvPr>
          <p:cNvSpPr/>
          <p:nvPr/>
        </p:nvSpPr>
        <p:spPr>
          <a:xfrm>
            <a:off x="3175" y="2278279"/>
            <a:ext cx="238360" cy="24078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4" name="Rectangle 43">
            <a:extLst>
              <a:ext uri="{FF2B5EF4-FFF2-40B4-BE49-F238E27FC236}">
                <a16:creationId xmlns:a16="http://schemas.microsoft.com/office/drawing/2014/main" id="{87F47B8D-0F33-8F42-AE1E-97481F9B1080}"/>
              </a:ext>
            </a:extLst>
          </p:cNvPr>
          <p:cNvSpPr/>
          <p:nvPr/>
        </p:nvSpPr>
        <p:spPr>
          <a:xfrm>
            <a:off x="244710" y="2279394"/>
            <a:ext cx="1729762" cy="239863"/>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9" name="TextBox 48">
            <a:extLst>
              <a:ext uri="{FF2B5EF4-FFF2-40B4-BE49-F238E27FC236}">
                <a16:creationId xmlns:a16="http://schemas.microsoft.com/office/drawing/2014/main" id="{F1FD812C-D46D-EA47-A51D-A66416301B22}"/>
              </a:ext>
            </a:extLst>
          </p:cNvPr>
          <p:cNvSpPr txBox="1"/>
          <p:nvPr/>
        </p:nvSpPr>
        <p:spPr>
          <a:xfrm>
            <a:off x="191887" y="2188954"/>
            <a:ext cx="1443024" cy="400110"/>
          </a:xfrm>
          <a:prstGeom prst="rect">
            <a:avLst/>
          </a:prstGeom>
          <a:noFill/>
        </p:spPr>
        <p:txBody>
          <a:bodyPr wrap="none" rtlCol="0">
            <a:spAutoFit/>
          </a:bodyPr>
          <a:lstStyle/>
          <a:p>
            <a:r>
              <a:rPr lang="es-ES_tradnl" sz="1400" b="1" dirty="0">
                <a:solidFill>
                  <a:schemeClr val="bg1"/>
                </a:solidFill>
                <a:latin typeface="Gotham Medium" panose="02000604030000020004" pitchFamily="2" charset="0"/>
              </a:rPr>
              <a:t>1.1. / </a:t>
            </a:r>
            <a:r>
              <a:rPr lang="es-ES_tradnl" sz="2000" b="1" dirty="0">
                <a:solidFill>
                  <a:schemeClr val="bg1"/>
                </a:solidFill>
                <a:latin typeface="Gotham Medium" panose="02000604030000020004" pitchFamily="2" charset="0"/>
              </a:rPr>
              <a:t>ORDEN</a:t>
            </a:r>
            <a:r>
              <a:rPr lang="es-ES_tradnl" sz="1400" b="1" dirty="0">
                <a:solidFill>
                  <a:schemeClr val="bg1"/>
                </a:solidFill>
                <a:latin typeface="Gotham Medium" panose="02000604030000020004" pitchFamily="2" charset="0"/>
              </a:rPr>
              <a:t>:</a:t>
            </a:r>
          </a:p>
        </p:txBody>
      </p:sp>
      <p:sp>
        <p:nvSpPr>
          <p:cNvPr id="50" name="TextBox 49">
            <a:extLst>
              <a:ext uri="{FF2B5EF4-FFF2-40B4-BE49-F238E27FC236}">
                <a16:creationId xmlns:a16="http://schemas.microsoft.com/office/drawing/2014/main" id="{0F287DAB-B4F4-A24E-BA75-CEE3FD31D364}"/>
              </a:ext>
            </a:extLst>
          </p:cNvPr>
          <p:cNvSpPr txBox="1"/>
          <p:nvPr/>
        </p:nvSpPr>
        <p:spPr>
          <a:xfrm>
            <a:off x="1872000" y="4210566"/>
            <a:ext cx="3929753" cy="338554"/>
          </a:xfrm>
          <a:prstGeom prst="rect">
            <a:avLst/>
          </a:prstGeom>
          <a:noFill/>
        </p:spPr>
        <p:txBody>
          <a:bodyPr wrap="square" rtlCol="0">
            <a:spAutoFit/>
          </a:bodyPr>
          <a:lstStyle/>
          <a:p>
            <a:pPr algn="just"/>
            <a:r>
              <a:rPr lang="es-ES_tradnl" sz="1600" dirty="0">
                <a:latin typeface="Gotham Medium" panose="02000604030000020004" pitchFamily="2" charset="0"/>
              </a:rPr>
              <a:t>Palabras del Presidente de la Corporación</a:t>
            </a:r>
          </a:p>
        </p:txBody>
      </p:sp>
      <p:grpSp>
        <p:nvGrpSpPr>
          <p:cNvPr id="53" name="Group 52">
            <a:extLst>
              <a:ext uri="{FF2B5EF4-FFF2-40B4-BE49-F238E27FC236}">
                <a16:creationId xmlns:a16="http://schemas.microsoft.com/office/drawing/2014/main" id="{1AE83973-A1F0-3F49-AA06-28028503F274}"/>
              </a:ext>
            </a:extLst>
          </p:cNvPr>
          <p:cNvGrpSpPr/>
          <p:nvPr/>
        </p:nvGrpSpPr>
        <p:grpSpPr>
          <a:xfrm>
            <a:off x="1689956" y="4712395"/>
            <a:ext cx="109440" cy="109440"/>
            <a:chOff x="4200892" y="4432105"/>
            <a:chExt cx="109440" cy="109440"/>
          </a:xfrm>
        </p:grpSpPr>
        <p:grpSp>
          <p:nvGrpSpPr>
            <p:cNvPr id="54" name="Group 53">
              <a:extLst>
                <a:ext uri="{FF2B5EF4-FFF2-40B4-BE49-F238E27FC236}">
                  <a16:creationId xmlns:a16="http://schemas.microsoft.com/office/drawing/2014/main" id="{94072F58-1665-A749-B86F-EBD279847CAB}"/>
                </a:ext>
              </a:extLst>
            </p:cNvPr>
            <p:cNvGrpSpPr>
              <a:grpSpLocks noChangeAspect="1"/>
            </p:cNvGrpSpPr>
            <p:nvPr/>
          </p:nvGrpSpPr>
          <p:grpSpPr>
            <a:xfrm rot="10800000">
              <a:off x="4210817" y="4439517"/>
              <a:ext cx="89587" cy="90000"/>
              <a:chOff x="3994150" y="4504881"/>
              <a:chExt cx="108000" cy="108498"/>
            </a:xfrm>
          </p:grpSpPr>
          <p:sp>
            <p:nvSpPr>
              <p:cNvPr id="57" name="Pie 56">
                <a:extLst>
                  <a:ext uri="{FF2B5EF4-FFF2-40B4-BE49-F238E27FC236}">
                    <a16:creationId xmlns:a16="http://schemas.microsoft.com/office/drawing/2014/main" id="{BF6233F7-CE17-AA4F-9A2A-4012FB3D28F7}"/>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58" name="Pie 57">
                <a:extLst>
                  <a:ext uri="{FF2B5EF4-FFF2-40B4-BE49-F238E27FC236}">
                    <a16:creationId xmlns:a16="http://schemas.microsoft.com/office/drawing/2014/main" id="{7D33F0BD-4318-B845-BC6E-A92BBFB4C381}"/>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55" name="Arc 54">
              <a:extLst>
                <a:ext uri="{FF2B5EF4-FFF2-40B4-BE49-F238E27FC236}">
                  <a16:creationId xmlns:a16="http://schemas.microsoft.com/office/drawing/2014/main" id="{5FD8A60D-FCF3-D04C-ABF8-EB91EB97FA9A}"/>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56" name="Arc 55">
              <a:extLst>
                <a:ext uri="{FF2B5EF4-FFF2-40B4-BE49-F238E27FC236}">
                  <a16:creationId xmlns:a16="http://schemas.microsoft.com/office/drawing/2014/main" id="{BB949580-FEC8-5544-A9B8-A563709D3207}"/>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59" name="TextBox 58">
            <a:extLst>
              <a:ext uri="{FF2B5EF4-FFF2-40B4-BE49-F238E27FC236}">
                <a16:creationId xmlns:a16="http://schemas.microsoft.com/office/drawing/2014/main" id="{3CCD4C34-0C15-264A-9A7F-E00BE50F1B4D}"/>
              </a:ext>
            </a:extLst>
          </p:cNvPr>
          <p:cNvSpPr txBox="1"/>
          <p:nvPr/>
        </p:nvSpPr>
        <p:spPr>
          <a:xfrm>
            <a:off x="1872000" y="4598878"/>
            <a:ext cx="3895659" cy="584775"/>
          </a:xfrm>
          <a:prstGeom prst="rect">
            <a:avLst/>
          </a:prstGeom>
          <a:noFill/>
        </p:spPr>
        <p:txBody>
          <a:bodyPr wrap="square" rtlCol="0">
            <a:spAutoFit/>
          </a:bodyPr>
          <a:lstStyle/>
          <a:p>
            <a:pPr algn="just"/>
            <a:r>
              <a:rPr lang="es-ES_tradnl" sz="1600" dirty="0">
                <a:latin typeface="Gotham Medium" panose="02000604030000020004" pitchFamily="2" charset="0"/>
              </a:rPr>
              <a:t>Palabras del Magistrado o Juez líder del SIGCMA</a:t>
            </a:r>
          </a:p>
        </p:txBody>
      </p:sp>
      <p:sp>
        <p:nvSpPr>
          <p:cNvPr id="60" name="TextBox 59">
            <a:extLst>
              <a:ext uri="{FF2B5EF4-FFF2-40B4-BE49-F238E27FC236}">
                <a16:creationId xmlns:a16="http://schemas.microsoft.com/office/drawing/2014/main" id="{FF5A1AED-ED48-BF4B-885E-2CB65F86002F}"/>
              </a:ext>
            </a:extLst>
          </p:cNvPr>
          <p:cNvSpPr txBox="1"/>
          <p:nvPr/>
        </p:nvSpPr>
        <p:spPr>
          <a:xfrm>
            <a:off x="1872000" y="4999980"/>
            <a:ext cx="3895659" cy="338554"/>
          </a:xfrm>
          <a:prstGeom prst="rect">
            <a:avLst/>
          </a:prstGeom>
          <a:noFill/>
        </p:spPr>
        <p:txBody>
          <a:bodyPr wrap="square" rtlCol="0">
            <a:spAutoFit/>
          </a:bodyPr>
          <a:lstStyle/>
          <a:p>
            <a:pPr algn="just"/>
            <a:r>
              <a:rPr lang="es-ES_tradnl" sz="1600" dirty="0">
                <a:latin typeface="Gotham Medium" panose="02000604030000020004" pitchFamily="2" charset="0"/>
              </a:rPr>
              <a:t>Presentación del Comité del SIGCMA</a:t>
            </a:r>
          </a:p>
        </p:txBody>
      </p:sp>
      <p:grpSp>
        <p:nvGrpSpPr>
          <p:cNvPr id="79" name="Group 78">
            <a:extLst>
              <a:ext uri="{FF2B5EF4-FFF2-40B4-BE49-F238E27FC236}">
                <a16:creationId xmlns:a16="http://schemas.microsoft.com/office/drawing/2014/main" id="{C6B1BE63-8605-EB48-B3FC-6A8D27BB4DB9}"/>
              </a:ext>
            </a:extLst>
          </p:cNvPr>
          <p:cNvGrpSpPr/>
          <p:nvPr/>
        </p:nvGrpSpPr>
        <p:grpSpPr>
          <a:xfrm>
            <a:off x="1687692" y="3992448"/>
            <a:ext cx="109440" cy="109440"/>
            <a:chOff x="4200892" y="4432105"/>
            <a:chExt cx="109440" cy="109440"/>
          </a:xfrm>
        </p:grpSpPr>
        <p:grpSp>
          <p:nvGrpSpPr>
            <p:cNvPr id="86" name="Group 85">
              <a:extLst>
                <a:ext uri="{FF2B5EF4-FFF2-40B4-BE49-F238E27FC236}">
                  <a16:creationId xmlns:a16="http://schemas.microsoft.com/office/drawing/2014/main" id="{7AAE15DD-7CB3-F14E-A55C-05EB18971EA9}"/>
                </a:ext>
              </a:extLst>
            </p:cNvPr>
            <p:cNvGrpSpPr>
              <a:grpSpLocks noChangeAspect="1"/>
            </p:cNvGrpSpPr>
            <p:nvPr/>
          </p:nvGrpSpPr>
          <p:grpSpPr>
            <a:xfrm rot="10800000">
              <a:off x="4210817" y="4439517"/>
              <a:ext cx="89587" cy="90000"/>
              <a:chOff x="3994150" y="4504881"/>
              <a:chExt cx="108000" cy="108498"/>
            </a:xfrm>
          </p:grpSpPr>
          <p:sp>
            <p:nvSpPr>
              <p:cNvPr id="89" name="Pie 88">
                <a:extLst>
                  <a:ext uri="{FF2B5EF4-FFF2-40B4-BE49-F238E27FC236}">
                    <a16:creationId xmlns:a16="http://schemas.microsoft.com/office/drawing/2014/main" id="{18FC1512-39B9-FD4C-BFD6-5F0D6CB69F11}"/>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90" name="Pie 89">
                <a:extLst>
                  <a:ext uri="{FF2B5EF4-FFF2-40B4-BE49-F238E27FC236}">
                    <a16:creationId xmlns:a16="http://schemas.microsoft.com/office/drawing/2014/main" id="{0A8B8AE2-8344-954E-BA0A-2E00540B0B13}"/>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87" name="Arc 86">
              <a:extLst>
                <a:ext uri="{FF2B5EF4-FFF2-40B4-BE49-F238E27FC236}">
                  <a16:creationId xmlns:a16="http://schemas.microsoft.com/office/drawing/2014/main" id="{3B268CDA-84D9-574D-AC64-B0E947F3FEFB}"/>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88" name="Arc 87">
              <a:extLst>
                <a:ext uri="{FF2B5EF4-FFF2-40B4-BE49-F238E27FC236}">
                  <a16:creationId xmlns:a16="http://schemas.microsoft.com/office/drawing/2014/main" id="{9443842C-61BD-424F-A2EC-6DFA6F425600}"/>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91" name="Group 90">
            <a:extLst>
              <a:ext uri="{FF2B5EF4-FFF2-40B4-BE49-F238E27FC236}">
                <a16:creationId xmlns:a16="http://schemas.microsoft.com/office/drawing/2014/main" id="{B99016EE-92B0-B34E-A794-A7CED58A5412}"/>
              </a:ext>
            </a:extLst>
          </p:cNvPr>
          <p:cNvGrpSpPr/>
          <p:nvPr/>
        </p:nvGrpSpPr>
        <p:grpSpPr>
          <a:xfrm>
            <a:off x="1687692" y="5074056"/>
            <a:ext cx="109440" cy="109440"/>
            <a:chOff x="4200892" y="4432105"/>
            <a:chExt cx="109440" cy="109440"/>
          </a:xfrm>
        </p:grpSpPr>
        <p:grpSp>
          <p:nvGrpSpPr>
            <p:cNvPr id="92" name="Group 91">
              <a:extLst>
                <a:ext uri="{FF2B5EF4-FFF2-40B4-BE49-F238E27FC236}">
                  <a16:creationId xmlns:a16="http://schemas.microsoft.com/office/drawing/2014/main" id="{63CA030F-8F66-8A4D-A8EF-96277F47D606}"/>
                </a:ext>
              </a:extLst>
            </p:cNvPr>
            <p:cNvGrpSpPr>
              <a:grpSpLocks noChangeAspect="1"/>
            </p:cNvGrpSpPr>
            <p:nvPr/>
          </p:nvGrpSpPr>
          <p:grpSpPr>
            <a:xfrm rot="10800000">
              <a:off x="4210817" y="4439517"/>
              <a:ext cx="89587" cy="90000"/>
              <a:chOff x="3994150" y="4504881"/>
              <a:chExt cx="108000" cy="108498"/>
            </a:xfrm>
          </p:grpSpPr>
          <p:sp>
            <p:nvSpPr>
              <p:cNvPr id="95" name="Pie 94">
                <a:extLst>
                  <a:ext uri="{FF2B5EF4-FFF2-40B4-BE49-F238E27FC236}">
                    <a16:creationId xmlns:a16="http://schemas.microsoft.com/office/drawing/2014/main" id="{93F6012A-9455-A04F-AA7C-2226B88D0A4D}"/>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96" name="Pie 95">
                <a:extLst>
                  <a:ext uri="{FF2B5EF4-FFF2-40B4-BE49-F238E27FC236}">
                    <a16:creationId xmlns:a16="http://schemas.microsoft.com/office/drawing/2014/main" id="{B315771E-1E00-9A46-894F-ED8A979CB6DC}"/>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93" name="Arc 92">
              <a:extLst>
                <a:ext uri="{FF2B5EF4-FFF2-40B4-BE49-F238E27FC236}">
                  <a16:creationId xmlns:a16="http://schemas.microsoft.com/office/drawing/2014/main" id="{6F9F1F46-40FD-2E45-A854-01BD77DACCA1}"/>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94" name="Arc 93">
              <a:extLst>
                <a:ext uri="{FF2B5EF4-FFF2-40B4-BE49-F238E27FC236}">
                  <a16:creationId xmlns:a16="http://schemas.microsoft.com/office/drawing/2014/main" id="{D494BC09-3514-EF42-9263-1BBC51844730}"/>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27" name="TextBox 126">
            <a:extLst>
              <a:ext uri="{FF2B5EF4-FFF2-40B4-BE49-F238E27FC236}">
                <a16:creationId xmlns:a16="http://schemas.microsoft.com/office/drawing/2014/main" id="{CD5384C1-7F18-4246-8895-9FFC6577E85B}"/>
              </a:ext>
            </a:extLst>
          </p:cNvPr>
          <p:cNvSpPr txBox="1"/>
          <p:nvPr/>
        </p:nvSpPr>
        <p:spPr>
          <a:xfrm>
            <a:off x="1332000" y="3200448"/>
            <a:ext cx="377534"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01</a:t>
            </a:r>
          </a:p>
        </p:txBody>
      </p:sp>
      <p:sp>
        <p:nvSpPr>
          <p:cNvPr id="128" name="TextBox 127">
            <a:extLst>
              <a:ext uri="{FF2B5EF4-FFF2-40B4-BE49-F238E27FC236}">
                <a16:creationId xmlns:a16="http://schemas.microsoft.com/office/drawing/2014/main" id="{EB434AC5-384F-7D46-9D3F-3151826D3959}"/>
              </a:ext>
            </a:extLst>
          </p:cNvPr>
          <p:cNvSpPr txBox="1"/>
          <p:nvPr/>
        </p:nvSpPr>
        <p:spPr>
          <a:xfrm>
            <a:off x="1332000" y="3560448"/>
            <a:ext cx="457641"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02</a:t>
            </a:r>
          </a:p>
        </p:txBody>
      </p:sp>
      <p:sp>
        <p:nvSpPr>
          <p:cNvPr id="129" name="TextBox 128">
            <a:extLst>
              <a:ext uri="{FF2B5EF4-FFF2-40B4-BE49-F238E27FC236}">
                <a16:creationId xmlns:a16="http://schemas.microsoft.com/office/drawing/2014/main" id="{E85103F6-2BDB-2848-9767-13198DCDF71F}"/>
              </a:ext>
            </a:extLst>
          </p:cNvPr>
          <p:cNvSpPr txBox="1"/>
          <p:nvPr/>
        </p:nvSpPr>
        <p:spPr>
          <a:xfrm>
            <a:off x="1332000" y="3920448"/>
            <a:ext cx="457641"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03</a:t>
            </a:r>
          </a:p>
        </p:txBody>
      </p:sp>
      <p:sp>
        <p:nvSpPr>
          <p:cNvPr id="138" name="TextBox 137">
            <a:extLst>
              <a:ext uri="{FF2B5EF4-FFF2-40B4-BE49-F238E27FC236}">
                <a16:creationId xmlns:a16="http://schemas.microsoft.com/office/drawing/2014/main" id="{232BE3A0-E9AD-554C-8DEC-92536121C77F}"/>
              </a:ext>
            </a:extLst>
          </p:cNvPr>
          <p:cNvSpPr txBox="1"/>
          <p:nvPr/>
        </p:nvSpPr>
        <p:spPr>
          <a:xfrm>
            <a:off x="6096000" y="3179901"/>
            <a:ext cx="457641"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07</a:t>
            </a:r>
          </a:p>
        </p:txBody>
      </p:sp>
      <p:sp>
        <p:nvSpPr>
          <p:cNvPr id="139" name="TextBox 138">
            <a:extLst>
              <a:ext uri="{FF2B5EF4-FFF2-40B4-BE49-F238E27FC236}">
                <a16:creationId xmlns:a16="http://schemas.microsoft.com/office/drawing/2014/main" id="{364593F7-D6D0-F247-A26C-136198DF873A}"/>
              </a:ext>
            </a:extLst>
          </p:cNvPr>
          <p:cNvSpPr txBox="1"/>
          <p:nvPr/>
        </p:nvSpPr>
        <p:spPr>
          <a:xfrm>
            <a:off x="6096000" y="3539901"/>
            <a:ext cx="457641"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08</a:t>
            </a:r>
          </a:p>
        </p:txBody>
      </p:sp>
      <p:sp>
        <p:nvSpPr>
          <p:cNvPr id="140" name="TextBox 139">
            <a:extLst>
              <a:ext uri="{FF2B5EF4-FFF2-40B4-BE49-F238E27FC236}">
                <a16:creationId xmlns:a16="http://schemas.microsoft.com/office/drawing/2014/main" id="{D8573143-37D3-7248-B39E-86FB5C75276D}"/>
              </a:ext>
            </a:extLst>
          </p:cNvPr>
          <p:cNvSpPr txBox="1"/>
          <p:nvPr/>
        </p:nvSpPr>
        <p:spPr>
          <a:xfrm>
            <a:off x="6096000" y="3956173"/>
            <a:ext cx="457641"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09</a:t>
            </a:r>
          </a:p>
        </p:txBody>
      </p:sp>
      <p:sp>
        <p:nvSpPr>
          <p:cNvPr id="141" name="TextBox 140">
            <a:extLst>
              <a:ext uri="{FF2B5EF4-FFF2-40B4-BE49-F238E27FC236}">
                <a16:creationId xmlns:a16="http://schemas.microsoft.com/office/drawing/2014/main" id="{2071D9C5-EAA0-C84A-8F37-5BB62665AFCA}"/>
              </a:ext>
            </a:extLst>
          </p:cNvPr>
          <p:cNvSpPr txBox="1"/>
          <p:nvPr/>
        </p:nvSpPr>
        <p:spPr>
          <a:xfrm>
            <a:off x="6096000" y="4259901"/>
            <a:ext cx="457641"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10</a:t>
            </a:r>
          </a:p>
        </p:txBody>
      </p:sp>
      <p:sp>
        <p:nvSpPr>
          <p:cNvPr id="143" name="TextBox 142">
            <a:extLst>
              <a:ext uri="{FF2B5EF4-FFF2-40B4-BE49-F238E27FC236}">
                <a16:creationId xmlns:a16="http://schemas.microsoft.com/office/drawing/2014/main" id="{4076C7EC-FCEB-B341-B353-2BEB695CCC73}"/>
              </a:ext>
            </a:extLst>
          </p:cNvPr>
          <p:cNvSpPr txBox="1"/>
          <p:nvPr/>
        </p:nvSpPr>
        <p:spPr>
          <a:xfrm>
            <a:off x="6636000" y="3180441"/>
            <a:ext cx="4426252" cy="338554"/>
          </a:xfrm>
          <a:prstGeom prst="rect">
            <a:avLst/>
          </a:prstGeom>
          <a:noFill/>
        </p:spPr>
        <p:txBody>
          <a:bodyPr wrap="square" rtlCol="0">
            <a:spAutoFit/>
          </a:bodyPr>
          <a:lstStyle/>
          <a:p>
            <a:pPr algn="just"/>
            <a:r>
              <a:rPr lang="es-ES_tradnl" sz="1600" dirty="0">
                <a:latin typeface="Gotham Medium" panose="02000604030000020004" pitchFamily="2" charset="0"/>
              </a:rPr>
              <a:t>Presentación de los Líderes del SIGCMA</a:t>
            </a:r>
          </a:p>
        </p:txBody>
      </p:sp>
      <p:sp>
        <p:nvSpPr>
          <p:cNvPr id="144" name="TextBox 143">
            <a:extLst>
              <a:ext uri="{FF2B5EF4-FFF2-40B4-BE49-F238E27FC236}">
                <a16:creationId xmlns:a16="http://schemas.microsoft.com/office/drawing/2014/main" id="{54F178C9-98E5-4F47-BFBB-2768ACF9C7E8}"/>
              </a:ext>
            </a:extLst>
          </p:cNvPr>
          <p:cNvSpPr txBox="1"/>
          <p:nvPr/>
        </p:nvSpPr>
        <p:spPr>
          <a:xfrm>
            <a:off x="6636000" y="3483629"/>
            <a:ext cx="4426252" cy="584775"/>
          </a:xfrm>
          <a:prstGeom prst="rect">
            <a:avLst/>
          </a:prstGeom>
          <a:noFill/>
        </p:spPr>
        <p:txBody>
          <a:bodyPr wrap="square" rtlCol="0">
            <a:spAutoFit/>
          </a:bodyPr>
          <a:lstStyle/>
          <a:p>
            <a:pPr algn="just"/>
            <a:r>
              <a:rPr lang="es-ES_tradnl" sz="1600" dirty="0">
                <a:latin typeface="Gotham Medium" panose="02000604030000020004" pitchFamily="2" charset="0"/>
              </a:rPr>
              <a:t>Presentación de los Profesionales de Enlace del SIGCMA</a:t>
            </a:r>
          </a:p>
        </p:txBody>
      </p:sp>
      <p:sp>
        <p:nvSpPr>
          <p:cNvPr id="145" name="TextBox 144">
            <a:extLst>
              <a:ext uri="{FF2B5EF4-FFF2-40B4-BE49-F238E27FC236}">
                <a16:creationId xmlns:a16="http://schemas.microsoft.com/office/drawing/2014/main" id="{3B42A38E-0228-8643-B325-B10EEE8F516C}"/>
              </a:ext>
            </a:extLst>
          </p:cNvPr>
          <p:cNvSpPr txBox="1"/>
          <p:nvPr/>
        </p:nvSpPr>
        <p:spPr>
          <a:xfrm>
            <a:off x="6636000" y="3942105"/>
            <a:ext cx="4426252" cy="338554"/>
          </a:xfrm>
          <a:prstGeom prst="rect">
            <a:avLst/>
          </a:prstGeom>
          <a:noFill/>
        </p:spPr>
        <p:txBody>
          <a:bodyPr wrap="square" rtlCol="0">
            <a:spAutoFit/>
          </a:bodyPr>
          <a:lstStyle/>
          <a:p>
            <a:pPr algn="just"/>
            <a:r>
              <a:rPr lang="es-ES_tradnl" sz="1600" dirty="0">
                <a:latin typeface="Gotham Medium" panose="02000604030000020004" pitchFamily="2" charset="0"/>
              </a:rPr>
              <a:t>Palabras del Auditor Líder</a:t>
            </a:r>
          </a:p>
        </p:txBody>
      </p:sp>
      <p:sp>
        <p:nvSpPr>
          <p:cNvPr id="146" name="TextBox 145">
            <a:extLst>
              <a:ext uri="{FF2B5EF4-FFF2-40B4-BE49-F238E27FC236}">
                <a16:creationId xmlns:a16="http://schemas.microsoft.com/office/drawing/2014/main" id="{7FBECF6A-D159-E84B-AEC8-7099BF61ECE7}"/>
              </a:ext>
            </a:extLst>
          </p:cNvPr>
          <p:cNvSpPr txBox="1"/>
          <p:nvPr/>
        </p:nvSpPr>
        <p:spPr>
          <a:xfrm>
            <a:off x="6636000" y="4259901"/>
            <a:ext cx="4426252" cy="338554"/>
          </a:xfrm>
          <a:prstGeom prst="rect">
            <a:avLst/>
          </a:prstGeom>
          <a:noFill/>
        </p:spPr>
        <p:txBody>
          <a:bodyPr wrap="square" rtlCol="0">
            <a:spAutoFit/>
          </a:bodyPr>
          <a:lstStyle/>
          <a:p>
            <a:pPr algn="just"/>
            <a:r>
              <a:rPr lang="es-ES_tradnl" sz="1600" dirty="0">
                <a:latin typeface="Gotham Medium" panose="02000604030000020004" pitchFamily="2" charset="0"/>
              </a:rPr>
              <a:t>Presentación del Equipo Auditor</a:t>
            </a:r>
          </a:p>
        </p:txBody>
      </p:sp>
      <p:sp>
        <p:nvSpPr>
          <p:cNvPr id="147" name="TextBox 146">
            <a:extLst>
              <a:ext uri="{FF2B5EF4-FFF2-40B4-BE49-F238E27FC236}">
                <a16:creationId xmlns:a16="http://schemas.microsoft.com/office/drawing/2014/main" id="{4586B400-3A9D-7747-8FAC-C673513A491D}"/>
              </a:ext>
            </a:extLst>
          </p:cNvPr>
          <p:cNvSpPr txBox="1"/>
          <p:nvPr/>
        </p:nvSpPr>
        <p:spPr>
          <a:xfrm>
            <a:off x="6636000" y="4619901"/>
            <a:ext cx="4426252" cy="338554"/>
          </a:xfrm>
          <a:prstGeom prst="rect">
            <a:avLst/>
          </a:prstGeom>
          <a:noFill/>
        </p:spPr>
        <p:txBody>
          <a:bodyPr wrap="square" rtlCol="0">
            <a:spAutoFit/>
          </a:bodyPr>
          <a:lstStyle/>
          <a:p>
            <a:pPr algn="just"/>
            <a:r>
              <a:rPr lang="es-ES_tradnl" sz="1600" dirty="0">
                <a:latin typeface="Gotham Medium" panose="02000604030000020004" pitchFamily="2" charset="0"/>
              </a:rPr>
              <a:t>Inicio de la Auditoría</a:t>
            </a:r>
          </a:p>
        </p:txBody>
      </p:sp>
      <p:grpSp>
        <p:nvGrpSpPr>
          <p:cNvPr id="148" name="Group 147">
            <a:extLst>
              <a:ext uri="{FF2B5EF4-FFF2-40B4-BE49-F238E27FC236}">
                <a16:creationId xmlns:a16="http://schemas.microsoft.com/office/drawing/2014/main" id="{9D153914-AE58-1843-A60C-1531AEF54B05}"/>
              </a:ext>
            </a:extLst>
          </p:cNvPr>
          <p:cNvGrpSpPr/>
          <p:nvPr/>
        </p:nvGrpSpPr>
        <p:grpSpPr>
          <a:xfrm>
            <a:off x="6450899" y="3251901"/>
            <a:ext cx="109440" cy="109440"/>
            <a:chOff x="4200892" y="4432105"/>
            <a:chExt cx="109440" cy="109440"/>
          </a:xfrm>
        </p:grpSpPr>
        <p:grpSp>
          <p:nvGrpSpPr>
            <p:cNvPr id="149" name="Group 148">
              <a:extLst>
                <a:ext uri="{FF2B5EF4-FFF2-40B4-BE49-F238E27FC236}">
                  <a16:creationId xmlns:a16="http://schemas.microsoft.com/office/drawing/2014/main" id="{56C03504-982C-8E47-B52C-38A047FC49A4}"/>
                </a:ext>
              </a:extLst>
            </p:cNvPr>
            <p:cNvGrpSpPr>
              <a:grpSpLocks noChangeAspect="1"/>
            </p:cNvGrpSpPr>
            <p:nvPr/>
          </p:nvGrpSpPr>
          <p:grpSpPr>
            <a:xfrm rot="10800000">
              <a:off x="4210817" y="4439517"/>
              <a:ext cx="89587" cy="90000"/>
              <a:chOff x="3994150" y="4504881"/>
              <a:chExt cx="108000" cy="108498"/>
            </a:xfrm>
          </p:grpSpPr>
          <p:sp>
            <p:nvSpPr>
              <p:cNvPr id="152" name="Pie 151">
                <a:extLst>
                  <a:ext uri="{FF2B5EF4-FFF2-40B4-BE49-F238E27FC236}">
                    <a16:creationId xmlns:a16="http://schemas.microsoft.com/office/drawing/2014/main" id="{D3F7AAE4-A98A-CF49-B0D9-FB09B2851D06}"/>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53" name="Pie 152">
                <a:extLst>
                  <a:ext uri="{FF2B5EF4-FFF2-40B4-BE49-F238E27FC236}">
                    <a16:creationId xmlns:a16="http://schemas.microsoft.com/office/drawing/2014/main" id="{E10B35F9-C684-4742-AB55-F3A93C67CB7E}"/>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50" name="Arc 149">
              <a:extLst>
                <a:ext uri="{FF2B5EF4-FFF2-40B4-BE49-F238E27FC236}">
                  <a16:creationId xmlns:a16="http://schemas.microsoft.com/office/drawing/2014/main" id="{261B8BEF-0443-6A48-8E36-3B704038429E}"/>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51" name="Arc 150">
              <a:extLst>
                <a:ext uri="{FF2B5EF4-FFF2-40B4-BE49-F238E27FC236}">
                  <a16:creationId xmlns:a16="http://schemas.microsoft.com/office/drawing/2014/main" id="{0EFF2BCC-6472-9B43-90E7-7FE1E6616833}"/>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54" name="Group 153">
            <a:extLst>
              <a:ext uri="{FF2B5EF4-FFF2-40B4-BE49-F238E27FC236}">
                <a16:creationId xmlns:a16="http://schemas.microsoft.com/office/drawing/2014/main" id="{463F1C0D-BB7C-0141-A93C-76FC1FC213E7}"/>
              </a:ext>
            </a:extLst>
          </p:cNvPr>
          <p:cNvGrpSpPr/>
          <p:nvPr/>
        </p:nvGrpSpPr>
        <p:grpSpPr>
          <a:xfrm>
            <a:off x="6450897" y="3612115"/>
            <a:ext cx="109440" cy="109440"/>
            <a:chOff x="4200892" y="4432105"/>
            <a:chExt cx="109440" cy="109440"/>
          </a:xfrm>
        </p:grpSpPr>
        <p:grpSp>
          <p:nvGrpSpPr>
            <p:cNvPr id="155" name="Group 154">
              <a:extLst>
                <a:ext uri="{FF2B5EF4-FFF2-40B4-BE49-F238E27FC236}">
                  <a16:creationId xmlns:a16="http://schemas.microsoft.com/office/drawing/2014/main" id="{FD2BC4CF-993B-694D-BDAB-90EEAA14AEAB}"/>
                </a:ext>
              </a:extLst>
            </p:cNvPr>
            <p:cNvGrpSpPr>
              <a:grpSpLocks noChangeAspect="1"/>
            </p:cNvGrpSpPr>
            <p:nvPr/>
          </p:nvGrpSpPr>
          <p:grpSpPr>
            <a:xfrm rot="10800000">
              <a:off x="4210817" y="4439517"/>
              <a:ext cx="89587" cy="90000"/>
              <a:chOff x="3994150" y="4504881"/>
              <a:chExt cx="108000" cy="108498"/>
            </a:xfrm>
          </p:grpSpPr>
          <p:sp>
            <p:nvSpPr>
              <p:cNvPr id="158" name="Pie 157">
                <a:extLst>
                  <a:ext uri="{FF2B5EF4-FFF2-40B4-BE49-F238E27FC236}">
                    <a16:creationId xmlns:a16="http://schemas.microsoft.com/office/drawing/2014/main" id="{1AC75806-CC49-0849-AB4A-3850A574E506}"/>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59" name="Pie 158">
                <a:extLst>
                  <a:ext uri="{FF2B5EF4-FFF2-40B4-BE49-F238E27FC236}">
                    <a16:creationId xmlns:a16="http://schemas.microsoft.com/office/drawing/2014/main" id="{22DF1C08-2FB3-E743-9C54-B388457F264D}"/>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56" name="Arc 155">
              <a:extLst>
                <a:ext uri="{FF2B5EF4-FFF2-40B4-BE49-F238E27FC236}">
                  <a16:creationId xmlns:a16="http://schemas.microsoft.com/office/drawing/2014/main" id="{FC8A7EB0-F0F9-074D-ADB3-246F08546944}"/>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57" name="Arc 156">
              <a:extLst>
                <a:ext uri="{FF2B5EF4-FFF2-40B4-BE49-F238E27FC236}">
                  <a16:creationId xmlns:a16="http://schemas.microsoft.com/office/drawing/2014/main" id="{799A685E-54C3-4346-8B3D-DE4564ACC370}"/>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60" name="Group 159">
            <a:extLst>
              <a:ext uri="{FF2B5EF4-FFF2-40B4-BE49-F238E27FC236}">
                <a16:creationId xmlns:a16="http://schemas.microsoft.com/office/drawing/2014/main" id="{0823F11A-A105-8945-8A27-80891B78C447}"/>
              </a:ext>
            </a:extLst>
          </p:cNvPr>
          <p:cNvGrpSpPr/>
          <p:nvPr/>
        </p:nvGrpSpPr>
        <p:grpSpPr>
          <a:xfrm>
            <a:off x="6441714" y="4042241"/>
            <a:ext cx="109440" cy="109440"/>
            <a:chOff x="4200892" y="4432105"/>
            <a:chExt cx="109440" cy="109440"/>
          </a:xfrm>
        </p:grpSpPr>
        <p:grpSp>
          <p:nvGrpSpPr>
            <p:cNvPr id="161" name="Group 160">
              <a:extLst>
                <a:ext uri="{FF2B5EF4-FFF2-40B4-BE49-F238E27FC236}">
                  <a16:creationId xmlns:a16="http://schemas.microsoft.com/office/drawing/2014/main" id="{76F52AC9-B7C9-914F-9D37-956495A978CC}"/>
                </a:ext>
              </a:extLst>
            </p:cNvPr>
            <p:cNvGrpSpPr>
              <a:grpSpLocks noChangeAspect="1"/>
            </p:cNvGrpSpPr>
            <p:nvPr/>
          </p:nvGrpSpPr>
          <p:grpSpPr>
            <a:xfrm rot="10800000">
              <a:off x="4210817" y="4439517"/>
              <a:ext cx="89587" cy="90000"/>
              <a:chOff x="3994150" y="4504881"/>
              <a:chExt cx="108000" cy="108498"/>
            </a:xfrm>
          </p:grpSpPr>
          <p:sp>
            <p:nvSpPr>
              <p:cNvPr id="164" name="Pie 163">
                <a:extLst>
                  <a:ext uri="{FF2B5EF4-FFF2-40B4-BE49-F238E27FC236}">
                    <a16:creationId xmlns:a16="http://schemas.microsoft.com/office/drawing/2014/main" id="{8FAC8E85-0532-E447-9876-09939AB0414E}"/>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65" name="Pie 164">
                <a:extLst>
                  <a:ext uri="{FF2B5EF4-FFF2-40B4-BE49-F238E27FC236}">
                    <a16:creationId xmlns:a16="http://schemas.microsoft.com/office/drawing/2014/main" id="{B57974D1-1FC6-D849-90EE-0383BAB90E8A}"/>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62" name="Arc 161">
              <a:extLst>
                <a:ext uri="{FF2B5EF4-FFF2-40B4-BE49-F238E27FC236}">
                  <a16:creationId xmlns:a16="http://schemas.microsoft.com/office/drawing/2014/main" id="{BB4978D8-9A1D-CE4A-880A-725834EFF785}"/>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63" name="Arc 162">
              <a:extLst>
                <a:ext uri="{FF2B5EF4-FFF2-40B4-BE49-F238E27FC236}">
                  <a16:creationId xmlns:a16="http://schemas.microsoft.com/office/drawing/2014/main" id="{D80652FB-0EEE-5344-92AF-03BEE4388C14}"/>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66" name="Group 165">
            <a:extLst>
              <a:ext uri="{FF2B5EF4-FFF2-40B4-BE49-F238E27FC236}">
                <a16:creationId xmlns:a16="http://schemas.microsoft.com/office/drawing/2014/main" id="{BEABCA5E-2A27-EE40-A7DD-BBC7EDA7D4A2}"/>
              </a:ext>
            </a:extLst>
          </p:cNvPr>
          <p:cNvGrpSpPr/>
          <p:nvPr/>
        </p:nvGrpSpPr>
        <p:grpSpPr>
          <a:xfrm>
            <a:off x="6450895" y="4331901"/>
            <a:ext cx="109440" cy="109440"/>
            <a:chOff x="4200892" y="4432105"/>
            <a:chExt cx="109440" cy="109440"/>
          </a:xfrm>
        </p:grpSpPr>
        <p:grpSp>
          <p:nvGrpSpPr>
            <p:cNvPr id="167" name="Group 166">
              <a:extLst>
                <a:ext uri="{FF2B5EF4-FFF2-40B4-BE49-F238E27FC236}">
                  <a16:creationId xmlns:a16="http://schemas.microsoft.com/office/drawing/2014/main" id="{79A25A06-75BB-E34F-97D0-9C1DFA1EFFEE}"/>
                </a:ext>
              </a:extLst>
            </p:cNvPr>
            <p:cNvGrpSpPr>
              <a:grpSpLocks noChangeAspect="1"/>
            </p:cNvGrpSpPr>
            <p:nvPr/>
          </p:nvGrpSpPr>
          <p:grpSpPr>
            <a:xfrm rot="10800000">
              <a:off x="4210817" y="4439517"/>
              <a:ext cx="89587" cy="90000"/>
              <a:chOff x="3994150" y="4504881"/>
              <a:chExt cx="108000" cy="108498"/>
            </a:xfrm>
          </p:grpSpPr>
          <p:sp>
            <p:nvSpPr>
              <p:cNvPr id="170" name="Pie 169">
                <a:extLst>
                  <a:ext uri="{FF2B5EF4-FFF2-40B4-BE49-F238E27FC236}">
                    <a16:creationId xmlns:a16="http://schemas.microsoft.com/office/drawing/2014/main" id="{9EFB8295-BBEA-0C4D-949A-3DD84D1C8F0E}"/>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71" name="Pie 170">
                <a:extLst>
                  <a:ext uri="{FF2B5EF4-FFF2-40B4-BE49-F238E27FC236}">
                    <a16:creationId xmlns:a16="http://schemas.microsoft.com/office/drawing/2014/main" id="{619F5BE5-5B4F-7E49-92E1-1AA40941614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68" name="Arc 167">
              <a:extLst>
                <a:ext uri="{FF2B5EF4-FFF2-40B4-BE49-F238E27FC236}">
                  <a16:creationId xmlns:a16="http://schemas.microsoft.com/office/drawing/2014/main" id="{F71A88F0-B36A-9F4D-A406-B1029C6A6B8B}"/>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69" name="Arc 168">
              <a:extLst>
                <a:ext uri="{FF2B5EF4-FFF2-40B4-BE49-F238E27FC236}">
                  <a16:creationId xmlns:a16="http://schemas.microsoft.com/office/drawing/2014/main" id="{9C0BAE81-F1F0-444A-9936-BF4DBD83195F}"/>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72" name="Group 171">
            <a:extLst>
              <a:ext uri="{FF2B5EF4-FFF2-40B4-BE49-F238E27FC236}">
                <a16:creationId xmlns:a16="http://schemas.microsoft.com/office/drawing/2014/main" id="{87D64368-9F78-E443-9456-5C861B08AC73}"/>
              </a:ext>
            </a:extLst>
          </p:cNvPr>
          <p:cNvGrpSpPr/>
          <p:nvPr/>
        </p:nvGrpSpPr>
        <p:grpSpPr>
          <a:xfrm>
            <a:off x="6450895" y="4691901"/>
            <a:ext cx="109440" cy="109440"/>
            <a:chOff x="4200892" y="4432105"/>
            <a:chExt cx="109440" cy="109440"/>
          </a:xfrm>
        </p:grpSpPr>
        <p:grpSp>
          <p:nvGrpSpPr>
            <p:cNvPr id="173" name="Group 172">
              <a:extLst>
                <a:ext uri="{FF2B5EF4-FFF2-40B4-BE49-F238E27FC236}">
                  <a16:creationId xmlns:a16="http://schemas.microsoft.com/office/drawing/2014/main" id="{18A7D16C-0358-3C4B-9DB2-3A2A44BBECD8}"/>
                </a:ext>
              </a:extLst>
            </p:cNvPr>
            <p:cNvGrpSpPr>
              <a:grpSpLocks noChangeAspect="1"/>
            </p:cNvGrpSpPr>
            <p:nvPr/>
          </p:nvGrpSpPr>
          <p:grpSpPr>
            <a:xfrm rot="10800000">
              <a:off x="4210817" y="4439517"/>
              <a:ext cx="89587" cy="90000"/>
              <a:chOff x="3994150" y="4504881"/>
              <a:chExt cx="108000" cy="108498"/>
            </a:xfrm>
          </p:grpSpPr>
          <p:sp>
            <p:nvSpPr>
              <p:cNvPr id="176" name="Pie 175">
                <a:extLst>
                  <a:ext uri="{FF2B5EF4-FFF2-40B4-BE49-F238E27FC236}">
                    <a16:creationId xmlns:a16="http://schemas.microsoft.com/office/drawing/2014/main" id="{FE505684-4A19-3C48-8886-F096A2DD67B5}"/>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77" name="Pie 176">
                <a:extLst>
                  <a:ext uri="{FF2B5EF4-FFF2-40B4-BE49-F238E27FC236}">
                    <a16:creationId xmlns:a16="http://schemas.microsoft.com/office/drawing/2014/main" id="{EA9680BA-9597-7F45-AD55-8E26D024081C}"/>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74" name="Arc 173">
              <a:extLst>
                <a:ext uri="{FF2B5EF4-FFF2-40B4-BE49-F238E27FC236}">
                  <a16:creationId xmlns:a16="http://schemas.microsoft.com/office/drawing/2014/main" id="{82253759-00A2-9044-9257-7037C4D172C7}"/>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75" name="Arc 174">
              <a:extLst>
                <a:ext uri="{FF2B5EF4-FFF2-40B4-BE49-F238E27FC236}">
                  <a16:creationId xmlns:a16="http://schemas.microsoft.com/office/drawing/2014/main" id="{17877AA7-B996-6A4D-9039-829B7844A2FA}"/>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pic>
        <p:nvPicPr>
          <p:cNvPr id="179" name="Picture 178">
            <a:extLst>
              <a:ext uri="{FF2B5EF4-FFF2-40B4-BE49-F238E27FC236}">
                <a16:creationId xmlns:a16="http://schemas.microsoft.com/office/drawing/2014/main" id="{0BD1E314-E897-3742-83C6-5E42804C2B6F}"/>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spTree>
    <p:extLst>
      <p:ext uri="{BB962C8B-B14F-4D97-AF65-F5344CB8AC3E}">
        <p14:creationId xmlns:p14="http://schemas.microsoft.com/office/powerpoint/2010/main" val="382769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4">
            <a:extLst>
              <a:ext uri="{FF2B5EF4-FFF2-40B4-BE49-F238E27FC236}">
                <a16:creationId xmlns:a16="http://schemas.microsoft.com/office/drawing/2014/main" id="{EE98210F-2A8A-F14E-AADA-A739DC2E40E0}"/>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graphicFrame>
        <p:nvGraphicFramePr>
          <p:cNvPr id="5" name="4 Tabla"/>
          <p:cNvGraphicFramePr>
            <a:graphicFrameLocks noGrp="1"/>
          </p:cNvGraphicFramePr>
          <p:nvPr>
            <p:extLst>
              <p:ext uri="{D42A27DB-BD31-4B8C-83A1-F6EECF244321}">
                <p14:modId xmlns:p14="http://schemas.microsoft.com/office/powerpoint/2010/main" val="383357116"/>
              </p:ext>
            </p:extLst>
          </p:nvPr>
        </p:nvGraphicFramePr>
        <p:xfrm>
          <a:off x="554400" y="1578088"/>
          <a:ext cx="10799999" cy="5003639"/>
        </p:xfrm>
        <a:graphic>
          <a:graphicData uri="http://schemas.openxmlformats.org/drawingml/2006/table">
            <a:tbl>
              <a:tblPr firstRow="1" bandCol="1">
                <a:tableStyleId>{22838BEF-8BB2-4498-84A7-C5851F593DF1}</a:tableStyleId>
              </a:tblPr>
              <a:tblGrid>
                <a:gridCol w="1252675">
                  <a:extLst>
                    <a:ext uri="{9D8B030D-6E8A-4147-A177-3AD203B41FA5}">
                      <a16:colId xmlns:a16="http://schemas.microsoft.com/office/drawing/2014/main" val="20000"/>
                    </a:ext>
                  </a:extLst>
                </a:gridCol>
                <a:gridCol w="1041173">
                  <a:extLst>
                    <a:ext uri="{9D8B030D-6E8A-4147-A177-3AD203B41FA5}">
                      <a16:colId xmlns:a16="http://schemas.microsoft.com/office/drawing/2014/main" val="20001"/>
                    </a:ext>
                  </a:extLst>
                </a:gridCol>
                <a:gridCol w="2391443">
                  <a:extLst>
                    <a:ext uri="{9D8B030D-6E8A-4147-A177-3AD203B41FA5}">
                      <a16:colId xmlns:a16="http://schemas.microsoft.com/office/drawing/2014/main" val="20002"/>
                    </a:ext>
                  </a:extLst>
                </a:gridCol>
                <a:gridCol w="1698955">
                  <a:extLst>
                    <a:ext uri="{9D8B030D-6E8A-4147-A177-3AD203B41FA5}">
                      <a16:colId xmlns:a16="http://schemas.microsoft.com/office/drawing/2014/main" val="20005"/>
                    </a:ext>
                  </a:extLst>
                </a:gridCol>
                <a:gridCol w="458441">
                  <a:extLst>
                    <a:ext uri="{9D8B030D-6E8A-4147-A177-3AD203B41FA5}">
                      <a16:colId xmlns:a16="http://schemas.microsoft.com/office/drawing/2014/main" val="20009"/>
                    </a:ext>
                  </a:extLst>
                </a:gridCol>
                <a:gridCol w="504967">
                  <a:extLst>
                    <a:ext uri="{9D8B030D-6E8A-4147-A177-3AD203B41FA5}">
                      <a16:colId xmlns:a16="http://schemas.microsoft.com/office/drawing/2014/main" val="667831064"/>
                    </a:ext>
                  </a:extLst>
                </a:gridCol>
                <a:gridCol w="464024">
                  <a:extLst>
                    <a:ext uri="{9D8B030D-6E8A-4147-A177-3AD203B41FA5}">
                      <a16:colId xmlns:a16="http://schemas.microsoft.com/office/drawing/2014/main" val="3787766468"/>
                    </a:ext>
                  </a:extLst>
                </a:gridCol>
                <a:gridCol w="518615">
                  <a:extLst>
                    <a:ext uri="{9D8B030D-6E8A-4147-A177-3AD203B41FA5}">
                      <a16:colId xmlns:a16="http://schemas.microsoft.com/office/drawing/2014/main" val="3027013015"/>
                    </a:ext>
                  </a:extLst>
                </a:gridCol>
                <a:gridCol w="2469706">
                  <a:extLst>
                    <a:ext uri="{9D8B030D-6E8A-4147-A177-3AD203B41FA5}">
                      <a16:colId xmlns:a16="http://schemas.microsoft.com/office/drawing/2014/main" val="1012757902"/>
                    </a:ext>
                  </a:extLst>
                </a:gridCol>
              </a:tblGrid>
              <a:tr h="276023">
                <a:tc gridSpan="2">
                  <a:txBody>
                    <a:bodyPr/>
                    <a:lstStyle/>
                    <a:p>
                      <a:r>
                        <a:rPr lang="es-CO" sz="1500" dirty="0">
                          <a:solidFill>
                            <a:schemeClr val="tx1">
                              <a:lumMod val="65000"/>
                              <a:lumOff val="35000"/>
                            </a:schemeClr>
                          </a:solidFill>
                          <a:latin typeface="Gotham Medium"/>
                        </a:rPr>
                        <a:t>ESTRATEGIA:</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7">
                  <a:txBody>
                    <a:bodyPr/>
                    <a:lstStyle/>
                    <a:p>
                      <a:pPr lvl="0"/>
                      <a:r>
                        <a:rPr lang="es-CO" sz="1500" b="0" dirty="0">
                          <a:solidFill>
                            <a:schemeClr val="tx1">
                              <a:lumMod val="50000"/>
                              <a:lumOff val="50000"/>
                            </a:schemeClr>
                          </a:solidFill>
                          <a:latin typeface="Gotham Medium"/>
                        </a:rPr>
                        <a:t>Software de Gestión Integrado de calidad y ambiental para la Rama Judicial</a:t>
                      </a:r>
                      <a:endParaRPr lang="es-ES" sz="15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lvl="0"/>
                      <a:endParaRPr lang="es-ES" sz="11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extLst>
                  <a:ext uri="{0D108BD9-81ED-4DB2-BD59-A6C34878D82A}">
                    <a16:rowId xmlns:a16="http://schemas.microsoft.com/office/drawing/2014/main" val="10000"/>
                  </a:ext>
                </a:extLst>
              </a:tr>
              <a:tr h="743381">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OBJETIVO:</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7">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500" dirty="0">
                          <a:solidFill>
                            <a:schemeClr val="tx1">
                              <a:lumMod val="50000"/>
                              <a:lumOff val="50000"/>
                            </a:schemeClr>
                          </a:solidFill>
                          <a:latin typeface="Gotham Medium"/>
                        </a:rPr>
                        <a:t>Adquirir un Software Integrado de gestión y control de la calidad y medio ambiente que integre los procesos, procedimientos de los sistemas de Gestión de las Altas Cortes y los Despachos Judiciales articulados al SIGCMA y que articule el Sistema de Gestión Ambiental y que sea interoperable con las plataformas existentes en la Rama Judicial.</a:t>
                      </a:r>
                      <a:endParaRPr lang="es-ES" sz="15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1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extLst>
                  <a:ext uri="{0D108BD9-81ED-4DB2-BD59-A6C34878D82A}">
                    <a16:rowId xmlns:a16="http://schemas.microsoft.com/office/drawing/2014/main" val="10001"/>
                  </a:ext>
                </a:extLst>
              </a:tr>
              <a:tr h="460038">
                <a:tc>
                  <a:txBody>
                    <a:bodyPr/>
                    <a:lstStyle/>
                    <a:p>
                      <a:r>
                        <a:rPr lang="es-CO" sz="1500" b="1" dirty="0">
                          <a:solidFill>
                            <a:schemeClr val="tx1">
                              <a:lumMod val="65000"/>
                              <a:lumOff val="35000"/>
                            </a:schemeClr>
                          </a:solidFill>
                          <a:latin typeface="Gotham Medium"/>
                        </a:rPr>
                        <a:t>LIDERA:</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2">
                  <a:txBody>
                    <a:bodyPr/>
                    <a:lstStyle/>
                    <a:p>
                      <a:pPr algn="just"/>
                      <a:r>
                        <a:rPr lang="es-CO" sz="1500" b="1" dirty="0">
                          <a:solidFill>
                            <a:schemeClr val="tx1">
                              <a:lumMod val="50000"/>
                              <a:lumOff val="50000"/>
                            </a:schemeClr>
                          </a:solidFill>
                          <a:latin typeface="Gotham Medium"/>
                        </a:rPr>
                        <a:t>Dra.</a:t>
                      </a:r>
                      <a:r>
                        <a:rPr lang="es-CO" sz="1500" b="1" baseline="0" dirty="0">
                          <a:solidFill>
                            <a:schemeClr val="tx1">
                              <a:lumMod val="50000"/>
                              <a:lumOff val="50000"/>
                            </a:schemeClr>
                          </a:solidFill>
                          <a:latin typeface="Gotham Medium"/>
                        </a:rPr>
                        <a:t> Martha Lucia Olano  de Noguera</a:t>
                      </a:r>
                    </a:p>
                    <a:p>
                      <a:pPr algn="l"/>
                      <a:r>
                        <a:rPr lang="es-CO" sz="1500" b="1" baseline="0" dirty="0">
                          <a:solidFill>
                            <a:schemeClr val="tx1">
                              <a:lumMod val="50000"/>
                              <a:lumOff val="50000"/>
                            </a:schemeClr>
                          </a:solidFill>
                          <a:latin typeface="Gotham Medium"/>
                        </a:rPr>
                        <a:t>Magistrada Líder del SIGCMA.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a:txBody>
                    <a:bodyPr/>
                    <a:lstStyle/>
                    <a:p>
                      <a:pPr algn="just"/>
                      <a:r>
                        <a:rPr lang="es-CO" sz="1500" b="1" dirty="0">
                          <a:solidFill>
                            <a:schemeClr val="tx1">
                              <a:lumMod val="65000"/>
                              <a:lumOff val="35000"/>
                            </a:schemeClr>
                          </a:solidFill>
                          <a:latin typeface="Gotham Medium"/>
                        </a:rPr>
                        <a:t>COORDINA:</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50000"/>
                              <a:lumOff val="50000"/>
                            </a:schemeClr>
                          </a:solidFill>
                          <a:latin typeface="Gotham Medium"/>
                        </a:rPr>
                        <a:t>Coordinador</a:t>
                      </a:r>
                      <a:r>
                        <a:rPr lang="es-CO" sz="1500" b="1" baseline="0" dirty="0">
                          <a:solidFill>
                            <a:schemeClr val="tx1">
                              <a:lumMod val="50000"/>
                              <a:lumOff val="50000"/>
                            </a:schemeClr>
                          </a:solidFill>
                          <a:latin typeface="Gotham Medium"/>
                        </a:rPr>
                        <a:t> Nacional del SIGCMA.</a:t>
                      </a:r>
                      <a:endParaRPr lang="en-US" sz="15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r h="276023">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ACTIVIDADES</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500" b="1">
                          <a:latin typeface="Gotham Medium"/>
                        </a:rPr>
                        <a:t>CRONOGRAMA</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RESPONSABLE</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2371">
                <a:tc gridSpan="4">
                  <a:txBody>
                    <a:bodyPr/>
                    <a:lstStyle/>
                    <a:p>
                      <a:pPr algn="just"/>
                      <a:r>
                        <a:rPr lang="es-CO" sz="1500" dirty="0">
                          <a:solidFill>
                            <a:schemeClr val="tx1">
                              <a:lumMod val="65000"/>
                              <a:lumOff val="35000"/>
                            </a:schemeClr>
                          </a:solidFill>
                          <a:latin typeface="Gotham Medium"/>
                        </a:rPr>
                        <a:t>Elaboración de la propuesta</a:t>
                      </a:r>
                      <a:r>
                        <a:rPr lang="es-CO" sz="1500" baseline="0" dirty="0">
                          <a:solidFill>
                            <a:schemeClr val="tx1">
                              <a:lumMod val="65000"/>
                              <a:lumOff val="35000"/>
                            </a:schemeClr>
                          </a:solidFill>
                          <a:latin typeface="Gotham Medium"/>
                        </a:rPr>
                        <a:t> y arquitectura del software.</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b="1">
                          <a:solidFill>
                            <a:schemeClr val="tx1">
                              <a:lumMod val="65000"/>
                              <a:lumOff val="35000"/>
                            </a:schemeClr>
                          </a:solidFill>
                          <a:effectLst/>
                          <a:latin typeface="Gotham Medium"/>
                        </a:rPr>
                        <a:t>1T</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500" kern="1200">
                          <a:solidFill>
                            <a:schemeClr val="tx1">
                              <a:lumMod val="50000"/>
                              <a:lumOff val="50000"/>
                            </a:schemeClr>
                          </a:solidFill>
                          <a:effectLst/>
                          <a:latin typeface="Gotham Medium"/>
                          <a:ea typeface="+mn-ea"/>
                          <a:cs typeface="+mn-cs"/>
                        </a:rPr>
                        <a:t> </a:t>
                      </a:r>
                      <a:endParaRPr lang="es-CO" sz="1500"/>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b="1">
                          <a:solidFill>
                            <a:schemeClr val="tx1">
                              <a:lumMod val="65000"/>
                              <a:lumOff val="35000"/>
                            </a:schemeClr>
                          </a:solidFill>
                          <a:effectLst/>
                          <a:latin typeface="Gotham Medium"/>
                        </a:rPr>
                        <a:t>2T</a:t>
                      </a:r>
                      <a:endParaRPr lang="en-US" sz="150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b="1">
                          <a:solidFill>
                            <a:schemeClr val="tx1">
                              <a:lumMod val="65000"/>
                              <a:lumOff val="35000"/>
                            </a:schemeClr>
                          </a:solidFill>
                          <a:effectLst/>
                          <a:latin typeface="Gotham Medium"/>
                        </a:rPr>
                        <a:t>3T</a:t>
                      </a:r>
                      <a:endParaRPr lang="en-US" sz="150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b="1">
                          <a:solidFill>
                            <a:schemeClr val="tx1">
                              <a:lumMod val="65000"/>
                              <a:lumOff val="35000"/>
                            </a:schemeClr>
                          </a:solidFill>
                          <a:effectLst/>
                          <a:latin typeface="Gotham Medium"/>
                        </a:rPr>
                        <a:t>4T</a:t>
                      </a:r>
                      <a:endParaRPr lang="en-US" sz="150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s-CO" sz="1500" b="1" dirty="0">
                          <a:solidFill>
                            <a:schemeClr val="tx1">
                              <a:lumMod val="65000"/>
                              <a:lumOff val="35000"/>
                            </a:schemeClr>
                          </a:solidFill>
                          <a:latin typeface="Gotham Medium"/>
                        </a:rPr>
                        <a:t>Coordinación Nacional</a:t>
                      </a:r>
                      <a:r>
                        <a:rPr lang="es-CO" sz="1500" b="1" baseline="0" dirty="0">
                          <a:solidFill>
                            <a:schemeClr val="tx1">
                              <a:lumMod val="65000"/>
                              <a:lumOff val="35000"/>
                            </a:schemeClr>
                          </a:solidFill>
                          <a:latin typeface="Gotham Medium"/>
                        </a:rPr>
                        <a:t> del SIGCMA, Partes Interesadas Internas.</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9369">
                <a:tc gridSpan="4">
                  <a:txBody>
                    <a:bodyPr/>
                    <a:lstStyle/>
                    <a:p>
                      <a:pPr algn="just"/>
                      <a:r>
                        <a:rPr lang="es-CO" sz="1500" dirty="0">
                          <a:solidFill>
                            <a:schemeClr val="tx1">
                              <a:lumMod val="65000"/>
                              <a:lumOff val="35000"/>
                            </a:schemeClr>
                          </a:solidFill>
                          <a:latin typeface="Gotham Medium"/>
                        </a:rPr>
                        <a:t>Socialización de la misma con las partes interesadas internas.</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sz="150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50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sz="1500"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50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5"/>
                  </a:ext>
                </a:extLst>
              </a:tr>
              <a:tr h="368030">
                <a:tc gridSpan="4">
                  <a:txBody>
                    <a:bodyPr/>
                    <a:lstStyle/>
                    <a:p>
                      <a:pPr algn="just"/>
                      <a:r>
                        <a:rPr lang="es-CO" sz="1500" dirty="0">
                          <a:solidFill>
                            <a:schemeClr val="tx1">
                              <a:lumMod val="65000"/>
                              <a:lumOff val="35000"/>
                            </a:schemeClr>
                          </a:solidFill>
                          <a:latin typeface="Gotham Medium"/>
                        </a:rPr>
                        <a:t>Procesos contractuales.</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sz="150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50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sz="1500"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50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6"/>
                  </a:ext>
                </a:extLst>
              </a:tr>
              <a:tr h="429369">
                <a:tc gridSpan="4">
                  <a:txBody>
                    <a:bodyPr/>
                    <a:lstStyle/>
                    <a:p>
                      <a:pPr algn="just"/>
                      <a:r>
                        <a:rPr lang="es-CO" sz="1500" dirty="0">
                          <a:solidFill>
                            <a:schemeClr val="tx1">
                              <a:lumMod val="65000"/>
                              <a:lumOff val="35000"/>
                            </a:schemeClr>
                          </a:solidFill>
                          <a:latin typeface="Gotham Medium"/>
                        </a:rPr>
                        <a:t>Ejecución de las fases de acuerdo con el cronograma y la planeación del proceso.</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a:txBody>
                    <a:bodyPr/>
                    <a:lstStyle/>
                    <a:p>
                      <a:endParaRPr lang="es-CO" sz="150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Coordinación Nacional</a:t>
                      </a:r>
                      <a:r>
                        <a:rPr lang="es-CO" sz="1500" b="1" baseline="0" dirty="0">
                          <a:solidFill>
                            <a:schemeClr val="tx1">
                              <a:lumMod val="65000"/>
                              <a:lumOff val="35000"/>
                            </a:schemeClr>
                          </a:solidFill>
                          <a:latin typeface="Gotham Medium"/>
                        </a:rPr>
                        <a:t> del SIGCMA, Coordinación Ambiental, Partes Interesadas Internas, Externas.</a:t>
                      </a:r>
                      <a:endParaRPr lang="en-US" sz="1500" b="1" dirty="0">
                        <a:solidFill>
                          <a:schemeClr val="tx1">
                            <a:lumMod val="65000"/>
                            <a:lumOff val="35000"/>
                          </a:schemeClr>
                        </a:solidFill>
                        <a:latin typeface="Gotham Medium"/>
                      </a:endParaRPr>
                    </a:p>
                    <a:p>
                      <a:pPr algn="ct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52046">
                <a:tc gridSpan="4">
                  <a:txBody>
                    <a:bodyPr/>
                    <a:lstStyle/>
                    <a:p>
                      <a:pPr algn="just"/>
                      <a:r>
                        <a:rPr lang="es-CO" sz="1500" dirty="0">
                          <a:solidFill>
                            <a:schemeClr val="tx1">
                              <a:lumMod val="65000"/>
                              <a:lumOff val="35000"/>
                            </a:schemeClr>
                          </a:solidFill>
                          <a:latin typeface="Gotham Medium"/>
                        </a:rPr>
                        <a:t>Seguimiento y evaluación</a:t>
                      </a:r>
                      <a:r>
                        <a:rPr lang="es-CO" sz="1500" baseline="0" dirty="0">
                          <a:solidFill>
                            <a:schemeClr val="tx1">
                              <a:lumMod val="65000"/>
                              <a:lumOff val="35000"/>
                            </a:schemeClr>
                          </a:solidFill>
                          <a:latin typeface="Gotham Medium"/>
                        </a:rPr>
                        <a:t> del desarrollo e implementación del software de acuerdo con las fases establecidas.</a:t>
                      </a:r>
                      <a:endParaRPr lang="en-US" sz="1500" dirty="0">
                        <a:solidFill>
                          <a:schemeClr val="tx1">
                            <a:lumMod val="65000"/>
                            <a:lumOff val="35000"/>
                          </a:schemeClr>
                        </a:solidFill>
                        <a:latin typeface="Gotham Medium"/>
                      </a:endParaRPr>
                    </a:p>
                  </a:txBody>
                  <a:tcPr marT="0"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endParaRPr lang="es-CO" sz="150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8"/>
                  </a:ext>
                </a:extLst>
              </a:tr>
              <a:tr h="0">
                <a:tc gridSpan="4">
                  <a:txBody>
                    <a:bodyPr/>
                    <a:lstStyle/>
                    <a:p>
                      <a:pPr algn="just"/>
                      <a:r>
                        <a:rPr lang="es-CO" sz="1500" dirty="0">
                          <a:solidFill>
                            <a:schemeClr val="tx1">
                              <a:lumMod val="65000"/>
                              <a:lumOff val="35000"/>
                            </a:schemeClr>
                          </a:solidFill>
                          <a:latin typeface="Gotham Medium"/>
                        </a:rPr>
                        <a:t>Acompañamiento y sensibilización permanente para la sostenibilidad</a:t>
                      </a:r>
                      <a:r>
                        <a:rPr lang="es-CO" sz="1500" baseline="0" dirty="0">
                          <a:solidFill>
                            <a:schemeClr val="tx1">
                              <a:lumMod val="65000"/>
                              <a:lumOff val="35000"/>
                            </a:schemeClr>
                          </a:solidFill>
                          <a:latin typeface="Gotham Medium"/>
                        </a:rPr>
                        <a:t> del SGA.</a:t>
                      </a:r>
                      <a:endParaRPr lang="en-US" sz="1500" dirty="0">
                        <a:solidFill>
                          <a:schemeClr val="tx1">
                            <a:lumMod val="65000"/>
                            <a:lumOff val="35000"/>
                          </a:schemeClr>
                        </a:solidFill>
                        <a:latin typeface="Gotham Medium"/>
                      </a:endParaRPr>
                    </a:p>
                  </a:txBody>
                  <a:tcPr marT="0"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endParaRPr lang="es-CO" dirty="0"/>
                    </a:p>
                  </a:txBody>
                  <a:tcPr marT="0"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solidFill>
                          <a:schemeClr val="tx1">
                            <a:lumMod val="65000"/>
                            <a:lumOff val="35000"/>
                          </a:schemeClr>
                        </a:solidFill>
                        <a:latin typeface="Gotham Medium"/>
                      </a:endParaRPr>
                    </a:p>
                  </a:txBody>
                  <a:tcPr marT="0"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solidFill>
                          <a:schemeClr val="tx1">
                            <a:lumMod val="65000"/>
                            <a:lumOff val="35000"/>
                          </a:schemeClr>
                        </a:solidFill>
                        <a:latin typeface="Gotham Medium"/>
                      </a:endParaRPr>
                    </a:p>
                  </a:txBody>
                  <a:tcPr marT="0"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solidFill>
                          <a:schemeClr val="tx1">
                            <a:lumMod val="65000"/>
                            <a:lumOff val="35000"/>
                          </a:schemeClr>
                        </a:solidFill>
                        <a:latin typeface="Gotham Medium"/>
                      </a:endParaRPr>
                    </a:p>
                  </a:txBody>
                  <a:tcPr marT="0"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9"/>
                  </a:ext>
                </a:extLst>
              </a:tr>
            </a:tbl>
          </a:graphicData>
        </a:graphic>
      </p:graphicFrame>
      <p:cxnSp>
        <p:nvCxnSpPr>
          <p:cNvPr id="101" name="Straight Connector 41">
            <a:extLst>
              <a:ext uri="{FF2B5EF4-FFF2-40B4-BE49-F238E27FC236}">
                <a16:creationId xmlns:a16="http://schemas.microsoft.com/office/drawing/2014/main" id="{768C9111-165C-8440-A8C9-ECA52C687868}"/>
              </a:ext>
            </a:extLst>
          </p:cNvPr>
          <p:cNvCxnSpPr/>
          <p:nvPr/>
        </p:nvCxnSpPr>
        <p:spPr>
          <a:xfrm>
            <a:off x="1324841" y="1545602"/>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102" name="Rectangle 69">
            <a:extLst>
              <a:ext uri="{FF2B5EF4-FFF2-40B4-BE49-F238E27FC236}">
                <a16:creationId xmlns:a16="http://schemas.microsoft.com/office/drawing/2014/main" id="{3B32B5E7-ED45-6945-942B-69C68272165A}"/>
              </a:ext>
            </a:extLst>
          </p:cNvPr>
          <p:cNvSpPr/>
          <p:nvPr/>
        </p:nvSpPr>
        <p:spPr>
          <a:xfrm>
            <a:off x="1095375" y="8220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3" name="Rectangle 70">
            <a:extLst>
              <a:ext uri="{FF2B5EF4-FFF2-40B4-BE49-F238E27FC236}">
                <a16:creationId xmlns:a16="http://schemas.microsoft.com/office/drawing/2014/main" id="{A0F48E4F-354E-8D42-B488-D1086A08F77B}"/>
              </a:ext>
            </a:extLst>
          </p:cNvPr>
          <p:cNvSpPr/>
          <p:nvPr/>
        </p:nvSpPr>
        <p:spPr>
          <a:xfrm>
            <a:off x="1095375" y="9764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4" name="Rectangle 71">
            <a:extLst>
              <a:ext uri="{FF2B5EF4-FFF2-40B4-BE49-F238E27FC236}">
                <a16:creationId xmlns:a16="http://schemas.microsoft.com/office/drawing/2014/main" id="{1FA732A3-7B1A-284E-AE6F-12A67BEB5B54}"/>
              </a:ext>
            </a:extLst>
          </p:cNvPr>
          <p:cNvSpPr/>
          <p:nvPr/>
        </p:nvSpPr>
        <p:spPr>
          <a:xfrm>
            <a:off x="0" y="8319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5" name="Rectangle 72">
            <a:extLst>
              <a:ext uri="{FF2B5EF4-FFF2-40B4-BE49-F238E27FC236}">
                <a16:creationId xmlns:a16="http://schemas.microsoft.com/office/drawing/2014/main" id="{A7C30E5C-621F-F04F-AD83-7C213D62479D}"/>
              </a:ext>
            </a:extLst>
          </p:cNvPr>
          <p:cNvSpPr/>
          <p:nvPr/>
        </p:nvSpPr>
        <p:spPr>
          <a:xfrm>
            <a:off x="241710" y="8307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6" name="TextBox 81">
            <a:extLst>
              <a:ext uri="{FF2B5EF4-FFF2-40B4-BE49-F238E27FC236}">
                <a16:creationId xmlns:a16="http://schemas.microsoft.com/office/drawing/2014/main" id="{8B6663FE-9C5B-714F-8438-E6501F7F15CD}"/>
              </a:ext>
            </a:extLst>
          </p:cNvPr>
          <p:cNvSpPr txBox="1"/>
          <p:nvPr/>
        </p:nvSpPr>
        <p:spPr>
          <a:xfrm>
            <a:off x="147768" y="809930"/>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
        <p:nvSpPr>
          <p:cNvPr id="107" name="TextBox 44">
            <a:extLst>
              <a:ext uri="{FF2B5EF4-FFF2-40B4-BE49-F238E27FC236}">
                <a16:creationId xmlns:a16="http://schemas.microsoft.com/office/drawing/2014/main" id="{D83B896E-6536-A342-A503-C7A3F085EAAF}"/>
              </a:ext>
            </a:extLst>
          </p:cNvPr>
          <p:cNvSpPr txBox="1"/>
          <p:nvPr/>
        </p:nvSpPr>
        <p:spPr>
          <a:xfrm>
            <a:off x="1263443" y="1062067"/>
            <a:ext cx="4450257" cy="586314"/>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OBJETIVO ESPECÍFICO</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grpSp>
        <p:nvGrpSpPr>
          <p:cNvPr id="108" name="Group 104">
            <a:extLst>
              <a:ext uri="{FF2B5EF4-FFF2-40B4-BE49-F238E27FC236}">
                <a16:creationId xmlns:a16="http://schemas.microsoft.com/office/drawing/2014/main" id="{F92D2BA8-4210-BC4F-90FE-97F981A42945}"/>
              </a:ext>
            </a:extLst>
          </p:cNvPr>
          <p:cNvGrpSpPr/>
          <p:nvPr/>
        </p:nvGrpSpPr>
        <p:grpSpPr>
          <a:xfrm>
            <a:off x="7100568" y="4072851"/>
            <a:ext cx="109440" cy="109440"/>
            <a:chOff x="4200892" y="4432105"/>
            <a:chExt cx="109440" cy="109440"/>
          </a:xfrm>
        </p:grpSpPr>
        <p:grpSp>
          <p:nvGrpSpPr>
            <p:cNvPr id="109"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12"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13"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10"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11"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14" name="Group 104">
            <a:extLst>
              <a:ext uri="{FF2B5EF4-FFF2-40B4-BE49-F238E27FC236}">
                <a16:creationId xmlns:a16="http://schemas.microsoft.com/office/drawing/2014/main" id="{F92D2BA8-4210-BC4F-90FE-97F981A42945}"/>
              </a:ext>
            </a:extLst>
          </p:cNvPr>
          <p:cNvGrpSpPr/>
          <p:nvPr/>
        </p:nvGrpSpPr>
        <p:grpSpPr>
          <a:xfrm>
            <a:off x="7553224" y="4075123"/>
            <a:ext cx="109440" cy="109440"/>
            <a:chOff x="4200892" y="4432105"/>
            <a:chExt cx="109440" cy="109440"/>
          </a:xfrm>
        </p:grpSpPr>
        <p:grpSp>
          <p:nvGrpSpPr>
            <p:cNvPr id="11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1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1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1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1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32" name="Group 104">
            <a:extLst>
              <a:ext uri="{FF2B5EF4-FFF2-40B4-BE49-F238E27FC236}">
                <a16:creationId xmlns:a16="http://schemas.microsoft.com/office/drawing/2014/main" id="{F92D2BA8-4210-BC4F-90FE-97F981A42945}"/>
              </a:ext>
            </a:extLst>
          </p:cNvPr>
          <p:cNvGrpSpPr/>
          <p:nvPr/>
        </p:nvGrpSpPr>
        <p:grpSpPr>
          <a:xfrm>
            <a:off x="7100568" y="4414051"/>
            <a:ext cx="109440" cy="109440"/>
            <a:chOff x="4200892" y="4432105"/>
            <a:chExt cx="109440" cy="109440"/>
          </a:xfrm>
        </p:grpSpPr>
        <p:grpSp>
          <p:nvGrpSpPr>
            <p:cNvPr id="133"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36"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37"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34"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35"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38" name="Group 104">
            <a:extLst>
              <a:ext uri="{FF2B5EF4-FFF2-40B4-BE49-F238E27FC236}">
                <a16:creationId xmlns:a16="http://schemas.microsoft.com/office/drawing/2014/main" id="{F92D2BA8-4210-BC4F-90FE-97F981A42945}"/>
              </a:ext>
            </a:extLst>
          </p:cNvPr>
          <p:cNvGrpSpPr/>
          <p:nvPr/>
        </p:nvGrpSpPr>
        <p:grpSpPr>
          <a:xfrm>
            <a:off x="7553224" y="4416323"/>
            <a:ext cx="109440" cy="109440"/>
            <a:chOff x="4200892" y="4432105"/>
            <a:chExt cx="109440" cy="109440"/>
          </a:xfrm>
        </p:grpSpPr>
        <p:grpSp>
          <p:nvGrpSpPr>
            <p:cNvPr id="139"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42"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43"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40"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41"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68" name="Group 104">
            <a:extLst>
              <a:ext uri="{FF2B5EF4-FFF2-40B4-BE49-F238E27FC236}">
                <a16:creationId xmlns:a16="http://schemas.microsoft.com/office/drawing/2014/main" id="{F92D2BA8-4210-BC4F-90FE-97F981A42945}"/>
              </a:ext>
            </a:extLst>
          </p:cNvPr>
          <p:cNvGrpSpPr/>
          <p:nvPr/>
        </p:nvGrpSpPr>
        <p:grpSpPr>
          <a:xfrm>
            <a:off x="8074120" y="4882627"/>
            <a:ext cx="109440" cy="109440"/>
            <a:chOff x="4200892" y="4432105"/>
            <a:chExt cx="109440" cy="109440"/>
          </a:xfrm>
        </p:grpSpPr>
        <p:grpSp>
          <p:nvGrpSpPr>
            <p:cNvPr id="169"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72"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73"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70"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71"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92" name="Group 104">
            <a:extLst>
              <a:ext uri="{FF2B5EF4-FFF2-40B4-BE49-F238E27FC236}">
                <a16:creationId xmlns:a16="http://schemas.microsoft.com/office/drawing/2014/main" id="{F92D2BA8-4210-BC4F-90FE-97F981A42945}"/>
              </a:ext>
            </a:extLst>
          </p:cNvPr>
          <p:cNvGrpSpPr/>
          <p:nvPr/>
        </p:nvGrpSpPr>
        <p:grpSpPr>
          <a:xfrm>
            <a:off x="8074120" y="5333008"/>
            <a:ext cx="109440" cy="109440"/>
            <a:chOff x="4200892" y="4432105"/>
            <a:chExt cx="109440" cy="109440"/>
          </a:xfrm>
        </p:grpSpPr>
        <p:grpSp>
          <p:nvGrpSpPr>
            <p:cNvPr id="193"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96"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97"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94"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95"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98" name="Group 104">
            <a:extLst>
              <a:ext uri="{FF2B5EF4-FFF2-40B4-BE49-F238E27FC236}">
                <a16:creationId xmlns:a16="http://schemas.microsoft.com/office/drawing/2014/main" id="{F92D2BA8-4210-BC4F-90FE-97F981A42945}"/>
              </a:ext>
            </a:extLst>
          </p:cNvPr>
          <p:cNvGrpSpPr/>
          <p:nvPr/>
        </p:nvGrpSpPr>
        <p:grpSpPr>
          <a:xfrm>
            <a:off x="8549528" y="5330739"/>
            <a:ext cx="109440" cy="109440"/>
            <a:chOff x="4200892" y="4432105"/>
            <a:chExt cx="109440" cy="109440"/>
          </a:xfrm>
        </p:grpSpPr>
        <p:grpSp>
          <p:nvGrpSpPr>
            <p:cNvPr id="199"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02"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03"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00"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01"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16" name="Group 104">
            <a:extLst>
              <a:ext uri="{FF2B5EF4-FFF2-40B4-BE49-F238E27FC236}">
                <a16:creationId xmlns:a16="http://schemas.microsoft.com/office/drawing/2014/main" id="{F92D2BA8-4210-BC4F-90FE-97F981A42945}"/>
              </a:ext>
            </a:extLst>
          </p:cNvPr>
          <p:cNvGrpSpPr/>
          <p:nvPr/>
        </p:nvGrpSpPr>
        <p:grpSpPr>
          <a:xfrm>
            <a:off x="8046824" y="5851635"/>
            <a:ext cx="109440" cy="109440"/>
            <a:chOff x="4200892" y="4432105"/>
            <a:chExt cx="109440" cy="109440"/>
          </a:xfrm>
        </p:grpSpPr>
        <p:grpSp>
          <p:nvGrpSpPr>
            <p:cNvPr id="217"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20"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21"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18"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19"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22" name="Group 104">
            <a:extLst>
              <a:ext uri="{FF2B5EF4-FFF2-40B4-BE49-F238E27FC236}">
                <a16:creationId xmlns:a16="http://schemas.microsoft.com/office/drawing/2014/main" id="{F92D2BA8-4210-BC4F-90FE-97F981A42945}"/>
              </a:ext>
            </a:extLst>
          </p:cNvPr>
          <p:cNvGrpSpPr/>
          <p:nvPr/>
        </p:nvGrpSpPr>
        <p:grpSpPr>
          <a:xfrm>
            <a:off x="8535880" y="5849363"/>
            <a:ext cx="109440" cy="109440"/>
            <a:chOff x="4200892" y="4432105"/>
            <a:chExt cx="109440" cy="109440"/>
          </a:xfrm>
        </p:grpSpPr>
        <p:grpSp>
          <p:nvGrpSpPr>
            <p:cNvPr id="223"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26"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27"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24"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25"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28" name="Group 104">
            <a:extLst>
              <a:ext uri="{FF2B5EF4-FFF2-40B4-BE49-F238E27FC236}">
                <a16:creationId xmlns:a16="http://schemas.microsoft.com/office/drawing/2014/main" id="{F92D2BA8-4210-BC4F-90FE-97F981A42945}"/>
              </a:ext>
            </a:extLst>
          </p:cNvPr>
          <p:cNvGrpSpPr/>
          <p:nvPr/>
        </p:nvGrpSpPr>
        <p:grpSpPr>
          <a:xfrm>
            <a:off x="7114216" y="6311123"/>
            <a:ext cx="109440" cy="109440"/>
            <a:chOff x="4200892" y="4432105"/>
            <a:chExt cx="109440" cy="109440"/>
          </a:xfrm>
        </p:grpSpPr>
        <p:grpSp>
          <p:nvGrpSpPr>
            <p:cNvPr id="229"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32"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33"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30"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31"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34" name="Group 104">
            <a:extLst>
              <a:ext uri="{FF2B5EF4-FFF2-40B4-BE49-F238E27FC236}">
                <a16:creationId xmlns:a16="http://schemas.microsoft.com/office/drawing/2014/main" id="{F92D2BA8-4210-BC4F-90FE-97F981A42945}"/>
              </a:ext>
            </a:extLst>
          </p:cNvPr>
          <p:cNvGrpSpPr/>
          <p:nvPr/>
        </p:nvGrpSpPr>
        <p:grpSpPr>
          <a:xfrm>
            <a:off x="7580520" y="6313395"/>
            <a:ext cx="109440" cy="109440"/>
            <a:chOff x="4200892" y="4432105"/>
            <a:chExt cx="109440" cy="109440"/>
          </a:xfrm>
        </p:grpSpPr>
        <p:grpSp>
          <p:nvGrpSpPr>
            <p:cNvPr id="23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3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3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3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3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40" name="Group 104">
            <a:extLst>
              <a:ext uri="{FF2B5EF4-FFF2-40B4-BE49-F238E27FC236}">
                <a16:creationId xmlns:a16="http://schemas.microsoft.com/office/drawing/2014/main" id="{F92D2BA8-4210-BC4F-90FE-97F981A42945}"/>
              </a:ext>
            </a:extLst>
          </p:cNvPr>
          <p:cNvGrpSpPr/>
          <p:nvPr/>
        </p:nvGrpSpPr>
        <p:grpSpPr>
          <a:xfrm>
            <a:off x="8046824" y="6315667"/>
            <a:ext cx="109440" cy="109440"/>
            <a:chOff x="4200892" y="4432105"/>
            <a:chExt cx="109440" cy="109440"/>
          </a:xfrm>
        </p:grpSpPr>
        <p:grpSp>
          <p:nvGrpSpPr>
            <p:cNvPr id="24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4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4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4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4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46" name="Group 104">
            <a:extLst>
              <a:ext uri="{FF2B5EF4-FFF2-40B4-BE49-F238E27FC236}">
                <a16:creationId xmlns:a16="http://schemas.microsoft.com/office/drawing/2014/main" id="{F92D2BA8-4210-BC4F-90FE-97F981A42945}"/>
              </a:ext>
            </a:extLst>
          </p:cNvPr>
          <p:cNvGrpSpPr/>
          <p:nvPr/>
        </p:nvGrpSpPr>
        <p:grpSpPr>
          <a:xfrm>
            <a:off x="8549528" y="6313395"/>
            <a:ext cx="109440" cy="109440"/>
            <a:chOff x="4200892" y="4432105"/>
            <a:chExt cx="109440" cy="109440"/>
          </a:xfrm>
        </p:grpSpPr>
        <p:grpSp>
          <p:nvGrpSpPr>
            <p:cNvPr id="247"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50"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51"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48"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49"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4">
            <a:extLst>
              <a:ext uri="{FF2B5EF4-FFF2-40B4-BE49-F238E27FC236}">
                <a16:creationId xmlns:a16="http://schemas.microsoft.com/office/drawing/2014/main" id="{EE98210F-2A8A-F14E-AADA-A739DC2E40E0}"/>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graphicFrame>
        <p:nvGraphicFramePr>
          <p:cNvPr id="5" name="4 Tabla"/>
          <p:cNvGraphicFramePr>
            <a:graphicFrameLocks noGrp="1"/>
          </p:cNvGraphicFramePr>
          <p:nvPr>
            <p:extLst>
              <p:ext uri="{D42A27DB-BD31-4B8C-83A1-F6EECF244321}">
                <p14:modId xmlns:p14="http://schemas.microsoft.com/office/powerpoint/2010/main" val="1139112140"/>
              </p:ext>
            </p:extLst>
          </p:nvPr>
        </p:nvGraphicFramePr>
        <p:xfrm>
          <a:off x="554400" y="1632677"/>
          <a:ext cx="10799999" cy="5244865"/>
        </p:xfrm>
        <a:graphic>
          <a:graphicData uri="http://schemas.openxmlformats.org/drawingml/2006/table">
            <a:tbl>
              <a:tblPr firstRow="1" bandRow="1">
                <a:tableStyleId>{22838BEF-8BB2-4498-84A7-C5851F593DF1}</a:tableStyleId>
              </a:tblPr>
              <a:tblGrid>
                <a:gridCol w="1252675">
                  <a:extLst>
                    <a:ext uri="{9D8B030D-6E8A-4147-A177-3AD203B41FA5}">
                      <a16:colId xmlns:a16="http://schemas.microsoft.com/office/drawing/2014/main" val="20000"/>
                    </a:ext>
                  </a:extLst>
                </a:gridCol>
                <a:gridCol w="1041173">
                  <a:extLst>
                    <a:ext uri="{9D8B030D-6E8A-4147-A177-3AD203B41FA5}">
                      <a16:colId xmlns:a16="http://schemas.microsoft.com/office/drawing/2014/main" val="20001"/>
                    </a:ext>
                  </a:extLst>
                </a:gridCol>
                <a:gridCol w="2391443">
                  <a:extLst>
                    <a:ext uri="{9D8B030D-6E8A-4147-A177-3AD203B41FA5}">
                      <a16:colId xmlns:a16="http://schemas.microsoft.com/office/drawing/2014/main" val="20002"/>
                    </a:ext>
                  </a:extLst>
                </a:gridCol>
                <a:gridCol w="1161109">
                  <a:extLst>
                    <a:ext uri="{9D8B030D-6E8A-4147-A177-3AD203B41FA5}">
                      <a16:colId xmlns:a16="http://schemas.microsoft.com/office/drawing/2014/main" val="20005"/>
                    </a:ext>
                  </a:extLst>
                </a:gridCol>
                <a:gridCol w="537846">
                  <a:extLst>
                    <a:ext uri="{9D8B030D-6E8A-4147-A177-3AD203B41FA5}">
                      <a16:colId xmlns:a16="http://schemas.microsoft.com/office/drawing/2014/main" val="3855957935"/>
                    </a:ext>
                  </a:extLst>
                </a:gridCol>
                <a:gridCol w="485736">
                  <a:extLst>
                    <a:ext uri="{9D8B030D-6E8A-4147-A177-3AD203B41FA5}">
                      <a16:colId xmlns:a16="http://schemas.microsoft.com/office/drawing/2014/main" val="20009"/>
                    </a:ext>
                  </a:extLst>
                </a:gridCol>
                <a:gridCol w="518615">
                  <a:extLst>
                    <a:ext uri="{9D8B030D-6E8A-4147-A177-3AD203B41FA5}">
                      <a16:colId xmlns:a16="http://schemas.microsoft.com/office/drawing/2014/main" val="3019414369"/>
                    </a:ext>
                  </a:extLst>
                </a:gridCol>
                <a:gridCol w="518615">
                  <a:extLst>
                    <a:ext uri="{9D8B030D-6E8A-4147-A177-3AD203B41FA5}">
                      <a16:colId xmlns:a16="http://schemas.microsoft.com/office/drawing/2014/main" val="1609637018"/>
                    </a:ext>
                  </a:extLst>
                </a:gridCol>
                <a:gridCol w="2892787">
                  <a:extLst>
                    <a:ext uri="{9D8B030D-6E8A-4147-A177-3AD203B41FA5}">
                      <a16:colId xmlns:a16="http://schemas.microsoft.com/office/drawing/2014/main" val="266391027"/>
                    </a:ext>
                  </a:extLst>
                </a:gridCol>
              </a:tblGrid>
              <a:tr h="274370">
                <a:tc gridSpan="2">
                  <a:txBody>
                    <a:bodyPr/>
                    <a:lstStyle/>
                    <a:p>
                      <a:r>
                        <a:rPr lang="es-CO" sz="1500" dirty="0">
                          <a:solidFill>
                            <a:schemeClr val="tx1">
                              <a:lumMod val="65000"/>
                              <a:lumOff val="35000"/>
                            </a:schemeClr>
                          </a:solidFill>
                          <a:latin typeface="Gotham Medium"/>
                        </a:rPr>
                        <a:t>ESTRATEGIA:</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7">
                  <a:txBody>
                    <a:bodyPr/>
                    <a:lstStyle/>
                    <a:p>
                      <a:pPr lvl="0"/>
                      <a:r>
                        <a:rPr lang="es-ES" sz="1500" b="0" dirty="0">
                          <a:solidFill>
                            <a:schemeClr val="tx1">
                              <a:lumMod val="50000"/>
                              <a:lumOff val="50000"/>
                            </a:schemeClr>
                          </a:solidFill>
                          <a:latin typeface="Gotham Medium"/>
                        </a:rPr>
                        <a:t>Gestión Administrativa.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pPr lvl="0"/>
                      <a:endParaRPr lang="es-ES" sz="15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extLst>
                  <a:ext uri="{0D108BD9-81ED-4DB2-BD59-A6C34878D82A}">
                    <a16:rowId xmlns:a16="http://schemas.microsoft.com/office/drawing/2014/main" val="10000"/>
                  </a:ext>
                </a:extLst>
              </a:tr>
              <a:tr h="489853">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OBJETIVO:</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7">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500" dirty="0">
                          <a:solidFill>
                            <a:schemeClr val="tx1">
                              <a:lumMod val="50000"/>
                              <a:lumOff val="50000"/>
                            </a:schemeClr>
                          </a:solidFill>
                          <a:latin typeface="Gotham Medium"/>
                        </a:rPr>
                        <a:t>Atender oportunamente Los</a:t>
                      </a:r>
                      <a:r>
                        <a:rPr lang="es-ES" sz="1500" baseline="0" dirty="0">
                          <a:solidFill>
                            <a:schemeClr val="tx1">
                              <a:lumMod val="50000"/>
                              <a:lumOff val="50000"/>
                            </a:schemeClr>
                          </a:solidFill>
                          <a:latin typeface="Gotham Medium"/>
                        </a:rPr>
                        <a:t> procesos de gestión administrativa relacionadas con el SIGCMA.</a:t>
                      </a:r>
                      <a:endParaRPr lang="es-ES" sz="15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5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extLst>
                  <a:ext uri="{0D108BD9-81ED-4DB2-BD59-A6C34878D82A}">
                    <a16:rowId xmlns:a16="http://schemas.microsoft.com/office/drawing/2014/main" val="10001"/>
                  </a:ext>
                </a:extLst>
              </a:tr>
              <a:tr h="523172">
                <a:tc>
                  <a:txBody>
                    <a:bodyPr/>
                    <a:lstStyle/>
                    <a:p>
                      <a:r>
                        <a:rPr lang="es-CO" sz="1500" b="1" dirty="0">
                          <a:solidFill>
                            <a:schemeClr val="tx1">
                              <a:lumMod val="65000"/>
                              <a:lumOff val="35000"/>
                            </a:schemeClr>
                          </a:solidFill>
                          <a:latin typeface="Gotham Medium"/>
                        </a:rPr>
                        <a:t>LIDERA:</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2">
                  <a:txBody>
                    <a:bodyPr/>
                    <a:lstStyle/>
                    <a:p>
                      <a:pPr algn="just"/>
                      <a:r>
                        <a:rPr lang="es-CO" sz="1500" b="1" dirty="0">
                          <a:solidFill>
                            <a:schemeClr val="tx1">
                              <a:lumMod val="50000"/>
                              <a:lumOff val="50000"/>
                            </a:schemeClr>
                          </a:solidFill>
                          <a:latin typeface="Gotham Medium"/>
                        </a:rPr>
                        <a:t>Dra.</a:t>
                      </a:r>
                      <a:r>
                        <a:rPr lang="es-CO" sz="1500" b="1" baseline="0" dirty="0">
                          <a:solidFill>
                            <a:schemeClr val="tx1">
                              <a:lumMod val="50000"/>
                              <a:lumOff val="50000"/>
                            </a:schemeClr>
                          </a:solidFill>
                          <a:latin typeface="Gotham Medium"/>
                        </a:rPr>
                        <a:t> Martha Lucia Olano  de Noguera</a:t>
                      </a:r>
                    </a:p>
                    <a:p>
                      <a:pPr algn="l"/>
                      <a:r>
                        <a:rPr lang="es-CO" sz="1500" b="1" baseline="0" dirty="0">
                          <a:solidFill>
                            <a:schemeClr val="tx1">
                              <a:lumMod val="50000"/>
                              <a:lumOff val="50000"/>
                            </a:schemeClr>
                          </a:solidFill>
                          <a:latin typeface="Gotham Medium"/>
                        </a:rPr>
                        <a:t>Magistrada Líder del SIGCMA.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gridSpan="2">
                  <a:txBody>
                    <a:bodyPr/>
                    <a:lstStyle/>
                    <a:p>
                      <a:pPr algn="just"/>
                      <a:r>
                        <a:rPr lang="es-CO" sz="1500" b="1" dirty="0">
                          <a:solidFill>
                            <a:schemeClr val="tx1">
                              <a:lumMod val="65000"/>
                              <a:lumOff val="35000"/>
                            </a:schemeClr>
                          </a:solidFill>
                          <a:latin typeface="Gotham Medium"/>
                        </a:rPr>
                        <a:t>COORDINA:</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pPr algn="just"/>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50000"/>
                              <a:lumOff val="50000"/>
                            </a:schemeClr>
                          </a:solidFill>
                          <a:latin typeface="Gotham Medium"/>
                        </a:rPr>
                        <a:t>Coordinador</a:t>
                      </a:r>
                      <a:r>
                        <a:rPr lang="es-CO" sz="1500" b="1" baseline="0" dirty="0">
                          <a:solidFill>
                            <a:schemeClr val="tx1">
                              <a:lumMod val="50000"/>
                              <a:lumOff val="50000"/>
                            </a:schemeClr>
                          </a:solidFill>
                          <a:latin typeface="Gotham Medium"/>
                        </a:rPr>
                        <a:t> Nacional del SIGCMA.</a:t>
                      </a:r>
                      <a:endParaRPr lang="en-US" sz="15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MX"/>
                    </a:p>
                  </a:txBody>
                  <a:tcPr/>
                </a:tc>
                <a:tc hMerge="1">
                  <a:txBody>
                    <a:bodyPr/>
                    <a:lstStyle/>
                    <a:p>
                      <a:endParaRPr lang="es-MX"/>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5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r h="289893">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ACTIVIDADES</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gridSpan="4">
                  <a:txBody>
                    <a:bodyPr/>
                    <a:lstStyle/>
                    <a:p>
                      <a:r>
                        <a:rPr lang="es-CO" sz="1500" b="1">
                          <a:latin typeface="Gotham Medium"/>
                        </a:rPr>
                        <a:t>CRONOGRAMA</a:t>
                      </a:r>
                      <a:endParaRPr lang="es-MX"/>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500" b="1">
                          <a:solidFill>
                            <a:schemeClr val="tx1">
                              <a:lumMod val="65000"/>
                              <a:lumOff val="35000"/>
                            </a:schemeClr>
                          </a:solidFill>
                          <a:latin typeface="Gotham Medium"/>
                        </a:rPr>
                        <a:t>RESPONSABLE</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9661">
                <a:tc gridSpan="4">
                  <a:txBody>
                    <a:bodyPr/>
                    <a:lstStyle/>
                    <a:p>
                      <a:pPr algn="just"/>
                      <a:r>
                        <a:rPr lang="es-CO" sz="1500" dirty="0">
                          <a:solidFill>
                            <a:schemeClr val="tx1">
                              <a:lumMod val="65000"/>
                              <a:lumOff val="35000"/>
                            </a:schemeClr>
                          </a:solidFill>
                          <a:latin typeface="Gotham Medium"/>
                        </a:rPr>
                        <a:t>Elaboración</a:t>
                      </a:r>
                      <a:r>
                        <a:rPr lang="es-CO" sz="1500" baseline="0" dirty="0">
                          <a:solidFill>
                            <a:schemeClr val="tx1">
                              <a:lumMod val="65000"/>
                              <a:lumOff val="35000"/>
                            </a:schemeClr>
                          </a:solidFill>
                          <a:latin typeface="Gotham Medium"/>
                        </a:rPr>
                        <a:t> </a:t>
                      </a:r>
                      <a:r>
                        <a:rPr lang="es-CO" sz="1500" dirty="0">
                          <a:solidFill>
                            <a:schemeClr val="tx1">
                              <a:lumMod val="65000"/>
                              <a:lumOff val="35000"/>
                            </a:schemeClr>
                          </a:solidFill>
                          <a:latin typeface="Gotham Medium"/>
                        </a:rPr>
                        <a:t>del Informa de Revisión por la Dirección.</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1T</a:t>
                      </a:r>
                      <a:endParaRPr lang="en-US" sz="1150" b="1">
                        <a:solidFill>
                          <a:schemeClr val="tx1">
                            <a:lumMod val="65000"/>
                            <a:lumOff val="35000"/>
                          </a:schemeClr>
                        </a:solidFill>
                        <a:effectLst/>
                        <a:latin typeface="Gotham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150" kern="1200">
                          <a:solidFill>
                            <a:schemeClr val="tx1">
                              <a:lumMod val="50000"/>
                              <a:lumOff val="50000"/>
                            </a:schemeClr>
                          </a:solidFill>
                          <a:effectLst/>
                          <a:latin typeface="Gotham Medium"/>
                          <a:ea typeface="+mn-ea"/>
                          <a:cs typeface="+mn-cs"/>
                        </a:rPr>
                        <a:t> </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sz="1200" b="1">
                          <a:solidFill>
                            <a:schemeClr val="tx1">
                              <a:lumMod val="65000"/>
                              <a:lumOff val="35000"/>
                            </a:schemeClr>
                          </a:solidFill>
                          <a:effectLst/>
                          <a:latin typeface="Gotham Medium"/>
                        </a:rPr>
                        <a:t>2T</a:t>
                      </a:r>
                      <a:endParaRPr lang="es-CO"/>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3T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4T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500" b="1">
                          <a:solidFill>
                            <a:schemeClr val="tx1">
                              <a:lumMod val="65000"/>
                              <a:lumOff val="35000"/>
                            </a:schemeClr>
                          </a:solidFill>
                          <a:latin typeface="Gotham Medium"/>
                        </a:rPr>
                        <a:t>Coordinación Nacional del SIGCMA</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5826">
                <a:tc gridSpan="4">
                  <a:txBody>
                    <a:bodyPr/>
                    <a:lstStyle/>
                    <a:p>
                      <a:pPr algn="just"/>
                      <a:r>
                        <a:rPr lang="es-CO" sz="1500" dirty="0">
                          <a:solidFill>
                            <a:schemeClr val="tx1">
                              <a:lumMod val="65000"/>
                              <a:lumOff val="35000"/>
                            </a:schemeClr>
                          </a:solidFill>
                          <a:latin typeface="Gotham Medium"/>
                        </a:rPr>
                        <a:t>Elaboración del Plan de Choque</a:t>
                      </a:r>
                      <a:r>
                        <a:rPr lang="es-CO" sz="1500" baseline="0" dirty="0">
                          <a:solidFill>
                            <a:schemeClr val="tx1">
                              <a:lumMod val="65000"/>
                              <a:lumOff val="35000"/>
                            </a:schemeClr>
                          </a:solidFill>
                          <a:latin typeface="Gotham Medium"/>
                        </a:rPr>
                        <a:t> de las </a:t>
                      </a:r>
                      <a:r>
                        <a:rPr lang="es-CO" sz="1500" baseline="0" dirty="0" err="1">
                          <a:solidFill>
                            <a:schemeClr val="tx1">
                              <a:lumMod val="65000"/>
                              <a:lumOff val="35000"/>
                            </a:schemeClr>
                          </a:solidFill>
                          <a:latin typeface="Gotham Medium"/>
                        </a:rPr>
                        <a:t>PQRs.</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Coordinación Nacional del SIGCMA-CENDOJ</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5826">
                <a:tc gridSpan="4">
                  <a:txBody>
                    <a:bodyPr/>
                    <a:lstStyle/>
                    <a:p>
                      <a:pPr algn="just"/>
                      <a:r>
                        <a:rPr lang="es-CO" sz="1500" dirty="0">
                          <a:solidFill>
                            <a:schemeClr val="tx1">
                              <a:lumMod val="65000"/>
                              <a:lumOff val="35000"/>
                            </a:schemeClr>
                          </a:solidFill>
                          <a:latin typeface="Gotham Medium"/>
                        </a:rPr>
                        <a:t>Ejecución</a:t>
                      </a:r>
                      <a:r>
                        <a:rPr lang="es-CO" sz="1500" baseline="0" dirty="0">
                          <a:solidFill>
                            <a:schemeClr val="tx1">
                              <a:lumMod val="65000"/>
                              <a:lumOff val="35000"/>
                            </a:schemeClr>
                          </a:solidFill>
                          <a:latin typeface="Gotham Medium"/>
                        </a:rPr>
                        <a:t> del Plan de Choque de las </a:t>
                      </a:r>
                      <a:r>
                        <a:rPr lang="es-CO" sz="1500" baseline="0" dirty="0" err="1">
                          <a:solidFill>
                            <a:schemeClr val="tx1">
                              <a:lumMod val="65000"/>
                              <a:lumOff val="35000"/>
                            </a:schemeClr>
                          </a:solidFill>
                          <a:latin typeface="Gotham Medium"/>
                        </a:rPr>
                        <a:t>PQRs.</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6"/>
                  </a:ext>
                </a:extLst>
              </a:tr>
              <a:tr h="426797">
                <a:tc gridSpan="4">
                  <a:txBody>
                    <a:bodyPr/>
                    <a:lstStyle/>
                    <a:p>
                      <a:pPr algn="just"/>
                      <a:r>
                        <a:rPr lang="es-CO" sz="1500" dirty="0">
                          <a:solidFill>
                            <a:schemeClr val="tx1">
                              <a:lumMod val="65000"/>
                              <a:lumOff val="35000"/>
                            </a:schemeClr>
                          </a:solidFill>
                          <a:latin typeface="Gotham Medium"/>
                        </a:rPr>
                        <a:t>Seguimiento y evaluación de los procesos contractuales de acuerdo con los proyectos descritos.</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s-CO" sz="1500" b="1" dirty="0">
                          <a:solidFill>
                            <a:schemeClr val="tx1">
                              <a:lumMod val="65000"/>
                              <a:lumOff val="35000"/>
                            </a:schemeClr>
                          </a:solidFill>
                          <a:latin typeface="Gotham Medium"/>
                        </a:rPr>
                        <a:t>Coordinación Nacional del SIGCMA</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81069">
                <a:tc gridSpan="4">
                  <a:txBody>
                    <a:bodyPr/>
                    <a:lstStyle/>
                    <a:p>
                      <a:pPr algn="just"/>
                      <a:r>
                        <a:rPr lang="es-CO" sz="1500" dirty="0">
                          <a:solidFill>
                            <a:schemeClr val="tx1">
                              <a:lumMod val="65000"/>
                              <a:lumOff val="35000"/>
                            </a:schemeClr>
                          </a:solidFill>
                          <a:latin typeface="Gotham Medium"/>
                        </a:rPr>
                        <a:t>Convocatorias y</a:t>
                      </a:r>
                      <a:r>
                        <a:rPr lang="es-CO" sz="1500" baseline="0" dirty="0">
                          <a:solidFill>
                            <a:schemeClr val="tx1">
                              <a:lumMod val="65000"/>
                              <a:lumOff val="35000"/>
                            </a:schemeClr>
                          </a:solidFill>
                          <a:latin typeface="Gotham Medium"/>
                        </a:rPr>
                        <a:t> realización de los Comités del SIGCMA en lo Administrativo y Judicial.</a:t>
                      </a:r>
                      <a:endParaRPr lang="en-US" sz="1500" dirty="0">
                        <a:solidFill>
                          <a:schemeClr val="tx1">
                            <a:lumMod val="65000"/>
                            <a:lumOff val="35000"/>
                          </a:schemeClr>
                        </a:solidFill>
                        <a:latin typeface="Gotham Medium"/>
                      </a:endParaRPr>
                    </a:p>
                  </a:txBody>
                  <a:tcPr marT="0"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8"/>
                  </a:ext>
                </a:extLst>
              </a:tr>
              <a:tr h="381069">
                <a:tc gridSpan="4">
                  <a:txBody>
                    <a:bodyPr/>
                    <a:lstStyle/>
                    <a:p>
                      <a:pPr algn="just"/>
                      <a:r>
                        <a:rPr lang="es-CO" sz="1500" dirty="0">
                          <a:solidFill>
                            <a:schemeClr val="tx1">
                              <a:lumMod val="65000"/>
                              <a:lumOff val="35000"/>
                            </a:schemeClr>
                          </a:solidFill>
                          <a:latin typeface="Gotham Medium"/>
                        </a:rPr>
                        <a:t>Elaboración,</a:t>
                      </a:r>
                      <a:r>
                        <a:rPr lang="es-CO" sz="1500" baseline="0" dirty="0">
                          <a:solidFill>
                            <a:schemeClr val="tx1">
                              <a:lumMod val="65000"/>
                              <a:lumOff val="35000"/>
                            </a:schemeClr>
                          </a:solidFill>
                          <a:latin typeface="Gotham Medium"/>
                        </a:rPr>
                        <a:t> revisión, aprobación y socialización de las actas de los Comités del SIGCMA.</a:t>
                      </a:r>
                      <a:endParaRPr lang="en-US" sz="1500" dirty="0">
                        <a:solidFill>
                          <a:schemeClr val="tx1">
                            <a:lumMod val="65000"/>
                            <a:lumOff val="35000"/>
                          </a:schemeClr>
                        </a:solidFill>
                        <a:latin typeface="Gotham Medium"/>
                      </a:endParaRPr>
                    </a:p>
                  </a:txBody>
                  <a:tcPr marT="0"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9"/>
                  </a:ext>
                </a:extLst>
              </a:tr>
              <a:tr h="274370">
                <a:tc gridSpan="4">
                  <a:txBody>
                    <a:bodyPr/>
                    <a:lstStyle/>
                    <a:p>
                      <a:pPr algn="just"/>
                      <a:r>
                        <a:rPr lang="es-CO" sz="1500" dirty="0">
                          <a:solidFill>
                            <a:schemeClr val="tx1">
                              <a:lumMod val="65000"/>
                              <a:lumOff val="35000"/>
                            </a:schemeClr>
                          </a:solidFill>
                          <a:latin typeface="Gotham Medium"/>
                        </a:rPr>
                        <a:t>Elaboración de respuestas a solicitudes.</a:t>
                      </a:r>
                      <a:endParaRPr lang="en-US" sz="1500" dirty="0">
                        <a:solidFill>
                          <a:schemeClr val="tx1">
                            <a:lumMod val="65000"/>
                            <a:lumOff val="35000"/>
                          </a:schemeClr>
                        </a:solidFill>
                        <a:latin typeface="Gotham Medium"/>
                      </a:endParaRPr>
                    </a:p>
                  </a:txBody>
                  <a:tcPr marT="0"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10"/>
                  </a:ext>
                </a:extLst>
              </a:tr>
              <a:tr h="282783">
                <a:tc gridSpan="4">
                  <a:txBody>
                    <a:bodyPr/>
                    <a:lstStyle/>
                    <a:p>
                      <a:pPr algn="just"/>
                      <a:r>
                        <a:rPr lang="es-CO" sz="1500" dirty="0">
                          <a:solidFill>
                            <a:schemeClr val="tx1">
                              <a:lumMod val="65000"/>
                              <a:lumOff val="35000"/>
                            </a:schemeClr>
                          </a:solidFill>
                          <a:latin typeface="Gotham Medium"/>
                        </a:rPr>
                        <a:t>Elaboración de Documentos e Informes</a:t>
                      </a:r>
                      <a:endParaRPr lang="en-US" sz="1500" dirty="0">
                        <a:solidFill>
                          <a:schemeClr val="tx1">
                            <a:lumMod val="65000"/>
                            <a:lumOff val="35000"/>
                          </a:schemeClr>
                        </a:solidFill>
                        <a:latin typeface="Gotham Medium"/>
                      </a:endParaRPr>
                    </a:p>
                  </a:txBody>
                  <a:tcPr marT="0"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dirty="0"/>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11"/>
                  </a:ext>
                </a:extLst>
              </a:tr>
            </a:tbl>
          </a:graphicData>
        </a:graphic>
      </p:graphicFrame>
      <p:cxnSp>
        <p:nvCxnSpPr>
          <p:cNvPr id="203" name="Straight Connector 41">
            <a:extLst>
              <a:ext uri="{FF2B5EF4-FFF2-40B4-BE49-F238E27FC236}">
                <a16:creationId xmlns:a16="http://schemas.microsoft.com/office/drawing/2014/main" id="{768C9111-165C-8440-A8C9-ECA52C687868}"/>
              </a:ext>
            </a:extLst>
          </p:cNvPr>
          <p:cNvCxnSpPr/>
          <p:nvPr/>
        </p:nvCxnSpPr>
        <p:spPr>
          <a:xfrm>
            <a:off x="1324841" y="1572898"/>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204" name="TextBox 44">
            <a:extLst>
              <a:ext uri="{FF2B5EF4-FFF2-40B4-BE49-F238E27FC236}">
                <a16:creationId xmlns:a16="http://schemas.microsoft.com/office/drawing/2014/main" id="{D83B896E-6536-A342-A503-C7A3F085EAAF}"/>
              </a:ext>
            </a:extLst>
          </p:cNvPr>
          <p:cNvSpPr txBox="1"/>
          <p:nvPr/>
        </p:nvSpPr>
        <p:spPr>
          <a:xfrm>
            <a:off x="1263443" y="1089363"/>
            <a:ext cx="4450257" cy="586314"/>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OBJETIVO ESPECÍFICO</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sp>
        <p:nvSpPr>
          <p:cNvPr id="205" name="Rectangle 69">
            <a:extLst>
              <a:ext uri="{FF2B5EF4-FFF2-40B4-BE49-F238E27FC236}">
                <a16:creationId xmlns:a16="http://schemas.microsoft.com/office/drawing/2014/main" id="{3B32B5E7-ED45-6945-942B-69C68272165A}"/>
              </a:ext>
            </a:extLst>
          </p:cNvPr>
          <p:cNvSpPr/>
          <p:nvPr/>
        </p:nvSpPr>
        <p:spPr>
          <a:xfrm>
            <a:off x="1095375" y="849337"/>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6" name="Rectangle 70">
            <a:extLst>
              <a:ext uri="{FF2B5EF4-FFF2-40B4-BE49-F238E27FC236}">
                <a16:creationId xmlns:a16="http://schemas.microsoft.com/office/drawing/2014/main" id="{A0F48E4F-354E-8D42-B488-D1086A08F77B}"/>
              </a:ext>
            </a:extLst>
          </p:cNvPr>
          <p:cNvSpPr/>
          <p:nvPr/>
        </p:nvSpPr>
        <p:spPr>
          <a:xfrm>
            <a:off x="1095375" y="1003720"/>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7" name="Rectangle 71">
            <a:extLst>
              <a:ext uri="{FF2B5EF4-FFF2-40B4-BE49-F238E27FC236}">
                <a16:creationId xmlns:a16="http://schemas.microsoft.com/office/drawing/2014/main" id="{1FA732A3-7B1A-284E-AE6F-12A67BEB5B54}"/>
              </a:ext>
            </a:extLst>
          </p:cNvPr>
          <p:cNvSpPr/>
          <p:nvPr/>
        </p:nvSpPr>
        <p:spPr>
          <a:xfrm>
            <a:off x="0" y="859206"/>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8" name="Rectangle 72">
            <a:extLst>
              <a:ext uri="{FF2B5EF4-FFF2-40B4-BE49-F238E27FC236}">
                <a16:creationId xmlns:a16="http://schemas.microsoft.com/office/drawing/2014/main" id="{A7C30E5C-621F-F04F-AD83-7C213D62479D}"/>
              </a:ext>
            </a:extLst>
          </p:cNvPr>
          <p:cNvSpPr/>
          <p:nvPr/>
        </p:nvSpPr>
        <p:spPr>
          <a:xfrm>
            <a:off x="241710" y="858094"/>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9" name="TextBox 81">
            <a:extLst>
              <a:ext uri="{FF2B5EF4-FFF2-40B4-BE49-F238E27FC236}">
                <a16:creationId xmlns:a16="http://schemas.microsoft.com/office/drawing/2014/main" id="{8B6663FE-9C5B-714F-8438-E6501F7F15CD}"/>
              </a:ext>
            </a:extLst>
          </p:cNvPr>
          <p:cNvSpPr txBox="1"/>
          <p:nvPr/>
        </p:nvSpPr>
        <p:spPr>
          <a:xfrm>
            <a:off x="147768" y="837226"/>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
        <p:nvSpPr>
          <p:cNvPr id="210" name="Rectangle 39">
            <a:extLst>
              <a:ext uri="{FF2B5EF4-FFF2-40B4-BE49-F238E27FC236}">
                <a16:creationId xmlns:a16="http://schemas.microsoft.com/office/drawing/2014/main" id="{688F2888-3AF1-5949-A31C-1AC24445D462}"/>
              </a:ext>
            </a:extLst>
          </p:cNvPr>
          <p:cNvSpPr/>
          <p:nvPr/>
        </p:nvSpPr>
        <p:spPr>
          <a:xfrm>
            <a:off x="1095375" y="849337"/>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11" name="Rectangle 40">
            <a:extLst>
              <a:ext uri="{FF2B5EF4-FFF2-40B4-BE49-F238E27FC236}">
                <a16:creationId xmlns:a16="http://schemas.microsoft.com/office/drawing/2014/main" id="{BBD84F1C-1FA3-F24A-9C58-C1972F003B0F}"/>
              </a:ext>
            </a:extLst>
          </p:cNvPr>
          <p:cNvSpPr/>
          <p:nvPr/>
        </p:nvSpPr>
        <p:spPr>
          <a:xfrm>
            <a:off x="1095375" y="1003720"/>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12" name="Rectangle 42">
            <a:extLst>
              <a:ext uri="{FF2B5EF4-FFF2-40B4-BE49-F238E27FC236}">
                <a16:creationId xmlns:a16="http://schemas.microsoft.com/office/drawing/2014/main" id="{6EA9D5E9-9903-CF43-B8BB-ED0409FE621C}"/>
              </a:ext>
            </a:extLst>
          </p:cNvPr>
          <p:cNvSpPr/>
          <p:nvPr/>
        </p:nvSpPr>
        <p:spPr>
          <a:xfrm>
            <a:off x="0" y="859206"/>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13" name="Rectangle 43">
            <a:extLst>
              <a:ext uri="{FF2B5EF4-FFF2-40B4-BE49-F238E27FC236}">
                <a16:creationId xmlns:a16="http://schemas.microsoft.com/office/drawing/2014/main" id="{F574D4FF-D45F-654F-847B-A623D9B23508}"/>
              </a:ext>
            </a:extLst>
          </p:cNvPr>
          <p:cNvSpPr/>
          <p:nvPr/>
        </p:nvSpPr>
        <p:spPr>
          <a:xfrm>
            <a:off x="241710" y="858094"/>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14" name="TextBox 81">
            <a:extLst>
              <a:ext uri="{FF2B5EF4-FFF2-40B4-BE49-F238E27FC236}">
                <a16:creationId xmlns:a16="http://schemas.microsoft.com/office/drawing/2014/main" id="{8B6663FE-9C5B-714F-8438-E6501F7F15CD}"/>
              </a:ext>
            </a:extLst>
          </p:cNvPr>
          <p:cNvSpPr txBox="1"/>
          <p:nvPr/>
        </p:nvSpPr>
        <p:spPr>
          <a:xfrm>
            <a:off x="147768" y="837226"/>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grpSp>
        <p:nvGrpSpPr>
          <p:cNvPr id="215" name="Group 104">
            <a:extLst>
              <a:ext uri="{FF2B5EF4-FFF2-40B4-BE49-F238E27FC236}">
                <a16:creationId xmlns:a16="http://schemas.microsoft.com/office/drawing/2014/main" id="{F92D2BA8-4210-BC4F-90FE-97F981A42945}"/>
              </a:ext>
            </a:extLst>
          </p:cNvPr>
          <p:cNvGrpSpPr/>
          <p:nvPr/>
        </p:nvGrpSpPr>
        <p:grpSpPr>
          <a:xfrm>
            <a:off x="6568296" y="3581520"/>
            <a:ext cx="109440" cy="109440"/>
            <a:chOff x="4200892" y="4432105"/>
            <a:chExt cx="109440" cy="109440"/>
          </a:xfrm>
        </p:grpSpPr>
        <p:grpSp>
          <p:nvGrpSpPr>
            <p:cNvPr id="216"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19"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20"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17"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18"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39" name="Group 104">
            <a:extLst>
              <a:ext uri="{FF2B5EF4-FFF2-40B4-BE49-F238E27FC236}">
                <a16:creationId xmlns:a16="http://schemas.microsoft.com/office/drawing/2014/main" id="{F92D2BA8-4210-BC4F-90FE-97F981A42945}"/>
              </a:ext>
            </a:extLst>
          </p:cNvPr>
          <p:cNvGrpSpPr/>
          <p:nvPr/>
        </p:nvGrpSpPr>
        <p:grpSpPr>
          <a:xfrm>
            <a:off x="6568296" y="4004608"/>
            <a:ext cx="109440" cy="109440"/>
            <a:chOff x="4200892" y="4432105"/>
            <a:chExt cx="109440" cy="109440"/>
          </a:xfrm>
        </p:grpSpPr>
        <p:grpSp>
          <p:nvGrpSpPr>
            <p:cNvPr id="240"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43"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44"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41"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42"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383" name="Group 104">
            <a:extLst>
              <a:ext uri="{FF2B5EF4-FFF2-40B4-BE49-F238E27FC236}">
                <a16:creationId xmlns:a16="http://schemas.microsoft.com/office/drawing/2014/main" id="{F92D2BA8-4210-BC4F-90FE-97F981A42945}"/>
              </a:ext>
            </a:extLst>
          </p:cNvPr>
          <p:cNvGrpSpPr/>
          <p:nvPr/>
        </p:nvGrpSpPr>
        <p:grpSpPr>
          <a:xfrm>
            <a:off x="6595592" y="6625022"/>
            <a:ext cx="109440" cy="109440"/>
            <a:chOff x="4200892" y="4432105"/>
            <a:chExt cx="109440" cy="109440"/>
          </a:xfrm>
        </p:grpSpPr>
        <p:grpSp>
          <p:nvGrpSpPr>
            <p:cNvPr id="384"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387"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388"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385"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386"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389" name="Group 104">
            <a:extLst>
              <a:ext uri="{FF2B5EF4-FFF2-40B4-BE49-F238E27FC236}">
                <a16:creationId xmlns:a16="http://schemas.microsoft.com/office/drawing/2014/main" id="{F92D2BA8-4210-BC4F-90FE-97F981A42945}"/>
              </a:ext>
            </a:extLst>
          </p:cNvPr>
          <p:cNvGrpSpPr/>
          <p:nvPr/>
        </p:nvGrpSpPr>
        <p:grpSpPr>
          <a:xfrm>
            <a:off x="7143784" y="6627294"/>
            <a:ext cx="109440" cy="109440"/>
            <a:chOff x="4200892" y="4432105"/>
            <a:chExt cx="109440" cy="109440"/>
          </a:xfrm>
        </p:grpSpPr>
        <p:grpSp>
          <p:nvGrpSpPr>
            <p:cNvPr id="390"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393"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394"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391"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392"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395" name="Group 104">
            <a:extLst>
              <a:ext uri="{FF2B5EF4-FFF2-40B4-BE49-F238E27FC236}">
                <a16:creationId xmlns:a16="http://schemas.microsoft.com/office/drawing/2014/main" id="{F92D2BA8-4210-BC4F-90FE-97F981A42945}"/>
              </a:ext>
            </a:extLst>
          </p:cNvPr>
          <p:cNvGrpSpPr/>
          <p:nvPr/>
        </p:nvGrpSpPr>
        <p:grpSpPr>
          <a:xfrm>
            <a:off x="7623736" y="6629566"/>
            <a:ext cx="109440" cy="109440"/>
            <a:chOff x="4200892" y="4432105"/>
            <a:chExt cx="109440" cy="109440"/>
          </a:xfrm>
        </p:grpSpPr>
        <p:grpSp>
          <p:nvGrpSpPr>
            <p:cNvPr id="396"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399"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400"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397"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398"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401" name="Group 104">
            <a:extLst>
              <a:ext uri="{FF2B5EF4-FFF2-40B4-BE49-F238E27FC236}">
                <a16:creationId xmlns:a16="http://schemas.microsoft.com/office/drawing/2014/main" id="{F92D2BA8-4210-BC4F-90FE-97F981A42945}"/>
              </a:ext>
            </a:extLst>
          </p:cNvPr>
          <p:cNvGrpSpPr/>
          <p:nvPr/>
        </p:nvGrpSpPr>
        <p:grpSpPr>
          <a:xfrm>
            <a:off x="8153736" y="6627294"/>
            <a:ext cx="109440" cy="109440"/>
            <a:chOff x="4200892" y="4432105"/>
            <a:chExt cx="109440" cy="109440"/>
          </a:xfrm>
        </p:grpSpPr>
        <p:grpSp>
          <p:nvGrpSpPr>
            <p:cNvPr id="402"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405"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406"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403"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404"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72" name="Group 104">
            <a:extLst>
              <a:ext uri="{FF2B5EF4-FFF2-40B4-BE49-F238E27FC236}">
                <a16:creationId xmlns:a16="http://schemas.microsoft.com/office/drawing/2014/main" id="{78518BE7-CCA4-4FCB-B1F6-B190EB6C8F9C}"/>
              </a:ext>
            </a:extLst>
          </p:cNvPr>
          <p:cNvGrpSpPr/>
          <p:nvPr/>
        </p:nvGrpSpPr>
        <p:grpSpPr>
          <a:xfrm>
            <a:off x="6597864" y="6231505"/>
            <a:ext cx="109440" cy="109440"/>
            <a:chOff x="4200892" y="4432105"/>
            <a:chExt cx="109440" cy="109440"/>
          </a:xfrm>
        </p:grpSpPr>
        <p:grpSp>
          <p:nvGrpSpPr>
            <p:cNvPr id="173" name="Group 115">
              <a:extLst>
                <a:ext uri="{FF2B5EF4-FFF2-40B4-BE49-F238E27FC236}">
                  <a16:creationId xmlns:a16="http://schemas.microsoft.com/office/drawing/2014/main" id="{AF123369-FCE8-427F-984F-93C676575DB0}"/>
                </a:ext>
              </a:extLst>
            </p:cNvPr>
            <p:cNvGrpSpPr>
              <a:grpSpLocks noChangeAspect="1"/>
            </p:cNvGrpSpPr>
            <p:nvPr/>
          </p:nvGrpSpPr>
          <p:grpSpPr>
            <a:xfrm rot="10800000">
              <a:off x="4210817" y="4439517"/>
              <a:ext cx="89587" cy="90000"/>
              <a:chOff x="3994150" y="4504881"/>
              <a:chExt cx="108000" cy="108498"/>
            </a:xfrm>
          </p:grpSpPr>
          <p:sp>
            <p:nvSpPr>
              <p:cNvPr id="176" name="Pie 118">
                <a:extLst>
                  <a:ext uri="{FF2B5EF4-FFF2-40B4-BE49-F238E27FC236}">
                    <a16:creationId xmlns:a16="http://schemas.microsoft.com/office/drawing/2014/main" id="{36C69FF3-A037-4BF3-B106-F3E596ADFB1E}"/>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77" name="Pie 119">
                <a:extLst>
                  <a:ext uri="{FF2B5EF4-FFF2-40B4-BE49-F238E27FC236}">
                    <a16:creationId xmlns:a16="http://schemas.microsoft.com/office/drawing/2014/main" id="{3B0AF264-AC38-4271-A652-2660C5EA5C3B}"/>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74" name="Arc 116">
              <a:extLst>
                <a:ext uri="{FF2B5EF4-FFF2-40B4-BE49-F238E27FC236}">
                  <a16:creationId xmlns:a16="http://schemas.microsoft.com/office/drawing/2014/main" id="{0F6F2828-E6B9-4CFD-99D7-7F22D86C31A5}"/>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75" name="Arc 117">
              <a:extLst>
                <a:ext uri="{FF2B5EF4-FFF2-40B4-BE49-F238E27FC236}">
                  <a16:creationId xmlns:a16="http://schemas.microsoft.com/office/drawing/2014/main" id="{EACD9C1E-821D-4A97-844E-A97C53A8A24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78" name="Group 104">
            <a:extLst>
              <a:ext uri="{FF2B5EF4-FFF2-40B4-BE49-F238E27FC236}">
                <a16:creationId xmlns:a16="http://schemas.microsoft.com/office/drawing/2014/main" id="{017DE4F9-A994-452A-AB5A-7BBDDD24EDBF}"/>
              </a:ext>
            </a:extLst>
          </p:cNvPr>
          <p:cNvGrpSpPr/>
          <p:nvPr/>
        </p:nvGrpSpPr>
        <p:grpSpPr>
          <a:xfrm>
            <a:off x="7146056" y="6233777"/>
            <a:ext cx="109440" cy="109440"/>
            <a:chOff x="4200892" y="4432105"/>
            <a:chExt cx="109440" cy="109440"/>
          </a:xfrm>
        </p:grpSpPr>
        <p:grpSp>
          <p:nvGrpSpPr>
            <p:cNvPr id="179" name="Group 115">
              <a:extLst>
                <a:ext uri="{FF2B5EF4-FFF2-40B4-BE49-F238E27FC236}">
                  <a16:creationId xmlns:a16="http://schemas.microsoft.com/office/drawing/2014/main" id="{4D49D0CB-857A-4A76-8345-BB731A98BA28}"/>
                </a:ext>
              </a:extLst>
            </p:cNvPr>
            <p:cNvGrpSpPr>
              <a:grpSpLocks noChangeAspect="1"/>
            </p:cNvGrpSpPr>
            <p:nvPr/>
          </p:nvGrpSpPr>
          <p:grpSpPr>
            <a:xfrm rot="10800000">
              <a:off x="4210817" y="4439517"/>
              <a:ext cx="89587" cy="90000"/>
              <a:chOff x="3994150" y="4504881"/>
              <a:chExt cx="108000" cy="108498"/>
            </a:xfrm>
          </p:grpSpPr>
          <p:sp>
            <p:nvSpPr>
              <p:cNvPr id="182" name="Pie 118">
                <a:extLst>
                  <a:ext uri="{FF2B5EF4-FFF2-40B4-BE49-F238E27FC236}">
                    <a16:creationId xmlns:a16="http://schemas.microsoft.com/office/drawing/2014/main" id="{AC5A53B8-36AA-4C4D-9BEB-A60B9BC9CB72}"/>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83" name="Pie 119">
                <a:extLst>
                  <a:ext uri="{FF2B5EF4-FFF2-40B4-BE49-F238E27FC236}">
                    <a16:creationId xmlns:a16="http://schemas.microsoft.com/office/drawing/2014/main" id="{CE21EAF5-0961-4785-86AF-D6B8ABAC6F4B}"/>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80" name="Arc 116">
              <a:extLst>
                <a:ext uri="{FF2B5EF4-FFF2-40B4-BE49-F238E27FC236}">
                  <a16:creationId xmlns:a16="http://schemas.microsoft.com/office/drawing/2014/main" id="{1203B0D7-B95F-41ED-ABA3-675CF9DB5876}"/>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81" name="Arc 117">
              <a:extLst>
                <a:ext uri="{FF2B5EF4-FFF2-40B4-BE49-F238E27FC236}">
                  <a16:creationId xmlns:a16="http://schemas.microsoft.com/office/drawing/2014/main" id="{19E61B44-7565-4BDB-9FB2-2B5CE39D38CC}"/>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84" name="Group 104">
            <a:extLst>
              <a:ext uri="{FF2B5EF4-FFF2-40B4-BE49-F238E27FC236}">
                <a16:creationId xmlns:a16="http://schemas.microsoft.com/office/drawing/2014/main" id="{8784C6CF-295E-4B8A-B6B9-5A07B2DA3071}"/>
              </a:ext>
            </a:extLst>
          </p:cNvPr>
          <p:cNvGrpSpPr/>
          <p:nvPr/>
        </p:nvGrpSpPr>
        <p:grpSpPr>
          <a:xfrm>
            <a:off x="7626008" y="6236049"/>
            <a:ext cx="109440" cy="109440"/>
            <a:chOff x="4200892" y="4432105"/>
            <a:chExt cx="109440" cy="109440"/>
          </a:xfrm>
        </p:grpSpPr>
        <p:grpSp>
          <p:nvGrpSpPr>
            <p:cNvPr id="185" name="Group 115">
              <a:extLst>
                <a:ext uri="{FF2B5EF4-FFF2-40B4-BE49-F238E27FC236}">
                  <a16:creationId xmlns:a16="http://schemas.microsoft.com/office/drawing/2014/main" id="{83A36EB6-EAFE-4630-A23B-D155B4E3C866}"/>
                </a:ext>
              </a:extLst>
            </p:cNvPr>
            <p:cNvGrpSpPr>
              <a:grpSpLocks noChangeAspect="1"/>
            </p:cNvGrpSpPr>
            <p:nvPr/>
          </p:nvGrpSpPr>
          <p:grpSpPr>
            <a:xfrm rot="10800000">
              <a:off x="4210817" y="4439517"/>
              <a:ext cx="89587" cy="90000"/>
              <a:chOff x="3994150" y="4504881"/>
              <a:chExt cx="108000" cy="108498"/>
            </a:xfrm>
          </p:grpSpPr>
          <p:sp>
            <p:nvSpPr>
              <p:cNvPr id="188" name="Pie 118">
                <a:extLst>
                  <a:ext uri="{FF2B5EF4-FFF2-40B4-BE49-F238E27FC236}">
                    <a16:creationId xmlns:a16="http://schemas.microsoft.com/office/drawing/2014/main" id="{9569B419-F110-4034-9D67-56B105E4D5D4}"/>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89" name="Pie 119">
                <a:extLst>
                  <a:ext uri="{FF2B5EF4-FFF2-40B4-BE49-F238E27FC236}">
                    <a16:creationId xmlns:a16="http://schemas.microsoft.com/office/drawing/2014/main" id="{30307F91-8951-43FC-A8CC-96F8EAF9504F}"/>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86" name="Arc 116">
              <a:extLst>
                <a:ext uri="{FF2B5EF4-FFF2-40B4-BE49-F238E27FC236}">
                  <a16:creationId xmlns:a16="http://schemas.microsoft.com/office/drawing/2014/main" id="{D8722B57-4022-4FBF-B06E-EF7F5E9365C3}"/>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87" name="Arc 117">
              <a:extLst>
                <a:ext uri="{FF2B5EF4-FFF2-40B4-BE49-F238E27FC236}">
                  <a16:creationId xmlns:a16="http://schemas.microsoft.com/office/drawing/2014/main" id="{B96136EC-4912-468F-AE45-C44ED3291A57}"/>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90" name="Group 104">
            <a:extLst>
              <a:ext uri="{FF2B5EF4-FFF2-40B4-BE49-F238E27FC236}">
                <a16:creationId xmlns:a16="http://schemas.microsoft.com/office/drawing/2014/main" id="{111B6C7C-0D47-4714-A5B5-E9B8461919A7}"/>
              </a:ext>
            </a:extLst>
          </p:cNvPr>
          <p:cNvGrpSpPr/>
          <p:nvPr/>
        </p:nvGrpSpPr>
        <p:grpSpPr>
          <a:xfrm>
            <a:off x="8156008" y="6233777"/>
            <a:ext cx="109440" cy="109440"/>
            <a:chOff x="4200892" y="4432105"/>
            <a:chExt cx="109440" cy="109440"/>
          </a:xfrm>
        </p:grpSpPr>
        <p:grpSp>
          <p:nvGrpSpPr>
            <p:cNvPr id="191" name="Group 115">
              <a:extLst>
                <a:ext uri="{FF2B5EF4-FFF2-40B4-BE49-F238E27FC236}">
                  <a16:creationId xmlns:a16="http://schemas.microsoft.com/office/drawing/2014/main" id="{13418066-EBAD-41C7-87E2-C34CA8619481}"/>
                </a:ext>
              </a:extLst>
            </p:cNvPr>
            <p:cNvGrpSpPr>
              <a:grpSpLocks noChangeAspect="1"/>
            </p:cNvGrpSpPr>
            <p:nvPr/>
          </p:nvGrpSpPr>
          <p:grpSpPr>
            <a:xfrm rot="10800000">
              <a:off x="4210817" y="4439517"/>
              <a:ext cx="89587" cy="90000"/>
              <a:chOff x="3994150" y="4504881"/>
              <a:chExt cx="108000" cy="108498"/>
            </a:xfrm>
          </p:grpSpPr>
          <p:sp>
            <p:nvSpPr>
              <p:cNvPr id="194" name="Pie 118">
                <a:extLst>
                  <a:ext uri="{FF2B5EF4-FFF2-40B4-BE49-F238E27FC236}">
                    <a16:creationId xmlns:a16="http://schemas.microsoft.com/office/drawing/2014/main" id="{432434E1-2EA9-43F2-91A8-11E8AEB6EBEB}"/>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95" name="Pie 119">
                <a:extLst>
                  <a:ext uri="{FF2B5EF4-FFF2-40B4-BE49-F238E27FC236}">
                    <a16:creationId xmlns:a16="http://schemas.microsoft.com/office/drawing/2014/main" id="{47D3057A-B372-44F6-90AE-9240BEA25CC8}"/>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92" name="Arc 116">
              <a:extLst>
                <a:ext uri="{FF2B5EF4-FFF2-40B4-BE49-F238E27FC236}">
                  <a16:creationId xmlns:a16="http://schemas.microsoft.com/office/drawing/2014/main" id="{27A612DE-F86F-4DA7-B4E1-038241084700}"/>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93" name="Arc 117">
              <a:extLst>
                <a:ext uri="{FF2B5EF4-FFF2-40B4-BE49-F238E27FC236}">
                  <a16:creationId xmlns:a16="http://schemas.microsoft.com/office/drawing/2014/main" id="{38AB7C77-8C57-4B58-8A68-A1A1A97157BF}"/>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96" name="Group 104">
            <a:extLst>
              <a:ext uri="{FF2B5EF4-FFF2-40B4-BE49-F238E27FC236}">
                <a16:creationId xmlns:a16="http://schemas.microsoft.com/office/drawing/2014/main" id="{C5739BA0-DE6E-49FA-8503-C046A971FC74}"/>
              </a:ext>
            </a:extLst>
          </p:cNvPr>
          <p:cNvGrpSpPr/>
          <p:nvPr/>
        </p:nvGrpSpPr>
        <p:grpSpPr>
          <a:xfrm>
            <a:off x="6586488" y="5756102"/>
            <a:ext cx="109440" cy="109440"/>
            <a:chOff x="4200892" y="4432105"/>
            <a:chExt cx="109440" cy="109440"/>
          </a:xfrm>
        </p:grpSpPr>
        <p:grpSp>
          <p:nvGrpSpPr>
            <p:cNvPr id="197" name="Group 115">
              <a:extLst>
                <a:ext uri="{FF2B5EF4-FFF2-40B4-BE49-F238E27FC236}">
                  <a16:creationId xmlns:a16="http://schemas.microsoft.com/office/drawing/2014/main" id="{C7C1623D-39FC-4676-8AC0-D27F5A784D92}"/>
                </a:ext>
              </a:extLst>
            </p:cNvPr>
            <p:cNvGrpSpPr>
              <a:grpSpLocks noChangeAspect="1"/>
            </p:cNvGrpSpPr>
            <p:nvPr/>
          </p:nvGrpSpPr>
          <p:grpSpPr>
            <a:xfrm rot="10800000">
              <a:off x="4210817" y="4439517"/>
              <a:ext cx="89587" cy="90000"/>
              <a:chOff x="3994150" y="4504881"/>
              <a:chExt cx="108000" cy="108498"/>
            </a:xfrm>
          </p:grpSpPr>
          <p:sp>
            <p:nvSpPr>
              <p:cNvPr id="200" name="Pie 118">
                <a:extLst>
                  <a:ext uri="{FF2B5EF4-FFF2-40B4-BE49-F238E27FC236}">
                    <a16:creationId xmlns:a16="http://schemas.microsoft.com/office/drawing/2014/main" id="{6A52CDCA-0218-4690-9C5A-AB222EF88F6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01" name="Pie 119">
                <a:extLst>
                  <a:ext uri="{FF2B5EF4-FFF2-40B4-BE49-F238E27FC236}">
                    <a16:creationId xmlns:a16="http://schemas.microsoft.com/office/drawing/2014/main" id="{049BC392-B98E-4872-8F4E-B146952B6B10}"/>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98" name="Arc 116">
              <a:extLst>
                <a:ext uri="{FF2B5EF4-FFF2-40B4-BE49-F238E27FC236}">
                  <a16:creationId xmlns:a16="http://schemas.microsoft.com/office/drawing/2014/main" id="{C9C72828-5E68-4594-9AF3-22FEE15B428C}"/>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99" name="Arc 117">
              <a:extLst>
                <a:ext uri="{FF2B5EF4-FFF2-40B4-BE49-F238E27FC236}">
                  <a16:creationId xmlns:a16="http://schemas.microsoft.com/office/drawing/2014/main" id="{A90590B2-E5D6-41B5-8909-4E0FE34B5E74}"/>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02" name="Group 104">
            <a:extLst>
              <a:ext uri="{FF2B5EF4-FFF2-40B4-BE49-F238E27FC236}">
                <a16:creationId xmlns:a16="http://schemas.microsoft.com/office/drawing/2014/main" id="{6B8BCDD8-EDC4-4E75-95F2-E4F3001EF0B7}"/>
              </a:ext>
            </a:extLst>
          </p:cNvPr>
          <p:cNvGrpSpPr/>
          <p:nvPr/>
        </p:nvGrpSpPr>
        <p:grpSpPr>
          <a:xfrm>
            <a:off x="7134680" y="5758374"/>
            <a:ext cx="109440" cy="109440"/>
            <a:chOff x="4200892" y="4432105"/>
            <a:chExt cx="109440" cy="109440"/>
          </a:xfrm>
        </p:grpSpPr>
        <p:grpSp>
          <p:nvGrpSpPr>
            <p:cNvPr id="221" name="Group 115">
              <a:extLst>
                <a:ext uri="{FF2B5EF4-FFF2-40B4-BE49-F238E27FC236}">
                  <a16:creationId xmlns:a16="http://schemas.microsoft.com/office/drawing/2014/main" id="{13814B5C-8E8F-4BC8-9466-0031E2CDD2D6}"/>
                </a:ext>
              </a:extLst>
            </p:cNvPr>
            <p:cNvGrpSpPr>
              <a:grpSpLocks noChangeAspect="1"/>
            </p:cNvGrpSpPr>
            <p:nvPr/>
          </p:nvGrpSpPr>
          <p:grpSpPr>
            <a:xfrm rot="10800000">
              <a:off x="4210817" y="4439517"/>
              <a:ext cx="89587" cy="90000"/>
              <a:chOff x="3994150" y="4504881"/>
              <a:chExt cx="108000" cy="108498"/>
            </a:xfrm>
          </p:grpSpPr>
          <p:sp>
            <p:nvSpPr>
              <p:cNvPr id="224" name="Pie 118">
                <a:extLst>
                  <a:ext uri="{FF2B5EF4-FFF2-40B4-BE49-F238E27FC236}">
                    <a16:creationId xmlns:a16="http://schemas.microsoft.com/office/drawing/2014/main" id="{590F6FD0-970B-466B-98C1-100425CE1CDC}"/>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25" name="Pie 119">
                <a:extLst>
                  <a:ext uri="{FF2B5EF4-FFF2-40B4-BE49-F238E27FC236}">
                    <a16:creationId xmlns:a16="http://schemas.microsoft.com/office/drawing/2014/main" id="{173CE00B-49F1-40E7-AAD9-03C4E90787E6}"/>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22" name="Arc 116">
              <a:extLst>
                <a:ext uri="{FF2B5EF4-FFF2-40B4-BE49-F238E27FC236}">
                  <a16:creationId xmlns:a16="http://schemas.microsoft.com/office/drawing/2014/main" id="{A9C7D564-89ED-4D9F-8B86-551CAE2466E6}"/>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23" name="Arc 117">
              <a:extLst>
                <a:ext uri="{FF2B5EF4-FFF2-40B4-BE49-F238E27FC236}">
                  <a16:creationId xmlns:a16="http://schemas.microsoft.com/office/drawing/2014/main" id="{5A8D4E47-F79B-4E48-B679-4CFA3C9E5FAE}"/>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26" name="Group 104">
            <a:extLst>
              <a:ext uri="{FF2B5EF4-FFF2-40B4-BE49-F238E27FC236}">
                <a16:creationId xmlns:a16="http://schemas.microsoft.com/office/drawing/2014/main" id="{530A6027-5481-475D-9802-9235865F7D3A}"/>
              </a:ext>
            </a:extLst>
          </p:cNvPr>
          <p:cNvGrpSpPr/>
          <p:nvPr/>
        </p:nvGrpSpPr>
        <p:grpSpPr>
          <a:xfrm>
            <a:off x="7614632" y="5760646"/>
            <a:ext cx="109440" cy="109440"/>
            <a:chOff x="4200892" y="4432105"/>
            <a:chExt cx="109440" cy="109440"/>
          </a:xfrm>
        </p:grpSpPr>
        <p:grpSp>
          <p:nvGrpSpPr>
            <p:cNvPr id="227" name="Group 115">
              <a:extLst>
                <a:ext uri="{FF2B5EF4-FFF2-40B4-BE49-F238E27FC236}">
                  <a16:creationId xmlns:a16="http://schemas.microsoft.com/office/drawing/2014/main" id="{51A2FE89-4018-4C7D-BEC4-0512A03E0440}"/>
                </a:ext>
              </a:extLst>
            </p:cNvPr>
            <p:cNvGrpSpPr>
              <a:grpSpLocks noChangeAspect="1"/>
            </p:cNvGrpSpPr>
            <p:nvPr/>
          </p:nvGrpSpPr>
          <p:grpSpPr>
            <a:xfrm rot="10800000">
              <a:off x="4210817" y="4439517"/>
              <a:ext cx="89587" cy="90000"/>
              <a:chOff x="3994150" y="4504881"/>
              <a:chExt cx="108000" cy="108498"/>
            </a:xfrm>
          </p:grpSpPr>
          <p:sp>
            <p:nvSpPr>
              <p:cNvPr id="230" name="Pie 118">
                <a:extLst>
                  <a:ext uri="{FF2B5EF4-FFF2-40B4-BE49-F238E27FC236}">
                    <a16:creationId xmlns:a16="http://schemas.microsoft.com/office/drawing/2014/main" id="{2C1ED224-8477-41E4-AD51-08480C49B43D}"/>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31" name="Pie 119">
                <a:extLst>
                  <a:ext uri="{FF2B5EF4-FFF2-40B4-BE49-F238E27FC236}">
                    <a16:creationId xmlns:a16="http://schemas.microsoft.com/office/drawing/2014/main" id="{AA3A7405-E334-43A5-A92D-14B7E4D06534}"/>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28" name="Arc 116">
              <a:extLst>
                <a:ext uri="{FF2B5EF4-FFF2-40B4-BE49-F238E27FC236}">
                  <a16:creationId xmlns:a16="http://schemas.microsoft.com/office/drawing/2014/main" id="{C11459AB-EECE-4276-A755-030B15BAD6EE}"/>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29" name="Arc 117">
              <a:extLst>
                <a:ext uri="{FF2B5EF4-FFF2-40B4-BE49-F238E27FC236}">
                  <a16:creationId xmlns:a16="http://schemas.microsoft.com/office/drawing/2014/main" id="{5E5D1F10-59B4-4C70-9DBE-B2A20AE37F5A}"/>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32" name="Group 104">
            <a:extLst>
              <a:ext uri="{FF2B5EF4-FFF2-40B4-BE49-F238E27FC236}">
                <a16:creationId xmlns:a16="http://schemas.microsoft.com/office/drawing/2014/main" id="{3826E437-C7A0-4EDA-A200-7F47EC9F8A79}"/>
              </a:ext>
            </a:extLst>
          </p:cNvPr>
          <p:cNvGrpSpPr/>
          <p:nvPr/>
        </p:nvGrpSpPr>
        <p:grpSpPr>
          <a:xfrm>
            <a:off x="8144632" y="5758374"/>
            <a:ext cx="109440" cy="109440"/>
            <a:chOff x="4200892" y="4432105"/>
            <a:chExt cx="109440" cy="109440"/>
          </a:xfrm>
        </p:grpSpPr>
        <p:grpSp>
          <p:nvGrpSpPr>
            <p:cNvPr id="233" name="Group 115">
              <a:extLst>
                <a:ext uri="{FF2B5EF4-FFF2-40B4-BE49-F238E27FC236}">
                  <a16:creationId xmlns:a16="http://schemas.microsoft.com/office/drawing/2014/main" id="{A5A1C186-4AEE-4EB4-ACC9-8A125F576352}"/>
                </a:ext>
              </a:extLst>
            </p:cNvPr>
            <p:cNvGrpSpPr>
              <a:grpSpLocks noChangeAspect="1"/>
            </p:cNvGrpSpPr>
            <p:nvPr/>
          </p:nvGrpSpPr>
          <p:grpSpPr>
            <a:xfrm rot="10800000">
              <a:off x="4210817" y="4439517"/>
              <a:ext cx="89587" cy="90000"/>
              <a:chOff x="3994150" y="4504881"/>
              <a:chExt cx="108000" cy="108498"/>
            </a:xfrm>
          </p:grpSpPr>
          <p:sp>
            <p:nvSpPr>
              <p:cNvPr id="236" name="Pie 118">
                <a:extLst>
                  <a:ext uri="{FF2B5EF4-FFF2-40B4-BE49-F238E27FC236}">
                    <a16:creationId xmlns:a16="http://schemas.microsoft.com/office/drawing/2014/main" id="{182AAA6F-7E11-40BF-8EC6-4EB2434CA49B}"/>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37" name="Pie 119">
                <a:extLst>
                  <a:ext uri="{FF2B5EF4-FFF2-40B4-BE49-F238E27FC236}">
                    <a16:creationId xmlns:a16="http://schemas.microsoft.com/office/drawing/2014/main" id="{9E25C01F-A32E-4F8D-B60F-4EF088A725F5}"/>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34" name="Arc 116">
              <a:extLst>
                <a:ext uri="{FF2B5EF4-FFF2-40B4-BE49-F238E27FC236}">
                  <a16:creationId xmlns:a16="http://schemas.microsoft.com/office/drawing/2014/main" id="{55AF916A-3B58-4116-90AA-4803151AED41}"/>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35" name="Arc 117">
              <a:extLst>
                <a:ext uri="{FF2B5EF4-FFF2-40B4-BE49-F238E27FC236}">
                  <a16:creationId xmlns:a16="http://schemas.microsoft.com/office/drawing/2014/main" id="{BDE313FB-B056-4A24-AD9C-71F161C45B41}"/>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38" name="Group 104">
            <a:extLst>
              <a:ext uri="{FF2B5EF4-FFF2-40B4-BE49-F238E27FC236}">
                <a16:creationId xmlns:a16="http://schemas.microsoft.com/office/drawing/2014/main" id="{DE423476-85EA-4C54-90C4-4F7DA3B4DF16}"/>
              </a:ext>
            </a:extLst>
          </p:cNvPr>
          <p:cNvGrpSpPr/>
          <p:nvPr/>
        </p:nvGrpSpPr>
        <p:grpSpPr>
          <a:xfrm>
            <a:off x="6588760" y="5321645"/>
            <a:ext cx="109440" cy="109440"/>
            <a:chOff x="4200892" y="4432105"/>
            <a:chExt cx="109440" cy="109440"/>
          </a:xfrm>
        </p:grpSpPr>
        <p:grpSp>
          <p:nvGrpSpPr>
            <p:cNvPr id="245" name="Group 115">
              <a:extLst>
                <a:ext uri="{FF2B5EF4-FFF2-40B4-BE49-F238E27FC236}">
                  <a16:creationId xmlns:a16="http://schemas.microsoft.com/office/drawing/2014/main" id="{8DC11A98-A086-401E-B095-D0EFDC6C0991}"/>
                </a:ext>
              </a:extLst>
            </p:cNvPr>
            <p:cNvGrpSpPr>
              <a:grpSpLocks noChangeAspect="1"/>
            </p:cNvGrpSpPr>
            <p:nvPr/>
          </p:nvGrpSpPr>
          <p:grpSpPr>
            <a:xfrm rot="10800000">
              <a:off x="4210817" y="4439517"/>
              <a:ext cx="89587" cy="90000"/>
              <a:chOff x="3994150" y="4504881"/>
              <a:chExt cx="108000" cy="108498"/>
            </a:xfrm>
          </p:grpSpPr>
          <p:sp>
            <p:nvSpPr>
              <p:cNvPr id="248" name="Pie 118">
                <a:extLst>
                  <a:ext uri="{FF2B5EF4-FFF2-40B4-BE49-F238E27FC236}">
                    <a16:creationId xmlns:a16="http://schemas.microsoft.com/office/drawing/2014/main" id="{41C93D66-106A-4290-AC47-A02CC97061D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49" name="Pie 119">
                <a:extLst>
                  <a:ext uri="{FF2B5EF4-FFF2-40B4-BE49-F238E27FC236}">
                    <a16:creationId xmlns:a16="http://schemas.microsoft.com/office/drawing/2014/main" id="{B843C421-1C8D-4AB8-824A-EAEA2521CBF8}"/>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46" name="Arc 116">
              <a:extLst>
                <a:ext uri="{FF2B5EF4-FFF2-40B4-BE49-F238E27FC236}">
                  <a16:creationId xmlns:a16="http://schemas.microsoft.com/office/drawing/2014/main" id="{F741BFC1-A918-4C02-B718-C91131B6EB7E}"/>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47" name="Arc 117">
              <a:extLst>
                <a:ext uri="{FF2B5EF4-FFF2-40B4-BE49-F238E27FC236}">
                  <a16:creationId xmlns:a16="http://schemas.microsoft.com/office/drawing/2014/main" id="{15090C67-B043-460C-8210-ADE809C6E59E}"/>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50" name="Group 104">
            <a:extLst>
              <a:ext uri="{FF2B5EF4-FFF2-40B4-BE49-F238E27FC236}">
                <a16:creationId xmlns:a16="http://schemas.microsoft.com/office/drawing/2014/main" id="{F421557F-4FAB-47DF-B689-0E6B55B98625}"/>
              </a:ext>
            </a:extLst>
          </p:cNvPr>
          <p:cNvGrpSpPr/>
          <p:nvPr/>
        </p:nvGrpSpPr>
        <p:grpSpPr>
          <a:xfrm>
            <a:off x="7136952" y="5323917"/>
            <a:ext cx="109440" cy="109440"/>
            <a:chOff x="4200892" y="4432105"/>
            <a:chExt cx="109440" cy="109440"/>
          </a:xfrm>
        </p:grpSpPr>
        <p:grpSp>
          <p:nvGrpSpPr>
            <p:cNvPr id="251" name="Group 115">
              <a:extLst>
                <a:ext uri="{FF2B5EF4-FFF2-40B4-BE49-F238E27FC236}">
                  <a16:creationId xmlns:a16="http://schemas.microsoft.com/office/drawing/2014/main" id="{3D991156-90BD-4B28-BC23-189DF270422B}"/>
                </a:ext>
              </a:extLst>
            </p:cNvPr>
            <p:cNvGrpSpPr>
              <a:grpSpLocks noChangeAspect="1"/>
            </p:cNvGrpSpPr>
            <p:nvPr/>
          </p:nvGrpSpPr>
          <p:grpSpPr>
            <a:xfrm rot="10800000">
              <a:off x="4210817" y="4439517"/>
              <a:ext cx="89587" cy="90000"/>
              <a:chOff x="3994150" y="4504881"/>
              <a:chExt cx="108000" cy="108498"/>
            </a:xfrm>
          </p:grpSpPr>
          <p:sp>
            <p:nvSpPr>
              <p:cNvPr id="254" name="Pie 118">
                <a:extLst>
                  <a:ext uri="{FF2B5EF4-FFF2-40B4-BE49-F238E27FC236}">
                    <a16:creationId xmlns:a16="http://schemas.microsoft.com/office/drawing/2014/main" id="{67928A2C-7CBE-4EA7-92A2-D365382CBBEF}"/>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55" name="Pie 119">
                <a:extLst>
                  <a:ext uri="{FF2B5EF4-FFF2-40B4-BE49-F238E27FC236}">
                    <a16:creationId xmlns:a16="http://schemas.microsoft.com/office/drawing/2014/main" id="{E524A1F8-A0E1-411C-9AD0-23624CAB39A9}"/>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52" name="Arc 116">
              <a:extLst>
                <a:ext uri="{FF2B5EF4-FFF2-40B4-BE49-F238E27FC236}">
                  <a16:creationId xmlns:a16="http://schemas.microsoft.com/office/drawing/2014/main" id="{5808A02A-CCBF-47E5-8BB6-E58E564196EF}"/>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53" name="Arc 117">
              <a:extLst>
                <a:ext uri="{FF2B5EF4-FFF2-40B4-BE49-F238E27FC236}">
                  <a16:creationId xmlns:a16="http://schemas.microsoft.com/office/drawing/2014/main" id="{73F6C71B-D629-4E9B-B5EA-B4CA5EBCABB0}"/>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56" name="Group 104">
            <a:extLst>
              <a:ext uri="{FF2B5EF4-FFF2-40B4-BE49-F238E27FC236}">
                <a16:creationId xmlns:a16="http://schemas.microsoft.com/office/drawing/2014/main" id="{AD277B3D-82E4-4622-A3B1-F0100D3ECA93}"/>
              </a:ext>
            </a:extLst>
          </p:cNvPr>
          <p:cNvGrpSpPr/>
          <p:nvPr/>
        </p:nvGrpSpPr>
        <p:grpSpPr>
          <a:xfrm>
            <a:off x="7616904" y="5326189"/>
            <a:ext cx="109440" cy="109440"/>
            <a:chOff x="4200892" y="4432105"/>
            <a:chExt cx="109440" cy="109440"/>
          </a:xfrm>
        </p:grpSpPr>
        <p:grpSp>
          <p:nvGrpSpPr>
            <p:cNvPr id="257" name="Group 115">
              <a:extLst>
                <a:ext uri="{FF2B5EF4-FFF2-40B4-BE49-F238E27FC236}">
                  <a16:creationId xmlns:a16="http://schemas.microsoft.com/office/drawing/2014/main" id="{9C131925-A263-42D1-97EF-F5BB58DCB856}"/>
                </a:ext>
              </a:extLst>
            </p:cNvPr>
            <p:cNvGrpSpPr>
              <a:grpSpLocks noChangeAspect="1"/>
            </p:cNvGrpSpPr>
            <p:nvPr/>
          </p:nvGrpSpPr>
          <p:grpSpPr>
            <a:xfrm rot="10800000">
              <a:off x="4210817" y="4439517"/>
              <a:ext cx="89587" cy="90000"/>
              <a:chOff x="3994150" y="4504881"/>
              <a:chExt cx="108000" cy="108498"/>
            </a:xfrm>
          </p:grpSpPr>
          <p:sp>
            <p:nvSpPr>
              <p:cNvPr id="260" name="Pie 118">
                <a:extLst>
                  <a:ext uri="{FF2B5EF4-FFF2-40B4-BE49-F238E27FC236}">
                    <a16:creationId xmlns:a16="http://schemas.microsoft.com/office/drawing/2014/main" id="{DE0669B0-1604-4FFA-BEE8-7426BF227B1D}"/>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61" name="Pie 119">
                <a:extLst>
                  <a:ext uri="{FF2B5EF4-FFF2-40B4-BE49-F238E27FC236}">
                    <a16:creationId xmlns:a16="http://schemas.microsoft.com/office/drawing/2014/main" id="{8E04C99C-52FF-4EDF-924E-59E44C6C0F6C}"/>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58" name="Arc 116">
              <a:extLst>
                <a:ext uri="{FF2B5EF4-FFF2-40B4-BE49-F238E27FC236}">
                  <a16:creationId xmlns:a16="http://schemas.microsoft.com/office/drawing/2014/main" id="{9E904B08-1A10-49EF-967C-03920A77E09C}"/>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59" name="Arc 117">
              <a:extLst>
                <a:ext uri="{FF2B5EF4-FFF2-40B4-BE49-F238E27FC236}">
                  <a16:creationId xmlns:a16="http://schemas.microsoft.com/office/drawing/2014/main" id="{8B5E74BE-3718-486B-9129-5D3E724F1EF3}"/>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62" name="Group 104">
            <a:extLst>
              <a:ext uri="{FF2B5EF4-FFF2-40B4-BE49-F238E27FC236}">
                <a16:creationId xmlns:a16="http://schemas.microsoft.com/office/drawing/2014/main" id="{5390E019-D317-434E-AD19-EC7DC4B8B758}"/>
              </a:ext>
            </a:extLst>
          </p:cNvPr>
          <p:cNvGrpSpPr/>
          <p:nvPr/>
        </p:nvGrpSpPr>
        <p:grpSpPr>
          <a:xfrm>
            <a:off x="8146904" y="5323917"/>
            <a:ext cx="109440" cy="109440"/>
            <a:chOff x="4200892" y="4432105"/>
            <a:chExt cx="109440" cy="109440"/>
          </a:xfrm>
        </p:grpSpPr>
        <p:grpSp>
          <p:nvGrpSpPr>
            <p:cNvPr id="407" name="Group 115">
              <a:extLst>
                <a:ext uri="{FF2B5EF4-FFF2-40B4-BE49-F238E27FC236}">
                  <a16:creationId xmlns:a16="http://schemas.microsoft.com/office/drawing/2014/main" id="{9562D6E7-1221-41A0-88A8-E5F627CD1B47}"/>
                </a:ext>
              </a:extLst>
            </p:cNvPr>
            <p:cNvGrpSpPr>
              <a:grpSpLocks noChangeAspect="1"/>
            </p:cNvGrpSpPr>
            <p:nvPr/>
          </p:nvGrpSpPr>
          <p:grpSpPr>
            <a:xfrm rot="10800000">
              <a:off x="4210817" y="4439517"/>
              <a:ext cx="89587" cy="90000"/>
              <a:chOff x="3994150" y="4504881"/>
              <a:chExt cx="108000" cy="108498"/>
            </a:xfrm>
          </p:grpSpPr>
          <p:sp>
            <p:nvSpPr>
              <p:cNvPr id="410" name="Pie 118">
                <a:extLst>
                  <a:ext uri="{FF2B5EF4-FFF2-40B4-BE49-F238E27FC236}">
                    <a16:creationId xmlns:a16="http://schemas.microsoft.com/office/drawing/2014/main" id="{0966C8E2-E152-43E6-B55C-D5E9D427DDD5}"/>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411" name="Pie 119">
                <a:extLst>
                  <a:ext uri="{FF2B5EF4-FFF2-40B4-BE49-F238E27FC236}">
                    <a16:creationId xmlns:a16="http://schemas.microsoft.com/office/drawing/2014/main" id="{556BFA46-F36B-48F6-B686-5CBE5D9BF24D}"/>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408" name="Arc 116">
              <a:extLst>
                <a:ext uri="{FF2B5EF4-FFF2-40B4-BE49-F238E27FC236}">
                  <a16:creationId xmlns:a16="http://schemas.microsoft.com/office/drawing/2014/main" id="{A84C0558-3FAE-4AD4-BEC3-1D5BC6EA09C0}"/>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409" name="Arc 117">
              <a:extLst>
                <a:ext uri="{FF2B5EF4-FFF2-40B4-BE49-F238E27FC236}">
                  <a16:creationId xmlns:a16="http://schemas.microsoft.com/office/drawing/2014/main" id="{1744B4CF-BBB2-4CEE-8E50-49F844C6AB26}"/>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412" name="Group 104">
            <a:extLst>
              <a:ext uri="{FF2B5EF4-FFF2-40B4-BE49-F238E27FC236}">
                <a16:creationId xmlns:a16="http://schemas.microsoft.com/office/drawing/2014/main" id="{386C2919-A833-4697-9B85-6529239C8D68}"/>
              </a:ext>
            </a:extLst>
          </p:cNvPr>
          <p:cNvGrpSpPr/>
          <p:nvPr/>
        </p:nvGrpSpPr>
        <p:grpSpPr>
          <a:xfrm>
            <a:off x="6591032" y="4737060"/>
            <a:ext cx="109440" cy="109440"/>
            <a:chOff x="4200892" y="4432105"/>
            <a:chExt cx="109440" cy="109440"/>
          </a:xfrm>
        </p:grpSpPr>
        <p:grpSp>
          <p:nvGrpSpPr>
            <p:cNvPr id="413" name="Group 115">
              <a:extLst>
                <a:ext uri="{FF2B5EF4-FFF2-40B4-BE49-F238E27FC236}">
                  <a16:creationId xmlns:a16="http://schemas.microsoft.com/office/drawing/2014/main" id="{2A3045B6-EB28-4F5A-823F-BFD2D71D3375}"/>
                </a:ext>
              </a:extLst>
            </p:cNvPr>
            <p:cNvGrpSpPr>
              <a:grpSpLocks noChangeAspect="1"/>
            </p:cNvGrpSpPr>
            <p:nvPr/>
          </p:nvGrpSpPr>
          <p:grpSpPr>
            <a:xfrm rot="10800000">
              <a:off x="4210817" y="4439517"/>
              <a:ext cx="89587" cy="90000"/>
              <a:chOff x="3994150" y="4504881"/>
              <a:chExt cx="108000" cy="108498"/>
            </a:xfrm>
          </p:grpSpPr>
          <p:sp>
            <p:nvSpPr>
              <p:cNvPr id="416" name="Pie 118">
                <a:extLst>
                  <a:ext uri="{FF2B5EF4-FFF2-40B4-BE49-F238E27FC236}">
                    <a16:creationId xmlns:a16="http://schemas.microsoft.com/office/drawing/2014/main" id="{A0FDB371-C6A9-4B2A-86A8-89C7D1388EA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417" name="Pie 119">
                <a:extLst>
                  <a:ext uri="{FF2B5EF4-FFF2-40B4-BE49-F238E27FC236}">
                    <a16:creationId xmlns:a16="http://schemas.microsoft.com/office/drawing/2014/main" id="{7D0F15A5-B8A1-4335-A4A4-E34E05967A33}"/>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414" name="Arc 116">
              <a:extLst>
                <a:ext uri="{FF2B5EF4-FFF2-40B4-BE49-F238E27FC236}">
                  <a16:creationId xmlns:a16="http://schemas.microsoft.com/office/drawing/2014/main" id="{11B35B7E-7230-46D2-A2D1-82284543C8FA}"/>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415" name="Arc 117">
              <a:extLst>
                <a:ext uri="{FF2B5EF4-FFF2-40B4-BE49-F238E27FC236}">
                  <a16:creationId xmlns:a16="http://schemas.microsoft.com/office/drawing/2014/main" id="{72F0B165-DDBC-48F9-AC17-1469868C09E5}"/>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418" name="Group 104">
            <a:extLst>
              <a:ext uri="{FF2B5EF4-FFF2-40B4-BE49-F238E27FC236}">
                <a16:creationId xmlns:a16="http://schemas.microsoft.com/office/drawing/2014/main" id="{6F4F5A33-0CDB-4BFE-9196-135D2148D4AB}"/>
              </a:ext>
            </a:extLst>
          </p:cNvPr>
          <p:cNvGrpSpPr/>
          <p:nvPr/>
        </p:nvGrpSpPr>
        <p:grpSpPr>
          <a:xfrm>
            <a:off x="7139224" y="4739332"/>
            <a:ext cx="109440" cy="109440"/>
            <a:chOff x="4200892" y="4432105"/>
            <a:chExt cx="109440" cy="109440"/>
          </a:xfrm>
        </p:grpSpPr>
        <p:grpSp>
          <p:nvGrpSpPr>
            <p:cNvPr id="419" name="Group 115">
              <a:extLst>
                <a:ext uri="{FF2B5EF4-FFF2-40B4-BE49-F238E27FC236}">
                  <a16:creationId xmlns:a16="http://schemas.microsoft.com/office/drawing/2014/main" id="{99E76AA1-6524-49E1-BBA1-492E922F1566}"/>
                </a:ext>
              </a:extLst>
            </p:cNvPr>
            <p:cNvGrpSpPr>
              <a:grpSpLocks noChangeAspect="1"/>
            </p:cNvGrpSpPr>
            <p:nvPr/>
          </p:nvGrpSpPr>
          <p:grpSpPr>
            <a:xfrm rot="10800000">
              <a:off x="4210817" y="4439517"/>
              <a:ext cx="89587" cy="90000"/>
              <a:chOff x="3994150" y="4504881"/>
              <a:chExt cx="108000" cy="108498"/>
            </a:xfrm>
          </p:grpSpPr>
          <p:sp>
            <p:nvSpPr>
              <p:cNvPr id="422" name="Pie 118">
                <a:extLst>
                  <a:ext uri="{FF2B5EF4-FFF2-40B4-BE49-F238E27FC236}">
                    <a16:creationId xmlns:a16="http://schemas.microsoft.com/office/drawing/2014/main" id="{4FA1CEE1-BCCC-44A0-966D-C4E07B8D47BB}"/>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423" name="Pie 119">
                <a:extLst>
                  <a:ext uri="{FF2B5EF4-FFF2-40B4-BE49-F238E27FC236}">
                    <a16:creationId xmlns:a16="http://schemas.microsoft.com/office/drawing/2014/main" id="{A5AAB290-79D3-421C-ACC8-8CAF6F8C240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420" name="Arc 116">
              <a:extLst>
                <a:ext uri="{FF2B5EF4-FFF2-40B4-BE49-F238E27FC236}">
                  <a16:creationId xmlns:a16="http://schemas.microsoft.com/office/drawing/2014/main" id="{90CC7FC8-5D85-4E37-AA36-F1A616AC1935}"/>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421" name="Arc 117">
              <a:extLst>
                <a:ext uri="{FF2B5EF4-FFF2-40B4-BE49-F238E27FC236}">
                  <a16:creationId xmlns:a16="http://schemas.microsoft.com/office/drawing/2014/main" id="{E627AA67-9538-40CC-B13C-B793030D9945}"/>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424" name="Group 104">
            <a:extLst>
              <a:ext uri="{FF2B5EF4-FFF2-40B4-BE49-F238E27FC236}">
                <a16:creationId xmlns:a16="http://schemas.microsoft.com/office/drawing/2014/main" id="{7BFBD025-2066-49BE-8733-A6C911F45CB8}"/>
              </a:ext>
            </a:extLst>
          </p:cNvPr>
          <p:cNvGrpSpPr/>
          <p:nvPr/>
        </p:nvGrpSpPr>
        <p:grpSpPr>
          <a:xfrm>
            <a:off x="7619176" y="4741604"/>
            <a:ext cx="109440" cy="109440"/>
            <a:chOff x="4200892" y="4432105"/>
            <a:chExt cx="109440" cy="109440"/>
          </a:xfrm>
        </p:grpSpPr>
        <p:grpSp>
          <p:nvGrpSpPr>
            <p:cNvPr id="425" name="Group 115">
              <a:extLst>
                <a:ext uri="{FF2B5EF4-FFF2-40B4-BE49-F238E27FC236}">
                  <a16:creationId xmlns:a16="http://schemas.microsoft.com/office/drawing/2014/main" id="{BF8B61B4-11A9-40CF-A310-181B52B01F99}"/>
                </a:ext>
              </a:extLst>
            </p:cNvPr>
            <p:cNvGrpSpPr>
              <a:grpSpLocks noChangeAspect="1"/>
            </p:cNvGrpSpPr>
            <p:nvPr/>
          </p:nvGrpSpPr>
          <p:grpSpPr>
            <a:xfrm rot="10800000">
              <a:off x="4210817" y="4439517"/>
              <a:ext cx="89587" cy="90000"/>
              <a:chOff x="3994150" y="4504881"/>
              <a:chExt cx="108000" cy="108498"/>
            </a:xfrm>
          </p:grpSpPr>
          <p:sp>
            <p:nvSpPr>
              <p:cNvPr id="428" name="Pie 118">
                <a:extLst>
                  <a:ext uri="{FF2B5EF4-FFF2-40B4-BE49-F238E27FC236}">
                    <a16:creationId xmlns:a16="http://schemas.microsoft.com/office/drawing/2014/main" id="{DA080FCF-932D-4576-A944-84E07D758D26}"/>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429" name="Pie 119">
                <a:extLst>
                  <a:ext uri="{FF2B5EF4-FFF2-40B4-BE49-F238E27FC236}">
                    <a16:creationId xmlns:a16="http://schemas.microsoft.com/office/drawing/2014/main" id="{455DE0FE-4A4D-4824-AB00-25D446426100}"/>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426" name="Arc 116">
              <a:extLst>
                <a:ext uri="{FF2B5EF4-FFF2-40B4-BE49-F238E27FC236}">
                  <a16:creationId xmlns:a16="http://schemas.microsoft.com/office/drawing/2014/main" id="{0B99C99F-53B4-427E-987F-E72BBFD80D17}"/>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427" name="Arc 117">
              <a:extLst>
                <a:ext uri="{FF2B5EF4-FFF2-40B4-BE49-F238E27FC236}">
                  <a16:creationId xmlns:a16="http://schemas.microsoft.com/office/drawing/2014/main" id="{1354E1BE-0B0A-4318-9E8C-6B237A6147F3}"/>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430" name="Group 104">
            <a:extLst>
              <a:ext uri="{FF2B5EF4-FFF2-40B4-BE49-F238E27FC236}">
                <a16:creationId xmlns:a16="http://schemas.microsoft.com/office/drawing/2014/main" id="{D6712B2F-B513-40DA-BAD1-6B4543EC9B45}"/>
              </a:ext>
            </a:extLst>
          </p:cNvPr>
          <p:cNvGrpSpPr/>
          <p:nvPr/>
        </p:nvGrpSpPr>
        <p:grpSpPr>
          <a:xfrm>
            <a:off x="8149176" y="4739332"/>
            <a:ext cx="109440" cy="109440"/>
            <a:chOff x="4200892" y="4432105"/>
            <a:chExt cx="109440" cy="109440"/>
          </a:xfrm>
        </p:grpSpPr>
        <p:grpSp>
          <p:nvGrpSpPr>
            <p:cNvPr id="431" name="Group 115">
              <a:extLst>
                <a:ext uri="{FF2B5EF4-FFF2-40B4-BE49-F238E27FC236}">
                  <a16:creationId xmlns:a16="http://schemas.microsoft.com/office/drawing/2014/main" id="{ED049BC9-7A91-4FDA-A521-9C8B2BAEFA2F}"/>
                </a:ext>
              </a:extLst>
            </p:cNvPr>
            <p:cNvGrpSpPr>
              <a:grpSpLocks noChangeAspect="1"/>
            </p:cNvGrpSpPr>
            <p:nvPr/>
          </p:nvGrpSpPr>
          <p:grpSpPr>
            <a:xfrm rot="10800000">
              <a:off x="4210817" y="4439517"/>
              <a:ext cx="89587" cy="90000"/>
              <a:chOff x="3994150" y="4504881"/>
              <a:chExt cx="108000" cy="108498"/>
            </a:xfrm>
          </p:grpSpPr>
          <p:sp>
            <p:nvSpPr>
              <p:cNvPr id="434" name="Pie 118">
                <a:extLst>
                  <a:ext uri="{FF2B5EF4-FFF2-40B4-BE49-F238E27FC236}">
                    <a16:creationId xmlns:a16="http://schemas.microsoft.com/office/drawing/2014/main" id="{C0F651FA-0959-4738-8536-2A97534771CB}"/>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435" name="Pie 119">
                <a:extLst>
                  <a:ext uri="{FF2B5EF4-FFF2-40B4-BE49-F238E27FC236}">
                    <a16:creationId xmlns:a16="http://schemas.microsoft.com/office/drawing/2014/main" id="{80F2DAC8-7201-4937-830D-9473F81132AC}"/>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432" name="Arc 116">
              <a:extLst>
                <a:ext uri="{FF2B5EF4-FFF2-40B4-BE49-F238E27FC236}">
                  <a16:creationId xmlns:a16="http://schemas.microsoft.com/office/drawing/2014/main" id="{3CCA581E-CCAB-4A22-B531-F1B89163E1FA}"/>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433" name="Arc 117">
              <a:extLst>
                <a:ext uri="{FF2B5EF4-FFF2-40B4-BE49-F238E27FC236}">
                  <a16:creationId xmlns:a16="http://schemas.microsoft.com/office/drawing/2014/main" id="{FC8CF580-81B6-4F02-A08E-CE490FA07BB8}"/>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436" name="Group 104">
            <a:extLst>
              <a:ext uri="{FF2B5EF4-FFF2-40B4-BE49-F238E27FC236}">
                <a16:creationId xmlns:a16="http://schemas.microsoft.com/office/drawing/2014/main" id="{23B47694-28E2-4C6F-8A66-311FA98547F0}"/>
              </a:ext>
            </a:extLst>
          </p:cNvPr>
          <p:cNvGrpSpPr/>
          <p:nvPr/>
        </p:nvGrpSpPr>
        <p:grpSpPr>
          <a:xfrm>
            <a:off x="6579657" y="4343547"/>
            <a:ext cx="109440" cy="109440"/>
            <a:chOff x="4200892" y="4432105"/>
            <a:chExt cx="109440" cy="109440"/>
          </a:xfrm>
        </p:grpSpPr>
        <p:grpSp>
          <p:nvGrpSpPr>
            <p:cNvPr id="437" name="Group 115">
              <a:extLst>
                <a:ext uri="{FF2B5EF4-FFF2-40B4-BE49-F238E27FC236}">
                  <a16:creationId xmlns:a16="http://schemas.microsoft.com/office/drawing/2014/main" id="{DEC37805-AC92-40F8-BBFB-FB2521B84808}"/>
                </a:ext>
              </a:extLst>
            </p:cNvPr>
            <p:cNvGrpSpPr>
              <a:grpSpLocks noChangeAspect="1"/>
            </p:cNvGrpSpPr>
            <p:nvPr/>
          </p:nvGrpSpPr>
          <p:grpSpPr>
            <a:xfrm rot="10800000">
              <a:off x="4210817" y="4439517"/>
              <a:ext cx="89587" cy="90000"/>
              <a:chOff x="3994150" y="4504881"/>
              <a:chExt cx="108000" cy="108498"/>
            </a:xfrm>
          </p:grpSpPr>
          <p:sp>
            <p:nvSpPr>
              <p:cNvPr id="440" name="Pie 118">
                <a:extLst>
                  <a:ext uri="{FF2B5EF4-FFF2-40B4-BE49-F238E27FC236}">
                    <a16:creationId xmlns:a16="http://schemas.microsoft.com/office/drawing/2014/main" id="{673ABA67-AD77-4CFE-9919-8781F7449905}"/>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441" name="Pie 119">
                <a:extLst>
                  <a:ext uri="{FF2B5EF4-FFF2-40B4-BE49-F238E27FC236}">
                    <a16:creationId xmlns:a16="http://schemas.microsoft.com/office/drawing/2014/main" id="{9CD49FCD-A94D-4AE7-9DEF-C4209A2B5B7B}"/>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438" name="Arc 116">
              <a:extLst>
                <a:ext uri="{FF2B5EF4-FFF2-40B4-BE49-F238E27FC236}">
                  <a16:creationId xmlns:a16="http://schemas.microsoft.com/office/drawing/2014/main" id="{9B8175A1-143B-4934-9063-ACEC10BA39AE}"/>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439" name="Arc 117">
              <a:extLst>
                <a:ext uri="{FF2B5EF4-FFF2-40B4-BE49-F238E27FC236}">
                  <a16:creationId xmlns:a16="http://schemas.microsoft.com/office/drawing/2014/main" id="{D9EDC64B-7B1E-4D8D-AC5E-F46107A9775F}"/>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442" name="Group 104">
            <a:extLst>
              <a:ext uri="{FF2B5EF4-FFF2-40B4-BE49-F238E27FC236}">
                <a16:creationId xmlns:a16="http://schemas.microsoft.com/office/drawing/2014/main" id="{117CF913-CA5C-4B2D-81B0-BCC3D3DC5D94}"/>
              </a:ext>
            </a:extLst>
          </p:cNvPr>
          <p:cNvGrpSpPr/>
          <p:nvPr/>
        </p:nvGrpSpPr>
        <p:grpSpPr>
          <a:xfrm>
            <a:off x="7127849" y="4345819"/>
            <a:ext cx="109440" cy="109440"/>
            <a:chOff x="4200892" y="4432105"/>
            <a:chExt cx="109440" cy="109440"/>
          </a:xfrm>
        </p:grpSpPr>
        <p:grpSp>
          <p:nvGrpSpPr>
            <p:cNvPr id="443" name="Group 115">
              <a:extLst>
                <a:ext uri="{FF2B5EF4-FFF2-40B4-BE49-F238E27FC236}">
                  <a16:creationId xmlns:a16="http://schemas.microsoft.com/office/drawing/2014/main" id="{7FBE164A-83B6-4DE3-863C-73479AA37BD1}"/>
                </a:ext>
              </a:extLst>
            </p:cNvPr>
            <p:cNvGrpSpPr>
              <a:grpSpLocks noChangeAspect="1"/>
            </p:cNvGrpSpPr>
            <p:nvPr/>
          </p:nvGrpSpPr>
          <p:grpSpPr>
            <a:xfrm rot="10800000">
              <a:off x="4210817" y="4439517"/>
              <a:ext cx="89587" cy="90000"/>
              <a:chOff x="3994150" y="4504881"/>
              <a:chExt cx="108000" cy="108498"/>
            </a:xfrm>
          </p:grpSpPr>
          <p:sp>
            <p:nvSpPr>
              <p:cNvPr id="446" name="Pie 118">
                <a:extLst>
                  <a:ext uri="{FF2B5EF4-FFF2-40B4-BE49-F238E27FC236}">
                    <a16:creationId xmlns:a16="http://schemas.microsoft.com/office/drawing/2014/main" id="{D3E8DBA0-6B9D-48FE-9F3C-3A59C312B44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447" name="Pie 119">
                <a:extLst>
                  <a:ext uri="{FF2B5EF4-FFF2-40B4-BE49-F238E27FC236}">
                    <a16:creationId xmlns:a16="http://schemas.microsoft.com/office/drawing/2014/main" id="{3AB04444-ABDA-4CA7-AFB6-D127BFEB23BF}"/>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444" name="Arc 116">
              <a:extLst>
                <a:ext uri="{FF2B5EF4-FFF2-40B4-BE49-F238E27FC236}">
                  <a16:creationId xmlns:a16="http://schemas.microsoft.com/office/drawing/2014/main" id="{5650BC02-6B05-4C79-94F7-85BA486F246C}"/>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445" name="Arc 117">
              <a:extLst>
                <a:ext uri="{FF2B5EF4-FFF2-40B4-BE49-F238E27FC236}">
                  <a16:creationId xmlns:a16="http://schemas.microsoft.com/office/drawing/2014/main" id="{7CF7203B-B3A3-4E29-8788-7E088C584988}"/>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448" name="Group 104">
            <a:extLst>
              <a:ext uri="{FF2B5EF4-FFF2-40B4-BE49-F238E27FC236}">
                <a16:creationId xmlns:a16="http://schemas.microsoft.com/office/drawing/2014/main" id="{A6067D72-FB61-419B-98CC-CCA1777DD7A1}"/>
              </a:ext>
            </a:extLst>
          </p:cNvPr>
          <p:cNvGrpSpPr/>
          <p:nvPr/>
        </p:nvGrpSpPr>
        <p:grpSpPr>
          <a:xfrm>
            <a:off x="7607801" y="4348091"/>
            <a:ext cx="109440" cy="109440"/>
            <a:chOff x="4200892" y="4432105"/>
            <a:chExt cx="109440" cy="109440"/>
          </a:xfrm>
        </p:grpSpPr>
        <p:grpSp>
          <p:nvGrpSpPr>
            <p:cNvPr id="449" name="Group 115">
              <a:extLst>
                <a:ext uri="{FF2B5EF4-FFF2-40B4-BE49-F238E27FC236}">
                  <a16:creationId xmlns:a16="http://schemas.microsoft.com/office/drawing/2014/main" id="{AB1006B4-ECFA-4AA3-BA61-B40671E3F942}"/>
                </a:ext>
              </a:extLst>
            </p:cNvPr>
            <p:cNvGrpSpPr>
              <a:grpSpLocks noChangeAspect="1"/>
            </p:cNvGrpSpPr>
            <p:nvPr/>
          </p:nvGrpSpPr>
          <p:grpSpPr>
            <a:xfrm rot="10800000">
              <a:off x="4210817" y="4439517"/>
              <a:ext cx="89587" cy="90000"/>
              <a:chOff x="3994150" y="4504881"/>
              <a:chExt cx="108000" cy="108498"/>
            </a:xfrm>
          </p:grpSpPr>
          <p:sp>
            <p:nvSpPr>
              <p:cNvPr id="452" name="Pie 118">
                <a:extLst>
                  <a:ext uri="{FF2B5EF4-FFF2-40B4-BE49-F238E27FC236}">
                    <a16:creationId xmlns:a16="http://schemas.microsoft.com/office/drawing/2014/main" id="{2C6B9913-21FA-4D4D-B183-8DD8C509C31A}"/>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453" name="Pie 119">
                <a:extLst>
                  <a:ext uri="{FF2B5EF4-FFF2-40B4-BE49-F238E27FC236}">
                    <a16:creationId xmlns:a16="http://schemas.microsoft.com/office/drawing/2014/main" id="{D56B9FA9-234A-4B2A-AC9E-3C4FF7C18468}"/>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450" name="Arc 116">
              <a:extLst>
                <a:ext uri="{FF2B5EF4-FFF2-40B4-BE49-F238E27FC236}">
                  <a16:creationId xmlns:a16="http://schemas.microsoft.com/office/drawing/2014/main" id="{5DE64677-54E4-4359-8020-22C6D7F09DF4}"/>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451" name="Arc 117">
              <a:extLst>
                <a:ext uri="{FF2B5EF4-FFF2-40B4-BE49-F238E27FC236}">
                  <a16:creationId xmlns:a16="http://schemas.microsoft.com/office/drawing/2014/main" id="{C2F0E780-4497-4299-93B0-6BF45EBB96DC}"/>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454" name="Group 104">
            <a:extLst>
              <a:ext uri="{FF2B5EF4-FFF2-40B4-BE49-F238E27FC236}">
                <a16:creationId xmlns:a16="http://schemas.microsoft.com/office/drawing/2014/main" id="{5D0DD689-6930-4778-808C-A81E918B1902}"/>
              </a:ext>
            </a:extLst>
          </p:cNvPr>
          <p:cNvGrpSpPr/>
          <p:nvPr/>
        </p:nvGrpSpPr>
        <p:grpSpPr>
          <a:xfrm>
            <a:off x="8137801" y="4345819"/>
            <a:ext cx="109440" cy="109440"/>
            <a:chOff x="4200892" y="4432105"/>
            <a:chExt cx="109440" cy="109440"/>
          </a:xfrm>
        </p:grpSpPr>
        <p:grpSp>
          <p:nvGrpSpPr>
            <p:cNvPr id="455" name="Group 115">
              <a:extLst>
                <a:ext uri="{FF2B5EF4-FFF2-40B4-BE49-F238E27FC236}">
                  <a16:creationId xmlns:a16="http://schemas.microsoft.com/office/drawing/2014/main" id="{F4AC082E-CBC7-4D04-B784-1475678C5694}"/>
                </a:ext>
              </a:extLst>
            </p:cNvPr>
            <p:cNvGrpSpPr>
              <a:grpSpLocks noChangeAspect="1"/>
            </p:cNvGrpSpPr>
            <p:nvPr/>
          </p:nvGrpSpPr>
          <p:grpSpPr>
            <a:xfrm rot="10800000">
              <a:off x="4210817" y="4439517"/>
              <a:ext cx="89587" cy="90000"/>
              <a:chOff x="3994150" y="4504881"/>
              <a:chExt cx="108000" cy="108498"/>
            </a:xfrm>
          </p:grpSpPr>
          <p:sp>
            <p:nvSpPr>
              <p:cNvPr id="458" name="Pie 118">
                <a:extLst>
                  <a:ext uri="{FF2B5EF4-FFF2-40B4-BE49-F238E27FC236}">
                    <a16:creationId xmlns:a16="http://schemas.microsoft.com/office/drawing/2014/main" id="{5DBEBEF5-5B0F-45EB-A83E-19C2B51510FD}"/>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459" name="Pie 119">
                <a:extLst>
                  <a:ext uri="{FF2B5EF4-FFF2-40B4-BE49-F238E27FC236}">
                    <a16:creationId xmlns:a16="http://schemas.microsoft.com/office/drawing/2014/main" id="{F1ECBBD8-E07A-41D2-9148-1EF33A999506}"/>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456" name="Arc 116">
              <a:extLst>
                <a:ext uri="{FF2B5EF4-FFF2-40B4-BE49-F238E27FC236}">
                  <a16:creationId xmlns:a16="http://schemas.microsoft.com/office/drawing/2014/main" id="{EC347A00-019F-4D9F-B4CC-5810A90694F6}"/>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457" name="Arc 117">
              <a:extLst>
                <a:ext uri="{FF2B5EF4-FFF2-40B4-BE49-F238E27FC236}">
                  <a16:creationId xmlns:a16="http://schemas.microsoft.com/office/drawing/2014/main" id="{CB3961CC-B0AC-4FC9-B07B-69BE9495EE04}"/>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4">
            <a:extLst>
              <a:ext uri="{FF2B5EF4-FFF2-40B4-BE49-F238E27FC236}">
                <a16:creationId xmlns:a16="http://schemas.microsoft.com/office/drawing/2014/main" id="{EE98210F-2A8A-F14E-AADA-A739DC2E40E0}"/>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graphicFrame>
        <p:nvGraphicFramePr>
          <p:cNvPr id="5" name="4 Tabla"/>
          <p:cNvGraphicFramePr>
            <a:graphicFrameLocks noGrp="1"/>
          </p:cNvGraphicFramePr>
          <p:nvPr>
            <p:extLst>
              <p:ext uri="{D42A27DB-BD31-4B8C-83A1-F6EECF244321}">
                <p14:modId xmlns:p14="http://schemas.microsoft.com/office/powerpoint/2010/main" val="3073086076"/>
              </p:ext>
            </p:extLst>
          </p:nvPr>
        </p:nvGraphicFramePr>
        <p:xfrm>
          <a:off x="554400" y="1912980"/>
          <a:ext cx="10799999" cy="4689439"/>
        </p:xfrm>
        <a:graphic>
          <a:graphicData uri="http://schemas.openxmlformats.org/drawingml/2006/table">
            <a:tbl>
              <a:tblPr firstRow="1" bandCol="1">
                <a:tableStyleId>{22838BEF-8BB2-4498-84A7-C5851F593DF1}</a:tableStyleId>
              </a:tblPr>
              <a:tblGrid>
                <a:gridCol w="1252675">
                  <a:extLst>
                    <a:ext uri="{9D8B030D-6E8A-4147-A177-3AD203B41FA5}">
                      <a16:colId xmlns:a16="http://schemas.microsoft.com/office/drawing/2014/main" val="20000"/>
                    </a:ext>
                  </a:extLst>
                </a:gridCol>
                <a:gridCol w="1041173">
                  <a:extLst>
                    <a:ext uri="{9D8B030D-6E8A-4147-A177-3AD203B41FA5}">
                      <a16:colId xmlns:a16="http://schemas.microsoft.com/office/drawing/2014/main" val="20001"/>
                    </a:ext>
                  </a:extLst>
                </a:gridCol>
                <a:gridCol w="3882118">
                  <a:extLst>
                    <a:ext uri="{9D8B030D-6E8A-4147-A177-3AD203B41FA5}">
                      <a16:colId xmlns:a16="http://schemas.microsoft.com/office/drawing/2014/main" val="20002"/>
                    </a:ext>
                  </a:extLst>
                </a:gridCol>
                <a:gridCol w="421061">
                  <a:extLst>
                    <a:ext uri="{9D8B030D-6E8A-4147-A177-3AD203B41FA5}">
                      <a16:colId xmlns:a16="http://schemas.microsoft.com/office/drawing/2014/main" val="20005"/>
                    </a:ext>
                  </a:extLst>
                </a:gridCol>
                <a:gridCol w="518615">
                  <a:extLst>
                    <a:ext uri="{9D8B030D-6E8A-4147-A177-3AD203B41FA5}">
                      <a16:colId xmlns:a16="http://schemas.microsoft.com/office/drawing/2014/main" val="4236490841"/>
                    </a:ext>
                  </a:extLst>
                </a:gridCol>
                <a:gridCol w="423080">
                  <a:extLst>
                    <a:ext uri="{9D8B030D-6E8A-4147-A177-3AD203B41FA5}">
                      <a16:colId xmlns:a16="http://schemas.microsoft.com/office/drawing/2014/main" val="2801755593"/>
                    </a:ext>
                  </a:extLst>
                </a:gridCol>
                <a:gridCol w="586854">
                  <a:extLst>
                    <a:ext uri="{9D8B030D-6E8A-4147-A177-3AD203B41FA5}">
                      <a16:colId xmlns:a16="http://schemas.microsoft.com/office/drawing/2014/main" val="1525045699"/>
                    </a:ext>
                  </a:extLst>
                </a:gridCol>
                <a:gridCol w="2674423">
                  <a:extLst>
                    <a:ext uri="{9D8B030D-6E8A-4147-A177-3AD203B41FA5}">
                      <a16:colId xmlns:a16="http://schemas.microsoft.com/office/drawing/2014/main" val="1291225671"/>
                    </a:ext>
                  </a:extLst>
                </a:gridCol>
              </a:tblGrid>
              <a:tr h="300423">
                <a:tc gridSpan="2">
                  <a:txBody>
                    <a:bodyPr/>
                    <a:lstStyle/>
                    <a:p>
                      <a:r>
                        <a:rPr lang="es-CO" sz="1500" dirty="0">
                          <a:solidFill>
                            <a:schemeClr val="tx1">
                              <a:lumMod val="65000"/>
                              <a:lumOff val="35000"/>
                            </a:schemeClr>
                          </a:solidFill>
                          <a:latin typeface="Gotham Medium"/>
                        </a:rPr>
                        <a:t>ESTRATEGIA:</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6">
                  <a:txBody>
                    <a:bodyPr/>
                    <a:lstStyle/>
                    <a:p>
                      <a:pPr lvl="0"/>
                      <a:r>
                        <a:rPr lang="es-ES" sz="1500" b="0" dirty="0">
                          <a:solidFill>
                            <a:schemeClr val="tx1">
                              <a:lumMod val="50000"/>
                              <a:lumOff val="50000"/>
                            </a:schemeClr>
                          </a:solidFill>
                          <a:latin typeface="Gotham Medium"/>
                        </a:rPr>
                        <a:t>Formación</a:t>
                      </a:r>
                      <a:r>
                        <a:rPr lang="es-ES" sz="1500" b="0" baseline="0" dirty="0">
                          <a:solidFill>
                            <a:schemeClr val="tx1">
                              <a:lumMod val="50000"/>
                              <a:lumOff val="50000"/>
                            </a:schemeClr>
                          </a:solidFill>
                          <a:latin typeface="Gotham Medium"/>
                        </a:rPr>
                        <a:t> en Competencias Especificas, Socialización y Divulgación del SIGCMA.</a:t>
                      </a:r>
                      <a:endParaRPr lang="es-ES" sz="15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pPr lvl="0"/>
                      <a:endParaRPr lang="es-ES" sz="11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extLst>
                  <a:ext uri="{0D108BD9-81ED-4DB2-BD59-A6C34878D82A}">
                    <a16:rowId xmlns:a16="http://schemas.microsoft.com/office/drawing/2014/main" val="10000"/>
                  </a:ext>
                </a:extLst>
              </a:tr>
              <a:tr h="540060">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500" b="1" dirty="0">
                          <a:solidFill>
                            <a:schemeClr val="tx1">
                              <a:lumMod val="65000"/>
                              <a:lumOff val="35000"/>
                            </a:schemeClr>
                          </a:solidFill>
                          <a:latin typeface="Gotham Medium"/>
                        </a:rPr>
                        <a:t>OBJETIVO:</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tc>
                <a:tc grid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500" dirty="0">
                          <a:solidFill>
                            <a:schemeClr val="tx1">
                              <a:lumMod val="50000"/>
                              <a:lumOff val="50000"/>
                            </a:schemeClr>
                          </a:solidFill>
                          <a:latin typeface="Gotham Medium"/>
                        </a:rPr>
                        <a:t>Lograr, a través de los diferentes espacios formativos,</a:t>
                      </a:r>
                      <a:r>
                        <a:rPr lang="es-ES" sz="1500" baseline="0" dirty="0">
                          <a:solidFill>
                            <a:schemeClr val="tx1">
                              <a:lumMod val="50000"/>
                              <a:lumOff val="50000"/>
                            </a:schemeClr>
                          </a:solidFill>
                          <a:latin typeface="Gotham Medium"/>
                        </a:rPr>
                        <a:t> la socialización, divulgación y  posicionamiento del SIGCMA.</a:t>
                      </a:r>
                      <a:endParaRPr lang="es-ES" sz="15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MX"/>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1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extLst>
                  <a:ext uri="{0D108BD9-81ED-4DB2-BD59-A6C34878D82A}">
                    <a16:rowId xmlns:a16="http://schemas.microsoft.com/office/drawing/2014/main" val="10001"/>
                  </a:ext>
                </a:extLst>
              </a:tr>
              <a:tr h="500706">
                <a:tc>
                  <a:txBody>
                    <a:bodyPr/>
                    <a:lstStyle/>
                    <a:p>
                      <a:r>
                        <a:rPr lang="es-CO" sz="1500" b="1" dirty="0">
                          <a:solidFill>
                            <a:schemeClr val="tx1">
                              <a:lumMod val="65000"/>
                              <a:lumOff val="35000"/>
                            </a:schemeClr>
                          </a:solidFill>
                          <a:latin typeface="Gotham Medium"/>
                        </a:rPr>
                        <a:t>LIDERA:</a:t>
                      </a:r>
                      <a:endParaRPr lang="en-US" sz="15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2">
                  <a:txBody>
                    <a:bodyPr/>
                    <a:lstStyle/>
                    <a:p>
                      <a:pPr algn="just"/>
                      <a:r>
                        <a:rPr lang="es-CO" sz="1500" b="1" dirty="0">
                          <a:solidFill>
                            <a:schemeClr val="tx1">
                              <a:lumMod val="50000"/>
                              <a:lumOff val="50000"/>
                            </a:schemeClr>
                          </a:solidFill>
                          <a:latin typeface="Gotham Medium"/>
                        </a:rPr>
                        <a:t>Dra.</a:t>
                      </a:r>
                      <a:r>
                        <a:rPr lang="es-CO" sz="1500" b="1" baseline="0" dirty="0">
                          <a:solidFill>
                            <a:schemeClr val="tx1">
                              <a:lumMod val="50000"/>
                              <a:lumOff val="50000"/>
                            </a:schemeClr>
                          </a:solidFill>
                          <a:latin typeface="Gotham Medium"/>
                        </a:rPr>
                        <a:t> Martha Lucia Olano  de Noguera</a:t>
                      </a:r>
                    </a:p>
                    <a:p>
                      <a:pPr algn="l"/>
                      <a:r>
                        <a:rPr lang="es-CO" sz="1500" b="1" baseline="0" dirty="0">
                          <a:solidFill>
                            <a:schemeClr val="tx1">
                              <a:lumMod val="50000"/>
                              <a:lumOff val="50000"/>
                            </a:schemeClr>
                          </a:solidFill>
                          <a:latin typeface="Gotham Medium"/>
                        </a:rPr>
                        <a:t>Magistrada Líder del SIGCMA.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gridSpan="3">
                  <a:txBody>
                    <a:bodyPr/>
                    <a:lstStyle/>
                    <a:p>
                      <a:pPr algn="just"/>
                      <a:r>
                        <a:rPr lang="en-US" sz="1500" b="1" dirty="0">
                          <a:solidFill>
                            <a:schemeClr val="tx1">
                              <a:lumMod val="65000"/>
                              <a:lumOff val="35000"/>
                            </a:schemeClr>
                          </a:solidFill>
                          <a:latin typeface="Gotham Medium"/>
                        </a:rPr>
                        <a:t>Coordina: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MX"/>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gridSpan="2">
                  <a:txBody>
                    <a:bodyPr/>
                    <a:lstStyle/>
                    <a:p>
                      <a:r>
                        <a:rPr lang="es-CO" sz="1500" b="1" dirty="0">
                          <a:solidFill>
                            <a:schemeClr val="tx1">
                              <a:lumMod val="50000"/>
                              <a:lumOff val="50000"/>
                            </a:schemeClr>
                          </a:solidFill>
                          <a:latin typeface="Gotham Medium"/>
                        </a:rPr>
                        <a:t>Coordinador</a:t>
                      </a:r>
                      <a:r>
                        <a:rPr lang="es-CO" sz="1500" b="1" baseline="0" dirty="0">
                          <a:solidFill>
                            <a:schemeClr val="tx1">
                              <a:lumMod val="50000"/>
                              <a:lumOff val="50000"/>
                            </a:schemeClr>
                          </a:solidFill>
                          <a:latin typeface="Gotham Medium"/>
                        </a:rPr>
                        <a:t> Nacional del SIGCMA.</a:t>
                      </a:r>
                      <a:endParaRPr lang="es-MX"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r h="30042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1" dirty="0">
                          <a:solidFill>
                            <a:schemeClr val="tx1">
                              <a:lumMod val="65000"/>
                              <a:lumOff val="35000"/>
                            </a:schemeClr>
                          </a:solidFill>
                          <a:latin typeface="Gotham Medium"/>
                        </a:rPr>
                        <a:t>ACTIVIDADES</a:t>
                      </a:r>
                      <a:endParaRPr lang="en-US" sz="16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gridSpan="4">
                  <a:txBody>
                    <a:bodyPr/>
                    <a:lstStyle/>
                    <a:p>
                      <a:r>
                        <a:rPr lang="es-CO" sz="1600" b="1" dirty="0">
                          <a:latin typeface="Gotham Medium"/>
                        </a:rPr>
                        <a:t>CRONOGRAMA</a:t>
                      </a:r>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lnL w="6350" cap="flat" cmpd="sng" algn="ctr">
                      <a:solidFill>
                        <a:srgbClr val="00B0F0"/>
                      </a:solidFill>
                      <a:prstDash val="sysDash"/>
                      <a:round/>
                      <a:headEnd type="none" w="med" len="med"/>
                      <a:tailEnd type="none" w="med" len="med"/>
                    </a:lnL>
                  </a:tcPr>
                </a:tc>
                <a:tc hMerge="1">
                  <a:txBody>
                    <a:bodyPr/>
                    <a:lstStyle/>
                    <a:p>
                      <a:endParaRPr lang="es-MX"/>
                    </a:p>
                  </a:txBody>
                  <a:tcPr/>
                </a:tc>
                <a:tc hMerge="1">
                  <a:txBody>
                    <a:bodyPr/>
                    <a:lstStyle/>
                    <a:p>
                      <a:endParaRPr lang="es-MX"/>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b="1">
                          <a:solidFill>
                            <a:schemeClr val="tx1">
                              <a:lumMod val="65000"/>
                              <a:lumOff val="35000"/>
                            </a:schemeClr>
                          </a:solidFill>
                          <a:latin typeface="Gotham Medium"/>
                        </a:rPr>
                        <a:t>RESPONSABLE</a:t>
                      </a:r>
                      <a:endParaRPr lang="en-US" sz="16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50917">
                <a:tc gridSpan="3">
                  <a:txBody>
                    <a:bodyPr/>
                    <a:lstStyle/>
                    <a:p>
                      <a:pPr algn="just"/>
                      <a:r>
                        <a:rPr lang="es-CO" sz="1500" dirty="0">
                          <a:solidFill>
                            <a:schemeClr val="tx1">
                              <a:lumMod val="65000"/>
                              <a:lumOff val="35000"/>
                            </a:schemeClr>
                          </a:solidFill>
                          <a:latin typeface="Gotham Medium"/>
                        </a:rPr>
                        <a:t>Ceremonia</a:t>
                      </a:r>
                      <a:r>
                        <a:rPr lang="es-CO" sz="1500" baseline="0" dirty="0">
                          <a:solidFill>
                            <a:schemeClr val="tx1">
                              <a:lumMod val="65000"/>
                              <a:lumOff val="35000"/>
                            </a:schemeClr>
                          </a:solidFill>
                          <a:latin typeface="Gotham Medium"/>
                        </a:rPr>
                        <a:t> de entrega de los certificados de formación en modelos y sistemas de gestión de calidad realizados en el 2019.</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1T</a:t>
                      </a:r>
                      <a:endParaRPr lang="en-US" sz="1150" b="1">
                        <a:solidFill>
                          <a:schemeClr val="tx1">
                            <a:lumMod val="65000"/>
                            <a:lumOff val="35000"/>
                          </a:schemeClr>
                        </a:solidFill>
                        <a:effectLst/>
                        <a:latin typeface="Gotham Medium"/>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150" kern="1200">
                          <a:solidFill>
                            <a:schemeClr val="tx1">
                              <a:lumMod val="50000"/>
                              <a:lumOff val="50000"/>
                            </a:schemeClr>
                          </a:solidFill>
                          <a:effectLst/>
                          <a:latin typeface="Gotham Medium"/>
                          <a:ea typeface="+mn-ea"/>
                          <a:cs typeface="+mn-cs"/>
                        </a:rPr>
                        <a:t> </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2T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3T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effectLst/>
                          <a:latin typeface="Gotham Medium"/>
                        </a:rPr>
                        <a:t>4T</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rowSpan="6">
                  <a:txBody>
                    <a:bodyPr/>
                    <a:lstStyle/>
                    <a:p>
                      <a:pPr algn="ctr"/>
                      <a:r>
                        <a:rPr lang="es-CO" sz="1500" b="1" dirty="0">
                          <a:solidFill>
                            <a:schemeClr val="tx1">
                              <a:lumMod val="65000"/>
                              <a:lumOff val="35000"/>
                            </a:schemeClr>
                          </a:solidFill>
                          <a:latin typeface="Gotham Medium"/>
                        </a:rPr>
                        <a:t>Coordinación Nacional del SIGCMA.</a:t>
                      </a:r>
                      <a:endParaRPr lang="en-US" sz="15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50917">
                <a:tc gridSpan="3">
                  <a:txBody>
                    <a:bodyPr/>
                    <a:lstStyle/>
                    <a:p>
                      <a:pPr algn="just"/>
                      <a:r>
                        <a:rPr lang="es-CO" sz="1500" dirty="0">
                          <a:solidFill>
                            <a:schemeClr val="tx1">
                              <a:lumMod val="65000"/>
                              <a:lumOff val="35000"/>
                            </a:schemeClr>
                          </a:solidFill>
                          <a:latin typeface="Gotham Medium"/>
                        </a:rPr>
                        <a:t>Formación a través de las </a:t>
                      </a:r>
                      <a:r>
                        <a:rPr lang="es-CO" sz="1500" dirty="0" err="1">
                          <a:solidFill>
                            <a:schemeClr val="tx1">
                              <a:lumMod val="65000"/>
                              <a:lumOff val="35000"/>
                            </a:schemeClr>
                          </a:solidFill>
                          <a:latin typeface="Gotham Medium"/>
                        </a:rPr>
                        <a:t>TICs</a:t>
                      </a:r>
                      <a:r>
                        <a:rPr lang="es-CO" sz="1500" dirty="0">
                          <a:solidFill>
                            <a:schemeClr val="tx1">
                              <a:lumMod val="65000"/>
                              <a:lumOff val="35000"/>
                            </a:schemeClr>
                          </a:solidFill>
                          <a:latin typeface="Gotham Medium"/>
                        </a:rPr>
                        <a:t>, en competencias de</a:t>
                      </a:r>
                      <a:r>
                        <a:rPr lang="es-CO" sz="1500" baseline="0" dirty="0">
                          <a:solidFill>
                            <a:schemeClr val="tx1">
                              <a:lumMod val="65000"/>
                              <a:lumOff val="35000"/>
                            </a:schemeClr>
                          </a:solidFill>
                          <a:latin typeface="Gotham Medium"/>
                        </a:rPr>
                        <a:t>  los modelos y sistemas de gestión y los sistemas de gestión ambiental y MIPG.</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5"/>
                  </a:ext>
                </a:extLst>
              </a:tr>
              <a:tr h="400565">
                <a:tc gridSpan="3">
                  <a:txBody>
                    <a:bodyPr/>
                    <a:lstStyle/>
                    <a:p>
                      <a:pPr algn="just"/>
                      <a:r>
                        <a:rPr lang="es-CO" sz="1500" dirty="0">
                          <a:solidFill>
                            <a:schemeClr val="tx1">
                              <a:lumMod val="65000"/>
                              <a:lumOff val="35000"/>
                            </a:schemeClr>
                          </a:solidFill>
                          <a:latin typeface="Gotham Medium"/>
                        </a:rPr>
                        <a:t>Realización</a:t>
                      </a:r>
                      <a:r>
                        <a:rPr lang="es-CO" sz="1500" baseline="0" dirty="0">
                          <a:solidFill>
                            <a:schemeClr val="tx1">
                              <a:lumMod val="65000"/>
                              <a:lumOff val="35000"/>
                            </a:schemeClr>
                          </a:solidFill>
                          <a:latin typeface="Gotham Medium"/>
                        </a:rPr>
                        <a:t> del Conversatorio Nacional del SIGCMA.</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6"/>
                  </a:ext>
                </a:extLst>
              </a:tr>
              <a:tr h="300423">
                <a:tc gridSpan="3">
                  <a:txBody>
                    <a:bodyPr/>
                    <a:lstStyle/>
                    <a:p>
                      <a:pPr algn="just"/>
                      <a:r>
                        <a:rPr lang="es-CO" sz="1500" dirty="0">
                          <a:solidFill>
                            <a:schemeClr val="tx1">
                              <a:lumMod val="65000"/>
                              <a:lumOff val="35000"/>
                            </a:schemeClr>
                          </a:solidFill>
                          <a:latin typeface="Gotham Medium"/>
                        </a:rPr>
                        <a:t>Evaluación</a:t>
                      </a:r>
                      <a:r>
                        <a:rPr lang="es-CO" sz="1500" baseline="0" dirty="0">
                          <a:solidFill>
                            <a:schemeClr val="tx1">
                              <a:lumMod val="65000"/>
                              <a:lumOff val="35000"/>
                            </a:schemeClr>
                          </a:solidFill>
                          <a:latin typeface="Gotham Medium"/>
                        </a:rPr>
                        <a:t> de los procesos realizados.</a:t>
                      </a:r>
                      <a:endParaRPr lang="en-US" sz="15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endParaRPr lang="es-CO"/>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7"/>
                  </a:ext>
                </a:extLst>
              </a:tr>
              <a:tr h="306379">
                <a:tc gridSpan="3">
                  <a:txBody>
                    <a:bodyPr/>
                    <a:lstStyle/>
                    <a:p>
                      <a:pPr algn="just"/>
                      <a:r>
                        <a:rPr lang="es-CO" sz="1500" dirty="0">
                          <a:solidFill>
                            <a:schemeClr val="tx1">
                              <a:lumMod val="65000"/>
                              <a:lumOff val="35000"/>
                            </a:schemeClr>
                          </a:solidFill>
                          <a:latin typeface="Gotham Medium"/>
                        </a:rPr>
                        <a:t>Plan de Mejora.</a:t>
                      </a:r>
                      <a:endParaRPr lang="en-US" sz="1500" dirty="0">
                        <a:solidFill>
                          <a:schemeClr val="tx1">
                            <a:lumMod val="65000"/>
                            <a:lumOff val="35000"/>
                          </a:schemeClr>
                        </a:solidFill>
                        <a:latin typeface="Gotham Medium"/>
                      </a:endParaRPr>
                    </a:p>
                  </a:txBody>
                  <a:tcPr marT="0"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endParaRPr lang="es-CO"/>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65000"/>
                            <a:lumOff val="35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8"/>
                  </a:ext>
                </a:extLst>
              </a:tr>
              <a:tr h="441185">
                <a:tc gridSpan="3">
                  <a:txBody>
                    <a:bodyPr/>
                    <a:lstStyle/>
                    <a:p>
                      <a:pPr algn="just"/>
                      <a:r>
                        <a:rPr lang="es-CO" sz="1500" dirty="0">
                          <a:solidFill>
                            <a:schemeClr val="tx1">
                              <a:lumMod val="65000"/>
                              <a:lumOff val="35000"/>
                            </a:schemeClr>
                          </a:solidFill>
                          <a:latin typeface="Gotham Medium"/>
                        </a:rPr>
                        <a:t>Elaboración</a:t>
                      </a:r>
                      <a:r>
                        <a:rPr lang="es-CO" sz="1500" baseline="0" dirty="0">
                          <a:solidFill>
                            <a:schemeClr val="tx1">
                              <a:lumMod val="65000"/>
                              <a:lumOff val="35000"/>
                            </a:schemeClr>
                          </a:solidFill>
                          <a:latin typeface="Gotham Medium"/>
                        </a:rPr>
                        <a:t> del Plan de actualización de los Acuerdos PSAA14-10160 Y PSAA14-10161 de 2014.</a:t>
                      </a:r>
                      <a:endParaRPr lang="en-US" sz="1500" dirty="0">
                        <a:solidFill>
                          <a:schemeClr val="tx1">
                            <a:lumMod val="65000"/>
                            <a:lumOff val="35000"/>
                          </a:schemeClr>
                        </a:solidFill>
                        <a:latin typeface="Gotham Medium"/>
                      </a:endParaRPr>
                    </a:p>
                  </a:txBody>
                  <a:tcPr marT="0"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tc>
                <a:tc>
                  <a:txBody>
                    <a:bodyPr/>
                    <a:lstStyle/>
                    <a:p>
                      <a:endParaRPr lang="es-CO" dirty="0"/>
                    </a:p>
                  </a:txBody>
                  <a:tcPr marT="0"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solidFill>
                          <a:schemeClr val="tx1">
                            <a:lumMod val="65000"/>
                            <a:lumOff val="35000"/>
                          </a:schemeClr>
                        </a:solidFill>
                        <a:latin typeface="Gotham Medium"/>
                      </a:endParaRPr>
                    </a:p>
                  </a:txBody>
                  <a:tcPr marT="0"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solidFill>
                          <a:schemeClr val="tx1">
                            <a:lumMod val="65000"/>
                            <a:lumOff val="35000"/>
                          </a:schemeClr>
                        </a:solidFill>
                        <a:latin typeface="Gotham Medium"/>
                      </a:endParaRPr>
                    </a:p>
                  </a:txBody>
                  <a:tcPr marT="0"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solidFill>
                          <a:schemeClr val="tx1">
                            <a:lumMod val="65000"/>
                            <a:lumOff val="35000"/>
                          </a:schemeClr>
                        </a:solidFill>
                        <a:latin typeface="Gotham Medium"/>
                      </a:endParaRPr>
                    </a:p>
                  </a:txBody>
                  <a:tcPr marT="0"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0009"/>
                  </a:ext>
                </a:extLst>
              </a:tr>
            </a:tbl>
          </a:graphicData>
        </a:graphic>
      </p:graphicFrame>
      <p:cxnSp>
        <p:nvCxnSpPr>
          <p:cNvPr id="101" name="Straight Connector 41">
            <a:extLst>
              <a:ext uri="{FF2B5EF4-FFF2-40B4-BE49-F238E27FC236}">
                <a16:creationId xmlns:a16="http://schemas.microsoft.com/office/drawing/2014/main" id="{768C9111-165C-8440-A8C9-ECA52C687868}"/>
              </a:ext>
            </a:extLst>
          </p:cNvPr>
          <p:cNvCxnSpPr/>
          <p:nvPr/>
        </p:nvCxnSpPr>
        <p:spPr>
          <a:xfrm>
            <a:off x="1324841" y="1886802"/>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102" name="Rectangle 69">
            <a:extLst>
              <a:ext uri="{FF2B5EF4-FFF2-40B4-BE49-F238E27FC236}">
                <a16:creationId xmlns:a16="http://schemas.microsoft.com/office/drawing/2014/main" id="{3B32B5E7-ED45-6945-942B-69C68272165A}"/>
              </a:ext>
            </a:extLst>
          </p:cNvPr>
          <p:cNvSpPr/>
          <p:nvPr/>
        </p:nvSpPr>
        <p:spPr>
          <a:xfrm>
            <a:off x="1095375" y="11632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3" name="Rectangle 70">
            <a:extLst>
              <a:ext uri="{FF2B5EF4-FFF2-40B4-BE49-F238E27FC236}">
                <a16:creationId xmlns:a16="http://schemas.microsoft.com/office/drawing/2014/main" id="{A0F48E4F-354E-8D42-B488-D1086A08F77B}"/>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4" name="Rectangle 71">
            <a:extLst>
              <a:ext uri="{FF2B5EF4-FFF2-40B4-BE49-F238E27FC236}">
                <a16:creationId xmlns:a16="http://schemas.microsoft.com/office/drawing/2014/main" id="{1FA732A3-7B1A-284E-AE6F-12A67BEB5B54}"/>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5" name="Rectangle 72">
            <a:extLst>
              <a:ext uri="{FF2B5EF4-FFF2-40B4-BE49-F238E27FC236}">
                <a16:creationId xmlns:a16="http://schemas.microsoft.com/office/drawing/2014/main" id="{A7C30E5C-621F-F04F-AD83-7C213D62479D}"/>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6" name="TextBox 81">
            <a:extLst>
              <a:ext uri="{FF2B5EF4-FFF2-40B4-BE49-F238E27FC236}">
                <a16:creationId xmlns:a16="http://schemas.microsoft.com/office/drawing/2014/main" id="{8B6663FE-9C5B-714F-8438-E6501F7F15CD}"/>
              </a:ext>
            </a:extLst>
          </p:cNvPr>
          <p:cNvSpPr txBox="1"/>
          <p:nvPr/>
        </p:nvSpPr>
        <p:spPr>
          <a:xfrm>
            <a:off x="147768" y="1151130"/>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
        <p:nvSpPr>
          <p:cNvPr id="107" name="TextBox 44">
            <a:extLst>
              <a:ext uri="{FF2B5EF4-FFF2-40B4-BE49-F238E27FC236}">
                <a16:creationId xmlns:a16="http://schemas.microsoft.com/office/drawing/2014/main" id="{D83B896E-6536-A342-A503-C7A3F085EAAF}"/>
              </a:ext>
            </a:extLst>
          </p:cNvPr>
          <p:cNvSpPr txBox="1"/>
          <p:nvPr/>
        </p:nvSpPr>
        <p:spPr>
          <a:xfrm>
            <a:off x="1263443" y="1403267"/>
            <a:ext cx="4450257" cy="586314"/>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OBJETIVO ESPECÍFICO</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grpSp>
        <p:nvGrpSpPr>
          <p:cNvPr id="114" name="Group 104">
            <a:extLst>
              <a:ext uri="{FF2B5EF4-FFF2-40B4-BE49-F238E27FC236}">
                <a16:creationId xmlns:a16="http://schemas.microsoft.com/office/drawing/2014/main" id="{F92D2BA8-4210-BC4F-90FE-97F981A42945}"/>
              </a:ext>
            </a:extLst>
          </p:cNvPr>
          <p:cNvGrpSpPr/>
          <p:nvPr/>
        </p:nvGrpSpPr>
        <p:grpSpPr>
          <a:xfrm>
            <a:off x="7338849" y="4596666"/>
            <a:ext cx="109440" cy="109440"/>
            <a:chOff x="4200892" y="4432105"/>
            <a:chExt cx="109440" cy="109440"/>
          </a:xfrm>
        </p:grpSpPr>
        <p:grpSp>
          <p:nvGrpSpPr>
            <p:cNvPr id="11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1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1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1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1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32" name="Group 104">
            <a:extLst>
              <a:ext uri="{FF2B5EF4-FFF2-40B4-BE49-F238E27FC236}">
                <a16:creationId xmlns:a16="http://schemas.microsoft.com/office/drawing/2014/main" id="{F92D2BA8-4210-BC4F-90FE-97F981A42945}"/>
              </a:ext>
            </a:extLst>
          </p:cNvPr>
          <p:cNvGrpSpPr/>
          <p:nvPr/>
        </p:nvGrpSpPr>
        <p:grpSpPr>
          <a:xfrm>
            <a:off x="6909288" y="4593776"/>
            <a:ext cx="109440" cy="109440"/>
            <a:chOff x="4200892" y="4432105"/>
            <a:chExt cx="109440" cy="109440"/>
          </a:xfrm>
        </p:grpSpPr>
        <p:grpSp>
          <p:nvGrpSpPr>
            <p:cNvPr id="133"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36"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37"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34"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35"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44" name="Group 104">
            <a:extLst>
              <a:ext uri="{FF2B5EF4-FFF2-40B4-BE49-F238E27FC236}">
                <a16:creationId xmlns:a16="http://schemas.microsoft.com/office/drawing/2014/main" id="{F92D2BA8-4210-BC4F-90FE-97F981A42945}"/>
              </a:ext>
            </a:extLst>
          </p:cNvPr>
          <p:cNvGrpSpPr/>
          <p:nvPr/>
        </p:nvGrpSpPr>
        <p:grpSpPr>
          <a:xfrm>
            <a:off x="7797800" y="4584248"/>
            <a:ext cx="109440" cy="109440"/>
            <a:chOff x="4200892" y="4432105"/>
            <a:chExt cx="109440" cy="109440"/>
          </a:xfrm>
        </p:grpSpPr>
        <p:grpSp>
          <p:nvGrpSpPr>
            <p:cNvPr id="14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4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4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4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4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50" name="Group 104">
            <a:extLst>
              <a:ext uri="{FF2B5EF4-FFF2-40B4-BE49-F238E27FC236}">
                <a16:creationId xmlns:a16="http://schemas.microsoft.com/office/drawing/2014/main" id="{F92D2BA8-4210-BC4F-90FE-97F981A42945}"/>
              </a:ext>
            </a:extLst>
          </p:cNvPr>
          <p:cNvGrpSpPr/>
          <p:nvPr/>
        </p:nvGrpSpPr>
        <p:grpSpPr>
          <a:xfrm>
            <a:off x="8315836" y="4582395"/>
            <a:ext cx="109440" cy="109440"/>
            <a:chOff x="4200892" y="4432105"/>
            <a:chExt cx="109440" cy="109440"/>
          </a:xfrm>
        </p:grpSpPr>
        <p:grpSp>
          <p:nvGrpSpPr>
            <p:cNvPr id="151"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54"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55"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52"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53"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68" name="Group 104">
            <a:extLst>
              <a:ext uri="{FF2B5EF4-FFF2-40B4-BE49-F238E27FC236}">
                <a16:creationId xmlns:a16="http://schemas.microsoft.com/office/drawing/2014/main" id="{F92D2BA8-4210-BC4F-90FE-97F981A42945}"/>
              </a:ext>
            </a:extLst>
          </p:cNvPr>
          <p:cNvGrpSpPr/>
          <p:nvPr/>
        </p:nvGrpSpPr>
        <p:grpSpPr>
          <a:xfrm>
            <a:off x="7811869" y="5107913"/>
            <a:ext cx="109440" cy="109440"/>
            <a:chOff x="4200892" y="4432105"/>
            <a:chExt cx="109440" cy="109440"/>
          </a:xfrm>
        </p:grpSpPr>
        <p:grpSp>
          <p:nvGrpSpPr>
            <p:cNvPr id="169"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72"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73"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70"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71"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74" name="Group 104">
            <a:extLst>
              <a:ext uri="{FF2B5EF4-FFF2-40B4-BE49-F238E27FC236}">
                <a16:creationId xmlns:a16="http://schemas.microsoft.com/office/drawing/2014/main" id="{F92D2BA8-4210-BC4F-90FE-97F981A42945}"/>
              </a:ext>
            </a:extLst>
          </p:cNvPr>
          <p:cNvGrpSpPr/>
          <p:nvPr/>
        </p:nvGrpSpPr>
        <p:grpSpPr>
          <a:xfrm>
            <a:off x="8302185" y="5105641"/>
            <a:ext cx="109440" cy="109440"/>
            <a:chOff x="4200892" y="4432105"/>
            <a:chExt cx="109440" cy="109440"/>
          </a:xfrm>
        </p:grpSpPr>
        <p:grpSp>
          <p:nvGrpSpPr>
            <p:cNvPr id="17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7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7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7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7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98" name="Group 104">
            <a:extLst>
              <a:ext uri="{FF2B5EF4-FFF2-40B4-BE49-F238E27FC236}">
                <a16:creationId xmlns:a16="http://schemas.microsoft.com/office/drawing/2014/main" id="{F92D2BA8-4210-BC4F-90FE-97F981A42945}"/>
              </a:ext>
            </a:extLst>
          </p:cNvPr>
          <p:cNvGrpSpPr/>
          <p:nvPr/>
        </p:nvGrpSpPr>
        <p:grpSpPr>
          <a:xfrm>
            <a:off x="8302183" y="5837382"/>
            <a:ext cx="109440" cy="109440"/>
            <a:chOff x="4200892" y="4432105"/>
            <a:chExt cx="109440" cy="109440"/>
          </a:xfrm>
        </p:grpSpPr>
        <p:grpSp>
          <p:nvGrpSpPr>
            <p:cNvPr id="199"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02"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03"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00"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01"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246" name="Group 104">
            <a:extLst>
              <a:ext uri="{FF2B5EF4-FFF2-40B4-BE49-F238E27FC236}">
                <a16:creationId xmlns:a16="http://schemas.microsoft.com/office/drawing/2014/main" id="{F92D2BA8-4210-BC4F-90FE-97F981A42945}"/>
              </a:ext>
            </a:extLst>
          </p:cNvPr>
          <p:cNvGrpSpPr/>
          <p:nvPr/>
        </p:nvGrpSpPr>
        <p:grpSpPr>
          <a:xfrm>
            <a:off x="8315835" y="6255013"/>
            <a:ext cx="109440" cy="109440"/>
            <a:chOff x="4200892" y="4432105"/>
            <a:chExt cx="109440" cy="109440"/>
          </a:xfrm>
        </p:grpSpPr>
        <p:grpSp>
          <p:nvGrpSpPr>
            <p:cNvPr id="247"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50"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51"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48"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49"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71" name="Group 104">
            <a:extLst>
              <a:ext uri="{FF2B5EF4-FFF2-40B4-BE49-F238E27FC236}">
                <a16:creationId xmlns:a16="http://schemas.microsoft.com/office/drawing/2014/main" id="{5A151DC4-E65B-4E75-B101-BC0AA6D2B63D}"/>
              </a:ext>
            </a:extLst>
          </p:cNvPr>
          <p:cNvGrpSpPr/>
          <p:nvPr/>
        </p:nvGrpSpPr>
        <p:grpSpPr>
          <a:xfrm>
            <a:off x="8304455" y="5443866"/>
            <a:ext cx="109440" cy="109440"/>
            <a:chOff x="4200892" y="4432105"/>
            <a:chExt cx="109440" cy="109440"/>
          </a:xfrm>
        </p:grpSpPr>
        <p:grpSp>
          <p:nvGrpSpPr>
            <p:cNvPr id="72" name="Group 115">
              <a:extLst>
                <a:ext uri="{FF2B5EF4-FFF2-40B4-BE49-F238E27FC236}">
                  <a16:creationId xmlns:a16="http://schemas.microsoft.com/office/drawing/2014/main" id="{39E3CF7E-524C-4C07-8077-660C9A51C6D9}"/>
                </a:ext>
              </a:extLst>
            </p:cNvPr>
            <p:cNvGrpSpPr>
              <a:grpSpLocks noChangeAspect="1"/>
            </p:cNvGrpSpPr>
            <p:nvPr/>
          </p:nvGrpSpPr>
          <p:grpSpPr>
            <a:xfrm rot="10800000">
              <a:off x="4210817" y="4439517"/>
              <a:ext cx="89587" cy="90000"/>
              <a:chOff x="3994150" y="4504881"/>
              <a:chExt cx="108000" cy="108498"/>
            </a:xfrm>
          </p:grpSpPr>
          <p:sp>
            <p:nvSpPr>
              <p:cNvPr id="75" name="Pie 118">
                <a:extLst>
                  <a:ext uri="{FF2B5EF4-FFF2-40B4-BE49-F238E27FC236}">
                    <a16:creationId xmlns:a16="http://schemas.microsoft.com/office/drawing/2014/main" id="{41A4B4DA-8FDD-4A9F-A482-2678657CD3B3}"/>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76" name="Pie 119">
                <a:extLst>
                  <a:ext uri="{FF2B5EF4-FFF2-40B4-BE49-F238E27FC236}">
                    <a16:creationId xmlns:a16="http://schemas.microsoft.com/office/drawing/2014/main" id="{0F14E35E-A1F9-4DFB-B87A-44CC349F2C41}"/>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73" name="Arc 116">
              <a:extLst>
                <a:ext uri="{FF2B5EF4-FFF2-40B4-BE49-F238E27FC236}">
                  <a16:creationId xmlns:a16="http://schemas.microsoft.com/office/drawing/2014/main" id="{784C43EA-4880-48FC-B981-2B69E18047BC}"/>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74" name="Arc 117">
              <a:extLst>
                <a:ext uri="{FF2B5EF4-FFF2-40B4-BE49-F238E27FC236}">
                  <a16:creationId xmlns:a16="http://schemas.microsoft.com/office/drawing/2014/main" id="{544E49DD-64CA-4CC7-8815-FE85FB4C94AA}"/>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77" name="Group 104">
            <a:extLst>
              <a:ext uri="{FF2B5EF4-FFF2-40B4-BE49-F238E27FC236}">
                <a16:creationId xmlns:a16="http://schemas.microsoft.com/office/drawing/2014/main" id="{44C08754-27FC-4EB4-9076-2B1728FFD1A4}"/>
              </a:ext>
            </a:extLst>
          </p:cNvPr>
          <p:cNvGrpSpPr/>
          <p:nvPr/>
        </p:nvGrpSpPr>
        <p:grpSpPr>
          <a:xfrm>
            <a:off x="7334645" y="3927305"/>
            <a:ext cx="109440" cy="109440"/>
            <a:chOff x="4200892" y="4432105"/>
            <a:chExt cx="109440" cy="109440"/>
          </a:xfrm>
        </p:grpSpPr>
        <p:grpSp>
          <p:nvGrpSpPr>
            <p:cNvPr id="78" name="Group 115">
              <a:extLst>
                <a:ext uri="{FF2B5EF4-FFF2-40B4-BE49-F238E27FC236}">
                  <a16:creationId xmlns:a16="http://schemas.microsoft.com/office/drawing/2014/main" id="{921048AE-19BA-4529-8EEB-9B3634D20781}"/>
                </a:ext>
              </a:extLst>
            </p:cNvPr>
            <p:cNvGrpSpPr>
              <a:grpSpLocks noChangeAspect="1"/>
            </p:cNvGrpSpPr>
            <p:nvPr/>
          </p:nvGrpSpPr>
          <p:grpSpPr>
            <a:xfrm rot="10800000">
              <a:off x="4210817" y="4439517"/>
              <a:ext cx="89587" cy="90000"/>
              <a:chOff x="3994150" y="4504881"/>
              <a:chExt cx="108000" cy="108498"/>
            </a:xfrm>
          </p:grpSpPr>
          <p:sp>
            <p:nvSpPr>
              <p:cNvPr id="81" name="Pie 118">
                <a:extLst>
                  <a:ext uri="{FF2B5EF4-FFF2-40B4-BE49-F238E27FC236}">
                    <a16:creationId xmlns:a16="http://schemas.microsoft.com/office/drawing/2014/main" id="{6593C803-BC09-4E98-BFF8-B81454052A86}"/>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82" name="Pie 119">
                <a:extLst>
                  <a:ext uri="{FF2B5EF4-FFF2-40B4-BE49-F238E27FC236}">
                    <a16:creationId xmlns:a16="http://schemas.microsoft.com/office/drawing/2014/main" id="{8D963D39-D2DD-4907-9BC7-525770740303}"/>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79" name="Arc 116">
              <a:extLst>
                <a:ext uri="{FF2B5EF4-FFF2-40B4-BE49-F238E27FC236}">
                  <a16:creationId xmlns:a16="http://schemas.microsoft.com/office/drawing/2014/main" id="{B7FC2800-11F4-4DB4-B3BE-2B02D1B9B4B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80" name="Arc 117">
              <a:extLst>
                <a:ext uri="{FF2B5EF4-FFF2-40B4-BE49-F238E27FC236}">
                  <a16:creationId xmlns:a16="http://schemas.microsoft.com/office/drawing/2014/main" id="{640E3B7D-95D4-48C5-810E-2D4624EBF6F0}"/>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4">
            <a:extLst>
              <a:ext uri="{FF2B5EF4-FFF2-40B4-BE49-F238E27FC236}">
                <a16:creationId xmlns:a16="http://schemas.microsoft.com/office/drawing/2014/main" id="{EE98210F-2A8A-F14E-AADA-A739DC2E40E0}"/>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graphicFrame>
        <p:nvGraphicFramePr>
          <p:cNvPr id="5" name="4 Tabla"/>
          <p:cNvGraphicFramePr>
            <a:graphicFrameLocks noGrp="1"/>
          </p:cNvGraphicFramePr>
          <p:nvPr>
            <p:extLst>
              <p:ext uri="{D42A27DB-BD31-4B8C-83A1-F6EECF244321}">
                <p14:modId xmlns:p14="http://schemas.microsoft.com/office/powerpoint/2010/main" val="370342215"/>
              </p:ext>
            </p:extLst>
          </p:nvPr>
        </p:nvGraphicFramePr>
        <p:xfrm>
          <a:off x="554400" y="1603490"/>
          <a:ext cx="10800000" cy="5266260"/>
        </p:xfrm>
        <a:graphic>
          <a:graphicData uri="http://schemas.openxmlformats.org/drawingml/2006/table">
            <a:tbl>
              <a:tblPr firstRow="1" bandRow="1">
                <a:tableStyleId>{22838BEF-8BB2-4498-84A7-C5851F593DF1}</a:tableStyleId>
              </a:tblPr>
              <a:tblGrid>
                <a:gridCol w="641354">
                  <a:extLst>
                    <a:ext uri="{9D8B030D-6E8A-4147-A177-3AD203B41FA5}">
                      <a16:colId xmlns:a16="http://schemas.microsoft.com/office/drawing/2014/main" val="20000"/>
                    </a:ext>
                  </a:extLst>
                </a:gridCol>
                <a:gridCol w="611321">
                  <a:extLst>
                    <a:ext uri="{9D8B030D-6E8A-4147-A177-3AD203B41FA5}">
                      <a16:colId xmlns:a16="http://schemas.microsoft.com/office/drawing/2014/main" val="1609420442"/>
                    </a:ext>
                  </a:extLst>
                </a:gridCol>
                <a:gridCol w="1041172">
                  <a:extLst>
                    <a:ext uri="{9D8B030D-6E8A-4147-A177-3AD203B41FA5}">
                      <a16:colId xmlns:a16="http://schemas.microsoft.com/office/drawing/2014/main" val="20001"/>
                    </a:ext>
                  </a:extLst>
                </a:gridCol>
                <a:gridCol w="2399002">
                  <a:extLst>
                    <a:ext uri="{9D8B030D-6E8A-4147-A177-3AD203B41FA5}">
                      <a16:colId xmlns:a16="http://schemas.microsoft.com/office/drawing/2014/main" val="20003"/>
                    </a:ext>
                  </a:extLst>
                </a:gridCol>
                <a:gridCol w="1691397">
                  <a:extLst>
                    <a:ext uri="{9D8B030D-6E8A-4147-A177-3AD203B41FA5}">
                      <a16:colId xmlns:a16="http://schemas.microsoft.com/office/drawing/2014/main" val="20005"/>
                    </a:ext>
                  </a:extLst>
                </a:gridCol>
                <a:gridCol w="1361292">
                  <a:extLst>
                    <a:ext uri="{9D8B030D-6E8A-4147-A177-3AD203B41FA5}">
                      <a16:colId xmlns:a16="http://schemas.microsoft.com/office/drawing/2014/main" val="20006"/>
                    </a:ext>
                  </a:extLst>
                </a:gridCol>
                <a:gridCol w="1097280">
                  <a:extLst>
                    <a:ext uri="{9D8B030D-6E8A-4147-A177-3AD203B41FA5}">
                      <a16:colId xmlns:a16="http://schemas.microsoft.com/office/drawing/2014/main" val="20007"/>
                    </a:ext>
                  </a:extLst>
                </a:gridCol>
                <a:gridCol w="1957182">
                  <a:extLst>
                    <a:ext uri="{9D8B030D-6E8A-4147-A177-3AD203B41FA5}">
                      <a16:colId xmlns:a16="http://schemas.microsoft.com/office/drawing/2014/main" val="20008"/>
                    </a:ext>
                  </a:extLst>
                </a:gridCol>
              </a:tblGrid>
              <a:tr h="218355">
                <a:tc gridSpan="3">
                  <a:txBody>
                    <a:bodyPr/>
                    <a:lstStyle/>
                    <a:p>
                      <a:r>
                        <a:rPr lang="es-CO" sz="1400" dirty="0">
                          <a:solidFill>
                            <a:schemeClr val="tx1">
                              <a:lumMod val="65000"/>
                              <a:lumOff val="35000"/>
                            </a:schemeClr>
                          </a:solidFill>
                          <a:latin typeface="Gotham Medium"/>
                        </a:rPr>
                        <a:t>ESTRATEGIA:</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MX"/>
                    </a:p>
                  </a:txBody>
                  <a:tcPr/>
                </a:tc>
                <a:tc hMerge="1">
                  <a:txBody>
                    <a:bodyPr/>
                    <a:lstStyle/>
                    <a:p>
                      <a:endParaRPr lang="es-CO"/>
                    </a:p>
                  </a:txBody>
                  <a:tcPr/>
                </a:tc>
                <a:tc gridSpan="5">
                  <a:txBody>
                    <a:bodyPr/>
                    <a:lstStyle/>
                    <a:p>
                      <a:pPr lvl="0"/>
                      <a:r>
                        <a:rPr lang="es-ES" sz="1400" b="0" dirty="0">
                          <a:solidFill>
                            <a:schemeClr val="tx1">
                              <a:lumMod val="50000"/>
                              <a:lumOff val="50000"/>
                            </a:schemeClr>
                          </a:solidFill>
                          <a:latin typeface="Gotham Medium"/>
                        </a:rPr>
                        <a:t>Formación</a:t>
                      </a:r>
                      <a:r>
                        <a:rPr lang="es-ES" sz="1400" b="0" baseline="0" dirty="0">
                          <a:solidFill>
                            <a:schemeClr val="tx1">
                              <a:lumMod val="50000"/>
                              <a:lumOff val="50000"/>
                            </a:schemeClr>
                          </a:solidFill>
                          <a:latin typeface="Gotham Medium"/>
                        </a:rPr>
                        <a:t> en Competencias Especificas, Socialización y Divulgación del SIGCMA.</a:t>
                      </a:r>
                      <a:endParaRPr lang="es-ES" sz="14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12700" cmpd="sng">
                      <a:noFill/>
                    </a:ln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218355">
                <a:tc grid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400" b="1" dirty="0">
                          <a:solidFill>
                            <a:schemeClr val="tx1">
                              <a:lumMod val="65000"/>
                              <a:lumOff val="35000"/>
                            </a:schemeClr>
                          </a:solidFill>
                          <a:latin typeface="Gotham Medium"/>
                        </a:rPr>
                        <a:t>OBJETIVO:</a:t>
                      </a:r>
                      <a:endParaRPr lang="en-US" sz="14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MX"/>
                    </a:p>
                  </a:txBody>
                  <a:tcPr/>
                </a:tc>
                <a:tc hMerge="1">
                  <a:txBody>
                    <a:bodyPr/>
                    <a:lstStyle/>
                    <a:p>
                      <a:endParaRPr lang="es-CO"/>
                    </a:p>
                  </a:txBody>
                  <a:tcPr/>
                </a:tc>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dirty="0">
                          <a:solidFill>
                            <a:schemeClr val="tx1">
                              <a:lumMod val="50000"/>
                              <a:lumOff val="50000"/>
                            </a:schemeClr>
                          </a:solidFill>
                          <a:latin typeface="Gotham Medium"/>
                        </a:rPr>
                        <a:t>Lograr, a través de los diferentes espacios formativos,</a:t>
                      </a:r>
                      <a:r>
                        <a:rPr lang="es-ES" sz="1400" baseline="0" dirty="0">
                          <a:solidFill>
                            <a:schemeClr val="tx1">
                              <a:lumMod val="50000"/>
                              <a:lumOff val="50000"/>
                            </a:schemeClr>
                          </a:solidFill>
                          <a:latin typeface="Gotham Medium"/>
                        </a:rPr>
                        <a:t> la socialización, divulgación y  posicionamiento del SIGCMA.</a:t>
                      </a:r>
                      <a:endParaRPr lang="es-ES" sz="14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12700" cmpd="sng">
                      <a:noFill/>
                    </a:ln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1"/>
                  </a:ext>
                </a:extLst>
              </a:tr>
              <a:tr h="363925">
                <a:tc gridSpan="2">
                  <a:txBody>
                    <a:bodyPr/>
                    <a:lstStyle/>
                    <a:p>
                      <a:r>
                        <a:rPr lang="es-CO" sz="1400" b="1" dirty="0">
                          <a:solidFill>
                            <a:schemeClr val="tx1">
                              <a:lumMod val="65000"/>
                              <a:lumOff val="35000"/>
                            </a:schemeClr>
                          </a:solidFill>
                          <a:latin typeface="Gotham Medium"/>
                        </a:rPr>
                        <a:t>LIDERA:</a:t>
                      </a:r>
                      <a:endParaRPr lang="en-US" sz="14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n-US" sz="14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2">
                  <a:txBody>
                    <a:bodyPr/>
                    <a:lstStyle/>
                    <a:p>
                      <a:pPr algn="just"/>
                      <a:r>
                        <a:rPr lang="es-CO" sz="1400" b="1" dirty="0">
                          <a:solidFill>
                            <a:schemeClr val="tx1">
                              <a:lumMod val="50000"/>
                              <a:lumOff val="50000"/>
                            </a:schemeClr>
                          </a:solidFill>
                          <a:latin typeface="Gotham Medium"/>
                        </a:rPr>
                        <a:t>Dra.</a:t>
                      </a:r>
                      <a:r>
                        <a:rPr lang="es-CO" sz="1400" b="1" baseline="0" dirty="0">
                          <a:solidFill>
                            <a:schemeClr val="tx1">
                              <a:lumMod val="50000"/>
                              <a:lumOff val="50000"/>
                            </a:schemeClr>
                          </a:solidFill>
                          <a:latin typeface="Gotham Medium"/>
                        </a:rPr>
                        <a:t> Martha Lucia Olano  de Noguera</a:t>
                      </a:r>
                    </a:p>
                    <a:p>
                      <a:pPr algn="l"/>
                      <a:r>
                        <a:rPr lang="es-CO" sz="1400" b="1" baseline="0" dirty="0">
                          <a:solidFill>
                            <a:schemeClr val="tx1">
                              <a:lumMod val="50000"/>
                              <a:lumOff val="50000"/>
                            </a:schemeClr>
                          </a:solidFill>
                          <a:latin typeface="Gotham Medium"/>
                        </a:rPr>
                        <a:t>Magistrada Líder del SIGCMA.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a:txBody>
                    <a:bodyPr/>
                    <a:lstStyle/>
                    <a:p>
                      <a:pPr algn="just"/>
                      <a:r>
                        <a:rPr lang="es-CO" sz="1400" b="1" dirty="0">
                          <a:solidFill>
                            <a:schemeClr val="tx1">
                              <a:lumMod val="65000"/>
                              <a:lumOff val="35000"/>
                            </a:schemeClr>
                          </a:solidFill>
                          <a:latin typeface="Gotham Medium"/>
                        </a:rPr>
                        <a:t>COORDINA:</a:t>
                      </a:r>
                      <a:endParaRPr lang="en-US" sz="14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b="1" dirty="0">
                          <a:solidFill>
                            <a:schemeClr val="tx1">
                              <a:lumMod val="50000"/>
                              <a:lumOff val="50000"/>
                            </a:schemeClr>
                          </a:solidFill>
                          <a:latin typeface="Gotham Medium"/>
                        </a:rPr>
                        <a:t>Coordinador</a:t>
                      </a:r>
                      <a:r>
                        <a:rPr lang="es-CO" sz="1400" b="1" baseline="0" dirty="0">
                          <a:solidFill>
                            <a:schemeClr val="tx1">
                              <a:lumMod val="50000"/>
                              <a:lumOff val="50000"/>
                            </a:schemeClr>
                          </a:solidFill>
                          <a:latin typeface="Gotham Medium"/>
                        </a:rPr>
                        <a:t> Nacional del SIGCMA.</a:t>
                      </a:r>
                      <a:endParaRPr lang="en-US" sz="14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2"/>
                  </a:ext>
                </a:extLst>
              </a:tr>
              <a:tr h="585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dirty="0">
                          <a:effectLst/>
                        </a:rPr>
                        <a:t> </a:t>
                      </a:r>
                      <a:r>
                        <a:rPr lang="es-CO" sz="1400" b="1" dirty="0">
                          <a:solidFill>
                            <a:schemeClr val="tx1">
                              <a:lumMod val="50000"/>
                              <a:lumOff val="50000"/>
                            </a:schemeClr>
                          </a:solidFill>
                          <a:effectLst/>
                          <a:latin typeface="Gotham Medium"/>
                        </a:rPr>
                        <a:t>No.</a:t>
                      </a:r>
                      <a:endParaRPr lang="es-CO" sz="1400" b="1" dirty="0">
                        <a:solidFill>
                          <a:schemeClr val="tx1">
                            <a:lumMod val="50000"/>
                            <a:lumOff val="50000"/>
                          </a:schemeClr>
                        </a:solidFill>
                        <a:effectLst/>
                        <a:latin typeface="Gotham Medium"/>
                        <a:ea typeface="Calibri" panose="020F0502020204030204" pitchFamily="34" charset="0"/>
                        <a:cs typeface="Times New Roman" panose="02020603050405020304" pitchFamily="18" charset="0"/>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3">
                  <a:txBody>
                    <a:bodyPr/>
                    <a:lstStyle/>
                    <a:p>
                      <a:r>
                        <a:rPr lang="es-CO" sz="1400">
                          <a:effectLst/>
                        </a:rPr>
                        <a:t> </a:t>
                      </a:r>
                      <a:r>
                        <a:rPr lang="es-CO" sz="1400" b="1">
                          <a:solidFill>
                            <a:schemeClr val="tx1">
                              <a:lumMod val="50000"/>
                              <a:lumOff val="50000"/>
                            </a:schemeClr>
                          </a:solidFill>
                          <a:effectLst/>
                          <a:latin typeface="Gotham Medium"/>
                        </a:rPr>
                        <a:t>ACTIVIDAD</a:t>
                      </a:r>
                      <a:endParaRPr lang="es-MX"/>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gridSpan="2">
                  <a:txBody>
                    <a:bodyPr/>
                    <a:lstStyle/>
                    <a:p>
                      <a:r>
                        <a:rPr lang="es-CO" sz="1400" b="1">
                          <a:solidFill>
                            <a:schemeClr val="tx1">
                              <a:lumMod val="50000"/>
                              <a:lumOff val="50000"/>
                            </a:schemeClr>
                          </a:solidFill>
                          <a:effectLst/>
                          <a:latin typeface="Gotham Medium"/>
                        </a:rPr>
                        <a:t>PARTICIPANTES: LIDERES DE PROCESO Y PROFESIONALES DE ENLACE DESPACHOS JUDICIALES CERTIFICADOS</a:t>
                      </a:r>
                      <a:endParaRPr lang="es-CO"/>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dirty="0">
                          <a:solidFill>
                            <a:schemeClr val="tx1">
                              <a:lumMod val="50000"/>
                              <a:lumOff val="50000"/>
                            </a:schemeClr>
                          </a:solidFill>
                          <a:effectLst/>
                          <a:latin typeface="Gotham Medium"/>
                        </a:rPr>
                        <a:t> CIUDAD</a:t>
                      </a:r>
                      <a:endParaRPr lang="es-CO" sz="1400" b="1" dirty="0">
                        <a:solidFill>
                          <a:schemeClr val="tx1">
                            <a:lumMod val="50000"/>
                            <a:lumOff val="50000"/>
                          </a:schemeClr>
                        </a:solidFill>
                        <a:effectLst/>
                        <a:latin typeface="Gotham Medium"/>
                        <a:ea typeface="Calibri" panose="020F0502020204030204" pitchFamily="34" charset="0"/>
                        <a:cs typeface="Times New Roman" panose="02020603050405020304" pitchFamily="18" charset="0"/>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s-CO" sz="1400" b="1" dirty="0">
                          <a:solidFill>
                            <a:schemeClr val="tx1">
                              <a:lumMod val="50000"/>
                              <a:lumOff val="50000"/>
                            </a:schemeClr>
                          </a:solidFill>
                          <a:effectLst/>
                          <a:latin typeface="Gotham Medium"/>
                        </a:rPr>
                        <a:t>FECHA PROBABLE DEL EVENTO</a:t>
                      </a:r>
                      <a:endParaRPr lang="es-CO" sz="1400" b="1" dirty="0">
                        <a:solidFill>
                          <a:schemeClr val="tx1">
                            <a:lumMod val="50000"/>
                            <a:lumOff val="50000"/>
                          </a:schemeClr>
                        </a:solidFill>
                        <a:effectLst/>
                        <a:latin typeface="Gotham Medium"/>
                        <a:ea typeface="Calibri" panose="020F0502020204030204" pitchFamily="34" charset="0"/>
                        <a:cs typeface="Times New Roman" panose="02020603050405020304" pitchFamily="18" charset="0"/>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363925">
                <a:tc rowSpan="2">
                  <a:txBody>
                    <a:bodyPr/>
                    <a:lstStyle/>
                    <a:p>
                      <a:pPr algn="ctr">
                        <a:lnSpc>
                          <a:spcPct val="107000"/>
                        </a:lnSpc>
                        <a:spcAft>
                          <a:spcPts val="800"/>
                        </a:spcAft>
                      </a:pPr>
                      <a:r>
                        <a:rPr lang="es-CO" sz="1400" b="1" dirty="0">
                          <a:solidFill>
                            <a:schemeClr val="tx1">
                              <a:lumMod val="50000"/>
                              <a:lumOff val="50000"/>
                            </a:schemeClr>
                          </a:solidFill>
                          <a:effectLst/>
                          <a:latin typeface="Gotham Medium"/>
                        </a:rPr>
                        <a:t>1.</a:t>
                      </a:r>
                      <a:endParaRPr lang="en-US" sz="1400" b="1" dirty="0">
                        <a:solidFill>
                          <a:schemeClr val="tx1">
                            <a:lumMod val="50000"/>
                            <a:lumOff val="50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3">
                  <a:txBody>
                    <a:bodyPr/>
                    <a:lstStyle/>
                    <a:p>
                      <a:r>
                        <a:rPr lang="es-CO" sz="1400">
                          <a:solidFill>
                            <a:schemeClr val="tx1">
                              <a:lumMod val="50000"/>
                              <a:lumOff val="50000"/>
                            </a:schemeClr>
                          </a:solidFill>
                          <a:effectLst/>
                          <a:latin typeface="Gotham Medium"/>
                        </a:rPr>
                        <a:t>Entrega de certificados ICONTEC Ciclo 2020</a:t>
                      </a:r>
                      <a:endParaRPr lang="es-MX"/>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a:solidFill>
                            <a:schemeClr val="tx1">
                              <a:lumMod val="50000"/>
                              <a:lumOff val="50000"/>
                            </a:schemeClr>
                          </a:solidFill>
                          <a:effectLst/>
                          <a:latin typeface="Gotham Medium"/>
                        </a:rPr>
                        <a:t>Lideres de Proceso de Dependencias Administrativas y Judiciales certificadas</a:t>
                      </a:r>
                      <a:endParaRPr lang="en-US" sz="1150" dirty="0">
                        <a:solidFill>
                          <a:schemeClr val="tx1">
                            <a:lumMod val="50000"/>
                            <a:lumOff val="50000"/>
                          </a:schemeClr>
                        </a:solidFill>
                        <a:effectLst/>
                        <a:latin typeface="Gotham Medium"/>
                      </a:endParaRPr>
                    </a:p>
                  </a:txBody>
                  <a:tcP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0" dirty="0">
                          <a:solidFill>
                            <a:schemeClr val="tx1">
                              <a:lumMod val="50000"/>
                              <a:lumOff val="50000"/>
                            </a:schemeClr>
                          </a:solidFill>
                          <a:effectLst/>
                          <a:latin typeface="Gotham Medium"/>
                        </a:rPr>
                        <a:t>Bogotá</a:t>
                      </a:r>
                      <a:endParaRPr lang="es-CO" sz="1400" b="0" dirty="0">
                        <a:solidFill>
                          <a:schemeClr val="tx1">
                            <a:lumMod val="50000"/>
                            <a:lumOff val="50000"/>
                          </a:schemeClr>
                        </a:solidFill>
                        <a:effectLst/>
                        <a:latin typeface="Gotham Medium"/>
                        <a:ea typeface="Calibri" panose="020F0502020204030204" pitchFamily="34" charset="0"/>
                        <a:cs typeface="Times New Roman" panose="02020603050405020304" pitchFamily="18" charset="0"/>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0" dirty="0">
                          <a:solidFill>
                            <a:schemeClr val="tx1">
                              <a:lumMod val="50000"/>
                              <a:lumOff val="50000"/>
                            </a:schemeClr>
                          </a:solidFill>
                          <a:effectLst/>
                          <a:latin typeface="Gotham Medium"/>
                        </a:rPr>
                        <a:t>Abril de 2021</a:t>
                      </a:r>
                      <a:endParaRPr lang="es-CO" sz="1400" b="0" dirty="0">
                        <a:solidFill>
                          <a:schemeClr val="tx1">
                            <a:lumMod val="50000"/>
                            <a:lumOff val="50000"/>
                          </a:schemeClr>
                        </a:solidFill>
                        <a:effectLst/>
                        <a:latin typeface="Gotham Medium"/>
                        <a:ea typeface="Calibri" panose="020F0502020204030204" pitchFamily="34" charset="0"/>
                        <a:cs typeface="Times New Roman" panose="02020603050405020304" pitchFamily="18" charset="0"/>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73102">
                <a:tc vMerge="1">
                  <a:txBody>
                    <a:bodyPr/>
                    <a:lstStyle/>
                    <a:p>
                      <a:pPr algn="just"/>
                      <a:endParaRPr lang="en-US" sz="11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3">
                  <a:txBody>
                    <a:bodyPr/>
                    <a:lstStyle/>
                    <a:p>
                      <a:r>
                        <a:rPr lang="es-CO" sz="1400">
                          <a:solidFill>
                            <a:schemeClr val="tx1">
                              <a:lumMod val="50000"/>
                              <a:lumOff val="50000"/>
                            </a:schemeClr>
                          </a:solidFill>
                          <a:effectLst/>
                          <a:latin typeface="Gotham Medium"/>
                        </a:rPr>
                        <a:t>Entrega certificados Diplomados realizados en el Ciclo 2020-ICONTEC</a:t>
                      </a:r>
                      <a:endParaRPr lang="es-MX"/>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a:solidFill>
                            <a:schemeClr val="tx1">
                              <a:lumMod val="50000"/>
                              <a:lumOff val="50000"/>
                            </a:schemeClr>
                          </a:solidFill>
                          <a:effectLst/>
                          <a:latin typeface="Gotham Medium"/>
                        </a:rPr>
                        <a:t>Servidores Judiciales que cursaron y aprobaron los Diplomados</a:t>
                      </a: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a:txBody>
                    <a:bodyPr/>
                    <a:lstStyle/>
                    <a:p>
                      <a:pPr algn="ctr"/>
                      <a:r>
                        <a:rPr lang="es-CO" sz="1400" b="0" dirty="0">
                          <a:solidFill>
                            <a:schemeClr val="tx1">
                              <a:lumMod val="50000"/>
                              <a:lumOff val="50000"/>
                            </a:schemeClr>
                          </a:solidFill>
                          <a:latin typeface="Gotham Medium"/>
                        </a:rPr>
                        <a:t>Bogotá</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400" b="0" dirty="0">
                          <a:solidFill>
                            <a:schemeClr val="tx1">
                              <a:lumMod val="50000"/>
                              <a:lumOff val="50000"/>
                            </a:schemeClr>
                          </a:solidFill>
                          <a:effectLst/>
                          <a:latin typeface="Gotham Medium"/>
                        </a:rPr>
                        <a:t>Abril de 2021</a:t>
                      </a:r>
                      <a:endParaRPr lang="es-CO" sz="1400" b="0" dirty="0"/>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9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1" dirty="0">
                          <a:solidFill>
                            <a:schemeClr val="tx1">
                              <a:lumMod val="50000"/>
                              <a:lumOff val="50000"/>
                            </a:schemeClr>
                          </a:solidFill>
                          <a:effectLst/>
                          <a:latin typeface="Gotham Medium"/>
                        </a:rPr>
                        <a:t>2.</a:t>
                      </a:r>
                      <a:endParaRPr lang="es-CO" sz="1400" b="1" dirty="0">
                        <a:solidFill>
                          <a:schemeClr val="tx1">
                            <a:lumMod val="50000"/>
                            <a:lumOff val="50000"/>
                          </a:schemeClr>
                        </a:solidFill>
                        <a:effectLst/>
                        <a:latin typeface="Gotham Medium"/>
                        <a:ea typeface="Calibri" panose="020F0502020204030204" pitchFamily="34" charset="0"/>
                        <a:cs typeface="Times New Roman" panose="02020603050405020304" pitchFamily="18" charset="0"/>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3">
                  <a:txBody>
                    <a:bodyPr/>
                    <a:lstStyle/>
                    <a:p>
                      <a:r>
                        <a:rPr lang="es-CO" sz="1400">
                          <a:solidFill>
                            <a:schemeClr val="tx1">
                              <a:lumMod val="50000"/>
                              <a:lumOff val="50000"/>
                            </a:schemeClr>
                          </a:solidFill>
                          <a:effectLst/>
                          <a:latin typeface="Gotham Medium"/>
                        </a:rPr>
                        <a:t>Formación, normalización y estandarización de la Plataforma Estratégica del SIGCMA despachos Judiciales Penales Certificados.</a:t>
                      </a:r>
                      <a:endParaRPr lang="es-MX"/>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50000"/>
                              <a:lumOff val="50000"/>
                            </a:schemeClr>
                          </a:solidFill>
                          <a:effectLst/>
                          <a:latin typeface="Gotham Medium"/>
                        </a:rPr>
                        <a:t>350</a:t>
                      </a: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a:txBody>
                    <a:bodyPr/>
                    <a:lstStyle/>
                    <a:p>
                      <a:pPr algn="ctr"/>
                      <a:r>
                        <a:rPr lang="es-CO" sz="1400" b="0" dirty="0">
                          <a:solidFill>
                            <a:schemeClr val="tx1">
                              <a:lumMod val="50000"/>
                              <a:lumOff val="50000"/>
                            </a:schemeClr>
                          </a:solidFill>
                          <a:latin typeface="Gotham Medium"/>
                        </a:rPr>
                        <a:t>Cartagena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0" dirty="0">
                          <a:solidFill>
                            <a:schemeClr val="tx1">
                              <a:lumMod val="50000"/>
                              <a:lumOff val="50000"/>
                            </a:schemeClr>
                          </a:solidFill>
                          <a:effectLst/>
                          <a:latin typeface="Gotham Medium"/>
                        </a:rPr>
                        <a:t>Junio 30, Julio 1, 2, y 3 de 2021</a:t>
                      </a:r>
                      <a:endParaRPr lang="es-CO" sz="1400" b="0" dirty="0">
                        <a:solidFill>
                          <a:schemeClr val="tx1">
                            <a:lumMod val="50000"/>
                            <a:lumOff val="50000"/>
                          </a:schemeClr>
                        </a:solidFill>
                        <a:effectLst/>
                        <a:latin typeface="Gotham Medium"/>
                        <a:ea typeface="Calibri" panose="020F0502020204030204" pitchFamily="34" charset="0"/>
                        <a:cs typeface="Times New Roman" panose="02020603050405020304" pitchFamily="18" charset="0"/>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9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1" dirty="0">
                          <a:solidFill>
                            <a:schemeClr val="tx1">
                              <a:lumMod val="50000"/>
                              <a:lumOff val="50000"/>
                            </a:schemeClr>
                          </a:solidFill>
                          <a:effectLst/>
                          <a:latin typeface="Gotham Medium"/>
                        </a:rPr>
                        <a:t>3.</a:t>
                      </a:r>
                      <a:endParaRPr lang="es-CO" sz="1400" b="1" dirty="0">
                        <a:solidFill>
                          <a:schemeClr val="tx1">
                            <a:lumMod val="50000"/>
                            <a:lumOff val="50000"/>
                          </a:schemeClr>
                        </a:solidFill>
                        <a:effectLst/>
                        <a:latin typeface="Gotham Medium"/>
                        <a:ea typeface="Calibri" panose="020F0502020204030204" pitchFamily="34" charset="0"/>
                        <a:cs typeface="Times New Roman" panose="02020603050405020304" pitchFamily="18" charset="0"/>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3">
                  <a:txBody>
                    <a:bodyPr/>
                    <a:lstStyle/>
                    <a:p>
                      <a:r>
                        <a:rPr lang="es-CO" sz="1400" dirty="0">
                          <a:solidFill>
                            <a:schemeClr val="tx1">
                              <a:lumMod val="50000"/>
                              <a:lumOff val="50000"/>
                            </a:schemeClr>
                          </a:solidFill>
                          <a:effectLst/>
                          <a:latin typeface="Gotham Medium"/>
                        </a:rPr>
                        <a:t>Formación, normalización y estandarización de la Plataforma Estratégica del SIGCMA despachos Judiciales Jurisdicción de lo Contencioso Administrativo.</a:t>
                      </a:r>
                      <a:endParaRPr lang="es-MX"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gridSpan="2">
                  <a:txBody>
                    <a:bodyPr/>
                    <a:lstStyle/>
                    <a:p>
                      <a:pPr algn="ctr"/>
                      <a:r>
                        <a:rPr lang="en-US" sz="1400" b="0" i="0" dirty="0">
                          <a:solidFill>
                            <a:schemeClr val="tx1">
                              <a:lumMod val="50000"/>
                              <a:lumOff val="50000"/>
                            </a:schemeClr>
                          </a:solidFill>
                          <a:effectLst/>
                          <a:latin typeface="Gotham Medium"/>
                        </a:rPr>
                        <a:t>350</a:t>
                      </a:r>
                      <a:endParaRPr lang="es-CO"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a:txBody>
                    <a:bodyPr/>
                    <a:lstStyle/>
                    <a:p>
                      <a:pPr algn="ctr"/>
                      <a:r>
                        <a:rPr lang="es-CO" sz="1400" b="0" dirty="0">
                          <a:solidFill>
                            <a:schemeClr val="tx1">
                              <a:lumMod val="50000"/>
                              <a:lumOff val="50000"/>
                            </a:schemeClr>
                          </a:solidFill>
                          <a:latin typeface="Gotham Medium"/>
                        </a:rPr>
                        <a:t>Santa Marta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0" dirty="0">
                          <a:solidFill>
                            <a:schemeClr val="tx1">
                              <a:lumMod val="50000"/>
                              <a:lumOff val="50000"/>
                            </a:schemeClr>
                          </a:solidFill>
                          <a:effectLst/>
                          <a:latin typeface="Gotham Medium"/>
                        </a:rPr>
                        <a:t>3,4,5 y 6 de agosto de 2021</a:t>
                      </a:r>
                      <a:endParaRPr lang="es-CO" sz="1400" b="0" dirty="0">
                        <a:solidFill>
                          <a:schemeClr val="tx1">
                            <a:lumMod val="50000"/>
                            <a:lumOff val="50000"/>
                          </a:schemeClr>
                        </a:solidFill>
                        <a:effectLst/>
                        <a:latin typeface="Gotham Medium"/>
                        <a:ea typeface="Calibri" panose="020F0502020204030204" pitchFamily="34" charset="0"/>
                        <a:cs typeface="Times New Roman" panose="02020603050405020304" pitchFamily="18" charset="0"/>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0">
                <a:tc>
                  <a:txBody>
                    <a:bodyPr/>
                    <a:lstStyle/>
                    <a:p>
                      <a:pPr algn="ctr">
                        <a:lnSpc>
                          <a:spcPct val="107000"/>
                        </a:lnSpc>
                        <a:spcAft>
                          <a:spcPts val="800"/>
                        </a:spcAft>
                      </a:pPr>
                      <a:r>
                        <a:rPr lang="es-CO" sz="1400" b="1" dirty="0">
                          <a:solidFill>
                            <a:schemeClr val="tx1">
                              <a:lumMod val="50000"/>
                              <a:lumOff val="50000"/>
                            </a:schemeClr>
                          </a:solidFill>
                          <a:effectLst/>
                          <a:latin typeface="Gotham Medium"/>
                        </a:rPr>
                        <a:t>4.</a:t>
                      </a:r>
                      <a:endParaRPr lang="es-CO" sz="1400" b="1" dirty="0">
                        <a:solidFill>
                          <a:schemeClr val="tx1">
                            <a:lumMod val="50000"/>
                            <a:lumOff val="50000"/>
                          </a:schemeClr>
                        </a:solidFill>
                        <a:effectLst/>
                        <a:latin typeface="Gotham Medium"/>
                        <a:ea typeface="Calibri" panose="020F0502020204030204" pitchFamily="34" charset="0"/>
                        <a:cs typeface="Times New Roman" panose="02020603050405020304" pitchFamily="18" charset="0"/>
                      </a:endParaRPr>
                    </a:p>
                  </a:txBody>
                  <a:tcPr marT="0"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gridSpan="3">
                  <a:txBody>
                    <a:bodyPr/>
                    <a:lstStyle/>
                    <a:p>
                      <a:r>
                        <a:rPr lang="es-CO" sz="1400" dirty="0">
                          <a:solidFill>
                            <a:schemeClr val="tx1">
                              <a:lumMod val="50000"/>
                              <a:lumOff val="50000"/>
                            </a:schemeClr>
                          </a:solidFill>
                          <a:effectLst/>
                          <a:latin typeface="Gotham Medium"/>
                        </a:rPr>
                        <a:t>Líderes de Proceso del Nivel Central y Lideres de Proceso y Profesionales del Nivel Seccional: Auditorías Externas</a:t>
                      </a:r>
                      <a:endParaRPr lang="es-MX" dirty="0"/>
                    </a:p>
                  </a:txBody>
                  <a:tcPr marT="0"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gridSpan="2">
                  <a:txBody>
                    <a:bodyPr/>
                    <a:lstStyle/>
                    <a:p>
                      <a:pPr algn="ctr"/>
                      <a:r>
                        <a:rPr lang="es-CO" sz="1400" b="0" i="0" dirty="0">
                          <a:solidFill>
                            <a:schemeClr val="tx1">
                              <a:lumMod val="50000"/>
                              <a:lumOff val="50000"/>
                            </a:schemeClr>
                          </a:solidFill>
                          <a:latin typeface="Gotham Medium"/>
                        </a:rPr>
                        <a:t>350</a:t>
                      </a:r>
                      <a:endParaRPr lang="es-CO" dirty="0"/>
                    </a:p>
                  </a:txBody>
                  <a:tcPr marT="0"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a:txBody>
                    <a:bodyPr/>
                    <a:lstStyle/>
                    <a:p>
                      <a:pPr algn="ctr"/>
                      <a:r>
                        <a:rPr lang="es-CO" sz="1400" b="0" dirty="0">
                          <a:solidFill>
                            <a:schemeClr val="tx1">
                              <a:lumMod val="50000"/>
                              <a:lumOff val="50000"/>
                            </a:schemeClr>
                          </a:solidFill>
                          <a:latin typeface="Gotham Medium"/>
                        </a:rPr>
                        <a:t>Cartagena</a:t>
                      </a:r>
                    </a:p>
                  </a:txBody>
                  <a:tcPr marT="0"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0" dirty="0">
                          <a:solidFill>
                            <a:schemeClr val="tx1">
                              <a:lumMod val="50000"/>
                              <a:lumOff val="50000"/>
                            </a:schemeClr>
                          </a:solidFill>
                          <a:effectLst/>
                          <a:latin typeface="Gotham Medium"/>
                        </a:rPr>
                        <a:t>11, 12 13 y 14, de agosto de 2021</a:t>
                      </a:r>
                      <a:endParaRPr lang="es-CO" sz="1400" b="0" dirty="0">
                        <a:solidFill>
                          <a:schemeClr val="tx1">
                            <a:lumMod val="50000"/>
                            <a:lumOff val="50000"/>
                          </a:schemeClr>
                        </a:solidFill>
                        <a:effectLst/>
                        <a:latin typeface="Gotham Medium"/>
                        <a:ea typeface="Calibri" panose="020F0502020204030204" pitchFamily="34" charset="0"/>
                        <a:cs typeface="Times New Roman" panose="02020603050405020304" pitchFamily="18" charset="0"/>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cxnSp>
        <p:nvCxnSpPr>
          <p:cNvPr id="168" name="Straight Connector 41">
            <a:extLst>
              <a:ext uri="{FF2B5EF4-FFF2-40B4-BE49-F238E27FC236}">
                <a16:creationId xmlns:a16="http://schemas.microsoft.com/office/drawing/2014/main" id="{768C9111-165C-8440-A8C9-ECA52C687868}"/>
              </a:ext>
            </a:extLst>
          </p:cNvPr>
          <p:cNvCxnSpPr/>
          <p:nvPr/>
        </p:nvCxnSpPr>
        <p:spPr>
          <a:xfrm>
            <a:off x="1324841" y="1563238"/>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169" name="TextBox 44">
            <a:extLst>
              <a:ext uri="{FF2B5EF4-FFF2-40B4-BE49-F238E27FC236}">
                <a16:creationId xmlns:a16="http://schemas.microsoft.com/office/drawing/2014/main" id="{D83B896E-6536-A342-A503-C7A3F085EAAF}"/>
              </a:ext>
            </a:extLst>
          </p:cNvPr>
          <p:cNvSpPr txBox="1"/>
          <p:nvPr/>
        </p:nvSpPr>
        <p:spPr>
          <a:xfrm>
            <a:off x="1263443" y="1079703"/>
            <a:ext cx="4496744" cy="563552"/>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OBJETIVO ESPECÍFICO</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sp>
        <p:nvSpPr>
          <p:cNvPr id="170" name="Rectangle 69">
            <a:extLst>
              <a:ext uri="{FF2B5EF4-FFF2-40B4-BE49-F238E27FC236}">
                <a16:creationId xmlns:a16="http://schemas.microsoft.com/office/drawing/2014/main" id="{3B32B5E7-ED45-6945-942B-69C68272165A}"/>
              </a:ext>
            </a:extLst>
          </p:cNvPr>
          <p:cNvSpPr/>
          <p:nvPr/>
        </p:nvSpPr>
        <p:spPr>
          <a:xfrm>
            <a:off x="1095375" y="839677"/>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1" name="Rectangle 70">
            <a:extLst>
              <a:ext uri="{FF2B5EF4-FFF2-40B4-BE49-F238E27FC236}">
                <a16:creationId xmlns:a16="http://schemas.microsoft.com/office/drawing/2014/main" id="{A0F48E4F-354E-8D42-B488-D1086A08F77B}"/>
              </a:ext>
            </a:extLst>
          </p:cNvPr>
          <p:cNvSpPr/>
          <p:nvPr/>
        </p:nvSpPr>
        <p:spPr>
          <a:xfrm>
            <a:off x="1095375" y="994060"/>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2" name="Rectangle 71">
            <a:extLst>
              <a:ext uri="{FF2B5EF4-FFF2-40B4-BE49-F238E27FC236}">
                <a16:creationId xmlns:a16="http://schemas.microsoft.com/office/drawing/2014/main" id="{1FA732A3-7B1A-284E-AE6F-12A67BEB5B54}"/>
              </a:ext>
            </a:extLst>
          </p:cNvPr>
          <p:cNvSpPr/>
          <p:nvPr/>
        </p:nvSpPr>
        <p:spPr>
          <a:xfrm>
            <a:off x="0" y="849546"/>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3" name="Rectangle 72">
            <a:extLst>
              <a:ext uri="{FF2B5EF4-FFF2-40B4-BE49-F238E27FC236}">
                <a16:creationId xmlns:a16="http://schemas.microsoft.com/office/drawing/2014/main" id="{A7C30E5C-621F-F04F-AD83-7C213D62479D}"/>
              </a:ext>
            </a:extLst>
          </p:cNvPr>
          <p:cNvSpPr/>
          <p:nvPr/>
        </p:nvSpPr>
        <p:spPr>
          <a:xfrm>
            <a:off x="241710" y="848434"/>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4" name="TextBox 81">
            <a:extLst>
              <a:ext uri="{FF2B5EF4-FFF2-40B4-BE49-F238E27FC236}">
                <a16:creationId xmlns:a16="http://schemas.microsoft.com/office/drawing/2014/main" id="{8B6663FE-9C5B-714F-8438-E6501F7F15CD}"/>
              </a:ext>
            </a:extLst>
          </p:cNvPr>
          <p:cNvSpPr txBox="1"/>
          <p:nvPr/>
        </p:nvSpPr>
        <p:spPr>
          <a:xfrm>
            <a:off x="147768" y="827566"/>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
        <p:nvSpPr>
          <p:cNvPr id="175" name="Rectangle 39">
            <a:extLst>
              <a:ext uri="{FF2B5EF4-FFF2-40B4-BE49-F238E27FC236}">
                <a16:creationId xmlns:a16="http://schemas.microsoft.com/office/drawing/2014/main" id="{688F2888-3AF1-5949-A31C-1AC24445D462}"/>
              </a:ext>
            </a:extLst>
          </p:cNvPr>
          <p:cNvSpPr/>
          <p:nvPr/>
        </p:nvSpPr>
        <p:spPr>
          <a:xfrm>
            <a:off x="1095375" y="839677"/>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6" name="Rectangle 40">
            <a:extLst>
              <a:ext uri="{FF2B5EF4-FFF2-40B4-BE49-F238E27FC236}">
                <a16:creationId xmlns:a16="http://schemas.microsoft.com/office/drawing/2014/main" id="{BBD84F1C-1FA3-F24A-9C58-C1972F003B0F}"/>
              </a:ext>
            </a:extLst>
          </p:cNvPr>
          <p:cNvSpPr/>
          <p:nvPr/>
        </p:nvSpPr>
        <p:spPr>
          <a:xfrm>
            <a:off x="1095375" y="994060"/>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7" name="Rectangle 42">
            <a:extLst>
              <a:ext uri="{FF2B5EF4-FFF2-40B4-BE49-F238E27FC236}">
                <a16:creationId xmlns:a16="http://schemas.microsoft.com/office/drawing/2014/main" id="{6EA9D5E9-9903-CF43-B8BB-ED0409FE621C}"/>
              </a:ext>
            </a:extLst>
          </p:cNvPr>
          <p:cNvSpPr/>
          <p:nvPr/>
        </p:nvSpPr>
        <p:spPr>
          <a:xfrm>
            <a:off x="0" y="849546"/>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8" name="Rectangle 43">
            <a:extLst>
              <a:ext uri="{FF2B5EF4-FFF2-40B4-BE49-F238E27FC236}">
                <a16:creationId xmlns:a16="http://schemas.microsoft.com/office/drawing/2014/main" id="{F574D4FF-D45F-654F-847B-A623D9B23508}"/>
              </a:ext>
            </a:extLst>
          </p:cNvPr>
          <p:cNvSpPr/>
          <p:nvPr/>
        </p:nvSpPr>
        <p:spPr>
          <a:xfrm>
            <a:off x="241710" y="848434"/>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9" name="TextBox 81">
            <a:extLst>
              <a:ext uri="{FF2B5EF4-FFF2-40B4-BE49-F238E27FC236}">
                <a16:creationId xmlns:a16="http://schemas.microsoft.com/office/drawing/2014/main" id="{8B6663FE-9C5B-714F-8438-E6501F7F15CD}"/>
              </a:ext>
            </a:extLst>
          </p:cNvPr>
          <p:cNvSpPr txBox="1"/>
          <p:nvPr/>
        </p:nvSpPr>
        <p:spPr>
          <a:xfrm>
            <a:off x="147768" y="827566"/>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4">
            <a:extLst>
              <a:ext uri="{FF2B5EF4-FFF2-40B4-BE49-F238E27FC236}">
                <a16:creationId xmlns:a16="http://schemas.microsoft.com/office/drawing/2014/main" id="{EE98210F-2A8A-F14E-AADA-A739DC2E40E0}"/>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graphicFrame>
        <p:nvGraphicFramePr>
          <p:cNvPr id="5" name="4 Tabla"/>
          <p:cNvGraphicFramePr>
            <a:graphicFrameLocks noGrp="1"/>
          </p:cNvGraphicFramePr>
          <p:nvPr>
            <p:extLst>
              <p:ext uri="{D42A27DB-BD31-4B8C-83A1-F6EECF244321}">
                <p14:modId xmlns:p14="http://schemas.microsoft.com/office/powerpoint/2010/main" val="839390996"/>
              </p:ext>
            </p:extLst>
          </p:nvPr>
        </p:nvGraphicFramePr>
        <p:xfrm>
          <a:off x="554400" y="1716032"/>
          <a:ext cx="10800000" cy="4973659"/>
        </p:xfrm>
        <a:graphic>
          <a:graphicData uri="http://schemas.openxmlformats.org/drawingml/2006/table">
            <a:tbl>
              <a:tblPr firstRow="1" bandRow="1">
                <a:tableStyleId>{22838BEF-8BB2-4498-84A7-C5851F593DF1}</a:tableStyleId>
              </a:tblPr>
              <a:tblGrid>
                <a:gridCol w="866437">
                  <a:extLst>
                    <a:ext uri="{9D8B030D-6E8A-4147-A177-3AD203B41FA5}">
                      <a16:colId xmlns:a16="http://schemas.microsoft.com/office/drawing/2014/main" val="20000"/>
                    </a:ext>
                  </a:extLst>
                </a:gridCol>
                <a:gridCol w="386238">
                  <a:extLst>
                    <a:ext uri="{9D8B030D-6E8A-4147-A177-3AD203B41FA5}">
                      <a16:colId xmlns:a16="http://schemas.microsoft.com/office/drawing/2014/main" val="3933424959"/>
                    </a:ext>
                  </a:extLst>
                </a:gridCol>
                <a:gridCol w="1041173">
                  <a:extLst>
                    <a:ext uri="{9D8B030D-6E8A-4147-A177-3AD203B41FA5}">
                      <a16:colId xmlns:a16="http://schemas.microsoft.com/office/drawing/2014/main" val="20001"/>
                    </a:ext>
                  </a:extLst>
                </a:gridCol>
                <a:gridCol w="2391443">
                  <a:extLst>
                    <a:ext uri="{9D8B030D-6E8A-4147-A177-3AD203B41FA5}">
                      <a16:colId xmlns:a16="http://schemas.microsoft.com/office/drawing/2014/main" val="20003"/>
                    </a:ext>
                  </a:extLst>
                </a:gridCol>
                <a:gridCol w="415521">
                  <a:extLst>
                    <a:ext uri="{9D8B030D-6E8A-4147-A177-3AD203B41FA5}">
                      <a16:colId xmlns:a16="http://schemas.microsoft.com/office/drawing/2014/main" val="20005"/>
                    </a:ext>
                  </a:extLst>
                </a:gridCol>
                <a:gridCol w="1283434">
                  <a:extLst>
                    <a:ext uri="{9D8B030D-6E8A-4147-A177-3AD203B41FA5}">
                      <a16:colId xmlns:a16="http://schemas.microsoft.com/office/drawing/2014/main" val="3986541129"/>
                    </a:ext>
                  </a:extLst>
                </a:gridCol>
                <a:gridCol w="1276886">
                  <a:extLst>
                    <a:ext uri="{9D8B030D-6E8A-4147-A177-3AD203B41FA5}">
                      <a16:colId xmlns:a16="http://schemas.microsoft.com/office/drawing/2014/main" val="20006"/>
                    </a:ext>
                  </a:extLst>
                </a:gridCol>
                <a:gridCol w="1209822">
                  <a:extLst>
                    <a:ext uri="{9D8B030D-6E8A-4147-A177-3AD203B41FA5}">
                      <a16:colId xmlns:a16="http://schemas.microsoft.com/office/drawing/2014/main" val="20007"/>
                    </a:ext>
                  </a:extLst>
                </a:gridCol>
                <a:gridCol w="1929046">
                  <a:extLst>
                    <a:ext uri="{9D8B030D-6E8A-4147-A177-3AD203B41FA5}">
                      <a16:colId xmlns:a16="http://schemas.microsoft.com/office/drawing/2014/main" val="20008"/>
                    </a:ext>
                  </a:extLst>
                </a:gridCol>
              </a:tblGrid>
              <a:tr h="274259">
                <a:tc gridSpan="3">
                  <a:txBody>
                    <a:bodyPr/>
                    <a:lstStyle/>
                    <a:p>
                      <a:r>
                        <a:rPr lang="es-CO" sz="1400" dirty="0">
                          <a:solidFill>
                            <a:schemeClr val="tx1">
                              <a:lumMod val="65000"/>
                              <a:lumOff val="35000"/>
                            </a:schemeClr>
                          </a:solidFill>
                          <a:latin typeface="Gotham Medium"/>
                        </a:rPr>
                        <a:t>ESTRATEGIA:</a:t>
                      </a:r>
                      <a:endParaRPr lang="en-US" sz="1400"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MX"/>
                    </a:p>
                  </a:txBody>
                  <a:tcPr/>
                </a:tc>
                <a:tc hMerge="1">
                  <a:txBody>
                    <a:bodyPr/>
                    <a:lstStyle/>
                    <a:p>
                      <a:endParaRPr lang="es-CO"/>
                    </a:p>
                  </a:txBody>
                  <a:tcPr/>
                </a:tc>
                <a:tc gridSpan="6">
                  <a:txBody>
                    <a:bodyPr/>
                    <a:lstStyle/>
                    <a:p>
                      <a:pPr lvl="0"/>
                      <a:r>
                        <a:rPr lang="es-ES" sz="1400" b="0" dirty="0">
                          <a:solidFill>
                            <a:schemeClr val="tx1">
                              <a:lumMod val="50000"/>
                              <a:lumOff val="50000"/>
                            </a:schemeClr>
                          </a:solidFill>
                          <a:latin typeface="Gotham Medium"/>
                        </a:rPr>
                        <a:t>Formación</a:t>
                      </a:r>
                      <a:r>
                        <a:rPr lang="es-ES" sz="1400" b="0" baseline="0" dirty="0">
                          <a:solidFill>
                            <a:schemeClr val="tx1">
                              <a:lumMod val="50000"/>
                              <a:lumOff val="50000"/>
                            </a:schemeClr>
                          </a:solidFill>
                          <a:latin typeface="Gotham Medium"/>
                        </a:rPr>
                        <a:t> en Competencias Especificas, Socialización y Divulgación del SIGCMA.</a:t>
                      </a:r>
                      <a:endParaRPr lang="es-ES" sz="1400" b="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12700" cmpd="sng">
                      <a:noFill/>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12700" cmpd="sng">
                      <a:noFill/>
                    </a:lnL>
                  </a:tcPr>
                </a:tc>
                <a:tc hMerge="1">
                  <a:txBody>
                    <a:bodyPr/>
                    <a:lstStyle/>
                    <a:p>
                      <a:endParaRPr lang="es-MX"/>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274259">
                <a:tc grid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400" b="1" dirty="0">
                          <a:solidFill>
                            <a:schemeClr val="tx1">
                              <a:lumMod val="65000"/>
                              <a:lumOff val="35000"/>
                            </a:schemeClr>
                          </a:solidFill>
                          <a:latin typeface="Gotham Medium"/>
                        </a:rPr>
                        <a:t>OBJETIVO:</a:t>
                      </a:r>
                      <a:endParaRPr lang="en-US" sz="14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MX"/>
                    </a:p>
                  </a:txBody>
                  <a:tcPr/>
                </a:tc>
                <a:tc hMerge="1">
                  <a:txBody>
                    <a:bodyPr/>
                    <a:lstStyle/>
                    <a:p>
                      <a:endParaRPr lang="es-CO"/>
                    </a:p>
                  </a:txBody>
                  <a:tcPr/>
                </a:tc>
                <a:tc grid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dirty="0">
                          <a:solidFill>
                            <a:schemeClr val="tx1">
                              <a:lumMod val="50000"/>
                              <a:lumOff val="50000"/>
                            </a:schemeClr>
                          </a:solidFill>
                          <a:latin typeface="Gotham Medium"/>
                        </a:rPr>
                        <a:t>Lograr, a través de los diferentes espacios formativos,</a:t>
                      </a:r>
                      <a:r>
                        <a:rPr lang="es-ES" sz="1400" baseline="0" dirty="0">
                          <a:solidFill>
                            <a:schemeClr val="tx1">
                              <a:lumMod val="50000"/>
                              <a:lumOff val="50000"/>
                            </a:schemeClr>
                          </a:solidFill>
                          <a:latin typeface="Gotham Medium"/>
                        </a:rPr>
                        <a:t> la socialización, divulgación y  posicionamiento del SIGCMA.</a:t>
                      </a:r>
                      <a:endParaRPr lang="es-ES" sz="1400"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rgbClr val="C2E6E4"/>
                    </a:solidFill>
                  </a:tcPr>
                </a:tc>
                <a:tc hMerge="1">
                  <a:txBody>
                    <a:bodyPr/>
                    <a:lstStyle/>
                    <a:p>
                      <a:endParaRPr lang="es-CO"/>
                    </a:p>
                  </a:txBody>
                  <a:tcPr>
                    <a:lnL w="12700" cmpd="sng">
                      <a:noFill/>
                    </a:lnL>
                  </a:tcPr>
                </a:tc>
                <a:tc hMerge="1">
                  <a:txBody>
                    <a:bodyPr/>
                    <a:lstStyle/>
                    <a:p>
                      <a:endParaRPr lang="es-MX"/>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1"/>
                  </a:ext>
                </a:extLst>
              </a:tr>
              <a:tr h="457099">
                <a:tc gridSpan="2">
                  <a:txBody>
                    <a:bodyPr/>
                    <a:lstStyle/>
                    <a:p>
                      <a:r>
                        <a:rPr lang="es-CO" sz="1400" b="1" dirty="0">
                          <a:solidFill>
                            <a:schemeClr val="tx1">
                              <a:lumMod val="65000"/>
                              <a:lumOff val="35000"/>
                            </a:schemeClr>
                          </a:solidFill>
                          <a:latin typeface="Gotham Medium"/>
                        </a:rPr>
                        <a:t>LIDERA:</a:t>
                      </a:r>
                      <a:endParaRPr lang="en-US" sz="1400" b="1" dirty="0">
                        <a:solidFill>
                          <a:schemeClr val="tx1">
                            <a:lumMod val="65000"/>
                            <a:lumOff val="35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n-US" sz="14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2">
                  <a:txBody>
                    <a:bodyPr/>
                    <a:lstStyle/>
                    <a:p>
                      <a:pPr algn="just"/>
                      <a:r>
                        <a:rPr lang="es-CO" sz="1400" b="1" dirty="0">
                          <a:solidFill>
                            <a:schemeClr val="tx1">
                              <a:lumMod val="50000"/>
                              <a:lumOff val="50000"/>
                            </a:schemeClr>
                          </a:solidFill>
                          <a:latin typeface="Gotham Medium"/>
                        </a:rPr>
                        <a:t>Dra.</a:t>
                      </a:r>
                      <a:r>
                        <a:rPr lang="es-CO" sz="1400" b="1" baseline="0" dirty="0">
                          <a:solidFill>
                            <a:schemeClr val="tx1">
                              <a:lumMod val="50000"/>
                              <a:lumOff val="50000"/>
                            </a:schemeClr>
                          </a:solidFill>
                          <a:latin typeface="Gotham Medium"/>
                        </a:rPr>
                        <a:t> Martha Lucia Olano  de Noguera</a:t>
                      </a:r>
                    </a:p>
                    <a:p>
                      <a:pPr algn="l"/>
                      <a:r>
                        <a:rPr lang="es-CO" sz="1400" b="1" baseline="0" dirty="0">
                          <a:solidFill>
                            <a:schemeClr val="tx1">
                              <a:lumMod val="50000"/>
                              <a:lumOff val="50000"/>
                            </a:schemeClr>
                          </a:solidFill>
                          <a:latin typeface="Gotham Medium"/>
                        </a:rPr>
                        <a:t>Magistrada Líder del SIGCMA.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gridSpan="2">
                  <a:txBody>
                    <a:bodyPr/>
                    <a:lstStyle/>
                    <a:p>
                      <a:pPr algn="just"/>
                      <a:r>
                        <a:rPr lang="es-CO" sz="1400" b="1" dirty="0">
                          <a:solidFill>
                            <a:schemeClr val="tx1">
                              <a:lumMod val="65000"/>
                              <a:lumOff val="35000"/>
                            </a:schemeClr>
                          </a:solidFill>
                          <a:latin typeface="Gotham Medium"/>
                        </a:rPr>
                        <a:t>COORDINA:</a:t>
                      </a:r>
                      <a:endParaRPr lang="en-US" sz="14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pPr algn="just"/>
                      <a:endParaRPr lang="en-US" sz="14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b="1" dirty="0">
                          <a:solidFill>
                            <a:schemeClr val="tx1">
                              <a:lumMod val="50000"/>
                              <a:lumOff val="50000"/>
                            </a:schemeClr>
                          </a:solidFill>
                          <a:latin typeface="Gotham Medium"/>
                        </a:rPr>
                        <a:t>Coordinador</a:t>
                      </a:r>
                      <a:r>
                        <a:rPr lang="es-CO" sz="1400" b="1" baseline="0" dirty="0">
                          <a:solidFill>
                            <a:schemeClr val="tx1">
                              <a:lumMod val="50000"/>
                              <a:lumOff val="50000"/>
                            </a:schemeClr>
                          </a:solidFill>
                          <a:latin typeface="Gotham Medium"/>
                        </a:rPr>
                        <a:t> Nacional del SIGCMA.</a:t>
                      </a:r>
                      <a:endParaRPr lang="en-US" sz="1400" b="1" dirty="0">
                        <a:solidFill>
                          <a:schemeClr val="tx1">
                            <a:lumMod val="50000"/>
                            <a:lumOff val="50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2"/>
                  </a:ext>
                </a:extLst>
              </a:tr>
              <a:tr h="7008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dirty="0">
                          <a:effectLst/>
                        </a:rPr>
                        <a:t> </a:t>
                      </a:r>
                      <a:r>
                        <a:rPr lang="es-CO" sz="1400" b="1" dirty="0">
                          <a:solidFill>
                            <a:schemeClr val="tx1">
                              <a:lumMod val="50000"/>
                              <a:lumOff val="50000"/>
                            </a:schemeClr>
                          </a:solidFill>
                          <a:effectLst/>
                          <a:latin typeface="Gotham Medium"/>
                        </a:rPr>
                        <a:t>No.</a:t>
                      </a:r>
                      <a:endParaRPr lang="es-CO" sz="1400" b="1" dirty="0">
                        <a:solidFill>
                          <a:schemeClr val="tx1">
                            <a:lumMod val="50000"/>
                            <a:lumOff val="50000"/>
                          </a:schemeClr>
                        </a:solidFill>
                        <a:effectLst/>
                        <a:latin typeface="Gotham Medium"/>
                        <a:ea typeface="Calibri" panose="020F0502020204030204" pitchFamily="34" charset="0"/>
                        <a:cs typeface="Times New Roman" panose="02020603050405020304" pitchFamily="18" charset="0"/>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4">
                  <a:txBody>
                    <a:bodyPr/>
                    <a:lstStyle/>
                    <a:p>
                      <a:r>
                        <a:rPr lang="es-CO" sz="1400" dirty="0">
                          <a:effectLst/>
                        </a:rPr>
                        <a:t> </a:t>
                      </a:r>
                      <a:r>
                        <a:rPr lang="es-CO" sz="1400" b="1" dirty="0">
                          <a:solidFill>
                            <a:schemeClr val="tx1">
                              <a:lumMod val="50000"/>
                              <a:lumOff val="50000"/>
                            </a:schemeClr>
                          </a:solidFill>
                          <a:effectLst/>
                          <a:latin typeface="Gotham Medium"/>
                        </a:rPr>
                        <a:t>ACTIVIDAD</a:t>
                      </a:r>
                      <a:endParaRPr lang="es-MX"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gridSpan="2">
                  <a:txBody>
                    <a:bodyPr/>
                    <a:lstStyle/>
                    <a:p>
                      <a:pPr algn="ctr"/>
                      <a:r>
                        <a:rPr lang="es-CO" sz="1400" b="1" dirty="0">
                          <a:solidFill>
                            <a:schemeClr val="tx1">
                              <a:lumMod val="50000"/>
                              <a:lumOff val="50000"/>
                            </a:schemeClr>
                          </a:solidFill>
                          <a:effectLst/>
                          <a:latin typeface="Gotham Medium"/>
                        </a:rPr>
                        <a:t>PARTICIPANTES: LIDERES DE PROCESO Y PROFESIONALES DE ENLACE DESPACHOS JUDICIALES CERTIFICADOS</a:t>
                      </a:r>
                      <a:endParaRPr lang="es-MX"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Gotham Medium"/>
                      </a:endParaRPr>
                    </a:p>
                  </a:txBody>
                  <a:tcPr anchor="ctr">
                    <a:lnL w="6350" cap="flat" cmpd="sng" algn="ctr">
                      <a:solidFill>
                        <a:srgbClr val="00B0F0"/>
                      </a:solidFill>
                      <a:prstDash val="sysDash"/>
                      <a:round/>
                      <a:headEnd type="none" w="med" len="med"/>
                      <a:tailEnd type="none" w="med" len="med"/>
                    </a:lnL>
                    <a:lnR w="12700" cmpd="sng">
                      <a:noFill/>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dirty="0">
                          <a:solidFill>
                            <a:schemeClr val="tx1">
                              <a:lumMod val="50000"/>
                              <a:lumOff val="50000"/>
                            </a:schemeClr>
                          </a:solidFill>
                          <a:effectLst/>
                          <a:latin typeface="Gotham Medium"/>
                        </a:rPr>
                        <a:t> CIUDAD</a:t>
                      </a:r>
                      <a:endParaRPr lang="es-CO" sz="1400" b="1" dirty="0">
                        <a:solidFill>
                          <a:schemeClr val="tx1">
                            <a:lumMod val="50000"/>
                            <a:lumOff val="50000"/>
                          </a:schemeClr>
                        </a:solidFill>
                        <a:effectLst/>
                        <a:latin typeface="Gotham Medium"/>
                        <a:ea typeface="Calibri" panose="020F0502020204030204" pitchFamily="34" charset="0"/>
                        <a:cs typeface="Times New Roman" panose="02020603050405020304" pitchFamily="18" charset="0"/>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800"/>
                        </a:spcAft>
                      </a:pPr>
                      <a:r>
                        <a:rPr lang="es-CO" sz="1400" b="1" dirty="0">
                          <a:solidFill>
                            <a:schemeClr val="tx1">
                              <a:lumMod val="50000"/>
                              <a:lumOff val="50000"/>
                            </a:schemeClr>
                          </a:solidFill>
                          <a:effectLst/>
                          <a:latin typeface="Gotham Medium"/>
                        </a:rPr>
                        <a:t>FECHA PROBABLE DEL EVENTO</a:t>
                      </a:r>
                      <a:endParaRPr lang="es-CO" sz="1400" b="1" dirty="0">
                        <a:solidFill>
                          <a:schemeClr val="tx1">
                            <a:lumMod val="50000"/>
                            <a:lumOff val="50000"/>
                          </a:schemeClr>
                        </a:solidFill>
                        <a:effectLst/>
                        <a:latin typeface="Gotham Medium"/>
                        <a:ea typeface="Calibri" panose="020F0502020204030204" pitchFamily="34" charset="0"/>
                        <a:cs typeface="Times New Roman" panose="02020603050405020304" pitchFamily="18" charset="0"/>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815795">
                <a:tc>
                  <a:txBody>
                    <a:bodyPr/>
                    <a:lstStyle/>
                    <a:p>
                      <a:pPr algn="ctr">
                        <a:lnSpc>
                          <a:spcPct val="107000"/>
                        </a:lnSpc>
                        <a:spcAft>
                          <a:spcPts val="800"/>
                        </a:spcAft>
                      </a:pPr>
                      <a:r>
                        <a:rPr lang="es-CO" sz="1400" b="1" dirty="0">
                          <a:solidFill>
                            <a:schemeClr val="tx1">
                              <a:lumMod val="50000"/>
                              <a:lumOff val="50000"/>
                            </a:schemeClr>
                          </a:solidFill>
                          <a:effectLst/>
                          <a:latin typeface="Gotham Medium"/>
                        </a:rPr>
                        <a:t>5.</a:t>
                      </a:r>
                      <a:endParaRPr lang="en-US" sz="1400" b="1" dirty="0">
                        <a:solidFill>
                          <a:schemeClr val="tx1">
                            <a:lumMod val="50000"/>
                            <a:lumOff val="50000"/>
                          </a:schemeClr>
                        </a:solidFill>
                        <a:latin typeface="Gotham Medium"/>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4">
                  <a:txBody>
                    <a:bodyPr/>
                    <a:lstStyle/>
                    <a:p>
                      <a:pPr algn="l"/>
                      <a:r>
                        <a:rPr lang="es-CO" sz="1400" dirty="0">
                          <a:solidFill>
                            <a:schemeClr val="tx1">
                              <a:lumMod val="50000"/>
                              <a:lumOff val="50000"/>
                            </a:schemeClr>
                          </a:solidFill>
                          <a:effectLst/>
                          <a:latin typeface="Gotham Medium"/>
                        </a:rPr>
                        <a:t>Formación, normalización y estandarización de la Plataforma Estratégica del SIGCMA despachos Judiciales certificados Restitución de Tierras.</a:t>
                      </a:r>
                      <a:endParaRPr lang="es-MX"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s-CO" sz="1400" b="0" dirty="0">
                          <a:solidFill>
                            <a:schemeClr val="tx1">
                              <a:lumMod val="50000"/>
                              <a:lumOff val="50000"/>
                            </a:schemeClr>
                          </a:solidFill>
                          <a:effectLst/>
                          <a:latin typeface="Gotham Medium"/>
                        </a:rPr>
                        <a:t>150</a:t>
                      </a:r>
                      <a:endParaRPr lang="es-MX"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a:txBody>
                    <a:bodyPr/>
                    <a:lstStyle/>
                    <a:p>
                      <a:pPr algn="ctr"/>
                      <a:r>
                        <a:rPr lang="es-CO" sz="1400" b="0" dirty="0">
                          <a:solidFill>
                            <a:schemeClr val="tx1">
                              <a:lumMod val="50000"/>
                              <a:lumOff val="50000"/>
                            </a:schemeClr>
                          </a:solidFill>
                          <a:latin typeface="Gotham Medium"/>
                        </a:rPr>
                        <a:t>Santa Marta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CO" sz="1400" b="0" dirty="0">
                          <a:solidFill>
                            <a:schemeClr val="tx1">
                              <a:lumMod val="50000"/>
                              <a:lumOff val="50000"/>
                            </a:schemeClr>
                          </a:solidFill>
                          <a:effectLst/>
                          <a:latin typeface="Gotham Medium"/>
                        </a:rPr>
                        <a:t>24, 25, 26 y 27 de agosto de 2021</a:t>
                      </a:r>
                      <a:endParaRPr lang="es-CO" sz="1400" b="0" dirty="0">
                        <a:solidFill>
                          <a:schemeClr val="tx1">
                            <a:lumMod val="50000"/>
                            <a:lumOff val="50000"/>
                          </a:schemeClr>
                        </a:solidFill>
                        <a:effectLst/>
                        <a:latin typeface="Gotham Medium"/>
                        <a:ea typeface="Calibri" panose="020F0502020204030204" pitchFamily="34" charset="0"/>
                        <a:cs typeface="Times New Roman" panose="02020603050405020304" pitchFamily="18" charset="0"/>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15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1" dirty="0">
                          <a:solidFill>
                            <a:schemeClr val="tx1">
                              <a:lumMod val="50000"/>
                              <a:lumOff val="50000"/>
                            </a:schemeClr>
                          </a:solidFill>
                          <a:effectLst/>
                          <a:latin typeface="Gotham Medium"/>
                        </a:rPr>
                        <a:t>6.</a:t>
                      </a:r>
                      <a:endParaRPr lang="es-CO" sz="1400" b="1" dirty="0">
                        <a:solidFill>
                          <a:schemeClr val="tx1">
                            <a:lumMod val="50000"/>
                            <a:lumOff val="50000"/>
                          </a:schemeClr>
                        </a:solidFill>
                        <a:effectLst/>
                        <a:latin typeface="Gotham Medium"/>
                        <a:ea typeface="Calibri" panose="020F0502020204030204" pitchFamily="34" charset="0"/>
                        <a:cs typeface="Times New Roman" panose="02020603050405020304" pitchFamily="18" charset="0"/>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4">
                  <a:txBody>
                    <a:bodyPr/>
                    <a:lstStyle/>
                    <a:p>
                      <a:pPr algn="l"/>
                      <a:r>
                        <a:rPr lang="es-CO" sz="1400" dirty="0">
                          <a:solidFill>
                            <a:schemeClr val="tx1">
                              <a:lumMod val="50000"/>
                              <a:lumOff val="50000"/>
                            </a:schemeClr>
                          </a:solidFill>
                          <a:effectLst/>
                          <a:latin typeface="Gotham Medium"/>
                        </a:rPr>
                        <a:t>Formación, normalización y estandarización de la Plataforma Estratégica del SIGCMA despachos Judiciales certificados Juzgados Civiles.</a:t>
                      </a:r>
                      <a:endParaRPr lang="es-MX"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50" dirty="0">
                        <a:solidFill>
                          <a:schemeClr val="tx1">
                            <a:lumMod val="50000"/>
                            <a:lumOff val="50000"/>
                          </a:schemeClr>
                        </a:solidFill>
                        <a:effectLst/>
                        <a:latin typeface="Gotham Medium"/>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b="0" i="0" dirty="0">
                          <a:solidFill>
                            <a:schemeClr val="tx1">
                              <a:lumMod val="50000"/>
                              <a:lumOff val="50000"/>
                            </a:schemeClr>
                          </a:solidFill>
                          <a:effectLst/>
                          <a:latin typeface="Gotham Medium"/>
                        </a:rPr>
                        <a:t>150</a:t>
                      </a:r>
                      <a:endParaRPr lang="es-MX"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a:txBody>
                    <a:bodyPr/>
                    <a:lstStyle/>
                    <a:p>
                      <a:pPr algn="ctr"/>
                      <a:r>
                        <a:rPr lang="es-CO" sz="1400" b="0" dirty="0">
                          <a:solidFill>
                            <a:schemeClr val="tx1">
                              <a:lumMod val="50000"/>
                              <a:lumOff val="50000"/>
                            </a:schemeClr>
                          </a:solidFill>
                          <a:latin typeface="Gotham Medium"/>
                        </a:rPr>
                        <a:t>Cartagena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CO" sz="1400" b="0" dirty="0">
                          <a:solidFill>
                            <a:schemeClr val="tx1">
                              <a:lumMod val="50000"/>
                              <a:lumOff val="50000"/>
                            </a:schemeClr>
                          </a:solidFill>
                          <a:effectLst/>
                          <a:latin typeface="Gotham Medium"/>
                        </a:rPr>
                        <a:t>1, 2, 3 y 4 de septiembre de 2021</a:t>
                      </a:r>
                      <a:endParaRPr lang="es-CO" sz="1400" b="0" dirty="0">
                        <a:solidFill>
                          <a:schemeClr val="tx1">
                            <a:lumMod val="50000"/>
                            <a:lumOff val="50000"/>
                          </a:schemeClr>
                        </a:solidFill>
                        <a:effectLst/>
                        <a:latin typeface="Gotham Medium"/>
                        <a:ea typeface="Calibri" panose="020F0502020204030204" pitchFamily="34" charset="0"/>
                        <a:cs typeface="Times New Roman" panose="02020603050405020304" pitchFamily="18" charset="0"/>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158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1" dirty="0">
                          <a:solidFill>
                            <a:schemeClr val="tx1">
                              <a:lumMod val="50000"/>
                              <a:lumOff val="50000"/>
                            </a:schemeClr>
                          </a:solidFill>
                          <a:effectLst/>
                          <a:latin typeface="Gotham Medium"/>
                        </a:rPr>
                        <a:t>7.</a:t>
                      </a:r>
                      <a:endParaRPr lang="es-CO" sz="1400" b="1" dirty="0">
                        <a:solidFill>
                          <a:schemeClr val="tx1">
                            <a:lumMod val="50000"/>
                            <a:lumOff val="50000"/>
                          </a:schemeClr>
                        </a:solidFill>
                        <a:effectLst/>
                        <a:latin typeface="Gotham Medium"/>
                        <a:ea typeface="Calibri" panose="020F0502020204030204" pitchFamily="34" charset="0"/>
                        <a:cs typeface="Times New Roman" panose="02020603050405020304" pitchFamily="18" charset="0"/>
                      </a:endParaRPr>
                    </a:p>
                  </a:txBody>
                  <a:tcPr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4">
                  <a:txBody>
                    <a:bodyPr/>
                    <a:lstStyle/>
                    <a:p>
                      <a:pPr marL="0" indent="-449580" algn="l" defTabSz="914400" rtl="0" eaLnBrk="1" latinLnBrk="0" hangingPunct="1">
                        <a:lnSpc>
                          <a:spcPct val="100000"/>
                        </a:lnSpc>
                        <a:spcAft>
                          <a:spcPts val="0"/>
                        </a:spcAft>
                      </a:pPr>
                      <a:r>
                        <a:rPr lang="es-CO" sz="1400" kern="1200" dirty="0">
                          <a:solidFill>
                            <a:schemeClr val="tx1">
                              <a:lumMod val="50000"/>
                              <a:lumOff val="50000"/>
                            </a:schemeClr>
                          </a:solidFill>
                          <a:effectLst/>
                          <a:latin typeface="Gotham Medium"/>
                          <a:ea typeface="+mn-ea"/>
                          <a:cs typeface="+mn-cs"/>
                        </a:rPr>
                        <a:t>Formación, normalización y estandarización de la Plataforma Estratégica del Sistema de Gestión</a:t>
                      </a:r>
                    </a:p>
                    <a:p>
                      <a:pPr marL="0" indent="-449580" algn="l" defTabSz="914400" rtl="0" eaLnBrk="1" latinLnBrk="0" hangingPunct="1">
                        <a:lnSpc>
                          <a:spcPct val="100000"/>
                        </a:lnSpc>
                        <a:spcAft>
                          <a:spcPts val="0"/>
                        </a:spcAft>
                      </a:pPr>
                      <a:r>
                        <a:rPr lang="es-CO" sz="1400" kern="1200" dirty="0">
                          <a:solidFill>
                            <a:schemeClr val="tx1">
                              <a:lumMod val="50000"/>
                              <a:lumOff val="50000"/>
                            </a:schemeClr>
                          </a:solidFill>
                          <a:effectLst/>
                          <a:latin typeface="Gotham Medium"/>
                          <a:ea typeface="+mn-ea"/>
                          <a:cs typeface="+mn-cs"/>
                        </a:rPr>
                        <a:t>Ambiental.</a:t>
                      </a:r>
                      <a:endParaRPr lang="es-MX" sz="1400" kern="1200" dirty="0">
                        <a:solidFill>
                          <a:schemeClr val="tx1">
                            <a:lumMod val="50000"/>
                            <a:lumOff val="50000"/>
                          </a:schemeClr>
                        </a:solidFill>
                        <a:effectLst/>
                        <a:latin typeface="Gotham Medium"/>
                        <a:ea typeface="+mn-ea"/>
                        <a:cs typeface="+mn-cs"/>
                      </a:endParaRP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CO"/>
                    </a:p>
                  </a:txBody>
                  <a:tcPr>
                    <a:lnL w="6350" cap="flat" cmpd="sng" algn="ctr">
                      <a:solidFill>
                        <a:srgbClr val="00B0F0"/>
                      </a:solidFill>
                      <a:prstDash val="sysDash"/>
                      <a:round/>
                      <a:headEnd type="none" w="med" len="med"/>
                      <a:tailEnd type="none" w="med" len="med"/>
                    </a:lnL>
                    <a:lnT w="6350" cap="flat" cmpd="sng" algn="ctr">
                      <a:solidFill>
                        <a:srgbClr val="00B0F0"/>
                      </a:solidFill>
                      <a:prstDash val="sysDash"/>
                      <a:round/>
                      <a:headEnd type="none" w="med" len="med"/>
                      <a:tailEnd type="none" w="med" len="med"/>
                    </a:lnT>
                  </a:tcPr>
                </a:tc>
                <a:tc gridSpan="2">
                  <a:txBody>
                    <a:bodyPr/>
                    <a:lstStyle/>
                    <a:p>
                      <a:pPr algn="ctr"/>
                      <a:r>
                        <a:rPr lang="en-US" sz="1400" b="0" i="0" dirty="0">
                          <a:solidFill>
                            <a:schemeClr val="tx1">
                              <a:lumMod val="50000"/>
                              <a:lumOff val="50000"/>
                            </a:schemeClr>
                          </a:solidFill>
                          <a:effectLst/>
                          <a:latin typeface="Gotham Medium"/>
                        </a:rPr>
                        <a:t>250</a:t>
                      </a:r>
                      <a:endParaRPr lang="es-MX" dirty="0"/>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a:txBody>
                    <a:bodyPr/>
                    <a:lstStyle/>
                    <a:p>
                      <a:pPr algn="ctr"/>
                      <a:r>
                        <a:rPr lang="es-CO" sz="1400" b="0" dirty="0">
                          <a:solidFill>
                            <a:schemeClr val="tx1">
                              <a:lumMod val="50000"/>
                              <a:lumOff val="50000"/>
                            </a:schemeClr>
                          </a:solidFill>
                          <a:latin typeface="Gotham Medium"/>
                        </a:rPr>
                        <a:t>Pereira</a:t>
                      </a:r>
                    </a:p>
                  </a:txBody>
                  <a:tcPr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CO" sz="1400" b="0" dirty="0">
                          <a:solidFill>
                            <a:schemeClr val="tx1">
                              <a:lumMod val="50000"/>
                              <a:lumOff val="50000"/>
                            </a:schemeClr>
                          </a:solidFill>
                          <a:effectLst/>
                          <a:latin typeface="Gotham Medium"/>
                        </a:rPr>
                        <a:t>15, 16, 17 y 18 de septiembre de 2021.</a:t>
                      </a:r>
                      <a:endParaRPr lang="es-CO" sz="1400" b="0" dirty="0">
                        <a:solidFill>
                          <a:schemeClr val="tx1">
                            <a:lumMod val="50000"/>
                            <a:lumOff val="50000"/>
                          </a:schemeClr>
                        </a:solidFill>
                        <a:effectLst/>
                        <a:latin typeface="Gotham Medium"/>
                        <a:ea typeface="Calibri" panose="020F0502020204030204" pitchFamily="34" charset="0"/>
                        <a:cs typeface="Times New Roman" panose="02020603050405020304" pitchFamily="18" charset="0"/>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8815">
                <a:tc>
                  <a:txBody>
                    <a:bodyPr/>
                    <a:lstStyle/>
                    <a:p>
                      <a:pPr algn="ctr">
                        <a:lnSpc>
                          <a:spcPct val="107000"/>
                        </a:lnSpc>
                        <a:spcAft>
                          <a:spcPts val="800"/>
                        </a:spcAft>
                      </a:pPr>
                      <a:r>
                        <a:rPr lang="es-CO" sz="1400" b="1" dirty="0">
                          <a:solidFill>
                            <a:schemeClr val="tx1">
                              <a:lumMod val="50000"/>
                              <a:lumOff val="50000"/>
                            </a:schemeClr>
                          </a:solidFill>
                          <a:effectLst/>
                          <a:latin typeface="Gotham Medium"/>
                        </a:rPr>
                        <a:t>8.</a:t>
                      </a:r>
                      <a:endParaRPr lang="es-CO" sz="1400" b="1" dirty="0">
                        <a:solidFill>
                          <a:schemeClr val="tx1">
                            <a:lumMod val="50000"/>
                            <a:lumOff val="50000"/>
                          </a:schemeClr>
                        </a:solidFill>
                        <a:effectLst/>
                        <a:latin typeface="Gotham Medium"/>
                        <a:ea typeface="Calibri" panose="020F0502020204030204" pitchFamily="34" charset="0"/>
                        <a:cs typeface="Times New Roman" panose="02020603050405020304" pitchFamily="18" charset="0"/>
                      </a:endParaRPr>
                    </a:p>
                  </a:txBody>
                  <a:tcPr marT="0" anchor="ctr">
                    <a:lnL w="12700" cmpd="sng">
                      <a:noFill/>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gridSpan="4">
                  <a:txBody>
                    <a:bodyPr/>
                    <a:lstStyle/>
                    <a:p>
                      <a:pPr algn="l"/>
                      <a:r>
                        <a:rPr lang="es-CO" sz="1400" dirty="0">
                          <a:solidFill>
                            <a:schemeClr val="tx1">
                              <a:lumMod val="50000"/>
                              <a:lumOff val="50000"/>
                            </a:schemeClr>
                          </a:solidFill>
                          <a:effectLst/>
                          <a:latin typeface="Gotham Medium"/>
                        </a:rPr>
                        <a:t>Evento Nacional del SIGCMA</a:t>
                      </a:r>
                      <a:endParaRPr lang="es-MX" dirty="0"/>
                    </a:p>
                  </a:txBody>
                  <a:tcPr marT="0"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hMerge="1">
                  <a:txBody>
                    <a:bodyPr/>
                    <a:lstStyle/>
                    <a:p>
                      <a:endParaRPr lang="es-CO"/>
                    </a:p>
                  </a:txBody>
                  <a:tcPr>
                    <a:lnL w="6350" cap="flat" cmpd="sng" algn="ctr">
                      <a:solidFill>
                        <a:srgbClr val="00B0F0"/>
                      </a:solidFill>
                      <a:prstDash val="sysDash"/>
                      <a:round/>
                      <a:headEnd type="none" w="med" len="med"/>
                      <a:tailEnd type="none" w="med" len="med"/>
                    </a:lnL>
                  </a:tcPr>
                </a:tc>
                <a:tc hMerge="1">
                  <a:txBody>
                    <a:bodyPr/>
                    <a:lstStyle/>
                    <a:p>
                      <a:endParaRPr lang="es-CO"/>
                    </a:p>
                  </a:txBody>
                  <a:tcPr>
                    <a:lnL w="6350" cap="flat" cmpd="sng" algn="ctr">
                      <a:solidFill>
                        <a:srgbClr val="00B0F0"/>
                      </a:solidFill>
                      <a:prstDash val="sysDash"/>
                      <a:round/>
                      <a:headEnd type="none" w="med" len="med"/>
                      <a:tailEnd type="none" w="med" len="med"/>
                    </a:lnL>
                  </a:tcPr>
                </a:tc>
                <a:tc gridSpan="2">
                  <a:txBody>
                    <a:bodyPr/>
                    <a:lstStyle/>
                    <a:p>
                      <a:pPr algn="ctr"/>
                      <a:r>
                        <a:rPr lang="es-CO" sz="1400" b="0" i="0" dirty="0">
                          <a:solidFill>
                            <a:schemeClr val="tx1">
                              <a:lumMod val="50000"/>
                              <a:lumOff val="50000"/>
                            </a:schemeClr>
                          </a:solidFill>
                          <a:latin typeface="Gotham Medium"/>
                        </a:rPr>
                        <a:t>1200</a:t>
                      </a:r>
                      <a:endParaRPr lang="es-MX" dirty="0"/>
                    </a:p>
                  </a:txBody>
                  <a:tcPr marT="0"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c>
                  <a:txBody>
                    <a:bodyPr/>
                    <a:lstStyle/>
                    <a:p>
                      <a:pPr algn="ctr"/>
                      <a:r>
                        <a:rPr lang="es-CO" sz="1400" b="0" dirty="0">
                          <a:solidFill>
                            <a:schemeClr val="tx1">
                              <a:lumMod val="50000"/>
                              <a:lumOff val="50000"/>
                            </a:schemeClr>
                          </a:solidFill>
                          <a:latin typeface="Gotham Medium"/>
                        </a:rPr>
                        <a:t>Santa Marta</a:t>
                      </a:r>
                    </a:p>
                  </a:txBody>
                  <a:tcPr marT="0" anchor="ctr">
                    <a:lnL w="6350" cap="flat" cmpd="sng" algn="ctr">
                      <a:solidFill>
                        <a:srgbClr val="00B0F0"/>
                      </a:solidFill>
                      <a:prstDash val="sysDash"/>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CO" sz="1400" b="0" dirty="0">
                          <a:solidFill>
                            <a:schemeClr val="tx1">
                              <a:lumMod val="50000"/>
                              <a:lumOff val="50000"/>
                            </a:schemeClr>
                          </a:solidFill>
                          <a:effectLst/>
                          <a:latin typeface="Gotham Medium"/>
                        </a:rPr>
                        <a:t>10,11,12 y 13 de noviembre de 2021.</a:t>
                      </a:r>
                      <a:endParaRPr lang="es-CO" sz="1400" b="0" dirty="0">
                        <a:solidFill>
                          <a:schemeClr val="tx1">
                            <a:lumMod val="50000"/>
                            <a:lumOff val="50000"/>
                          </a:schemeClr>
                        </a:solidFill>
                        <a:effectLst/>
                        <a:latin typeface="Gotham Medium"/>
                        <a:ea typeface="Calibri" panose="020F0502020204030204" pitchFamily="34" charset="0"/>
                        <a:cs typeface="Times New Roman" panose="02020603050405020304" pitchFamily="18" charset="0"/>
                      </a:endParaRPr>
                    </a:p>
                  </a:txBody>
                  <a:tcPr anchor="ctr">
                    <a:lnL w="6350" cap="flat" cmpd="sng" algn="ctr">
                      <a:solidFill>
                        <a:srgbClr val="00B0F0"/>
                      </a:solid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cxnSp>
        <p:nvCxnSpPr>
          <p:cNvPr id="16" name="Straight Connector 41">
            <a:extLst>
              <a:ext uri="{FF2B5EF4-FFF2-40B4-BE49-F238E27FC236}">
                <a16:creationId xmlns:a16="http://schemas.microsoft.com/office/drawing/2014/main" id="{768C9111-165C-8440-A8C9-ECA52C687868}"/>
              </a:ext>
            </a:extLst>
          </p:cNvPr>
          <p:cNvCxnSpPr/>
          <p:nvPr/>
        </p:nvCxnSpPr>
        <p:spPr>
          <a:xfrm>
            <a:off x="1324841" y="1675782"/>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17" name="Rectangle 69">
            <a:extLst>
              <a:ext uri="{FF2B5EF4-FFF2-40B4-BE49-F238E27FC236}">
                <a16:creationId xmlns:a16="http://schemas.microsoft.com/office/drawing/2014/main" id="{3B32B5E7-ED45-6945-942B-69C68272165A}"/>
              </a:ext>
            </a:extLst>
          </p:cNvPr>
          <p:cNvSpPr/>
          <p:nvPr/>
        </p:nvSpPr>
        <p:spPr>
          <a:xfrm>
            <a:off x="1095375" y="95222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8" name="Rectangle 70">
            <a:extLst>
              <a:ext uri="{FF2B5EF4-FFF2-40B4-BE49-F238E27FC236}">
                <a16:creationId xmlns:a16="http://schemas.microsoft.com/office/drawing/2014/main" id="{A0F48E4F-354E-8D42-B488-D1086A08F77B}"/>
              </a:ext>
            </a:extLst>
          </p:cNvPr>
          <p:cNvSpPr/>
          <p:nvPr/>
        </p:nvSpPr>
        <p:spPr>
          <a:xfrm>
            <a:off x="1095375" y="110660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9" name="Rectangle 71">
            <a:extLst>
              <a:ext uri="{FF2B5EF4-FFF2-40B4-BE49-F238E27FC236}">
                <a16:creationId xmlns:a16="http://schemas.microsoft.com/office/drawing/2014/main" id="{1FA732A3-7B1A-284E-AE6F-12A67BEB5B54}"/>
              </a:ext>
            </a:extLst>
          </p:cNvPr>
          <p:cNvSpPr/>
          <p:nvPr/>
        </p:nvSpPr>
        <p:spPr>
          <a:xfrm>
            <a:off x="0" y="96209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 name="Rectangle 72">
            <a:extLst>
              <a:ext uri="{FF2B5EF4-FFF2-40B4-BE49-F238E27FC236}">
                <a16:creationId xmlns:a16="http://schemas.microsoft.com/office/drawing/2014/main" id="{A7C30E5C-621F-F04F-AD83-7C213D62479D}"/>
              </a:ext>
            </a:extLst>
          </p:cNvPr>
          <p:cNvSpPr/>
          <p:nvPr/>
        </p:nvSpPr>
        <p:spPr>
          <a:xfrm>
            <a:off x="241710" y="96097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1" name="TextBox 81">
            <a:extLst>
              <a:ext uri="{FF2B5EF4-FFF2-40B4-BE49-F238E27FC236}">
                <a16:creationId xmlns:a16="http://schemas.microsoft.com/office/drawing/2014/main" id="{8B6663FE-9C5B-714F-8438-E6501F7F15CD}"/>
              </a:ext>
            </a:extLst>
          </p:cNvPr>
          <p:cNvSpPr txBox="1"/>
          <p:nvPr/>
        </p:nvSpPr>
        <p:spPr>
          <a:xfrm>
            <a:off x="147768" y="940110"/>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
        <p:nvSpPr>
          <p:cNvPr id="22" name="TextBox 44">
            <a:extLst>
              <a:ext uri="{FF2B5EF4-FFF2-40B4-BE49-F238E27FC236}">
                <a16:creationId xmlns:a16="http://schemas.microsoft.com/office/drawing/2014/main" id="{D83B896E-6536-A342-A503-C7A3F085EAAF}"/>
              </a:ext>
            </a:extLst>
          </p:cNvPr>
          <p:cNvSpPr txBox="1"/>
          <p:nvPr/>
        </p:nvSpPr>
        <p:spPr>
          <a:xfrm>
            <a:off x="1263443" y="1192247"/>
            <a:ext cx="4496744" cy="563552"/>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OBJETIVO ESPECÍFICO</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Box 128">
            <a:extLst>
              <a:ext uri="{FF2B5EF4-FFF2-40B4-BE49-F238E27FC236}">
                <a16:creationId xmlns:a16="http://schemas.microsoft.com/office/drawing/2014/main" id="{BF425C70-C399-5A48-8859-F80AC205BBCF}"/>
              </a:ext>
            </a:extLst>
          </p:cNvPr>
          <p:cNvSpPr txBox="1"/>
          <p:nvPr/>
        </p:nvSpPr>
        <p:spPr>
          <a:xfrm>
            <a:off x="2340000" y="3343338"/>
            <a:ext cx="540000"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2</a:t>
            </a:r>
          </a:p>
        </p:txBody>
      </p:sp>
      <p:sp>
        <p:nvSpPr>
          <p:cNvPr id="45" name="TextBox 44">
            <a:extLst>
              <a:ext uri="{FF2B5EF4-FFF2-40B4-BE49-F238E27FC236}">
                <a16:creationId xmlns:a16="http://schemas.microsoft.com/office/drawing/2014/main" id="{D83B896E-6536-A342-A503-C7A3F085EAAF}"/>
              </a:ext>
            </a:extLst>
          </p:cNvPr>
          <p:cNvSpPr txBox="1"/>
          <p:nvPr/>
        </p:nvSpPr>
        <p:spPr>
          <a:xfrm>
            <a:off x="1236147" y="1430563"/>
            <a:ext cx="3955442" cy="553998"/>
          </a:xfrm>
          <a:prstGeom prst="rect">
            <a:avLst/>
          </a:prstGeom>
          <a:noFill/>
        </p:spPr>
        <p:txBody>
          <a:bodyPr wrap="none" rtlCol="0">
            <a:spAutoFit/>
          </a:bodyPr>
          <a:lstStyle/>
          <a:p>
            <a:r>
              <a:rPr lang="es-ES_tradnl" sz="3000" b="1" dirty="0">
                <a:solidFill>
                  <a:srgbClr val="00AEEF"/>
                </a:solidFill>
                <a:latin typeface="Filson Pro Book" panose="02000000000000000000" pitchFamily="2" charset="77"/>
              </a:rPr>
              <a:t>AGENDA DE CIERRE</a:t>
            </a:r>
          </a:p>
        </p:txBody>
      </p:sp>
      <p:cxnSp>
        <p:nvCxnSpPr>
          <p:cNvPr id="42" name="Straight Connector 41">
            <a:extLst>
              <a:ext uri="{FF2B5EF4-FFF2-40B4-BE49-F238E27FC236}">
                <a16:creationId xmlns:a16="http://schemas.microsoft.com/office/drawing/2014/main" id="{768C9111-165C-8440-A8C9-ECA52C687868}"/>
              </a:ext>
            </a:extLst>
          </p:cNvPr>
          <p:cNvCxnSpPr/>
          <p:nvPr/>
        </p:nvCxnSpPr>
        <p:spPr>
          <a:xfrm>
            <a:off x="1324841" y="1886802"/>
            <a:ext cx="3780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pic>
        <p:nvPicPr>
          <p:cNvPr id="165" name="Picture 164">
            <a:extLst>
              <a:ext uri="{FF2B5EF4-FFF2-40B4-BE49-F238E27FC236}">
                <a16:creationId xmlns:a16="http://schemas.microsoft.com/office/drawing/2014/main" id="{EE98210F-2A8A-F14E-AADA-A739DC2E40E0}"/>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sp>
        <p:nvSpPr>
          <p:cNvPr id="113" name="TextBox 112">
            <a:extLst>
              <a:ext uri="{FF2B5EF4-FFF2-40B4-BE49-F238E27FC236}">
                <a16:creationId xmlns:a16="http://schemas.microsoft.com/office/drawing/2014/main" id="{1F76E242-8E6F-5140-A048-25B043B0859A}"/>
              </a:ext>
            </a:extLst>
          </p:cNvPr>
          <p:cNvSpPr txBox="1"/>
          <p:nvPr/>
        </p:nvSpPr>
        <p:spPr>
          <a:xfrm>
            <a:off x="2763674" y="2874155"/>
            <a:ext cx="7651620" cy="369332"/>
          </a:xfrm>
          <a:prstGeom prst="rect">
            <a:avLst/>
          </a:prstGeom>
          <a:noFill/>
        </p:spPr>
        <p:txBody>
          <a:bodyPr wrap="square" rtlCol="0">
            <a:spAutoFit/>
          </a:bodyPr>
          <a:lstStyle/>
          <a:p>
            <a:pPr algn="just"/>
            <a:r>
              <a:rPr lang="es-ES_tradnl" dirty="0">
                <a:latin typeface="Gotham Medium" panose="02000604030000020004" pitchFamily="2" charset="0"/>
              </a:rPr>
              <a:t>Resultados de la Auditoría: Auditor Líder</a:t>
            </a:r>
          </a:p>
        </p:txBody>
      </p:sp>
      <p:sp>
        <p:nvSpPr>
          <p:cNvPr id="114" name="TextBox 113">
            <a:extLst>
              <a:ext uri="{FF2B5EF4-FFF2-40B4-BE49-F238E27FC236}">
                <a16:creationId xmlns:a16="http://schemas.microsoft.com/office/drawing/2014/main" id="{6F497A52-2153-8441-9BA5-3A49DF909904}"/>
              </a:ext>
            </a:extLst>
          </p:cNvPr>
          <p:cNvSpPr txBox="1"/>
          <p:nvPr/>
        </p:nvSpPr>
        <p:spPr>
          <a:xfrm>
            <a:off x="2763674" y="3301134"/>
            <a:ext cx="7651625" cy="646331"/>
          </a:xfrm>
          <a:prstGeom prst="rect">
            <a:avLst/>
          </a:prstGeom>
          <a:noFill/>
        </p:spPr>
        <p:txBody>
          <a:bodyPr wrap="square" rtlCol="0">
            <a:spAutoFit/>
          </a:bodyPr>
          <a:lstStyle/>
          <a:p>
            <a:pPr algn="just"/>
            <a:r>
              <a:rPr lang="es-ES_tradnl" dirty="0">
                <a:latin typeface="Gotham Medium" panose="02000604030000020004" pitchFamily="2" charset="0"/>
              </a:rPr>
              <a:t>Formalización de los resultados de la Auditoría (firma de las No Conformidades) y firma del Informe de Auditoría</a:t>
            </a:r>
          </a:p>
        </p:txBody>
      </p:sp>
      <p:cxnSp>
        <p:nvCxnSpPr>
          <p:cNvPr id="115" name="Straight Connector 114">
            <a:extLst>
              <a:ext uri="{FF2B5EF4-FFF2-40B4-BE49-F238E27FC236}">
                <a16:creationId xmlns:a16="http://schemas.microsoft.com/office/drawing/2014/main" id="{A6F61483-3235-EE4E-88A4-EBE24BBBE687}"/>
              </a:ext>
            </a:extLst>
          </p:cNvPr>
          <p:cNvCxnSpPr>
            <a:cxnSpLocks/>
          </p:cNvCxnSpPr>
          <p:nvPr/>
        </p:nvCxnSpPr>
        <p:spPr>
          <a:xfrm>
            <a:off x="2637234" y="2895660"/>
            <a:ext cx="0" cy="2340000"/>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D29CAFCB-D3A5-C748-B57F-582EC0957E2F}"/>
              </a:ext>
            </a:extLst>
          </p:cNvPr>
          <p:cNvGrpSpPr/>
          <p:nvPr/>
        </p:nvGrpSpPr>
        <p:grpSpPr>
          <a:xfrm>
            <a:off x="2582544" y="2946155"/>
            <a:ext cx="109440" cy="109440"/>
            <a:chOff x="4200892" y="4432105"/>
            <a:chExt cx="109440" cy="109440"/>
          </a:xfrm>
        </p:grpSpPr>
        <p:grpSp>
          <p:nvGrpSpPr>
            <p:cNvPr id="117" name="Group 116">
              <a:extLst>
                <a:ext uri="{FF2B5EF4-FFF2-40B4-BE49-F238E27FC236}">
                  <a16:creationId xmlns:a16="http://schemas.microsoft.com/office/drawing/2014/main" id="{92A9E2DB-41C2-4445-88C8-AE9B162D1949}"/>
                </a:ext>
              </a:extLst>
            </p:cNvPr>
            <p:cNvGrpSpPr>
              <a:grpSpLocks noChangeAspect="1"/>
            </p:cNvGrpSpPr>
            <p:nvPr/>
          </p:nvGrpSpPr>
          <p:grpSpPr>
            <a:xfrm rot="10800000">
              <a:off x="4210817" y="4439517"/>
              <a:ext cx="89587" cy="90000"/>
              <a:chOff x="3994150" y="4504881"/>
              <a:chExt cx="108000" cy="108498"/>
            </a:xfrm>
          </p:grpSpPr>
          <p:sp>
            <p:nvSpPr>
              <p:cNvPr id="120" name="Pie 119">
                <a:extLst>
                  <a:ext uri="{FF2B5EF4-FFF2-40B4-BE49-F238E27FC236}">
                    <a16:creationId xmlns:a16="http://schemas.microsoft.com/office/drawing/2014/main" id="{CBA3103F-B43B-6F40-A058-8FBE35DBADD3}"/>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21" name="Pie 120">
                <a:extLst>
                  <a:ext uri="{FF2B5EF4-FFF2-40B4-BE49-F238E27FC236}">
                    <a16:creationId xmlns:a16="http://schemas.microsoft.com/office/drawing/2014/main" id="{1710B5B6-FF77-9549-8304-FF2DEF5EF9BD}"/>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18" name="Arc 117">
              <a:extLst>
                <a:ext uri="{FF2B5EF4-FFF2-40B4-BE49-F238E27FC236}">
                  <a16:creationId xmlns:a16="http://schemas.microsoft.com/office/drawing/2014/main" id="{6E69309B-3ACF-0F40-A3C0-CF67F4EE6FC4}"/>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19" name="Arc 118">
              <a:extLst>
                <a:ext uri="{FF2B5EF4-FFF2-40B4-BE49-F238E27FC236}">
                  <a16:creationId xmlns:a16="http://schemas.microsoft.com/office/drawing/2014/main" id="{F9B9EF85-534F-A44E-A0E9-A58B29744FEB}"/>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22" name="Group 121">
            <a:extLst>
              <a:ext uri="{FF2B5EF4-FFF2-40B4-BE49-F238E27FC236}">
                <a16:creationId xmlns:a16="http://schemas.microsoft.com/office/drawing/2014/main" id="{997693B1-3E6E-A347-8A1A-99245ED56499}"/>
              </a:ext>
            </a:extLst>
          </p:cNvPr>
          <p:cNvGrpSpPr/>
          <p:nvPr/>
        </p:nvGrpSpPr>
        <p:grpSpPr>
          <a:xfrm>
            <a:off x="2579366" y="3415338"/>
            <a:ext cx="109440" cy="109440"/>
            <a:chOff x="4200892" y="4432105"/>
            <a:chExt cx="109440" cy="109440"/>
          </a:xfrm>
        </p:grpSpPr>
        <p:grpSp>
          <p:nvGrpSpPr>
            <p:cNvPr id="123" name="Group 122">
              <a:extLst>
                <a:ext uri="{FF2B5EF4-FFF2-40B4-BE49-F238E27FC236}">
                  <a16:creationId xmlns:a16="http://schemas.microsoft.com/office/drawing/2014/main" id="{305A64C3-3414-8F47-A30D-59AC3D1B8B14}"/>
                </a:ext>
              </a:extLst>
            </p:cNvPr>
            <p:cNvGrpSpPr>
              <a:grpSpLocks noChangeAspect="1"/>
            </p:cNvGrpSpPr>
            <p:nvPr/>
          </p:nvGrpSpPr>
          <p:grpSpPr>
            <a:xfrm rot="10800000">
              <a:off x="4210817" y="4439517"/>
              <a:ext cx="89587" cy="90000"/>
              <a:chOff x="3994150" y="4504881"/>
              <a:chExt cx="108000" cy="108498"/>
            </a:xfrm>
          </p:grpSpPr>
          <p:sp>
            <p:nvSpPr>
              <p:cNvPr id="126" name="Pie 125">
                <a:extLst>
                  <a:ext uri="{FF2B5EF4-FFF2-40B4-BE49-F238E27FC236}">
                    <a16:creationId xmlns:a16="http://schemas.microsoft.com/office/drawing/2014/main" id="{69AABF6F-E59B-6A47-B677-550A8C0784CF}"/>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27" name="Pie 126">
                <a:extLst>
                  <a:ext uri="{FF2B5EF4-FFF2-40B4-BE49-F238E27FC236}">
                    <a16:creationId xmlns:a16="http://schemas.microsoft.com/office/drawing/2014/main" id="{3B91676C-786C-8F4E-8890-5E9E4E394A31}"/>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24" name="Arc 123">
              <a:extLst>
                <a:ext uri="{FF2B5EF4-FFF2-40B4-BE49-F238E27FC236}">
                  <a16:creationId xmlns:a16="http://schemas.microsoft.com/office/drawing/2014/main" id="{9D8D67C7-F688-E945-A992-7B9DA1FA612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25" name="Arc 124">
              <a:extLst>
                <a:ext uri="{FF2B5EF4-FFF2-40B4-BE49-F238E27FC236}">
                  <a16:creationId xmlns:a16="http://schemas.microsoft.com/office/drawing/2014/main" id="{9B123E0C-1468-4F48-B32D-8FC6CA371CC1}"/>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28" name="TextBox 127">
            <a:extLst>
              <a:ext uri="{FF2B5EF4-FFF2-40B4-BE49-F238E27FC236}">
                <a16:creationId xmlns:a16="http://schemas.microsoft.com/office/drawing/2014/main" id="{74FC36F3-8DE1-6040-BE47-9EEDE4E53CFA}"/>
              </a:ext>
            </a:extLst>
          </p:cNvPr>
          <p:cNvSpPr txBox="1"/>
          <p:nvPr/>
        </p:nvSpPr>
        <p:spPr>
          <a:xfrm>
            <a:off x="2340000" y="2874155"/>
            <a:ext cx="432000"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1</a:t>
            </a:r>
          </a:p>
        </p:txBody>
      </p:sp>
      <p:sp>
        <p:nvSpPr>
          <p:cNvPr id="130" name="TextBox 129">
            <a:extLst>
              <a:ext uri="{FF2B5EF4-FFF2-40B4-BE49-F238E27FC236}">
                <a16:creationId xmlns:a16="http://schemas.microsoft.com/office/drawing/2014/main" id="{908750D8-363B-6C4E-8001-4584D674F878}"/>
              </a:ext>
            </a:extLst>
          </p:cNvPr>
          <p:cNvSpPr txBox="1"/>
          <p:nvPr/>
        </p:nvSpPr>
        <p:spPr>
          <a:xfrm>
            <a:off x="2763669" y="3995882"/>
            <a:ext cx="7651625" cy="369332"/>
          </a:xfrm>
          <a:prstGeom prst="rect">
            <a:avLst/>
          </a:prstGeom>
          <a:noFill/>
        </p:spPr>
        <p:txBody>
          <a:bodyPr wrap="square" rtlCol="0">
            <a:spAutoFit/>
          </a:bodyPr>
          <a:lstStyle/>
          <a:p>
            <a:pPr algn="just"/>
            <a:r>
              <a:rPr lang="es-ES_tradnl" dirty="0">
                <a:latin typeface="Gotham Medium" panose="02000604030000020004" pitchFamily="2" charset="0"/>
              </a:rPr>
              <a:t>Palabras del Magistrado o Juez Líder del SIGCMA</a:t>
            </a:r>
          </a:p>
        </p:txBody>
      </p:sp>
      <p:sp>
        <p:nvSpPr>
          <p:cNvPr id="131" name="TextBox 130">
            <a:extLst>
              <a:ext uri="{FF2B5EF4-FFF2-40B4-BE49-F238E27FC236}">
                <a16:creationId xmlns:a16="http://schemas.microsoft.com/office/drawing/2014/main" id="{6B5B7CFA-1478-4A45-A051-0C12DBAF83D6}"/>
              </a:ext>
            </a:extLst>
          </p:cNvPr>
          <p:cNvSpPr txBox="1"/>
          <p:nvPr/>
        </p:nvSpPr>
        <p:spPr>
          <a:xfrm>
            <a:off x="2339995" y="4038086"/>
            <a:ext cx="540000"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3</a:t>
            </a:r>
          </a:p>
        </p:txBody>
      </p:sp>
      <p:sp>
        <p:nvSpPr>
          <p:cNvPr id="132" name="TextBox 131">
            <a:extLst>
              <a:ext uri="{FF2B5EF4-FFF2-40B4-BE49-F238E27FC236}">
                <a16:creationId xmlns:a16="http://schemas.microsoft.com/office/drawing/2014/main" id="{D67C88AC-2585-BA4B-A263-8C9D8F7D9C44}"/>
              </a:ext>
            </a:extLst>
          </p:cNvPr>
          <p:cNvSpPr txBox="1"/>
          <p:nvPr/>
        </p:nvSpPr>
        <p:spPr>
          <a:xfrm>
            <a:off x="2763669" y="4493678"/>
            <a:ext cx="7651625" cy="369332"/>
          </a:xfrm>
          <a:prstGeom prst="rect">
            <a:avLst/>
          </a:prstGeom>
          <a:noFill/>
        </p:spPr>
        <p:txBody>
          <a:bodyPr wrap="square" rtlCol="0">
            <a:spAutoFit/>
          </a:bodyPr>
          <a:lstStyle/>
          <a:p>
            <a:pPr algn="just"/>
            <a:r>
              <a:rPr lang="es-ES_tradnl" dirty="0">
                <a:latin typeface="Gotham Medium" panose="02000604030000020004" pitchFamily="2" charset="0"/>
              </a:rPr>
              <a:t>Palabras del Presidente de la Corporación</a:t>
            </a:r>
          </a:p>
        </p:txBody>
      </p:sp>
      <p:sp>
        <p:nvSpPr>
          <p:cNvPr id="133" name="TextBox 132">
            <a:extLst>
              <a:ext uri="{FF2B5EF4-FFF2-40B4-BE49-F238E27FC236}">
                <a16:creationId xmlns:a16="http://schemas.microsoft.com/office/drawing/2014/main" id="{5C289F3F-143A-8B41-856E-BFD0D4D002F7}"/>
              </a:ext>
            </a:extLst>
          </p:cNvPr>
          <p:cNvSpPr txBox="1"/>
          <p:nvPr/>
        </p:nvSpPr>
        <p:spPr>
          <a:xfrm>
            <a:off x="2339995" y="4493678"/>
            <a:ext cx="540000"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4</a:t>
            </a:r>
          </a:p>
        </p:txBody>
      </p:sp>
      <p:sp>
        <p:nvSpPr>
          <p:cNvPr id="134" name="TextBox 133">
            <a:extLst>
              <a:ext uri="{FF2B5EF4-FFF2-40B4-BE49-F238E27FC236}">
                <a16:creationId xmlns:a16="http://schemas.microsoft.com/office/drawing/2014/main" id="{A0AA4D6E-D2A7-B44E-A2F0-509EFF8C786E}"/>
              </a:ext>
            </a:extLst>
          </p:cNvPr>
          <p:cNvSpPr txBox="1"/>
          <p:nvPr/>
        </p:nvSpPr>
        <p:spPr>
          <a:xfrm>
            <a:off x="2763669" y="4878266"/>
            <a:ext cx="7651625" cy="646331"/>
          </a:xfrm>
          <a:prstGeom prst="rect">
            <a:avLst/>
          </a:prstGeom>
          <a:noFill/>
        </p:spPr>
        <p:txBody>
          <a:bodyPr wrap="square" rtlCol="0">
            <a:spAutoFit/>
          </a:bodyPr>
          <a:lstStyle/>
          <a:p>
            <a:pPr algn="just"/>
            <a:r>
              <a:rPr lang="es-ES_tradnl" dirty="0">
                <a:latin typeface="Gotham Medium" panose="02000604030000020004" pitchFamily="2" charset="0"/>
              </a:rPr>
              <a:t>Remisión de informes y documentos que soportan la auditoría a la Coordinación Nacional del SIGCMA al e-mail: coornacalidbta@cendoj.ramajudicial.gov.co</a:t>
            </a:r>
          </a:p>
        </p:txBody>
      </p:sp>
      <p:sp>
        <p:nvSpPr>
          <p:cNvPr id="135" name="TextBox 134">
            <a:extLst>
              <a:ext uri="{FF2B5EF4-FFF2-40B4-BE49-F238E27FC236}">
                <a16:creationId xmlns:a16="http://schemas.microsoft.com/office/drawing/2014/main" id="{DF8225C9-1A88-F54B-9F03-0F4397133596}"/>
              </a:ext>
            </a:extLst>
          </p:cNvPr>
          <p:cNvSpPr txBox="1"/>
          <p:nvPr/>
        </p:nvSpPr>
        <p:spPr>
          <a:xfrm>
            <a:off x="2339995" y="4906402"/>
            <a:ext cx="540000" cy="276999"/>
          </a:xfrm>
          <a:prstGeom prst="rect">
            <a:avLst/>
          </a:prstGeom>
          <a:noFill/>
        </p:spPr>
        <p:txBody>
          <a:bodyPr wrap="square" rtlCol="0">
            <a:spAutoFit/>
          </a:bodyPr>
          <a:lstStyle/>
          <a:p>
            <a:r>
              <a:rPr lang="es-ES_tradnl" sz="1200" b="1" dirty="0">
                <a:solidFill>
                  <a:srgbClr val="00AEEF"/>
                </a:solidFill>
                <a:latin typeface="Filson Pro Book" panose="02000000000000000000" pitchFamily="2" charset="77"/>
              </a:rPr>
              <a:t>5</a:t>
            </a:r>
          </a:p>
        </p:txBody>
      </p:sp>
      <p:grpSp>
        <p:nvGrpSpPr>
          <p:cNvPr id="136" name="Group 135">
            <a:extLst>
              <a:ext uri="{FF2B5EF4-FFF2-40B4-BE49-F238E27FC236}">
                <a16:creationId xmlns:a16="http://schemas.microsoft.com/office/drawing/2014/main" id="{A2C7CF46-5CF3-3E4D-BEF5-52F0E3674353}"/>
              </a:ext>
            </a:extLst>
          </p:cNvPr>
          <p:cNvGrpSpPr/>
          <p:nvPr/>
        </p:nvGrpSpPr>
        <p:grpSpPr>
          <a:xfrm>
            <a:off x="2579366" y="4110086"/>
            <a:ext cx="109440" cy="109440"/>
            <a:chOff x="4200892" y="4432105"/>
            <a:chExt cx="109440" cy="109440"/>
          </a:xfrm>
        </p:grpSpPr>
        <p:grpSp>
          <p:nvGrpSpPr>
            <p:cNvPr id="137" name="Group 136">
              <a:extLst>
                <a:ext uri="{FF2B5EF4-FFF2-40B4-BE49-F238E27FC236}">
                  <a16:creationId xmlns:a16="http://schemas.microsoft.com/office/drawing/2014/main" id="{20966552-64A5-9441-8425-650295F6C6C7}"/>
                </a:ext>
              </a:extLst>
            </p:cNvPr>
            <p:cNvGrpSpPr>
              <a:grpSpLocks noChangeAspect="1"/>
            </p:cNvGrpSpPr>
            <p:nvPr/>
          </p:nvGrpSpPr>
          <p:grpSpPr>
            <a:xfrm rot="10800000">
              <a:off x="4210817" y="4439517"/>
              <a:ext cx="89587" cy="90000"/>
              <a:chOff x="3994150" y="4504881"/>
              <a:chExt cx="108000" cy="108498"/>
            </a:xfrm>
          </p:grpSpPr>
          <p:sp>
            <p:nvSpPr>
              <p:cNvPr id="140" name="Pie 139">
                <a:extLst>
                  <a:ext uri="{FF2B5EF4-FFF2-40B4-BE49-F238E27FC236}">
                    <a16:creationId xmlns:a16="http://schemas.microsoft.com/office/drawing/2014/main" id="{618D5A5C-B605-1C45-BE55-F58DA81FABDC}"/>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41" name="Pie 140">
                <a:extLst>
                  <a:ext uri="{FF2B5EF4-FFF2-40B4-BE49-F238E27FC236}">
                    <a16:creationId xmlns:a16="http://schemas.microsoft.com/office/drawing/2014/main" id="{43ACE754-3C45-2543-A29B-8E606E677CDC}"/>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38" name="Arc 137">
              <a:extLst>
                <a:ext uri="{FF2B5EF4-FFF2-40B4-BE49-F238E27FC236}">
                  <a16:creationId xmlns:a16="http://schemas.microsoft.com/office/drawing/2014/main" id="{18D64DB3-7804-BF44-986B-61C2B743CBE7}"/>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39" name="Arc 138">
              <a:extLst>
                <a:ext uri="{FF2B5EF4-FFF2-40B4-BE49-F238E27FC236}">
                  <a16:creationId xmlns:a16="http://schemas.microsoft.com/office/drawing/2014/main" id="{2D463D76-6F4D-7745-A671-32984C0590EE}"/>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42" name="Group 141">
            <a:extLst>
              <a:ext uri="{FF2B5EF4-FFF2-40B4-BE49-F238E27FC236}">
                <a16:creationId xmlns:a16="http://schemas.microsoft.com/office/drawing/2014/main" id="{5D14D8FC-CEC4-324B-B9CE-B84FBB107328}"/>
              </a:ext>
            </a:extLst>
          </p:cNvPr>
          <p:cNvGrpSpPr/>
          <p:nvPr/>
        </p:nvGrpSpPr>
        <p:grpSpPr>
          <a:xfrm>
            <a:off x="2579366" y="4593814"/>
            <a:ext cx="109440" cy="109440"/>
            <a:chOff x="4200892" y="4432105"/>
            <a:chExt cx="109440" cy="109440"/>
          </a:xfrm>
        </p:grpSpPr>
        <p:grpSp>
          <p:nvGrpSpPr>
            <p:cNvPr id="143" name="Group 142">
              <a:extLst>
                <a:ext uri="{FF2B5EF4-FFF2-40B4-BE49-F238E27FC236}">
                  <a16:creationId xmlns:a16="http://schemas.microsoft.com/office/drawing/2014/main" id="{B98E3E9D-EC68-5E4F-AD72-25A4C22490EC}"/>
                </a:ext>
              </a:extLst>
            </p:cNvPr>
            <p:cNvGrpSpPr>
              <a:grpSpLocks noChangeAspect="1"/>
            </p:cNvGrpSpPr>
            <p:nvPr/>
          </p:nvGrpSpPr>
          <p:grpSpPr>
            <a:xfrm rot="10800000">
              <a:off x="4210817" y="4439517"/>
              <a:ext cx="89587" cy="90000"/>
              <a:chOff x="3994150" y="4504881"/>
              <a:chExt cx="108000" cy="108498"/>
            </a:xfrm>
          </p:grpSpPr>
          <p:sp>
            <p:nvSpPr>
              <p:cNvPr id="146" name="Pie 145">
                <a:extLst>
                  <a:ext uri="{FF2B5EF4-FFF2-40B4-BE49-F238E27FC236}">
                    <a16:creationId xmlns:a16="http://schemas.microsoft.com/office/drawing/2014/main" id="{3EAA95D8-48EF-0D41-85C7-4B0BA2747ACF}"/>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48" name="Pie 147">
                <a:extLst>
                  <a:ext uri="{FF2B5EF4-FFF2-40B4-BE49-F238E27FC236}">
                    <a16:creationId xmlns:a16="http://schemas.microsoft.com/office/drawing/2014/main" id="{8D7061E1-E135-0E44-A7CF-C59C712EDEBB}"/>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44" name="Arc 143">
              <a:extLst>
                <a:ext uri="{FF2B5EF4-FFF2-40B4-BE49-F238E27FC236}">
                  <a16:creationId xmlns:a16="http://schemas.microsoft.com/office/drawing/2014/main" id="{55D84B29-B287-604A-BD19-2B8FEF9983D8}"/>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45" name="Arc 144">
              <a:extLst>
                <a:ext uri="{FF2B5EF4-FFF2-40B4-BE49-F238E27FC236}">
                  <a16:creationId xmlns:a16="http://schemas.microsoft.com/office/drawing/2014/main" id="{F6883291-9482-354A-9AF8-C0AB31DEE0B7}"/>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49" name="Group 148">
            <a:extLst>
              <a:ext uri="{FF2B5EF4-FFF2-40B4-BE49-F238E27FC236}">
                <a16:creationId xmlns:a16="http://schemas.microsoft.com/office/drawing/2014/main" id="{0F8AFAEA-4207-E544-9081-6D3DDD7BDCB5}"/>
              </a:ext>
            </a:extLst>
          </p:cNvPr>
          <p:cNvGrpSpPr/>
          <p:nvPr/>
        </p:nvGrpSpPr>
        <p:grpSpPr>
          <a:xfrm>
            <a:off x="2579366" y="4992470"/>
            <a:ext cx="109440" cy="109440"/>
            <a:chOff x="4200892" y="4432105"/>
            <a:chExt cx="109440" cy="109440"/>
          </a:xfrm>
        </p:grpSpPr>
        <p:grpSp>
          <p:nvGrpSpPr>
            <p:cNvPr id="150" name="Group 149">
              <a:extLst>
                <a:ext uri="{FF2B5EF4-FFF2-40B4-BE49-F238E27FC236}">
                  <a16:creationId xmlns:a16="http://schemas.microsoft.com/office/drawing/2014/main" id="{8A255C81-55D3-DF4D-B336-095F7216370E}"/>
                </a:ext>
              </a:extLst>
            </p:cNvPr>
            <p:cNvGrpSpPr>
              <a:grpSpLocks noChangeAspect="1"/>
            </p:cNvGrpSpPr>
            <p:nvPr/>
          </p:nvGrpSpPr>
          <p:grpSpPr>
            <a:xfrm rot="10800000">
              <a:off x="4210817" y="4439517"/>
              <a:ext cx="89587" cy="90000"/>
              <a:chOff x="3994150" y="4504881"/>
              <a:chExt cx="108000" cy="108498"/>
            </a:xfrm>
          </p:grpSpPr>
          <p:sp>
            <p:nvSpPr>
              <p:cNvPr id="153" name="Pie 152">
                <a:extLst>
                  <a:ext uri="{FF2B5EF4-FFF2-40B4-BE49-F238E27FC236}">
                    <a16:creationId xmlns:a16="http://schemas.microsoft.com/office/drawing/2014/main" id="{A7B43A48-2B03-DF4F-9F92-CBA862AA0CDB}"/>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54" name="Pie 153">
                <a:extLst>
                  <a:ext uri="{FF2B5EF4-FFF2-40B4-BE49-F238E27FC236}">
                    <a16:creationId xmlns:a16="http://schemas.microsoft.com/office/drawing/2014/main" id="{10759ACF-3EB1-5945-BF77-B48DFCCA87D1}"/>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51" name="Arc 150">
              <a:extLst>
                <a:ext uri="{FF2B5EF4-FFF2-40B4-BE49-F238E27FC236}">
                  <a16:creationId xmlns:a16="http://schemas.microsoft.com/office/drawing/2014/main" id="{57D2849E-FFC1-7842-BE79-5282E85EBA91}"/>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52" name="Arc 151">
              <a:extLst>
                <a:ext uri="{FF2B5EF4-FFF2-40B4-BE49-F238E27FC236}">
                  <a16:creationId xmlns:a16="http://schemas.microsoft.com/office/drawing/2014/main" id="{991F5345-96FD-124A-B044-C804CCD7A690}"/>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pic>
        <p:nvPicPr>
          <p:cNvPr id="4" name="Picture 3">
            <a:extLst>
              <a:ext uri="{FF2B5EF4-FFF2-40B4-BE49-F238E27FC236}">
                <a16:creationId xmlns:a16="http://schemas.microsoft.com/office/drawing/2014/main" id="{2F2713F5-83E6-9E40-B8C8-23B069D3BC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999" y="3577510"/>
            <a:ext cx="1388493" cy="1388493"/>
          </a:xfrm>
          <a:prstGeom prst="rect">
            <a:avLst/>
          </a:prstGeom>
        </p:spPr>
      </p:pic>
      <p:sp>
        <p:nvSpPr>
          <p:cNvPr id="52" name="Rectangle 69">
            <a:extLst>
              <a:ext uri="{FF2B5EF4-FFF2-40B4-BE49-F238E27FC236}">
                <a16:creationId xmlns:a16="http://schemas.microsoft.com/office/drawing/2014/main" id="{3B32B5E7-ED45-6945-942B-69C68272165A}"/>
              </a:ext>
            </a:extLst>
          </p:cNvPr>
          <p:cNvSpPr/>
          <p:nvPr/>
        </p:nvSpPr>
        <p:spPr>
          <a:xfrm>
            <a:off x="1095375" y="11632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3" name="Rectangle 70">
            <a:extLst>
              <a:ext uri="{FF2B5EF4-FFF2-40B4-BE49-F238E27FC236}">
                <a16:creationId xmlns:a16="http://schemas.microsoft.com/office/drawing/2014/main" id="{A0F48E4F-354E-8D42-B488-D1086A08F77B}"/>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4" name="Rectangle 71">
            <a:extLst>
              <a:ext uri="{FF2B5EF4-FFF2-40B4-BE49-F238E27FC236}">
                <a16:creationId xmlns:a16="http://schemas.microsoft.com/office/drawing/2014/main" id="{1FA732A3-7B1A-284E-AE6F-12A67BEB5B54}"/>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5" name="Rectangle 72">
            <a:extLst>
              <a:ext uri="{FF2B5EF4-FFF2-40B4-BE49-F238E27FC236}">
                <a16:creationId xmlns:a16="http://schemas.microsoft.com/office/drawing/2014/main" id="{A7C30E5C-621F-F04F-AD83-7C213D62479D}"/>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6" name="TextBox 81">
            <a:extLst>
              <a:ext uri="{FF2B5EF4-FFF2-40B4-BE49-F238E27FC236}">
                <a16:creationId xmlns:a16="http://schemas.microsoft.com/office/drawing/2014/main" id="{8B6663FE-9C5B-714F-8438-E6501F7F15CD}"/>
              </a:ext>
            </a:extLst>
          </p:cNvPr>
          <p:cNvSpPr txBox="1"/>
          <p:nvPr/>
        </p:nvSpPr>
        <p:spPr>
          <a:xfrm>
            <a:off x="147768" y="1151130"/>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
        <p:nvSpPr>
          <p:cNvPr id="57" name="Rectangle 39">
            <a:extLst>
              <a:ext uri="{FF2B5EF4-FFF2-40B4-BE49-F238E27FC236}">
                <a16:creationId xmlns:a16="http://schemas.microsoft.com/office/drawing/2014/main" id="{688F2888-3AF1-5949-A31C-1AC24445D462}"/>
              </a:ext>
            </a:extLst>
          </p:cNvPr>
          <p:cNvSpPr/>
          <p:nvPr/>
        </p:nvSpPr>
        <p:spPr>
          <a:xfrm>
            <a:off x="1095375" y="1163241"/>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8" name="Rectangle 40">
            <a:extLst>
              <a:ext uri="{FF2B5EF4-FFF2-40B4-BE49-F238E27FC236}">
                <a16:creationId xmlns:a16="http://schemas.microsoft.com/office/drawing/2014/main" id="{BBD84F1C-1FA3-F24A-9C58-C1972F003B0F}"/>
              </a:ext>
            </a:extLst>
          </p:cNvPr>
          <p:cNvSpPr/>
          <p:nvPr/>
        </p:nvSpPr>
        <p:spPr>
          <a:xfrm>
            <a:off x="1095375" y="1317624"/>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9" name="Rectangle 42">
            <a:extLst>
              <a:ext uri="{FF2B5EF4-FFF2-40B4-BE49-F238E27FC236}">
                <a16:creationId xmlns:a16="http://schemas.microsoft.com/office/drawing/2014/main" id="{6EA9D5E9-9903-CF43-B8BB-ED0409FE621C}"/>
              </a:ext>
            </a:extLst>
          </p:cNvPr>
          <p:cNvSpPr/>
          <p:nvPr/>
        </p:nvSpPr>
        <p:spPr>
          <a:xfrm>
            <a:off x="0" y="1173110"/>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0" name="Rectangle 43">
            <a:extLst>
              <a:ext uri="{FF2B5EF4-FFF2-40B4-BE49-F238E27FC236}">
                <a16:creationId xmlns:a16="http://schemas.microsoft.com/office/drawing/2014/main" id="{F574D4FF-D45F-654F-847B-A623D9B23508}"/>
              </a:ext>
            </a:extLst>
          </p:cNvPr>
          <p:cNvSpPr/>
          <p:nvPr/>
        </p:nvSpPr>
        <p:spPr>
          <a:xfrm>
            <a:off x="241710" y="1171998"/>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1" name="TextBox 81">
            <a:extLst>
              <a:ext uri="{FF2B5EF4-FFF2-40B4-BE49-F238E27FC236}">
                <a16:creationId xmlns:a16="http://schemas.microsoft.com/office/drawing/2014/main" id="{8B6663FE-9C5B-714F-8438-E6501F7F15CD}"/>
              </a:ext>
            </a:extLst>
          </p:cNvPr>
          <p:cNvSpPr txBox="1"/>
          <p:nvPr/>
        </p:nvSpPr>
        <p:spPr>
          <a:xfrm>
            <a:off x="147768" y="1151130"/>
            <a:ext cx="963725"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04</a:t>
            </a:r>
          </a:p>
        </p:txBody>
      </p:sp>
    </p:spTree>
    <p:extLst>
      <p:ext uri="{BB962C8B-B14F-4D97-AF65-F5344CB8AC3E}">
        <p14:creationId xmlns:p14="http://schemas.microsoft.com/office/powerpoint/2010/main" val="1552880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4">
            <a:extLst>
              <a:ext uri="{FF2B5EF4-FFF2-40B4-BE49-F238E27FC236}">
                <a16:creationId xmlns:a16="http://schemas.microsoft.com/office/drawing/2014/main" id="{D83B896E-6536-A342-A503-C7A3F085EAAF}"/>
              </a:ext>
            </a:extLst>
          </p:cNvPr>
          <p:cNvSpPr txBox="1"/>
          <p:nvPr/>
        </p:nvSpPr>
        <p:spPr>
          <a:xfrm>
            <a:off x="1236147" y="1430563"/>
            <a:ext cx="3837910" cy="553998"/>
          </a:xfrm>
          <a:prstGeom prst="rect">
            <a:avLst/>
          </a:prstGeom>
          <a:noFill/>
        </p:spPr>
        <p:txBody>
          <a:bodyPr wrap="none" rtlCol="0">
            <a:spAutoFit/>
          </a:bodyPr>
          <a:lstStyle/>
          <a:p>
            <a:r>
              <a:rPr lang="es-CO" sz="3000" b="1" dirty="0">
                <a:solidFill>
                  <a:srgbClr val="00AEEF"/>
                </a:solidFill>
                <a:latin typeface="Filson Pro Book" pitchFamily="2" charset="0"/>
              </a:rPr>
              <a:t>PLAN SIGCMA 2021</a:t>
            </a:r>
            <a:endParaRPr lang="en-US" sz="3000" b="1" dirty="0">
              <a:solidFill>
                <a:srgbClr val="00AEEF"/>
              </a:solidFill>
              <a:latin typeface="Filson Pro Book" pitchFamily="2" charset="0"/>
            </a:endParaRPr>
          </a:p>
        </p:txBody>
      </p:sp>
      <p:sp>
        <p:nvSpPr>
          <p:cNvPr id="6" name="Rectangle 39">
            <a:extLst>
              <a:ext uri="{FF2B5EF4-FFF2-40B4-BE49-F238E27FC236}">
                <a16:creationId xmlns:a16="http://schemas.microsoft.com/office/drawing/2014/main" id="{688F2888-3AF1-5949-A31C-1AC24445D462}"/>
              </a:ext>
            </a:extLst>
          </p:cNvPr>
          <p:cNvSpPr/>
          <p:nvPr/>
        </p:nvSpPr>
        <p:spPr>
          <a:xfrm>
            <a:off x="1095375" y="1163241"/>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Rectangle 40">
            <a:extLst>
              <a:ext uri="{FF2B5EF4-FFF2-40B4-BE49-F238E27FC236}">
                <a16:creationId xmlns:a16="http://schemas.microsoft.com/office/drawing/2014/main" id="{BBD84F1C-1FA3-F24A-9C58-C1972F003B0F}"/>
              </a:ext>
            </a:extLst>
          </p:cNvPr>
          <p:cNvSpPr/>
          <p:nvPr/>
        </p:nvSpPr>
        <p:spPr>
          <a:xfrm>
            <a:off x="1095375" y="1317624"/>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cxnSp>
        <p:nvCxnSpPr>
          <p:cNvPr id="8" name="Straight Connector 41">
            <a:extLst>
              <a:ext uri="{FF2B5EF4-FFF2-40B4-BE49-F238E27FC236}">
                <a16:creationId xmlns:a16="http://schemas.microsoft.com/office/drawing/2014/main" id="{768C9111-165C-8440-A8C9-ECA52C687868}"/>
              </a:ext>
            </a:extLst>
          </p:cNvPr>
          <p:cNvCxnSpPr/>
          <p:nvPr/>
        </p:nvCxnSpPr>
        <p:spPr>
          <a:xfrm>
            <a:off x="1324841" y="1886802"/>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9" name="Rectangle 42">
            <a:extLst>
              <a:ext uri="{FF2B5EF4-FFF2-40B4-BE49-F238E27FC236}">
                <a16:creationId xmlns:a16="http://schemas.microsoft.com/office/drawing/2014/main" id="{6EA9D5E9-9903-CF43-B8BB-ED0409FE621C}"/>
              </a:ext>
            </a:extLst>
          </p:cNvPr>
          <p:cNvSpPr/>
          <p:nvPr/>
        </p:nvSpPr>
        <p:spPr>
          <a:xfrm>
            <a:off x="0" y="1173110"/>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angle 43">
            <a:extLst>
              <a:ext uri="{FF2B5EF4-FFF2-40B4-BE49-F238E27FC236}">
                <a16:creationId xmlns:a16="http://schemas.microsoft.com/office/drawing/2014/main" id="{F574D4FF-D45F-654F-847B-A623D9B23508}"/>
              </a:ext>
            </a:extLst>
          </p:cNvPr>
          <p:cNvSpPr/>
          <p:nvPr/>
        </p:nvSpPr>
        <p:spPr>
          <a:xfrm>
            <a:off x="241710" y="1171998"/>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TextBox 45">
            <a:extLst>
              <a:ext uri="{FF2B5EF4-FFF2-40B4-BE49-F238E27FC236}">
                <a16:creationId xmlns:a16="http://schemas.microsoft.com/office/drawing/2014/main" id="{90C64DCA-2527-FE45-989C-7C6481F16EA7}"/>
              </a:ext>
            </a:extLst>
          </p:cNvPr>
          <p:cNvSpPr txBox="1"/>
          <p:nvPr/>
        </p:nvSpPr>
        <p:spPr>
          <a:xfrm>
            <a:off x="147768" y="1151130"/>
            <a:ext cx="946093"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02</a:t>
            </a:r>
          </a:p>
        </p:txBody>
      </p:sp>
      <p:pic>
        <p:nvPicPr>
          <p:cNvPr id="59" name="Picture 115">
            <a:extLst>
              <a:ext uri="{FF2B5EF4-FFF2-40B4-BE49-F238E27FC236}">
                <a16:creationId xmlns:a16="http://schemas.microsoft.com/office/drawing/2014/main" id="{B83526E8-EDA0-5B4F-BF76-B6C4B30FD7DA}"/>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sp>
        <p:nvSpPr>
          <p:cNvPr id="74" name="Rectangle 46">
            <a:extLst>
              <a:ext uri="{FF2B5EF4-FFF2-40B4-BE49-F238E27FC236}">
                <a16:creationId xmlns:a16="http://schemas.microsoft.com/office/drawing/2014/main" id="{31174E40-FED5-454B-8523-19C03FF37005}"/>
              </a:ext>
            </a:extLst>
          </p:cNvPr>
          <p:cNvSpPr/>
          <p:nvPr/>
        </p:nvSpPr>
        <p:spPr>
          <a:xfrm>
            <a:off x="3175" y="2278279"/>
            <a:ext cx="238360" cy="24078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5" name="Rectangle 47">
            <a:extLst>
              <a:ext uri="{FF2B5EF4-FFF2-40B4-BE49-F238E27FC236}">
                <a16:creationId xmlns:a16="http://schemas.microsoft.com/office/drawing/2014/main" id="{5872FBF8-8A93-1841-9B41-1BB17F47D011}"/>
              </a:ext>
            </a:extLst>
          </p:cNvPr>
          <p:cNvSpPr/>
          <p:nvPr/>
        </p:nvSpPr>
        <p:spPr>
          <a:xfrm>
            <a:off x="244710" y="2260344"/>
            <a:ext cx="5317890" cy="273609"/>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6" name="TextBox 48">
            <a:extLst>
              <a:ext uri="{FF2B5EF4-FFF2-40B4-BE49-F238E27FC236}">
                <a16:creationId xmlns:a16="http://schemas.microsoft.com/office/drawing/2014/main" id="{A20CCA48-E86D-A642-9815-64CAC1E2534A}"/>
              </a:ext>
            </a:extLst>
          </p:cNvPr>
          <p:cNvSpPr txBox="1"/>
          <p:nvPr/>
        </p:nvSpPr>
        <p:spPr>
          <a:xfrm>
            <a:off x="191887" y="2188954"/>
            <a:ext cx="1233030" cy="400110"/>
          </a:xfrm>
          <a:prstGeom prst="rect">
            <a:avLst/>
          </a:prstGeom>
          <a:noFill/>
        </p:spPr>
        <p:txBody>
          <a:bodyPr wrap="none" rtlCol="0">
            <a:spAutoFit/>
          </a:bodyPr>
          <a:lstStyle/>
          <a:p>
            <a:r>
              <a:rPr lang="es-ES_tradnl" sz="2000" b="1" dirty="0">
                <a:solidFill>
                  <a:schemeClr val="bg1"/>
                </a:solidFill>
                <a:latin typeface="Gotham Medium" panose="02000604030000020004" pitchFamily="2" charset="0"/>
              </a:rPr>
              <a:t>I. / LEMA:</a:t>
            </a:r>
          </a:p>
        </p:txBody>
      </p:sp>
      <p:sp>
        <p:nvSpPr>
          <p:cNvPr id="77" name="TextBox 100">
            <a:extLst>
              <a:ext uri="{FF2B5EF4-FFF2-40B4-BE49-F238E27FC236}">
                <a16:creationId xmlns:a16="http://schemas.microsoft.com/office/drawing/2014/main" id="{4ABD600C-7B18-534B-9198-167972296CCE}"/>
              </a:ext>
            </a:extLst>
          </p:cNvPr>
          <p:cNvSpPr txBox="1"/>
          <p:nvPr/>
        </p:nvSpPr>
        <p:spPr>
          <a:xfrm>
            <a:off x="3929267" y="2965202"/>
            <a:ext cx="5324400" cy="1200329"/>
          </a:xfrm>
          <a:prstGeom prst="rect">
            <a:avLst/>
          </a:prstGeom>
          <a:noFill/>
        </p:spPr>
        <p:txBody>
          <a:bodyPr wrap="square" rtlCol="0">
            <a:spAutoFit/>
          </a:bodyPr>
          <a:lstStyle/>
          <a:p>
            <a:pPr algn="ctr"/>
            <a:r>
              <a:rPr lang="es-CO" dirty="0">
                <a:latin typeface="Gotham Medium"/>
              </a:rPr>
              <a:t>“No siempre podemos hacer grandes cosas, pero sí podemos hacer cosas pequeñas con gran amor.”</a:t>
            </a:r>
          </a:p>
          <a:p>
            <a:pPr algn="ctr"/>
            <a:endParaRPr lang="es-CO" dirty="0">
              <a:latin typeface="Gotham Medium"/>
            </a:endParaRPr>
          </a:p>
          <a:p>
            <a:pPr algn="ctr"/>
            <a:r>
              <a:rPr lang="es-CO" b="1" dirty="0">
                <a:latin typeface="Gotham Medium"/>
              </a:rPr>
              <a:t>Madre Teresa de Calcuta</a:t>
            </a:r>
          </a:p>
        </p:txBody>
      </p:sp>
      <p:sp>
        <p:nvSpPr>
          <p:cNvPr id="91" name="TextBox 100">
            <a:extLst>
              <a:ext uri="{FF2B5EF4-FFF2-40B4-BE49-F238E27FC236}">
                <a16:creationId xmlns:a16="http://schemas.microsoft.com/office/drawing/2014/main" id="{4ABD600C-7B18-534B-9198-167972296CCE}"/>
              </a:ext>
            </a:extLst>
          </p:cNvPr>
          <p:cNvSpPr txBox="1"/>
          <p:nvPr/>
        </p:nvSpPr>
        <p:spPr>
          <a:xfrm>
            <a:off x="4297302" y="4274107"/>
            <a:ext cx="4333465" cy="1200329"/>
          </a:xfrm>
          <a:prstGeom prst="rect">
            <a:avLst/>
          </a:prstGeom>
          <a:noFill/>
        </p:spPr>
        <p:txBody>
          <a:bodyPr wrap="square" rtlCol="0">
            <a:spAutoFit/>
          </a:bodyPr>
          <a:lstStyle/>
          <a:p>
            <a:pPr algn="ctr"/>
            <a:r>
              <a:rPr lang="es-CO" dirty="0">
                <a:solidFill>
                  <a:schemeClr val="accent1">
                    <a:lumMod val="75000"/>
                  </a:schemeClr>
                </a:solidFill>
                <a:latin typeface="Gotham Medium"/>
              </a:rPr>
              <a:t>“Consolidándonos como una Organización Inteligente comprometidos con el medio ambiente, donde el capital humano constituye el activo más importante.”</a:t>
            </a:r>
          </a:p>
        </p:txBody>
      </p:sp>
      <p:pic>
        <p:nvPicPr>
          <p:cNvPr id="119" name="Picture 2">
            <a:extLst>
              <a:ext uri="{FF2B5EF4-FFF2-40B4-BE49-F238E27FC236}">
                <a16:creationId xmlns:a16="http://schemas.microsoft.com/office/drawing/2014/main" id="{C5E45BF7-116E-4E4C-A707-426303E5163D}"/>
              </a:ext>
            </a:extLst>
          </p:cNvPr>
          <p:cNvPicPr>
            <a:picLocks noChangeAspect="1"/>
          </p:cNvPicPr>
          <p:nvPr/>
        </p:nvPicPr>
        <p:blipFill rotWithShape="1">
          <a:blip r:embed="rId3"/>
          <a:srcRect l="2816" t="2339" r="4568" b="5052"/>
          <a:stretch/>
        </p:blipFill>
        <p:spPr>
          <a:xfrm>
            <a:off x="1740975" y="3743283"/>
            <a:ext cx="1027248" cy="108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4">
            <a:extLst>
              <a:ext uri="{FF2B5EF4-FFF2-40B4-BE49-F238E27FC236}">
                <a16:creationId xmlns:a16="http://schemas.microsoft.com/office/drawing/2014/main" id="{D83B896E-6536-A342-A503-C7A3F085EAAF}"/>
              </a:ext>
            </a:extLst>
          </p:cNvPr>
          <p:cNvSpPr txBox="1"/>
          <p:nvPr/>
        </p:nvSpPr>
        <p:spPr>
          <a:xfrm>
            <a:off x="1236147" y="1430563"/>
            <a:ext cx="3837910" cy="553998"/>
          </a:xfrm>
          <a:prstGeom prst="rect">
            <a:avLst/>
          </a:prstGeom>
          <a:noFill/>
        </p:spPr>
        <p:txBody>
          <a:bodyPr wrap="none" rtlCol="0">
            <a:spAutoFit/>
          </a:bodyPr>
          <a:lstStyle/>
          <a:p>
            <a:r>
              <a:rPr lang="es-CO" sz="3000" b="1" dirty="0">
                <a:solidFill>
                  <a:srgbClr val="00AEEF"/>
                </a:solidFill>
                <a:latin typeface="Filson Pro Book" pitchFamily="2" charset="0"/>
              </a:rPr>
              <a:t>PLAN SIGCMA 2021</a:t>
            </a:r>
            <a:endParaRPr lang="en-US" sz="3000" b="1" dirty="0">
              <a:solidFill>
                <a:srgbClr val="00AEEF"/>
              </a:solidFill>
              <a:latin typeface="Filson Pro Book" pitchFamily="2" charset="0"/>
            </a:endParaRPr>
          </a:p>
        </p:txBody>
      </p:sp>
      <p:cxnSp>
        <p:nvCxnSpPr>
          <p:cNvPr id="5" name="Straight Connector 41">
            <a:extLst>
              <a:ext uri="{FF2B5EF4-FFF2-40B4-BE49-F238E27FC236}">
                <a16:creationId xmlns:a16="http://schemas.microsoft.com/office/drawing/2014/main" id="{768C9111-165C-8440-A8C9-ECA52C687868}"/>
              </a:ext>
            </a:extLst>
          </p:cNvPr>
          <p:cNvCxnSpPr/>
          <p:nvPr/>
        </p:nvCxnSpPr>
        <p:spPr>
          <a:xfrm>
            <a:off x="1324841" y="1886802"/>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pic>
        <p:nvPicPr>
          <p:cNvPr id="11" name="Picture 115">
            <a:extLst>
              <a:ext uri="{FF2B5EF4-FFF2-40B4-BE49-F238E27FC236}">
                <a16:creationId xmlns:a16="http://schemas.microsoft.com/office/drawing/2014/main" id="{B83526E8-EDA0-5B4F-BF76-B6C4B30FD7DA}"/>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sp>
        <p:nvSpPr>
          <p:cNvPr id="20" name="Rectangle 69">
            <a:extLst>
              <a:ext uri="{FF2B5EF4-FFF2-40B4-BE49-F238E27FC236}">
                <a16:creationId xmlns:a16="http://schemas.microsoft.com/office/drawing/2014/main" id="{3B32B5E7-ED45-6945-942B-69C68272165A}"/>
              </a:ext>
            </a:extLst>
          </p:cNvPr>
          <p:cNvSpPr/>
          <p:nvPr/>
        </p:nvSpPr>
        <p:spPr>
          <a:xfrm>
            <a:off x="1097647" y="117916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1" name="Rectangle 70">
            <a:extLst>
              <a:ext uri="{FF2B5EF4-FFF2-40B4-BE49-F238E27FC236}">
                <a16:creationId xmlns:a16="http://schemas.microsoft.com/office/drawing/2014/main" id="{A0F48E4F-354E-8D42-B488-D1086A08F77B}"/>
              </a:ext>
            </a:extLst>
          </p:cNvPr>
          <p:cNvSpPr/>
          <p:nvPr/>
        </p:nvSpPr>
        <p:spPr>
          <a:xfrm>
            <a:off x="1097647" y="133354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2" name="Rectangle 71">
            <a:extLst>
              <a:ext uri="{FF2B5EF4-FFF2-40B4-BE49-F238E27FC236}">
                <a16:creationId xmlns:a16="http://schemas.microsoft.com/office/drawing/2014/main" id="{1FA732A3-7B1A-284E-AE6F-12A67BEB5B54}"/>
              </a:ext>
            </a:extLst>
          </p:cNvPr>
          <p:cNvSpPr/>
          <p:nvPr/>
        </p:nvSpPr>
        <p:spPr>
          <a:xfrm>
            <a:off x="2272" y="118903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 name="Rectangle 72">
            <a:extLst>
              <a:ext uri="{FF2B5EF4-FFF2-40B4-BE49-F238E27FC236}">
                <a16:creationId xmlns:a16="http://schemas.microsoft.com/office/drawing/2014/main" id="{A7C30E5C-621F-F04F-AD83-7C213D62479D}"/>
              </a:ext>
            </a:extLst>
          </p:cNvPr>
          <p:cNvSpPr/>
          <p:nvPr/>
        </p:nvSpPr>
        <p:spPr>
          <a:xfrm>
            <a:off x="243982" y="118791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8" name="TextBox 45">
            <a:extLst>
              <a:ext uri="{FF2B5EF4-FFF2-40B4-BE49-F238E27FC236}">
                <a16:creationId xmlns:a16="http://schemas.microsoft.com/office/drawing/2014/main" id="{90C64DCA-2527-FE45-989C-7C6481F16EA7}"/>
              </a:ext>
            </a:extLst>
          </p:cNvPr>
          <p:cNvSpPr txBox="1"/>
          <p:nvPr/>
        </p:nvSpPr>
        <p:spPr>
          <a:xfrm>
            <a:off x="147768" y="1151130"/>
            <a:ext cx="946093"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02</a:t>
            </a:r>
          </a:p>
        </p:txBody>
      </p:sp>
      <p:sp>
        <p:nvSpPr>
          <p:cNvPr id="77" name="TextBox 100">
            <a:extLst>
              <a:ext uri="{FF2B5EF4-FFF2-40B4-BE49-F238E27FC236}">
                <a16:creationId xmlns:a16="http://schemas.microsoft.com/office/drawing/2014/main" id="{4ABD600C-7B18-534B-9198-167972296CCE}"/>
              </a:ext>
            </a:extLst>
          </p:cNvPr>
          <p:cNvSpPr txBox="1"/>
          <p:nvPr/>
        </p:nvSpPr>
        <p:spPr>
          <a:xfrm>
            <a:off x="3306961" y="3557939"/>
            <a:ext cx="6754744" cy="1631216"/>
          </a:xfrm>
          <a:prstGeom prst="rect">
            <a:avLst/>
          </a:prstGeom>
          <a:noFill/>
        </p:spPr>
        <p:txBody>
          <a:bodyPr wrap="square" rtlCol="0">
            <a:spAutoFit/>
          </a:bodyPr>
          <a:lstStyle/>
          <a:p>
            <a:pPr algn="just"/>
            <a:r>
              <a:rPr lang="es-MX" sz="2000" dirty="0">
                <a:latin typeface="Gotham Medium"/>
              </a:rPr>
              <a:t>Los objetivos estratégicos del Plan orientan en forma clara el desarrollo de los proyectos y acciones de los servidores de la Rama.  En torno a los objetivos se deben definir métricas que permitan realizar el seguimiento y evaluación del impacto del Plan al final del cuatrienio. </a:t>
            </a:r>
            <a:endParaRPr lang="es-ES" sz="2000" dirty="0">
              <a:latin typeface="Gotham Medium"/>
              <a:cs typeface="Arial" panose="020B0604020202020204" pitchFamily="34" charset="0"/>
            </a:endParaRPr>
          </a:p>
        </p:txBody>
      </p:sp>
      <p:cxnSp>
        <p:nvCxnSpPr>
          <p:cNvPr id="78" name="Straight Connector 101">
            <a:extLst>
              <a:ext uri="{FF2B5EF4-FFF2-40B4-BE49-F238E27FC236}">
                <a16:creationId xmlns:a16="http://schemas.microsoft.com/office/drawing/2014/main" id="{C80CEDA5-6832-4443-8D08-161F454D536F}"/>
              </a:ext>
            </a:extLst>
          </p:cNvPr>
          <p:cNvCxnSpPr>
            <a:cxnSpLocks/>
          </p:cNvCxnSpPr>
          <p:nvPr/>
        </p:nvCxnSpPr>
        <p:spPr>
          <a:xfrm>
            <a:off x="2234233" y="3675906"/>
            <a:ext cx="0" cy="1051604"/>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79" name="Group 104">
            <a:extLst>
              <a:ext uri="{FF2B5EF4-FFF2-40B4-BE49-F238E27FC236}">
                <a16:creationId xmlns:a16="http://schemas.microsoft.com/office/drawing/2014/main" id="{F92D2BA8-4210-BC4F-90FE-97F981A42945}"/>
              </a:ext>
            </a:extLst>
          </p:cNvPr>
          <p:cNvGrpSpPr/>
          <p:nvPr/>
        </p:nvGrpSpPr>
        <p:grpSpPr>
          <a:xfrm>
            <a:off x="2179543" y="3835585"/>
            <a:ext cx="109440" cy="109440"/>
            <a:chOff x="4200892" y="4432105"/>
            <a:chExt cx="109440" cy="109440"/>
          </a:xfrm>
        </p:grpSpPr>
        <p:grpSp>
          <p:nvGrpSpPr>
            <p:cNvPr id="80"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83"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84"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81"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82"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pic>
        <p:nvPicPr>
          <p:cNvPr id="85" name="Picture 1">
            <a:extLst>
              <a:ext uri="{FF2B5EF4-FFF2-40B4-BE49-F238E27FC236}">
                <a16:creationId xmlns:a16="http://schemas.microsoft.com/office/drawing/2014/main" id="{412C8D64-96E8-224B-9105-DA7A52F10C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3513" y="3647510"/>
            <a:ext cx="1080000" cy="1080000"/>
          </a:xfrm>
          <a:prstGeom prst="rect">
            <a:avLst/>
          </a:prstGeom>
        </p:spPr>
      </p:pic>
      <p:sp>
        <p:nvSpPr>
          <p:cNvPr id="86" name="Rectangle 46">
            <a:extLst>
              <a:ext uri="{FF2B5EF4-FFF2-40B4-BE49-F238E27FC236}">
                <a16:creationId xmlns:a16="http://schemas.microsoft.com/office/drawing/2014/main" id="{31174E40-FED5-454B-8523-19C03FF37005}"/>
              </a:ext>
            </a:extLst>
          </p:cNvPr>
          <p:cNvSpPr/>
          <p:nvPr/>
        </p:nvSpPr>
        <p:spPr>
          <a:xfrm>
            <a:off x="3175" y="2278279"/>
            <a:ext cx="238360" cy="24078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7" name="Rectangle 47">
            <a:extLst>
              <a:ext uri="{FF2B5EF4-FFF2-40B4-BE49-F238E27FC236}">
                <a16:creationId xmlns:a16="http://schemas.microsoft.com/office/drawing/2014/main" id="{5872FBF8-8A93-1841-9B41-1BB17F47D011}"/>
              </a:ext>
            </a:extLst>
          </p:cNvPr>
          <p:cNvSpPr/>
          <p:nvPr/>
        </p:nvSpPr>
        <p:spPr>
          <a:xfrm>
            <a:off x="244710" y="2260344"/>
            <a:ext cx="5317890" cy="273609"/>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8" name="TextBox 48">
            <a:extLst>
              <a:ext uri="{FF2B5EF4-FFF2-40B4-BE49-F238E27FC236}">
                <a16:creationId xmlns:a16="http://schemas.microsoft.com/office/drawing/2014/main" id="{A20CCA48-E86D-A642-9815-64CAC1E2534A}"/>
              </a:ext>
            </a:extLst>
          </p:cNvPr>
          <p:cNvSpPr txBox="1"/>
          <p:nvPr/>
        </p:nvSpPr>
        <p:spPr>
          <a:xfrm>
            <a:off x="191887" y="2203022"/>
            <a:ext cx="3398238" cy="400110"/>
          </a:xfrm>
          <a:prstGeom prst="rect">
            <a:avLst/>
          </a:prstGeom>
          <a:noFill/>
        </p:spPr>
        <p:txBody>
          <a:bodyPr wrap="none" rtlCol="0">
            <a:spAutoFit/>
          </a:bodyPr>
          <a:lstStyle/>
          <a:p>
            <a:r>
              <a:rPr lang="es-ES_tradnl" sz="2000" b="1" dirty="0">
                <a:solidFill>
                  <a:schemeClr val="bg1"/>
                </a:solidFill>
                <a:latin typeface="Gotham Medium" panose="02000604030000020004" pitchFamily="2" charset="0"/>
              </a:rPr>
              <a:t>II. / OBJETIVOS ESTRATEGICOS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41">
            <a:extLst>
              <a:ext uri="{FF2B5EF4-FFF2-40B4-BE49-F238E27FC236}">
                <a16:creationId xmlns:a16="http://schemas.microsoft.com/office/drawing/2014/main" id="{768C9111-165C-8440-A8C9-ECA52C687868}"/>
              </a:ext>
            </a:extLst>
          </p:cNvPr>
          <p:cNvCxnSpPr/>
          <p:nvPr/>
        </p:nvCxnSpPr>
        <p:spPr>
          <a:xfrm>
            <a:off x="1324841" y="1886802"/>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pic>
        <p:nvPicPr>
          <p:cNvPr id="8" name="Picture 115">
            <a:extLst>
              <a:ext uri="{FF2B5EF4-FFF2-40B4-BE49-F238E27FC236}">
                <a16:creationId xmlns:a16="http://schemas.microsoft.com/office/drawing/2014/main" id="{B83526E8-EDA0-5B4F-BF76-B6C4B30FD7DA}"/>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graphicFrame>
        <p:nvGraphicFramePr>
          <p:cNvPr id="10" name="Diagrama 2"/>
          <p:cNvGraphicFramePr/>
          <p:nvPr>
            <p:extLst>
              <p:ext uri="{D42A27DB-BD31-4B8C-83A1-F6EECF244321}">
                <p14:modId xmlns:p14="http://schemas.microsoft.com/office/powerpoint/2010/main" val="648741091"/>
              </p:ext>
            </p:extLst>
          </p:nvPr>
        </p:nvGraphicFramePr>
        <p:xfrm>
          <a:off x="4018745" y="1592114"/>
          <a:ext cx="7376081" cy="4804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Connector 101">
            <a:extLst>
              <a:ext uri="{FF2B5EF4-FFF2-40B4-BE49-F238E27FC236}">
                <a16:creationId xmlns:a16="http://schemas.microsoft.com/office/drawing/2014/main" id="{C80CEDA5-6832-4443-8D08-161F454D536F}"/>
              </a:ext>
            </a:extLst>
          </p:cNvPr>
          <p:cNvCxnSpPr>
            <a:cxnSpLocks/>
          </p:cNvCxnSpPr>
          <p:nvPr/>
        </p:nvCxnSpPr>
        <p:spPr>
          <a:xfrm>
            <a:off x="3359648" y="3150532"/>
            <a:ext cx="0" cy="2210937"/>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pic>
        <p:nvPicPr>
          <p:cNvPr id="20" name="Picture 1">
            <a:extLst>
              <a:ext uri="{FF2B5EF4-FFF2-40B4-BE49-F238E27FC236}">
                <a16:creationId xmlns:a16="http://schemas.microsoft.com/office/drawing/2014/main" id="{A2B313A9-9282-BC4E-BA23-74800791599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72576" y="3497756"/>
            <a:ext cx="1140376" cy="1140376"/>
          </a:xfrm>
          <a:prstGeom prst="rect">
            <a:avLst/>
          </a:prstGeom>
        </p:spPr>
      </p:pic>
      <p:sp>
        <p:nvSpPr>
          <p:cNvPr id="21" name="Rectangle 39">
            <a:extLst>
              <a:ext uri="{FF2B5EF4-FFF2-40B4-BE49-F238E27FC236}">
                <a16:creationId xmlns:a16="http://schemas.microsoft.com/office/drawing/2014/main" id="{688F2888-3AF1-5949-A31C-1AC24445D462}"/>
              </a:ext>
            </a:extLst>
          </p:cNvPr>
          <p:cNvSpPr/>
          <p:nvPr/>
        </p:nvSpPr>
        <p:spPr>
          <a:xfrm>
            <a:off x="1089973" y="1163241"/>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2" name="Rectangle 40">
            <a:extLst>
              <a:ext uri="{FF2B5EF4-FFF2-40B4-BE49-F238E27FC236}">
                <a16:creationId xmlns:a16="http://schemas.microsoft.com/office/drawing/2014/main" id="{BBD84F1C-1FA3-F24A-9C58-C1972F003B0F}"/>
              </a:ext>
            </a:extLst>
          </p:cNvPr>
          <p:cNvSpPr/>
          <p:nvPr/>
        </p:nvSpPr>
        <p:spPr>
          <a:xfrm>
            <a:off x="1089973" y="1317624"/>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 name="Rectangle 42">
            <a:extLst>
              <a:ext uri="{FF2B5EF4-FFF2-40B4-BE49-F238E27FC236}">
                <a16:creationId xmlns:a16="http://schemas.microsoft.com/office/drawing/2014/main" id="{6EA9D5E9-9903-CF43-B8BB-ED0409FE621C}"/>
              </a:ext>
            </a:extLst>
          </p:cNvPr>
          <p:cNvSpPr/>
          <p:nvPr/>
        </p:nvSpPr>
        <p:spPr>
          <a:xfrm>
            <a:off x="-5402" y="1173110"/>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4" name="Rectangle 43">
            <a:extLst>
              <a:ext uri="{FF2B5EF4-FFF2-40B4-BE49-F238E27FC236}">
                <a16:creationId xmlns:a16="http://schemas.microsoft.com/office/drawing/2014/main" id="{F574D4FF-D45F-654F-847B-A623D9B23508}"/>
              </a:ext>
            </a:extLst>
          </p:cNvPr>
          <p:cNvSpPr/>
          <p:nvPr/>
        </p:nvSpPr>
        <p:spPr>
          <a:xfrm>
            <a:off x="236308" y="1171998"/>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TextBox 45">
            <a:extLst>
              <a:ext uri="{FF2B5EF4-FFF2-40B4-BE49-F238E27FC236}">
                <a16:creationId xmlns:a16="http://schemas.microsoft.com/office/drawing/2014/main" id="{90C64DCA-2527-FE45-989C-7C6481F16EA7}"/>
              </a:ext>
            </a:extLst>
          </p:cNvPr>
          <p:cNvSpPr txBox="1"/>
          <p:nvPr/>
        </p:nvSpPr>
        <p:spPr>
          <a:xfrm>
            <a:off x="142366" y="1151130"/>
            <a:ext cx="946093"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02</a:t>
            </a:r>
          </a:p>
        </p:txBody>
      </p:sp>
      <p:sp>
        <p:nvSpPr>
          <p:cNvPr id="26" name="TextBox 44">
            <a:extLst>
              <a:ext uri="{FF2B5EF4-FFF2-40B4-BE49-F238E27FC236}">
                <a16:creationId xmlns:a16="http://schemas.microsoft.com/office/drawing/2014/main" id="{D83B896E-6536-A342-A503-C7A3F085EAAF}"/>
              </a:ext>
            </a:extLst>
          </p:cNvPr>
          <p:cNvSpPr txBox="1"/>
          <p:nvPr/>
        </p:nvSpPr>
        <p:spPr>
          <a:xfrm>
            <a:off x="1236147" y="1430563"/>
            <a:ext cx="3837910" cy="553998"/>
          </a:xfrm>
          <a:prstGeom prst="rect">
            <a:avLst/>
          </a:prstGeom>
          <a:noFill/>
        </p:spPr>
        <p:txBody>
          <a:bodyPr wrap="none" rtlCol="0">
            <a:spAutoFit/>
          </a:bodyPr>
          <a:lstStyle/>
          <a:p>
            <a:r>
              <a:rPr lang="es-CO" sz="3000" b="1" dirty="0">
                <a:solidFill>
                  <a:srgbClr val="00AEEF"/>
                </a:solidFill>
                <a:latin typeface="Filson Pro Book" pitchFamily="2" charset="0"/>
              </a:rPr>
              <a:t>PLAN SIGCMA 2021</a:t>
            </a:r>
            <a:endParaRPr lang="en-US" sz="3000" b="1" dirty="0">
              <a:solidFill>
                <a:srgbClr val="00AEEF"/>
              </a:solidFill>
              <a:latin typeface="Filson Pro Book" pitchFamily="2" charset="0"/>
            </a:endParaRPr>
          </a:p>
        </p:txBody>
      </p:sp>
      <p:cxnSp>
        <p:nvCxnSpPr>
          <p:cNvPr id="28" name="Straight Connector 41">
            <a:extLst>
              <a:ext uri="{FF2B5EF4-FFF2-40B4-BE49-F238E27FC236}">
                <a16:creationId xmlns:a16="http://schemas.microsoft.com/office/drawing/2014/main" id="{768C9111-165C-8440-A8C9-ECA52C687868}"/>
              </a:ext>
            </a:extLst>
          </p:cNvPr>
          <p:cNvCxnSpPr/>
          <p:nvPr/>
        </p:nvCxnSpPr>
        <p:spPr>
          <a:xfrm>
            <a:off x="1324841" y="1886802"/>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41" name="Rectangle 46">
            <a:extLst>
              <a:ext uri="{FF2B5EF4-FFF2-40B4-BE49-F238E27FC236}">
                <a16:creationId xmlns:a16="http://schemas.microsoft.com/office/drawing/2014/main" id="{31174E40-FED5-454B-8523-19C03FF37005}"/>
              </a:ext>
            </a:extLst>
          </p:cNvPr>
          <p:cNvSpPr/>
          <p:nvPr/>
        </p:nvSpPr>
        <p:spPr>
          <a:xfrm>
            <a:off x="1571" y="2283681"/>
            <a:ext cx="238360" cy="24078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2" name="Rectangle 47">
            <a:extLst>
              <a:ext uri="{FF2B5EF4-FFF2-40B4-BE49-F238E27FC236}">
                <a16:creationId xmlns:a16="http://schemas.microsoft.com/office/drawing/2014/main" id="{5872FBF8-8A93-1841-9B41-1BB17F47D011}"/>
              </a:ext>
            </a:extLst>
          </p:cNvPr>
          <p:cNvSpPr/>
          <p:nvPr/>
        </p:nvSpPr>
        <p:spPr>
          <a:xfrm>
            <a:off x="243106" y="2265746"/>
            <a:ext cx="5317890" cy="273609"/>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3" name="TextBox 48">
            <a:extLst>
              <a:ext uri="{FF2B5EF4-FFF2-40B4-BE49-F238E27FC236}">
                <a16:creationId xmlns:a16="http://schemas.microsoft.com/office/drawing/2014/main" id="{A20CCA48-E86D-A642-9815-64CAC1E2534A}"/>
              </a:ext>
            </a:extLst>
          </p:cNvPr>
          <p:cNvSpPr txBox="1"/>
          <p:nvPr/>
        </p:nvSpPr>
        <p:spPr>
          <a:xfrm>
            <a:off x="190283" y="2250628"/>
            <a:ext cx="3467168" cy="400110"/>
          </a:xfrm>
          <a:prstGeom prst="rect">
            <a:avLst/>
          </a:prstGeom>
          <a:noFill/>
        </p:spPr>
        <p:txBody>
          <a:bodyPr wrap="none" rtlCol="0">
            <a:spAutoFit/>
          </a:bodyPr>
          <a:lstStyle/>
          <a:p>
            <a:r>
              <a:rPr lang="es-ES_tradnl" sz="2000" b="1" dirty="0">
                <a:solidFill>
                  <a:schemeClr val="bg1"/>
                </a:solidFill>
                <a:latin typeface="Gotham Medium" panose="02000604030000020004" pitchFamily="2" charset="0"/>
              </a:rPr>
              <a:t>III. / OBJETIVOS ESTRATEGICOS</a:t>
            </a:r>
          </a:p>
        </p:txBody>
      </p:sp>
      <p:sp>
        <p:nvSpPr>
          <p:cNvPr id="52" name="TextBox 29">
            <a:extLst>
              <a:ext uri="{FF2B5EF4-FFF2-40B4-BE49-F238E27FC236}">
                <a16:creationId xmlns:a16="http://schemas.microsoft.com/office/drawing/2014/main" id="{0B995BA1-1405-8F47-9032-101E7DA9745A}"/>
              </a:ext>
            </a:extLst>
          </p:cNvPr>
          <p:cNvSpPr txBox="1"/>
          <p:nvPr/>
        </p:nvSpPr>
        <p:spPr>
          <a:xfrm>
            <a:off x="447793" y="2560661"/>
            <a:ext cx="1630949" cy="277512"/>
          </a:xfrm>
          <a:prstGeom prst="rect">
            <a:avLst/>
          </a:prstGeom>
          <a:noFill/>
        </p:spPr>
        <p:txBody>
          <a:bodyPr wrap="square" rtlCol="0">
            <a:spAutoFit/>
          </a:bodyPr>
          <a:lstStyle/>
          <a:p>
            <a:pPr marR="259080" indent="-6350" algn="just">
              <a:lnSpc>
                <a:spcPct val="107000"/>
              </a:lnSpc>
              <a:spcAft>
                <a:spcPts val="860"/>
              </a:spcAft>
            </a:pPr>
            <a:r>
              <a:rPr lang="es-CO" sz="1200" i="1" dirty="0">
                <a:solidFill>
                  <a:srgbClr val="002A41"/>
                </a:solidFill>
                <a:latin typeface="Gotham Book" panose="02000604040000020004" pitchFamily="2" charset="0"/>
                <a:ea typeface="Calibri" panose="020F0502020204030204" pitchFamily="34" charset="0"/>
              </a:rPr>
              <a:t>(Continuación)</a:t>
            </a:r>
            <a:endParaRPr lang="en-US" sz="1200" i="1" dirty="0">
              <a:solidFill>
                <a:srgbClr val="002A41"/>
              </a:solidFill>
              <a:latin typeface="Gotham Book" panose="02000604040000020004" pitchFamily="2" charset="0"/>
              <a:ea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4">
            <a:extLst>
              <a:ext uri="{FF2B5EF4-FFF2-40B4-BE49-F238E27FC236}">
                <a16:creationId xmlns:a16="http://schemas.microsoft.com/office/drawing/2014/main" id="{D83B896E-6536-A342-A503-C7A3F085EAAF}"/>
              </a:ext>
            </a:extLst>
          </p:cNvPr>
          <p:cNvSpPr txBox="1"/>
          <p:nvPr/>
        </p:nvSpPr>
        <p:spPr>
          <a:xfrm>
            <a:off x="1236147" y="1430563"/>
            <a:ext cx="9921306" cy="1015663"/>
          </a:xfrm>
          <a:prstGeom prst="rect">
            <a:avLst/>
          </a:prstGeom>
          <a:noFill/>
        </p:spPr>
        <p:txBody>
          <a:bodyPr wrap="none" rtlCol="0">
            <a:spAutoFit/>
          </a:bodyPr>
          <a:lstStyle/>
          <a:p>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FORMULACIÓN DE LOS PILARES ESTRATÉGICOS </a:t>
            </a:r>
          </a:p>
          <a:p>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DEL PLAN SECTORIAL DE DESARROLLO 2019-2022:</a:t>
            </a:r>
            <a:endParaRPr lang="es-ES_tradnl" sz="3000" b="1" dirty="0">
              <a:solidFill>
                <a:srgbClr val="00AEEF"/>
              </a:solidFill>
              <a:latin typeface="Filson Pro Book" pitchFamily="2" charset="0"/>
            </a:endParaRPr>
          </a:p>
        </p:txBody>
      </p:sp>
      <p:cxnSp>
        <p:nvCxnSpPr>
          <p:cNvPr id="3" name="Straight Connector 41">
            <a:extLst>
              <a:ext uri="{FF2B5EF4-FFF2-40B4-BE49-F238E27FC236}">
                <a16:creationId xmlns:a16="http://schemas.microsoft.com/office/drawing/2014/main" id="{768C9111-165C-8440-A8C9-ECA52C687868}"/>
              </a:ext>
            </a:extLst>
          </p:cNvPr>
          <p:cNvCxnSpPr/>
          <p:nvPr/>
        </p:nvCxnSpPr>
        <p:spPr>
          <a:xfrm>
            <a:off x="1324841" y="1886802"/>
            <a:ext cx="9832612"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7" name="Rectangle 69">
            <a:extLst>
              <a:ext uri="{FF2B5EF4-FFF2-40B4-BE49-F238E27FC236}">
                <a16:creationId xmlns:a16="http://schemas.microsoft.com/office/drawing/2014/main" id="{3B32B5E7-ED45-6945-942B-69C68272165A}"/>
              </a:ext>
            </a:extLst>
          </p:cNvPr>
          <p:cNvSpPr/>
          <p:nvPr/>
        </p:nvSpPr>
        <p:spPr>
          <a:xfrm>
            <a:off x="1095375" y="11632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Rectangle 70">
            <a:extLst>
              <a:ext uri="{FF2B5EF4-FFF2-40B4-BE49-F238E27FC236}">
                <a16:creationId xmlns:a16="http://schemas.microsoft.com/office/drawing/2014/main" id="{A0F48E4F-354E-8D42-B488-D1086A08F77B}"/>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angle 71">
            <a:extLst>
              <a:ext uri="{FF2B5EF4-FFF2-40B4-BE49-F238E27FC236}">
                <a16:creationId xmlns:a16="http://schemas.microsoft.com/office/drawing/2014/main" id="{1FA732A3-7B1A-284E-AE6F-12A67BEB5B54}"/>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angle 72">
            <a:extLst>
              <a:ext uri="{FF2B5EF4-FFF2-40B4-BE49-F238E27FC236}">
                <a16:creationId xmlns:a16="http://schemas.microsoft.com/office/drawing/2014/main" id="{A7C30E5C-621F-F04F-AD83-7C213D62479D}"/>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TextBox 81">
            <a:extLst>
              <a:ext uri="{FF2B5EF4-FFF2-40B4-BE49-F238E27FC236}">
                <a16:creationId xmlns:a16="http://schemas.microsoft.com/office/drawing/2014/main" id="{8B6663FE-9C5B-714F-8438-E6501F7F15CD}"/>
              </a:ext>
            </a:extLst>
          </p:cNvPr>
          <p:cNvSpPr txBox="1"/>
          <p:nvPr/>
        </p:nvSpPr>
        <p:spPr>
          <a:xfrm>
            <a:off x="147768" y="1151130"/>
            <a:ext cx="923651"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03</a:t>
            </a:r>
          </a:p>
        </p:txBody>
      </p:sp>
      <p:sp>
        <p:nvSpPr>
          <p:cNvPr id="15" name="TextBox 99">
            <a:extLst>
              <a:ext uri="{FF2B5EF4-FFF2-40B4-BE49-F238E27FC236}">
                <a16:creationId xmlns:a16="http://schemas.microsoft.com/office/drawing/2014/main" id="{4538E793-6C30-F146-9C08-53940C8BB204}"/>
              </a:ext>
            </a:extLst>
          </p:cNvPr>
          <p:cNvSpPr txBox="1"/>
          <p:nvPr/>
        </p:nvSpPr>
        <p:spPr>
          <a:xfrm>
            <a:off x="2507390" y="3062044"/>
            <a:ext cx="7804223" cy="2849050"/>
          </a:xfrm>
          <a:prstGeom prst="rect">
            <a:avLst/>
          </a:prstGeom>
          <a:noFill/>
        </p:spPr>
        <p:txBody>
          <a:bodyPr wrap="square" rtlCol="0">
            <a:spAutoFit/>
          </a:bodyPr>
          <a:lstStyle/>
          <a:p>
            <a:pPr algn="just">
              <a:lnSpc>
                <a:spcPct val="107000"/>
              </a:lnSpc>
              <a:spcAft>
                <a:spcPts val="800"/>
              </a:spcAft>
            </a:pPr>
            <a:r>
              <a:rPr lang="es-ES" dirty="0">
                <a:latin typeface="Gotham Medium"/>
                <a:ea typeface="Calibri" panose="020F0502020204030204" pitchFamily="34" charset="0"/>
                <a:cs typeface="Times New Roman" panose="02020603050405020304" pitchFamily="18" charset="0"/>
              </a:rPr>
              <a:t>Como parte del proceso de planeación estratégica de la Rama Judicial se ajustaron y definieron los siguientes pilares estratégicos que en su conjunto propenden por el logro de los objetivos estratégicos planteados. En otras palabras, corresponde a la definición de las orientaciones o directrices que regirán el destino de la Rama, a fin de alcanzar los objetivos propuestos y la visión de futuro que nos hemos planteado.</a:t>
            </a:r>
            <a:endParaRPr lang="en-US" dirty="0">
              <a:latin typeface="Gotham Medium"/>
              <a:ea typeface="Calibri" panose="020F0502020204030204" pitchFamily="34" charset="0"/>
              <a:cs typeface="Times New Roman" panose="02020603050405020304" pitchFamily="18" charset="0"/>
            </a:endParaRPr>
          </a:p>
          <a:p>
            <a:pPr algn="just">
              <a:lnSpc>
                <a:spcPct val="107000"/>
              </a:lnSpc>
              <a:spcAft>
                <a:spcPts val="800"/>
              </a:spcAft>
            </a:pPr>
            <a:r>
              <a:rPr lang="es-ES" dirty="0">
                <a:latin typeface="Gotham Medium"/>
                <a:ea typeface="Calibri" panose="020F0502020204030204" pitchFamily="34" charset="0"/>
                <a:cs typeface="Times New Roman" panose="02020603050405020304" pitchFamily="18" charset="0"/>
              </a:rPr>
              <a:t>Se han definido siete grandes pilares estratégicos que orientarán el quehacer de los programas, proyectos y actividades a desarrollar durante los próximos cuatro años en la Rama Judicial:</a:t>
            </a:r>
            <a:endParaRPr lang="en-US" dirty="0">
              <a:latin typeface="Gotham Medium"/>
              <a:ea typeface="Calibri" panose="020F0502020204030204" pitchFamily="34" charset="0"/>
              <a:cs typeface="Times New Roman" panose="02020603050405020304" pitchFamily="18" charset="0"/>
            </a:endParaRPr>
          </a:p>
        </p:txBody>
      </p:sp>
      <p:cxnSp>
        <p:nvCxnSpPr>
          <p:cNvPr id="17" name="Straight Connector 101">
            <a:extLst>
              <a:ext uri="{FF2B5EF4-FFF2-40B4-BE49-F238E27FC236}">
                <a16:creationId xmlns:a16="http://schemas.microsoft.com/office/drawing/2014/main" id="{C80CEDA5-6832-4443-8D08-161F454D536F}"/>
              </a:ext>
            </a:extLst>
          </p:cNvPr>
          <p:cNvCxnSpPr>
            <a:cxnSpLocks/>
          </p:cNvCxnSpPr>
          <p:nvPr/>
        </p:nvCxnSpPr>
        <p:spPr>
          <a:xfrm>
            <a:off x="2237841" y="3090180"/>
            <a:ext cx="0" cy="2594710"/>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18" name="Group 104">
            <a:extLst>
              <a:ext uri="{FF2B5EF4-FFF2-40B4-BE49-F238E27FC236}">
                <a16:creationId xmlns:a16="http://schemas.microsoft.com/office/drawing/2014/main" id="{F92D2BA8-4210-BC4F-90FE-97F981A42945}"/>
              </a:ext>
            </a:extLst>
          </p:cNvPr>
          <p:cNvGrpSpPr/>
          <p:nvPr/>
        </p:nvGrpSpPr>
        <p:grpSpPr>
          <a:xfrm>
            <a:off x="2183151" y="3205789"/>
            <a:ext cx="109440" cy="109440"/>
            <a:chOff x="4200892" y="4432105"/>
            <a:chExt cx="109440" cy="109440"/>
          </a:xfrm>
        </p:grpSpPr>
        <p:grpSp>
          <p:nvGrpSpPr>
            <p:cNvPr id="19"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22"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23"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20"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21"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pic>
        <p:nvPicPr>
          <p:cNvPr id="56" name="Picture 5">
            <a:extLst>
              <a:ext uri="{FF2B5EF4-FFF2-40B4-BE49-F238E27FC236}">
                <a16:creationId xmlns:a16="http://schemas.microsoft.com/office/drawing/2014/main" id="{9419B2D5-B4DF-EF43-A381-43E702FBF3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0362" y="3628356"/>
            <a:ext cx="1309074" cy="1309074"/>
          </a:xfrm>
          <a:prstGeom prst="rect">
            <a:avLst/>
          </a:prstGeom>
        </p:spPr>
      </p:pic>
      <p:pic>
        <p:nvPicPr>
          <p:cNvPr id="57" name="Picture 164">
            <a:extLst>
              <a:ext uri="{FF2B5EF4-FFF2-40B4-BE49-F238E27FC236}">
                <a16:creationId xmlns:a16="http://schemas.microsoft.com/office/drawing/2014/main" id="{EE98210F-2A8A-F14E-AADA-A739DC2E40E0}"/>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cxnSp>
        <p:nvCxnSpPr>
          <p:cNvPr id="68" name="Straight Connector 41">
            <a:extLst>
              <a:ext uri="{FF2B5EF4-FFF2-40B4-BE49-F238E27FC236}">
                <a16:creationId xmlns:a16="http://schemas.microsoft.com/office/drawing/2014/main" id="{768C9111-165C-8440-A8C9-ECA52C687868}"/>
              </a:ext>
            </a:extLst>
          </p:cNvPr>
          <p:cNvCxnSpPr/>
          <p:nvPr/>
        </p:nvCxnSpPr>
        <p:spPr>
          <a:xfrm>
            <a:off x="1331716" y="2335660"/>
            <a:ext cx="9832612"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78" name="Group 104">
            <a:extLst>
              <a:ext uri="{FF2B5EF4-FFF2-40B4-BE49-F238E27FC236}">
                <a16:creationId xmlns:a16="http://schemas.microsoft.com/office/drawing/2014/main" id="{F92D2BA8-4210-BC4F-90FE-97F981A42945}"/>
              </a:ext>
            </a:extLst>
          </p:cNvPr>
          <p:cNvGrpSpPr/>
          <p:nvPr/>
        </p:nvGrpSpPr>
        <p:grpSpPr>
          <a:xfrm>
            <a:off x="2185423" y="5079720"/>
            <a:ext cx="109440" cy="109440"/>
            <a:chOff x="4200892" y="4432105"/>
            <a:chExt cx="109440" cy="109440"/>
          </a:xfrm>
        </p:grpSpPr>
        <p:grpSp>
          <p:nvGrpSpPr>
            <p:cNvPr id="79"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82"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83"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80"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81"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688F2888-3AF1-5949-A31C-1AC24445D462}"/>
              </a:ext>
            </a:extLst>
          </p:cNvPr>
          <p:cNvSpPr/>
          <p:nvPr/>
        </p:nvSpPr>
        <p:spPr>
          <a:xfrm>
            <a:off x="1095375" y="1163241"/>
            <a:ext cx="100800" cy="154384"/>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 name="Rectangle 40">
            <a:extLst>
              <a:ext uri="{FF2B5EF4-FFF2-40B4-BE49-F238E27FC236}">
                <a16:creationId xmlns:a16="http://schemas.microsoft.com/office/drawing/2014/main" id="{BBD84F1C-1FA3-F24A-9C58-C1972F003B0F}"/>
              </a:ext>
            </a:extLst>
          </p:cNvPr>
          <p:cNvSpPr/>
          <p:nvPr/>
        </p:nvSpPr>
        <p:spPr>
          <a:xfrm>
            <a:off x="1095375" y="1317624"/>
            <a:ext cx="100800" cy="57437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cxnSp>
        <p:nvCxnSpPr>
          <p:cNvPr id="4" name="Straight Connector 41">
            <a:extLst>
              <a:ext uri="{FF2B5EF4-FFF2-40B4-BE49-F238E27FC236}">
                <a16:creationId xmlns:a16="http://schemas.microsoft.com/office/drawing/2014/main" id="{768C9111-165C-8440-A8C9-ECA52C687868}"/>
              </a:ext>
            </a:extLst>
          </p:cNvPr>
          <p:cNvCxnSpPr/>
          <p:nvPr/>
        </p:nvCxnSpPr>
        <p:spPr>
          <a:xfrm>
            <a:off x="1324841" y="1886802"/>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5" name="Rectangle 42">
            <a:extLst>
              <a:ext uri="{FF2B5EF4-FFF2-40B4-BE49-F238E27FC236}">
                <a16:creationId xmlns:a16="http://schemas.microsoft.com/office/drawing/2014/main" id="{6EA9D5E9-9903-CF43-B8BB-ED0409FE621C}"/>
              </a:ext>
            </a:extLst>
          </p:cNvPr>
          <p:cNvSpPr/>
          <p:nvPr/>
        </p:nvSpPr>
        <p:spPr>
          <a:xfrm>
            <a:off x="0" y="1173110"/>
            <a:ext cx="238360" cy="720000"/>
          </a:xfrm>
          <a:prstGeom prst="rect">
            <a:avLst/>
          </a:prstGeom>
          <a:solidFill>
            <a:srgbClr val="FBE57A"/>
          </a:solidFill>
          <a:ln>
            <a:solidFill>
              <a:srgbClr val="FBE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Rectangle 43">
            <a:extLst>
              <a:ext uri="{FF2B5EF4-FFF2-40B4-BE49-F238E27FC236}">
                <a16:creationId xmlns:a16="http://schemas.microsoft.com/office/drawing/2014/main" id="{F574D4FF-D45F-654F-847B-A623D9B23508}"/>
              </a:ext>
            </a:extLst>
          </p:cNvPr>
          <p:cNvSpPr/>
          <p:nvPr/>
        </p:nvSpPr>
        <p:spPr>
          <a:xfrm>
            <a:off x="241710" y="1171998"/>
            <a:ext cx="753372" cy="720000"/>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8" name="Picture 115">
            <a:extLst>
              <a:ext uri="{FF2B5EF4-FFF2-40B4-BE49-F238E27FC236}">
                <a16:creationId xmlns:a16="http://schemas.microsoft.com/office/drawing/2014/main" id="{B83526E8-EDA0-5B4F-BF76-B6C4B30FD7DA}"/>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sp>
        <p:nvSpPr>
          <p:cNvPr id="9" name="TextBox 44">
            <a:extLst>
              <a:ext uri="{FF2B5EF4-FFF2-40B4-BE49-F238E27FC236}">
                <a16:creationId xmlns:a16="http://schemas.microsoft.com/office/drawing/2014/main" id="{D83B896E-6536-A342-A503-C7A3F085EAAF}"/>
              </a:ext>
            </a:extLst>
          </p:cNvPr>
          <p:cNvSpPr txBox="1"/>
          <p:nvPr/>
        </p:nvSpPr>
        <p:spPr>
          <a:xfrm>
            <a:off x="1263443" y="1403267"/>
            <a:ext cx="4979248" cy="586314"/>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VISIÓN-MISIÓN-VALORES</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sp>
        <p:nvSpPr>
          <p:cNvPr id="16" name="TextBox 18">
            <a:extLst>
              <a:ext uri="{FF2B5EF4-FFF2-40B4-BE49-F238E27FC236}">
                <a16:creationId xmlns:a16="http://schemas.microsoft.com/office/drawing/2014/main" id="{A5A66C8E-C938-3D4D-A2EE-DAD1B743C221}"/>
              </a:ext>
            </a:extLst>
          </p:cNvPr>
          <p:cNvSpPr txBox="1"/>
          <p:nvPr/>
        </p:nvSpPr>
        <p:spPr>
          <a:xfrm>
            <a:off x="2491922" y="3015378"/>
            <a:ext cx="7009973" cy="369332"/>
          </a:xfrm>
          <a:prstGeom prst="rect">
            <a:avLst/>
          </a:prstGeom>
          <a:noFill/>
        </p:spPr>
        <p:txBody>
          <a:bodyPr wrap="square" rtlCol="0">
            <a:spAutoFit/>
          </a:bodyPr>
          <a:lstStyle/>
          <a:p>
            <a:pPr marL="285750" indent="-285750" algn="just">
              <a:buAutoNum type="romanUcPeriod"/>
            </a:pPr>
            <a:r>
              <a:rPr lang="es-ES_tradnl" dirty="0">
                <a:latin typeface="Gotham Medium" panose="02000604030000020004" pitchFamily="2" charset="0"/>
              </a:rPr>
              <a:t>MODERNIZACIÓN TECNOLOGICA Y TRANSFORMACIÓN DIGITAL</a:t>
            </a:r>
          </a:p>
        </p:txBody>
      </p:sp>
      <p:sp>
        <p:nvSpPr>
          <p:cNvPr id="19" name="TextBox 99">
            <a:extLst>
              <a:ext uri="{FF2B5EF4-FFF2-40B4-BE49-F238E27FC236}">
                <a16:creationId xmlns:a16="http://schemas.microsoft.com/office/drawing/2014/main" id="{4538E793-6C30-F146-9C08-53940C8BB204}"/>
              </a:ext>
            </a:extLst>
          </p:cNvPr>
          <p:cNvSpPr txBox="1"/>
          <p:nvPr/>
        </p:nvSpPr>
        <p:spPr>
          <a:xfrm>
            <a:off x="2491920" y="3363389"/>
            <a:ext cx="6290769" cy="369332"/>
          </a:xfrm>
          <a:prstGeom prst="rect">
            <a:avLst/>
          </a:prstGeom>
          <a:noFill/>
        </p:spPr>
        <p:txBody>
          <a:bodyPr wrap="square" rtlCol="0">
            <a:spAutoFit/>
          </a:bodyPr>
          <a:lstStyle/>
          <a:p>
            <a:pPr marL="285750" indent="-285750" algn="just">
              <a:buAutoNum type="romanUcPeriod" startAt="2"/>
            </a:pPr>
            <a:r>
              <a:rPr lang="es-ES_tradnl" dirty="0">
                <a:latin typeface="Gotham Medium" panose="02000604030000020004" pitchFamily="2" charset="0"/>
              </a:rPr>
              <a:t>MODERNIZACIÓN DE LA INFRAESTRUCTURA Y SEGURIDAD.</a:t>
            </a:r>
          </a:p>
        </p:txBody>
      </p:sp>
      <p:sp>
        <p:nvSpPr>
          <p:cNvPr id="21" name="TextBox 99">
            <a:extLst>
              <a:ext uri="{FF2B5EF4-FFF2-40B4-BE49-F238E27FC236}">
                <a16:creationId xmlns:a16="http://schemas.microsoft.com/office/drawing/2014/main" id="{4538E793-6C30-F146-9C08-53940C8BB204}"/>
              </a:ext>
            </a:extLst>
          </p:cNvPr>
          <p:cNvSpPr txBox="1"/>
          <p:nvPr/>
        </p:nvSpPr>
        <p:spPr>
          <a:xfrm>
            <a:off x="2507886" y="3679499"/>
            <a:ext cx="8893751" cy="369332"/>
          </a:xfrm>
          <a:prstGeom prst="rect">
            <a:avLst/>
          </a:prstGeom>
          <a:noFill/>
        </p:spPr>
        <p:txBody>
          <a:bodyPr wrap="square" rtlCol="0">
            <a:spAutoFit/>
          </a:bodyPr>
          <a:lstStyle/>
          <a:p>
            <a:pPr algn="just"/>
            <a:r>
              <a:rPr lang="es-ES_tradnl" dirty="0">
                <a:latin typeface="Gotham Medium" panose="02000604030000020004" pitchFamily="2" charset="0"/>
              </a:rPr>
              <a:t>III.   CARRERA JUDICIAL, DESARROLLO DE TALENTO HUMANO Y GESTIÓN DEL CONOCIMIENTO.</a:t>
            </a:r>
          </a:p>
        </p:txBody>
      </p:sp>
      <p:sp>
        <p:nvSpPr>
          <p:cNvPr id="23" name="TextBox 99">
            <a:extLst>
              <a:ext uri="{FF2B5EF4-FFF2-40B4-BE49-F238E27FC236}">
                <a16:creationId xmlns:a16="http://schemas.microsoft.com/office/drawing/2014/main" id="{4538E793-6C30-F146-9C08-53940C8BB204}"/>
              </a:ext>
            </a:extLst>
          </p:cNvPr>
          <p:cNvSpPr txBox="1"/>
          <p:nvPr/>
        </p:nvSpPr>
        <p:spPr>
          <a:xfrm>
            <a:off x="2507885" y="3984657"/>
            <a:ext cx="7423897" cy="369332"/>
          </a:xfrm>
          <a:prstGeom prst="rect">
            <a:avLst/>
          </a:prstGeom>
          <a:noFill/>
        </p:spPr>
        <p:txBody>
          <a:bodyPr wrap="square" rtlCol="0">
            <a:spAutoFit/>
          </a:bodyPr>
          <a:lstStyle/>
          <a:p>
            <a:pPr marL="285750" indent="-285750" algn="just">
              <a:buAutoNum type="romanUcPeriod" startAt="4"/>
            </a:pPr>
            <a:r>
              <a:rPr lang="es-ES_tradnl" dirty="0">
                <a:latin typeface="Gotham Medium" panose="02000604030000020004" pitchFamily="2" charset="0"/>
              </a:rPr>
              <a:t>TRANSFORMACIÓN DE LA ARQUITECTURA ORGANIZACIÓNAL.</a:t>
            </a:r>
          </a:p>
        </p:txBody>
      </p:sp>
      <p:sp>
        <p:nvSpPr>
          <p:cNvPr id="25" name="TextBox 99">
            <a:extLst>
              <a:ext uri="{FF2B5EF4-FFF2-40B4-BE49-F238E27FC236}">
                <a16:creationId xmlns:a16="http://schemas.microsoft.com/office/drawing/2014/main" id="{4538E793-6C30-F146-9C08-53940C8BB204}"/>
              </a:ext>
            </a:extLst>
          </p:cNvPr>
          <p:cNvSpPr txBox="1"/>
          <p:nvPr/>
        </p:nvSpPr>
        <p:spPr>
          <a:xfrm>
            <a:off x="2508246" y="4352409"/>
            <a:ext cx="7648630" cy="369332"/>
          </a:xfrm>
          <a:prstGeom prst="rect">
            <a:avLst/>
          </a:prstGeom>
          <a:noFill/>
        </p:spPr>
        <p:txBody>
          <a:bodyPr wrap="square" rtlCol="0">
            <a:spAutoFit/>
          </a:bodyPr>
          <a:lstStyle/>
          <a:p>
            <a:pPr marL="285750" indent="-285750" algn="just"/>
            <a:r>
              <a:rPr lang="es-ES_tradnl" dirty="0">
                <a:latin typeface="Gotham Medium" panose="02000604030000020004" pitchFamily="2" charset="0"/>
              </a:rPr>
              <a:t>V.   JUSTICIA CERCANA AL CIUDADANO Y COMUNICACIÓN.</a:t>
            </a:r>
          </a:p>
        </p:txBody>
      </p:sp>
      <p:sp>
        <p:nvSpPr>
          <p:cNvPr id="27" name="TextBox 99">
            <a:extLst>
              <a:ext uri="{FF2B5EF4-FFF2-40B4-BE49-F238E27FC236}">
                <a16:creationId xmlns:a16="http://schemas.microsoft.com/office/drawing/2014/main" id="{4538E793-6C30-F146-9C08-53940C8BB204}"/>
              </a:ext>
            </a:extLst>
          </p:cNvPr>
          <p:cNvSpPr txBox="1"/>
          <p:nvPr/>
        </p:nvSpPr>
        <p:spPr>
          <a:xfrm>
            <a:off x="2493819" y="4709842"/>
            <a:ext cx="4666635" cy="369332"/>
          </a:xfrm>
          <a:prstGeom prst="rect">
            <a:avLst/>
          </a:prstGeom>
          <a:noFill/>
        </p:spPr>
        <p:txBody>
          <a:bodyPr wrap="square" rtlCol="0">
            <a:spAutoFit/>
          </a:bodyPr>
          <a:lstStyle/>
          <a:p>
            <a:pPr marL="285750" indent="-285750" algn="just"/>
            <a:r>
              <a:rPr lang="es-ES_tradnl" dirty="0">
                <a:latin typeface="Gotham Medium" panose="02000604030000020004" pitchFamily="2" charset="0"/>
              </a:rPr>
              <a:t>VI.   CALIDAD DE LA JUSTICIA.</a:t>
            </a:r>
          </a:p>
        </p:txBody>
      </p:sp>
      <p:sp>
        <p:nvSpPr>
          <p:cNvPr id="29" name="TextBox 99">
            <a:extLst>
              <a:ext uri="{FF2B5EF4-FFF2-40B4-BE49-F238E27FC236}">
                <a16:creationId xmlns:a16="http://schemas.microsoft.com/office/drawing/2014/main" id="{4538E793-6C30-F146-9C08-53940C8BB204}"/>
              </a:ext>
            </a:extLst>
          </p:cNvPr>
          <p:cNvSpPr txBox="1"/>
          <p:nvPr/>
        </p:nvSpPr>
        <p:spPr>
          <a:xfrm>
            <a:off x="2505991" y="5047665"/>
            <a:ext cx="5802644" cy="369332"/>
          </a:xfrm>
          <a:prstGeom prst="rect">
            <a:avLst/>
          </a:prstGeom>
          <a:noFill/>
        </p:spPr>
        <p:txBody>
          <a:bodyPr wrap="square" rtlCol="0">
            <a:spAutoFit/>
          </a:bodyPr>
          <a:lstStyle/>
          <a:p>
            <a:pPr marL="285750" indent="-285750" algn="just"/>
            <a:r>
              <a:rPr lang="es-ES_tradnl" dirty="0">
                <a:latin typeface="Gotham Medium" panose="02000604030000020004" pitchFamily="2" charset="0"/>
              </a:rPr>
              <a:t>VII.   ANTICORRUPCIÓN Y TRANSPARENCIA.</a:t>
            </a:r>
          </a:p>
        </p:txBody>
      </p:sp>
      <p:sp>
        <p:nvSpPr>
          <p:cNvPr id="48" name="Rectangle 46">
            <a:extLst>
              <a:ext uri="{FF2B5EF4-FFF2-40B4-BE49-F238E27FC236}">
                <a16:creationId xmlns:a16="http://schemas.microsoft.com/office/drawing/2014/main" id="{31174E40-FED5-454B-8523-19C03FF37005}"/>
              </a:ext>
            </a:extLst>
          </p:cNvPr>
          <p:cNvSpPr/>
          <p:nvPr/>
        </p:nvSpPr>
        <p:spPr>
          <a:xfrm>
            <a:off x="1571" y="2283681"/>
            <a:ext cx="238360" cy="24078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9" name="Rectangle 47">
            <a:extLst>
              <a:ext uri="{FF2B5EF4-FFF2-40B4-BE49-F238E27FC236}">
                <a16:creationId xmlns:a16="http://schemas.microsoft.com/office/drawing/2014/main" id="{5872FBF8-8A93-1841-9B41-1BB17F47D011}"/>
              </a:ext>
            </a:extLst>
          </p:cNvPr>
          <p:cNvSpPr/>
          <p:nvPr/>
        </p:nvSpPr>
        <p:spPr>
          <a:xfrm>
            <a:off x="243106" y="2265746"/>
            <a:ext cx="5317890" cy="273609"/>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0" name="TextBox 48">
            <a:extLst>
              <a:ext uri="{FF2B5EF4-FFF2-40B4-BE49-F238E27FC236}">
                <a16:creationId xmlns:a16="http://schemas.microsoft.com/office/drawing/2014/main" id="{A20CCA48-E86D-A642-9815-64CAC1E2534A}"/>
              </a:ext>
            </a:extLst>
          </p:cNvPr>
          <p:cNvSpPr txBox="1"/>
          <p:nvPr/>
        </p:nvSpPr>
        <p:spPr>
          <a:xfrm>
            <a:off x="190283" y="2250628"/>
            <a:ext cx="2111475" cy="307777"/>
          </a:xfrm>
          <a:prstGeom prst="rect">
            <a:avLst/>
          </a:prstGeom>
          <a:noFill/>
        </p:spPr>
        <p:txBody>
          <a:bodyPr wrap="none" rtlCol="0">
            <a:spAutoFit/>
          </a:bodyPr>
          <a:lstStyle/>
          <a:p>
            <a:r>
              <a:rPr lang="es-ES_tradnl" sz="1400" b="1" dirty="0">
                <a:solidFill>
                  <a:schemeClr val="bg1"/>
                </a:solidFill>
                <a:latin typeface="Gotham Medium" panose="02000604030000020004" pitchFamily="2" charset="0"/>
              </a:rPr>
              <a:t>IV. / MISIÓN-VALORES</a:t>
            </a:r>
          </a:p>
        </p:txBody>
      </p:sp>
      <p:pic>
        <p:nvPicPr>
          <p:cNvPr id="51" name="Picture 1">
            <a:extLst>
              <a:ext uri="{FF2B5EF4-FFF2-40B4-BE49-F238E27FC236}">
                <a16:creationId xmlns:a16="http://schemas.microsoft.com/office/drawing/2014/main" id="{EAF0F412-DDA3-DC4F-BB86-C0EF1ABD4AB3}"/>
              </a:ext>
            </a:extLst>
          </p:cNvPr>
          <p:cNvPicPr>
            <a:picLocks noChangeAspect="1"/>
          </p:cNvPicPr>
          <p:nvPr/>
        </p:nvPicPr>
        <p:blipFill rotWithShape="1">
          <a:blip r:embed="rId3"/>
          <a:srcRect l="4794" t="4951" r="2681" b="4897"/>
          <a:stretch/>
        </p:blipFill>
        <p:spPr>
          <a:xfrm>
            <a:off x="790362" y="3757921"/>
            <a:ext cx="1080000" cy="952671"/>
          </a:xfrm>
          <a:prstGeom prst="rect">
            <a:avLst/>
          </a:prstGeom>
        </p:spPr>
      </p:pic>
      <p:cxnSp>
        <p:nvCxnSpPr>
          <p:cNvPr id="53" name="Straight Connector 101">
            <a:extLst>
              <a:ext uri="{FF2B5EF4-FFF2-40B4-BE49-F238E27FC236}">
                <a16:creationId xmlns:a16="http://schemas.microsoft.com/office/drawing/2014/main" id="{C80CEDA5-6832-4443-8D08-161F454D536F}"/>
              </a:ext>
            </a:extLst>
          </p:cNvPr>
          <p:cNvCxnSpPr>
            <a:cxnSpLocks/>
          </p:cNvCxnSpPr>
          <p:nvPr/>
        </p:nvCxnSpPr>
        <p:spPr>
          <a:xfrm>
            <a:off x="2237841" y="3099786"/>
            <a:ext cx="0" cy="2265753"/>
          </a:xfrm>
          <a:prstGeom prst="line">
            <a:avLst/>
          </a:prstGeom>
          <a:ln w="57150" cap="rnd">
            <a:solidFill>
              <a:srgbClr val="F6C042"/>
            </a:solidFill>
          </a:ln>
        </p:spPr>
        <p:style>
          <a:lnRef idx="1">
            <a:schemeClr val="accent1"/>
          </a:lnRef>
          <a:fillRef idx="0">
            <a:schemeClr val="accent1"/>
          </a:fillRef>
          <a:effectRef idx="0">
            <a:schemeClr val="accent1"/>
          </a:effectRef>
          <a:fontRef idx="minor">
            <a:schemeClr val="tx1"/>
          </a:fontRef>
        </p:style>
      </p:cxnSp>
      <p:grpSp>
        <p:nvGrpSpPr>
          <p:cNvPr id="54" name="Group 104">
            <a:extLst>
              <a:ext uri="{FF2B5EF4-FFF2-40B4-BE49-F238E27FC236}">
                <a16:creationId xmlns:a16="http://schemas.microsoft.com/office/drawing/2014/main" id="{F92D2BA8-4210-BC4F-90FE-97F981A42945}"/>
              </a:ext>
            </a:extLst>
          </p:cNvPr>
          <p:cNvGrpSpPr/>
          <p:nvPr/>
        </p:nvGrpSpPr>
        <p:grpSpPr>
          <a:xfrm>
            <a:off x="2183151" y="3205789"/>
            <a:ext cx="109440" cy="109440"/>
            <a:chOff x="4200892" y="4432105"/>
            <a:chExt cx="109440" cy="109440"/>
          </a:xfrm>
        </p:grpSpPr>
        <p:grpSp>
          <p:nvGrpSpPr>
            <p:cNvPr id="55"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58"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59"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56"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57"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67" name="Group 104">
            <a:extLst>
              <a:ext uri="{FF2B5EF4-FFF2-40B4-BE49-F238E27FC236}">
                <a16:creationId xmlns:a16="http://schemas.microsoft.com/office/drawing/2014/main" id="{F92D2BA8-4210-BC4F-90FE-97F981A42945}"/>
              </a:ext>
            </a:extLst>
          </p:cNvPr>
          <p:cNvGrpSpPr/>
          <p:nvPr/>
        </p:nvGrpSpPr>
        <p:grpSpPr>
          <a:xfrm>
            <a:off x="2187695" y="3510589"/>
            <a:ext cx="109440" cy="109440"/>
            <a:chOff x="4200892" y="4432105"/>
            <a:chExt cx="109440" cy="109440"/>
          </a:xfrm>
        </p:grpSpPr>
        <p:grpSp>
          <p:nvGrpSpPr>
            <p:cNvPr id="68"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71"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72"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69"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70"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75" name="Group 104">
            <a:extLst>
              <a:ext uri="{FF2B5EF4-FFF2-40B4-BE49-F238E27FC236}">
                <a16:creationId xmlns:a16="http://schemas.microsoft.com/office/drawing/2014/main" id="{F92D2BA8-4210-BC4F-90FE-97F981A42945}"/>
              </a:ext>
            </a:extLst>
          </p:cNvPr>
          <p:cNvGrpSpPr/>
          <p:nvPr/>
        </p:nvGrpSpPr>
        <p:grpSpPr>
          <a:xfrm>
            <a:off x="2189967" y="3826765"/>
            <a:ext cx="109440" cy="109440"/>
            <a:chOff x="4200892" y="4432105"/>
            <a:chExt cx="109440" cy="109440"/>
          </a:xfrm>
        </p:grpSpPr>
        <p:grpSp>
          <p:nvGrpSpPr>
            <p:cNvPr id="76"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79"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80"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77"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78"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82" name="Group 104">
            <a:extLst>
              <a:ext uri="{FF2B5EF4-FFF2-40B4-BE49-F238E27FC236}">
                <a16:creationId xmlns:a16="http://schemas.microsoft.com/office/drawing/2014/main" id="{F92D2BA8-4210-BC4F-90FE-97F981A42945}"/>
              </a:ext>
            </a:extLst>
          </p:cNvPr>
          <p:cNvGrpSpPr/>
          <p:nvPr/>
        </p:nvGrpSpPr>
        <p:grpSpPr>
          <a:xfrm>
            <a:off x="2178591" y="4156589"/>
            <a:ext cx="109440" cy="109440"/>
            <a:chOff x="4200892" y="4432105"/>
            <a:chExt cx="109440" cy="109440"/>
          </a:xfrm>
        </p:grpSpPr>
        <p:grpSp>
          <p:nvGrpSpPr>
            <p:cNvPr id="83"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86"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87"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84"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85"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89" name="Group 104">
            <a:extLst>
              <a:ext uri="{FF2B5EF4-FFF2-40B4-BE49-F238E27FC236}">
                <a16:creationId xmlns:a16="http://schemas.microsoft.com/office/drawing/2014/main" id="{F92D2BA8-4210-BC4F-90FE-97F981A42945}"/>
              </a:ext>
            </a:extLst>
          </p:cNvPr>
          <p:cNvGrpSpPr/>
          <p:nvPr/>
        </p:nvGrpSpPr>
        <p:grpSpPr>
          <a:xfrm>
            <a:off x="2178591" y="4497789"/>
            <a:ext cx="109440" cy="109440"/>
            <a:chOff x="4200892" y="4432105"/>
            <a:chExt cx="109440" cy="109440"/>
          </a:xfrm>
        </p:grpSpPr>
        <p:grpSp>
          <p:nvGrpSpPr>
            <p:cNvPr id="90"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93"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94"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91"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92"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96" name="Group 104">
            <a:extLst>
              <a:ext uri="{FF2B5EF4-FFF2-40B4-BE49-F238E27FC236}">
                <a16:creationId xmlns:a16="http://schemas.microsoft.com/office/drawing/2014/main" id="{F92D2BA8-4210-BC4F-90FE-97F981A42945}"/>
              </a:ext>
            </a:extLst>
          </p:cNvPr>
          <p:cNvGrpSpPr/>
          <p:nvPr/>
        </p:nvGrpSpPr>
        <p:grpSpPr>
          <a:xfrm>
            <a:off x="2180863" y="4841261"/>
            <a:ext cx="109440" cy="109440"/>
            <a:chOff x="4200892" y="4432105"/>
            <a:chExt cx="109440" cy="109440"/>
          </a:xfrm>
        </p:grpSpPr>
        <p:grpSp>
          <p:nvGrpSpPr>
            <p:cNvPr id="97"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00"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01"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98"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99"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grpSp>
        <p:nvGrpSpPr>
          <p:cNvPr id="103" name="Group 104">
            <a:extLst>
              <a:ext uri="{FF2B5EF4-FFF2-40B4-BE49-F238E27FC236}">
                <a16:creationId xmlns:a16="http://schemas.microsoft.com/office/drawing/2014/main" id="{F92D2BA8-4210-BC4F-90FE-97F981A42945}"/>
              </a:ext>
            </a:extLst>
          </p:cNvPr>
          <p:cNvGrpSpPr/>
          <p:nvPr/>
        </p:nvGrpSpPr>
        <p:grpSpPr>
          <a:xfrm>
            <a:off x="2183135" y="5171085"/>
            <a:ext cx="109440" cy="109440"/>
            <a:chOff x="4200892" y="4432105"/>
            <a:chExt cx="109440" cy="109440"/>
          </a:xfrm>
        </p:grpSpPr>
        <p:grpSp>
          <p:nvGrpSpPr>
            <p:cNvPr id="104" name="Group 115">
              <a:extLst>
                <a:ext uri="{FF2B5EF4-FFF2-40B4-BE49-F238E27FC236}">
                  <a16:creationId xmlns:a16="http://schemas.microsoft.com/office/drawing/2014/main" id="{DA19DEE7-8E5F-6342-B63F-CF262EB6DA52}"/>
                </a:ext>
              </a:extLst>
            </p:cNvPr>
            <p:cNvGrpSpPr>
              <a:grpSpLocks noChangeAspect="1"/>
            </p:cNvGrpSpPr>
            <p:nvPr/>
          </p:nvGrpSpPr>
          <p:grpSpPr>
            <a:xfrm rot="10800000">
              <a:off x="4210817" y="4439517"/>
              <a:ext cx="89587" cy="90000"/>
              <a:chOff x="3994150" y="4504881"/>
              <a:chExt cx="108000" cy="108498"/>
            </a:xfrm>
          </p:grpSpPr>
          <p:sp>
            <p:nvSpPr>
              <p:cNvPr id="107" name="Pie 118">
                <a:extLst>
                  <a:ext uri="{FF2B5EF4-FFF2-40B4-BE49-F238E27FC236}">
                    <a16:creationId xmlns:a16="http://schemas.microsoft.com/office/drawing/2014/main" id="{570D9E5C-3914-124B-9E12-AB2D0BCB1650}"/>
                  </a:ext>
                </a:extLst>
              </p:cNvPr>
              <p:cNvSpPr/>
              <p:nvPr/>
            </p:nvSpPr>
            <p:spPr>
              <a:xfrm>
                <a:off x="3994150" y="4504881"/>
                <a:ext cx="108000" cy="108000"/>
              </a:xfrm>
              <a:prstGeom prst="pie">
                <a:avLst>
                  <a:gd name="adj1" fmla="val 5400000"/>
                  <a:gd name="adj2" fmla="val 16200000"/>
                </a:avLst>
              </a:prstGeom>
              <a:solidFill>
                <a:srgbClr val="C2E6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08" name="Pie 119">
                <a:extLst>
                  <a:ext uri="{FF2B5EF4-FFF2-40B4-BE49-F238E27FC236}">
                    <a16:creationId xmlns:a16="http://schemas.microsoft.com/office/drawing/2014/main" id="{905422B9-9F52-384A-A5FE-317FCBFB1337}"/>
                  </a:ext>
                </a:extLst>
              </p:cNvPr>
              <p:cNvSpPr/>
              <p:nvPr/>
            </p:nvSpPr>
            <p:spPr>
              <a:xfrm rot="10800000">
                <a:off x="3994150" y="4505379"/>
                <a:ext cx="108000" cy="108000"/>
              </a:xfrm>
              <a:prstGeom prst="pie">
                <a:avLst>
                  <a:gd name="adj1" fmla="val 5400000"/>
                  <a:gd name="adj2" fmla="val 16200000"/>
                </a:avLst>
              </a:prstGeom>
              <a:solidFill>
                <a:srgbClr val="A0DA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sp>
          <p:nvSpPr>
            <p:cNvPr id="105" name="Arc 116">
              <a:extLst>
                <a:ext uri="{FF2B5EF4-FFF2-40B4-BE49-F238E27FC236}">
                  <a16:creationId xmlns:a16="http://schemas.microsoft.com/office/drawing/2014/main" id="{89E1DF72-9B1F-0446-99F7-2DADB0BCACF9}"/>
                </a:ext>
              </a:extLst>
            </p:cNvPr>
            <p:cNvSpPr>
              <a:spLocks noChangeAspect="1"/>
            </p:cNvSpPr>
            <p:nvPr/>
          </p:nvSpPr>
          <p:spPr>
            <a:xfrm>
              <a:off x="4200892" y="4432105"/>
              <a:ext cx="109440" cy="109440"/>
            </a:xfrm>
            <a:prstGeom prst="arc">
              <a:avLst>
                <a:gd name="adj1" fmla="val 16200000"/>
                <a:gd name="adj2" fmla="val 5562293"/>
              </a:avLst>
            </a:prstGeom>
            <a:ln w="2857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106" name="Arc 117">
              <a:extLst>
                <a:ext uri="{FF2B5EF4-FFF2-40B4-BE49-F238E27FC236}">
                  <a16:creationId xmlns:a16="http://schemas.microsoft.com/office/drawing/2014/main" id="{5EAF3B46-DEBA-E74F-9468-4CB235C698CD}"/>
                </a:ext>
              </a:extLst>
            </p:cNvPr>
            <p:cNvSpPr>
              <a:spLocks noChangeAspect="1"/>
            </p:cNvSpPr>
            <p:nvPr/>
          </p:nvSpPr>
          <p:spPr>
            <a:xfrm rot="10800000">
              <a:off x="4200892" y="4432105"/>
              <a:ext cx="109440" cy="109440"/>
            </a:xfrm>
            <a:prstGeom prst="arc">
              <a:avLst>
                <a:gd name="adj1" fmla="val 16200000"/>
                <a:gd name="adj2" fmla="val 5562293"/>
              </a:avLst>
            </a:prstGeom>
            <a:ln w="28575">
              <a:solidFill>
                <a:srgbClr val="0092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grpSp>
      <p:sp>
        <p:nvSpPr>
          <p:cNvPr id="114" name="TextBox 81">
            <a:extLst>
              <a:ext uri="{FF2B5EF4-FFF2-40B4-BE49-F238E27FC236}">
                <a16:creationId xmlns:a16="http://schemas.microsoft.com/office/drawing/2014/main" id="{8B6663FE-9C5B-714F-8438-E6501F7F15CD}"/>
              </a:ext>
            </a:extLst>
          </p:cNvPr>
          <p:cNvSpPr txBox="1"/>
          <p:nvPr/>
        </p:nvSpPr>
        <p:spPr>
          <a:xfrm>
            <a:off x="147768" y="1151130"/>
            <a:ext cx="923651"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41">
            <a:extLst>
              <a:ext uri="{FF2B5EF4-FFF2-40B4-BE49-F238E27FC236}">
                <a16:creationId xmlns:a16="http://schemas.microsoft.com/office/drawing/2014/main" id="{768C9111-165C-8440-A8C9-ECA52C687868}"/>
              </a:ext>
            </a:extLst>
          </p:cNvPr>
          <p:cNvCxnSpPr/>
          <p:nvPr/>
        </p:nvCxnSpPr>
        <p:spPr>
          <a:xfrm>
            <a:off x="1324841" y="1886802"/>
            <a:ext cx="6084000" cy="0"/>
          </a:xfrm>
          <a:prstGeom prst="line">
            <a:avLst/>
          </a:prstGeom>
          <a:ln w="19050">
            <a:solidFill>
              <a:srgbClr val="F6C042"/>
            </a:solidFill>
          </a:ln>
        </p:spPr>
        <p:style>
          <a:lnRef idx="1">
            <a:schemeClr val="accent1"/>
          </a:lnRef>
          <a:fillRef idx="0">
            <a:schemeClr val="accent1"/>
          </a:fillRef>
          <a:effectRef idx="0">
            <a:schemeClr val="accent1"/>
          </a:effectRef>
          <a:fontRef idx="minor">
            <a:schemeClr val="tx1"/>
          </a:fontRef>
        </p:style>
      </p:cxnSp>
      <p:sp>
        <p:nvSpPr>
          <p:cNvPr id="12" name="Rectangle 69">
            <a:extLst>
              <a:ext uri="{FF2B5EF4-FFF2-40B4-BE49-F238E27FC236}">
                <a16:creationId xmlns:a16="http://schemas.microsoft.com/office/drawing/2014/main" id="{3B32B5E7-ED45-6945-942B-69C68272165A}"/>
              </a:ext>
            </a:extLst>
          </p:cNvPr>
          <p:cNvSpPr/>
          <p:nvPr/>
        </p:nvSpPr>
        <p:spPr>
          <a:xfrm>
            <a:off x="1095375" y="1163241"/>
            <a:ext cx="100800" cy="154384"/>
          </a:xfrm>
          <a:prstGeom prst="rect">
            <a:avLst/>
          </a:prstGeom>
          <a:solidFill>
            <a:srgbClr val="EE7D2E"/>
          </a:solidFill>
          <a:ln>
            <a:solidFill>
              <a:srgbClr val="EE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Rectangle 70">
            <a:extLst>
              <a:ext uri="{FF2B5EF4-FFF2-40B4-BE49-F238E27FC236}">
                <a16:creationId xmlns:a16="http://schemas.microsoft.com/office/drawing/2014/main" id="{A0F48E4F-354E-8D42-B488-D1086A08F77B}"/>
              </a:ext>
            </a:extLst>
          </p:cNvPr>
          <p:cNvSpPr/>
          <p:nvPr/>
        </p:nvSpPr>
        <p:spPr>
          <a:xfrm>
            <a:off x="1095375" y="1317624"/>
            <a:ext cx="100800" cy="574373"/>
          </a:xfrm>
          <a:prstGeom prst="rect">
            <a:avLst/>
          </a:prstGeom>
          <a:solidFill>
            <a:srgbClr val="F6C042"/>
          </a:solidFill>
          <a:ln>
            <a:solidFill>
              <a:srgbClr val="F6C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 name="Rectangle 71">
            <a:extLst>
              <a:ext uri="{FF2B5EF4-FFF2-40B4-BE49-F238E27FC236}">
                <a16:creationId xmlns:a16="http://schemas.microsoft.com/office/drawing/2014/main" id="{1FA732A3-7B1A-284E-AE6F-12A67BEB5B54}"/>
              </a:ext>
            </a:extLst>
          </p:cNvPr>
          <p:cNvSpPr/>
          <p:nvPr/>
        </p:nvSpPr>
        <p:spPr>
          <a:xfrm>
            <a:off x="0" y="1173110"/>
            <a:ext cx="238360" cy="72000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Rectangle 72">
            <a:extLst>
              <a:ext uri="{FF2B5EF4-FFF2-40B4-BE49-F238E27FC236}">
                <a16:creationId xmlns:a16="http://schemas.microsoft.com/office/drawing/2014/main" id="{A7C30E5C-621F-F04F-AD83-7C213D62479D}"/>
              </a:ext>
            </a:extLst>
          </p:cNvPr>
          <p:cNvSpPr/>
          <p:nvPr/>
        </p:nvSpPr>
        <p:spPr>
          <a:xfrm>
            <a:off x="241710" y="1171998"/>
            <a:ext cx="753372" cy="720000"/>
          </a:xfrm>
          <a:prstGeom prst="rect">
            <a:avLst/>
          </a:prstGeom>
          <a:solidFill>
            <a:srgbClr val="002A41"/>
          </a:solidFill>
          <a:ln>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TextBox 99">
            <a:extLst>
              <a:ext uri="{FF2B5EF4-FFF2-40B4-BE49-F238E27FC236}">
                <a16:creationId xmlns:a16="http://schemas.microsoft.com/office/drawing/2014/main" id="{4538E793-6C30-F146-9C08-53940C8BB204}"/>
              </a:ext>
            </a:extLst>
          </p:cNvPr>
          <p:cNvSpPr txBox="1"/>
          <p:nvPr/>
        </p:nvSpPr>
        <p:spPr>
          <a:xfrm>
            <a:off x="2633791" y="2940232"/>
            <a:ext cx="8735794" cy="3370923"/>
          </a:xfrm>
          <a:prstGeom prst="rect">
            <a:avLst/>
          </a:prstGeom>
          <a:noFill/>
        </p:spPr>
        <p:txBody>
          <a:bodyPr wrap="square" rtlCol="0">
            <a:spAutoFit/>
          </a:bodyPr>
          <a:lstStyle/>
          <a:p>
            <a:pPr marL="285750" indent="-285750" algn="just">
              <a:lnSpc>
                <a:spcPct val="107000"/>
              </a:lnSpc>
              <a:spcAft>
                <a:spcPts val="800"/>
              </a:spcAft>
            </a:pPr>
            <a:r>
              <a:rPr lang="es-ES" sz="2000" dirty="0">
                <a:latin typeface="Gotham Medium"/>
                <a:ea typeface="Calibri" panose="020F0502020204030204" pitchFamily="34" charset="0"/>
                <a:cs typeface="Arial" panose="020B0604020202020204" pitchFamily="34" charset="0"/>
              </a:rPr>
              <a:t>     Desde este pilar estratégico se busca establecer, documentar, implantar, mantener y mejorar el Sistema Integrado de Gestión y Control de la Calidad y del Medio Ambiente -“SIGCMA” en todas las dependencias del nivel central y seccional y en los despachos judiciales, a través de los proyectos de inversión aprobados y de acuerdo con las directrices dadas a partir de los Acuerdos PSAA14- 10160 y 10161 de 2014, la NTC 6256:2018, GTC 286:2018 con objetivos y metas orientadas a la satisfacción de los usuarios del sistema judicial, así como la preservación del medio ambiente y la generación de controles efectivos, que permitan el cumplimiento de la misión institucional de la Rama Judicial.</a:t>
            </a:r>
            <a:endParaRPr lang="en-US" sz="2000" dirty="0">
              <a:latin typeface="Gotham Medium"/>
              <a:ea typeface="Calibri" panose="020F0502020204030204" pitchFamily="34" charset="0"/>
              <a:cs typeface="Times New Roman" panose="02020603050405020304" pitchFamily="18" charset="0"/>
            </a:endParaRPr>
          </a:p>
        </p:txBody>
      </p:sp>
      <p:pic>
        <p:nvPicPr>
          <p:cNvPr id="26" name="Picture 164">
            <a:extLst>
              <a:ext uri="{FF2B5EF4-FFF2-40B4-BE49-F238E27FC236}">
                <a16:creationId xmlns:a16="http://schemas.microsoft.com/office/drawing/2014/main" id="{EE98210F-2A8A-F14E-AADA-A739DC2E40E0}"/>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3434400" y="133200"/>
            <a:ext cx="5324400" cy="1029600"/>
          </a:xfrm>
          <a:prstGeom prst="rect">
            <a:avLst/>
          </a:prstGeom>
        </p:spPr>
      </p:pic>
      <p:sp>
        <p:nvSpPr>
          <p:cNvPr id="31" name="TextBox 44">
            <a:extLst>
              <a:ext uri="{FF2B5EF4-FFF2-40B4-BE49-F238E27FC236}">
                <a16:creationId xmlns:a16="http://schemas.microsoft.com/office/drawing/2014/main" id="{D83B896E-6536-A342-A503-C7A3F085EAAF}"/>
              </a:ext>
            </a:extLst>
          </p:cNvPr>
          <p:cNvSpPr txBox="1"/>
          <p:nvPr/>
        </p:nvSpPr>
        <p:spPr>
          <a:xfrm>
            <a:off x="1263443" y="1403267"/>
            <a:ext cx="4979248" cy="586314"/>
          </a:xfrm>
          <a:prstGeom prst="rect">
            <a:avLst/>
          </a:prstGeom>
          <a:noFill/>
        </p:spPr>
        <p:txBody>
          <a:bodyPr wrap="none" rtlCol="0">
            <a:spAutoFit/>
          </a:bodyPr>
          <a:lstStyle/>
          <a:p>
            <a:pPr lvl="0">
              <a:lnSpc>
                <a:spcPct val="107000"/>
              </a:lnSpc>
              <a:spcBef>
                <a:spcPts val="1200"/>
              </a:spcBef>
            </a:pPr>
            <a:r>
              <a:rPr lang="es-MX" sz="3000" b="1" kern="0" dirty="0">
                <a:solidFill>
                  <a:srgbClr val="00AEEF"/>
                </a:solidFill>
                <a:latin typeface="Filson Pro Book" pitchFamily="2" charset="0"/>
                <a:ea typeface="Times New Roman" panose="02020603050405020304" pitchFamily="18" charset="0"/>
                <a:cs typeface="Times New Roman" panose="02020603050405020304" pitchFamily="18" charset="0"/>
              </a:rPr>
              <a:t>VISIÓN-MISIÓN-VALORES</a:t>
            </a:r>
            <a:endParaRPr lang="en-US" sz="3000" b="1" kern="0" dirty="0">
              <a:solidFill>
                <a:srgbClr val="00AEEF"/>
              </a:solidFill>
              <a:latin typeface="Filson Pro Book" pitchFamily="2" charset="0"/>
              <a:ea typeface="Times New Roman" panose="02020603050405020304" pitchFamily="18" charset="0"/>
              <a:cs typeface="Times New Roman" panose="02020603050405020304" pitchFamily="18" charset="0"/>
            </a:endParaRPr>
          </a:p>
        </p:txBody>
      </p:sp>
      <p:pic>
        <p:nvPicPr>
          <p:cNvPr id="32" name="Picture 2">
            <a:extLst>
              <a:ext uri="{FF2B5EF4-FFF2-40B4-BE49-F238E27FC236}">
                <a16:creationId xmlns:a16="http://schemas.microsoft.com/office/drawing/2014/main" id="{F4D488D7-B9FB-4E4B-A122-1BAC7017AE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415" y="3628356"/>
            <a:ext cx="1492775" cy="1569286"/>
          </a:xfrm>
          <a:prstGeom prst="rect">
            <a:avLst/>
          </a:prstGeom>
        </p:spPr>
      </p:pic>
      <p:sp>
        <p:nvSpPr>
          <p:cNvPr id="33" name="TextBox 81">
            <a:extLst>
              <a:ext uri="{FF2B5EF4-FFF2-40B4-BE49-F238E27FC236}">
                <a16:creationId xmlns:a16="http://schemas.microsoft.com/office/drawing/2014/main" id="{8B6663FE-9C5B-714F-8438-E6501F7F15CD}"/>
              </a:ext>
            </a:extLst>
          </p:cNvPr>
          <p:cNvSpPr txBox="1"/>
          <p:nvPr/>
        </p:nvSpPr>
        <p:spPr>
          <a:xfrm>
            <a:off x="147768" y="1151130"/>
            <a:ext cx="923651" cy="769441"/>
          </a:xfrm>
          <a:prstGeom prst="rect">
            <a:avLst/>
          </a:prstGeom>
          <a:noFill/>
        </p:spPr>
        <p:txBody>
          <a:bodyPr wrap="none" rtlCol="0">
            <a:spAutoFit/>
          </a:bodyPr>
          <a:lstStyle/>
          <a:p>
            <a:r>
              <a:rPr lang="es-ES_tradnl" sz="4400" b="1" dirty="0">
                <a:solidFill>
                  <a:schemeClr val="bg1"/>
                </a:solidFill>
                <a:latin typeface="Filson Pro Book" panose="02000000000000000000" pitchFamily="2" charset="77"/>
              </a:rPr>
              <a:t>03</a:t>
            </a:r>
          </a:p>
        </p:txBody>
      </p:sp>
      <p:sp>
        <p:nvSpPr>
          <p:cNvPr id="34" name="Rectangle 46">
            <a:extLst>
              <a:ext uri="{FF2B5EF4-FFF2-40B4-BE49-F238E27FC236}">
                <a16:creationId xmlns:a16="http://schemas.microsoft.com/office/drawing/2014/main" id="{31174E40-FED5-454B-8523-19C03FF37005}"/>
              </a:ext>
            </a:extLst>
          </p:cNvPr>
          <p:cNvSpPr/>
          <p:nvPr/>
        </p:nvSpPr>
        <p:spPr>
          <a:xfrm>
            <a:off x="1571" y="2283681"/>
            <a:ext cx="238360" cy="240785"/>
          </a:xfrm>
          <a:prstGeom prst="rect">
            <a:avLst/>
          </a:prstGeom>
          <a:solidFill>
            <a:srgbClr val="6DCFF6"/>
          </a:solidFill>
          <a:ln>
            <a:solidFill>
              <a:srgbClr val="6D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5" name="Rectangle 47">
            <a:extLst>
              <a:ext uri="{FF2B5EF4-FFF2-40B4-BE49-F238E27FC236}">
                <a16:creationId xmlns:a16="http://schemas.microsoft.com/office/drawing/2014/main" id="{5872FBF8-8A93-1841-9B41-1BB17F47D011}"/>
              </a:ext>
            </a:extLst>
          </p:cNvPr>
          <p:cNvSpPr/>
          <p:nvPr/>
        </p:nvSpPr>
        <p:spPr>
          <a:xfrm>
            <a:off x="243106" y="2265746"/>
            <a:ext cx="5317890" cy="273609"/>
          </a:xfrm>
          <a:prstGeom prst="rect">
            <a:avLst/>
          </a:prstGeom>
          <a:solidFill>
            <a:srgbClr val="0092C8"/>
          </a:solidFill>
          <a:ln>
            <a:solidFill>
              <a:srgbClr val="009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6" name="TextBox 48">
            <a:extLst>
              <a:ext uri="{FF2B5EF4-FFF2-40B4-BE49-F238E27FC236}">
                <a16:creationId xmlns:a16="http://schemas.microsoft.com/office/drawing/2014/main" id="{A20CCA48-E86D-A642-9815-64CAC1E2534A}"/>
              </a:ext>
            </a:extLst>
          </p:cNvPr>
          <p:cNvSpPr txBox="1"/>
          <p:nvPr/>
        </p:nvSpPr>
        <p:spPr>
          <a:xfrm>
            <a:off x="190283" y="2250628"/>
            <a:ext cx="2055371" cy="307777"/>
          </a:xfrm>
          <a:prstGeom prst="rect">
            <a:avLst/>
          </a:prstGeom>
          <a:noFill/>
        </p:spPr>
        <p:txBody>
          <a:bodyPr wrap="none" rtlCol="0">
            <a:spAutoFit/>
          </a:bodyPr>
          <a:lstStyle/>
          <a:p>
            <a:r>
              <a:rPr lang="es-ES_tradnl" sz="1400" b="1" dirty="0">
                <a:solidFill>
                  <a:schemeClr val="bg1"/>
                </a:solidFill>
                <a:latin typeface="Gotham Medium" panose="02000604030000020004" pitchFamily="2" charset="0"/>
              </a:rPr>
              <a:t>V. / MISIÓN-VALORES</a:t>
            </a:r>
          </a:p>
        </p:txBody>
      </p:sp>
      <p:sp>
        <p:nvSpPr>
          <p:cNvPr id="37" name="TextBox 29">
            <a:extLst>
              <a:ext uri="{FF2B5EF4-FFF2-40B4-BE49-F238E27FC236}">
                <a16:creationId xmlns:a16="http://schemas.microsoft.com/office/drawing/2014/main" id="{0B995BA1-1405-8F47-9032-101E7DA9745A}"/>
              </a:ext>
            </a:extLst>
          </p:cNvPr>
          <p:cNvSpPr txBox="1"/>
          <p:nvPr/>
        </p:nvSpPr>
        <p:spPr>
          <a:xfrm>
            <a:off x="447793" y="2560661"/>
            <a:ext cx="1630949" cy="277512"/>
          </a:xfrm>
          <a:prstGeom prst="rect">
            <a:avLst/>
          </a:prstGeom>
          <a:noFill/>
        </p:spPr>
        <p:txBody>
          <a:bodyPr wrap="square" rtlCol="0">
            <a:spAutoFit/>
          </a:bodyPr>
          <a:lstStyle/>
          <a:p>
            <a:pPr marR="259080" indent="-6350" algn="just">
              <a:lnSpc>
                <a:spcPct val="107000"/>
              </a:lnSpc>
              <a:spcAft>
                <a:spcPts val="860"/>
              </a:spcAft>
            </a:pPr>
            <a:r>
              <a:rPr lang="es-CO" sz="1200" i="1" dirty="0">
                <a:solidFill>
                  <a:srgbClr val="002A41"/>
                </a:solidFill>
                <a:latin typeface="Gotham Book" panose="02000604040000020004" pitchFamily="2" charset="0"/>
                <a:ea typeface="Calibri" panose="020F0502020204030204" pitchFamily="34" charset="0"/>
              </a:rPr>
              <a:t>(Continuación)</a:t>
            </a:r>
            <a:endParaRPr lang="en-US" sz="1200" i="1" dirty="0">
              <a:solidFill>
                <a:srgbClr val="002A41"/>
              </a:solidFill>
              <a:latin typeface="Gotham Book" panose="02000604040000020004" pitchFamily="2" charset="0"/>
              <a:ea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7931</TotalTime>
  <Words>5632</Words>
  <Application>Microsoft Office PowerPoint</Application>
  <PresentationFormat>Panorámica</PresentationFormat>
  <Paragraphs>717</Paragraphs>
  <Slides>35</Slides>
  <Notes>7</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35</vt:i4>
      </vt:variant>
    </vt:vector>
  </HeadingPairs>
  <TitlesOfParts>
    <vt:vector size="45" baseType="lpstr">
      <vt:lpstr>Arial</vt:lpstr>
      <vt:lpstr>Calibri</vt:lpstr>
      <vt:lpstr>Calibri Light</vt:lpstr>
      <vt:lpstr>Filson Pro Bold</vt:lpstr>
      <vt:lpstr>Filson Pro Book</vt:lpstr>
      <vt:lpstr>Gotham Book</vt:lpstr>
      <vt:lpstr>Gotham Medium</vt:lpstr>
      <vt:lpstr>Montserrat</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Carlos Adolfo Venegas Betancourt</dc:creator>
  <cp:keywords/>
  <dc:description/>
  <cp:lastModifiedBy>Sandy Yaneth López Patarroyo</cp:lastModifiedBy>
  <cp:revision>88</cp:revision>
  <dcterms:created xsi:type="dcterms:W3CDTF">2021-07-16T05:50:25Z</dcterms:created>
  <dcterms:modified xsi:type="dcterms:W3CDTF">2022-07-26T23:25:21Z</dcterms:modified>
  <cp:category/>
</cp:coreProperties>
</file>