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306" r:id="rId3"/>
    <p:sldId id="315" r:id="rId4"/>
    <p:sldId id="316" r:id="rId5"/>
    <p:sldId id="302" r:id="rId6"/>
    <p:sldId id="309" r:id="rId7"/>
    <p:sldId id="311" r:id="rId8"/>
    <p:sldId id="312" r:id="rId9"/>
    <p:sldId id="313" r:id="rId10"/>
    <p:sldId id="297" r:id="rId11"/>
  </p:sldIdLst>
  <p:sldSz cx="12192000" cy="6858000"/>
  <p:notesSz cx="12192000" cy="6858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dra Paola Castillo Hernandez" initials="SPCH" lastIdx="2" clrIdx="0">
    <p:extLst>
      <p:ext uri="{19B8F6BF-5375-455C-9EA6-DF929625EA0E}">
        <p15:presenceInfo xmlns:p15="http://schemas.microsoft.com/office/powerpoint/2012/main" userId="S-1-5-21-2255506183-343154469-1802859287-13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277" autoAdjust="0"/>
  </p:normalViewPr>
  <p:slideViewPr>
    <p:cSldViewPr>
      <p:cViewPr varScale="1">
        <p:scale>
          <a:sx n="97" d="100"/>
          <a:sy n="97" d="100"/>
        </p:scale>
        <p:origin x="1064" y="208"/>
      </p:cViewPr>
      <p:guideLst>
        <p:guide orient="horz" pos="2880"/>
        <p:guide pos="2160"/>
      </p:guideLst>
    </p:cSldViewPr>
  </p:slideViewPr>
  <p:notesTextViewPr>
    <p:cViewPr>
      <p:scale>
        <a:sx n="300" d="100"/>
        <a:sy n="3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7403F0-7C2E-4569-94EA-2B6910A3F583}" type="datetimeFigureOut">
              <a:rPr lang="es-MX" smtClean="0"/>
              <a:t>27/04/23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330DF-5E4D-4235-BB3C-1F7A1E3C312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2209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0330DF-5E4D-4235-BB3C-1F7A1E3C3120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5184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0330DF-5E4D-4235-BB3C-1F7A1E3C3120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2953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0330DF-5E4D-4235-BB3C-1F7A1E3C3120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2948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0330DF-5E4D-4235-BB3C-1F7A1E3C3120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5892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0330DF-5E4D-4235-BB3C-1F7A1E3C3120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343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0330DF-5E4D-4235-BB3C-1F7A1E3C3120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6788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0330DF-5E4D-4235-BB3C-1F7A1E3C3120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9977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0330DF-5E4D-4235-BB3C-1F7A1E3C3120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6181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283964" y="2574493"/>
            <a:ext cx="3624071" cy="285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 u="heavy">
                <a:solidFill>
                  <a:srgbClr val="00ADE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 u="heavy">
                <a:solidFill>
                  <a:srgbClr val="00ADE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 u="heavy">
                <a:solidFill>
                  <a:srgbClr val="00ADE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87680" y="505526"/>
            <a:ext cx="11704320" cy="610447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18970" y="1072718"/>
            <a:ext cx="5777230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 u="heavy">
                <a:solidFill>
                  <a:srgbClr val="00ADE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99757" y="2998723"/>
            <a:ext cx="9315450" cy="36582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ycastels@cendoj.ramajudicial.gov.co&#160;" TargetMode="External"/><Relationship Id="rId4" Type="http://schemas.openxmlformats.org/officeDocument/2006/relationships/hyperlink" Target="mailto:scastilh@cendoj.ramajudicial.gov.co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mailto:clopezr@cendoj.ramajudicial.gov.co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kguarinb@cendoj.ramajudicial.gov.co" TargetMode="External"/><Relationship Id="rId5" Type="http://schemas.openxmlformats.org/officeDocument/2006/relationships/hyperlink" Target="mailto:scastilh@cendoj.ramajudicial.gov.co" TargetMode="External"/><Relationship Id="rId4" Type="http://schemas.openxmlformats.org/officeDocument/2006/relationships/hyperlink" Target="mailto:rbataneu@cendoj.ramajudicial.gov.co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mailto:cvenegab@deaj.ramajudicial.gov.co" TargetMode="External"/><Relationship Id="rId3" Type="http://schemas.openxmlformats.org/officeDocument/2006/relationships/image" Target="../media/image3.png"/><Relationship Id="rId7" Type="http://schemas.openxmlformats.org/officeDocument/2006/relationships/hyperlink" Target="mailto:ycastels@cendoj.ramajudicial.gov.co&#160;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lnovoara@cendoj.ramajudicial.gov.co" TargetMode="External"/><Relationship Id="rId5" Type="http://schemas.openxmlformats.org/officeDocument/2006/relationships/hyperlink" Target="mailto:clopezr@cendoj.ramajudicial.gov.co" TargetMode="External"/><Relationship Id="rId4" Type="http://schemas.openxmlformats.org/officeDocument/2006/relationships/hyperlink" Target="mailto:rbataneu@cendoj.ramajudicial.gov.co" TargetMode="External"/><Relationship Id="rId9" Type="http://schemas.openxmlformats.org/officeDocument/2006/relationships/hyperlink" Target="mailto:scastilh@cendoj.ramajudicial.gov.co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cvelasqt@cendoj.ramajudicial.gov.co" TargetMode="External"/><Relationship Id="rId4" Type="http://schemas.openxmlformats.org/officeDocument/2006/relationships/hyperlink" Target="mailto:rbataneu@cendoj.ramajudicial.gov.co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ycastels@cendoj.ramajudicial.gov.co" TargetMode="External"/><Relationship Id="rId4" Type="http://schemas.openxmlformats.org/officeDocument/2006/relationships/hyperlink" Target="mailto:scastilh@cendoj.ramajudicial.gov.co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clopezr@cendoj.ramajudicial.gov.co" TargetMode="External"/><Relationship Id="rId4" Type="http://schemas.openxmlformats.org/officeDocument/2006/relationships/hyperlink" Target="mailto:kguarinb@cendoj.ramajudicial.gov.co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lnovoara@cendoj.ramajudicial.gov.co" TargetMode="External"/><Relationship Id="rId4" Type="http://schemas.openxmlformats.org/officeDocument/2006/relationships/hyperlink" Target="mailto:kguarinb@cendoj.ramajudicial.gov.co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201219"/>
            <a:ext cx="12191999" cy="6857997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181600" y="5502349"/>
            <a:ext cx="122618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002A41"/>
                </a:solidFill>
                <a:latin typeface="Verdana"/>
                <a:cs typeface="Verdana"/>
              </a:rPr>
              <a:t>V</a:t>
            </a:r>
            <a:r>
              <a:rPr sz="1200" b="1" spc="-95" dirty="0">
                <a:solidFill>
                  <a:srgbClr val="002A41"/>
                </a:solidFill>
                <a:latin typeface="Verdana"/>
                <a:cs typeface="Verdana"/>
              </a:rPr>
              <a:t>IGENCIA</a:t>
            </a:r>
            <a:r>
              <a:rPr sz="1200" b="1" spc="-85" dirty="0">
                <a:solidFill>
                  <a:srgbClr val="002A41"/>
                </a:solidFill>
                <a:latin typeface="Verdana"/>
                <a:cs typeface="Verdana"/>
              </a:rPr>
              <a:t> </a:t>
            </a:r>
            <a:r>
              <a:rPr sz="1200" b="1" spc="-120" dirty="0">
                <a:solidFill>
                  <a:srgbClr val="002A41"/>
                </a:solidFill>
                <a:latin typeface="Verdana"/>
                <a:cs typeface="Verdana"/>
              </a:rPr>
              <a:t>202</a:t>
            </a:r>
            <a:r>
              <a:rPr lang="es-ES" sz="1200" b="1" spc="-120" dirty="0">
                <a:solidFill>
                  <a:srgbClr val="002A41"/>
                </a:solidFill>
                <a:latin typeface="Verdana"/>
                <a:cs typeface="Verdana"/>
              </a:rPr>
              <a:t>3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105A55E0-BE53-43F4-8614-DA70EB810E10}"/>
              </a:ext>
            </a:extLst>
          </p:cNvPr>
          <p:cNvSpPr txBox="1">
            <a:spLocks/>
          </p:cNvSpPr>
          <p:nvPr/>
        </p:nvSpPr>
        <p:spPr>
          <a:xfrm>
            <a:off x="838200" y="2895600"/>
            <a:ext cx="10210800" cy="204479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1700" b="0" i="0" u="heavy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algn="ctr">
              <a:spcBef>
                <a:spcPts val="105"/>
              </a:spcBef>
            </a:pPr>
            <a:r>
              <a:rPr lang="es-ES" sz="6600" u="none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DISTRIBUCIÓN A NIVEL NACIONAL </a:t>
            </a:r>
            <a:endParaRPr lang="es-CO" sz="6600" u="none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559B42C-886D-4F19-93DB-3C5B26F52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"/>
            <a:ext cx="12192000" cy="6172200"/>
          </a:xfrm>
          <a:prstGeom prst="rect">
            <a:avLst/>
          </a:prstGeom>
        </p:spPr>
      </p:pic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34334" y="0"/>
            <a:ext cx="5323332" cy="103022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081066" y="1183686"/>
            <a:ext cx="113664" cy="741680"/>
            <a:chOff x="1089405" y="1156461"/>
            <a:chExt cx="113664" cy="741680"/>
          </a:xfrm>
        </p:grpSpPr>
        <p:sp>
          <p:nvSpPr>
            <p:cNvPr id="4" name="object 4"/>
            <p:cNvSpPr/>
            <p:nvPr/>
          </p:nvSpPr>
          <p:spPr>
            <a:xfrm>
              <a:off x="1095755" y="1162811"/>
              <a:ext cx="100965" cy="155575"/>
            </a:xfrm>
            <a:custGeom>
              <a:avLst/>
              <a:gdLst/>
              <a:ahLst/>
              <a:cxnLst/>
              <a:rect l="l" t="t" r="r" b="b"/>
              <a:pathLst>
                <a:path w="100965" h="155575">
                  <a:moveTo>
                    <a:pt x="100584" y="0"/>
                  </a:moveTo>
                  <a:lnTo>
                    <a:pt x="0" y="0"/>
                  </a:lnTo>
                  <a:lnTo>
                    <a:pt x="0" y="155448"/>
                  </a:lnTo>
                  <a:lnTo>
                    <a:pt x="100584" y="155448"/>
                  </a:lnTo>
                  <a:lnTo>
                    <a:pt x="100584" y="0"/>
                  </a:lnTo>
                  <a:close/>
                </a:path>
              </a:pathLst>
            </a:custGeom>
            <a:solidFill>
              <a:srgbClr val="ED7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95755" y="1162811"/>
              <a:ext cx="100965" cy="155575"/>
            </a:xfrm>
            <a:custGeom>
              <a:avLst/>
              <a:gdLst/>
              <a:ahLst/>
              <a:cxnLst/>
              <a:rect l="l" t="t" r="r" b="b"/>
              <a:pathLst>
                <a:path w="100965" h="155575">
                  <a:moveTo>
                    <a:pt x="0" y="155448"/>
                  </a:moveTo>
                  <a:lnTo>
                    <a:pt x="100584" y="155448"/>
                  </a:lnTo>
                  <a:lnTo>
                    <a:pt x="100584" y="0"/>
                  </a:lnTo>
                  <a:lnTo>
                    <a:pt x="0" y="0"/>
                  </a:lnTo>
                  <a:lnTo>
                    <a:pt x="0" y="155448"/>
                  </a:lnTo>
                  <a:close/>
                </a:path>
              </a:pathLst>
            </a:custGeom>
            <a:ln w="12700">
              <a:solidFill>
                <a:srgbClr val="ED7C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95755" y="1318259"/>
              <a:ext cx="100965" cy="573405"/>
            </a:xfrm>
            <a:custGeom>
              <a:avLst/>
              <a:gdLst/>
              <a:ahLst/>
              <a:cxnLst/>
              <a:rect l="l" t="t" r="r" b="b"/>
              <a:pathLst>
                <a:path w="100965" h="573405">
                  <a:moveTo>
                    <a:pt x="100584" y="0"/>
                  </a:moveTo>
                  <a:lnTo>
                    <a:pt x="0" y="0"/>
                  </a:lnTo>
                  <a:lnTo>
                    <a:pt x="0" y="573024"/>
                  </a:lnTo>
                  <a:lnTo>
                    <a:pt x="100584" y="573024"/>
                  </a:lnTo>
                  <a:lnTo>
                    <a:pt x="100584" y="0"/>
                  </a:lnTo>
                  <a:close/>
                </a:path>
              </a:pathLst>
            </a:custGeom>
            <a:solidFill>
              <a:srgbClr val="F6C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95755" y="1318259"/>
              <a:ext cx="100965" cy="573405"/>
            </a:xfrm>
            <a:custGeom>
              <a:avLst/>
              <a:gdLst/>
              <a:ahLst/>
              <a:cxnLst/>
              <a:rect l="l" t="t" r="r" b="b"/>
              <a:pathLst>
                <a:path w="100965" h="573405">
                  <a:moveTo>
                    <a:pt x="0" y="573024"/>
                  </a:moveTo>
                  <a:lnTo>
                    <a:pt x="100584" y="573024"/>
                  </a:lnTo>
                  <a:lnTo>
                    <a:pt x="100584" y="0"/>
                  </a:lnTo>
                  <a:lnTo>
                    <a:pt x="0" y="0"/>
                  </a:lnTo>
                  <a:lnTo>
                    <a:pt x="0" y="573024"/>
                  </a:lnTo>
                  <a:close/>
                </a:path>
              </a:pathLst>
            </a:custGeom>
            <a:ln w="12699">
              <a:solidFill>
                <a:srgbClr val="F6C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-8618" y="1177336"/>
            <a:ext cx="1008380" cy="734060"/>
            <a:chOff x="-6350" y="1165605"/>
            <a:chExt cx="1008380" cy="734060"/>
          </a:xfrm>
        </p:grpSpPr>
        <p:sp>
          <p:nvSpPr>
            <p:cNvPr id="9" name="object 9"/>
            <p:cNvSpPr/>
            <p:nvPr/>
          </p:nvSpPr>
          <p:spPr>
            <a:xfrm>
              <a:off x="0" y="1173479"/>
              <a:ext cx="238125" cy="719455"/>
            </a:xfrm>
            <a:custGeom>
              <a:avLst/>
              <a:gdLst/>
              <a:ahLst/>
              <a:cxnLst/>
              <a:rect l="l" t="t" r="r" b="b"/>
              <a:pathLst>
                <a:path w="238125" h="719455">
                  <a:moveTo>
                    <a:pt x="237744" y="0"/>
                  </a:moveTo>
                  <a:lnTo>
                    <a:pt x="0" y="0"/>
                  </a:lnTo>
                  <a:lnTo>
                    <a:pt x="0" y="719327"/>
                  </a:lnTo>
                  <a:lnTo>
                    <a:pt x="237744" y="719327"/>
                  </a:lnTo>
                  <a:lnTo>
                    <a:pt x="237744" y="0"/>
                  </a:lnTo>
                  <a:close/>
                </a:path>
              </a:pathLst>
            </a:custGeom>
            <a:solidFill>
              <a:srgbClr val="00AD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1173479"/>
              <a:ext cx="238125" cy="719455"/>
            </a:xfrm>
            <a:custGeom>
              <a:avLst/>
              <a:gdLst/>
              <a:ahLst/>
              <a:cxnLst/>
              <a:rect l="l" t="t" r="r" b="b"/>
              <a:pathLst>
                <a:path w="238125" h="719455">
                  <a:moveTo>
                    <a:pt x="0" y="719327"/>
                  </a:moveTo>
                  <a:lnTo>
                    <a:pt x="237744" y="719327"/>
                  </a:lnTo>
                  <a:lnTo>
                    <a:pt x="237744" y="0"/>
                  </a:lnTo>
                  <a:lnTo>
                    <a:pt x="0" y="0"/>
                  </a:lnTo>
                  <a:lnTo>
                    <a:pt x="0" y="719327"/>
                  </a:lnTo>
                  <a:close/>
                </a:path>
              </a:pathLst>
            </a:custGeom>
            <a:ln w="12700">
              <a:solidFill>
                <a:srgbClr val="00AD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42315" y="1171955"/>
              <a:ext cx="753110" cy="719455"/>
            </a:xfrm>
            <a:custGeom>
              <a:avLst/>
              <a:gdLst/>
              <a:ahLst/>
              <a:cxnLst/>
              <a:rect l="l" t="t" r="r" b="b"/>
              <a:pathLst>
                <a:path w="753110" h="719455">
                  <a:moveTo>
                    <a:pt x="752856" y="0"/>
                  </a:moveTo>
                  <a:lnTo>
                    <a:pt x="0" y="0"/>
                  </a:lnTo>
                  <a:lnTo>
                    <a:pt x="0" y="719327"/>
                  </a:lnTo>
                  <a:lnTo>
                    <a:pt x="752856" y="719327"/>
                  </a:lnTo>
                  <a:lnTo>
                    <a:pt x="752856" y="0"/>
                  </a:lnTo>
                  <a:close/>
                </a:path>
              </a:pathLst>
            </a:custGeom>
            <a:solidFill>
              <a:srgbClr val="002A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42315" y="1171955"/>
              <a:ext cx="753110" cy="719455"/>
            </a:xfrm>
            <a:custGeom>
              <a:avLst/>
              <a:gdLst/>
              <a:ahLst/>
              <a:cxnLst/>
              <a:rect l="l" t="t" r="r" b="b"/>
              <a:pathLst>
                <a:path w="753110" h="719455">
                  <a:moveTo>
                    <a:pt x="0" y="719327"/>
                  </a:moveTo>
                  <a:lnTo>
                    <a:pt x="752856" y="719327"/>
                  </a:lnTo>
                  <a:lnTo>
                    <a:pt x="752856" y="0"/>
                  </a:lnTo>
                  <a:lnTo>
                    <a:pt x="0" y="0"/>
                  </a:lnTo>
                  <a:lnTo>
                    <a:pt x="0" y="719327"/>
                  </a:lnTo>
                  <a:close/>
                </a:path>
              </a:pathLst>
            </a:custGeom>
            <a:ln w="12700">
              <a:solidFill>
                <a:srgbClr val="002A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19378" y="1133457"/>
            <a:ext cx="59245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5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lang="es-ES" sz="4400" b="1" spc="-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4400" dirty="0">
              <a:latin typeface="Calibri"/>
              <a:cs typeface="Calibri"/>
            </a:endParaRPr>
          </a:p>
        </p:txBody>
      </p:sp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35096" y="0"/>
            <a:ext cx="5321808" cy="1014983"/>
          </a:xfrm>
          <a:prstGeom prst="rect">
            <a:avLst/>
          </a:prstGeom>
        </p:spPr>
      </p:pic>
      <p:sp>
        <p:nvSpPr>
          <p:cNvPr id="21" name="Título 17">
            <a:extLst>
              <a:ext uri="{FF2B5EF4-FFF2-40B4-BE49-F238E27FC236}">
                <a16:creationId xmlns:a16="http://schemas.microsoft.com/office/drawing/2014/main" id="{4A3EF601-9A75-49F5-BC26-7B3D3E0D8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640" y="1370858"/>
            <a:ext cx="7987029" cy="369332"/>
          </a:xfrm>
        </p:spPr>
        <p:txBody>
          <a:bodyPr/>
          <a:lstStyle/>
          <a:p>
            <a:r>
              <a:rPr lang="es-ES" sz="24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ALTAS CORTES: NIVEL CENTRAL</a:t>
            </a:r>
            <a:endParaRPr lang="es-CO" sz="2400" u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EB91952-CE08-49E7-968C-3A3D847928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3051552"/>
              </p:ext>
            </p:extLst>
          </p:nvPr>
        </p:nvGraphicFramePr>
        <p:xfrm>
          <a:off x="615606" y="2259016"/>
          <a:ext cx="10646598" cy="3567227"/>
        </p:xfrm>
        <a:graphic>
          <a:graphicData uri="http://schemas.openxmlformats.org/drawingml/2006/table">
            <a:tbl>
              <a:tblPr/>
              <a:tblGrid>
                <a:gridCol w="3946977">
                  <a:extLst>
                    <a:ext uri="{9D8B030D-6E8A-4147-A177-3AD203B41FA5}">
                      <a16:colId xmlns:a16="http://schemas.microsoft.com/office/drawing/2014/main" val="483229102"/>
                    </a:ext>
                  </a:extLst>
                </a:gridCol>
                <a:gridCol w="2260909">
                  <a:extLst>
                    <a:ext uri="{9D8B030D-6E8A-4147-A177-3AD203B41FA5}">
                      <a16:colId xmlns:a16="http://schemas.microsoft.com/office/drawing/2014/main" val="3399067593"/>
                    </a:ext>
                  </a:extLst>
                </a:gridCol>
                <a:gridCol w="2636167">
                  <a:extLst>
                    <a:ext uri="{9D8B030D-6E8A-4147-A177-3AD203B41FA5}">
                      <a16:colId xmlns:a16="http://schemas.microsoft.com/office/drawing/2014/main" val="2299689962"/>
                    </a:ext>
                  </a:extLst>
                </a:gridCol>
                <a:gridCol w="1802545">
                  <a:extLst>
                    <a:ext uri="{9D8B030D-6E8A-4147-A177-3AD203B41FA5}">
                      <a16:colId xmlns:a16="http://schemas.microsoft.com/office/drawing/2014/main" val="3056872988"/>
                    </a:ext>
                  </a:extLst>
                </a:gridCol>
              </a:tblGrid>
              <a:tr h="107431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DEPENDENCIA</a:t>
                      </a:r>
                    </a:p>
                  </a:txBody>
                  <a:tcPr marL="6401" marR="6401" marT="64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PROFESIONAL</a:t>
                      </a:r>
                    </a:p>
                  </a:txBody>
                  <a:tcPr marL="6401" marR="6401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CORREO ELECTRONICO</a:t>
                      </a:r>
                    </a:p>
                  </a:txBody>
                  <a:tcPr marL="6401" marR="6401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WHATSAPP</a:t>
                      </a:r>
                    </a:p>
                  </a:txBody>
                  <a:tcPr marL="6401" marR="6401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090038"/>
                  </a:ext>
                </a:extLst>
              </a:tr>
              <a:tr h="827793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Corte Suprema De Justicia</a:t>
                      </a:r>
                    </a:p>
                  </a:txBody>
                  <a:tcPr marL="4110" marR="4110" marT="411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William Espinosa Santamaria</a:t>
                      </a:r>
                    </a:p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Sandra Paola Castillo Hernández </a:t>
                      </a:r>
                    </a:p>
                  </a:txBody>
                  <a:tcPr marL="4110" marR="4110" marT="4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0" i="0" u="sng" strike="noStrike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coornacalidbta@cendoj.ramajudicial.gov.co</a:t>
                      </a:r>
                    </a:p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0" i="0" u="sng" strike="noStrike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 scastilh@cendoj.ramajudicial.gov.co </a:t>
                      </a:r>
                      <a:endParaRPr lang="es-CO" sz="1200" b="0" i="0" u="sng" strike="noStrike" dirty="0">
                        <a:solidFill>
                          <a:srgbClr val="0563C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01" marR="6401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3107121853</a:t>
                      </a:r>
                    </a:p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3005687148</a:t>
                      </a:r>
                    </a:p>
                  </a:txBody>
                  <a:tcPr marL="6401" marR="6401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9049655"/>
                  </a:ext>
                </a:extLst>
              </a:tr>
              <a:tr h="51169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Comisión Nacional de Disciplina Judicial y Comisión Seccional de Disciplina Judicial de Bogotá 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1" marR="6401" marT="64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William Espinosa Santamaria</a:t>
                      </a:r>
                    </a:p>
                  </a:txBody>
                  <a:tcPr marL="6401" marR="6401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0" i="0" u="sng" strike="noStrike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coornacalidbta@cendoj.ramajudicial.gov.co</a:t>
                      </a:r>
                    </a:p>
                    <a:p>
                      <a:pPr marL="0" algn="ctr" fontAlgn="ctr"/>
                      <a:endParaRPr lang="es-CO" sz="1200" b="0" i="0" u="sng" strike="noStrike" dirty="0">
                        <a:solidFill>
                          <a:srgbClr val="0563C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01" marR="6401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3107121853</a:t>
                      </a:r>
                    </a:p>
                    <a:p>
                      <a:pPr algn="ctr" fontAlgn="ctr"/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1" marR="6401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6773676"/>
                  </a:ext>
                </a:extLst>
              </a:tr>
              <a:tr h="409014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Sala Especial de Primera Instancia – Corte Suprema de Justicia</a:t>
                      </a:r>
                    </a:p>
                  </a:txBody>
                  <a:tcPr marL="6401" marR="6401" marT="64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William Espinosa Santamaria</a:t>
                      </a:r>
                    </a:p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Yancy Jazmin </a:t>
                      </a:r>
                    </a:p>
                  </a:txBody>
                  <a:tcPr marL="6401" marR="6401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0" i="0" u="sng" strike="noStrike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coornacalidbta@cendoj.ramajudicial.gov.co</a:t>
                      </a:r>
                    </a:p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0" i="0" u="sng" strike="noStrike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ycastels@cendoj.ramajudicial.gov.co </a:t>
                      </a:r>
                      <a:endParaRPr lang="es-CO" sz="1200" b="0" i="0" u="sng" strike="noStrike" dirty="0">
                        <a:solidFill>
                          <a:srgbClr val="0563C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01" marR="6401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3107121853</a:t>
                      </a:r>
                    </a:p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3112716106 </a:t>
                      </a:r>
                    </a:p>
                  </a:txBody>
                  <a:tcPr marL="6401" marR="6401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8139903"/>
                  </a:ext>
                </a:extLst>
              </a:tr>
              <a:tr h="409143">
                <a:tc>
                  <a:txBody>
                    <a:bodyPr/>
                    <a:lstStyle/>
                    <a:p>
                      <a:pPr algn="l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Sala Especial de Instrucción – Corte Suprema de Justicia</a:t>
                      </a:r>
                    </a:p>
                  </a:txBody>
                  <a:tcPr marL="6401" marR="6401" marT="64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William Espinosa Santamaria</a:t>
                      </a:r>
                    </a:p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Yancy Jazmin </a:t>
                      </a:r>
                    </a:p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01" marR="6401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0" i="0" u="sng" strike="noStrike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coornacalidbta@cendoj.ramajudicial.gov.co</a:t>
                      </a:r>
                    </a:p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0" i="0" u="sng" strike="noStrike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ycastels@cendoj.ramajudicial.gov.co </a:t>
                      </a:r>
                      <a:endParaRPr lang="es-CO" sz="1200" b="0" i="0" u="sng" strike="noStrike" dirty="0">
                        <a:solidFill>
                          <a:srgbClr val="0563C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01" marR="6401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3107121853</a:t>
                      </a:r>
                    </a:p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3112716106 </a:t>
                      </a:r>
                    </a:p>
                  </a:txBody>
                  <a:tcPr marL="6401" marR="6401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8265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875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079402" y="836582"/>
            <a:ext cx="113664" cy="741680"/>
            <a:chOff x="1089405" y="1156461"/>
            <a:chExt cx="113664" cy="741680"/>
          </a:xfrm>
        </p:grpSpPr>
        <p:sp>
          <p:nvSpPr>
            <p:cNvPr id="4" name="object 4"/>
            <p:cNvSpPr/>
            <p:nvPr/>
          </p:nvSpPr>
          <p:spPr>
            <a:xfrm>
              <a:off x="1095755" y="1162811"/>
              <a:ext cx="100965" cy="155575"/>
            </a:xfrm>
            <a:custGeom>
              <a:avLst/>
              <a:gdLst/>
              <a:ahLst/>
              <a:cxnLst/>
              <a:rect l="l" t="t" r="r" b="b"/>
              <a:pathLst>
                <a:path w="100965" h="155575">
                  <a:moveTo>
                    <a:pt x="100584" y="0"/>
                  </a:moveTo>
                  <a:lnTo>
                    <a:pt x="0" y="0"/>
                  </a:lnTo>
                  <a:lnTo>
                    <a:pt x="0" y="155448"/>
                  </a:lnTo>
                  <a:lnTo>
                    <a:pt x="100584" y="155448"/>
                  </a:lnTo>
                  <a:lnTo>
                    <a:pt x="100584" y="0"/>
                  </a:lnTo>
                  <a:close/>
                </a:path>
              </a:pathLst>
            </a:custGeom>
            <a:solidFill>
              <a:srgbClr val="ED7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95755" y="1162811"/>
              <a:ext cx="100965" cy="155575"/>
            </a:xfrm>
            <a:custGeom>
              <a:avLst/>
              <a:gdLst/>
              <a:ahLst/>
              <a:cxnLst/>
              <a:rect l="l" t="t" r="r" b="b"/>
              <a:pathLst>
                <a:path w="100965" h="155575">
                  <a:moveTo>
                    <a:pt x="0" y="155448"/>
                  </a:moveTo>
                  <a:lnTo>
                    <a:pt x="100584" y="155448"/>
                  </a:lnTo>
                  <a:lnTo>
                    <a:pt x="100584" y="0"/>
                  </a:lnTo>
                  <a:lnTo>
                    <a:pt x="0" y="0"/>
                  </a:lnTo>
                  <a:lnTo>
                    <a:pt x="0" y="155448"/>
                  </a:lnTo>
                  <a:close/>
                </a:path>
              </a:pathLst>
            </a:custGeom>
            <a:ln w="12700">
              <a:solidFill>
                <a:srgbClr val="ED7C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95755" y="1318259"/>
              <a:ext cx="100965" cy="573405"/>
            </a:xfrm>
            <a:custGeom>
              <a:avLst/>
              <a:gdLst/>
              <a:ahLst/>
              <a:cxnLst/>
              <a:rect l="l" t="t" r="r" b="b"/>
              <a:pathLst>
                <a:path w="100965" h="573405">
                  <a:moveTo>
                    <a:pt x="100584" y="0"/>
                  </a:moveTo>
                  <a:lnTo>
                    <a:pt x="0" y="0"/>
                  </a:lnTo>
                  <a:lnTo>
                    <a:pt x="0" y="573024"/>
                  </a:lnTo>
                  <a:lnTo>
                    <a:pt x="100584" y="573024"/>
                  </a:lnTo>
                  <a:lnTo>
                    <a:pt x="100584" y="0"/>
                  </a:lnTo>
                  <a:close/>
                </a:path>
              </a:pathLst>
            </a:custGeom>
            <a:solidFill>
              <a:srgbClr val="F6C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95755" y="1318259"/>
              <a:ext cx="100965" cy="573405"/>
            </a:xfrm>
            <a:custGeom>
              <a:avLst/>
              <a:gdLst/>
              <a:ahLst/>
              <a:cxnLst/>
              <a:rect l="l" t="t" r="r" b="b"/>
              <a:pathLst>
                <a:path w="100965" h="573405">
                  <a:moveTo>
                    <a:pt x="0" y="573024"/>
                  </a:moveTo>
                  <a:lnTo>
                    <a:pt x="100584" y="573024"/>
                  </a:lnTo>
                  <a:lnTo>
                    <a:pt x="100584" y="0"/>
                  </a:lnTo>
                  <a:lnTo>
                    <a:pt x="0" y="0"/>
                  </a:lnTo>
                  <a:lnTo>
                    <a:pt x="0" y="573024"/>
                  </a:lnTo>
                  <a:close/>
                </a:path>
              </a:pathLst>
            </a:custGeom>
            <a:ln w="12699">
              <a:solidFill>
                <a:srgbClr val="F6C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-45453" y="830232"/>
            <a:ext cx="1008380" cy="734060"/>
            <a:chOff x="-6350" y="1165605"/>
            <a:chExt cx="1008380" cy="734060"/>
          </a:xfrm>
        </p:grpSpPr>
        <p:sp>
          <p:nvSpPr>
            <p:cNvPr id="9" name="object 9"/>
            <p:cNvSpPr/>
            <p:nvPr/>
          </p:nvSpPr>
          <p:spPr>
            <a:xfrm>
              <a:off x="0" y="1173479"/>
              <a:ext cx="238125" cy="719455"/>
            </a:xfrm>
            <a:custGeom>
              <a:avLst/>
              <a:gdLst/>
              <a:ahLst/>
              <a:cxnLst/>
              <a:rect l="l" t="t" r="r" b="b"/>
              <a:pathLst>
                <a:path w="238125" h="719455">
                  <a:moveTo>
                    <a:pt x="237744" y="0"/>
                  </a:moveTo>
                  <a:lnTo>
                    <a:pt x="0" y="0"/>
                  </a:lnTo>
                  <a:lnTo>
                    <a:pt x="0" y="719327"/>
                  </a:lnTo>
                  <a:lnTo>
                    <a:pt x="237744" y="719327"/>
                  </a:lnTo>
                  <a:lnTo>
                    <a:pt x="237744" y="0"/>
                  </a:lnTo>
                  <a:close/>
                </a:path>
              </a:pathLst>
            </a:custGeom>
            <a:solidFill>
              <a:srgbClr val="00AD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1173479"/>
              <a:ext cx="238125" cy="719455"/>
            </a:xfrm>
            <a:custGeom>
              <a:avLst/>
              <a:gdLst/>
              <a:ahLst/>
              <a:cxnLst/>
              <a:rect l="l" t="t" r="r" b="b"/>
              <a:pathLst>
                <a:path w="238125" h="719455">
                  <a:moveTo>
                    <a:pt x="0" y="719327"/>
                  </a:moveTo>
                  <a:lnTo>
                    <a:pt x="237744" y="719327"/>
                  </a:lnTo>
                  <a:lnTo>
                    <a:pt x="237744" y="0"/>
                  </a:lnTo>
                  <a:lnTo>
                    <a:pt x="0" y="0"/>
                  </a:lnTo>
                  <a:lnTo>
                    <a:pt x="0" y="719327"/>
                  </a:lnTo>
                  <a:close/>
                </a:path>
              </a:pathLst>
            </a:custGeom>
            <a:ln w="12700">
              <a:solidFill>
                <a:srgbClr val="00AD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42315" y="1171955"/>
              <a:ext cx="753110" cy="719455"/>
            </a:xfrm>
            <a:custGeom>
              <a:avLst/>
              <a:gdLst/>
              <a:ahLst/>
              <a:cxnLst/>
              <a:rect l="l" t="t" r="r" b="b"/>
              <a:pathLst>
                <a:path w="753110" h="719455">
                  <a:moveTo>
                    <a:pt x="752856" y="0"/>
                  </a:moveTo>
                  <a:lnTo>
                    <a:pt x="0" y="0"/>
                  </a:lnTo>
                  <a:lnTo>
                    <a:pt x="0" y="719327"/>
                  </a:lnTo>
                  <a:lnTo>
                    <a:pt x="752856" y="719327"/>
                  </a:lnTo>
                  <a:lnTo>
                    <a:pt x="752856" y="0"/>
                  </a:lnTo>
                  <a:close/>
                </a:path>
              </a:pathLst>
            </a:custGeom>
            <a:solidFill>
              <a:srgbClr val="002A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42315" y="1171955"/>
              <a:ext cx="753110" cy="719455"/>
            </a:xfrm>
            <a:custGeom>
              <a:avLst/>
              <a:gdLst/>
              <a:ahLst/>
              <a:cxnLst/>
              <a:rect l="l" t="t" r="r" b="b"/>
              <a:pathLst>
                <a:path w="753110" h="719455">
                  <a:moveTo>
                    <a:pt x="0" y="719327"/>
                  </a:moveTo>
                  <a:lnTo>
                    <a:pt x="752856" y="719327"/>
                  </a:lnTo>
                  <a:lnTo>
                    <a:pt x="752856" y="0"/>
                  </a:lnTo>
                  <a:lnTo>
                    <a:pt x="0" y="0"/>
                  </a:lnTo>
                  <a:lnTo>
                    <a:pt x="0" y="719327"/>
                  </a:lnTo>
                  <a:close/>
                </a:path>
              </a:pathLst>
            </a:custGeom>
            <a:ln w="12700">
              <a:solidFill>
                <a:srgbClr val="002A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83539" y="849114"/>
            <a:ext cx="59245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5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lang="es-ES" sz="4400" b="1" spc="-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4400" dirty="0">
              <a:latin typeface="Calibri"/>
              <a:cs typeface="Calibri"/>
            </a:endParaRPr>
          </a:p>
        </p:txBody>
      </p:sp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35096" y="0"/>
            <a:ext cx="5321808" cy="1014983"/>
          </a:xfrm>
          <a:prstGeom prst="rect">
            <a:avLst/>
          </a:prstGeom>
        </p:spPr>
      </p:pic>
      <p:sp>
        <p:nvSpPr>
          <p:cNvPr id="21" name="Título 17">
            <a:extLst>
              <a:ext uri="{FF2B5EF4-FFF2-40B4-BE49-F238E27FC236}">
                <a16:creationId xmlns:a16="http://schemas.microsoft.com/office/drawing/2014/main" id="{4A3EF601-9A75-49F5-BC26-7B3D3E0D8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147" y="1106478"/>
            <a:ext cx="7987029" cy="369332"/>
          </a:xfrm>
        </p:spPr>
        <p:txBody>
          <a:bodyPr/>
          <a:lstStyle/>
          <a:p>
            <a:r>
              <a:rPr lang="es-ES" sz="24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UNIDADES DEL CSJ : NIVEL CENTRAL</a:t>
            </a:r>
            <a:endParaRPr lang="es-CO" sz="2400" u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EB91952-CE08-49E7-968C-3A3D847928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084214"/>
              </p:ext>
            </p:extLst>
          </p:nvPr>
        </p:nvGraphicFramePr>
        <p:xfrm>
          <a:off x="601362" y="1758170"/>
          <a:ext cx="10744200" cy="4547253"/>
        </p:xfrm>
        <a:graphic>
          <a:graphicData uri="http://schemas.openxmlformats.org/drawingml/2006/table">
            <a:tbl>
              <a:tblPr/>
              <a:tblGrid>
                <a:gridCol w="3981104">
                  <a:extLst>
                    <a:ext uri="{9D8B030D-6E8A-4147-A177-3AD203B41FA5}">
                      <a16:colId xmlns:a16="http://schemas.microsoft.com/office/drawing/2014/main" val="483229102"/>
                    </a:ext>
                  </a:extLst>
                </a:gridCol>
                <a:gridCol w="2282330">
                  <a:extLst>
                    <a:ext uri="{9D8B030D-6E8A-4147-A177-3AD203B41FA5}">
                      <a16:colId xmlns:a16="http://schemas.microsoft.com/office/drawing/2014/main" val="3399067593"/>
                    </a:ext>
                  </a:extLst>
                </a:gridCol>
                <a:gridCol w="2762017">
                  <a:extLst>
                    <a:ext uri="{9D8B030D-6E8A-4147-A177-3AD203B41FA5}">
                      <a16:colId xmlns:a16="http://schemas.microsoft.com/office/drawing/2014/main" val="2299689962"/>
                    </a:ext>
                  </a:extLst>
                </a:gridCol>
                <a:gridCol w="1718749">
                  <a:extLst>
                    <a:ext uri="{9D8B030D-6E8A-4147-A177-3AD203B41FA5}">
                      <a16:colId xmlns:a16="http://schemas.microsoft.com/office/drawing/2014/main" val="3056872988"/>
                    </a:ext>
                  </a:extLst>
                </a:gridCol>
              </a:tblGrid>
              <a:tr h="102367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UNIDADES DEL CSJ Y DEAJ </a:t>
                      </a:r>
                    </a:p>
                  </a:txBody>
                  <a:tcPr marL="6401" marR="6401" marT="64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PROFESIONAL</a:t>
                      </a:r>
                    </a:p>
                  </a:txBody>
                  <a:tcPr marL="6401" marR="6401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CORREO ELECTRONICO</a:t>
                      </a:r>
                    </a:p>
                  </a:txBody>
                  <a:tcPr marL="6401" marR="6401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WHATSAPP</a:t>
                      </a:r>
                    </a:p>
                  </a:txBody>
                  <a:tcPr marL="6401" marR="6401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090038"/>
                  </a:ext>
                </a:extLst>
              </a:tr>
              <a:tr h="33134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Unidad De Administración De La Carrera Judicial</a:t>
                      </a:r>
                    </a:p>
                  </a:txBody>
                  <a:tcPr marL="6401" marR="6401" marT="64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Ceferino Velasquez </a:t>
                      </a:r>
                    </a:p>
                  </a:txBody>
                  <a:tcPr marL="6401" marR="6401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sng" strike="noStrike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rbataneu@cendoj.ramajudicial.gov.co</a:t>
                      </a:r>
                      <a:endParaRPr lang="es-CO" sz="1200" b="0" i="0" u="sng" strike="noStrike" dirty="0">
                        <a:solidFill>
                          <a:srgbClr val="0563C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01" marR="6401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3163973548</a:t>
                      </a:r>
                    </a:p>
                  </a:txBody>
                  <a:tcPr marL="6401" marR="6401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9049655"/>
                  </a:ext>
                </a:extLst>
              </a:tr>
              <a:tr h="519963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Unidad De Auditoría Interna</a:t>
                      </a:r>
                    </a:p>
                  </a:txBody>
                  <a:tcPr marL="6401" marR="6401" marT="64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Sandra Castillo</a:t>
                      </a:r>
                    </a:p>
                  </a:txBody>
                  <a:tcPr marL="6401" marR="6401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CO" sz="1200" b="0" i="0" u="sng" strike="noStrike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 scastilh@cendoj.ramajudicial.gov.co </a:t>
                      </a:r>
                      <a:endParaRPr lang="es-CO" sz="1200" b="0" i="0" u="sng" strike="noStrike" dirty="0">
                        <a:solidFill>
                          <a:srgbClr val="0563C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01" marR="6401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3005687148</a:t>
                      </a:r>
                    </a:p>
                  </a:txBody>
                  <a:tcPr marL="6401" marR="6401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6773676"/>
                  </a:ext>
                </a:extLst>
              </a:tr>
              <a:tr h="65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Centro De Documentación Judicial –CENDOJ y Comunicación Institucional</a:t>
                      </a:r>
                    </a:p>
                  </a:txBody>
                  <a:tcPr marL="6401" marR="6401" marT="64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Cindy Lopez</a:t>
                      </a:r>
                    </a:p>
                  </a:txBody>
                  <a:tcPr marL="6401" marR="6401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CO" sz="1200" b="0" i="0" u="sng" strike="noStrike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 clopezr@cendoj.ramajudicial.gov.co</a:t>
                      </a:r>
                      <a:endParaRPr lang="es-CO" sz="1200" b="0" i="0" u="sng" strike="noStrike" dirty="0">
                        <a:solidFill>
                          <a:srgbClr val="0563C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01" marR="6401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3143920987 </a:t>
                      </a:r>
                    </a:p>
                  </a:txBody>
                  <a:tcPr marL="6401" marR="6401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8139903"/>
                  </a:ext>
                </a:extLst>
              </a:tr>
              <a:tr h="650500">
                <a:tc>
                  <a:txBody>
                    <a:bodyPr/>
                    <a:lstStyle/>
                    <a:p>
                      <a:pPr algn="l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Unidad De Desarrollo Y Análisis Estadístico:</a:t>
                      </a: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Planeación Estratégica</a:t>
                      </a:r>
                    </a:p>
                    <a:p>
                      <a:pPr algn="l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Reordenamiento y Modernización Judicial</a:t>
                      </a:r>
                    </a:p>
                  </a:txBody>
                  <a:tcPr marL="6401" marR="6401" marT="64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Karla Guarin </a:t>
                      </a:r>
                    </a:p>
                  </a:txBody>
                  <a:tcPr marL="6401" marR="6401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CO" sz="1200" b="0" i="0" u="sng" strike="noStrike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 kguarinb@cendoj.ramajudicial.gov.co </a:t>
                      </a:r>
                      <a:endParaRPr lang="es-CO" sz="1200" b="0" i="0" u="sng" strike="noStrike" dirty="0">
                        <a:solidFill>
                          <a:srgbClr val="0563C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01" marR="6401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3218442293</a:t>
                      </a:r>
                    </a:p>
                  </a:txBody>
                  <a:tcPr marL="6401" marR="6401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8265177"/>
                  </a:ext>
                </a:extLst>
              </a:tr>
              <a:tr h="51996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Unidad De Registro y Control De Abogados y Auxiliares De La Justicia</a:t>
                      </a:r>
                    </a:p>
                  </a:txBody>
                  <a:tcPr marL="6401" marR="6401" marT="64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Rodrigo Batanero</a:t>
                      </a:r>
                    </a:p>
                  </a:txBody>
                  <a:tcPr marL="6401" marR="6401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CO" sz="1200" b="0" i="0" u="sng" strike="noStrike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 rbataneu@cendoj.ramajudicial.gov.co</a:t>
                      </a:r>
                      <a:endParaRPr lang="es-CO" sz="1200" b="0" i="0" u="sng" strike="noStrike" dirty="0">
                        <a:solidFill>
                          <a:srgbClr val="0563C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01" marR="6401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3163973548</a:t>
                      </a:r>
                    </a:p>
                  </a:txBody>
                  <a:tcPr marL="6401" marR="6401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4585739"/>
                  </a:ext>
                </a:extLst>
              </a:tr>
              <a:tr h="331344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Escuela Judicial" Rodrigo Lara Bonilla"</a:t>
                      </a:r>
                    </a:p>
                  </a:txBody>
                  <a:tcPr marL="6401" marR="6401" marT="64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Cindy Lopez</a:t>
                      </a:r>
                    </a:p>
                  </a:txBody>
                  <a:tcPr marL="6401" marR="6401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CO" sz="1200" b="0" i="0" u="sng" strike="noStrike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clopezr@cendoj.ramajudicial.gov.co </a:t>
                      </a:r>
                      <a:endParaRPr lang="es-CO" sz="1200" b="0" i="0" u="sng" strike="noStrike" dirty="0">
                        <a:solidFill>
                          <a:srgbClr val="0563C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01" marR="6401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3143920987  </a:t>
                      </a:r>
                    </a:p>
                  </a:txBody>
                  <a:tcPr marL="6401" marR="6401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2801309"/>
                  </a:ext>
                </a:extLst>
              </a:tr>
              <a:tr h="519963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Oficina De Seguridad</a:t>
                      </a:r>
                    </a:p>
                  </a:txBody>
                  <a:tcPr marL="6401" marR="6401" marT="64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Sandra Castillo</a:t>
                      </a:r>
                    </a:p>
                  </a:txBody>
                  <a:tcPr marL="6401" marR="6401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CO" sz="1200" b="0" i="0" u="sng" strike="noStrike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 scastilh@cendoj.ramajudicial.gov.co </a:t>
                      </a:r>
                      <a:endParaRPr lang="es-CO" sz="1200" b="0" i="0" u="sng" strike="noStrike" dirty="0">
                        <a:solidFill>
                          <a:srgbClr val="0563C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01" marR="6401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3005687148 </a:t>
                      </a:r>
                    </a:p>
                  </a:txBody>
                  <a:tcPr marL="6401" marR="6401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05382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9639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076698" y="732757"/>
            <a:ext cx="113664" cy="741680"/>
            <a:chOff x="1089405" y="1156461"/>
            <a:chExt cx="113664" cy="741680"/>
          </a:xfrm>
        </p:grpSpPr>
        <p:sp>
          <p:nvSpPr>
            <p:cNvPr id="4" name="object 4"/>
            <p:cNvSpPr/>
            <p:nvPr/>
          </p:nvSpPr>
          <p:spPr>
            <a:xfrm>
              <a:off x="1095755" y="1162811"/>
              <a:ext cx="100965" cy="155575"/>
            </a:xfrm>
            <a:custGeom>
              <a:avLst/>
              <a:gdLst/>
              <a:ahLst/>
              <a:cxnLst/>
              <a:rect l="l" t="t" r="r" b="b"/>
              <a:pathLst>
                <a:path w="100965" h="155575">
                  <a:moveTo>
                    <a:pt x="100584" y="0"/>
                  </a:moveTo>
                  <a:lnTo>
                    <a:pt x="0" y="0"/>
                  </a:lnTo>
                  <a:lnTo>
                    <a:pt x="0" y="155448"/>
                  </a:lnTo>
                  <a:lnTo>
                    <a:pt x="100584" y="155448"/>
                  </a:lnTo>
                  <a:lnTo>
                    <a:pt x="100584" y="0"/>
                  </a:lnTo>
                  <a:close/>
                </a:path>
              </a:pathLst>
            </a:custGeom>
            <a:solidFill>
              <a:srgbClr val="ED7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95755" y="1162811"/>
              <a:ext cx="100965" cy="155575"/>
            </a:xfrm>
            <a:custGeom>
              <a:avLst/>
              <a:gdLst/>
              <a:ahLst/>
              <a:cxnLst/>
              <a:rect l="l" t="t" r="r" b="b"/>
              <a:pathLst>
                <a:path w="100965" h="155575">
                  <a:moveTo>
                    <a:pt x="0" y="155448"/>
                  </a:moveTo>
                  <a:lnTo>
                    <a:pt x="100584" y="155448"/>
                  </a:lnTo>
                  <a:lnTo>
                    <a:pt x="100584" y="0"/>
                  </a:lnTo>
                  <a:lnTo>
                    <a:pt x="0" y="0"/>
                  </a:lnTo>
                  <a:lnTo>
                    <a:pt x="0" y="155448"/>
                  </a:lnTo>
                  <a:close/>
                </a:path>
              </a:pathLst>
            </a:custGeom>
            <a:ln w="12700">
              <a:solidFill>
                <a:srgbClr val="ED7C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95755" y="1318259"/>
              <a:ext cx="100965" cy="573405"/>
            </a:xfrm>
            <a:custGeom>
              <a:avLst/>
              <a:gdLst/>
              <a:ahLst/>
              <a:cxnLst/>
              <a:rect l="l" t="t" r="r" b="b"/>
              <a:pathLst>
                <a:path w="100965" h="573405">
                  <a:moveTo>
                    <a:pt x="100584" y="0"/>
                  </a:moveTo>
                  <a:lnTo>
                    <a:pt x="0" y="0"/>
                  </a:lnTo>
                  <a:lnTo>
                    <a:pt x="0" y="573024"/>
                  </a:lnTo>
                  <a:lnTo>
                    <a:pt x="100584" y="573024"/>
                  </a:lnTo>
                  <a:lnTo>
                    <a:pt x="100584" y="0"/>
                  </a:lnTo>
                  <a:close/>
                </a:path>
              </a:pathLst>
            </a:custGeom>
            <a:solidFill>
              <a:srgbClr val="F6C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95755" y="1318259"/>
              <a:ext cx="100965" cy="573405"/>
            </a:xfrm>
            <a:custGeom>
              <a:avLst/>
              <a:gdLst/>
              <a:ahLst/>
              <a:cxnLst/>
              <a:rect l="l" t="t" r="r" b="b"/>
              <a:pathLst>
                <a:path w="100965" h="573405">
                  <a:moveTo>
                    <a:pt x="0" y="573024"/>
                  </a:moveTo>
                  <a:lnTo>
                    <a:pt x="100584" y="573024"/>
                  </a:lnTo>
                  <a:lnTo>
                    <a:pt x="100584" y="0"/>
                  </a:lnTo>
                  <a:lnTo>
                    <a:pt x="0" y="0"/>
                  </a:lnTo>
                  <a:lnTo>
                    <a:pt x="0" y="573024"/>
                  </a:lnTo>
                  <a:close/>
                </a:path>
              </a:pathLst>
            </a:custGeom>
            <a:ln w="12699">
              <a:solidFill>
                <a:srgbClr val="F6C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-12492" y="762491"/>
            <a:ext cx="1008380" cy="734060"/>
            <a:chOff x="-6350" y="1165605"/>
            <a:chExt cx="1008380" cy="734060"/>
          </a:xfrm>
        </p:grpSpPr>
        <p:sp>
          <p:nvSpPr>
            <p:cNvPr id="9" name="object 9"/>
            <p:cNvSpPr/>
            <p:nvPr/>
          </p:nvSpPr>
          <p:spPr>
            <a:xfrm>
              <a:off x="0" y="1173479"/>
              <a:ext cx="238125" cy="719455"/>
            </a:xfrm>
            <a:custGeom>
              <a:avLst/>
              <a:gdLst/>
              <a:ahLst/>
              <a:cxnLst/>
              <a:rect l="l" t="t" r="r" b="b"/>
              <a:pathLst>
                <a:path w="238125" h="719455">
                  <a:moveTo>
                    <a:pt x="237744" y="0"/>
                  </a:moveTo>
                  <a:lnTo>
                    <a:pt x="0" y="0"/>
                  </a:lnTo>
                  <a:lnTo>
                    <a:pt x="0" y="719327"/>
                  </a:lnTo>
                  <a:lnTo>
                    <a:pt x="237744" y="719327"/>
                  </a:lnTo>
                  <a:lnTo>
                    <a:pt x="237744" y="0"/>
                  </a:lnTo>
                  <a:close/>
                </a:path>
              </a:pathLst>
            </a:custGeom>
            <a:solidFill>
              <a:srgbClr val="00AD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1173479"/>
              <a:ext cx="238125" cy="719455"/>
            </a:xfrm>
            <a:custGeom>
              <a:avLst/>
              <a:gdLst/>
              <a:ahLst/>
              <a:cxnLst/>
              <a:rect l="l" t="t" r="r" b="b"/>
              <a:pathLst>
                <a:path w="238125" h="719455">
                  <a:moveTo>
                    <a:pt x="0" y="719327"/>
                  </a:moveTo>
                  <a:lnTo>
                    <a:pt x="237744" y="719327"/>
                  </a:lnTo>
                  <a:lnTo>
                    <a:pt x="237744" y="0"/>
                  </a:lnTo>
                  <a:lnTo>
                    <a:pt x="0" y="0"/>
                  </a:lnTo>
                  <a:lnTo>
                    <a:pt x="0" y="719327"/>
                  </a:lnTo>
                  <a:close/>
                </a:path>
              </a:pathLst>
            </a:custGeom>
            <a:ln w="12700">
              <a:solidFill>
                <a:srgbClr val="00AD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42315" y="1171955"/>
              <a:ext cx="753110" cy="719455"/>
            </a:xfrm>
            <a:custGeom>
              <a:avLst/>
              <a:gdLst/>
              <a:ahLst/>
              <a:cxnLst/>
              <a:rect l="l" t="t" r="r" b="b"/>
              <a:pathLst>
                <a:path w="753110" h="719455">
                  <a:moveTo>
                    <a:pt x="752856" y="0"/>
                  </a:moveTo>
                  <a:lnTo>
                    <a:pt x="0" y="0"/>
                  </a:lnTo>
                  <a:lnTo>
                    <a:pt x="0" y="719327"/>
                  </a:lnTo>
                  <a:lnTo>
                    <a:pt x="752856" y="719327"/>
                  </a:lnTo>
                  <a:lnTo>
                    <a:pt x="752856" y="0"/>
                  </a:lnTo>
                  <a:close/>
                </a:path>
              </a:pathLst>
            </a:custGeom>
            <a:solidFill>
              <a:srgbClr val="002A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42315" y="1171955"/>
              <a:ext cx="753110" cy="719455"/>
            </a:xfrm>
            <a:custGeom>
              <a:avLst/>
              <a:gdLst/>
              <a:ahLst/>
              <a:cxnLst/>
              <a:rect l="l" t="t" r="r" b="b"/>
              <a:pathLst>
                <a:path w="753110" h="719455">
                  <a:moveTo>
                    <a:pt x="0" y="719327"/>
                  </a:moveTo>
                  <a:lnTo>
                    <a:pt x="752856" y="719327"/>
                  </a:lnTo>
                  <a:lnTo>
                    <a:pt x="752856" y="0"/>
                  </a:lnTo>
                  <a:lnTo>
                    <a:pt x="0" y="0"/>
                  </a:lnTo>
                  <a:lnTo>
                    <a:pt x="0" y="719327"/>
                  </a:lnTo>
                  <a:close/>
                </a:path>
              </a:pathLst>
            </a:custGeom>
            <a:ln w="12700">
              <a:solidFill>
                <a:srgbClr val="002A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16500" y="685051"/>
            <a:ext cx="59245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5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lang="es-ES" sz="4400" b="1" spc="-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4400" dirty="0">
              <a:latin typeface="Calibri"/>
              <a:cs typeface="Calibri"/>
            </a:endParaRPr>
          </a:p>
        </p:txBody>
      </p:sp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35096" y="0"/>
            <a:ext cx="5321808" cy="1014983"/>
          </a:xfrm>
          <a:prstGeom prst="rect">
            <a:avLst/>
          </a:prstGeom>
        </p:spPr>
      </p:pic>
      <p:sp>
        <p:nvSpPr>
          <p:cNvPr id="21" name="Título 17">
            <a:extLst>
              <a:ext uri="{FF2B5EF4-FFF2-40B4-BE49-F238E27FC236}">
                <a16:creationId xmlns:a16="http://schemas.microsoft.com/office/drawing/2014/main" id="{4A3EF601-9A75-49F5-BC26-7B3D3E0D8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758" y="1072981"/>
            <a:ext cx="7987029" cy="369332"/>
          </a:xfrm>
        </p:spPr>
        <p:txBody>
          <a:bodyPr/>
          <a:lstStyle/>
          <a:p>
            <a:r>
              <a:rPr lang="es-ES" sz="24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UNIDADES DE LA DEAJ: NIVEL CENTRAL</a:t>
            </a:r>
            <a:endParaRPr lang="es-CO" sz="2400" u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EB91952-CE08-49E7-968C-3A3D847928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636474"/>
              </p:ext>
            </p:extLst>
          </p:nvPr>
        </p:nvGraphicFramePr>
        <p:xfrm>
          <a:off x="533400" y="1758170"/>
          <a:ext cx="11049000" cy="537695"/>
        </p:xfrm>
        <a:graphic>
          <a:graphicData uri="http://schemas.openxmlformats.org/drawingml/2006/table">
            <a:tbl>
              <a:tblPr/>
              <a:tblGrid>
                <a:gridCol w="4094043">
                  <a:extLst>
                    <a:ext uri="{9D8B030D-6E8A-4147-A177-3AD203B41FA5}">
                      <a16:colId xmlns:a16="http://schemas.microsoft.com/office/drawing/2014/main" val="483229102"/>
                    </a:ext>
                  </a:extLst>
                </a:gridCol>
                <a:gridCol w="2347077">
                  <a:extLst>
                    <a:ext uri="{9D8B030D-6E8A-4147-A177-3AD203B41FA5}">
                      <a16:colId xmlns:a16="http://schemas.microsoft.com/office/drawing/2014/main" val="3399067593"/>
                    </a:ext>
                  </a:extLst>
                </a:gridCol>
                <a:gridCol w="2840372">
                  <a:extLst>
                    <a:ext uri="{9D8B030D-6E8A-4147-A177-3AD203B41FA5}">
                      <a16:colId xmlns:a16="http://schemas.microsoft.com/office/drawing/2014/main" val="2299689962"/>
                    </a:ext>
                  </a:extLst>
                </a:gridCol>
                <a:gridCol w="1767508">
                  <a:extLst>
                    <a:ext uri="{9D8B030D-6E8A-4147-A177-3AD203B41FA5}">
                      <a16:colId xmlns:a16="http://schemas.microsoft.com/office/drawing/2014/main" val="3056872988"/>
                    </a:ext>
                  </a:extLst>
                </a:gridCol>
              </a:tblGrid>
              <a:tr h="53769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UNIDADES DEL CSJ Y DEAJ </a:t>
                      </a:r>
                    </a:p>
                  </a:txBody>
                  <a:tcPr marL="6401" marR="6401" marT="64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PROFESIONAL</a:t>
                      </a:r>
                    </a:p>
                  </a:txBody>
                  <a:tcPr marL="6401" marR="6401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CORREO ELECTRONICO</a:t>
                      </a:r>
                    </a:p>
                  </a:txBody>
                  <a:tcPr marL="6401" marR="6401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WHATSAPP</a:t>
                      </a:r>
                    </a:p>
                  </a:txBody>
                  <a:tcPr marL="6401" marR="6401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090038"/>
                  </a:ext>
                </a:extLst>
              </a:tr>
            </a:tbl>
          </a:graphicData>
        </a:graphic>
      </p:graphicFrame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13108978-6B2D-6F4A-3278-2AEE3D2848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584294"/>
              </p:ext>
            </p:extLst>
          </p:nvPr>
        </p:nvGraphicFramePr>
        <p:xfrm>
          <a:off x="533400" y="2310748"/>
          <a:ext cx="11049000" cy="4166252"/>
        </p:xfrm>
        <a:graphic>
          <a:graphicData uri="http://schemas.openxmlformats.org/drawingml/2006/table">
            <a:tbl>
              <a:tblPr/>
              <a:tblGrid>
                <a:gridCol w="4094043">
                  <a:extLst>
                    <a:ext uri="{9D8B030D-6E8A-4147-A177-3AD203B41FA5}">
                      <a16:colId xmlns:a16="http://schemas.microsoft.com/office/drawing/2014/main" val="139724407"/>
                    </a:ext>
                  </a:extLst>
                </a:gridCol>
                <a:gridCol w="2347077">
                  <a:extLst>
                    <a:ext uri="{9D8B030D-6E8A-4147-A177-3AD203B41FA5}">
                      <a16:colId xmlns:a16="http://schemas.microsoft.com/office/drawing/2014/main" val="568561632"/>
                    </a:ext>
                  </a:extLst>
                </a:gridCol>
                <a:gridCol w="2840372">
                  <a:extLst>
                    <a:ext uri="{9D8B030D-6E8A-4147-A177-3AD203B41FA5}">
                      <a16:colId xmlns:a16="http://schemas.microsoft.com/office/drawing/2014/main" val="3965000577"/>
                    </a:ext>
                  </a:extLst>
                </a:gridCol>
                <a:gridCol w="1767508">
                  <a:extLst>
                    <a:ext uri="{9D8B030D-6E8A-4147-A177-3AD203B41FA5}">
                      <a16:colId xmlns:a16="http://schemas.microsoft.com/office/drawing/2014/main" val="1505993796"/>
                    </a:ext>
                  </a:extLst>
                </a:gridCol>
              </a:tblGrid>
              <a:tr h="394944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Unidad Administrativa</a:t>
                      </a:r>
                    </a:p>
                  </a:txBody>
                  <a:tcPr marL="6401" marR="6401" marT="64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Ceferino Velasquez </a:t>
                      </a:r>
                    </a:p>
                  </a:txBody>
                  <a:tcPr marL="6401" marR="6401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CO" sz="1200" b="0" i="0" u="sng" strike="noStrike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 rbataneu@cendoj.ramajudicial.gov.co</a:t>
                      </a:r>
                      <a:endParaRPr lang="es-CO" sz="1200" b="0" i="0" u="sng" strike="noStrike" dirty="0">
                        <a:solidFill>
                          <a:srgbClr val="0563C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01" marR="6401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3163973548</a:t>
                      </a:r>
                    </a:p>
                  </a:txBody>
                  <a:tcPr marL="6401" marR="6401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2146833"/>
                  </a:ext>
                </a:extLst>
              </a:tr>
              <a:tr h="25167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Unidad De Compras Públicas</a:t>
                      </a:r>
                    </a:p>
                  </a:txBody>
                  <a:tcPr marL="6401" marR="6401" marT="64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William Santamaria </a:t>
                      </a:r>
                    </a:p>
                  </a:txBody>
                  <a:tcPr marL="6401" marR="6401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CO" sz="1200" b="0" i="0" u="sng" strike="noStrike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coornacalidbta@cendoj.ramajudicial.gov.co</a:t>
                      </a:r>
                    </a:p>
                  </a:txBody>
                  <a:tcPr marL="6401" marR="6401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3107121853</a:t>
                      </a:r>
                    </a:p>
                  </a:txBody>
                  <a:tcPr marL="6401" marR="6401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8115030"/>
                  </a:ext>
                </a:extLst>
              </a:tr>
              <a:tr h="39494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Unidad De Recursos Humanos, Bienestar y SST </a:t>
                      </a:r>
                    </a:p>
                  </a:txBody>
                  <a:tcPr marL="6401" marR="6401" marT="64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Cindy Lopez </a:t>
                      </a:r>
                    </a:p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Luz Mery </a:t>
                      </a:r>
                    </a:p>
                  </a:txBody>
                  <a:tcPr marL="6401" marR="6401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CO" sz="1200" b="0" i="0" u="sng" strike="noStrike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clopezr@cendoj.ramajudicial.gov.co </a:t>
                      </a:r>
                      <a:endParaRPr lang="es-CO" sz="1200" b="0" i="0" u="sng" strike="noStrike" dirty="0">
                        <a:solidFill>
                          <a:srgbClr val="0563C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01" marR="6401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3143920987  </a:t>
                      </a:r>
                    </a:p>
                  </a:txBody>
                  <a:tcPr marL="6401" marR="6401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2065930"/>
                  </a:ext>
                </a:extLst>
              </a:tr>
              <a:tr h="39494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CO" sz="1200" b="0" i="0" u="sng" strike="noStrike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lnovoara@cendoj.ramajudicial.gov.co</a:t>
                      </a:r>
                      <a:endParaRPr lang="es-CO" sz="1200" b="0" i="0" u="sng" strike="noStrike" dirty="0">
                        <a:solidFill>
                          <a:srgbClr val="0563C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01" marR="6401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3118071649</a:t>
                      </a:r>
                    </a:p>
                  </a:txBody>
                  <a:tcPr marL="6401" marR="6401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0491123"/>
                  </a:ext>
                </a:extLst>
              </a:tr>
              <a:tr h="394944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Unidad De Informática</a:t>
                      </a:r>
                    </a:p>
                  </a:txBody>
                  <a:tcPr marL="6401" marR="6401" marT="64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Yancy Jazmín </a:t>
                      </a:r>
                    </a:p>
                  </a:txBody>
                  <a:tcPr marL="6401" marR="6401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CO" sz="1200" b="0" i="0" u="sng" strike="noStrike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ycastels@cendoj.ramajudicial.gov.co </a:t>
                      </a:r>
                      <a:endParaRPr lang="es-CO" sz="1200" b="0" i="0" u="sng" strike="noStrike" dirty="0">
                        <a:solidFill>
                          <a:srgbClr val="0563C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01" marR="6401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3112716106 </a:t>
                      </a:r>
                    </a:p>
                  </a:txBody>
                  <a:tcPr marL="6401" marR="6401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7383461"/>
                  </a:ext>
                </a:extLst>
              </a:tr>
              <a:tr h="25167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Unidad De Infraestructura Física</a:t>
                      </a:r>
                    </a:p>
                  </a:txBody>
                  <a:tcPr marL="6401" marR="6401" marT="64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Rodrigo Batanero </a:t>
                      </a:r>
                    </a:p>
                  </a:txBody>
                  <a:tcPr marL="6401" marR="6401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CO" sz="1200" b="0" i="0" u="sng" strike="noStrike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rbataneu@cendoj.ramajudicial.gov.co</a:t>
                      </a:r>
                      <a:endParaRPr lang="es-CO" sz="1200" b="0" i="0" u="sng" strike="noStrike" dirty="0">
                        <a:solidFill>
                          <a:srgbClr val="0563C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01" marR="6401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3163973548</a:t>
                      </a:r>
                    </a:p>
                  </a:txBody>
                  <a:tcPr marL="6401" marR="6401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6539845"/>
                  </a:ext>
                </a:extLst>
              </a:tr>
              <a:tr h="394944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Unidad De Planeación</a:t>
                      </a:r>
                    </a:p>
                  </a:txBody>
                  <a:tcPr marL="6401" marR="6401" marT="64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Carlos Adolfo Venegas</a:t>
                      </a:r>
                    </a:p>
                  </a:txBody>
                  <a:tcPr marL="6401" marR="6401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CO" sz="1200" b="0" i="0" u="sng" strike="noStrike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cvenegab@deaj.ramajudicial.gov.co  </a:t>
                      </a:r>
                      <a:endParaRPr lang="es-CO" sz="1200" b="0" i="0" u="sng" strike="noStrike" dirty="0">
                        <a:solidFill>
                          <a:srgbClr val="0563C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01" marR="6401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3154147762 </a:t>
                      </a:r>
                    </a:p>
                  </a:txBody>
                  <a:tcPr marL="6401" marR="6401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8568975"/>
                  </a:ext>
                </a:extLst>
              </a:tr>
              <a:tr h="394944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Unidad De Asistencia Legal</a:t>
                      </a:r>
                    </a:p>
                  </a:txBody>
                  <a:tcPr marL="6401" marR="6401" marT="64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William Santamaria</a:t>
                      </a:r>
                    </a:p>
                  </a:txBody>
                  <a:tcPr marL="6401" marR="6401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CO" sz="1200" b="0" i="0" u="sng" strike="noStrike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coornacalidbta@cendoj.ramajudicial.gov.co</a:t>
                      </a:r>
                    </a:p>
                  </a:txBody>
                  <a:tcPr marL="6401" marR="6401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3107121853</a:t>
                      </a:r>
                    </a:p>
                  </a:txBody>
                  <a:tcPr marL="6401" marR="6401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76932"/>
                  </a:ext>
                </a:extLst>
              </a:tr>
              <a:tr h="251675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Unidad De Presupuesto</a:t>
                      </a:r>
                    </a:p>
                  </a:txBody>
                  <a:tcPr marL="6401" marR="6401" marT="64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Ceferino Velasquez </a:t>
                      </a:r>
                    </a:p>
                  </a:txBody>
                  <a:tcPr marL="6401" marR="6401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CO" sz="1200" b="0" i="0" u="sng" strike="noStrike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rbataneu@cendoj.ramajudicial.gov.co</a:t>
                      </a:r>
                      <a:endParaRPr lang="es-CO" sz="1200" b="0" i="0" u="sng" strike="noStrike" dirty="0">
                        <a:solidFill>
                          <a:srgbClr val="0563C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01" marR="6401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3163973548</a:t>
                      </a:r>
                    </a:p>
                  </a:txBody>
                  <a:tcPr marL="6401" marR="6401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5664645"/>
                  </a:ext>
                </a:extLst>
              </a:tr>
              <a:tr h="25167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Grupo De Proyectos Especiales De Infraestructura</a:t>
                      </a:r>
                    </a:p>
                  </a:txBody>
                  <a:tcPr marL="6401" marR="6401" marT="64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Rodrigo Batanero</a:t>
                      </a:r>
                    </a:p>
                  </a:txBody>
                  <a:tcPr marL="6401" marR="6401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CO" sz="1200" b="0" i="0" u="sng" strike="noStrike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rbataneu@cendoj.ramajudicial.gov.co</a:t>
                      </a:r>
                      <a:endParaRPr lang="es-CO" sz="1200" b="0" i="0" u="sng" strike="noStrike" dirty="0">
                        <a:solidFill>
                          <a:srgbClr val="0563C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01" marR="6401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3163973548</a:t>
                      </a:r>
                    </a:p>
                  </a:txBody>
                  <a:tcPr marL="6401" marR="6401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2122055"/>
                  </a:ext>
                </a:extLst>
              </a:tr>
              <a:tr h="394944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Grupo De Proyectos Transversales</a:t>
                      </a:r>
                    </a:p>
                  </a:txBody>
                  <a:tcPr marL="6401" marR="6401" marT="64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Carlos Adolfo Venegas</a:t>
                      </a:r>
                    </a:p>
                  </a:txBody>
                  <a:tcPr marL="6401" marR="6401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CO" sz="1200" b="0" i="0" u="sng" strike="noStrike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ycastels@cendoj.ramajudicial.gov.co </a:t>
                      </a:r>
                      <a:endParaRPr lang="es-CO" sz="1200" b="0" i="0" u="sng" strike="noStrike" dirty="0">
                        <a:solidFill>
                          <a:srgbClr val="0563C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01" marR="6401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3112716106 </a:t>
                      </a:r>
                    </a:p>
                  </a:txBody>
                  <a:tcPr marL="6401" marR="6401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5923217"/>
                  </a:ext>
                </a:extLst>
              </a:tr>
              <a:tr h="39494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Grupo De Proyectos Especiales De Tecnología</a:t>
                      </a:r>
                    </a:p>
                  </a:txBody>
                  <a:tcPr marL="6401" marR="6401" marT="640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Yancy Jazmín </a:t>
                      </a:r>
                    </a:p>
                  </a:txBody>
                  <a:tcPr marL="6401" marR="6401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CO" sz="1200" b="0" i="0" u="sng" strike="noStrike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ycastels@cendoj.ramajudicial.gov.co </a:t>
                      </a:r>
                      <a:endParaRPr lang="es-CO" sz="1200" b="0" i="0" u="sng" strike="noStrike" dirty="0">
                        <a:solidFill>
                          <a:srgbClr val="0563C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401" marR="6401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3112716106 </a:t>
                      </a:r>
                    </a:p>
                  </a:txBody>
                  <a:tcPr marL="6401" marR="6401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70839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9687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075393" y="754569"/>
            <a:ext cx="113664" cy="741680"/>
            <a:chOff x="1089405" y="1156461"/>
            <a:chExt cx="113664" cy="741680"/>
          </a:xfrm>
        </p:grpSpPr>
        <p:sp>
          <p:nvSpPr>
            <p:cNvPr id="4" name="object 4"/>
            <p:cNvSpPr/>
            <p:nvPr/>
          </p:nvSpPr>
          <p:spPr>
            <a:xfrm>
              <a:off x="1095755" y="1162811"/>
              <a:ext cx="100965" cy="155575"/>
            </a:xfrm>
            <a:custGeom>
              <a:avLst/>
              <a:gdLst/>
              <a:ahLst/>
              <a:cxnLst/>
              <a:rect l="l" t="t" r="r" b="b"/>
              <a:pathLst>
                <a:path w="100965" h="155575">
                  <a:moveTo>
                    <a:pt x="100584" y="0"/>
                  </a:moveTo>
                  <a:lnTo>
                    <a:pt x="0" y="0"/>
                  </a:lnTo>
                  <a:lnTo>
                    <a:pt x="0" y="155448"/>
                  </a:lnTo>
                  <a:lnTo>
                    <a:pt x="100584" y="155448"/>
                  </a:lnTo>
                  <a:lnTo>
                    <a:pt x="100584" y="0"/>
                  </a:lnTo>
                  <a:close/>
                </a:path>
              </a:pathLst>
            </a:custGeom>
            <a:solidFill>
              <a:srgbClr val="ED7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95755" y="1162811"/>
              <a:ext cx="100965" cy="155575"/>
            </a:xfrm>
            <a:custGeom>
              <a:avLst/>
              <a:gdLst/>
              <a:ahLst/>
              <a:cxnLst/>
              <a:rect l="l" t="t" r="r" b="b"/>
              <a:pathLst>
                <a:path w="100965" h="155575">
                  <a:moveTo>
                    <a:pt x="0" y="155448"/>
                  </a:moveTo>
                  <a:lnTo>
                    <a:pt x="100584" y="155448"/>
                  </a:lnTo>
                  <a:lnTo>
                    <a:pt x="100584" y="0"/>
                  </a:lnTo>
                  <a:lnTo>
                    <a:pt x="0" y="0"/>
                  </a:lnTo>
                  <a:lnTo>
                    <a:pt x="0" y="155448"/>
                  </a:lnTo>
                  <a:close/>
                </a:path>
              </a:pathLst>
            </a:custGeom>
            <a:ln w="12700">
              <a:solidFill>
                <a:srgbClr val="ED7C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95755" y="1318259"/>
              <a:ext cx="100965" cy="573405"/>
            </a:xfrm>
            <a:custGeom>
              <a:avLst/>
              <a:gdLst/>
              <a:ahLst/>
              <a:cxnLst/>
              <a:rect l="l" t="t" r="r" b="b"/>
              <a:pathLst>
                <a:path w="100965" h="573405">
                  <a:moveTo>
                    <a:pt x="100584" y="0"/>
                  </a:moveTo>
                  <a:lnTo>
                    <a:pt x="0" y="0"/>
                  </a:lnTo>
                  <a:lnTo>
                    <a:pt x="0" y="573024"/>
                  </a:lnTo>
                  <a:lnTo>
                    <a:pt x="100584" y="573024"/>
                  </a:lnTo>
                  <a:lnTo>
                    <a:pt x="100584" y="0"/>
                  </a:lnTo>
                  <a:close/>
                </a:path>
              </a:pathLst>
            </a:custGeom>
            <a:solidFill>
              <a:srgbClr val="F6C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95755" y="1318259"/>
              <a:ext cx="100965" cy="573405"/>
            </a:xfrm>
            <a:custGeom>
              <a:avLst/>
              <a:gdLst/>
              <a:ahLst/>
              <a:cxnLst/>
              <a:rect l="l" t="t" r="r" b="b"/>
              <a:pathLst>
                <a:path w="100965" h="573405">
                  <a:moveTo>
                    <a:pt x="0" y="573024"/>
                  </a:moveTo>
                  <a:lnTo>
                    <a:pt x="100584" y="573024"/>
                  </a:lnTo>
                  <a:lnTo>
                    <a:pt x="100584" y="0"/>
                  </a:lnTo>
                  <a:lnTo>
                    <a:pt x="0" y="0"/>
                  </a:lnTo>
                  <a:lnTo>
                    <a:pt x="0" y="573024"/>
                  </a:lnTo>
                  <a:close/>
                </a:path>
              </a:pathLst>
            </a:custGeom>
            <a:ln w="12699">
              <a:solidFill>
                <a:srgbClr val="F6C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-6709" y="762000"/>
            <a:ext cx="1008380" cy="734060"/>
            <a:chOff x="-6350" y="1165605"/>
            <a:chExt cx="1008380" cy="734060"/>
          </a:xfrm>
        </p:grpSpPr>
        <p:sp>
          <p:nvSpPr>
            <p:cNvPr id="9" name="object 9"/>
            <p:cNvSpPr/>
            <p:nvPr/>
          </p:nvSpPr>
          <p:spPr>
            <a:xfrm>
              <a:off x="0" y="1173479"/>
              <a:ext cx="238125" cy="719455"/>
            </a:xfrm>
            <a:custGeom>
              <a:avLst/>
              <a:gdLst/>
              <a:ahLst/>
              <a:cxnLst/>
              <a:rect l="l" t="t" r="r" b="b"/>
              <a:pathLst>
                <a:path w="238125" h="719455">
                  <a:moveTo>
                    <a:pt x="237744" y="0"/>
                  </a:moveTo>
                  <a:lnTo>
                    <a:pt x="0" y="0"/>
                  </a:lnTo>
                  <a:lnTo>
                    <a:pt x="0" y="719327"/>
                  </a:lnTo>
                  <a:lnTo>
                    <a:pt x="237744" y="719327"/>
                  </a:lnTo>
                  <a:lnTo>
                    <a:pt x="237744" y="0"/>
                  </a:lnTo>
                  <a:close/>
                </a:path>
              </a:pathLst>
            </a:custGeom>
            <a:solidFill>
              <a:srgbClr val="00AD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1173479"/>
              <a:ext cx="238125" cy="719455"/>
            </a:xfrm>
            <a:custGeom>
              <a:avLst/>
              <a:gdLst/>
              <a:ahLst/>
              <a:cxnLst/>
              <a:rect l="l" t="t" r="r" b="b"/>
              <a:pathLst>
                <a:path w="238125" h="719455">
                  <a:moveTo>
                    <a:pt x="0" y="719327"/>
                  </a:moveTo>
                  <a:lnTo>
                    <a:pt x="237744" y="719327"/>
                  </a:lnTo>
                  <a:lnTo>
                    <a:pt x="237744" y="0"/>
                  </a:lnTo>
                  <a:lnTo>
                    <a:pt x="0" y="0"/>
                  </a:lnTo>
                  <a:lnTo>
                    <a:pt x="0" y="719327"/>
                  </a:lnTo>
                  <a:close/>
                </a:path>
              </a:pathLst>
            </a:custGeom>
            <a:ln w="12700">
              <a:solidFill>
                <a:srgbClr val="00AD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42315" y="1171955"/>
              <a:ext cx="753110" cy="719455"/>
            </a:xfrm>
            <a:custGeom>
              <a:avLst/>
              <a:gdLst/>
              <a:ahLst/>
              <a:cxnLst/>
              <a:rect l="l" t="t" r="r" b="b"/>
              <a:pathLst>
                <a:path w="753110" h="719455">
                  <a:moveTo>
                    <a:pt x="752856" y="0"/>
                  </a:moveTo>
                  <a:lnTo>
                    <a:pt x="0" y="0"/>
                  </a:lnTo>
                  <a:lnTo>
                    <a:pt x="0" y="719327"/>
                  </a:lnTo>
                  <a:lnTo>
                    <a:pt x="752856" y="719327"/>
                  </a:lnTo>
                  <a:lnTo>
                    <a:pt x="752856" y="0"/>
                  </a:lnTo>
                  <a:close/>
                </a:path>
              </a:pathLst>
            </a:custGeom>
            <a:solidFill>
              <a:srgbClr val="002A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42315" y="1171955"/>
              <a:ext cx="753110" cy="719455"/>
            </a:xfrm>
            <a:custGeom>
              <a:avLst/>
              <a:gdLst/>
              <a:ahLst/>
              <a:cxnLst/>
              <a:rect l="l" t="t" r="r" b="b"/>
              <a:pathLst>
                <a:path w="753110" h="719455">
                  <a:moveTo>
                    <a:pt x="0" y="719327"/>
                  </a:moveTo>
                  <a:lnTo>
                    <a:pt x="752856" y="719327"/>
                  </a:lnTo>
                  <a:lnTo>
                    <a:pt x="752856" y="0"/>
                  </a:lnTo>
                  <a:lnTo>
                    <a:pt x="0" y="0"/>
                  </a:lnTo>
                  <a:lnTo>
                    <a:pt x="0" y="719327"/>
                  </a:lnTo>
                  <a:close/>
                </a:path>
              </a:pathLst>
            </a:custGeom>
            <a:ln w="12700">
              <a:solidFill>
                <a:srgbClr val="002A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22283" y="762000"/>
            <a:ext cx="59245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5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lang="es-ES" sz="4400" b="1" spc="-5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4400" dirty="0">
              <a:latin typeface="Calibri"/>
              <a:cs typeface="Calibri"/>
            </a:endParaRPr>
          </a:p>
        </p:txBody>
      </p:sp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35096" y="18495"/>
            <a:ext cx="5321808" cy="743505"/>
          </a:xfrm>
          <a:prstGeom prst="rect">
            <a:avLst/>
          </a:prstGeom>
        </p:spPr>
      </p:pic>
      <p:sp>
        <p:nvSpPr>
          <p:cNvPr id="21" name="Título 17">
            <a:extLst>
              <a:ext uri="{FF2B5EF4-FFF2-40B4-BE49-F238E27FC236}">
                <a16:creationId xmlns:a16="http://schemas.microsoft.com/office/drawing/2014/main" id="{AE87BCF4-496D-44C3-9963-51F4D9839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804" y="987289"/>
            <a:ext cx="10367796" cy="307777"/>
          </a:xfrm>
        </p:spPr>
        <p:txBody>
          <a:bodyPr/>
          <a:lstStyle/>
          <a:p>
            <a:r>
              <a:rPr lang="es-ES" sz="20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CONSEJOS, DIRECCIONES Y DESPACHOS JUDICIALES: NIVEL SECCIONAL </a:t>
            </a:r>
            <a:endParaRPr lang="es-CO" sz="2000" u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0A38E5D3-4F01-40B5-BE1D-CF6578140D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926725"/>
              </p:ext>
            </p:extLst>
          </p:nvPr>
        </p:nvGraphicFramePr>
        <p:xfrm>
          <a:off x="753920" y="1547837"/>
          <a:ext cx="10684160" cy="5005362"/>
        </p:xfrm>
        <a:graphic>
          <a:graphicData uri="http://schemas.openxmlformats.org/drawingml/2006/table">
            <a:tbl>
              <a:tblPr/>
              <a:tblGrid>
                <a:gridCol w="2886943">
                  <a:extLst>
                    <a:ext uri="{9D8B030D-6E8A-4147-A177-3AD203B41FA5}">
                      <a16:colId xmlns:a16="http://schemas.microsoft.com/office/drawing/2014/main" val="2947303730"/>
                    </a:ext>
                  </a:extLst>
                </a:gridCol>
                <a:gridCol w="3160033">
                  <a:extLst>
                    <a:ext uri="{9D8B030D-6E8A-4147-A177-3AD203B41FA5}">
                      <a16:colId xmlns:a16="http://schemas.microsoft.com/office/drawing/2014/main" val="2731386290"/>
                    </a:ext>
                  </a:extLst>
                </a:gridCol>
                <a:gridCol w="1679429">
                  <a:extLst>
                    <a:ext uri="{9D8B030D-6E8A-4147-A177-3AD203B41FA5}">
                      <a16:colId xmlns:a16="http://schemas.microsoft.com/office/drawing/2014/main" val="216620289"/>
                    </a:ext>
                  </a:extLst>
                </a:gridCol>
                <a:gridCol w="1759402">
                  <a:extLst>
                    <a:ext uri="{9D8B030D-6E8A-4147-A177-3AD203B41FA5}">
                      <a16:colId xmlns:a16="http://schemas.microsoft.com/office/drawing/2014/main" val="3168691879"/>
                    </a:ext>
                  </a:extLst>
                </a:gridCol>
                <a:gridCol w="1198353">
                  <a:extLst>
                    <a:ext uri="{9D8B030D-6E8A-4147-A177-3AD203B41FA5}">
                      <a16:colId xmlns:a16="http://schemas.microsoft.com/office/drawing/2014/main" val="85080087"/>
                    </a:ext>
                  </a:extLst>
                </a:gridCol>
              </a:tblGrid>
              <a:tr h="61466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SEDES A NIVEL SECCIONAL </a:t>
                      </a:r>
                    </a:p>
                  </a:txBody>
                  <a:tcPr marL="5706" marR="5706" marT="5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DESPACHOS JUDICIALES</a:t>
                      </a:r>
                    </a:p>
                  </a:txBody>
                  <a:tcPr marL="5706" marR="5706" marT="5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PROFESIONAL</a:t>
                      </a:r>
                    </a:p>
                  </a:txBody>
                  <a:tcPr marL="5706" marR="5706" marT="5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CORREO ELECTRONICO</a:t>
                      </a:r>
                    </a:p>
                  </a:txBody>
                  <a:tcPr marL="5706" marR="5706" marT="5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WHATSAPP</a:t>
                      </a:r>
                    </a:p>
                  </a:txBody>
                  <a:tcPr marL="5706" marR="5706" marT="5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9088699"/>
                  </a:ext>
                </a:extLst>
              </a:tr>
              <a:tr h="99409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Consejo Seccional de la Judicatura de Antioquia – Dirección Seccional de Administración Judicial de Medellín</a:t>
                      </a:r>
                    </a:p>
                  </a:txBody>
                  <a:tcPr marL="5706" marR="5706" marT="5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Jurisdicción Ordinaria: Juzgados y Centro de Servicios Administrativos de Envigado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Antioquia- Despachos Judiciales de Itagüí.      </a:t>
                      </a:r>
                    </a:p>
                    <a:p>
                      <a:pPr algn="l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Jurisdicción Ordinaria: Sala Especializada de Restitución de Tierras de Antioquia.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6" marR="5706" marT="5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Rodrigo Batanero</a:t>
                      </a:r>
                    </a:p>
                  </a:txBody>
                  <a:tcPr marL="5706" marR="5706" marT="5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200" b="0" i="0" u="sng" strike="noStrike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rbataneu@cendoj.ramajudicial.gov.co</a:t>
                      </a:r>
                      <a:endParaRPr lang="es-CO" sz="1200" b="0" i="0" u="sng" strike="noStrike" dirty="0">
                        <a:solidFill>
                          <a:srgbClr val="0563C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6" marR="5706" marT="5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3163973548</a:t>
                      </a:r>
                    </a:p>
                  </a:txBody>
                  <a:tcPr marL="5706" marR="5706" marT="5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9405578"/>
                  </a:ext>
                </a:extLst>
              </a:tr>
              <a:tr h="50158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Consejo Seccional de la Judicatura de Chocó -</a:t>
                      </a:r>
                    </a:p>
                    <a:p>
                      <a:pPr algn="l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Coordinación Administrativa Seccional de Quibdó </a:t>
                      </a:r>
                    </a:p>
                  </a:txBody>
                  <a:tcPr marL="5706" marR="5706" marT="5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N/A</a:t>
                      </a:r>
                    </a:p>
                  </a:txBody>
                  <a:tcPr marL="5706" marR="5706" marT="5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6" marR="5706" marT="5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O" sz="10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06" marR="5706" marT="5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6" marR="5706" marT="5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9347708"/>
                  </a:ext>
                </a:extLst>
              </a:tr>
              <a:tr h="360453">
                <a:tc>
                  <a:txBody>
                    <a:bodyPr/>
                    <a:lstStyle/>
                    <a:p>
                      <a:pPr algn="l" fontAlgn="ctr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6" marR="5706" marT="5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Bogotá: Juzgados de Ejecución Civil Municipal de Bogotá </a:t>
                      </a:r>
                    </a:p>
                  </a:txBody>
                  <a:tcPr marL="5706" marR="5706" marT="5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834157"/>
                  </a:ext>
                </a:extLst>
              </a:tr>
              <a:tr h="72090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Consejo Seccional de la Judicatura de Norte de Santander - Dirección Seccional de Administración Judicial de Cúcuta</a:t>
                      </a:r>
                    </a:p>
                  </a:txBody>
                  <a:tcPr marL="5706" marR="5706" marT="5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N/A</a:t>
                      </a:r>
                    </a:p>
                    <a:p>
                      <a:pPr algn="l" fontAlgn="ctr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6" marR="5706" marT="5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Ceferino Velasquez </a:t>
                      </a:r>
                    </a:p>
                  </a:txBody>
                  <a:tcPr marL="5706" marR="5706" marT="5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200" b="0" i="0" u="sng" strike="noStrike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cvelasqt@cendoj.ramajudicial.gov.co </a:t>
                      </a:r>
                      <a:endParaRPr lang="es-CO" sz="1200" b="0" i="0" u="sng" strike="noStrike" dirty="0">
                        <a:solidFill>
                          <a:srgbClr val="0563C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6" marR="5706" marT="5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3136622478</a:t>
                      </a:r>
                    </a:p>
                  </a:txBody>
                  <a:tcPr marL="5706" marR="5706" marT="5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6881419"/>
                  </a:ext>
                </a:extLst>
              </a:tr>
              <a:tr h="72090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Consejo Seccional de la Judicatura de Sucre - Dirección Seccional de Administración Judicial de Sincelejo</a:t>
                      </a:r>
                    </a:p>
                  </a:txBody>
                  <a:tcPr marL="5706" marR="5706" marT="5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N/A</a:t>
                      </a:r>
                    </a:p>
                    <a:p>
                      <a:pPr algn="l" fontAlgn="ctr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6" marR="5706" marT="5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6" marR="5706" marT="5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O" sz="10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06" marR="5706" marT="5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6" marR="5706" marT="5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7954841"/>
                  </a:ext>
                </a:extLst>
              </a:tr>
              <a:tr h="109274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Consejo Seccional de la Judicatura de Tolima - Dirección Seccional de Administración Judicial de Ibagué</a:t>
                      </a:r>
                    </a:p>
                  </a:txBody>
                  <a:tcPr marL="5706" marR="5706" marT="5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Tolima- Juzgados de Chaparral.                     </a:t>
                      </a:r>
                    </a:p>
                    <a:p>
                      <a:pPr algn="l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Tolima- Juzgados Contencioso Administrativo y Oficina de Apoyo de Ibagué</a:t>
                      </a:r>
                    </a:p>
                  </a:txBody>
                  <a:tcPr marL="5706" marR="5706" marT="5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6" marR="5706" marT="5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O" sz="10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06" marR="5706" marT="5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06" marR="5706" marT="57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1617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3037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8"/>
          <p:cNvGrpSpPr/>
          <p:nvPr/>
        </p:nvGrpSpPr>
        <p:grpSpPr>
          <a:xfrm>
            <a:off x="-6350" y="1165605"/>
            <a:ext cx="1008380" cy="734060"/>
            <a:chOff x="-6350" y="1165605"/>
            <a:chExt cx="1008380" cy="734060"/>
          </a:xfrm>
        </p:grpSpPr>
        <p:sp>
          <p:nvSpPr>
            <p:cNvPr id="9" name="object 9"/>
            <p:cNvSpPr/>
            <p:nvPr/>
          </p:nvSpPr>
          <p:spPr>
            <a:xfrm>
              <a:off x="0" y="1173479"/>
              <a:ext cx="238125" cy="719455"/>
            </a:xfrm>
            <a:custGeom>
              <a:avLst/>
              <a:gdLst/>
              <a:ahLst/>
              <a:cxnLst/>
              <a:rect l="l" t="t" r="r" b="b"/>
              <a:pathLst>
                <a:path w="238125" h="719455">
                  <a:moveTo>
                    <a:pt x="237744" y="0"/>
                  </a:moveTo>
                  <a:lnTo>
                    <a:pt x="0" y="0"/>
                  </a:lnTo>
                  <a:lnTo>
                    <a:pt x="0" y="719327"/>
                  </a:lnTo>
                  <a:lnTo>
                    <a:pt x="237744" y="719327"/>
                  </a:lnTo>
                  <a:lnTo>
                    <a:pt x="237744" y="0"/>
                  </a:lnTo>
                  <a:close/>
                </a:path>
              </a:pathLst>
            </a:custGeom>
            <a:solidFill>
              <a:srgbClr val="00AD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1173479"/>
              <a:ext cx="238125" cy="719455"/>
            </a:xfrm>
            <a:custGeom>
              <a:avLst/>
              <a:gdLst/>
              <a:ahLst/>
              <a:cxnLst/>
              <a:rect l="l" t="t" r="r" b="b"/>
              <a:pathLst>
                <a:path w="238125" h="719455">
                  <a:moveTo>
                    <a:pt x="0" y="719327"/>
                  </a:moveTo>
                  <a:lnTo>
                    <a:pt x="237744" y="719327"/>
                  </a:lnTo>
                  <a:lnTo>
                    <a:pt x="237744" y="0"/>
                  </a:lnTo>
                  <a:lnTo>
                    <a:pt x="0" y="0"/>
                  </a:lnTo>
                  <a:lnTo>
                    <a:pt x="0" y="719327"/>
                  </a:lnTo>
                  <a:close/>
                </a:path>
              </a:pathLst>
            </a:custGeom>
            <a:ln w="12700">
              <a:solidFill>
                <a:srgbClr val="00AD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42315" y="1171955"/>
              <a:ext cx="753110" cy="719455"/>
            </a:xfrm>
            <a:custGeom>
              <a:avLst/>
              <a:gdLst/>
              <a:ahLst/>
              <a:cxnLst/>
              <a:rect l="l" t="t" r="r" b="b"/>
              <a:pathLst>
                <a:path w="753110" h="719455">
                  <a:moveTo>
                    <a:pt x="752856" y="0"/>
                  </a:moveTo>
                  <a:lnTo>
                    <a:pt x="0" y="0"/>
                  </a:lnTo>
                  <a:lnTo>
                    <a:pt x="0" y="719327"/>
                  </a:lnTo>
                  <a:lnTo>
                    <a:pt x="752856" y="719327"/>
                  </a:lnTo>
                  <a:lnTo>
                    <a:pt x="752856" y="0"/>
                  </a:lnTo>
                  <a:close/>
                </a:path>
              </a:pathLst>
            </a:custGeom>
            <a:solidFill>
              <a:srgbClr val="002A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42315" y="1171955"/>
              <a:ext cx="753110" cy="719455"/>
            </a:xfrm>
            <a:custGeom>
              <a:avLst/>
              <a:gdLst/>
              <a:ahLst/>
              <a:cxnLst/>
              <a:rect l="l" t="t" r="r" b="b"/>
              <a:pathLst>
                <a:path w="753110" h="719455">
                  <a:moveTo>
                    <a:pt x="0" y="719327"/>
                  </a:moveTo>
                  <a:lnTo>
                    <a:pt x="752856" y="719327"/>
                  </a:lnTo>
                  <a:lnTo>
                    <a:pt x="752856" y="0"/>
                  </a:lnTo>
                  <a:lnTo>
                    <a:pt x="0" y="0"/>
                  </a:lnTo>
                  <a:lnTo>
                    <a:pt x="0" y="719327"/>
                  </a:lnTo>
                  <a:close/>
                </a:path>
              </a:pathLst>
            </a:custGeom>
            <a:ln w="12700">
              <a:solidFill>
                <a:srgbClr val="002A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78688" y="1147952"/>
            <a:ext cx="59245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5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lang="es-ES" sz="4400" b="1" spc="-5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4400" dirty="0">
              <a:latin typeface="Calibri"/>
              <a:cs typeface="Calibri"/>
            </a:endParaRPr>
          </a:p>
        </p:txBody>
      </p:sp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35096" y="1"/>
            <a:ext cx="5321808" cy="457199"/>
          </a:xfrm>
          <a:prstGeom prst="rect">
            <a:avLst/>
          </a:prstGeom>
        </p:spPr>
      </p:pic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D1D479F7-0560-4FE9-A692-16D7A88B00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582292"/>
              </p:ext>
            </p:extLst>
          </p:nvPr>
        </p:nvGraphicFramePr>
        <p:xfrm>
          <a:off x="1143000" y="457201"/>
          <a:ext cx="10363201" cy="6191219"/>
        </p:xfrm>
        <a:graphic>
          <a:graphicData uri="http://schemas.openxmlformats.org/drawingml/2006/table">
            <a:tbl>
              <a:tblPr/>
              <a:tblGrid>
                <a:gridCol w="2800220">
                  <a:extLst>
                    <a:ext uri="{9D8B030D-6E8A-4147-A177-3AD203B41FA5}">
                      <a16:colId xmlns:a16="http://schemas.microsoft.com/office/drawing/2014/main" val="4197079326"/>
                    </a:ext>
                  </a:extLst>
                </a:gridCol>
                <a:gridCol w="3681426">
                  <a:extLst>
                    <a:ext uri="{9D8B030D-6E8A-4147-A177-3AD203B41FA5}">
                      <a16:colId xmlns:a16="http://schemas.microsoft.com/office/drawing/2014/main" val="1887407919"/>
                    </a:ext>
                  </a:extLst>
                </a:gridCol>
                <a:gridCol w="1302151">
                  <a:extLst>
                    <a:ext uri="{9D8B030D-6E8A-4147-A177-3AD203B41FA5}">
                      <a16:colId xmlns:a16="http://schemas.microsoft.com/office/drawing/2014/main" val="984941002"/>
                    </a:ext>
                  </a:extLst>
                </a:gridCol>
                <a:gridCol w="1531941">
                  <a:extLst>
                    <a:ext uri="{9D8B030D-6E8A-4147-A177-3AD203B41FA5}">
                      <a16:colId xmlns:a16="http://schemas.microsoft.com/office/drawing/2014/main" val="4138193861"/>
                    </a:ext>
                  </a:extLst>
                </a:gridCol>
                <a:gridCol w="1047463">
                  <a:extLst>
                    <a:ext uri="{9D8B030D-6E8A-4147-A177-3AD203B41FA5}">
                      <a16:colId xmlns:a16="http://schemas.microsoft.com/office/drawing/2014/main" val="3910837978"/>
                    </a:ext>
                  </a:extLst>
                </a:gridCol>
              </a:tblGrid>
              <a:tr h="44648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SEDES A NIVEL SECCIONAL </a:t>
                      </a:r>
                    </a:p>
                  </a:txBody>
                  <a:tcPr marL="4110" marR="4110" marT="4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DESPACHOS JUDICIALES</a:t>
                      </a:r>
                    </a:p>
                  </a:txBody>
                  <a:tcPr marL="4110" marR="4110" marT="4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PROFESIONAL</a:t>
                      </a:r>
                    </a:p>
                  </a:txBody>
                  <a:tcPr marL="4110" marR="4110" marT="4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CORREO ELECTRONICO</a:t>
                      </a:r>
                    </a:p>
                  </a:txBody>
                  <a:tcPr marL="4110" marR="4110" marT="4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WHATSAPP</a:t>
                      </a:r>
                    </a:p>
                  </a:txBody>
                  <a:tcPr marL="4110" marR="4110" marT="4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506304"/>
                  </a:ext>
                </a:extLst>
              </a:tr>
              <a:tr h="65565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Consejo Seccional de la Judicatura de Atlántico - Dirección Seccional de Administración Judicial de Barranquilla</a:t>
                      </a:r>
                    </a:p>
                  </a:txBody>
                  <a:tcPr marL="4110" marR="4110" marT="4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Atlántico- Juzgados Civiles de Barranquilla.                                      Atlántico- Tribunal, Juzgados y Secretaría Contencioso Administrativo de Barranquilla.</a:t>
                      </a:r>
                    </a:p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Bogotá- Corte Suprema de Justicia</a:t>
                      </a:r>
                    </a:p>
                  </a:txBody>
                  <a:tcPr marL="4110" marR="4110" marT="4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Sandra Castillo                                          Yancy Jazmín                             Danilo Machuca</a:t>
                      </a:r>
                    </a:p>
                  </a:txBody>
                  <a:tcPr marL="4110" marR="4110" marT="4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CO" sz="1100" b="0" i="0" u="sng" strike="noStrike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scastilh@cendoj.ramajudicial.gov.co ycastels@cendoj.ramajudicial.gov.co  emachucb@cendoj.ramajudicial.gov.co </a:t>
                      </a:r>
                      <a:endParaRPr lang="es-CO" sz="1100" b="0" i="0" u="sng" strike="noStrike" dirty="0">
                        <a:solidFill>
                          <a:srgbClr val="0563C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0" marR="4110" marT="4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3005687148                            3112716106          3245091530                      </a:t>
                      </a:r>
                    </a:p>
                  </a:txBody>
                  <a:tcPr marL="4110" marR="4110" marT="4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9561067"/>
                  </a:ext>
                </a:extLst>
              </a:tr>
              <a:tr h="195896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Consejo Seccional de la Judicatura de Bolívar - Dirección Seccional de Administración Judicial de Cartagena</a:t>
                      </a:r>
                    </a:p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Coordinación Administrativa Seccional de San Andrés </a:t>
                      </a:r>
                    </a:p>
                  </a:txBody>
                  <a:tcPr marL="4110" marR="4110" marT="4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Bolívar- Juzgados Contencioso Administrativos de Cartagena.</a:t>
                      </a:r>
                    </a:p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Bolívar- Tribunal Superior: Presidencia, Sala Plena, Despachos de Magistrados, Secretaria General, Relatoría y Juzgados de Restitución de Tierras de Cartagena y Juzgados de Carmen de Bolívar</a:t>
                      </a:r>
                    </a:p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Centro de Servicio Sistema Penal Acusatorio de Cartagena. </a:t>
                      </a:r>
                    </a:p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Jurisdicción Ordinaria: Juzgados San Andrés y Providencia.</a:t>
                      </a:r>
                    </a:p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Jurisdicción de lo Contencioso Administrativo: Tribunal y Juzgado Administrativo .</a:t>
                      </a:r>
                    </a:p>
                  </a:txBody>
                  <a:tcPr marL="4110" marR="4110" marT="4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0" marR="4110" marT="4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O" sz="10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10" marR="4110" marT="4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0" marR="4110" marT="4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82012"/>
                  </a:ext>
                </a:extLst>
              </a:tr>
              <a:tr h="52366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Consejo Seccional de la Judicatura de Magdalena - Dirección Seccional de Administración Judicial de Santa Marta</a:t>
                      </a:r>
                    </a:p>
                  </a:txBody>
                  <a:tcPr marL="4110" marR="4110" marT="4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N/A</a:t>
                      </a:r>
                    </a:p>
                  </a:txBody>
                  <a:tcPr marL="4110" marR="4110" marT="4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0" marR="4110" marT="4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O" sz="10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10" marR="4110" marT="4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0" marR="4110" marT="4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9337049"/>
                  </a:ext>
                </a:extLst>
              </a:tr>
              <a:tr h="165036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Consejo Seccional de la Judicatura de Valle del Cauca </a:t>
                      </a:r>
                    </a:p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Dirección Seccional de Administración Judicial de Cali</a:t>
                      </a:r>
                    </a:p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Coordinación Administrativa Seccional de Buga</a:t>
                      </a:r>
                    </a:p>
                  </a:txBody>
                  <a:tcPr marL="4110" marR="4110" marT="4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Valle del Cauca- Tribunal y Juzgados de Restitución de Tierras- Cali.                                                               </a:t>
                      </a:r>
                    </a:p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Valle del Cauca- Juzgados Civiles Municipales de Ejecución de Sentencias- Cali.                                                         </a:t>
                      </a:r>
                    </a:p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Valle del Cauca- Juzgados Civiles del Circuito de Ejecución de Sentencias y Oficina de Apoyo.                            </a:t>
                      </a:r>
                    </a:p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Valle del Cauca- Juzgados Sistema Penal Acusatorio y Centro de Servicio - Cali.                                                  </a:t>
                      </a:r>
                    </a:p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Valle del Cauca- Juzgados Sistema Penal Acusatorio de Buga</a:t>
                      </a:r>
                    </a:p>
                  </a:txBody>
                  <a:tcPr marL="4110" marR="4110" marT="4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0" marR="4110" marT="4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O" sz="10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10" marR="4110" marT="4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110" marR="4110" marT="4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1931584"/>
                  </a:ext>
                </a:extLst>
              </a:tr>
              <a:tr h="93707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Especialidades de Bogotá</a:t>
                      </a:r>
                    </a:p>
                  </a:txBody>
                  <a:tcPr marL="4110" marR="4110" marT="4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Bogotá – Juzgados Ejecución de Penas y Medidas de Seguridad                                                            </a:t>
                      </a:r>
                    </a:p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Bogotá – </a:t>
                      </a:r>
                    </a:p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Sistema Penal Acusatorio de Bogotá. </a:t>
                      </a:r>
                    </a:p>
                  </a:txBody>
                  <a:tcPr marL="4110" marR="4110" marT="4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William Espinosa Santamaria</a:t>
                      </a:r>
                    </a:p>
                    <a:p>
                      <a:pPr algn="ctr" fontAlgn="ctr"/>
                      <a:r>
                        <a:rPr lang="es-CO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Yancy</a:t>
                      </a: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Jazmin</a:t>
                      </a:r>
                    </a:p>
                  </a:txBody>
                  <a:tcPr marL="4110" marR="4110" marT="4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0" i="0" u="sng" strike="noStrike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coornacalidbta@cendoj.ramajudicial.gov.co</a:t>
                      </a:r>
                    </a:p>
                    <a:p>
                      <a:pPr algn="ctr" fontAlgn="ctr"/>
                      <a:r>
                        <a:rPr lang="es-CO" sz="1100" b="0" i="0" u="sng" strike="noStrike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ycastels@cendoj.ramajudicial.gov.co</a:t>
                      </a:r>
                      <a:endParaRPr lang="es-CO" sz="1100" b="0" i="0" u="sng" strike="noStrike" dirty="0">
                        <a:solidFill>
                          <a:srgbClr val="0563C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10" marR="4110" marT="4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3107121853</a:t>
                      </a:r>
                    </a:p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3112716106</a:t>
                      </a:r>
                    </a:p>
                  </a:txBody>
                  <a:tcPr marL="4110" marR="4110" marT="41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60422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1709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089405" y="1156461"/>
            <a:ext cx="113664" cy="741680"/>
            <a:chOff x="1089405" y="1156461"/>
            <a:chExt cx="113664" cy="741680"/>
          </a:xfrm>
        </p:grpSpPr>
        <p:sp>
          <p:nvSpPr>
            <p:cNvPr id="4" name="object 4"/>
            <p:cNvSpPr/>
            <p:nvPr/>
          </p:nvSpPr>
          <p:spPr>
            <a:xfrm>
              <a:off x="1095755" y="1162811"/>
              <a:ext cx="100965" cy="155575"/>
            </a:xfrm>
            <a:custGeom>
              <a:avLst/>
              <a:gdLst/>
              <a:ahLst/>
              <a:cxnLst/>
              <a:rect l="l" t="t" r="r" b="b"/>
              <a:pathLst>
                <a:path w="100965" h="155575">
                  <a:moveTo>
                    <a:pt x="100584" y="0"/>
                  </a:moveTo>
                  <a:lnTo>
                    <a:pt x="0" y="0"/>
                  </a:lnTo>
                  <a:lnTo>
                    <a:pt x="0" y="155448"/>
                  </a:lnTo>
                  <a:lnTo>
                    <a:pt x="100584" y="155448"/>
                  </a:lnTo>
                  <a:lnTo>
                    <a:pt x="100584" y="0"/>
                  </a:lnTo>
                  <a:close/>
                </a:path>
              </a:pathLst>
            </a:custGeom>
            <a:solidFill>
              <a:srgbClr val="ED7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95755" y="1162811"/>
              <a:ext cx="100965" cy="155575"/>
            </a:xfrm>
            <a:custGeom>
              <a:avLst/>
              <a:gdLst/>
              <a:ahLst/>
              <a:cxnLst/>
              <a:rect l="l" t="t" r="r" b="b"/>
              <a:pathLst>
                <a:path w="100965" h="155575">
                  <a:moveTo>
                    <a:pt x="0" y="155448"/>
                  </a:moveTo>
                  <a:lnTo>
                    <a:pt x="100584" y="155448"/>
                  </a:lnTo>
                  <a:lnTo>
                    <a:pt x="100584" y="0"/>
                  </a:lnTo>
                  <a:lnTo>
                    <a:pt x="0" y="0"/>
                  </a:lnTo>
                  <a:lnTo>
                    <a:pt x="0" y="155448"/>
                  </a:lnTo>
                  <a:close/>
                </a:path>
              </a:pathLst>
            </a:custGeom>
            <a:ln w="12700">
              <a:solidFill>
                <a:srgbClr val="ED7C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95755" y="1318259"/>
              <a:ext cx="100965" cy="573405"/>
            </a:xfrm>
            <a:custGeom>
              <a:avLst/>
              <a:gdLst/>
              <a:ahLst/>
              <a:cxnLst/>
              <a:rect l="l" t="t" r="r" b="b"/>
              <a:pathLst>
                <a:path w="100965" h="573405">
                  <a:moveTo>
                    <a:pt x="100584" y="0"/>
                  </a:moveTo>
                  <a:lnTo>
                    <a:pt x="0" y="0"/>
                  </a:lnTo>
                  <a:lnTo>
                    <a:pt x="0" y="573024"/>
                  </a:lnTo>
                  <a:lnTo>
                    <a:pt x="100584" y="573024"/>
                  </a:lnTo>
                  <a:lnTo>
                    <a:pt x="100584" y="0"/>
                  </a:lnTo>
                  <a:close/>
                </a:path>
              </a:pathLst>
            </a:custGeom>
            <a:solidFill>
              <a:srgbClr val="F6C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95755" y="1318259"/>
              <a:ext cx="100965" cy="573405"/>
            </a:xfrm>
            <a:custGeom>
              <a:avLst/>
              <a:gdLst/>
              <a:ahLst/>
              <a:cxnLst/>
              <a:rect l="l" t="t" r="r" b="b"/>
              <a:pathLst>
                <a:path w="100965" h="573405">
                  <a:moveTo>
                    <a:pt x="0" y="573024"/>
                  </a:moveTo>
                  <a:lnTo>
                    <a:pt x="100584" y="573024"/>
                  </a:lnTo>
                  <a:lnTo>
                    <a:pt x="100584" y="0"/>
                  </a:lnTo>
                  <a:lnTo>
                    <a:pt x="0" y="0"/>
                  </a:lnTo>
                  <a:lnTo>
                    <a:pt x="0" y="573024"/>
                  </a:lnTo>
                  <a:close/>
                </a:path>
              </a:pathLst>
            </a:custGeom>
            <a:ln w="12699">
              <a:solidFill>
                <a:srgbClr val="F6C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-6350" y="1165605"/>
            <a:ext cx="1008380" cy="734060"/>
            <a:chOff x="-6350" y="1165605"/>
            <a:chExt cx="1008380" cy="734060"/>
          </a:xfrm>
        </p:grpSpPr>
        <p:sp>
          <p:nvSpPr>
            <p:cNvPr id="9" name="object 9"/>
            <p:cNvSpPr/>
            <p:nvPr/>
          </p:nvSpPr>
          <p:spPr>
            <a:xfrm>
              <a:off x="0" y="1173479"/>
              <a:ext cx="238125" cy="719455"/>
            </a:xfrm>
            <a:custGeom>
              <a:avLst/>
              <a:gdLst/>
              <a:ahLst/>
              <a:cxnLst/>
              <a:rect l="l" t="t" r="r" b="b"/>
              <a:pathLst>
                <a:path w="238125" h="719455">
                  <a:moveTo>
                    <a:pt x="237744" y="0"/>
                  </a:moveTo>
                  <a:lnTo>
                    <a:pt x="0" y="0"/>
                  </a:lnTo>
                  <a:lnTo>
                    <a:pt x="0" y="719327"/>
                  </a:lnTo>
                  <a:lnTo>
                    <a:pt x="237744" y="719327"/>
                  </a:lnTo>
                  <a:lnTo>
                    <a:pt x="237744" y="0"/>
                  </a:lnTo>
                  <a:close/>
                </a:path>
              </a:pathLst>
            </a:custGeom>
            <a:solidFill>
              <a:srgbClr val="00AD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1173479"/>
              <a:ext cx="238125" cy="719455"/>
            </a:xfrm>
            <a:custGeom>
              <a:avLst/>
              <a:gdLst/>
              <a:ahLst/>
              <a:cxnLst/>
              <a:rect l="l" t="t" r="r" b="b"/>
              <a:pathLst>
                <a:path w="238125" h="719455">
                  <a:moveTo>
                    <a:pt x="0" y="719327"/>
                  </a:moveTo>
                  <a:lnTo>
                    <a:pt x="237744" y="719327"/>
                  </a:lnTo>
                  <a:lnTo>
                    <a:pt x="237744" y="0"/>
                  </a:lnTo>
                  <a:lnTo>
                    <a:pt x="0" y="0"/>
                  </a:lnTo>
                  <a:lnTo>
                    <a:pt x="0" y="719327"/>
                  </a:lnTo>
                  <a:close/>
                </a:path>
              </a:pathLst>
            </a:custGeom>
            <a:ln w="12700">
              <a:solidFill>
                <a:srgbClr val="00AD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42315" y="1171955"/>
              <a:ext cx="753110" cy="719455"/>
            </a:xfrm>
            <a:custGeom>
              <a:avLst/>
              <a:gdLst/>
              <a:ahLst/>
              <a:cxnLst/>
              <a:rect l="l" t="t" r="r" b="b"/>
              <a:pathLst>
                <a:path w="753110" h="719455">
                  <a:moveTo>
                    <a:pt x="752856" y="0"/>
                  </a:moveTo>
                  <a:lnTo>
                    <a:pt x="0" y="0"/>
                  </a:lnTo>
                  <a:lnTo>
                    <a:pt x="0" y="719327"/>
                  </a:lnTo>
                  <a:lnTo>
                    <a:pt x="752856" y="719327"/>
                  </a:lnTo>
                  <a:lnTo>
                    <a:pt x="752856" y="0"/>
                  </a:lnTo>
                  <a:close/>
                </a:path>
              </a:pathLst>
            </a:custGeom>
            <a:solidFill>
              <a:srgbClr val="002A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42315" y="1171955"/>
              <a:ext cx="753110" cy="719455"/>
            </a:xfrm>
            <a:custGeom>
              <a:avLst/>
              <a:gdLst/>
              <a:ahLst/>
              <a:cxnLst/>
              <a:rect l="l" t="t" r="r" b="b"/>
              <a:pathLst>
                <a:path w="753110" h="719455">
                  <a:moveTo>
                    <a:pt x="0" y="719327"/>
                  </a:moveTo>
                  <a:lnTo>
                    <a:pt x="752856" y="719327"/>
                  </a:lnTo>
                  <a:lnTo>
                    <a:pt x="752856" y="0"/>
                  </a:lnTo>
                  <a:lnTo>
                    <a:pt x="0" y="0"/>
                  </a:lnTo>
                  <a:lnTo>
                    <a:pt x="0" y="719327"/>
                  </a:lnTo>
                  <a:close/>
                </a:path>
              </a:pathLst>
            </a:custGeom>
            <a:ln w="12700">
              <a:solidFill>
                <a:srgbClr val="002A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78688" y="1147952"/>
            <a:ext cx="59245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5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lang="es-ES" sz="4400" b="1" spc="-5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4400" dirty="0">
              <a:latin typeface="Calibri"/>
              <a:cs typeface="Calibri"/>
            </a:endParaRPr>
          </a:p>
        </p:txBody>
      </p:sp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35096" y="-74950"/>
            <a:ext cx="5321808" cy="913150"/>
          </a:xfrm>
          <a:prstGeom prst="rect">
            <a:avLst/>
          </a:prstGeom>
        </p:spPr>
      </p:pic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9DDBAC35-6BD6-4217-A22F-C2A73A90F3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210608"/>
              </p:ext>
            </p:extLst>
          </p:nvPr>
        </p:nvGraphicFramePr>
        <p:xfrm>
          <a:off x="1241273" y="990600"/>
          <a:ext cx="10286161" cy="3170588"/>
        </p:xfrm>
        <a:graphic>
          <a:graphicData uri="http://schemas.openxmlformats.org/drawingml/2006/table">
            <a:tbl>
              <a:tblPr/>
              <a:tblGrid>
                <a:gridCol w="2710790">
                  <a:extLst>
                    <a:ext uri="{9D8B030D-6E8A-4147-A177-3AD203B41FA5}">
                      <a16:colId xmlns:a16="http://schemas.microsoft.com/office/drawing/2014/main" val="3725679356"/>
                    </a:ext>
                  </a:extLst>
                </a:gridCol>
                <a:gridCol w="3099020">
                  <a:extLst>
                    <a:ext uri="{9D8B030D-6E8A-4147-A177-3AD203B41FA5}">
                      <a16:colId xmlns:a16="http://schemas.microsoft.com/office/drawing/2014/main" val="1365765943"/>
                    </a:ext>
                  </a:extLst>
                </a:gridCol>
                <a:gridCol w="1317083">
                  <a:extLst>
                    <a:ext uri="{9D8B030D-6E8A-4147-A177-3AD203B41FA5}">
                      <a16:colId xmlns:a16="http://schemas.microsoft.com/office/drawing/2014/main" val="2135610200"/>
                    </a:ext>
                  </a:extLst>
                </a:gridCol>
                <a:gridCol w="1936887">
                  <a:extLst>
                    <a:ext uri="{9D8B030D-6E8A-4147-A177-3AD203B41FA5}">
                      <a16:colId xmlns:a16="http://schemas.microsoft.com/office/drawing/2014/main" val="2448530729"/>
                    </a:ext>
                  </a:extLst>
                </a:gridCol>
                <a:gridCol w="1222381">
                  <a:extLst>
                    <a:ext uri="{9D8B030D-6E8A-4147-A177-3AD203B41FA5}">
                      <a16:colId xmlns:a16="http://schemas.microsoft.com/office/drawing/2014/main" val="2678627263"/>
                    </a:ext>
                  </a:extLst>
                </a:gridCol>
              </a:tblGrid>
              <a:tr h="65348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SEDES A NIVEL SECCIONAL 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DESPACHOS JUDICIALES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PROFESIONAL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CORREO ELECTRONICO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WHATSAPP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019917"/>
                  </a:ext>
                </a:extLst>
              </a:tr>
              <a:tr h="93584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Consejo Seccional de la Judicatura de Caquetá – Coordinación Administrativa de Florencia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Juzgados y Centro de Servicios Administrativos de los Juzgados Penales del Circuito Especializados de Florencia - Caquetá.                                      </a:t>
                      </a:r>
                    </a:p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Juzgados de Restitución de Tierras Florencia- Caquetá.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Cindy Lopez                                Karla Guarin 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0" i="0" u="sng" strike="noStrike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clopezr@cendoj.ramajudicial.gov.co  kguarinb@cendoj.ramajudicial.gov.co </a:t>
                      </a:r>
                      <a:endParaRPr lang="es-CO" sz="1100" b="0" i="0" u="sng" strike="noStrike" dirty="0">
                        <a:solidFill>
                          <a:srgbClr val="0563C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3143920987   3218442293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9734178"/>
                  </a:ext>
                </a:extLst>
              </a:tr>
              <a:tr h="158126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Consejo Seccional de la Judicatura de Santander - Dirección Seccional de Administración Judicial de Bucaramanga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Santander, Juzgados del Sistema Penal Acusatorio de Bucaramanga.                  </a:t>
                      </a:r>
                    </a:p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Santander -Tribunal y Juzgados Contencioso Administrativo de Bucaramanga.                                                 Santander, Juzgados de Ejecución de Sentencias Civil Circuito de Bucaramanga.                        </a:t>
                      </a:r>
                    </a:p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Santander, Juzgados de Ejecución de Penas y Medidas de Seguridad de Bucaramanga.</a:t>
                      </a:r>
                    </a:p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Juzgado Promiscuo De El Guacamayo, San Gil. 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O" sz="10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3342960"/>
                  </a:ext>
                </a:extLst>
              </a:tr>
            </a:tbl>
          </a:graphicData>
        </a:graphic>
      </p:graphicFrame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CE68AEE1-4D0F-4911-A010-66FE4E0D23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785442"/>
              </p:ext>
            </p:extLst>
          </p:nvPr>
        </p:nvGraphicFramePr>
        <p:xfrm>
          <a:off x="1242535" y="4161188"/>
          <a:ext cx="10284899" cy="2291323"/>
        </p:xfrm>
        <a:graphic>
          <a:graphicData uri="http://schemas.openxmlformats.org/drawingml/2006/table">
            <a:tbl>
              <a:tblPr/>
              <a:tblGrid>
                <a:gridCol w="2709512">
                  <a:extLst>
                    <a:ext uri="{9D8B030D-6E8A-4147-A177-3AD203B41FA5}">
                      <a16:colId xmlns:a16="http://schemas.microsoft.com/office/drawing/2014/main" val="1578124546"/>
                    </a:ext>
                  </a:extLst>
                </a:gridCol>
                <a:gridCol w="3099026">
                  <a:extLst>
                    <a:ext uri="{9D8B030D-6E8A-4147-A177-3AD203B41FA5}">
                      <a16:colId xmlns:a16="http://schemas.microsoft.com/office/drawing/2014/main" val="2399184246"/>
                    </a:ext>
                  </a:extLst>
                </a:gridCol>
                <a:gridCol w="1317086">
                  <a:extLst>
                    <a:ext uri="{9D8B030D-6E8A-4147-A177-3AD203B41FA5}">
                      <a16:colId xmlns:a16="http://schemas.microsoft.com/office/drawing/2014/main" val="938957147"/>
                    </a:ext>
                  </a:extLst>
                </a:gridCol>
                <a:gridCol w="1936891">
                  <a:extLst>
                    <a:ext uri="{9D8B030D-6E8A-4147-A177-3AD203B41FA5}">
                      <a16:colId xmlns:a16="http://schemas.microsoft.com/office/drawing/2014/main" val="1924869657"/>
                    </a:ext>
                  </a:extLst>
                </a:gridCol>
                <a:gridCol w="1222384">
                  <a:extLst>
                    <a:ext uri="{9D8B030D-6E8A-4147-A177-3AD203B41FA5}">
                      <a16:colId xmlns:a16="http://schemas.microsoft.com/office/drawing/2014/main" val="952105173"/>
                    </a:ext>
                  </a:extLst>
                </a:gridCol>
              </a:tblGrid>
              <a:tr h="24005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Consejo Seccional de la Judicatura de  Bogotá- Dirección Seccional de Administración Judicial de  Bogotá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Bogotá – Juzgados Contencioso Administrativo de Bogotá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Cindy Lopez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100" b="0" i="0" u="sng" strike="noStrike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clopezr@cendoj.ramajudicial.gov.co </a:t>
                      </a:r>
                      <a:endParaRPr lang="es-CO" sz="1100" b="0" i="0" u="sng" strike="noStrike" dirty="0">
                        <a:solidFill>
                          <a:srgbClr val="0563C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3143920987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4874214"/>
                  </a:ext>
                </a:extLst>
              </a:tr>
              <a:tr h="76642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Consejo Seccional de la Judicatura de Boyacá - Dirección Seccional de Administración Judicial de Tunja</a:t>
                      </a:r>
                    </a:p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Coordinación Administrativa Seccional de Yopal</a:t>
                      </a:r>
                    </a:p>
                    <a:p>
                      <a:pPr algn="ctr" fontAlgn="ctr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O" sz="10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7819737"/>
                  </a:ext>
                </a:extLst>
              </a:tr>
              <a:tr h="76642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Consejo Seccional de la Judicatura de Cundinamarca - Dirección Seccional de Administración Judicial de Cundinamarca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O" sz="10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94043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2359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089405" y="1156461"/>
            <a:ext cx="113664" cy="741680"/>
            <a:chOff x="1089405" y="1156461"/>
            <a:chExt cx="113664" cy="741680"/>
          </a:xfrm>
        </p:grpSpPr>
        <p:sp>
          <p:nvSpPr>
            <p:cNvPr id="4" name="object 4"/>
            <p:cNvSpPr/>
            <p:nvPr/>
          </p:nvSpPr>
          <p:spPr>
            <a:xfrm>
              <a:off x="1095755" y="1162811"/>
              <a:ext cx="100965" cy="155575"/>
            </a:xfrm>
            <a:custGeom>
              <a:avLst/>
              <a:gdLst/>
              <a:ahLst/>
              <a:cxnLst/>
              <a:rect l="l" t="t" r="r" b="b"/>
              <a:pathLst>
                <a:path w="100965" h="155575">
                  <a:moveTo>
                    <a:pt x="100584" y="0"/>
                  </a:moveTo>
                  <a:lnTo>
                    <a:pt x="0" y="0"/>
                  </a:lnTo>
                  <a:lnTo>
                    <a:pt x="0" y="155448"/>
                  </a:lnTo>
                  <a:lnTo>
                    <a:pt x="100584" y="155448"/>
                  </a:lnTo>
                  <a:lnTo>
                    <a:pt x="100584" y="0"/>
                  </a:lnTo>
                  <a:close/>
                </a:path>
              </a:pathLst>
            </a:custGeom>
            <a:solidFill>
              <a:srgbClr val="ED7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95755" y="1162811"/>
              <a:ext cx="100965" cy="155575"/>
            </a:xfrm>
            <a:custGeom>
              <a:avLst/>
              <a:gdLst/>
              <a:ahLst/>
              <a:cxnLst/>
              <a:rect l="l" t="t" r="r" b="b"/>
              <a:pathLst>
                <a:path w="100965" h="155575">
                  <a:moveTo>
                    <a:pt x="0" y="155448"/>
                  </a:moveTo>
                  <a:lnTo>
                    <a:pt x="100584" y="155448"/>
                  </a:lnTo>
                  <a:lnTo>
                    <a:pt x="100584" y="0"/>
                  </a:lnTo>
                  <a:lnTo>
                    <a:pt x="0" y="0"/>
                  </a:lnTo>
                  <a:lnTo>
                    <a:pt x="0" y="155448"/>
                  </a:lnTo>
                  <a:close/>
                </a:path>
              </a:pathLst>
            </a:custGeom>
            <a:ln w="12700">
              <a:solidFill>
                <a:srgbClr val="ED7C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95755" y="1318259"/>
              <a:ext cx="100965" cy="573405"/>
            </a:xfrm>
            <a:custGeom>
              <a:avLst/>
              <a:gdLst/>
              <a:ahLst/>
              <a:cxnLst/>
              <a:rect l="l" t="t" r="r" b="b"/>
              <a:pathLst>
                <a:path w="100965" h="573405">
                  <a:moveTo>
                    <a:pt x="100584" y="0"/>
                  </a:moveTo>
                  <a:lnTo>
                    <a:pt x="0" y="0"/>
                  </a:lnTo>
                  <a:lnTo>
                    <a:pt x="0" y="573024"/>
                  </a:lnTo>
                  <a:lnTo>
                    <a:pt x="100584" y="573024"/>
                  </a:lnTo>
                  <a:lnTo>
                    <a:pt x="100584" y="0"/>
                  </a:lnTo>
                  <a:close/>
                </a:path>
              </a:pathLst>
            </a:custGeom>
            <a:solidFill>
              <a:srgbClr val="F6C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95755" y="1318259"/>
              <a:ext cx="100965" cy="573405"/>
            </a:xfrm>
            <a:custGeom>
              <a:avLst/>
              <a:gdLst/>
              <a:ahLst/>
              <a:cxnLst/>
              <a:rect l="l" t="t" r="r" b="b"/>
              <a:pathLst>
                <a:path w="100965" h="573405">
                  <a:moveTo>
                    <a:pt x="0" y="573024"/>
                  </a:moveTo>
                  <a:lnTo>
                    <a:pt x="100584" y="573024"/>
                  </a:lnTo>
                  <a:lnTo>
                    <a:pt x="100584" y="0"/>
                  </a:lnTo>
                  <a:lnTo>
                    <a:pt x="0" y="0"/>
                  </a:lnTo>
                  <a:lnTo>
                    <a:pt x="0" y="573024"/>
                  </a:lnTo>
                  <a:close/>
                </a:path>
              </a:pathLst>
            </a:custGeom>
            <a:ln w="12699">
              <a:solidFill>
                <a:srgbClr val="F6C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-6350" y="1165605"/>
            <a:ext cx="1008380" cy="734060"/>
            <a:chOff x="-6350" y="1165605"/>
            <a:chExt cx="1008380" cy="734060"/>
          </a:xfrm>
        </p:grpSpPr>
        <p:sp>
          <p:nvSpPr>
            <p:cNvPr id="9" name="object 9"/>
            <p:cNvSpPr/>
            <p:nvPr/>
          </p:nvSpPr>
          <p:spPr>
            <a:xfrm>
              <a:off x="0" y="1173479"/>
              <a:ext cx="238125" cy="719455"/>
            </a:xfrm>
            <a:custGeom>
              <a:avLst/>
              <a:gdLst/>
              <a:ahLst/>
              <a:cxnLst/>
              <a:rect l="l" t="t" r="r" b="b"/>
              <a:pathLst>
                <a:path w="238125" h="719455">
                  <a:moveTo>
                    <a:pt x="237744" y="0"/>
                  </a:moveTo>
                  <a:lnTo>
                    <a:pt x="0" y="0"/>
                  </a:lnTo>
                  <a:lnTo>
                    <a:pt x="0" y="719327"/>
                  </a:lnTo>
                  <a:lnTo>
                    <a:pt x="237744" y="719327"/>
                  </a:lnTo>
                  <a:lnTo>
                    <a:pt x="237744" y="0"/>
                  </a:lnTo>
                  <a:close/>
                </a:path>
              </a:pathLst>
            </a:custGeom>
            <a:solidFill>
              <a:srgbClr val="00AD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1173479"/>
              <a:ext cx="238125" cy="719455"/>
            </a:xfrm>
            <a:custGeom>
              <a:avLst/>
              <a:gdLst/>
              <a:ahLst/>
              <a:cxnLst/>
              <a:rect l="l" t="t" r="r" b="b"/>
              <a:pathLst>
                <a:path w="238125" h="719455">
                  <a:moveTo>
                    <a:pt x="0" y="719327"/>
                  </a:moveTo>
                  <a:lnTo>
                    <a:pt x="237744" y="719327"/>
                  </a:lnTo>
                  <a:lnTo>
                    <a:pt x="237744" y="0"/>
                  </a:lnTo>
                  <a:lnTo>
                    <a:pt x="0" y="0"/>
                  </a:lnTo>
                  <a:lnTo>
                    <a:pt x="0" y="719327"/>
                  </a:lnTo>
                  <a:close/>
                </a:path>
              </a:pathLst>
            </a:custGeom>
            <a:ln w="12700">
              <a:solidFill>
                <a:srgbClr val="00AD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42315" y="1171955"/>
              <a:ext cx="753110" cy="719455"/>
            </a:xfrm>
            <a:custGeom>
              <a:avLst/>
              <a:gdLst/>
              <a:ahLst/>
              <a:cxnLst/>
              <a:rect l="l" t="t" r="r" b="b"/>
              <a:pathLst>
                <a:path w="753110" h="719455">
                  <a:moveTo>
                    <a:pt x="752856" y="0"/>
                  </a:moveTo>
                  <a:lnTo>
                    <a:pt x="0" y="0"/>
                  </a:lnTo>
                  <a:lnTo>
                    <a:pt x="0" y="719327"/>
                  </a:lnTo>
                  <a:lnTo>
                    <a:pt x="752856" y="719327"/>
                  </a:lnTo>
                  <a:lnTo>
                    <a:pt x="752856" y="0"/>
                  </a:lnTo>
                  <a:close/>
                </a:path>
              </a:pathLst>
            </a:custGeom>
            <a:solidFill>
              <a:srgbClr val="002A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42315" y="1171955"/>
              <a:ext cx="753110" cy="719455"/>
            </a:xfrm>
            <a:custGeom>
              <a:avLst/>
              <a:gdLst/>
              <a:ahLst/>
              <a:cxnLst/>
              <a:rect l="l" t="t" r="r" b="b"/>
              <a:pathLst>
                <a:path w="753110" h="719455">
                  <a:moveTo>
                    <a:pt x="0" y="719327"/>
                  </a:moveTo>
                  <a:lnTo>
                    <a:pt x="752856" y="719327"/>
                  </a:lnTo>
                  <a:lnTo>
                    <a:pt x="752856" y="0"/>
                  </a:lnTo>
                  <a:lnTo>
                    <a:pt x="0" y="0"/>
                  </a:lnTo>
                  <a:lnTo>
                    <a:pt x="0" y="719327"/>
                  </a:lnTo>
                  <a:close/>
                </a:path>
              </a:pathLst>
            </a:custGeom>
            <a:ln w="12700">
              <a:solidFill>
                <a:srgbClr val="002A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78688" y="1147952"/>
            <a:ext cx="59245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5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lang="es-ES" sz="4400" b="1" spc="-5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4400" dirty="0">
              <a:latin typeface="Calibri"/>
              <a:cs typeface="Calibri"/>
            </a:endParaRPr>
          </a:p>
        </p:txBody>
      </p:sp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35096" y="103643"/>
            <a:ext cx="5321808" cy="1014983"/>
          </a:xfrm>
          <a:prstGeom prst="rect">
            <a:avLst/>
          </a:prstGeom>
        </p:spPr>
      </p:pic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A48CEDB0-8518-478B-9B12-EE50FFE704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254494"/>
              </p:ext>
            </p:extLst>
          </p:nvPr>
        </p:nvGraphicFramePr>
        <p:xfrm>
          <a:off x="1352549" y="1136115"/>
          <a:ext cx="10052687" cy="3032602"/>
        </p:xfrm>
        <a:graphic>
          <a:graphicData uri="http://schemas.openxmlformats.org/drawingml/2006/table">
            <a:tbl>
              <a:tblPr/>
              <a:tblGrid>
                <a:gridCol w="2716315">
                  <a:extLst>
                    <a:ext uri="{9D8B030D-6E8A-4147-A177-3AD203B41FA5}">
                      <a16:colId xmlns:a16="http://schemas.microsoft.com/office/drawing/2014/main" val="1898847353"/>
                    </a:ext>
                  </a:extLst>
                </a:gridCol>
                <a:gridCol w="3036729">
                  <a:extLst>
                    <a:ext uri="{9D8B030D-6E8A-4147-A177-3AD203B41FA5}">
                      <a16:colId xmlns:a16="http://schemas.microsoft.com/office/drawing/2014/main" val="1885602542"/>
                    </a:ext>
                  </a:extLst>
                </a:gridCol>
                <a:gridCol w="1534145">
                  <a:extLst>
                    <a:ext uri="{9D8B030D-6E8A-4147-A177-3AD203B41FA5}">
                      <a16:colId xmlns:a16="http://schemas.microsoft.com/office/drawing/2014/main" val="3773709082"/>
                    </a:ext>
                  </a:extLst>
                </a:gridCol>
                <a:gridCol w="1442165">
                  <a:extLst>
                    <a:ext uri="{9D8B030D-6E8A-4147-A177-3AD203B41FA5}">
                      <a16:colId xmlns:a16="http://schemas.microsoft.com/office/drawing/2014/main" val="1408410615"/>
                    </a:ext>
                  </a:extLst>
                </a:gridCol>
                <a:gridCol w="1323333">
                  <a:extLst>
                    <a:ext uri="{9D8B030D-6E8A-4147-A177-3AD203B41FA5}">
                      <a16:colId xmlns:a16="http://schemas.microsoft.com/office/drawing/2014/main" val="1157908702"/>
                    </a:ext>
                  </a:extLst>
                </a:gridCol>
              </a:tblGrid>
              <a:tr h="65348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SEDES A NIVEL SECCIONAL 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DESPACHOS JUDICIALES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PROFESIONAL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CORREO ELECTRONICO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WHATSAPP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00605"/>
                  </a:ext>
                </a:extLst>
              </a:tr>
              <a:tr h="76642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Consejo Seccional de la Judicatura de Cauca - Dirección Seccional de Administración Judicial de Popayán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</a:p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Karla Guarin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100" b="0" i="0" u="sng" strike="noStrike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kguarinb@cendoj.ramajudicial.gov.co </a:t>
                      </a:r>
                      <a:endParaRPr lang="es-CO" sz="1100" b="0" i="0" u="sng" strike="noStrike" dirty="0">
                        <a:solidFill>
                          <a:srgbClr val="0563C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3218442293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3689606"/>
                  </a:ext>
                </a:extLst>
              </a:tr>
              <a:tr h="76642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Consejo Seccional de la Judicatura de Cesar - Dirección Seccional de Administración Judicial de Valledupar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Jurisdicción de lo Contencioso Administrativo: Tribunal Administrativo: Presidencia, Sala Plena, Despachos de Magistrados, Secretaria General, Relatoría; Juzgados de lo Contencioso Administrativos de Valledupar y Oficina de Apoyo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O" sz="10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0452314"/>
                  </a:ext>
                </a:extLst>
              </a:tr>
              <a:tr h="76642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Consejo Seccional de la Judicatura de Huila - Dirección Seccional de Administración Judicial de Neiva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N/A</a:t>
                      </a:r>
                    </a:p>
                    <a:p>
                      <a:pPr algn="ctr" fontAlgn="ctr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O" sz="10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3907761"/>
                  </a:ext>
                </a:extLst>
              </a:tr>
            </a:tbl>
          </a:graphicData>
        </a:graphic>
      </p:graphicFrame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9750C9FB-2B19-4ABD-A77B-9048098784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497846"/>
              </p:ext>
            </p:extLst>
          </p:nvPr>
        </p:nvGraphicFramePr>
        <p:xfrm>
          <a:off x="1352549" y="4168717"/>
          <a:ext cx="10047157" cy="2337810"/>
        </p:xfrm>
        <a:graphic>
          <a:graphicData uri="http://schemas.openxmlformats.org/drawingml/2006/table">
            <a:tbl>
              <a:tblPr/>
              <a:tblGrid>
                <a:gridCol w="2714821">
                  <a:extLst>
                    <a:ext uri="{9D8B030D-6E8A-4147-A177-3AD203B41FA5}">
                      <a16:colId xmlns:a16="http://schemas.microsoft.com/office/drawing/2014/main" val="3406472835"/>
                    </a:ext>
                  </a:extLst>
                </a:gridCol>
                <a:gridCol w="3035056">
                  <a:extLst>
                    <a:ext uri="{9D8B030D-6E8A-4147-A177-3AD203B41FA5}">
                      <a16:colId xmlns:a16="http://schemas.microsoft.com/office/drawing/2014/main" val="3409034144"/>
                    </a:ext>
                  </a:extLst>
                </a:gridCol>
                <a:gridCol w="1533301">
                  <a:extLst>
                    <a:ext uri="{9D8B030D-6E8A-4147-A177-3AD203B41FA5}">
                      <a16:colId xmlns:a16="http://schemas.microsoft.com/office/drawing/2014/main" val="1073847970"/>
                    </a:ext>
                  </a:extLst>
                </a:gridCol>
                <a:gridCol w="1441374">
                  <a:extLst>
                    <a:ext uri="{9D8B030D-6E8A-4147-A177-3AD203B41FA5}">
                      <a16:colId xmlns:a16="http://schemas.microsoft.com/office/drawing/2014/main" val="1549562414"/>
                    </a:ext>
                  </a:extLst>
                </a:gridCol>
                <a:gridCol w="1322605">
                  <a:extLst>
                    <a:ext uri="{9D8B030D-6E8A-4147-A177-3AD203B41FA5}">
                      <a16:colId xmlns:a16="http://schemas.microsoft.com/office/drawing/2014/main" val="2043232428"/>
                    </a:ext>
                  </a:extLst>
                </a:gridCol>
              </a:tblGrid>
              <a:tr h="83102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Consejo Seccional de la Judicatura de Córdoba - Dirección Seccional de Administración Judicial de Montería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Córdoba – Juzgados Sistema de Responsabilidad para Adolescentes de Montería y Centro de Servicios.                            Córdoba – Tribunal y Juzgados Contencioso Administrativo de Montería. 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Luz Mery Novoa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100" b="0" i="0" u="sng" strike="noStrike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lnovoara@cendoj.ramajudicial.gov.co</a:t>
                      </a:r>
                      <a:endParaRPr lang="es-CO" sz="1100" b="0" i="0" u="sng" strike="noStrike" dirty="0">
                        <a:solidFill>
                          <a:srgbClr val="0563C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3118071649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127885"/>
                  </a:ext>
                </a:extLst>
              </a:tr>
              <a:tr h="66051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Consejo Seccional de la Judicatura de Meta - Dirección Seccional de Administración Judicial de Villavicencio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Jurisdicción Ordinaria: Tribunal Superior de Villavicencio (Sala Civil Familia - Sala Laboral)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O" sz="10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7678469"/>
                  </a:ext>
                </a:extLst>
              </a:tr>
              <a:tr h="84626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Consejo Seccional de la Judicatura de Nariño - Dirección Seccional de Administración Judicial de Pasto</a:t>
                      </a:r>
                    </a:p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Coordinación Administrativa Seccional de Mocoa 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O" sz="10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2676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7431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089405" y="1156461"/>
            <a:ext cx="113664" cy="741680"/>
            <a:chOff x="1089405" y="1156461"/>
            <a:chExt cx="113664" cy="741680"/>
          </a:xfrm>
        </p:grpSpPr>
        <p:sp>
          <p:nvSpPr>
            <p:cNvPr id="4" name="object 4"/>
            <p:cNvSpPr/>
            <p:nvPr/>
          </p:nvSpPr>
          <p:spPr>
            <a:xfrm>
              <a:off x="1095755" y="1162811"/>
              <a:ext cx="100965" cy="155575"/>
            </a:xfrm>
            <a:custGeom>
              <a:avLst/>
              <a:gdLst/>
              <a:ahLst/>
              <a:cxnLst/>
              <a:rect l="l" t="t" r="r" b="b"/>
              <a:pathLst>
                <a:path w="100965" h="155575">
                  <a:moveTo>
                    <a:pt x="100584" y="0"/>
                  </a:moveTo>
                  <a:lnTo>
                    <a:pt x="0" y="0"/>
                  </a:lnTo>
                  <a:lnTo>
                    <a:pt x="0" y="155448"/>
                  </a:lnTo>
                  <a:lnTo>
                    <a:pt x="100584" y="155448"/>
                  </a:lnTo>
                  <a:lnTo>
                    <a:pt x="100584" y="0"/>
                  </a:lnTo>
                  <a:close/>
                </a:path>
              </a:pathLst>
            </a:custGeom>
            <a:solidFill>
              <a:srgbClr val="ED7C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95755" y="1162811"/>
              <a:ext cx="100965" cy="155575"/>
            </a:xfrm>
            <a:custGeom>
              <a:avLst/>
              <a:gdLst/>
              <a:ahLst/>
              <a:cxnLst/>
              <a:rect l="l" t="t" r="r" b="b"/>
              <a:pathLst>
                <a:path w="100965" h="155575">
                  <a:moveTo>
                    <a:pt x="0" y="155448"/>
                  </a:moveTo>
                  <a:lnTo>
                    <a:pt x="100584" y="155448"/>
                  </a:lnTo>
                  <a:lnTo>
                    <a:pt x="100584" y="0"/>
                  </a:lnTo>
                  <a:lnTo>
                    <a:pt x="0" y="0"/>
                  </a:lnTo>
                  <a:lnTo>
                    <a:pt x="0" y="155448"/>
                  </a:lnTo>
                  <a:close/>
                </a:path>
              </a:pathLst>
            </a:custGeom>
            <a:ln w="12700">
              <a:solidFill>
                <a:srgbClr val="ED7C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95755" y="1318259"/>
              <a:ext cx="100965" cy="573405"/>
            </a:xfrm>
            <a:custGeom>
              <a:avLst/>
              <a:gdLst/>
              <a:ahLst/>
              <a:cxnLst/>
              <a:rect l="l" t="t" r="r" b="b"/>
              <a:pathLst>
                <a:path w="100965" h="573405">
                  <a:moveTo>
                    <a:pt x="100584" y="0"/>
                  </a:moveTo>
                  <a:lnTo>
                    <a:pt x="0" y="0"/>
                  </a:lnTo>
                  <a:lnTo>
                    <a:pt x="0" y="573024"/>
                  </a:lnTo>
                  <a:lnTo>
                    <a:pt x="100584" y="573024"/>
                  </a:lnTo>
                  <a:lnTo>
                    <a:pt x="100584" y="0"/>
                  </a:lnTo>
                  <a:close/>
                </a:path>
              </a:pathLst>
            </a:custGeom>
            <a:solidFill>
              <a:srgbClr val="F6C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95755" y="1318259"/>
              <a:ext cx="100965" cy="573405"/>
            </a:xfrm>
            <a:custGeom>
              <a:avLst/>
              <a:gdLst/>
              <a:ahLst/>
              <a:cxnLst/>
              <a:rect l="l" t="t" r="r" b="b"/>
              <a:pathLst>
                <a:path w="100965" h="573405">
                  <a:moveTo>
                    <a:pt x="0" y="573024"/>
                  </a:moveTo>
                  <a:lnTo>
                    <a:pt x="100584" y="573024"/>
                  </a:lnTo>
                  <a:lnTo>
                    <a:pt x="100584" y="0"/>
                  </a:lnTo>
                  <a:lnTo>
                    <a:pt x="0" y="0"/>
                  </a:lnTo>
                  <a:lnTo>
                    <a:pt x="0" y="573024"/>
                  </a:lnTo>
                  <a:close/>
                </a:path>
              </a:pathLst>
            </a:custGeom>
            <a:ln w="12699">
              <a:solidFill>
                <a:srgbClr val="F6C0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-6350" y="1165605"/>
            <a:ext cx="1008380" cy="734060"/>
            <a:chOff x="-6350" y="1165605"/>
            <a:chExt cx="1008380" cy="734060"/>
          </a:xfrm>
        </p:grpSpPr>
        <p:sp>
          <p:nvSpPr>
            <p:cNvPr id="9" name="object 9"/>
            <p:cNvSpPr/>
            <p:nvPr/>
          </p:nvSpPr>
          <p:spPr>
            <a:xfrm>
              <a:off x="0" y="1173479"/>
              <a:ext cx="238125" cy="719455"/>
            </a:xfrm>
            <a:custGeom>
              <a:avLst/>
              <a:gdLst/>
              <a:ahLst/>
              <a:cxnLst/>
              <a:rect l="l" t="t" r="r" b="b"/>
              <a:pathLst>
                <a:path w="238125" h="719455">
                  <a:moveTo>
                    <a:pt x="237744" y="0"/>
                  </a:moveTo>
                  <a:lnTo>
                    <a:pt x="0" y="0"/>
                  </a:lnTo>
                  <a:lnTo>
                    <a:pt x="0" y="719327"/>
                  </a:lnTo>
                  <a:lnTo>
                    <a:pt x="237744" y="719327"/>
                  </a:lnTo>
                  <a:lnTo>
                    <a:pt x="237744" y="0"/>
                  </a:lnTo>
                  <a:close/>
                </a:path>
              </a:pathLst>
            </a:custGeom>
            <a:solidFill>
              <a:srgbClr val="00AD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1173479"/>
              <a:ext cx="238125" cy="719455"/>
            </a:xfrm>
            <a:custGeom>
              <a:avLst/>
              <a:gdLst/>
              <a:ahLst/>
              <a:cxnLst/>
              <a:rect l="l" t="t" r="r" b="b"/>
              <a:pathLst>
                <a:path w="238125" h="719455">
                  <a:moveTo>
                    <a:pt x="0" y="719327"/>
                  </a:moveTo>
                  <a:lnTo>
                    <a:pt x="237744" y="719327"/>
                  </a:lnTo>
                  <a:lnTo>
                    <a:pt x="237744" y="0"/>
                  </a:lnTo>
                  <a:lnTo>
                    <a:pt x="0" y="0"/>
                  </a:lnTo>
                  <a:lnTo>
                    <a:pt x="0" y="719327"/>
                  </a:lnTo>
                  <a:close/>
                </a:path>
              </a:pathLst>
            </a:custGeom>
            <a:ln w="12700">
              <a:solidFill>
                <a:srgbClr val="00AD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42315" y="1171955"/>
              <a:ext cx="753110" cy="719455"/>
            </a:xfrm>
            <a:custGeom>
              <a:avLst/>
              <a:gdLst/>
              <a:ahLst/>
              <a:cxnLst/>
              <a:rect l="l" t="t" r="r" b="b"/>
              <a:pathLst>
                <a:path w="753110" h="719455">
                  <a:moveTo>
                    <a:pt x="752856" y="0"/>
                  </a:moveTo>
                  <a:lnTo>
                    <a:pt x="0" y="0"/>
                  </a:lnTo>
                  <a:lnTo>
                    <a:pt x="0" y="719327"/>
                  </a:lnTo>
                  <a:lnTo>
                    <a:pt x="752856" y="719327"/>
                  </a:lnTo>
                  <a:lnTo>
                    <a:pt x="752856" y="0"/>
                  </a:lnTo>
                  <a:close/>
                </a:path>
              </a:pathLst>
            </a:custGeom>
            <a:solidFill>
              <a:srgbClr val="002A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42315" y="1171955"/>
              <a:ext cx="753110" cy="719455"/>
            </a:xfrm>
            <a:custGeom>
              <a:avLst/>
              <a:gdLst/>
              <a:ahLst/>
              <a:cxnLst/>
              <a:rect l="l" t="t" r="r" b="b"/>
              <a:pathLst>
                <a:path w="753110" h="719455">
                  <a:moveTo>
                    <a:pt x="0" y="719327"/>
                  </a:moveTo>
                  <a:lnTo>
                    <a:pt x="752856" y="719327"/>
                  </a:lnTo>
                  <a:lnTo>
                    <a:pt x="752856" y="0"/>
                  </a:lnTo>
                  <a:lnTo>
                    <a:pt x="0" y="0"/>
                  </a:lnTo>
                  <a:lnTo>
                    <a:pt x="0" y="719327"/>
                  </a:lnTo>
                  <a:close/>
                </a:path>
              </a:pathLst>
            </a:custGeom>
            <a:ln w="12700">
              <a:solidFill>
                <a:srgbClr val="002A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78688" y="1147952"/>
            <a:ext cx="59245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5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lang="es-ES" sz="4400" b="1" spc="-5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endParaRPr sz="4400" dirty="0">
              <a:latin typeface="Calibri"/>
              <a:cs typeface="Calibri"/>
            </a:endParaRPr>
          </a:p>
        </p:txBody>
      </p:sp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35096" y="1"/>
            <a:ext cx="5321808" cy="762000"/>
          </a:xfrm>
          <a:prstGeom prst="rect">
            <a:avLst/>
          </a:prstGeom>
        </p:spPr>
      </p:pic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1E41DECC-B588-49A1-8810-399E3F737E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049793"/>
              </p:ext>
            </p:extLst>
          </p:nvPr>
        </p:nvGraphicFramePr>
        <p:xfrm>
          <a:off x="1304424" y="1165709"/>
          <a:ext cx="9862565" cy="3749788"/>
        </p:xfrm>
        <a:graphic>
          <a:graphicData uri="http://schemas.openxmlformats.org/drawingml/2006/table">
            <a:tbl>
              <a:tblPr/>
              <a:tblGrid>
                <a:gridCol w="2664943">
                  <a:extLst>
                    <a:ext uri="{9D8B030D-6E8A-4147-A177-3AD203B41FA5}">
                      <a16:colId xmlns:a16="http://schemas.microsoft.com/office/drawing/2014/main" val="463514918"/>
                    </a:ext>
                  </a:extLst>
                </a:gridCol>
                <a:gridCol w="2830834">
                  <a:extLst>
                    <a:ext uri="{9D8B030D-6E8A-4147-A177-3AD203B41FA5}">
                      <a16:colId xmlns:a16="http://schemas.microsoft.com/office/drawing/2014/main" val="841618858"/>
                    </a:ext>
                  </a:extLst>
                </a:gridCol>
                <a:gridCol w="1491711">
                  <a:extLst>
                    <a:ext uri="{9D8B030D-6E8A-4147-A177-3AD203B41FA5}">
                      <a16:colId xmlns:a16="http://schemas.microsoft.com/office/drawing/2014/main" val="705382727"/>
                    </a:ext>
                  </a:extLst>
                </a:gridCol>
                <a:gridCol w="1576772">
                  <a:extLst>
                    <a:ext uri="{9D8B030D-6E8A-4147-A177-3AD203B41FA5}">
                      <a16:colId xmlns:a16="http://schemas.microsoft.com/office/drawing/2014/main" val="806606915"/>
                    </a:ext>
                  </a:extLst>
                </a:gridCol>
                <a:gridCol w="1298305">
                  <a:extLst>
                    <a:ext uri="{9D8B030D-6E8A-4147-A177-3AD203B41FA5}">
                      <a16:colId xmlns:a16="http://schemas.microsoft.com/office/drawing/2014/main" val="846011130"/>
                    </a:ext>
                  </a:extLst>
                </a:gridCol>
              </a:tblGrid>
              <a:tr h="65348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SEDES A NIVEL SECCIONAL 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DESPACHOS JUDICIALES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PROFESIONAL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CORREO ELECTRONICO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WHATSAPP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4798832"/>
                  </a:ext>
                </a:extLst>
              </a:tr>
              <a:tr h="140377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Consejo Seccional de la Judicatura de Caldas - Dirección Seccional de Administración Judicial de Manizales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Caldas -  Juzgados y Oficina de Ejecución de Sentencias Municipal de Manizales.                                  Caldas -  Centro de Servicio Juzgados Penales de Manizales.                                                       Caldas- Centro de Servicio Civil Familia de Manizales.                                         </a:t>
                      </a:r>
                    </a:p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Caldas- Oficina Judicial de Manizales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Alexandra Rodriguez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100" b="0" i="0" u="sng" strike="noStrike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arodriges@cendoj.ramajudicial.gov.co </a:t>
                      </a:r>
                    </a:p>
                    <a:p>
                      <a:pPr algn="ctr" fontAlgn="ctr"/>
                      <a:r>
                        <a:rPr lang="es-CO" sz="1100" b="0" i="0" u="sng" strike="noStrike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3112722293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7043978"/>
                  </a:ext>
                </a:extLst>
              </a:tr>
              <a:tr h="76642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Consejo Seccional de la Judicatura de Quindío - Dirección Seccional de Administración Judicial de Armenia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Jurisdicción Ordinaria: Centro de Servicios Administrativo y Juzgados Civiles, Laborales y de Familia de Armenia.</a:t>
                      </a:r>
                    </a:p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Jurisdicción Ordinaria: Sistema de Responsabilidad Penal para Adolescentes.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O" sz="10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7570680"/>
                  </a:ext>
                </a:extLst>
              </a:tr>
              <a:tr h="76642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Consejo Seccional de la Judicatura de Risaralda - Dirección Seccional de Administración Judicial de Pereira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Jurisdicción Ordinaria: Centro de Servicios Sistema Penal Acusatorio de Pereira.</a:t>
                      </a:r>
                    </a:p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Centro de Servicios Judiciales Sistema de Responsabilidad Penal para Adolescentes.</a:t>
                      </a:r>
                    </a:p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Tribunal Superior de Pereira</a:t>
                      </a: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O" sz="10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068" marR="8068" marT="80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72878"/>
                  </a:ext>
                </a:extLst>
              </a:tr>
            </a:tbl>
          </a:graphicData>
        </a:graphic>
      </p:graphicFrame>
      <p:graphicFrame>
        <p:nvGraphicFramePr>
          <p:cNvPr id="26" name="Tabla 25">
            <a:extLst>
              <a:ext uri="{FF2B5EF4-FFF2-40B4-BE49-F238E27FC236}">
                <a16:creationId xmlns:a16="http://schemas.microsoft.com/office/drawing/2014/main" id="{B3991EDA-71E6-4C8D-A152-FD5A13B466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354358"/>
              </p:ext>
            </p:extLst>
          </p:nvPr>
        </p:nvGraphicFramePr>
        <p:xfrm>
          <a:off x="1304424" y="4916746"/>
          <a:ext cx="9862566" cy="1654137"/>
        </p:xfrm>
        <a:graphic>
          <a:graphicData uri="http://schemas.openxmlformats.org/drawingml/2006/table">
            <a:tbl>
              <a:tblPr/>
              <a:tblGrid>
                <a:gridCol w="2664942">
                  <a:extLst>
                    <a:ext uri="{9D8B030D-6E8A-4147-A177-3AD203B41FA5}">
                      <a16:colId xmlns:a16="http://schemas.microsoft.com/office/drawing/2014/main" val="2397263294"/>
                    </a:ext>
                  </a:extLst>
                </a:gridCol>
                <a:gridCol w="2830837">
                  <a:extLst>
                    <a:ext uri="{9D8B030D-6E8A-4147-A177-3AD203B41FA5}">
                      <a16:colId xmlns:a16="http://schemas.microsoft.com/office/drawing/2014/main" val="3158803878"/>
                    </a:ext>
                  </a:extLst>
                </a:gridCol>
                <a:gridCol w="1491711">
                  <a:extLst>
                    <a:ext uri="{9D8B030D-6E8A-4147-A177-3AD203B41FA5}">
                      <a16:colId xmlns:a16="http://schemas.microsoft.com/office/drawing/2014/main" val="3562806262"/>
                    </a:ext>
                  </a:extLst>
                </a:gridCol>
                <a:gridCol w="1576770">
                  <a:extLst>
                    <a:ext uri="{9D8B030D-6E8A-4147-A177-3AD203B41FA5}">
                      <a16:colId xmlns:a16="http://schemas.microsoft.com/office/drawing/2014/main" val="1327856368"/>
                    </a:ext>
                  </a:extLst>
                </a:gridCol>
                <a:gridCol w="1298306">
                  <a:extLst>
                    <a:ext uri="{9D8B030D-6E8A-4147-A177-3AD203B41FA5}">
                      <a16:colId xmlns:a16="http://schemas.microsoft.com/office/drawing/2014/main" val="3380296919"/>
                    </a:ext>
                  </a:extLst>
                </a:gridCol>
              </a:tblGrid>
              <a:tr h="118613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Consejo Seccional de la Judicatura de La Guajira - Coordinación Administrativa de Riohacha</a:t>
                      </a:r>
                    </a:p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Coordinación Administrativa Seccional de Riohacha 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Guajira, Jurisdicción de lo Contencioso Administrativo: Tribunal Administrativo: Presidencia, Sala Plena, Despachos de Magistrados, Secretaria General, Relatoría; Juzgados de lo Contencioso Administrativos de Riohacha y Oficina de Apoyo.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William Espinosa Santamaria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sng" strike="noStrike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coornacalidbta@cendoj.ramajudicial.gov.co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3107121853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5120504"/>
                  </a:ext>
                </a:extLst>
              </a:tr>
              <a:tr h="4680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APOYO GRÁFICO PARA LA IMPLEMENTACIÓN DE LOGOS DEL ICONTEC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Carlos Venegas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sng" strike="noStrike" dirty="0" err="1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cvenegab@deaj.ramajudicial.gov.co</a:t>
                      </a:r>
                      <a:endParaRPr lang="es-CO" sz="1000" b="0" i="0" u="sng" strike="noStrike" dirty="0">
                        <a:solidFill>
                          <a:srgbClr val="0563C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3154147762</a:t>
                      </a:r>
                    </a:p>
                  </a:txBody>
                  <a:tcPr marL="6773" marR="6773" marT="67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14078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4240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1248</TotalTime>
  <Words>1750</Words>
  <Application>Microsoft Macintosh PowerPoint</Application>
  <PresentationFormat>Widescreen</PresentationFormat>
  <Paragraphs>279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Times New Roman</vt:lpstr>
      <vt:lpstr>Verdana</vt:lpstr>
      <vt:lpstr>Office Theme</vt:lpstr>
      <vt:lpstr>PowerPoint Presentation</vt:lpstr>
      <vt:lpstr>ALTAS CORTES: NIVEL CENTRAL</vt:lpstr>
      <vt:lpstr>UNIDADES DEL CSJ : NIVEL CENTRAL</vt:lpstr>
      <vt:lpstr>UNIDADES DE LA DEAJ: NIVEL CENTRAL</vt:lpstr>
      <vt:lpstr>CONSEJOS, DIRECCIONES Y DESPACHOS JUDICIALES: NIVEL SECCIONAL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Carlos Adolfo Venegas Betancourt</dc:creator>
  <cp:lastModifiedBy>Carlos Adolfo Venegas Betancourt</cp:lastModifiedBy>
  <cp:revision>109</cp:revision>
  <dcterms:created xsi:type="dcterms:W3CDTF">2022-10-30T21:51:09Z</dcterms:created>
  <dcterms:modified xsi:type="dcterms:W3CDTF">2023-04-27T19:15:45Z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2022-10-20T00:00:00Z</vt:filetime>
  </property>
  <property fmtid="{D5CDD505-2E9C-101B-9397-08002B2CF9AE}" pid="3" name="Creator">
    <vt:lpwstr>Microsoft® PowerPoint® para Microsoft 365</vt:lpwstr>
  </property>
  <property fmtid="{D5CDD505-2E9C-101B-9397-08002B2CF9AE}" pid="4" name="LastSaved">
    <vt:filetime>2022-10-30T00:00:00Z</vt:filetime>
  </property>
</Properties>
</file>