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80" r:id="rId1"/>
  </p:sldMasterIdLst>
  <p:notesMasterIdLst>
    <p:notesMasterId r:id="rId15"/>
  </p:notesMasterIdLst>
  <p:sldIdLst>
    <p:sldId id="256" r:id="rId2"/>
    <p:sldId id="260" r:id="rId3"/>
    <p:sldId id="258" r:id="rId4"/>
    <p:sldId id="259" r:id="rId5"/>
    <p:sldId id="267" r:id="rId6"/>
    <p:sldId id="268" r:id="rId7"/>
    <p:sldId id="261" r:id="rId8"/>
    <p:sldId id="262" r:id="rId9"/>
    <p:sldId id="269" r:id="rId10"/>
    <p:sldId id="263" r:id="rId11"/>
    <p:sldId id="264" r:id="rId12"/>
    <p:sldId id="265" r:id="rId13"/>
    <p:sldId id="270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540" y="-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67112A-5AA1-4FF0-BA25-BB0527C041DA}" type="datetimeFigureOut">
              <a:rPr lang="es-CO" smtClean="0"/>
              <a:t>5/04/2024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E46F2D-A69F-445D-9EB5-C295D9493D4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266777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4E46F2D-A69F-445D-9EB5-C295D9493D47}" type="slidenum">
              <a:rPr lang="es-CO" smtClean="0"/>
              <a:t>4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791918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6393B1B-CF6B-4E41-9E5A-931500D49A4C}" type="datetimeFigureOut">
              <a:rPr lang="es-CO" smtClean="0"/>
              <a:t>4/04/2024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B813842-CA14-47F7-AB5A-E68FEA7EF3E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12194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93B1B-CF6B-4E41-9E5A-931500D49A4C}" type="datetimeFigureOut">
              <a:rPr lang="es-CO" smtClean="0"/>
              <a:t>4/04/2024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13842-CA14-47F7-AB5A-E68FEA7EF3E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94054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6393B1B-CF6B-4E41-9E5A-931500D49A4C}" type="datetimeFigureOut">
              <a:rPr lang="es-CO" smtClean="0"/>
              <a:t>4/04/2024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B813842-CA14-47F7-AB5A-E68FEA7EF3E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59477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93B1B-CF6B-4E41-9E5A-931500D49A4C}" type="datetimeFigureOut">
              <a:rPr lang="es-CO" smtClean="0"/>
              <a:t>4/04/2024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CB813842-CA14-47F7-AB5A-E68FEA7EF3E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96956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6393B1B-CF6B-4E41-9E5A-931500D49A4C}" type="datetimeFigureOut">
              <a:rPr lang="es-CO" smtClean="0"/>
              <a:t>4/04/2024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B813842-CA14-47F7-AB5A-E68FEA7EF3E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3544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93B1B-CF6B-4E41-9E5A-931500D49A4C}" type="datetimeFigureOut">
              <a:rPr lang="es-CO" smtClean="0"/>
              <a:t>4/04/2024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13842-CA14-47F7-AB5A-E68FEA7EF3E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21666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93B1B-CF6B-4E41-9E5A-931500D49A4C}" type="datetimeFigureOut">
              <a:rPr lang="es-CO" smtClean="0"/>
              <a:t>4/04/2024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13842-CA14-47F7-AB5A-E68FEA7EF3E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77416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93B1B-CF6B-4E41-9E5A-931500D49A4C}" type="datetimeFigureOut">
              <a:rPr lang="es-CO" smtClean="0"/>
              <a:t>4/04/2024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13842-CA14-47F7-AB5A-E68FEA7EF3E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28916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93B1B-CF6B-4E41-9E5A-931500D49A4C}" type="datetimeFigureOut">
              <a:rPr lang="es-CO" smtClean="0"/>
              <a:t>4/04/2024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13842-CA14-47F7-AB5A-E68FEA7EF3E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16112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E6393B1B-CF6B-4E41-9E5A-931500D49A4C}" type="datetimeFigureOut">
              <a:rPr lang="es-CO" smtClean="0"/>
              <a:t>4/04/2024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B813842-CA14-47F7-AB5A-E68FEA7EF3E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26488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393B1B-CF6B-4E41-9E5A-931500D49A4C}" type="datetimeFigureOut">
              <a:rPr lang="es-CO" smtClean="0"/>
              <a:t>4/04/2024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813842-CA14-47F7-AB5A-E68FEA7EF3EA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57432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E6393B1B-CF6B-4E41-9E5A-931500D49A4C}" type="datetimeFigureOut">
              <a:rPr lang="es-CO" smtClean="0"/>
              <a:t>4/04/2024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CB813842-CA14-47F7-AB5A-E68FEA7EF3EA}" type="slidenum">
              <a:rPr lang="es-CO" smtClean="0"/>
              <a:t>‹Nº›</a:t>
            </a:fld>
            <a:endParaRPr lang="es-CO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97592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secretariasenado.gov.co/senado/basedoc/ley_1257_2008.html#top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8F9333-C3EF-735C-E4BB-65658A6491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4499" y="802299"/>
            <a:ext cx="10290354" cy="1737702"/>
          </a:xfrm>
        </p:spPr>
        <p:txBody>
          <a:bodyPr>
            <a:normAutofit/>
          </a:bodyPr>
          <a:lstStyle/>
          <a:p>
            <a:pPr algn="ctr"/>
            <a:r>
              <a:rPr lang="es-ES" dirty="0"/>
              <a:t>Decisiones judiciales con </a:t>
            </a:r>
            <a:br>
              <a:rPr lang="es-ES" dirty="0"/>
            </a:br>
            <a:r>
              <a:rPr lang="es-ES" dirty="0"/>
              <a:t>perspectiva de Género</a:t>
            </a:r>
            <a:endParaRPr lang="es-CO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81EEAEA-C46F-2323-52C5-5294F871E1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32400" y="4604249"/>
            <a:ext cx="5822453" cy="501151"/>
          </a:xfrm>
        </p:spPr>
        <p:txBody>
          <a:bodyPr>
            <a:normAutofit/>
          </a:bodyPr>
          <a:lstStyle/>
          <a:p>
            <a:pPr algn="r"/>
            <a:r>
              <a:rPr lang="es-CO" sz="2400" b="1" dirty="0">
                <a:solidFill>
                  <a:schemeClr val="bg1"/>
                </a:solidFill>
                <a:latin typeface="Garamond" panose="02020404030301010803" pitchFamily="18" charset="0"/>
              </a:rPr>
              <a:t>MÓNICA LISBETH PALACIOS GROZO</a:t>
            </a:r>
          </a:p>
        </p:txBody>
      </p:sp>
    </p:spTree>
    <p:extLst>
      <p:ext uri="{BB962C8B-B14F-4D97-AF65-F5344CB8AC3E}">
        <p14:creationId xmlns:p14="http://schemas.microsoft.com/office/powerpoint/2010/main" val="9411382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DB1C97-D5E1-3F2F-8E37-F68C4B3062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701675"/>
            <a:ext cx="11029950" cy="479425"/>
          </a:xfrm>
        </p:spPr>
        <p:txBody>
          <a:bodyPr>
            <a:normAutofit fontScale="90000"/>
          </a:bodyPr>
          <a:lstStyle/>
          <a:p>
            <a:r>
              <a:rPr lang="es-CO" dirty="0"/>
              <a:t>Valoración probatoria</a:t>
            </a:r>
          </a:p>
        </p:txBody>
      </p:sp>
      <p:sp>
        <p:nvSpPr>
          <p:cNvPr id="4" name="Bocadillo: rectángulo 3">
            <a:extLst>
              <a:ext uri="{FF2B5EF4-FFF2-40B4-BE49-F238E27FC236}">
                <a16:creationId xmlns:a16="http://schemas.microsoft.com/office/drawing/2014/main" id="{9C8217AB-9DDE-831F-3665-907F6643D639}"/>
              </a:ext>
            </a:extLst>
          </p:cNvPr>
          <p:cNvSpPr/>
          <p:nvPr/>
        </p:nvSpPr>
        <p:spPr>
          <a:xfrm>
            <a:off x="624723" y="1374775"/>
            <a:ext cx="3937000" cy="3768244"/>
          </a:xfrm>
          <a:prstGeom prst="wedgeRectCallout">
            <a:avLst/>
          </a:prstGeom>
          <a:solidFill>
            <a:schemeClr val="accent1">
              <a:lumMod val="75000"/>
              <a:lumOff val="25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B03553DF-4AF3-71AF-E8FC-2B227770A553}"/>
              </a:ext>
            </a:extLst>
          </p:cNvPr>
          <p:cNvSpPr txBox="1"/>
          <p:nvPr/>
        </p:nvSpPr>
        <p:spPr>
          <a:xfrm>
            <a:off x="739023" y="1412237"/>
            <a:ext cx="37084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“yo</a:t>
            </a:r>
            <a:r>
              <a:rPr lang="es-ES" sz="1800" spc="-6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</a:t>
            </a:r>
            <a:r>
              <a:rPr lang="es-ES" sz="1800" spc="-5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alcanzo</a:t>
            </a:r>
            <a:r>
              <a:rPr lang="es-ES" sz="1800" spc="-5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es-ES" sz="1800" spc="-5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escuchar</a:t>
            </a:r>
            <a:r>
              <a:rPr lang="es-ES" sz="1800" spc="-6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es-ES" sz="1800" spc="-4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</a:t>
            </a:r>
            <a:r>
              <a:rPr lang="es-ES" sz="1800" spc="-5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mamá</a:t>
            </a:r>
            <a:r>
              <a:rPr lang="es-ES" sz="1800" spc="-29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que</a:t>
            </a:r>
            <a:r>
              <a:rPr lang="es-ES" sz="1800" spc="-4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</a:t>
            </a:r>
            <a:r>
              <a:rPr lang="es-ES" sz="1800" spc="-4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estaba</a:t>
            </a:r>
            <a:r>
              <a:rPr lang="es-ES" sz="1800" spc="-4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diciendo</a:t>
            </a:r>
            <a:r>
              <a:rPr lang="es-ES" sz="1800" spc="-5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</a:t>
            </a:r>
            <a:r>
              <a:rPr lang="es-ES" sz="1800" spc="-4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que</a:t>
            </a:r>
            <a:r>
              <a:rPr lang="es-ES" sz="1800" spc="-4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ella</a:t>
            </a:r>
            <a:r>
              <a:rPr lang="es-ES" sz="1800" spc="-4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</a:t>
            </a:r>
            <a:r>
              <a:rPr lang="es-ES" sz="1800" spc="-4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quería</a:t>
            </a:r>
            <a:r>
              <a:rPr lang="es-ES" sz="1800" spc="-4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vivir</a:t>
            </a:r>
            <a:r>
              <a:rPr lang="es-ES" sz="1800" spc="-5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más</a:t>
            </a:r>
            <a:r>
              <a:rPr lang="es-ES" sz="1800" spc="-5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</a:t>
            </a:r>
            <a:r>
              <a:rPr lang="es-ES" sz="1800" spc="-4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él,</a:t>
            </a:r>
            <a:r>
              <a:rPr lang="es-ES" sz="1800" spc="-4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</a:t>
            </a:r>
            <a:r>
              <a:rPr lang="es-ES" sz="1800" spc="-4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que</a:t>
            </a:r>
            <a:r>
              <a:rPr lang="es-ES" sz="1800" spc="-4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él</a:t>
            </a:r>
            <a:r>
              <a:rPr lang="es-ES" sz="1800" spc="-4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sabía</a:t>
            </a:r>
            <a:r>
              <a:rPr lang="es-ES" sz="1800" spc="-4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los</a:t>
            </a:r>
            <a:r>
              <a:rPr lang="es-ES" sz="1800" spc="-4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motivos</a:t>
            </a:r>
            <a:r>
              <a:rPr lang="es-ES" sz="1800" spc="-3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por el cual ella no quería más vivir con él, yo me regreso nuevamente para mi</a:t>
            </a:r>
            <a:r>
              <a:rPr lang="es-ES" sz="1800" spc="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spc="-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habitación,</a:t>
            </a:r>
            <a:r>
              <a:rPr lang="es-ES" sz="1800" spc="-7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spc="-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porque</a:t>
            </a:r>
            <a:r>
              <a:rPr lang="es-ES" sz="1800" spc="-7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spc="-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esas</a:t>
            </a:r>
            <a:r>
              <a:rPr lang="es-ES" sz="1800" spc="-5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spc="-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conversaciones</a:t>
            </a:r>
            <a:r>
              <a:rPr lang="es-ES" sz="1800" spc="-7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para</a:t>
            </a:r>
            <a:r>
              <a:rPr lang="es-ES" sz="1800" spc="-6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</a:t>
            </a:r>
            <a:r>
              <a:rPr lang="es-ES" sz="1800" spc="-6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eran</a:t>
            </a:r>
            <a:r>
              <a:rPr lang="es-ES" sz="1800" spc="-6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normales,</a:t>
            </a:r>
            <a:r>
              <a:rPr lang="es-ES" sz="1800" spc="-7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porque</a:t>
            </a:r>
            <a:r>
              <a:rPr lang="es-ES" sz="1800" spc="-6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siempre</a:t>
            </a:r>
            <a:r>
              <a:rPr lang="es-ES" sz="1800" spc="-7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que</a:t>
            </a:r>
            <a:r>
              <a:rPr lang="es-ES" sz="1800" spc="-31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ellos conversaban llegaban al mismo tema, mi mamá siempre le decía lo mismo, que</a:t>
            </a:r>
            <a:r>
              <a:rPr lang="es-ES" sz="1800" spc="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 quería vivir más con él, cuando yo voy por la mitad de la sala, yo escucho el grito</a:t>
            </a:r>
            <a:r>
              <a:rPr lang="es-ES" sz="1800" spc="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 mi mamá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</a:t>
            </a:r>
            <a:endParaRPr lang="es-CO" dirty="0"/>
          </a:p>
        </p:txBody>
      </p:sp>
      <p:sp>
        <p:nvSpPr>
          <p:cNvPr id="8" name="Bocadillo: ovalado 7">
            <a:extLst>
              <a:ext uri="{FF2B5EF4-FFF2-40B4-BE49-F238E27FC236}">
                <a16:creationId xmlns:a16="http://schemas.microsoft.com/office/drawing/2014/main" id="{4E932D93-61D5-E12A-C9EB-5E90F70BB72C}"/>
              </a:ext>
            </a:extLst>
          </p:cNvPr>
          <p:cNvSpPr/>
          <p:nvPr/>
        </p:nvSpPr>
        <p:spPr>
          <a:xfrm>
            <a:off x="6390523" y="941387"/>
            <a:ext cx="5176754" cy="4306009"/>
          </a:xfrm>
          <a:prstGeom prst="wedgeEllipseCallout">
            <a:avLst/>
          </a:prstGeom>
          <a:solidFill>
            <a:schemeClr val="bg2">
              <a:lumMod val="5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7887430D-7E22-DCBB-CB3A-BA8417C69EBD}"/>
              </a:ext>
            </a:extLst>
          </p:cNvPr>
          <p:cNvSpPr txBox="1"/>
          <p:nvPr/>
        </p:nvSpPr>
        <p:spPr>
          <a:xfrm>
            <a:off x="6699250" y="1852336"/>
            <a:ext cx="4559300" cy="2723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7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“(…)</a:t>
            </a:r>
            <a:r>
              <a:rPr lang="es-ES" sz="1700" spc="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7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muchos</a:t>
            </a:r>
            <a:r>
              <a:rPr lang="es-ES" sz="1700" spc="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7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años</a:t>
            </a:r>
            <a:r>
              <a:rPr lang="es-ES" sz="1700" spc="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7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antes de</a:t>
            </a:r>
            <a:r>
              <a:rPr lang="es-ES" sz="1700" spc="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7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</a:t>
            </a:r>
            <a:r>
              <a:rPr lang="es-ES" sz="1700" spc="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7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muerte</a:t>
            </a:r>
            <a:r>
              <a:rPr lang="es-ES" sz="1700" spc="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7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</a:t>
            </a:r>
            <a:r>
              <a:rPr lang="es-ES" sz="1700" spc="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7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papá</a:t>
            </a:r>
            <a:r>
              <a:rPr lang="es-ES" sz="1700" spc="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7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es-ES" sz="1700" spc="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7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maltrataba</a:t>
            </a:r>
            <a:r>
              <a:rPr lang="es-ES" sz="1700" spc="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7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físicamente</a:t>
            </a:r>
            <a:r>
              <a:rPr lang="es-ES" sz="1700" spc="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7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</a:t>
            </a:r>
            <a:r>
              <a:rPr lang="es-ES" sz="1700" spc="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7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verbalmente,</a:t>
            </a:r>
            <a:r>
              <a:rPr lang="es-ES" sz="1700" spc="-1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7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cada</a:t>
            </a:r>
            <a:r>
              <a:rPr lang="es-ES" sz="1700" spc="-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7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vez</a:t>
            </a:r>
            <a:r>
              <a:rPr lang="es-ES" sz="1700" spc="-1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7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que</a:t>
            </a:r>
            <a:r>
              <a:rPr lang="es-ES" sz="1700" spc="-2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7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él</a:t>
            </a:r>
            <a:r>
              <a:rPr lang="es-ES" sz="1700" spc="-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7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</a:t>
            </a:r>
            <a:r>
              <a:rPr lang="es-ES" sz="1700" spc="-2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7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emborrachaba</a:t>
            </a:r>
            <a:r>
              <a:rPr lang="es-ES" sz="1700" spc="-1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7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era</a:t>
            </a:r>
            <a:r>
              <a:rPr lang="es-ES" sz="1700" spc="-2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7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</a:t>
            </a:r>
            <a:r>
              <a:rPr lang="es-ES" sz="1700" spc="-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7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mismo</a:t>
            </a:r>
            <a:r>
              <a:rPr lang="es-ES" sz="1700" spc="-1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7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problema</a:t>
            </a:r>
            <a:r>
              <a:rPr lang="es-ES" sz="1700" spc="-2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7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todas</a:t>
            </a:r>
            <a:r>
              <a:rPr lang="es-ES" sz="1700" spc="-2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7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las</a:t>
            </a:r>
            <a:r>
              <a:rPr lang="es-ES" sz="1700" spc="-3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7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veces,</a:t>
            </a:r>
            <a:r>
              <a:rPr lang="es-ES" sz="1700" spc="-29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7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 pegaba puños con lo que encontrara en su camino para darle, en una ocasión llego</a:t>
            </a:r>
            <a:r>
              <a:rPr lang="es-ES" sz="1700" spc="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7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 una navaja y la intento degollarla; días antes de los hechos él llegaba a mi casa y</a:t>
            </a:r>
            <a:r>
              <a:rPr lang="es-ES" sz="1700" spc="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7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 colocaba quejas de que mi mama no quería vivir más con él y eso lo tenía</a:t>
            </a:r>
            <a:r>
              <a:rPr lang="es-ES" sz="1700" spc="5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7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molesto(…)”</a:t>
            </a:r>
            <a:endParaRPr lang="es-CO" sz="17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s-CO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359FCD99-1602-9D85-CD24-D0D1EF826F78}"/>
              </a:ext>
            </a:extLst>
          </p:cNvPr>
          <p:cNvSpPr txBox="1"/>
          <p:nvPr/>
        </p:nvSpPr>
        <p:spPr>
          <a:xfrm>
            <a:off x="510422" y="254327"/>
            <a:ext cx="7541377" cy="523220"/>
          </a:xfrm>
          <a:prstGeom prst="rect">
            <a:avLst/>
          </a:prstGeom>
          <a:solidFill>
            <a:schemeClr val="accent1">
              <a:lumMod val="90000"/>
              <a:lumOff val="1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CO" sz="2800" dirty="0">
                <a:solidFill>
                  <a:schemeClr val="bg1"/>
                </a:solidFill>
              </a:rPr>
              <a:t>VALORACIÓN DE LOS MEDIOS DE PRUEBA</a:t>
            </a:r>
            <a:endParaRPr lang="es-C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30599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ocadillo: ovalado 4">
            <a:extLst>
              <a:ext uri="{FF2B5EF4-FFF2-40B4-BE49-F238E27FC236}">
                <a16:creationId xmlns:a16="http://schemas.microsoft.com/office/drawing/2014/main" id="{7B3F1C95-5EA6-2A72-9887-0E8AA692CF05}"/>
              </a:ext>
            </a:extLst>
          </p:cNvPr>
          <p:cNvSpPr/>
          <p:nvPr/>
        </p:nvSpPr>
        <p:spPr>
          <a:xfrm>
            <a:off x="425450" y="748586"/>
            <a:ext cx="5505451" cy="5093414"/>
          </a:xfrm>
          <a:prstGeom prst="wedgeEllipseCallout">
            <a:avLst/>
          </a:prstGeom>
          <a:solidFill>
            <a:schemeClr val="accent1">
              <a:lumMod val="10000"/>
              <a:lumOff val="90000"/>
            </a:schemeClr>
          </a:solidFill>
          <a:ln>
            <a:solidFill>
              <a:schemeClr val="accent1">
                <a:lumMod val="10000"/>
                <a:lumOff val="9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" name="Bocadillo nube: nube 2">
            <a:extLst>
              <a:ext uri="{FF2B5EF4-FFF2-40B4-BE49-F238E27FC236}">
                <a16:creationId xmlns:a16="http://schemas.microsoft.com/office/drawing/2014/main" id="{8CFED095-1E22-384E-456B-9591CBF9FF13}"/>
              </a:ext>
            </a:extLst>
          </p:cNvPr>
          <p:cNvSpPr/>
          <p:nvPr/>
        </p:nvSpPr>
        <p:spPr>
          <a:xfrm>
            <a:off x="6261100" y="1016000"/>
            <a:ext cx="5511800" cy="4826000"/>
          </a:xfrm>
          <a:prstGeom prst="cloudCallou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 dirty="0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E51B82BC-DBC8-65E5-20C7-C8EE63CE8466}"/>
              </a:ext>
            </a:extLst>
          </p:cNvPr>
          <p:cNvSpPr txBox="1"/>
          <p:nvPr/>
        </p:nvSpPr>
        <p:spPr>
          <a:xfrm>
            <a:off x="6978650" y="1676400"/>
            <a:ext cx="40767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“la</a:t>
            </a:r>
            <a:r>
              <a:rPr lang="es-ES" spc="-35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maltrataba</a:t>
            </a:r>
            <a:r>
              <a:rPr lang="es-ES" spc="-35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tanto</a:t>
            </a:r>
            <a:r>
              <a:rPr lang="es-ES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física</a:t>
            </a:r>
            <a:r>
              <a:rPr lang="es-ES" spc="-35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como</a:t>
            </a:r>
            <a:r>
              <a:rPr lang="es-ES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verbalmente,</a:t>
            </a:r>
            <a:r>
              <a:rPr lang="es-ES" spc="-3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desde</a:t>
            </a:r>
            <a:r>
              <a:rPr lang="es-ES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siempre</a:t>
            </a:r>
            <a:r>
              <a:rPr lang="es-ES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toda</a:t>
            </a:r>
            <a:r>
              <a:rPr lang="es-ES" spc="-4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es-ES" spc="-35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vida,</a:t>
            </a:r>
            <a:r>
              <a:rPr lang="es-ES" spc="-35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lo</a:t>
            </a:r>
            <a:r>
              <a:rPr lang="es-ES" spc="-3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maltrataba,</a:t>
            </a:r>
            <a:r>
              <a:rPr lang="es-ES" spc="-3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él la maltrataba, más aún cuando andaba bebiendo la maltrataba más a golpes y</a:t>
            </a:r>
            <a:r>
              <a:rPr lang="es-ES" spc="5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verbalmente, desde que mi hermana vivía con ellos mi papá se había</a:t>
            </a:r>
            <a:r>
              <a:rPr lang="es-ES" spc="5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compuesto</a:t>
            </a:r>
            <a:r>
              <a:rPr lang="es-ES" spc="-8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un</a:t>
            </a:r>
            <a:r>
              <a:rPr lang="es-ES" spc="-75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poquito</a:t>
            </a:r>
            <a:r>
              <a:rPr lang="es-ES" spc="-65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en</a:t>
            </a:r>
            <a:r>
              <a:rPr lang="es-ES" spc="-75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cuanto</a:t>
            </a:r>
            <a:r>
              <a:rPr lang="es-ES" spc="-75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al</a:t>
            </a:r>
            <a:r>
              <a:rPr lang="es-ES" spc="-6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maltrato</a:t>
            </a:r>
            <a:r>
              <a:rPr lang="es-ES" spc="-75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físico,</a:t>
            </a:r>
            <a:r>
              <a:rPr lang="es-ES" spc="-7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porque</a:t>
            </a:r>
            <a:r>
              <a:rPr lang="es-ES" spc="-65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obviamente</a:t>
            </a:r>
            <a:r>
              <a:rPr lang="es-ES" spc="-75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mi</a:t>
            </a:r>
            <a:r>
              <a:rPr lang="es-ES" spc="-75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hermana</a:t>
            </a:r>
            <a:r>
              <a:rPr lang="es-ES" spc="-315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estaba ahí, pero de palabras si la seguía maltratando, tanto así que la obligaba a tener</a:t>
            </a:r>
            <a:r>
              <a:rPr lang="es-ES" spc="5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relaciones</a:t>
            </a:r>
            <a:r>
              <a:rPr lang="es-ES" spc="-25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sexuales</a:t>
            </a:r>
            <a:r>
              <a:rPr lang="es-ES" spc="-35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con</a:t>
            </a:r>
            <a:r>
              <a:rPr lang="es-ES" spc="-2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él,</a:t>
            </a:r>
            <a:r>
              <a:rPr lang="es-ES" spc="-2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es-ES" spc="-25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agarraba</a:t>
            </a:r>
            <a:r>
              <a:rPr lang="es-ES" spc="-3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es-ES" spc="-25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es-ES" spc="-2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fuerza”</a:t>
            </a:r>
            <a:endParaRPr lang="es-CO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es-CO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7A152CC9-B2E7-D981-6AE4-1BB03474CC25}"/>
              </a:ext>
            </a:extLst>
          </p:cNvPr>
          <p:cNvSpPr txBox="1"/>
          <p:nvPr/>
        </p:nvSpPr>
        <p:spPr>
          <a:xfrm>
            <a:off x="1422400" y="1443841"/>
            <a:ext cx="37846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“ya venían ocurriendo muchos, problemas porque él era muy</a:t>
            </a:r>
            <a:r>
              <a:rPr lang="es-ES" sz="1800" spc="5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celoso</a:t>
            </a:r>
            <a:r>
              <a:rPr lang="es-ES" sz="1800" spc="-55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</a:t>
            </a:r>
            <a:r>
              <a:rPr lang="es-ES" sz="1800" spc="-5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posesivo,</a:t>
            </a:r>
            <a:r>
              <a:rPr lang="es-ES" sz="1800" spc="-4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tanto</a:t>
            </a:r>
            <a:r>
              <a:rPr lang="es-ES" sz="1800" spc="-5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así</a:t>
            </a:r>
            <a:r>
              <a:rPr lang="es-ES" sz="1800" spc="-5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que</a:t>
            </a:r>
            <a:r>
              <a:rPr lang="es-ES" sz="1800" spc="-45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</a:t>
            </a:r>
            <a:r>
              <a:rPr lang="es-ES" sz="1800" spc="-5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es-ES" sz="1800" spc="-45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dejaba</a:t>
            </a:r>
            <a:r>
              <a:rPr lang="es-ES" sz="1800" spc="-5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ir</a:t>
            </a:r>
            <a:r>
              <a:rPr lang="es-ES" sz="1800" spc="-4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es-ES" sz="1800" spc="-5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es-ES" sz="1800" spc="-5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tienda,</a:t>
            </a:r>
            <a:r>
              <a:rPr lang="es-ES" sz="1800" spc="-4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</a:t>
            </a:r>
            <a:r>
              <a:rPr lang="es-ES" sz="1800" spc="-5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</a:t>
            </a:r>
            <a:r>
              <a:rPr lang="es-ES" sz="1800" spc="-45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ella</a:t>
            </a:r>
            <a:r>
              <a:rPr lang="es-ES" sz="1800" spc="-4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iba</a:t>
            </a:r>
            <a:r>
              <a:rPr lang="es-ES" sz="1800" spc="-45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él</a:t>
            </a:r>
            <a:r>
              <a:rPr lang="es-ES" sz="1800" spc="-6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</a:t>
            </a:r>
            <a:r>
              <a:rPr lang="es-ES" sz="1800" spc="-45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</a:t>
            </a:r>
            <a:r>
              <a:rPr lang="es-ES" sz="1800" spc="-45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iba</a:t>
            </a:r>
            <a:r>
              <a:rPr lang="es-ES" sz="1800" spc="-45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detrás</a:t>
            </a:r>
            <a:r>
              <a:rPr lang="es-ES" sz="1800" spc="-295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para</a:t>
            </a:r>
            <a:r>
              <a:rPr lang="es-ES" sz="1800" spc="-15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ver</a:t>
            </a:r>
            <a:r>
              <a:rPr lang="es-ES" sz="1800" spc="-1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para</a:t>
            </a:r>
            <a:r>
              <a:rPr lang="es-ES" sz="1800" spc="-15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donde</a:t>
            </a:r>
            <a:r>
              <a:rPr lang="es-ES" sz="1800" spc="-1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cogía</a:t>
            </a:r>
            <a:r>
              <a:rPr lang="es-ES" sz="1800" spc="-15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ella,</a:t>
            </a:r>
            <a:r>
              <a:rPr lang="es-ES" sz="1800" spc="-1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esa</a:t>
            </a:r>
            <a:r>
              <a:rPr lang="es-ES" sz="1800" spc="-15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situación</a:t>
            </a:r>
            <a:r>
              <a:rPr lang="es-ES" sz="1800" spc="-15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fue</a:t>
            </a:r>
            <a:r>
              <a:rPr lang="es-ES" sz="1800" spc="-15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es-ES" sz="1800" spc="-1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que</a:t>
            </a:r>
            <a:r>
              <a:rPr lang="es-ES" sz="1800" spc="-1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hizo</a:t>
            </a:r>
            <a:r>
              <a:rPr lang="es-ES" sz="1800" spc="-2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que</a:t>
            </a:r>
            <a:r>
              <a:rPr lang="es-ES" sz="1800" spc="-1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</a:t>
            </a:r>
            <a:r>
              <a:rPr lang="es-ES" sz="1800" spc="-2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mamá</a:t>
            </a:r>
            <a:r>
              <a:rPr lang="es-ES" sz="1800" spc="-5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</a:t>
            </a:r>
            <a:r>
              <a:rPr lang="es-ES" sz="1800" spc="-15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aburriera</a:t>
            </a:r>
            <a:r>
              <a:rPr lang="es-ES" sz="1800" spc="-295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aún más de la situación que tenía (…)  y</a:t>
            </a:r>
            <a:r>
              <a:rPr lang="es-ES" sz="1800" spc="-7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</a:t>
            </a:r>
            <a:r>
              <a:rPr lang="es-ES" sz="1800" spc="-8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mamá</a:t>
            </a:r>
            <a:r>
              <a:rPr lang="es-ES" sz="1800" spc="-8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tomó</a:t>
            </a:r>
            <a:r>
              <a:rPr lang="es-ES" sz="1800" spc="-8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es-ES" sz="1800" spc="-75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decisión</a:t>
            </a:r>
            <a:r>
              <a:rPr lang="es-ES" sz="1800" spc="-8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</a:t>
            </a:r>
            <a:r>
              <a:rPr lang="es-ES" sz="1800" spc="-7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ese</a:t>
            </a:r>
            <a:r>
              <a:rPr lang="es-ES" sz="1800" spc="-7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momento</a:t>
            </a:r>
            <a:r>
              <a:rPr lang="es-ES" sz="1800" spc="-8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vivir</a:t>
            </a:r>
            <a:r>
              <a:rPr lang="es-ES" sz="1800" spc="-315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más</a:t>
            </a:r>
            <a:r>
              <a:rPr lang="es-ES" sz="1800" spc="-8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</a:t>
            </a:r>
            <a:r>
              <a:rPr lang="es-ES" sz="1800" spc="-7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él,</a:t>
            </a:r>
            <a:r>
              <a:rPr lang="es-ES" sz="1800" spc="-7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</a:t>
            </a:r>
            <a:r>
              <a:rPr lang="es-ES" sz="1800" spc="-7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quería</a:t>
            </a:r>
            <a:r>
              <a:rPr lang="es-ES" sz="1800" spc="-7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que</a:t>
            </a:r>
            <a:r>
              <a:rPr lang="es-ES" sz="1800" spc="-7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él</a:t>
            </a:r>
            <a:r>
              <a:rPr lang="es-ES" sz="1800" spc="-7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viviera</a:t>
            </a:r>
            <a:r>
              <a:rPr lang="es-ES" sz="1800" spc="-7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más</a:t>
            </a:r>
            <a:r>
              <a:rPr lang="es-ES" sz="1800" spc="-75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</a:t>
            </a:r>
            <a:r>
              <a:rPr lang="es-ES" sz="1800" spc="-7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es-ES" sz="1800" spc="-7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casa</a:t>
            </a:r>
            <a:r>
              <a:rPr lang="es-ES" sz="1800" spc="-7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porque</a:t>
            </a:r>
            <a:r>
              <a:rPr lang="es-ES" sz="1800" spc="-65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</a:t>
            </a:r>
            <a:r>
              <a:rPr lang="es-ES" sz="1800" spc="-7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</a:t>
            </a:r>
            <a:r>
              <a:rPr lang="es-ES" sz="1800" spc="-65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tenía</a:t>
            </a:r>
            <a:r>
              <a:rPr lang="es-ES" sz="1800" spc="-7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miedo,</a:t>
            </a:r>
            <a:r>
              <a:rPr lang="es-ES" sz="1800" spc="-7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ese</a:t>
            </a:r>
            <a:r>
              <a:rPr lang="es-ES" sz="1800" spc="-65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día</a:t>
            </a:r>
            <a:r>
              <a:rPr lang="es-ES" sz="1800" spc="-315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solidFill>
                  <a:schemeClr val="tx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nos tenía amenazado que se iba a matar con un veneno de rata.  </a:t>
            </a:r>
            <a:r>
              <a:rPr lang="es-ES" dirty="0">
                <a:solidFill>
                  <a:schemeClr val="tx2"/>
                </a:solidFill>
                <a:latin typeface="Times New Roman" panose="02020603050405020304" pitchFamily="18" charset="0"/>
              </a:rPr>
              <a:t>(…)</a:t>
            </a:r>
          </a:p>
          <a:p>
            <a:endParaRPr lang="es-CO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22249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73AAFAA-0738-79AA-841C-659A82DB38C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730250"/>
            <a:ext cx="11029950" cy="987425"/>
          </a:xfrm>
        </p:spPr>
        <p:txBody>
          <a:bodyPr/>
          <a:lstStyle/>
          <a:p>
            <a:r>
              <a:rPr lang="es-CO" dirty="0"/>
              <a:t>Razones de la decisión judicial 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229B5159-7D7F-11D5-6DD6-67BDC2A5B0D8}"/>
              </a:ext>
            </a:extLst>
          </p:cNvPr>
          <p:cNvSpPr txBox="1"/>
          <p:nvPr/>
        </p:nvSpPr>
        <p:spPr>
          <a:xfrm>
            <a:off x="-177800" y="730250"/>
            <a:ext cx="8115300" cy="53026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3860" marR="383540" algn="just">
              <a:lnSpc>
                <a:spcPct val="146000"/>
              </a:lnSpc>
              <a:spcAft>
                <a:spcPts val="0"/>
              </a:spcAft>
            </a:pPr>
            <a:r>
              <a:rPr lang="es-ES" dirty="0"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es-ES" sz="1800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agresión</a:t>
            </a:r>
            <a:r>
              <a:rPr lang="es-ES" sz="1800" spc="-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</a:t>
            </a:r>
            <a:r>
              <a:rPr lang="es-ES" sz="1800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</a:t>
            </a:r>
            <a:r>
              <a:rPr lang="es-ES" sz="1800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resultado</a:t>
            </a:r>
            <a:r>
              <a:rPr lang="es-ES" sz="1800" spc="-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deriva</a:t>
            </a:r>
            <a:r>
              <a:rPr lang="es-ES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</a:t>
            </a:r>
            <a:r>
              <a:rPr lang="es-ES" sz="1800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es-ES" sz="1800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negativa</a:t>
            </a:r>
            <a:r>
              <a:rPr lang="es-ES" sz="1800" spc="-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</a:t>
            </a:r>
            <a:r>
              <a:rPr lang="es-ES" sz="1800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es-ES" sz="1800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víctima</a:t>
            </a:r>
            <a:r>
              <a:rPr lang="es-ES" sz="1800" spc="-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</a:t>
            </a:r>
            <a:r>
              <a:rPr lang="es-ES" sz="1800" spc="-3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restablecer la convivencia con el acusado, situación que debe ser valorada por</a:t>
            </a:r>
            <a:r>
              <a:rPr lang="es-ES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esta judicatura como un caso de violencia contra la mujer en razón del género dado que</a:t>
            </a:r>
            <a:r>
              <a:rPr lang="es-ES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803910" marR="383540" indent="-400050" algn="just">
              <a:lnSpc>
                <a:spcPct val="146000"/>
              </a:lnSpc>
              <a:spcAft>
                <a:spcPts val="0"/>
              </a:spcAft>
              <a:buAutoNum type="romanLcParenR"/>
            </a:pP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entre la víctima y el procesado existía una relación sentimental, </a:t>
            </a:r>
          </a:p>
          <a:p>
            <a:pPr marL="803910" marR="383540" indent="-400050" algn="just">
              <a:lnSpc>
                <a:spcPct val="146000"/>
              </a:lnSpc>
              <a:spcAft>
                <a:spcPts val="0"/>
              </a:spcAft>
              <a:buAutoNum type="romanLcParenR"/>
            </a:pP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esa relación se caracterizó a</a:t>
            </a:r>
            <a:r>
              <a:rPr lang="es-ES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</a:t>
            </a:r>
            <a:r>
              <a:rPr lang="es-ES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largo</a:t>
            </a:r>
            <a:r>
              <a:rPr lang="es-ES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del</a:t>
            </a:r>
            <a:r>
              <a:rPr lang="es-ES" sz="18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tiempo</a:t>
            </a:r>
            <a:r>
              <a:rPr lang="es-ES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por</a:t>
            </a:r>
            <a:r>
              <a:rPr lang="es-ES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los</a:t>
            </a:r>
            <a:r>
              <a:rPr lang="es-ES" sz="1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continuos</a:t>
            </a:r>
            <a:r>
              <a:rPr lang="es-ES" sz="18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maltratos</a:t>
            </a:r>
            <a:r>
              <a:rPr lang="es-ES" sz="18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físicos</a:t>
            </a:r>
            <a:r>
              <a:rPr lang="es-ES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</a:t>
            </a:r>
            <a:r>
              <a:rPr lang="es-ES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verbales</a:t>
            </a:r>
            <a:r>
              <a:rPr lang="es-ES" sz="18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es-ES" sz="18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los</a:t>
            </a:r>
            <a:r>
              <a:rPr lang="es-ES" sz="18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que</a:t>
            </a:r>
            <a:r>
              <a:rPr lang="es-ES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</a:t>
            </a:r>
            <a:r>
              <a:rPr lang="es-ES" sz="18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procesado</a:t>
            </a:r>
            <a:r>
              <a:rPr lang="es-ES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sometía</a:t>
            </a:r>
            <a:r>
              <a:rPr lang="es-ES" sz="1800" spc="-29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es-ES" sz="18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 pareja,</a:t>
            </a:r>
            <a:r>
              <a:rPr lang="es-ES" sz="1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pPr marL="803910" marR="383540" indent="-400050" algn="just">
              <a:lnSpc>
                <a:spcPct val="146000"/>
              </a:lnSpc>
              <a:spcAft>
                <a:spcPts val="0"/>
              </a:spcAft>
              <a:buAutoNum type="romanLcParenR"/>
            </a:pP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es-ES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discusión</a:t>
            </a:r>
            <a:r>
              <a:rPr lang="es-ES" sz="18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que</a:t>
            </a:r>
            <a:r>
              <a:rPr lang="es-ES" sz="1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</a:t>
            </a:r>
            <a:r>
              <a:rPr lang="es-ES" sz="18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suscitó</a:t>
            </a:r>
            <a:r>
              <a:rPr lang="es-ES" sz="18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</a:t>
            </a:r>
            <a:r>
              <a:rPr lang="es-ES" sz="18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19</a:t>
            </a:r>
            <a:r>
              <a:rPr lang="es-ES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</a:t>
            </a:r>
            <a:r>
              <a:rPr lang="es-ES" sz="18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noviembre</a:t>
            </a:r>
            <a:r>
              <a:rPr lang="es-ES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</a:t>
            </a:r>
            <a:r>
              <a:rPr lang="es-ES" sz="18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2016</a:t>
            </a:r>
            <a:r>
              <a:rPr lang="es-ES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y,</a:t>
            </a:r>
            <a:r>
              <a:rPr lang="es-ES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que</a:t>
            </a:r>
            <a:r>
              <a:rPr lang="es-ES" sz="1800" spc="-3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culminó</a:t>
            </a:r>
            <a:r>
              <a:rPr lang="es-ES" sz="1800" spc="-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</a:t>
            </a:r>
            <a:r>
              <a:rPr lang="es-ES" sz="1800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es-ES" sz="1800" spc="-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muerte</a:t>
            </a:r>
            <a:r>
              <a:rPr lang="es-ES" sz="1800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</a:t>
            </a:r>
            <a:r>
              <a:rPr lang="es-ES" sz="1800" spc="-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es-ES" sz="1800" spc="-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mujer,</a:t>
            </a:r>
            <a:r>
              <a:rPr lang="es-ES" sz="1800" spc="-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tuvo</a:t>
            </a:r>
            <a:r>
              <a:rPr lang="es-ES" sz="1800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origen</a:t>
            </a:r>
            <a:r>
              <a:rPr lang="es-ES" sz="1800" spc="-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</a:t>
            </a:r>
            <a:r>
              <a:rPr lang="es-ES" sz="1800" spc="-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</a:t>
            </a:r>
            <a:r>
              <a:rPr lang="es-ES" sz="1800" spc="-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deseo</a:t>
            </a:r>
            <a:r>
              <a:rPr lang="es-ES" sz="1800" spc="-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</a:t>
            </a:r>
            <a:r>
              <a:rPr lang="es-ES" sz="1800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es-ES" sz="1800" spc="-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víctima</a:t>
            </a:r>
            <a:r>
              <a:rPr lang="es-ES" sz="1800" spc="-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</a:t>
            </a:r>
            <a:r>
              <a:rPr lang="es-ES" sz="1800" spc="-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</a:t>
            </a:r>
            <a:r>
              <a:rPr lang="es-ES" sz="1800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acceder</a:t>
            </a:r>
            <a:r>
              <a:rPr lang="es-ES" sz="1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es-ES" sz="1800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que</a:t>
            </a:r>
            <a:r>
              <a:rPr lang="es-ES" sz="1800" spc="-3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 acusado regresara a vivir con ella en el lugar de los hechos y, </a:t>
            </a:r>
          </a:p>
          <a:p>
            <a:pPr marL="803910" marR="383540" indent="-400050" algn="just">
              <a:lnSpc>
                <a:spcPct val="146000"/>
              </a:lnSpc>
              <a:spcAft>
                <a:spcPts val="0"/>
              </a:spcAft>
              <a:buAutoNum type="romanLcParenR"/>
            </a:pPr>
            <a:r>
              <a:rPr lang="es-ES" dirty="0">
                <a:latin typeface="Times New Roman" panose="02020603050405020304" pitchFamily="18" charset="0"/>
                <a:ea typeface="Times New Roman" panose="02020603050405020304" pitchFamily="18" charset="0"/>
              </a:rPr>
              <a:t>el acusado,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 no aceptar la negativa de</a:t>
            </a:r>
            <a:r>
              <a:rPr lang="es-ES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es-ES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víctima atenta contra la vida de ésta, le causa una herida con arma blanca de tal gravedad que le ocasiona la muerte.</a:t>
            </a:r>
            <a:endParaRPr lang="es-CO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057BA354-73D3-C51F-98F0-302E67FF05C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47" t="7199" r="40070" b="17847"/>
          <a:stretch/>
        </p:blipFill>
        <p:spPr bwMode="auto">
          <a:xfrm>
            <a:off x="7609938" y="1223962"/>
            <a:ext cx="4315361" cy="4249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38960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>
            <a:extLst>
              <a:ext uri="{FF2B5EF4-FFF2-40B4-BE49-F238E27FC236}">
                <a16:creationId xmlns:a16="http://schemas.microsoft.com/office/drawing/2014/main" id="{AEE4CF45-20F6-A7FD-6CBC-0172C883D4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0199" y="1257300"/>
            <a:ext cx="5876451" cy="3994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3262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A7DE52-8BAC-412A-8A9A-A0A5566EC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Violencia contra la mujer - </a:t>
            </a:r>
            <a:r>
              <a:rPr lang="es-CO" cap="none" dirty="0"/>
              <a:t>¿En qué consiste?</a:t>
            </a:r>
            <a:endParaRPr lang="es-CO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D5B5AED8-942C-4A64-5C7D-C3ED2FF1F952}"/>
              </a:ext>
            </a:extLst>
          </p:cNvPr>
          <p:cNvSpPr txBox="1"/>
          <p:nvPr/>
        </p:nvSpPr>
        <p:spPr>
          <a:xfrm>
            <a:off x="581192" y="2006600"/>
            <a:ext cx="667050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800" b="1" i="0" u="none" strike="noStrike" cap="none" normalizeH="0" baseline="0" dirty="0" bmk="">
                <a:ln>
                  <a:noFill/>
                </a:ln>
                <a:solidFill>
                  <a:srgbClr val="4B4949"/>
                </a:solidFill>
                <a:effectLst/>
                <a:latin typeface="Garamond" panose="02020404030301010803" pitchFamily="18" charset="0"/>
              </a:rPr>
              <a:t>Por violencia contra la mujer </a:t>
            </a:r>
            <a:r>
              <a:rPr kumimoji="0" lang="es-CO" altLang="es-CO" sz="1800" b="0" i="0" u="none" strike="noStrike" cap="none" normalizeH="0" baseline="0" dirty="0" bmk="">
                <a:ln>
                  <a:noFill/>
                </a:ln>
                <a:solidFill>
                  <a:srgbClr val="4B4949"/>
                </a:solidFill>
                <a:effectLst/>
                <a:latin typeface="Garamond" panose="02020404030301010803" pitchFamily="18" charset="0"/>
              </a:rPr>
              <a:t>se entiende cualquier acción u omisión, que le cause muerte, </a:t>
            </a:r>
            <a:r>
              <a:rPr kumimoji="0" lang="es-CO" altLang="es-CO" sz="1800" b="1" i="0" u="none" strike="noStrike" cap="none" normalizeH="0" baseline="0" dirty="0" bmk="">
                <a:ln>
                  <a:noFill/>
                </a:ln>
                <a:solidFill>
                  <a:srgbClr val="4B4949"/>
                </a:solidFill>
                <a:effectLst/>
                <a:latin typeface="Garamond" panose="02020404030301010803" pitchFamily="18" charset="0"/>
              </a:rPr>
              <a:t>daño o sufrimiento físico, sexual, psicológico, económico o patrimonial </a:t>
            </a:r>
            <a:r>
              <a:rPr kumimoji="0" lang="es-CO" altLang="es-CO" sz="1800" b="0" i="0" u="none" strike="noStrike" cap="none" normalizeH="0" baseline="0" dirty="0" bmk="">
                <a:ln>
                  <a:noFill/>
                </a:ln>
                <a:solidFill>
                  <a:srgbClr val="4B4949"/>
                </a:solidFill>
                <a:effectLst/>
                <a:latin typeface="Garamond" panose="02020404030301010803" pitchFamily="18" charset="0"/>
              </a:rPr>
              <a:t>por su condición de mujer, así como las amenazas de tales actos, la coacción o la privación arbitraria de la libertad, bien sea que se presente en el ámbito público o en el privado.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CO" altLang="es-CO" dirty="0" bmk="">
              <a:solidFill>
                <a:srgbClr val="4B4949"/>
              </a:solidFill>
              <a:latin typeface="Garamond" panose="02020404030301010803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800" b="1" i="0" u="none" strike="noStrike" cap="none" normalizeH="0" baseline="0" dirty="0" bmk="">
                <a:ln>
                  <a:noFill/>
                </a:ln>
                <a:solidFill>
                  <a:srgbClr val="4B4949"/>
                </a:solidFill>
                <a:effectLst/>
                <a:latin typeface="Garamond" panose="02020404030301010803" pitchFamily="18" charset="0"/>
              </a:rPr>
              <a:t>Violencia económica</a:t>
            </a:r>
            <a:r>
              <a:rPr kumimoji="0" lang="es-CO" altLang="es-CO" sz="1800" b="0" i="0" u="none" strike="noStrike" cap="none" normalizeH="0" baseline="0" dirty="0" bmk="">
                <a:ln>
                  <a:noFill/>
                </a:ln>
                <a:solidFill>
                  <a:srgbClr val="4B4949"/>
                </a:solidFill>
                <a:effectLst/>
                <a:latin typeface="Garamond" panose="02020404030301010803" pitchFamily="18" charset="0"/>
              </a:rPr>
              <a:t>, se entiende cualquier acción u omisión orientada al abuso económico, el control abusivo de las finanzas, recompensas o castigos monetarios a las mujeres por razón de su condición social, económica o política. Esta forma de violencia puede consolidarse en las relaciones de pareja, familiares, en las laborales o en las económicas.</a:t>
            </a:r>
            <a:endParaRPr kumimoji="0" lang="es-CO" altLang="es-CO" sz="1800" b="0" i="0" u="none" strike="noStrike" cap="none" normalizeH="0" baseline="0" dirty="0" bmk="">
              <a:ln>
                <a:noFill/>
              </a:ln>
              <a:solidFill>
                <a:srgbClr val="0073FF"/>
              </a:solidFill>
              <a:effectLst/>
              <a:latin typeface="Garamond" panose="02020404030301010803" pitchFamily="18" charset="0"/>
              <a:hlinkClick r:id="rId2" tooltip="Ir al inicio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CO" altLang="es-CO" sz="1800" b="0" i="0" u="none" strike="noStrike" cap="none" normalizeH="0" baseline="0" dirty="0" bmk="">
                <a:ln>
                  <a:noFill/>
                </a:ln>
                <a:solidFill>
                  <a:srgbClr val="0073FF"/>
                </a:solidFill>
                <a:effectLst/>
                <a:latin typeface="Open Sans" panose="020B0606030504020204" pitchFamily="34" charset="0"/>
                <a:hlinkClick r:id="rId2" tooltip="Ir al inicio"/>
              </a:rPr>
              <a:t> </a:t>
            </a:r>
            <a:endParaRPr kumimoji="0" lang="es-CO" altLang="es-CO" sz="2800" b="0" i="0" u="none" strike="noStrike" cap="none" normalizeH="0" baseline="0" dirty="0" bmk="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pic>
        <p:nvPicPr>
          <p:cNvPr id="2054" name="Picture 6" descr="Ir al inicio">
            <a:hlinkClick r:id="rId2" tooltip="Ir al inicio"/>
            <a:extLst>
              <a:ext uri="{FF2B5EF4-FFF2-40B4-BE49-F238E27FC236}">
                <a16:creationId xmlns:a16="http://schemas.microsoft.com/office/drawing/2014/main" id="{47EADDBD-4F0F-BDC2-7FB0-B5AECFF77B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25" y="-274638"/>
            <a:ext cx="152400" cy="152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¿Qué es y cómo identificar la violencia vicaria? - YouTube">
            <a:extLst>
              <a:ext uri="{FF2B5EF4-FFF2-40B4-BE49-F238E27FC236}">
                <a16:creationId xmlns:a16="http://schemas.microsoft.com/office/drawing/2014/main" id="{DB9915DF-8B12-54FA-AEAB-70BA28C69E0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937" t="7963" r="10417"/>
          <a:stretch/>
        </p:blipFill>
        <p:spPr bwMode="auto">
          <a:xfrm>
            <a:off x="7775286" y="1866899"/>
            <a:ext cx="3388013" cy="40187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6704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6415B9-4C2E-24F2-E650-A7C3529DFF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dirty="0"/>
              <a:t>¿Qué es feminicidio?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9CACAC3-ED88-0367-0647-FC8D92250856}"/>
              </a:ext>
            </a:extLst>
          </p:cNvPr>
          <p:cNvSpPr txBox="1"/>
          <p:nvPr/>
        </p:nvSpPr>
        <p:spPr>
          <a:xfrm>
            <a:off x="575894" y="2053441"/>
            <a:ext cx="689170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i="0" dirty="0">
                <a:effectLst/>
                <a:latin typeface="Garamond" panose="02020404030301010803" pitchFamily="18" charset="0"/>
              </a:rPr>
              <a:t>El </a:t>
            </a:r>
            <a:r>
              <a:rPr lang="es-ES" i="1" dirty="0">
                <a:effectLst/>
                <a:latin typeface="Garamond" panose="02020404030301010803" pitchFamily="18" charset="0"/>
              </a:rPr>
              <a:t>feminicidio</a:t>
            </a:r>
            <a:r>
              <a:rPr lang="es-ES" i="0" dirty="0">
                <a:effectLst/>
                <a:latin typeface="Garamond" panose="02020404030301010803" pitchFamily="18" charset="0"/>
              </a:rPr>
              <a:t> se refiere al asesinato de una mujer por el hecho de serlo, el final de un medio continuo de violencia en el contexto de una sociedad patriarcal. </a:t>
            </a:r>
          </a:p>
          <a:p>
            <a:pPr algn="just"/>
            <a:endParaRPr lang="es-ES" dirty="0">
              <a:latin typeface="Garamond" panose="02020404030301010803" pitchFamily="18" charset="0"/>
            </a:endParaRPr>
          </a:p>
          <a:p>
            <a:pPr algn="just"/>
            <a:r>
              <a:rPr lang="es-ES" dirty="0">
                <a:latin typeface="Garamond" panose="02020404030301010803" pitchFamily="18" charset="0"/>
              </a:rPr>
              <a:t>De acuerdo con la relación </a:t>
            </a:r>
            <a:r>
              <a:rPr lang="es-ES" i="0" dirty="0">
                <a:effectLst/>
                <a:latin typeface="Garamond" panose="02020404030301010803" pitchFamily="18" charset="0"/>
              </a:rPr>
              <a:t>entre víctima y victimario en cuatro categorías: </a:t>
            </a:r>
          </a:p>
          <a:p>
            <a:pPr marL="400050" indent="-400050" algn="just">
              <a:buAutoNum type="romanLcParenR"/>
            </a:pPr>
            <a:r>
              <a:rPr lang="es-ES" i="0" dirty="0">
                <a:effectLst/>
                <a:latin typeface="Garamond" panose="02020404030301010803" pitchFamily="18" charset="0"/>
              </a:rPr>
              <a:t>Feminicidio de pareja íntima, </a:t>
            </a:r>
          </a:p>
          <a:p>
            <a:pPr marL="400050" indent="-400050" algn="just">
              <a:buAutoNum type="romanLcParenR"/>
            </a:pPr>
            <a:r>
              <a:rPr lang="es-ES" i="0" dirty="0">
                <a:effectLst/>
                <a:latin typeface="Garamond" panose="02020404030301010803" pitchFamily="18" charset="0"/>
              </a:rPr>
              <a:t>Feminicidio de familiares, </a:t>
            </a:r>
          </a:p>
          <a:p>
            <a:pPr marL="400050" indent="-400050" algn="just">
              <a:buAutoNum type="romanLcParenR"/>
            </a:pPr>
            <a:r>
              <a:rPr lang="es-ES" i="0" dirty="0">
                <a:effectLst/>
                <a:latin typeface="Garamond" panose="02020404030301010803" pitchFamily="18" charset="0"/>
              </a:rPr>
              <a:t>Feminicidio por otros conocidos y,</a:t>
            </a:r>
          </a:p>
          <a:p>
            <a:pPr marL="400050" indent="-400050" algn="just">
              <a:buAutoNum type="romanLcParenR"/>
            </a:pPr>
            <a:r>
              <a:rPr lang="es-ES" i="0" dirty="0">
                <a:effectLst/>
                <a:latin typeface="Garamond" panose="02020404030301010803" pitchFamily="18" charset="0"/>
              </a:rPr>
              <a:t>Feminicidio de extraños.</a:t>
            </a:r>
          </a:p>
          <a:p>
            <a:pPr algn="just"/>
            <a:endParaRPr lang="es-ES" dirty="0">
              <a:latin typeface="Garamond" panose="02020404030301010803" pitchFamily="18" charset="0"/>
            </a:endParaRPr>
          </a:p>
          <a:p>
            <a:pPr algn="just"/>
            <a:r>
              <a:rPr lang="es-ES" i="0" dirty="0">
                <a:effectLst/>
                <a:latin typeface="Garamond" panose="02020404030301010803" pitchFamily="18" charset="0"/>
              </a:rPr>
              <a:t>El feminicidio hace parte de las múltiples y complejas formas de violencias en contra de las mujeres, y debe entenderse como la expresión máxima de esa violencia, en la que el </a:t>
            </a:r>
            <a:r>
              <a:rPr lang="es-ES" dirty="0">
                <a:latin typeface="Garamond" panose="02020404030301010803" pitchFamily="18" charset="0"/>
              </a:rPr>
              <a:t>resultado de la acción con la que se pone fin a la vida de </a:t>
            </a:r>
            <a:r>
              <a:rPr lang="es-ES" i="0" dirty="0">
                <a:effectLst/>
                <a:latin typeface="Garamond" panose="02020404030301010803" pitchFamily="18" charset="0"/>
              </a:rPr>
              <a:t>las mujeres es un mecanismo a través del cual se mantienen las formas discriminación y de subordinación del género femenino.</a:t>
            </a:r>
            <a:endParaRPr lang="es-CO" dirty="0">
              <a:latin typeface="Garamond" panose="02020404030301010803" pitchFamily="18" charset="0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5D29138A-650E-DCF2-A6B4-D08E9C1A9CA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5422" t="587" r="10305"/>
          <a:stretch/>
        </p:blipFill>
        <p:spPr>
          <a:xfrm>
            <a:off x="7998709" y="2549211"/>
            <a:ext cx="3606801" cy="295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4381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4BF750-8F75-3A83-36AE-57F9AD2460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b="1" dirty="0">
                <a:latin typeface="Garamond" panose="02020404030301010803" pitchFamily="18" charset="0"/>
              </a:rPr>
              <a:t>Fuentes normativas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20231EF1-9FAA-A547-D8B3-414900ADC201}"/>
              </a:ext>
            </a:extLst>
          </p:cNvPr>
          <p:cNvSpPr txBox="1"/>
          <p:nvPr/>
        </p:nvSpPr>
        <p:spPr>
          <a:xfrm>
            <a:off x="575894" y="2019300"/>
            <a:ext cx="1084351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dirty="0">
                <a:solidFill>
                  <a:srgbClr val="000000"/>
                </a:solidFill>
                <a:latin typeface="Garamond" panose="02020404030301010803" pitchFamily="18" charset="0"/>
              </a:rPr>
              <a:t>Constitución política (artículo 13 y 43)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CO" dirty="0">
              <a:solidFill>
                <a:srgbClr val="000000"/>
              </a:solidFill>
              <a:latin typeface="Garamond" panose="020204040303010108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dirty="0">
                <a:solidFill>
                  <a:srgbClr val="000000"/>
                </a:solidFill>
                <a:latin typeface="Garamond" panose="02020404030301010803" pitchFamily="18" charset="0"/>
              </a:rPr>
              <a:t>Convención </a:t>
            </a:r>
            <a:r>
              <a:rPr lang="es-ES" dirty="0">
                <a:solidFill>
                  <a:srgbClr val="000000"/>
                </a:solidFill>
                <a:latin typeface="Garamond" panose="02020404030301010803" pitchFamily="18" charset="0"/>
              </a:rPr>
              <a:t>la Convención sobre la Eliminación de todas las formas de Discriminación contra la Mujer-CEDAW (1981) – Ley 51 de 1981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CO" dirty="0">
              <a:solidFill>
                <a:srgbClr val="000000"/>
              </a:solidFill>
              <a:latin typeface="Garamond" panose="020204040303010108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rgbClr val="000000"/>
                </a:solidFill>
                <a:latin typeface="Garamond" panose="02020404030301010803" pitchFamily="18" charset="0"/>
              </a:rPr>
              <a:t>Cuarta Conferencia Mundial sobre la Mujer (Beijing, 1995).</a:t>
            </a:r>
            <a:endParaRPr lang="es-CO" dirty="0">
              <a:solidFill>
                <a:srgbClr val="000000"/>
              </a:solidFill>
              <a:latin typeface="Garamond" panose="020204040303010108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CO" dirty="0">
              <a:solidFill>
                <a:srgbClr val="000000"/>
              </a:solidFill>
              <a:latin typeface="Garamond" panose="02020404030301010803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dirty="0">
                <a:solidFill>
                  <a:srgbClr val="000000"/>
                </a:solidFill>
                <a:latin typeface="Garamond" panose="02020404030301010803" pitchFamily="18" charset="0"/>
              </a:rPr>
              <a:t>Convención Belem do Pará  - Convención Internacional para prevenir, sancionar y erradicar la violencia contra la mujer  - Ley 248 de 1995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CO" dirty="0">
              <a:solidFill>
                <a:srgbClr val="000000"/>
              </a:solidFill>
              <a:latin typeface="Garamond" panose="020204040303010108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37448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77A6BD-92A5-8E77-A705-B72EE8AB9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720244"/>
          </a:xfrm>
        </p:spPr>
        <p:txBody>
          <a:bodyPr/>
          <a:lstStyle/>
          <a:p>
            <a:r>
              <a:rPr lang="es-CO" dirty="0"/>
              <a:t>Obligaciones para los estados cedaw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799F7A2C-ACD9-99F5-79E1-A6159A984384}"/>
              </a:ext>
            </a:extLst>
          </p:cNvPr>
          <p:cNvSpPr txBox="1"/>
          <p:nvPr/>
        </p:nvSpPr>
        <p:spPr>
          <a:xfrm>
            <a:off x="762000" y="2160456"/>
            <a:ext cx="6235700" cy="3685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3860" marR="383540" algn="just">
              <a:lnSpc>
                <a:spcPct val="146000"/>
              </a:lnSpc>
              <a:spcAft>
                <a:spcPts val="0"/>
              </a:spcAft>
            </a:pPr>
            <a:r>
              <a:rPr lang="es-ES" dirty="0"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doptar legislaciones que promuevan la igualdad entre hombres y mujeres, implementar</a:t>
            </a:r>
            <a:r>
              <a:rPr lang="es-ES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sanciones para castigar la discriminación contra la mujer </a:t>
            </a:r>
          </a:p>
          <a:p>
            <a:pPr marL="403860" marR="383540" algn="just">
              <a:lnSpc>
                <a:spcPct val="146000"/>
              </a:lnSpc>
              <a:spcAft>
                <a:spcPts val="0"/>
              </a:spcAft>
            </a:pP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«c) Establecer la protección jurídica</a:t>
            </a:r>
            <a:r>
              <a:rPr lang="es-ES" sz="1800" spc="-29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</a:t>
            </a:r>
            <a:r>
              <a:rPr lang="es-ES" sz="1800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los</a:t>
            </a:r>
            <a:r>
              <a:rPr lang="es-ES" sz="1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derechos</a:t>
            </a:r>
            <a:r>
              <a:rPr lang="es-ES" sz="1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</a:t>
            </a:r>
            <a:r>
              <a:rPr lang="es-ES" sz="1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es-ES" sz="18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mujer</a:t>
            </a:r>
            <a:r>
              <a:rPr lang="es-ES" sz="18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sobre</a:t>
            </a:r>
            <a:r>
              <a:rPr lang="es-ES" sz="1800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una</a:t>
            </a:r>
            <a:r>
              <a:rPr lang="es-ES" sz="18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base</a:t>
            </a:r>
            <a:r>
              <a:rPr lang="es-ES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</a:t>
            </a:r>
            <a:r>
              <a:rPr lang="es-ES" sz="18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igualdad</a:t>
            </a:r>
            <a:r>
              <a:rPr lang="es-ES" sz="1800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</a:t>
            </a:r>
            <a:r>
              <a:rPr lang="es-ES" sz="18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los</a:t>
            </a:r>
            <a:r>
              <a:rPr lang="es-ES" sz="1800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del</a:t>
            </a:r>
            <a:r>
              <a:rPr lang="es-ES" sz="18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hombre</a:t>
            </a:r>
            <a:r>
              <a:rPr lang="es-ES" sz="1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</a:t>
            </a:r>
            <a:r>
              <a:rPr lang="es-ES" sz="18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garantizar,</a:t>
            </a:r>
            <a:r>
              <a:rPr lang="es-ES" sz="18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por</a:t>
            </a:r>
            <a:r>
              <a:rPr lang="es-ES" sz="1800" spc="-3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conducto de los tribunales nacionales competentes y de otras instituciones públicas, la</a:t>
            </a:r>
            <a:r>
              <a:rPr lang="es-ES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protección efectiva de la mujer contra todo acto de discriminación</a:t>
            </a:r>
            <a:endParaRPr lang="es-CO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07E09825-6F77-4F5F-635F-742C32D298B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26" t="15102" r="7135" b="9390"/>
          <a:stretch/>
        </p:blipFill>
        <p:spPr bwMode="auto">
          <a:xfrm>
            <a:off x="6997700" y="2679700"/>
            <a:ext cx="4718992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91830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BD4CBD-C5FB-545D-063B-2DE39E889F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246" y="537056"/>
            <a:ext cx="11369508" cy="1013800"/>
          </a:xfrm>
        </p:spPr>
        <p:txBody>
          <a:bodyPr>
            <a:normAutofit/>
          </a:bodyPr>
          <a:lstStyle/>
          <a:p>
            <a:r>
              <a:rPr lang="es-ES" sz="2800" b="1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Convención</a:t>
            </a:r>
            <a:r>
              <a:rPr lang="es-ES" sz="2800" b="1" spc="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2800" b="1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de</a:t>
            </a:r>
            <a:r>
              <a:rPr lang="es-ES" sz="2800" b="1" spc="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2800" b="1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Belém</a:t>
            </a:r>
            <a:r>
              <a:rPr lang="es-ES" sz="2800" b="1" spc="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2800" b="1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do</a:t>
            </a:r>
            <a:r>
              <a:rPr lang="es-ES" sz="2800" b="1" spc="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2800" b="1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Para</a:t>
            </a:r>
            <a:r>
              <a:rPr lang="es-ES" sz="2800" b="1" spc="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 - </a:t>
            </a:r>
            <a:r>
              <a:rPr lang="es-ES" sz="2800" b="1" cap="none" spc="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Obligaciones para los estados</a:t>
            </a:r>
            <a:endParaRPr lang="es-CO" b="1" dirty="0">
              <a:latin typeface="Garamond" panose="02020404030301010803" pitchFamily="18" charset="0"/>
            </a:endParaRPr>
          </a:p>
        </p:txBody>
      </p:sp>
      <p:sp>
        <p:nvSpPr>
          <p:cNvPr id="8" name="Marcador de contenido 7">
            <a:extLst>
              <a:ext uri="{FF2B5EF4-FFF2-40B4-BE49-F238E27FC236}">
                <a16:creationId xmlns:a16="http://schemas.microsoft.com/office/drawing/2014/main" id="{1E557BEF-6FCB-27B3-4564-E13C6B60283F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81025" y="1866120"/>
            <a:ext cx="11029950" cy="38512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7860" marR="383540" indent="0" algn="just">
              <a:lnSpc>
                <a:spcPct val="146000"/>
              </a:lnSpc>
              <a:spcAft>
                <a:spcPts val="0"/>
              </a:spcAft>
              <a:buNone/>
            </a:pPr>
            <a:r>
              <a:rPr lang="es-ES" dirty="0"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ncorpora estándares de protección para las mujeres, tanto en el</a:t>
            </a:r>
            <a:r>
              <a:rPr lang="es-ES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ámbito público como en el privado. </a:t>
            </a:r>
          </a:p>
          <a:p>
            <a:pPr marL="97860" marR="383540" indent="0" algn="just">
              <a:lnSpc>
                <a:spcPct val="146000"/>
              </a:lnSpc>
              <a:spcAft>
                <a:spcPts val="0"/>
              </a:spcAft>
              <a:buNone/>
            </a:pPr>
            <a:r>
              <a:rPr lang="es-ES" dirty="0"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os Estados el</a:t>
            </a:r>
            <a:r>
              <a:rPr lang="es-ES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deber de implementar políticas orientadas a prevenir, sancionar y erradicar dicha violencia,</a:t>
            </a:r>
            <a:r>
              <a:rPr lang="es-ES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conminando</a:t>
            </a:r>
            <a:r>
              <a:rPr lang="es-ES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es-ES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las</a:t>
            </a:r>
            <a:r>
              <a:rPr lang="es-ES" sz="18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instituciones</a:t>
            </a:r>
            <a:r>
              <a:rPr lang="es-ES" sz="1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judiciales</a:t>
            </a:r>
            <a:r>
              <a:rPr lang="es-ES" sz="1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a:</a:t>
            </a:r>
            <a:endParaRPr lang="es-CO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72535" marR="387985" indent="0" algn="just">
              <a:lnSpc>
                <a:spcPct val="146000"/>
              </a:lnSpc>
              <a:spcAft>
                <a:spcPts val="0"/>
              </a:spcAft>
              <a:buNone/>
            </a:pP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“(…)</a:t>
            </a:r>
            <a:r>
              <a:rPr lang="es-ES" sz="1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f.</a:t>
            </a:r>
            <a:r>
              <a:rPr lang="es-ES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establecer</a:t>
            </a:r>
            <a:r>
              <a:rPr lang="es-ES" sz="1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procedimientos</a:t>
            </a:r>
            <a:r>
              <a:rPr lang="es-ES" sz="18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legales</a:t>
            </a:r>
            <a:r>
              <a:rPr lang="es-ES" sz="1800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justos</a:t>
            </a:r>
            <a:r>
              <a:rPr lang="es-ES" sz="18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</a:t>
            </a:r>
            <a:r>
              <a:rPr lang="es-ES" sz="1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eficaces</a:t>
            </a:r>
            <a:r>
              <a:rPr lang="es-ES" sz="1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para</a:t>
            </a:r>
            <a:r>
              <a:rPr lang="es-ES" sz="1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es-ES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mujer</a:t>
            </a:r>
            <a:r>
              <a:rPr lang="es-ES" sz="1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que</a:t>
            </a:r>
            <a:r>
              <a:rPr lang="es-ES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haya</a:t>
            </a:r>
            <a:r>
              <a:rPr lang="es-ES" sz="1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sido</a:t>
            </a:r>
            <a:r>
              <a:rPr lang="es-ES" sz="1800" spc="-29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sometida a violencia, que incluyan, entre otros, medidas de protección, un juicio</a:t>
            </a:r>
            <a:r>
              <a:rPr lang="es-ES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oportuno</a:t>
            </a:r>
            <a:r>
              <a:rPr lang="es-ES" sz="18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</a:t>
            </a:r>
            <a:r>
              <a:rPr lang="es-ES" sz="1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</a:t>
            </a:r>
            <a:r>
              <a:rPr lang="es-ES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acceso</a:t>
            </a:r>
            <a:r>
              <a:rPr lang="es-ES" sz="18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efectivo</a:t>
            </a:r>
            <a:r>
              <a:rPr lang="es-ES" sz="18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es-ES" sz="18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tales</a:t>
            </a:r>
            <a:r>
              <a:rPr lang="es-ES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procedimientos;</a:t>
            </a:r>
            <a:endParaRPr lang="es-CO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672535" marR="387985" indent="0" algn="just">
              <a:lnSpc>
                <a:spcPct val="146000"/>
              </a:lnSpc>
              <a:spcAft>
                <a:spcPts val="0"/>
              </a:spcAft>
              <a:buNone/>
            </a:pP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g.</a:t>
            </a:r>
            <a:r>
              <a:rPr lang="es-ES" sz="18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establecer</a:t>
            </a:r>
            <a:r>
              <a:rPr lang="es-ES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los</a:t>
            </a:r>
            <a:r>
              <a:rPr lang="es-ES" sz="1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mecanismos</a:t>
            </a:r>
            <a:r>
              <a:rPr lang="es-ES" sz="1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judiciales</a:t>
            </a:r>
            <a:r>
              <a:rPr lang="es-ES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</a:t>
            </a:r>
            <a:r>
              <a:rPr lang="es-ES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administrativos</a:t>
            </a:r>
            <a:r>
              <a:rPr lang="es-ES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necesarios</a:t>
            </a:r>
            <a:r>
              <a:rPr lang="es-ES" sz="18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para</a:t>
            </a:r>
            <a:r>
              <a:rPr lang="es-ES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asegurar</a:t>
            </a:r>
            <a:r>
              <a:rPr lang="es-ES" sz="18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que</a:t>
            </a:r>
            <a:r>
              <a:rPr lang="es-ES" sz="1800" spc="-29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</a:t>
            </a:r>
            <a:r>
              <a:rPr lang="es-ES" sz="18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mujer</a:t>
            </a:r>
            <a:r>
              <a:rPr lang="es-ES" sz="1800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objeto</a:t>
            </a:r>
            <a:r>
              <a:rPr lang="es-ES" sz="1800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</a:t>
            </a:r>
            <a:r>
              <a:rPr lang="es-ES" sz="1800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violencia</a:t>
            </a:r>
            <a:r>
              <a:rPr lang="es-ES" sz="18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tenga</a:t>
            </a:r>
            <a:r>
              <a:rPr lang="es-ES" sz="1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acceso</a:t>
            </a:r>
            <a:r>
              <a:rPr lang="es-ES" sz="1800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efectivo</a:t>
            </a:r>
            <a:r>
              <a:rPr lang="es-ES" sz="1800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r>
              <a:rPr lang="es-ES" sz="18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resarcimiento,</a:t>
            </a:r>
            <a:r>
              <a:rPr lang="es-ES" sz="18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reparación</a:t>
            </a:r>
            <a:r>
              <a:rPr lang="es-ES" sz="1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del</a:t>
            </a:r>
            <a:r>
              <a:rPr lang="es-ES" sz="18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daño</a:t>
            </a:r>
            <a:r>
              <a:rPr lang="es-ES" sz="1800" spc="-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</a:t>
            </a:r>
            <a:r>
              <a:rPr lang="es-ES" sz="18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otros</a:t>
            </a:r>
            <a:r>
              <a:rPr lang="es-ES" sz="1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medios</a:t>
            </a:r>
            <a:r>
              <a:rPr lang="es-ES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</a:t>
            </a:r>
            <a:r>
              <a:rPr lang="es-ES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compensación</a:t>
            </a:r>
            <a:r>
              <a:rPr lang="es-ES" sz="1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justos</a:t>
            </a:r>
            <a:r>
              <a:rPr lang="es-ES" sz="1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</a:t>
            </a:r>
            <a:r>
              <a:rPr lang="es-ES" sz="18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eficaces”.</a:t>
            </a:r>
            <a:endParaRPr lang="es-CO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7158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363F2D-18ED-9358-184A-3E7DF694BC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b="1" dirty="0">
                <a:latin typeface="Garamond" panose="02020404030301010803" pitchFamily="18" charset="0"/>
              </a:rPr>
              <a:t>Fuentes normativas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BE71E4B7-DF44-D178-7933-631084C20778}"/>
              </a:ext>
            </a:extLst>
          </p:cNvPr>
          <p:cNvSpPr txBox="1"/>
          <p:nvPr/>
        </p:nvSpPr>
        <p:spPr>
          <a:xfrm>
            <a:off x="575894" y="2197100"/>
            <a:ext cx="10629900" cy="4578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dirty="0">
                <a:solidFill>
                  <a:srgbClr val="000000"/>
                </a:solidFill>
                <a:latin typeface="Garamond" panose="02020404030301010803" pitchFamily="18" charset="0"/>
              </a:rPr>
              <a:t>Ley 294 de 1996.  </a:t>
            </a:r>
            <a:r>
              <a:rPr lang="es-ES" dirty="0">
                <a:solidFill>
                  <a:srgbClr val="000000"/>
                </a:solidFill>
                <a:latin typeface="Garamond" panose="02020404030301010803" pitchFamily="18" charset="0"/>
              </a:rPr>
              <a:t>Por la cual se desarrolla el artículo 42 de la Constitución Política y se dictan normas para prevenir, remediar y sancionar la violencia intrafamiliar.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dirty="0">
              <a:solidFill>
                <a:srgbClr val="000000"/>
              </a:solidFill>
              <a:latin typeface="Garamond" panose="02020404030301010803" pitchFamily="18" charset="0"/>
            </a:endParaRPr>
          </a:p>
          <a:p>
            <a:pPr marL="349250" marR="71755" indent="-285750" algn="just">
              <a:lnSpc>
                <a:spcPct val="101000"/>
              </a:lnSpc>
              <a:spcBef>
                <a:spcPts val="44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ES" dirty="0">
                <a:solidFill>
                  <a:srgbClr val="000000"/>
                </a:solidFill>
                <a:latin typeface="Garamond" panose="02020404030301010803" pitchFamily="18" charset="0"/>
              </a:rPr>
              <a:t>Ley 882 de 2004. Por medio de la cual se modifica el artículo 229 de la Ley 599 de 2000 (violencia intrafamiliar)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CO" dirty="0">
              <a:solidFill>
                <a:srgbClr val="000000"/>
              </a:solidFill>
              <a:latin typeface="Garamond" panose="02020404030301010803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CO" dirty="0">
                <a:solidFill>
                  <a:srgbClr val="000000"/>
                </a:solidFill>
                <a:latin typeface="Garamond" panose="02020404030301010803" pitchFamily="18" charset="0"/>
              </a:rPr>
              <a:t>Ley 1257 de 2008 </a:t>
            </a:r>
            <a:r>
              <a:rPr lang="es-ES" dirty="0">
                <a:solidFill>
                  <a:srgbClr val="000000"/>
                </a:solidFill>
                <a:latin typeface="Garamond" panose="02020404030301010803" pitchFamily="18" charset="0"/>
              </a:rPr>
              <a:t>Por la cual se dictan normas de sensibilización, prevención y sanción de formas de violencia y discriminación contra las mujeres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dirty="0">
              <a:solidFill>
                <a:srgbClr val="000000"/>
              </a:solidFill>
              <a:latin typeface="Garamond" panose="02020404030301010803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dirty="0">
                <a:solidFill>
                  <a:srgbClr val="000000"/>
                </a:solidFill>
                <a:latin typeface="Garamond" panose="02020404030301010803" pitchFamily="18" charset="0"/>
              </a:rPr>
              <a:t>Ley 1542 de 2012. - Garantiza la protección y diligencia de las autoridades en la investigación de los presuntos delitos de violencia contra la mujer y eliminar el carácter de querellables y desistibles de los delitos de violencia intrafamiliar e inasistencia alimentaria, tipificados en los artículos 229 y 233 del Código Penal.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rgbClr val="000000"/>
              </a:solidFill>
              <a:latin typeface="Garamond" panose="020204040303010108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rgbClr val="000000"/>
                </a:solidFill>
                <a:latin typeface="Garamond" panose="02020404030301010803" pitchFamily="18" charset="0"/>
              </a:rPr>
              <a:t>Ley 1719 de 2014 -  Por medio de la cual se adoptan medidas para garantizar el acceso a la justicia de las víctimas de violencia sexual, en especial la violencia sexual con ocasión del conflicto armado, y se dictan otras disposiciones.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>
              <a:solidFill>
                <a:srgbClr val="000000"/>
              </a:solidFill>
              <a:latin typeface="Garamond" panose="02020404030301010803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>
                <a:solidFill>
                  <a:srgbClr val="000000"/>
                </a:solidFill>
                <a:latin typeface="Garamond" panose="02020404030301010803" pitchFamily="18" charset="0"/>
              </a:rPr>
              <a:t>Ley 1761 de 2015 - Por la cual se crea el tipo penal de feminicidio como delito autónomo</a:t>
            </a:r>
            <a:endParaRPr lang="es-CO" dirty="0">
              <a:solidFill>
                <a:srgbClr val="000000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45773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B9F9B7-E101-46B2-3B1B-2D16C6F47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sz="3600" b="1" dirty="0">
                <a:latin typeface="Garamond" panose="02020404030301010803" pitchFamily="18" charset="0"/>
              </a:rPr>
              <a:t>Feminicidio agravado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6757FE58-F431-C7E6-9429-D9A2C23CC8AD}"/>
              </a:ext>
            </a:extLst>
          </p:cNvPr>
          <p:cNvSpPr txBox="1"/>
          <p:nvPr/>
        </p:nvSpPr>
        <p:spPr>
          <a:xfrm>
            <a:off x="-384007" y="2044700"/>
            <a:ext cx="6581607" cy="3790268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765175" marR="781685" algn="just">
              <a:lnSpc>
                <a:spcPct val="110000"/>
              </a:lnSpc>
              <a:spcAft>
                <a:spcPts val="0"/>
              </a:spcAft>
            </a:pPr>
            <a:r>
              <a:rPr lang="es-ES" sz="1300" b="1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ARTÍCULO</a:t>
            </a:r>
            <a:r>
              <a:rPr lang="es-ES" sz="1300" b="1" spc="9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b="1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104</a:t>
            </a:r>
            <a:r>
              <a:rPr lang="es-ES" sz="1300" b="1" spc="1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b="1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A.</a:t>
            </a:r>
            <a:r>
              <a:rPr lang="es-ES" sz="1300" b="1" spc="9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b="1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FEMINICIDIO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.</a:t>
            </a:r>
            <a:r>
              <a:rPr lang="es-ES" sz="1300" spc="1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Quien</a:t>
            </a:r>
            <a:r>
              <a:rPr lang="es-ES" sz="1300" spc="10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causare</a:t>
            </a:r>
            <a:r>
              <a:rPr lang="es-ES" sz="1300" spc="1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la</a:t>
            </a:r>
            <a:r>
              <a:rPr lang="es-ES" sz="1300" spc="9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muerte</a:t>
            </a:r>
            <a:r>
              <a:rPr lang="es-ES" sz="1300" spc="1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a</a:t>
            </a:r>
            <a:r>
              <a:rPr lang="es-ES" sz="1300" spc="9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una</a:t>
            </a:r>
            <a:r>
              <a:rPr lang="es-ES" sz="1300" spc="11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mujer,</a:t>
            </a:r>
            <a:r>
              <a:rPr lang="es-ES" sz="1300" spc="1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por</a:t>
            </a:r>
            <a:r>
              <a:rPr lang="es-ES" sz="1300" spc="-29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su condición de ser mujer o por motivos de su identidad de género o en donde</a:t>
            </a:r>
            <a:r>
              <a:rPr lang="es-ES" sz="1300" spc="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haya concurrido o antecedido cualquiera de las siguientes circunstancias, incurrirá</a:t>
            </a:r>
            <a:r>
              <a:rPr lang="es-ES" sz="1300" spc="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en</a:t>
            </a:r>
            <a:r>
              <a:rPr lang="es-ES" sz="1300" spc="-2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prisión</a:t>
            </a:r>
            <a:r>
              <a:rPr lang="es-ES" sz="1300" spc="-2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de</a:t>
            </a:r>
            <a:r>
              <a:rPr lang="es-ES" sz="1300" spc="-2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doscientos</a:t>
            </a:r>
            <a:r>
              <a:rPr lang="es-ES" sz="1300" spc="-1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cincuenta</a:t>
            </a:r>
            <a:r>
              <a:rPr lang="es-ES" sz="1300" spc="-2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(250)</a:t>
            </a:r>
            <a:r>
              <a:rPr lang="es-ES" sz="1300" spc="-2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meses</a:t>
            </a:r>
            <a:endParaRPr lang="es-CO" sz="1300" dirty="0">
              <a:effectLst/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>
              <a:spcBef>
                <a:spcPts val="10"/>
              </a:spcBef>
            </a:pP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 </a:t>
            </a:r>
            <a:endParaRPr lang="es-CO" sz="1300" dirty="0">
              <a:effectLst/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 marL="765175" marR="784225" algn="just">
              <a:lnSpc>
                <a:spcPct val="110000"/>
              </a:lnSpc>
              <a:spcAft>
                <a:spcPts val="0"/>
              </a:spcAft>
            </a:pPr>
            <a:r>
              <a:rPr lang="es-ES" sz="1300" b="1" kern="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a)</a:t>
            </a:r>
            <a:r>
              <a:rPr lang="es-ES" sz="1300" b="1" kern="0" spc="-3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b="1" kern="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Tener</a:t>
            </a:r>
            <a:r>
              <a:rPr lang="es-ES" sz="1300" b="1" kern="0" spc="-3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b="1" kern="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o</a:t>
            </a:r>
            <a:r>
              <a:rPr lang="es-ES" sz="1300" b="1" kern="0" spc="-2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b="1" kern="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haber</a:t>
            </a:r>
            <a:r>
              <a:rPr lang="es-ES" sz="1300" b="1" kern="0" spc="-3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b="1" kern="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tenido</a:t>
            </a:r>
            <a:r>
              <a:rPr lang="es-ES" sz="1300" b="1" kern="0" spc="-3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b="1" kern="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una</a:t>
            </a:r>
            <a:r>
              <a:rPr lang="es-ES" sz="1300" b="1" kern="0" spc="-3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b="1" kern="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relación</a:t>
            </a:r>
            <a:r>
              <a:rPr lang="es-ES" sz="1300" b="1" kern="0" spc="-3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b="1" kern="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familiar,</a:t>
            </a:r>
            <a:r>
              <a:rPr lang="es-ES" sz="1300" b="1" kern="0" spc="-3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b="1" kern="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íntima</a:t>
            </a:r>
            <a:r>
              <a:rPr lang="es-ES" sz="1300" b="1" kern="0" spc="-3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b="1" kern="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o,</a:t>
            </a:r>
            <a:r>
              <a:rPr lang="es-ES" sz="1300" b="1" kern="0" spc="-3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b="1" kern="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de</a:t>
            </a:r>
            <a:r>
              <a:rPr lang="es-ES" sz="1300" b="1" kern="0" spc="-3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b="1" kern="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convivencia</a:t>
            </a:r>
            <a:r>
              <a:rPr lang="es-ES" sz="1300" b="1" kern="0" spc="-3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b="1" kern="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con</a:t>
            </a:r>
            <a:r>
              <a:rPr lang="es-ES" sz="1300" b="1" kern="0" spc="-31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b="1" kern="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la</a:t>
            </a:r>
            <a:r>
              <a:rPr lang="es-ES" sz="1300" b="1" kern="0" spc="-2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b="1" kern="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víctima,</a:t>
            </a:r>
            <a:r>
              <a:rPr lang="es-ES" sz="1300" b="1" kern="0" spc="-2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b="1" kern="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de</a:t>
            </a:r>
            <a:r>
              <a:rPr lang="es-ES" sz="1300" b="1" kern="0" spc="-2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b="1" kern="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amistad,</a:t>
            </a:r>
            <a:r>
              <a:rPr lang="es-ES" sz="1300" b="1" kern="0" spc="-2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b="1" kern="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de</a:t>
            </a:r>
            <a:r>
              <a:rPr lang="es-ES" sz="1300" b="1" kern="0" spc="-2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b="1" kern="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compañerismo</a:t>
            </a:r>
            <a:r>
              <a:rPr lang="es-ES" sz="1300" b="1" kern="0" spc="-2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b="1" kern="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o</a:t>
            </a:r>
            <a:r>
              <a:rPr lang="es-ES" sz="1300" b="1" kern="0" spc="-1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b="1" kern="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de</a:t>
            </a:r>
            <a:r>
              <a:rPr lang="es-ES" sz="1300" b="1" kern="0" spc="-2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b="1" kern="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trabajo</a:t>
            </a:r>
            <a:r>
              <a:rPr lang="es-ES" sz="1300" b="1" kern="0" spc="-3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b="1" kern="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y</a:t>
            </a:r>
            <a:r>
              <a:rPr lang="es-ES" sz="1300" b="1" kern="0" spc="-2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b="1" kern="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ser</a:t>
            </a:r>
            <a:r>
              <a:rPr lang="es-ES" sz="1300" b="1" kern="0" spc="-2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b="1" kern="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perpetrador</a:t>
            </a:r>
            <a:r>
              <a:rPr lang="es-ES" sz="1300" b="1" kern="0" spc="-3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b="1" kern="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de</a:t>
            </a:r>
            <a:r>
              <a:rPr lang="es-ES" sz="1300" b="1" kern="0" spc="-31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b="1" kern="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un ciclo de violencia física, sexual, psicológica o patrimonial que antecedió</a:t>
            </a:r>
            <a:r>
              <a:rPr lang="es-ES" sz="1300" b="1" kern="0" spc="-31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b="1" kern="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el</a:t>
            </a:r>
            <a:r>
              <a:rPr lang="es-ES" sz="1300" b="1" kern="0" spc="-1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b="1" kern="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crimen</a:t>
            </a:r>
            <a:r>
              <a:rPr lang="es-ES" sz="1300" b="1" kern="0" spc="-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b="1" kern="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contra</a:t>
            </a:r>
            <a:r>
              <a:rPr lang="es-ES" sz="1300" b="1" kern="0" spc="-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b="1" kern="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ella</a:t>
            </a:r>
            <a:r>
              <a:rPr lang="es-ES" sz="1300" b="0" kern="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.</a:t>
            </a:r>
            <a:r>
              <a:rPr lang="es-ES" sz="1300" b="0" kern="0" spc="-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b="0" kern="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(…)</a:t>
            </a:r>
            <a:endParaRPr lang="es-CO" sz="1300" b="1" kern="0" dirty="0">
              <a:effectLst/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 </a:t>
            </a:r>
            <a:endParaRPr lang="es-CO" sz="1300" dirty="0">
              <a:effectLst/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>
              <a:spcBef>
                <a:spcPts val="15"/>
              </a:spcBef>
            </a:pP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 </a:t>
            </a:r>
            <a:endParaRPr lang="es-CO" sz="1300" dirty="0">
              <a:effectLst/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 marL="765175" algn="just"/>
            <a:r>
              <a:rPr lang="es-ES" sz="1300" b="1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ARTÍCULO</a:t>
            </a:r>
            <a:r>
              <a:rPr lang="es-ES" sz="1300" b="1" spc="-2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b="1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104</a:t>
            </a:r>
            <a:r>
              <a:rPr lang="es-ES" sz="1300" b="1" spc="-3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b="1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B.</a:t>
            </a:r>
            <a:r>
              <a:rPr lang="es-ES" sz="1300" b="1" spc="-2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b="1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CIRCUNSTANCIAS</a:t>
            </a:r>
            <a:r>
              <a:rPr lang="es-ES" sz="1300" b="1" spc="-3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b="1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DE</a:t>
            </a:r>
            <a:r>
              <a:rPr lang="es-ES" sz="1300" b="1" spc="-2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b="1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AGRAVACIÓN</a:t>
            </a:r>
            <a:r>
              <a:rPr lang="es-ES" sz="1300" b="1" spc="-2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b="1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PUNITIVA</a:t>
            </a:r>
            <a:endParaRPr lang="es-CO" sz="1300" dirty="0">
              <a:effectLst/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 marL="765175" marR="781050">
              <a:lnSpc>
                <a:spcPct val="110000"/>
              </a:lnSpc>
              <a:spcBef>
                <a:spcPts val="170"/>
              </a:spcBef>
              <a:spcAft>
                <a:spcPts val="0"/>
              </a:spcAft>
            </a:pPr>
            <a:r>
              <a:rPr lang="es-ES" sz="1300" b="1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DEL</a:t>
            </a:r>
            <a:r>
              <a:rPr lang="es-ES" sz="1300" b="1" spc="1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b="1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FEMINICIDIO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.</a:t>
            </a:r>
            <a:r>
              <a:rPr lang="es-ES" sz="1300" spc="2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La</a:t>
            </a:r>
            <a:r>
              <a:rPr lang="es-ES" sz="1300" spc="2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pena</a:t>
            </a:r>
            <a:r>
              <a:rPr lang="es-ES" sz="1300" spc="3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será</a:t>
            </a:r>
            <a:r>
              <a:rPr lang="es-ES" sz="1300" spc="3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de</a:t>
            </a:r>
            <a:r>
              <a:rPr lang="es-ES" sz="1300" spc="1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quinientos</a:t>
            </a:r>
            <a:r>
              <a:rPr lang="es-ES" sz="1300" spc="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(500)</a:t>
            </a:r>
            <a:r>
              <a:rPr lang="es-ES" sz="1300" spc="2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meses</a:t>
            </a:r>
            <a:r>
              <a:rPr lang="es-ES" sz="1300" spc="2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a</a:t>
            </a:r>
            <a:r>
              <a:rPr lang="es-ES" sz="1300" spc="3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seiscientos</a:t>
            </a:r>
            <a:r>
              <a:rPr lang="es-ES" sz="1300" spc="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(600)</a:t>
            </a:r>
            <a:r>
              <a:rPr lang="es-ES" sz="1300" spc="-29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meses</a:t>
            </a:r>
            <a:r>
              <a:rPr lang="es-ES" sz="1300" spc="-3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de</a:t>
            </a:r>
            <a:r>
              <a:rPr lang="es-ES" sz="1300" spc="-1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prisión,</a:t>
            </a:r>
            <a:r>
              <a:rPr lang="es-ES" sz="1300" spc="-1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si</a:t>
            </a:r>
            <a:r>
              <a:rPr lang="es-ES" sz="1300" spc="-2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el</a:t>
            </a:r>
            <a:r>
              <a:rPr lang="es-ES" sz="1300" spc="-2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feminicidio</a:t>
            </a:r>
            <a:r>
              <a:rPr lang="es-ES" sz="1300" spc="-3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se</a:t>
            </a:r>
            <a:r>
              <a:rPr lang="es-ES" sz="1300" spc="-1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cometiere:</a:t>
            </a:r>
            <a:endParaRPr lang="es-CO" sz="1300" dirty="0">
              <a:effectLst/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 marL="765175">
              <a:spcBef>
                <a:spcPts val="5"/>
              </a:spcBef>
              <a:spcAft>
                <a:spcPts val="0"/>
              </a:spcAft>
            </a:pP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(…)</a:t>
            </a:r>
            <a:endParaRPr lang="es-CO" sz="1300" dirty="0">
              <a:effectLst/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>
              <a:spcBef>
                <a:spcPts val="50"/>
              </a:spcBef>
            </a:pPr>
            <a:r>
              <a:rPr lang="es-ES" sz="15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s-CO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8C6427AE-012D-25AB-F3D4-600734721E8F}"/>
              </a:ext>
            </a:extLst>
          </p:cNvPr>
          <p:cNvSpPr txBox="1"/>
          <p:nvPr/>
        </p:nvSpPr>
        <p:spPr>
          <a:xfrm>
            <a:off x="5803900" y="1867325"/>
            <a:ext cx="6388100" cy="4324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"/>
              </a:spcBef>
            </a:pPr>
            <a:endParaRPr lang="es-CO" sz="13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783590" lvl="0" indent="-342900" algn="just">
              <a:lnSpc>
                <a:spcPct val="111000"/>
              </a:lnSpc>
              <a:spcAft>
                <a:spcPts val="0"/>
              </a:spcAft>
              <a:buSzPts val="1300"/>
              <a:buFont typeface="Times New Roman" panose="02020603050405020304" pitchFamily="18" charset="0"/>
              <a:buAutoNum type="alphaLcParenR" startAt="7"/>
              <a:tabLst>
                <a:tab pos="919480" algn="l"/>
              </a:tabLst>
            </a:pPr>
            <a:r>
              <a:rPr lang="es-ES" sz="1300" spc="-5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Por</a:t>
            </a:r>
            <a:r>
              <a:rPr lang="es-ES" sz="1300" spc="-55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 </a:t>
            </a:r>
            <a:r>
              <a:rPr lang="es-ES" sz="1300" spc="-5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medio</a:t>
            </a:r>
            <a:r>
              <a:rPr lang="es-ES" sz="1300" spc="-55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 </a:t>
            </a:r>
            <a:r>
              <a:rPr lang="es-ES" sz="1300" spc="-5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de</a:t>
            </a:r>
            <a:r>
              <a:rPr lang="es-ES" sz="1300" spc="-55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 </a:t>
            </a:r>
            <a:r>
              <a:rPr lang="es-ES" sz="1300" spc="-5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las</a:t>
            </a:r>
            <a:r>
              <a:rPr lang="es-ES" sz="1300" spc="-6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 </a:t>
            </a:r>
            <a:r>
              <a:rPr lang="es-ES" sz="1300" spc="-5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circunstancias</a:t>
            </a:r>
            <a:r>
              <a:rPr lang="es-ES" sz="1300" spc="-65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 </a:t>
            </a:r>
            <a:r>
              <a:rPr lang="es-ES" sz="1300" spc="-5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de</a:t>
            </a:r>
            <a:r>
              <a:rPr lang="es-ES" sz="1300" spc="-55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 </a:t>
            </a:r>
            <a:r>
              <a:rPr lang="es-ES" sz="1300" spc="-5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agravación</a:t>
            </a:r>
            <a:r>
              <a:rPr lang="es-ES" sz="1300" spc="-45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 </a:t>
            </a:r>
            <a:r>
              <a:rPr lang="es-ES" sz="1300" spc="-5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punitiva</a:t>
            </a:r>
            <a:r>
              <a:rPr lang="es-ES" sz="1300" spc="-55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 </a:t>
            </a:r>
            <a:r>
              <a:rPr lang="es-ES" sz="1300" spc="-5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descritas</a:t>
            </a:r>
            <a:r>
              <a:rPr lang="es-ES" sz="1300" spc="-6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 </a:t>
            </a:r>
            <a:r>
              <a:rPr lang="es-ES" sz="1300" spc="-5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en</a:t>
            </a:r>
            <a:r>
              <a:rPr lang="es-ES" sz="1300" spc="-6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 </a:t>
            </a:r>
            <a:r>
              <a:rPr lang="es-ES" sz="1300" spc="-5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los</a:t>
            </a:r>
            <a:r>
              <a:rPr lang="es-ES" sz="1300" spc="-45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 </a:t>
            </a:r>
            <a:r>
              <a:rPr lang="es-ES" sz="1300" spc="-5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numerales</a:t>
            </a:r>
            <a:r>
              <a:rPr lang="es-ES" sz="1300" spc="-295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 </a:t>
            </a:r>
            <a:r>
              <a:rPr lang="es-ES" sz="1300" spc="-5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1,</a:t>
            </a:r>
            <a:r>
              <a:rPr lang="es-ES" sz="1300" spc="-25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 </a:t>
            </a:r>
            <a:r>
              <a:rPr lang="es-ES" sz="1300" spc="-5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3,</a:t>
            </a:r>
            <a:r>
              <a:rPr lang="es-ES" sz="1300" spc="-2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 </a:t>
            </a:r>
            <a:r>
              <a:rPr lang="es-ES" sz="1300" spc="-5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5,</a:t>
            </a:r>
            <a:r>
              <a:rPr lang="es-ES" sz="1300" spc="-25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 </a:t>
            </a:r>
            <a:r>
              <a:rPr lang="es-ES" sz="1300" spc="-5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6,</a:t>
            </a:r>
            <a:r>
              <a:rPr lang="es-ES" sz="1300" spc="-2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 </a:t>
            </a:r>
            <a:r>
              <a:rPr lang="es-ES" sz="1300" spc="-5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7</a:t>
            </a:r>
            <a:r>
              <a:rPr lang="es-ES" sz="1300" spc="-2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 </a:t>
            </a:r>
            <a:r>
              <a:rPr lang="es-ES" sz="1300" spc="-5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y</a:t>
            </a:r>
            <a:r>
              <a:rPr lang="es-ES" sz="1300" spc="-25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 </a:t>
            </a:r>
            <a:r>
              <a:rPr lang="es-ES" sz="1300" spc="-5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8</a:t>
            </a:r>
            <a:r>
              <a:rPr lang="es-ES" sz="1300" spc="-2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 </a:t>
            </a:r>
            <a:r>
              <a:rPr lang="es-ES" sz="1300" spc="-5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del</a:t>
            </a:r>
            <a:r>
              <a:rPr lang="es-ES" sz="1300" spc="-2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 </a:t>
            </a:r>
            <a:r>
              <a:rPr lang="es-ES" sz="1300" spc="-5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artículo</a:t>
            </a:r>
            <a:r>
              <a:rPr lang="es-ES" sz="1300" spc="-25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 </a:t>
            </a:r>
            <a:r>
              <a:rPr lang="es-ES" sz="1300" spc="-5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104</a:t>
            </a:r>
            <a:r>
              <a:rPr lang="es-ES" sz="1300" spc="-2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 </a:t>
            </a:r>
            <a:r>
              <a:rPr lang="es-ES" sz="1300" spc="-5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de</a:t>
            </a:r>
            <a:r>
              <a:rPr lang="es-ES" sz="1300" spc="-25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 </a:t>
            </a:r>
            <a:r>
              <a:rPr lang="es-ES" sz="1300" spc="-5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este</a:t>
            </a:r>
            <a:r>
              <a:rPr lang="es-ES" sz="1300" spc="-2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 </a:t>
            </a:r>
            <a:r>
              <a:rPr lang="es-ES" sz="1300" spc="-5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Código.</a:t>
            </a:r>
            <a:endParaRPr lang="es-CO" sz="1300" spc="-5" dirty="0">
              <a:effectLst/>
              <a:latin typeface="Garamond" panose="02020404030301010803" pitchFamily="18" charset="0"/>
              <a:ea typeface="Times New Roman" panose="02020603050405020304" pitchFamily="18" charset="0"/>
              <a:cs typeface="Cambria" panose="02040503050406030204" pitchFamily="18" charset="0"/>
            </a:endParaRPr>
          </a:p>
          <a:p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 </a:t>
            </a:r>
            <a:endParaRPr lang="es-CO" sz="1300" dirty="0">
              <a:effectLst/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 marL="765175"/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“ARTÍCULO</a:t>
            </a:r>
            <a:r>
              <a:rPr lang="es-ES" sz="1300" spc="-2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104.</a:t>
            </a:r>
            <a:r>
              <a:rPr lang="es-ES" sz="1300" spc="-1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CIRCUNSTANCIAS</a:t>
            </a:r>
            <a:r>
              <a:rPr lang="es-ES" sz="1300" spc="-1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DE</a:t>
            </a:r>
            <a:r>
              <a:rPr lang="es-ES" sz="1300" spc="-1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AGRAVACIÓN.</a:t>
            </a:r>
            <a:r>
              <a:rPr lang="es-ES" sz="1300" spc="-1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La</a:t>
            </a:r>
            <a:r>
              <a:rPr lang="es-ES" sz="1300" spc="-1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pena</a:t>
            </a:r>
            <a:r>
              <a:rPr lang="es-ES" sz="1300" spc="-1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será</a:t>
            </a:r>
            <a:r>
              <a:rPr lang="es-ES" sz="1300" spc="-1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de</a:t>
            </a:r>
            <a:endParaRPr lang="es-CO" sz="1300" dirty="0">
              <a:effectLst/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 marL="765175" marR="781050">
              <a:lnSpc>
                <a:spcPct val="111000"/>
              </a:lnSpc>
              <a:spcBef>
                <a:spcPts val="175"/>
              </a:spcBef>
              <a:spcAft>
                <a:spcPts val="0"/>
              </a:spcAft>
            </a:pP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cuatrocientos</a:t>
            </a:r>
            <a:r>
              <a:rPr lang="es-ES" sz="1300" spc="5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(400)</a:t>
            </a:r>
            <a:r>
              <a:rPr lang="es-ES" sz="1300" spc="6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meses</a:t>
            </a:r>
            <a:r>
              <a:rPr lang="es-ES" sz="1300" spc="6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a</a:t>
            </a:r>
            <a:r>
              <a:rPr lang="es-ES" sz="1300" spc="7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seiscientos</a:t>
            </a:r>
            <a:r>
              <a:rPr lang="es-ES" sz="1300" spc="6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(600)</a:t>
            </a:r>
            <a:r>
              <a:rPr lang="es-ES" sz="1300" spc="6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meses</a:t>
            </a:r>
            <a:r>
              <a:rPr lang="es-ES" sz="1300" spc="5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de</a:t>
            </a:r>
            <a:r>
              <a:rPr lang="es-ES" sz="1300" spc="6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prisión,</a:t>
            </a:r>
            <a:r>
              <a:rPr lang="es-ES" sz="1300" spc="7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si</a:t>
            </a:r>
            <a:r>
              <a:rPr lang="es-ES" sz="1300" spc="6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la</a:t>
            </a:r>
            <a:r>
              <a:rPr lang="es-ES" sz="1300" spc="7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conducta</a:t>
            </a:r>
            <a:r>
              <a:rPr lang="es-ES" sz="1300" spc="-31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descrita</a:t>
            </a:r>
            <a:r>
              <a:rPr lang="es-ES" sz="1300" spc="-2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en</a:t>
            </a:r>
            <a:r>
              <a:rPr lang="es-ES" sz="1300" spc="-2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el</a:t>
            </a:r>
            <a:r>
              <a:rPr lang="es-ES" sz="1300" spc="-1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artículo</a:t>
            </a:r>
            <a:r>
              <a:rPr lang="es-ES" sz="1300" spc="-2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anterior</a:t>
            </a:r>
            <a:r>
              <a:rPr lang="es-ES" sz="1300" spc="-1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se</a:t>
            </a:r>
            <a:r>
              <a:rPr lang="es-ES" sz="1300" spc="-2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cometiere:</a:t>
            </a:r>
            <a:endParaRPr lang="es-CO" sz="1300" dirty="0">
              <a:effectLst/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>
              <a:spcBef>
                <a:spcPts val="30"/>
              </a:spcBef>
            </a:pP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 </a:t>
            </a:r>
            <a:endParaRPr lang="es-CO" sz="1300" dirty="0">
              <a:effectLst/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 marL="765175">
              <a:spcBef>
                <a:spcPts val="5"/>
              </a:spcBef>
              <a:spcAft>
                <a:spcPts val="0"/>
              </a:spcAft>
            </a:pP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(…)</a:t>
            </a:r>
            <a:endParaRPr lang="es-CO" sz="1300" dirty="0">
              <a:effectLst/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>
              <a:spcBef>
                <a:spcPts val="40"/>
              </a:spcBef>
            </a:pP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 </a:t>
            </a:r>
            <a:endParaRPr lang="es-CO" sz="1300" dirty="0">
              <a:effectLst/>
              <a:latin typeface="Garamond" panose="02020404030301010803" pitchFamily="18" charset="0"/>
              <a:ea typeface="Times New Roman" panose="02020603050405020304" pitchFamily="18" charset="0"/>
            </a:endParaRPr>
          </a:p>
          <a:p>
            <a:pPr marL="742950" marR="769620" lvl="1" indent="-285750">
              <a:lnSpc>
                <a:spcPct val="112000"/>
              </a:lnSpc>
              <a:spcAft>
                <a:spcPts val="0"/>
              </a:spcAft>
              <a:buSzPts val="1300"/>
              <a:buFont typeface="Times New Roman" panose="02020603050405020304" pitchFamily="18" charset="0"/>
              <a:buAutoNum type="arabicPeriod"/>
              <a:tabLst>
                <a:tab pos="1007745" algn="l"/>
              </a:tabLst>
            </a:pP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En</a:t>
            </a:r>
            <a:r>
              <a:rPr lang="es-ES" sz="1300" spc="1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los</a:t>
            </a:r>
            <a:r>
              <a:rPr lang="es-ES" sz="1300" spc="15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cónyuges</a:t>
            </a:r>
            <a:r>
              <a:rPr lang="es-ES" sz="1300" spc="15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o</a:t>
            </a:r>
            <a:r>
              <a:rPr lang="es-ES" sz="1300" spc="5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compañeros</a:t>
            </a:r>
            <a:r>
              <a:rPr lang="es-ES" sz="1300" spc="15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permanentes;</a:t>
            </a:r>
            <a:r>
              <a:rPr lang="es-ES" sz="1300" spc="1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en</a:t>
            </a:r>
            <a:r>
              <a:rPr lang="es-ES" sz="1300" spc="2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el</a:t>
            </a:r>
            <a:r>
              <a:rPr lang="es-ES" sz="1300" spc="1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padre</a:t>
            </a:r>
            <a:r>
              <a:rPr lang="es-ES" sz="1300" spc="15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y</a:t>
            </a:r>
            <a:r>
              <a:rPr lang="es-ES" sz="1300" spc="2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la</a:t>
            </a:r>
            <a:r>
              <a:rPr lang="es-ES" sz="1300" spc="1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madre</a:t>
            </a:r>
            <a:r>
              <a:rPr lang="es-ES" sz="1300" spc="2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de</a:t>
            </a:r>
            <a:r>
              <a:rPr lang="es-ES" sz="1300" spc="15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familia,</a:t>
            </a:r>
            <a:r>
              <a:rPr lang="es-ES" sz="1300" spc="-295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aunque</a:t>
            </a:r>
            <a:r>
              <a:rPr lang="es-ES" sz="1300" spc="5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no</a:t>
            </a:r>
            <a:r>
              <a:rPr lang="es-ES" sz="1300" spc="55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convivan</a:t>
            </a:r>
            <a:r>
              <a:rPr lang="es-ES" sz="1300" spc="55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en</a:t>
            </a:r>
            <a:r>
              <a:rPr lang="es-ES" sz="1300" spc="7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un</a:t>
            </a:r>
            <a:r>
              <a:rPr lang="es-ES" sz="1300" spc="55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mismo</a:t>
            </a:r>
            <a:r>
              <a:rPr lang="es-ES" sz="1300" spc="55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hogar,</a:t>
            </a:r>
            <a:r>
              <a:rPr lang="es-ES" sz="1300" spc="6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en</a:t>
            </a:r>
            <a:r>
              <a:rPr lang="es-ES" sz="1300" spc="6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los</a:t>
            </a:r>
            <a:r>
              <a:rPr lang="es-ES" sz="1300" spc="6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ascendientes</a:t>
            </a:r>
            <a:r>
              <a:rPr lang="es-ES" sz="1300" spc="45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o</a:t>
            </a:r>
            <a:r>
              <a:rPr lang="es-ES" sz="1300" spc="55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  <a:cs typeface="Cambria" panose="02040503050406030204" pitchFamily="18" charset="0"/>
              </a:rPr>
              <a:t>descendientes</a:t>
            </a:r>
            <a:endParaRPr lang="es-CO" sz="1300" dirty="0">
              <a:effectLst/>
              <a:latin typeface="Garamond" panose="02020404030301010803" pitchFamily="18" charset="0"/>
              <a:ea typeface="Times New Roman" panose="02020603050405020304" pitchFamily="18" charset="0"/>
              <a:cs typeface="Cambria" panose="02040503050406030204" pitchFamily="18" charset="0"/>
            </a:endParaRPr>
          </a:p>
          <a:p>
            <a:pPr marL="1083310" marR="771525">
              <a:lnSpc>
                <a:spcPct val="112000"/>
              </a:lnSpc>
              <a:spcBef>
                <a:spcPts val="145"/>
              </a:spcBef>
              <a:spcAft>
                <a:spcPts val="0"/>
              </a:spcAft>
            </a:pPr>
            <a:b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</a:b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de</a:t>
            </a:r>
            <a:r>
              <a:rPr lang="es-ES" sz="1300" spc="-6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los</a:t>
            </a:r>
            <a:r>
              <a:rPr lang="es-ES" sz="1300" spc="-7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anteriores</a:t>
            </a:r>
            <a:r>
              <a:rPr lang="es-ES" sz="1300" spc="-6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y</a:t>
            </a:r>
            <a:r>
              <a:rPr lang="es-ES" sz="1300" spc="-6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los</a:t>
            </a:r>
            <a:r>
              <a:rPr lang="es-ES" sz="1300" spc="-6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hijos</a:t>
            </a:r>
            <a:r>
              <a:rPr lang="es-ES" sz="1300" spc="-7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adoptivos;</a:t>
            </a:r>
            <a:r>
              <a:rPr lang="es-ES" sz="1300" spc="-6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y</a:t>
            </a:r>
            <a:r>
              <a:rPr lang="es-ES" sz="1300" spc="-6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en</a:t>
            </a:r>
            <a:r>
              <a:rPr lang="es-ES" sz="1300" spc="-6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todas</a:t>
            </a:r>
            <a:r>
              <a:rPr lang="es-ES" sz="1300" spc="-7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las</a:t>
            </a:r>
            <a:r>
              <a:rPr lang="es-ES" sz="1300" spc="-6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demás</a:t>
            </a:r>
            <a:r>
              <a:rPr lang="es-ES" sz="1300" spc="-7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personas</a:t>
            </a:r>
            <a:r>
              <a:rPr lang="es-ES" sz="1300" spc="-7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que</a:t>
            </a:r>
            <a:r>
              <a:rPr lang="es-ES" sz="1300" spc="-6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de</a:t>
            </a:r>
            <a:r>
              <a:rPr lang="es-ES" sz="1300" spc="-31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manera</a:t>
            </a:r>
            <a:r>
              <a:rPr lang="es-ES" sz="1300" spc="-6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permanente</a:t>
            </a:r>
            <a:r>
              <a:rPr lang="es-ES" sz="1300" spc="-5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se</a:t>
            </a:r>
            <a:r>
              <a:rPr lang="es-ES" sz="1300" spc="-4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hallaren</a:t>
            </a:r>
            <a:r>
              <a:rPr lang="es-ES" sz="1300" spc="-5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integradas</a:t>
            </a:r>
            <a:r>
              <a:rPr lang="es-ES" sz="1300" spc="-6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a</a:t>
            </a:r>
            <a:r>
              <a:rPr lang="es-ES" sz="1300" spc="-6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la</a:t>
            </a:r>
            <a:r>
              <a:rPr lang="es-ES" sz="1300" spc="-4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unidad</a:t>
            </a:r>
            <a:r>
              <a:rPr lang="es-ES" sz="1300" spc="-55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 </a:t>
            </a:r>
            <a:r>
              <a:rPr lang="es-ES" sz="1300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doméstica.</a:t>
            </a:r>
            <a:r>
              <a:rPr lang="es-CO" sz="1300" dirty="0">
                <a:latin typeface="Garamond" panose="02020404030301010803" pitchFamily="18" charset="0"/>
                <a:ea typeface="Times New Roman" panose="02020603050405020304" pitchFamily="18" charset="0"/>
              </a:rPr>
              <a:t>   </a:t>
            </a:r>
          </a:p>
          <a:p>
            <a:pPr marL="1083310" marR="771525">
              <a:lnSpc>
                <a:spcPct val="112000"/>
              </a:lnSpc>
              <a:spcBef>
                <a:spcPts val="145"/>
              </a:spcBef>
              <a:spcAft>
                <a:spcPts val="0"/>
              </a:spcAft>
            </a:pPr>
            <a:r>
              <a:rPr lang="es-ES" sz="1300" dirty="0">
                <a:latin typeface="Garamond" panose="02020404030301010803" pitchFamily="18" charset="0"/>
              </a:rPr>
              <a:t>(…)"</a:t>
            </a:r>
            <a:endParaRPr lang="es-CO" sz="1300" dirty="0">
              <a:latin typeface="Garamond" panose="02020404030301010803" pitchFamily="18" charset="0"/>
            </a:endParaRP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4723963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6EACA6D5-C63C-595B-D6D6-BD1E23642F7E}"/>
              </a:ext>
            </a:extLst>
          </p:cNvPr>
          <p:cNvSpPr txBox="1"/>
          <p:nvPr/>
        </p:nvSpPr>
        <p:spPr>
          <a:xfrm>
            <a:off x="228600" y="685800"/>
            <a:ext cx="9715500" cy="60310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21335" marR="384810" algn="just">
              <a:lnSpc>
                <a:spcPct val="146000"/>
              </a:lnSpc>
              <a:spcAft>
                <a:spcPts val="0"/>
              </a:spcAft>
            </a:pP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(i) desplegar toda actividad investigativa en aras de garantizar los derechos en disputa y la</a:t>
            </a:r>
            <a:r>
              <a:rPr lang="es-ES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dignidad de las mujeres; </a:t>
            </a:r>
          </a:p>
          <a:p>
            <a:pPr marL="521335" marR="384810" algn="just">
              <a:lnSpc>
                <a:spcPct val="146000"/>
              </a:lnSpc>
              <a:spcAft>
                <a:spcPts val="0"/>
              </a:spcAft>
            </a:pP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(ii) analizar los hechos, las pruebas y las normas con base en</a:t>
            </a:r>
            <a:r>
              <a:rPr lang="es-ES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interpretaciones sistemáticas de la realidad, (…);</a:t>
            </a:r>
          </a:p>
          <a:p>
            <a:pPr marL="521335" marR="384810" algn="just">
              <a:lnSpc>
                <a:spcPct val="146000"/>
              </a:lnSpc>
              <a:spcAft>
                <a:spcPts val="0"/>
              </a:spcAft>
            </a:pP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(iii) no tomar decisiones con base en</a:t>
            </a:r>
            <a:r>
              <a:rPr lang="es-ES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estereotipos de género; </a:t>
            </a:r>
          </a:p>
          <a:p>
            <a:pPr marL="521335" marR="384810" algn="just">
              <a:lnSpc>
                <a:spcPct val="146000"/>
              </a:lnSpc>
              <a:spcAft>
                <a:spcPts val="0"/>
              </a:spcAft>
            </a:pP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(iv) evitar la revictimización de la mujer a la hora de cumplir con sus</a:t>
            </a:r>
            <a:r>
              <a:rPr lang="es-ES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funciones; reconocer las diferencias entre hombres y mujeres; </a:t>
            </a:r>
          </a:p>
          <a:p>
            <a:pPr marL="521335" marR="384810" algn="just">
              <a:lnSpc>
                <a:spcPct val="146000"/>
              </a:lnSpc>
              <a:spcAft>
                <a:spcPts val="0"/>
              </a:spcAft>
            </a:pP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(v) flexibilizar la carga</a:t>
            </a:r>
            <a:r>
              <a:rPr lang="es-ES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probatoria</a:t>
            </a:r>
            <a:r>
              <a:rPr lang="es-ES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</a:t>
            </a:r>
            <a:r>
              <a:rPr lang="es-ES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casos</a:t>
            </a:r>
            <a:r>
              <a:rPr lang="es-ES" sz="1800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</a:t>
            </a:r>
            <a:r>
              <a:rPr lang="es-ES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violencia</a:t>
            </a:r>
            <a:r>
              <a:rPr lang="es-ES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</a:t>
            </a:r>
            <a:r>
              <a:rPr lang="es-ES" sz="1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discriminación,</a:t>
            </a:r>
            <a:r>
              <a:rPr lang="es-ES" sz="1800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privilegiando</a:t>
            </a:r>
            <a:r>
              <a:rPr lang="es-ES" sz="1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los</a:t>
            </a:r>
            <a:r>
              <a:rPr lang="es-ES" sz="1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indicios</a:t>
            </a:r>
            <a:r>
              <a:rPr lang="es-ES" sz="1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sobre</a:t>
            </a:r>
            <a:r>
              <a:rPr lang="es-ES" sz="1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las</a:t>
            </a:r>
            <a:r>
              <a:rPr lang="es-ES" sz="1800" spc="-3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pruebas</a:t>
            </a:r>
            <a:r>
              <a:rPr lang="es-ES" sz="1800" spc="-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directas, cuando estas últimas resulten insuficientes; </a:t>
            </a:r>
          </a:p>
          <a:p>
            <a:pPr marL="521335" marR="384810" algn="just">
              <a:lnSpc>
                <a:spcPct val="146000"/>
              </a:lnSpc>
              <a:spcAft>
                <a:spcPts val="0"/>
              </a:spcAft>
            </a:pP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(vi) considerar el rol transformador o</a:t>
            </a:r>
            <a:r>
              <a:rPr lang="es-ES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perpetuador de las decisiones judiciales;</a:t>
            </a:r>
          </a:p>
          <a:p>
            <a:pPr marL="521335" marR="384810" algn="just">
              <a:lnSpc>
                <a:spcPct val="146000"/>
              </a:lnSpc>
              <a:spcAft>
                <a:spcPts val="0"/>
              </a:spcAft>
            </a:pP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</a:t>
            </a:r>
            <a:r>
              <a:rPr lang="es-E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vii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efectuar un análisis rígido sobre las actuaciones</a:t>
            </a:r>
            <a:r>
              <a:rPr lang="es-ES" sz="1800" spc="-29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 quien presuntamente comete la violencia; </a:t>
            </a:r>
          </a:p>
          <a:p>
            <a:pPr marL="521335" marR="384810" algn="just">
              <a:lnSpc>
                <a:spcPct val="146000"/>
              </a:lnSpc>
              <a:spcAft>
                <a:spcPts val="0"/>
              </a:spcAft>
            </a:pP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s-E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viii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evaluar las posibilidades y recursos reales</a:t>
            </a:r>
            <a:r>
              <a:rPr lang="es-ES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 acceso a trámites judiciales; </a:t>
            </a:r>
          </a:p>
          <a:p>
            <a:pPr marL="521335" marR="384810" algn="just">
              <a:lnSpc>
                <a:spcPct val="146000"/>
              </a:lnSpc>
              <a:spcAft>
                <a:spcPts val="0"/>
              </a:spcAft>
            </a:pP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es-ES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ix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analizar las relaciones de poder que afectan la dignidad y</a:t>
            </a:r>
            <a:r>
              <a:rPr lang="es-ES" sz="1800" spc="-29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autonomía</a:t>
            </a:r>
            <a:r>
              <a:rPr lang="es-ES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</a:t>
            </a:r>
            <a:r>
              <a:rPr lang="es-ES" sz="1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las</a:t>
            </a:r>
            <a:r>
              <a:rPr lang="es-ES" sz="1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s-E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mujeres»</a:t>
            </a:r>
            <a:endParaRPr lang="es-CO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s-CO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BE837F1-5BD2-EF9D-2C79-DF58EA196D06}"/>
              </a:ext>
            </a:extLst>
          </p:cNvPr>
          <p:cNvSpPr txBox="1"/>
          <p:nvPr/>
        </p:nvSpPr>
        <p:spPr>
          <a:xfrm>
            <a:off x="510422" y="254327"/>
            <a:ext cx="10932278" cy="461665"/>
          </a:xfrm>
          <a:prstGeom prst="rect">
            <a:avLst/>
          </a:prstGeom>
          <a:solidFill>
            <a:schemeClr val="accent1">
              <a:lumMod val="90000"/>
              <a:lumOff val="1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CO" sz="2400" b="1" dirty="0">
                <a:solidFill>
                  <a:schemeClr val="bg1"/>
                </a:solidFill>
                <a:latin typeface="Garamond" panose="02020404030301010803" pitchFamily="18" charset="0"/>
              </a:rPr>
              <a:t>Obligaciones de los jueces al adoptar decisiones judiciales con enfoque de género</a:t>
            </a:r>
            <a:endParaRPr lang="es-CO" sz="1600" b="1" dirty="0">
              <a:solidFill>
                <a:schemeClr val="bg1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1565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o">
  <a:themeElements>
    <a:clrScheme name="Dividendo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o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o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TM03457464[[fn=Dividendo]]</Template>
  <TotalTime>480</TotalTime>
  <Words>1770</Words>
  <Application>Microsoft Office PowerPoint</Application>
  <PresentationFormat>Panorámica</PresentationFormat>
  <Paragraphs>89</Paragraphs>
  <Slides>13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21" baseType="lpstr">
      <vt:lpstr>Aptos</vt:lpstr>
      <vt:lpstr>Arial</vt:lpstr>
      <vt:lpstr>Garamond</vt:lpstr>
      <vt:lpstr>Gill Sans MT</vt:lpstr>
      <vt:lpstr>Open Sans</vt:lpstr>
      <vt:lpstr>Times New Roman</vt:lpstr>
      <vt:lpstr>Wingdings 2</vt:lpstr>
      <vt:lpstr>Dividendo</vt:lpstr>
      <vt:lpstr>Decisiones judiciales con  perspectiva de Género</vt:lpstr>
      <vt:lpstr>Violencia contra la mujer - ¿En qué consiste?</vt:lpstr>
      <vt:lpstr>¿Qué es feminicidio?</vt:lpstr>
      <vt:lpstr>Fuentes normativas</vt:lpstr>
      <vt:lpstr>Obligaciones para los estados cedaw</vt:lpstr>
      <vt:lpstr>Convención de Belém do Para  - Obligaciones para los estados</vt:lpstr>
      <vt:lpstr>Fuentes normativas</vt:lpstr>
      <vt:lpstr>Feminicidio agravado</vt:lpstr>
      <vt:lpstr>Presentación de PowerPoint</vt:lpstr>
      <vt:lpstr>Valoración probatoria</vt:lpstr>
      <vt:lpstr>Presentación de PowerPoint</vt:lpstr>
      <vt:lpstr>Razones de la decisión judicial 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Decisiones judiciales con  perspectiva de Género</dc:title>
  <dc:creator>Mónica Lisbeth Palacios Grozo</dc:creator>
  <cp:lastModifiedBy>Mónica Lisbeth Palacios Grozo</cp:lastModifiedBy>
  <cp:revision>1</cp:revision>
  <dcterms:created xsi:type="dcterms:W3CDTF">2024-04-05T04:05:31Z</dcterms:created>
  <dcterms:modified xsi:type="dcterms:W3CDTF">2024-04-05T12:06:23Z</dcterms:modified>
</cp:coreProperties>
</file>