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18" r:id="rId2"/>
    <p:sldId id="473" r:id="rId3"/>
    <p:sldId id="479" r:id="rId4"/>
    <p:sldId id="478" r:id="rId5"/>
    <p:sldId id="477" r:id="rId6"/>
    <p:sldId id="476" r:id="rId7"/>
    <p:sldId id="474" r:id="rId8"/>
    <p:sldId id="481" r:id="rId9"/>
    <p:sldId id="480" r:id="rId10"/>
    <p:sldId id="475" r:id="rId11"/>
    <p:sldId id="482" r:id="rId12"/>
    <p:sldId id="483" r:id="rId13"/>
    <p:sldId id="486" r:id="rId14"/>
    <p:sldId id="485" r:id="rId15"/>
    <p:sldId id="484" r:id="rId16"/>
    <p:sldId id="489" r:id="rId17"/>
    <p:sldId id="361" r:id="rId18"/>
  </p:sldIdLst>
  <p:sldSz cx="12192000" cy="6858000"/>
  <p:notesSz cx="700405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943"/>
    <a:srgbClr val="7395D3"/>
    <a:srgbClr val="648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179" autoAdjust="0"/>
  </p:normalViewPr>
  <p:slideViewPr>
    <p:cSldViewPr snapToGrid="0">
      <p:cViewPr varScale="1">
        <p:scale>
          <a:sx n="81" d="100"/>
          <a:sy n="81" d="100"/>
        </p:scale>
        <p:origin x="10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5088" cy="466434"/>
          </a:xfrm>
          <a:prstGeom prst="rect">
            <a:avLst/>
          </a:prstGeom>
        </p:spPr>
        <p:txBody>
          <a:bodyPr vert="horz" lIns="93141" tIns="46570" rIns="93141" bIns="46570" rtlCol="0"/>
          <a:lstStyle>
            <a:lvl1pPr algn="l">
              <a:defRPr sz="1200"/>
            </a:lvl1pPr>
          </a:lstStyle>
          <a:p>
            <a:endParaRPr lang="es-CO"/>
          </a:p>
        </p:txBody>
      </p:sp>
      <p:sp>
        <p:nvSpPr>
          <p:cNvPr id="3" name="Marcador de fecha 2"/>
          <p:cNvSpPr>
            <a:spLocks noGrp="1"/>
          </p:cNvSpPr>
          <p:nvPr>
            <p:ph type="dt" idx="1"/>
          </p:nvPr>
        </p:nvSpPr>
        <p:spPr>
          <a:xfrm>
            <a:off x="3967341" y="0"/>
            <a:ext cx="3035088" cy="466434"/>
          </a:xfrm>
          <a:prstGeom prst="rect">
            <a:avLst/>
          </a:prstGeom>
        </p:spPr>
        <p:txBody>
          <a:bodyPr vert="horz" lIns="93141" tIns="46570" rIns="93141" bIns="46570" rtlCol="0"/>
          <a:lstStyle>
            <a:lvl1pPr algn="r">
              <a:defRPr sz="1200"/>
            </a:lvl1pPr>
          </a:lstStyle>
          <a:p>
            <a:fld id="{AE794EED-C2AD-4456-A5A0-B422EC7D1098}" type="datetimeFigureOut">
              <a:rPr lang="es-CO" smtClean="0"/>
              <a:t>11/10/2017</a:t>
            </a:fld>
            <a:endParaRPr lang="es-CO"/>
          </a:p>
        </p:txBody>
      </p:sp>
      <p:sp>
        <p:nvSpPr>
          <p:cNvPr id="4" name="Marcador de imagen de diapositiva 3"/>
          <p:cNvSpPr>
            <a:spLocks noGrp="1" noRot="1" noChangeAspect="1"/>
          </p:cNvSpPr>
          <p:nvPr>
            <p:ph type="sldImg" idx="2"/>
          </p:nvPr>
        </p:nvSpPr>
        <p:spPr>
          <a:xfrm>
            <a:off x="714375" y="1162050"/>
            <a:ext cx="5575300" cy="3136900"/>
          </a:xfrm>
          <a:prstGeom prst="rect">
            <a:avLst/>
          </a:prstGeom>
          <a:noFill/>
          <a:ln w="12700">
            <a:solidFill>
              <a:prstClr val="black"/>
            </a:solidFill>
          </a:ln>
        </p:spPr>
        <p:txBody>
          <a:bodyPr vert="horz" lIns="93141" tIns="46570" rIns="93141" bIns="46570" rtlCol="0" anchor="ctr"/>
          <a:lstStyle/>
          <a:p>
            <a:endParaRPr lang="es-CO"/>
          </a:p>
        </p:txBody>
      </p:sp>
      <p:sp>
        <p:nvSpPr>
          <p:cNvPr id="5" name="Marcador de notas 4"/>
          <p:cNvSpPr>
            <a:spLocks noGrp="1"/>
          </p:cNvSpPr>
          <p:nvPr>
            <p:ph type="body" sz="quarter" idx="3"/>
          </p:nvPr>
        </p:nvSpPr>
        <p:spPr>
          <a:xfrm>
            <a:off x="700405" y="4473892"/>
            <a:ext cx="5603240" cy="3660458"/>
          </a:xfrm>
          <a:prstGeom prst="rect">
            <a:avLst/>
          </a:prstGeom>
        </p:spPr>
        <p:txBody>
          <a:bodyPr vert="horz" lIns="93141" tIns="46570" rIns="93141" bIns="4657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829967"/>
            <a:ext cx="3035088" cy="466433"/>
          </a:xfrm>
          <a:prstGeom prst="rect">
            <a:avLst/>
          </a:prstGeom>
        </p:spPr>
        <p:txBody>
          <a:bodyPr vert="horz" lIns="93141" tIns="46570" rIns="93141" bIns="4657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67341" y="8829967"/>
            <a:ext cx="3035088" cy="466433"/>
          </a:xfrm>
          <a:prstGeom prst="rect">
            <a:avLst/>
          </a:prstGeom>
        </p:spPr>
        <p:txBody>
          <a:bodyPr vert="horz" lIns="93141" tIns="46570" rIns="93141" bIns="46570" rtlCol="0" anchor="b"/>
          <a:lstStyle>
            <a:lvl1pPr algn="r">
              <a:defRPr sz="1200"/>
            </a:lvl1pPr>
          </a:lstStyle>
          <a:p>
            <a:fld id="{BDB8283E-4617-46CB-8BD3-79BAB5194B0E}" type="slidenum">
              <a:rPr lang="es-CO" smtClean="0"/>
              <a:t>‹Nº›</a:t>
            </a:fld>
            <a:endParaRPr lang="es-CO"/>
          </a:p>
        </p:txBody>
      </p:sp>
    </p:spTree>
    <p:extLst>
      <p:ext uri="{BB962C8B-B14F-4D97-AF65-F5344CB8AC3E}">
        <p14:creationId xmlns:p14="http://schemas.microsoft.com/office/powerpoint/2010/main" val="171434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5937AFB2-63FE-4D27-8529-EF9C55DBAEBB}" type="slidenum">
              <a:rPr lang="en-US" smtClean="0"/>
              <a:t>1</a:t>
            </a:fld>
            <a:endParaRPr lang="en-US" dirty="0"/>
          </a:p>
        </p:txBody>
      </p:sp>
    </p:spTree>
    <p:extLst>
      <p:ext uri="{BB962C8B-B14F-4D97-AF65-F5344CB8AC3E}">
        <p14:creationId xmlns:p14="http://schemas.microsoft.com/office/powerpoint/2010/main" val="53590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6A8CF05C-3FDA-4AF5-9B33-6764AC2FFEA8}"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136802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2130527B-3895-47D4-984F-47C16C19F617}"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218819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E365FB3-E4D9-4E9A-A358-423E591ACF20}"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200369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pic>
        <p:nvPicPr>
          <p:cNvPr id="6" name="3 Imagen"/>
          <p:cNvPicPr>
            <a:picLocks noChangeAspect="1"/>
          </p:cNvPicPr>
          <p:nvPr userDrawn="1"/>
        </p:nvPicPr>
        <p:blipFill rotWithShape="1">
          <a:blip r:embed="rId2" cstate="screen">
            <a:extLst>
              <a:ext uri="{28A0092B-C50C-407E-A947-70E740481C1C}">
                <a14:useLocalDpi xmlns:a14="http://schemas.microsoft.com/office/drawing/2010/main"/>
              </a:ext>
            </a:extLst>
          </a:blip>
          <a:srcRect l="-220"/>
          <a:stretch/>
        </p:blipFill>
        <p:spPr>
          <a:xfrm>
            <a:off x="-26894" y="0"/>
            <a:ext cx="12218894" cy="1499016"/>
          </a:xfrm>
          <a:prstGeom prst="rect">
            <a:avLst/>
          </a:prstGeom>
        </p:spPr>
      </p:pic>
      <p:pic>
        <p:nvPicPr>
          <p:cNvPr id="7" name="Imagen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2977" y="-22386"/>
            <a:ext cx="1544263" cy="1811621"/>
          </a:xfrm>
          <a:prstGeom prst="rect">
            <a:avLst/>
          </a:prstGeom>
        </p:spPr>
      </p:pic>
    </p:spTree>
    <p:extLst>
      <p:ext uri="{BB962C8B-B14F-4D97-AF65-F5344CB8AC3E}">
        <p14:creationId xmlns:p14="http://schemas.microsoft.com/office/powerpoint/2010/main" val="29178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E64B3CB-178E-48D8-84CA-CDF5FA65196D}"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Defensores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177971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F677BFA-D0F4-4397-B6B4-837991A56EA2}"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369831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D3EBE520-A1BD-496D-BE8D-8EDD99E6D9FA}"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325708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6F7166FE-79A9-44AE-8ABE-205029C4D522}"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289804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7A6FA663-E2F4-41A5-BDF7-471B0FFE1029}"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4146429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747E7F8-DEFA-407E-9D8B-F57C0EE5AEB1}"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413501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0F79F66-6C7A-44B6-997B-9BF568BD3499}"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298026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B6F977A-56FC-41D1-9363-1694AF381E80}"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3184139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0F2DED7E-15CA-49F5-B97A-FC3BDB5368E9}"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209612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166B5AD-1EA6-4CD7-8763-9A876C1C485E}"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970537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3B3F9D5-8D12-4F43-96E9-188715593B65}"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129401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11EE5FF-132C-4EA3-BB11-428C2EBED9DB}"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230588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2026E28F-9C1D-41B2-9791-BE61AE25428F}"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850924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09ECE25F-D440-4E46-8BCF-9051F158C879}"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1741975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12E6A89-F324-48EA-8AC3-EC078C613796}"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2846030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263F37E4-5421-43B6-B286-2A3733FCDD25}"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3072127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CCC258E2-1469-4EA9-AFE6-3DA856DE0A82}"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84506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5FBD105-12D7-4B05-B80F-030F0DCEE45F}"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241532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5D1A21A-379A-4348-9415-8AEC19623BB5}"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3324523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B070AC5B-6D2B-4A18-8C61-634663528F5F}"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1353257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4D9CEF2B-F112-4CE2-B316-75B910FA4C16}"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42127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92EB40D1-2267-410E-9194-2F175E9FBCF0}" type="datetime1">
              <a:rPr lang="es-CO" smtClean="0"/>
              <a:t>11/10/2017</a:t>
            </a:fld>
            <a:endParaRPr lang="es-CO"/>
          </a:p>
        </p:txBody>
      </p:sp>
      <p:sp>
        <p:nvSpPr>
          <p:cNvPr id="5" name="Marcador de pie de página 4"/>
          <p:cNvSpPr>
            <a:spLocks noGrp="1"/>
          </p:cNvSpPr>
          <p:nvPr>
            <p:ph type="ftr" sz="quarter" idx="11"/>
          </p:nvPr>
        </p:nvSpPr>
        <p:spPr/>
        <p:txBody>
          <a:bodyPr/>
          <a:lstStyle/>
          <a:p>
            <a:r>
              <a:rPr lang="es-CO" smtClean="0"/>
              <a:t>Fuente de la Información: DSC - Corte 28 de julio de 2017</a:t>
            </a:r>
            <a:endParaRPr lang="es-CO"/>
          </a:p>
        </p:txBody>
      </p:sp>
      <p:sp>
        <p:nvSpPr>
          <p:cNvPr id="6" name="Marcador de número de diapositiva 5"/>
          <p:cNvSpPr>
            <a:spLocks noGrp="1"/>
          </p:cNvSpPr>
          <p:nvPr>
            <p:ph type="sldNum" sz="quarter" idx="12"/>
          </p:nvPr>
        </p:nvSpPr>
        <p:spPr/>
        <p:txBody>
          <a:bodyPr/>
          <a:lstStyle/>
          <a:p>
            <a:fld id="{9045B385-9C60-4CD5-A26E-C4177FD64ABF}" type="slidenum">
              <a:rPr lang="es-CO" smtClean="0"/>
              <a:t>‹Nº›</a:t>
            </a:fld>
            <a:endParaRPr lang="es-CO"/>
          </a:p>
        </p:txBody>
      </p:sp>
      <p:pic>
        <p:nvPicPr>
          <p:cNvPr id="12" name="10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220" t="48702" b="28553"/>
          <a:stretch/>
        </p:blipFill>
        <p:spPr>
          <a:xfrm>
            <a:off x="-26894" y="8626"/>
            <a:ext cx="12218894" cy="876300"/>
          </a:xfrm>
          <a:prstGeom prst="rect">
            <a:avLst/>
          </a:prstGeom>
        </p:spPr>
      </p:pic>
      <p:sp>
        <p:nvSpPr>
          <p:cNvPr id="13" name="CuadroTexto 12"/>
          <p:cNvSpPr txBox="1"/>
          <p:nvPr userDrawn="1"/>
        </p:nvSpPr>
        <p:spPr>
          <a:xfrm>
            <a:off x="-36198" y="-124397"/>
            <a:ext cx="11008997" cy="707886"/>
          </a:xfrm>
          <a:prstGeom prst="rect">
            <a:avLst/>
          </a:prstGeom>
          <a:noFill/>
        </p:spPr>
        <p:txBody>
          <a:bodyPr wrap="square" rtlCol="0">
            <a:spAutoFit/>
          </a:bodyPr>
          <a:lstStyle/>
          <a:p>
            <a:r>
              <a:rPr lang="es-CO" sz="4000" dirty="0">
                <a:solidFill>
                  <a:srgbClr val="FFFFFF"/>
                </a:solidFill>
                <a:latin typeface="Georgia"/>
                <a:cs typeface="Arial" panose="020B0604020202020204" pitchFamily="34" charset="0"/>
              </a:rPr>
              <a:t>CENSO </a:t>
            </a:r>
            <a:r>
              <a:rPr lang="es-CO" sz="4000" dirty="0" smtClean="0">
                <a:solidFill>
                  <a:srgbClr val="FFFFFF"/>
                </a:solidFill>
                <a:latin typeface="Georgia"/>
                <a:cs typeface="Arial" panose="020B0604020202020204" pitchFamily="34" charset="0"/>
              </a:rPr>
              <a:t>DELICTIVO</a:t>
            </a:r>
            <a:endParaRPr lang="es-CO" sz="4000" dirty="0">
              <a:solidFill>
                <a:srgbClr val="FFFFFF"/>
              </a:solidFill>
              <a:latin typeface="Georgia"/>
              <a:cs typeface="Arial" panose="020B0604020202020204" pitchFamily="34" charset="0"/>
            </a:endParaRPr>
          </a:p>
        </p:txBody>
      </p:sp>
      <p:sp>
        <p:nvSpPr>
          <p:cNvPr id="14" name="CuadroTexto 13"/>
          <p:cNvSpPr txBox="1"/>
          <p:nvPr userDrawn="1"/>
        </p:nvSpPr>
        <p:spPr>
          <a:xfrm>
            <a:off x="-17591" y="499605"/>
            <a:ext cx="12218894" cy="1107996"/>
          </a:xfrm>
          <a:prstGeom prst="rect">
            <a:avLst/>
          </a:prstGeom>
          <a:noFill/>
        </p:spPr>
        <p:txBody>
          <a:bodyPr wrap="square" rtlCol="0">
            <a:spAutoFit/>
          </a:bodyPr>
          <a:lstStyle/>
          <a:p>
            <a:r>
              <a:rPr lang="es-CO" sz="2200" b="1" dirty="0" smtClean="0">
                <a:solidFill>
                  <a:prstClr val="white"/>
                </a:solidFill>
                <a:latin typeface="Georgia"/>
                <a:cs typeface="Arial" panose="020B0604020202020204" pitchFamily="34" charset="0"/>
              </a:rPr>
              <a:t>Homicidios Contra </a:t>
            </a:r>
            <a:r>
              <a:rPr lang="es-CO" sz="2200" b="1" dirty="0">
                <a:solidFill>
                  <a:prstClr val="white"/>
                </a:solidFill>
                <a:latin typeface="Georgia"/>
                <a:cs typeface="Arial" panose="020B0604020202020204" pitchFamily="34" charset="0"/>
              </a:rPr>
              <a:t>D</a:t>
            </a:r>
            <a:r>
              <a:rPr lang="es-CO" sz="2200" b="1" dirty="0" smtClean="0">
                <a:solidFill>
                  <a:prstClr val="white"/>
                </a:solidFill>
                <a:latin typeface="Georgia"/>
                <a:cs typeface="Arial" panose="020B0604020202020204" pitchFamily="34" charset="0"/>
              </a:rPr>
              <a:t>efensores de Derechos Humanos </a:t>
            </a:r>
          </a:p>
          <a:p>
            <a:endParaRPr lang="es-CO" sz="2200" dirty="0">
              <a:solidFill>
                <a:prstClr val="white"/>
              </a:solidFill>
              <a:latin typeface="Georgia"/>
              <a:cs typeface="Arial" panose="020B0604020202020204" pitchFamily="34" charset="0"/>
            </a:endParaRPr>
          </a:p>
          <a:p>
            <a:endParaRPr lang="es-CO" sz="2200" dirty="0">
              <a:solidFill>
                <a:prstClr val="white"/>
              </a:solidFill>
              <a:latin typeface="Georgia"/>
              <a:cs typeface="Arial" panose="020B0604020202020204" pitchFamily="34" charset="0"/>
            </a:endParaRPr>
          </a:p>
        </p:txBody>
      </p:sp>
    </p:spTree>
    <p:extLst>
      <p:ext uri="{BB962C8B-B14F-4D97-AF65-F5344CB8AC3E}">
        <p14:creationId xmlns:p14="http://schemas.microsoft.com/office/powerpoint/2010/main" val="221916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6B157F50-2745-417E-8C77-034DC61ADDCB}" type="datetime1">
              <a:rPr lang="es-CO" smtClean="0"/>
              <a:t>11/10/2017</a:t>
            </a:fld>
            <a:endParaRPr lang="es-CO"/>
          </a:p>
        </p:txBody>
      </p:sp>
      <p:sp>
        <p:nvSpPr>
          <p:cNvPr id="6" name="Marcador de pie de página 5"/>
          <p:cNvSpPr>
            <a:spLocks noGrp="1"/>
          </p:cNvSpPr>
          <p:nvPr>
            <p:ph type="ftr" sz="quarter" idx="11"/>
          </p:nvPr>
        </p:nvSpPr>
        <p:spPr/>
        <p:txBody>
          <a:bodyPr/>
          <a:lstStyle/>
          <a:p>
            <a:r>
              <a:rPr lang="es-CO" smtClean="0"/>
              <a:t>Fuente de la Información: DSC - Corte 28 de julio de 2017</a:t>
            </a:r>
            <a:endParaRPr lang="es-CO"/>
          </a:p>
        </p:txBody>
      </p:sp>
      <p:sp>
        <p:nvSpPr>
          <p:cNvPr id="7" name="Marcador de número de diapositiva 6"/>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213005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367E34BF-005C-4229-B440-D2589CBF414C}" type="datetime1">
              <a:rPr lang="es-CO" smtClean="0"/>
              <a:t>11/10/2017</a:t>
            </a:fld>
            <a:endParaRPr lang="es-CO"/>
          </a:p>
        </p:txBody>
      </p:sp>
      <p:sp>
        <p:nvSpPr>
          <p:cNvPr id="8" name="Marcador de pie de página 7"/>
          <p:cNvSpPr>
            <a:spLocks noGrp="1"/>
          </p:cNvSpPr>
          <p:nvPr>
            <p:ph type="ftr" sz="quarter" idx="11"/>
          </p:nvPr>
        </p:nvSpPr>
        <p:spPr/>
        <p:txBody>
          <a:bodyPr/>
          <a:lstStyle/>
          <a:p>
            <a:r>
              <a:rPr lang="es-CO" smtClean="0"/>
              <a:t>Fuente de la Información: DSC - Corte 28 de julio de 2017</a:t>
            </a:r>
            <a:endParaRPr lang="es-CO"/>
          </a:p>
        </p:txBody>
      </p:sp>
      <p:sp>
        <p:nvSpPr>
          <p:cNvPr id="9" name="Marcador de número de diapositiva 8"/>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363294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9272C91D-AEFC-4553-B711-604FDBEED5AA}" type="datetime1">
              <a:rPr lang="es-CO" smtClean="0"/>
              <a:t>11/10/2017</a:t>
            </a:fld>
            <a:endParaRPr lang="es-CO"/>
          </a:p>
        </p:txBody>
      </p:sp>
      <p:sp>
        <p:nvSpPr>
          <p:cNvPr id="4" name="Marcador de pie de página 3"/>
          <p:cNvSpPr>
            <a:spLocks noGrp="1"/>
          </p:cNvSpPr>
          <p:nvPr>
            <p:ph type="ftr" sz="quarter" idx="11"/>
          </p:nvPr>
        </p:nvSpPr>
        <p:spPr/>
        <p:txBody>
          <a:bodyPr/>
          <a:lstStyle/>
          <a:p>
            <a:r>
              <a:rPr lang="es-CO" smtClean="0"/>
              <a:t>Fuente de la Información: DSC - Corte 28 de julio de 2017</a:t>
            </a:r>
            <a:endParaRPr lang="es-CO"/>
          </a:p>
        </p:txBody>
      </p:sp>
      <p:sp>
        <p:nvSpPr>
          <p:cNvPr id="5" name="Marcador de número de diapositiva 4"/>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243186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91183A3-E6F1-4C51-8212-C623BED4ACC1}" type="datetime1">
              <a:rPr lang="es-CO" smtClean="0"/>
              <a:t>11/10/2017</a:t>
            </a:fld>
            <a:endParaRPr lang="es-CO"/>
          </a:p>
        </p:txBody>
      </p:sp>
      <p:sp>
        <p:nvSpPr>
          <p:cNvPr id="3" name="Marcador de pie de página 2"/>
          <p:cNvSpPr>
            <a:spLocks noGrp="1"/>
          </p:cNvSpPr>
          <p:nvPr>
            <p:ph type="ftr" sz="quarter" idx="11"/>
          </p:nvPr>
        </p:nvSpPr>
        <p:spPr/>
        <p:txBody>
          <a:bodyPr/>
          <a:lstStyle/>
          <a:p>
            <a:r>
              <a:rPr lang="es-CO" smtClean="0"/>
              <a:t>Fuente de la Información: DSC - Corte 28 de julio de 2017</a:t>
            </a:r>
            <a:endParaRPr lang="es-CO"/>
          </a:p>
        </p:txBody>
      </p:sp>
      <p:sp>
        <p:nvSpPr>
          <p:cNvPr id="4" name="Marcador de número de diapositiva 3"/>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346332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DC7DF2E-ED83-47DF-B575-037B7FDFA093}" type="datetime1">
              <a:rPr lang="es-CO" smtClean="0"/>
              <a:t>11/10/2017</a:t>
            </a:fld>
            <a:endParaRPr lang="es-CO"/>
          </a:p>
        </p:txBody>
      </p:sp>
      <p:sp>
        <p:nvSpPr>
          <p:cNvPr id="6" name="Marcador de pie de página 5"/>
          <p:cNvSpPr>
            <a:spLocks noGrp="1"/>
          </p:cNvSpPr>
          <p:nvPr>
            <p:ph type="ftr" sz="quarter" idx="11"/>
          </p:nvPr>
        </p:nvSpPr>
        <p:spPr/>
        <p:txBody>
          <a:bodyPr/>
          <a:lstStyle/>
          <a:p>
            <a:r>
              <a:rPr lang="es-CO" smtClean="0"/>
              <a:t>Fuente de la Información: DSC - Corte 28 de julio de 2017</a:t>
            </a:r>
            <a:endParaRPr lang="es-CO"/>
          </a:p>
        </p:txBody>
      </p:sp>
      <p:sp>
        <p:nvSpPr>
          <p:cNvPr id="7" name="Marcador de número de diapositiva 6"/>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226968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67CA327-DFF2-42FD-9FDC-017C79465DFF}" type="datetime1">
              <a:rPr lang="es-CO" smtClean="0"/>
              <a:t>11/10/2017</a:t>
            </a:fld>
            <a:endParaRPr lang="es-CO"/>
          </a:p>
        </p:txBody>
      </p:sp>
      <p:sp>
        <p:nvSpPr>
          <p:cNvPr id="6" name="Marcador de pie de página 5"/>
          <p:cNvSpPr>
            <a:spLocks noGrp="1"/>
          </p:cNvSpPr>
          <p:nvPr>
            <p:ph type="ftr" sz="quarter" idx="11"/>
          </p:nvPr>
        </p:nvSpPr>
        <p:spPr/>
        <p:txBody>
          <a:bodyPr/>
          <a:lstStyle/>
          <a:p>
            <a:r>
              <a:rPr lang="es-CO" smtClean="0"/>
              <a:t>Fuente de la Información: DSC - Corte 28 de julio de 2017</a:t>
            </a:r>
            <a:endParaRPr lang="es-CO"/>
          </a:p>
        </p:txBody>
      </p:sp>
      <p:sp>
        <p:nvSpPr>
          <p:cNvPr id="7" name="Marcador de número de diapositiva 6"/>
          <p:cNvSpPr>
            <a:spLocks noGrp="1"/>
          </p:cNvSpPr>
          <p:nvPr>
            <p:ph type="sldNum" sz="quarter" idx="12"/>
          </p:nvPr>
        </p:nvSpPr>
        <p:spPr/>
        <p:txBody>
          <a:bodyPr/>
          <a:lstStyle/>
          <a:p>
            <a:fld id="{6749A6CF-AF0D-41FF-9DFF-90B647853F5A}" type="slidenum">
              <a:rPr lang="es-CO" smtClean="0"/>
              <a:t>‹Nº›</a:t>
            </a:fld>
            <a:endParaRPr lang="es-CO"/>
          </a:p>
        </p:txBody>
      </p:sp>
    </p:spTree>
    <p:extLst>
      <p:ext uri="{BB962C8B-B14F-4D97-AF65-F5344CB8AC3E}">
        <p14:creationId xmlns:p14="http://schemas.microsoft.com/office/powerpoint/2010/main" val="634988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BA22A-7664-4A52-ACAE-58335DFB2CC9}" type="datetime1">
              <a:rPr lang="es-CO" smtClean="0"/>
              <a:t>11/10/2017</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smtClean="0"/>
              <a:t>Fuente de la Información: DSC - Corte 28 de julio de 2017</a:t>
            </a:r>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9A6CF-AF0D-41FF-9DFF-90B647853F5A}" type="slidenum">
              <a:rPr lang="es-CO" smtClean="0"/>
              <a:t>‹Nº›</a:t>
            </a:fld>
            <a:endParaRPr lang="es-CO"/>
          </a:p>
        </p:txBody>
      </p:sp>
    </p:spTree>
    <p:extLst>
      <p:ext uri="{BB962C8B-B14F-4D97-AF65-F5344CB8AC3E}">
        <p14:creationId xmlns:p14="http://schemas.microsoft.com/office/powerpoint/2010/main" val="3641852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jpeg"/><Relationship Id="rId7"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image" Target="../media/image6.jpeg"/><Relationship Id="rId9"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10886" y="2259505"/>
            <a:ext cx="9077938" cy="1938992"/>
          </a:xfrm>
          <a:prstGeom prst="rect">
            <a:avLst/>
          </a:prstGeom>
          <a:noFill/>
        </p:spPr>
        <p:txBody>
          <a:bodyPr wrap="square" rtlCol="0">
            <a:spAutoFit/>
          </a:bodyPr>
          <a:lstStyle/>
          <a:p>
            <a:r>
              <a:rPr lang="es-CO" sz="3600" dirty="0" smtClean="0">
                <a:solidFill>
                  <a:srgbClr val="FFFFFF"/>
                </a:solidFill>
                <a:latin typeface="Georgia" panose="02040502050405020303" pitchFamily="18" charset="0"/>
                <a:cs typeface="Arial" panose="020B0604020202020204" pitchFamily="34" charset="0"/>
              </a:rPr>
              <a:t>ASUNTOS INDÍGENAS</a:t>
            </a:r>
          </a:p>
          <a:p>
            <a:r>
              <a:rPr lang="es-CO" sz="2800" dirty="0" smtClean="0">
                <a:solidFill>
                  <a:srgbClr val="FFFFFF"/>
                </a:solidFill>
                <a:latin typeface="Georgia" panose="02040502050405020303" pitchFamily="18" charset="0"/>
                <a:cs typeface="Arial" panose="020B0604020202020204" pitchFamily="34" charset="0"/>
              </a:rPr>
              <a:t>DELEGADA PARA LA SEGURIDAD CIUDADANA</a:t>
            </a:r>
          </a:p>
          <a:p>
            <a:r>
              <a:rPr lang="es-CO" sz="2800" dirty="0" smtClean="0">
                <a:solidFill>
                  <a:srgbClr val="FFFFFF"/>
                </a:solidFill>
                <a:latin typeface="Georgia" panose="02040502050405020303" pitchFamily="18" charset="0"/>
                <a:cs typeface="Arial" panose="020B0604020202020204" pitchFamily="34" charset="0"/>
              </a:rPr>
              <a:t>FISCALÍA GENERAL DE LA NACIÓN</a:t>
            </a:r>
          </a:p>
          <a:p>
            <a:r>
              <a:rPr lang="es-CO" sz="2800" dirty="0" smtClean="0">
                <a:solidFill>
                  <a:srgbClr val="FFFFFF"/>
                </a:solidFill>
                <a:latin typeface="Georgia" panose="02040502050405020303" pitchFamily="18" charset="0"/>
                <a:cs typeface="Arial" panose="020B0604020202020204" pitchFamily="34" charset="0"/>
              </a:rPr>
              <a:t>COLOMBIA  </a:t>
            </a:r>
            <a:endParaRPr lang="es-CO" sz="2800" dirty="0">
              <a:solidFill>
                <a:srgbClr val="FFFFFF"/>
              </a:solidFill>
              <a:latin typeface="Georgia" panose="02040502050405020303" pitchFamily="18" charset="0"/>
              <a:cs typeface="Arial" panose="020B0604020202020204" pitchFamily="34" charset="0"/>
            </a:endParaRPr>
          </a:p>
        </p:txBody>
      </p:sp>
      <p:sp>
        <p:nvSpPr>
          <p:cNvPr id="3" name="Marcador de número de diapositiva 2"/>
          <p:cNvSpPr>
            <a:spLocks noGrp="1"/>
          </p:cNvSpPr>
          <p:nvPr>
            <p:ph type="sldNum" sz="quarter" idx="12"/>
          </p:nvPr>
        </p:nvSpPr>
        <p:spPr>
          <a:xfrm>
            <a:off x="9448800" y="6480069"/>
            <a:ext cx="2743200" cy="365125"/>
          </a:xfrm>
        </p:spPr>
        <p:txBody>
          <a:bodyPr/>
          <a:lstStyle/>
          <a:p>
            <a:pPr algn="r"/>
            <a:fld id="{D50A648B-3B22-4568-ACD6-64F4A2E4FC09}" type="slidenum">
              <a:rPr lang="es-CO" smtClean="0"/>
              <a:pPr algn="r"/>
              <a:t>1</a:t>
            </a:fld>
            <a:endParaRPr lang="es-CO"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083" t="2449" r="16359" b="1"/>
          <a:stretch/>
        </p:blipFill>
        <p:spPr bwMode="auto">
          <a:xfrm>
            <a:off x="8974666" y="1936725"/>
            <a:ext cx="2632611" cy="29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Tree>
    <p:extLst>
      <p:ext uri="{BB962C8B-B14F-4D97-AF65-F5344CB8AC3E}">
        <p14:creationId xmlns:p14="http://schemas.microsoft.com/office/powerpoint/2010/main" val="10666559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Resultado de imagen para criterio objetiv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325132" y="1698871"/>
            <a:ext cx="3609762" cy="44841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10</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500743" y="199602"/>
            <a:ext cx="10515600" cy="79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3. Criterios para definir la jurisdicción </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9" name="Título 3"/>
          <p:cNvSpPr txBox="1">
            <a:spLocks/>
          </p:cNvSpPr>
          <p:nvPr/>
        </p:nvSpPr>
        <p:spPr>
          <a:xfrm>
            <a:off x="872213" y="1172501"/>
            <a:ext cx="10515600" cy="94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smtClean="0">
                <a:solidFill>
                  <a:schemeClr val="accent1">
                    <a:lumMod val="60000"/>
                    <a:lumOff val="40000"/>
                  </a:schemeClr>
                </a:solidFill>
                <a:latin typeface="Times New Roman" panose="02020603050405020304" pitchFamily="18" charset="0"/>
                <a:cs typeface="Times New Roman" panose="02020603050405020304" pitchFamily="18" charset="0"/>
              </a:rPr>
              <a:t>c. Elemento objetivo</a:t>
            </a:r>
            <a:endParaRPr lang="es-CO"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11" name="Marcador de contenido 5"/>
          <p:cNvSpPr txBox="1">
            <a:spLocks/>
          </p:cNvSpPr>
          <p:nvPr/>
        </p:nvSpPr>
        <p:spPr>
          <a:xfrm>
            <a:off x="727395" y="1902506"/>
            <a:ext cx="10515600" cy="39780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O" dirty="0" smtClean="0">
              <a:latin typeface="Times New Roman" panose="02020603050405020304" pitchFamily="18" charset="0"/>
              <a:cs typeface="Times New Roman" panose="02020603050405020304" pitchFamily="18" charset="0"/>
            </a:endParaRPr>
          </a:p>
          <a:p>
            <a:pPr marL="514350" indent="-514350" algn="just">
              <a:buFont typeface="+mj-lt"/>
              <a:buAutoNum type="alphaLcPeriod"/>
            </a:pPr>
            <a:r>
              <a:rPr lang="es-CO" dirty="0" smtClean="0">
                <a:latin typeface="Times New Roman" panose="02020603050405020304" pitchFamily="18" charset="0"/>
                <a:cs typeface="Times New Roman" panose="02020603050405020304" pitchFamily="18" charset="0"/>
              </a:rPr>
              <a:t>Exige analizar si el bien jurídico protegido (por ejemplo vida, integridad y patrimonio) y el titular pertenecen o no a la cultura mayoritaria.</a:t>
            </a:r>
          </a:p>
          <a:p>
            <a:pPr marL="514350" indent="-514350" algn="just">
              <a:buFont typeface="+mj-lt"/>
              <a:buAutoNum type="alphaLcPeriod"/>
            </a:pPr>
            <a:endParaRPr lang="es-CO" dirty="0" smtClean="0">
              <a:latin typeface="Times New Roman" panose="02020603050405020304" pitchFamily="18" charset="0"/>
              <a:cs typeface="Times New Roman" panose="02020603050405020304" pitchFamily="18" charset="0"/>
            </a:endParaRPr>
          </a:p>
          <a:p>
            <a:pPr marL="514350" indent="-514350" algn="just">
              <a:buFont typeface="+mj-lt"/>
              <a:buAutoNum type="alphaLcPeriod"/>
            </a:pPr>
            <a:r>
              <a:rPr lang="es-CO" dirty="0" smtClean="0">
                <a:latin typeface="Times New Roman" panose="02020603050405020304" pitchFamily="18" charset="0"/>
                <a:cs typeface="Times New Roman" panose="02020603050405020304" pitchFamily="18" charset="0"/>
              </a:rPr>
              <a:t>La directiva plantea que la gravedad de la conducta no es un criterio automático de competencia. Sin embargo, en aplicación de la jurisprudencia de la Corte sí excluye el delito de desaparición forzada. </a:t>
            </a:r>
          </a:p>
          <a:p>
            <a:pPr algn="just"/>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6196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Resultado de imagen para criterio objetivo"/>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325132" y="1698871"/>
            <a:ext cx="3609762" cy="44841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11</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500743" y="199602"/>
            <a:ext cx="10515600" cy="79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3. Criterios para definir la jurisdicción </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9" name="Marcador de contenido 6"/>
          <p:cNvSpPr txBox="1">
            <a:spLocks/>
          </p:cNvSpPr>
          <p:nvPr/>
        </p:nvSpPr>
        <p:spPr>
          <a:xfrm>
            <a:off x="740226" y="197802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400"/>
              </a:spcBef>
              <a:buNone/>
            </a:pPr>
            <a:r>
              <a:rPr lang="es-CO" dirty="0" smtClean="0">
                <a:latin typeface="Times New Roman" panose="02020603050405020304" pitchFamily="18" charset="0"/>
                <a:cs typeface="Times New Roman" panose="02020603050405020304" pitchFamily="18" charset="0"/>
              </a:rPr>
              <a:t>c.	Si el bien jurídico o su titular concierne únicamente a la 	comunidad indígena la competencia debe inclinarse hacia la 	jurisdicción indígena;</a:t>
            </a:r>
          </a:p>
          <a:p>
            <a:pPr marL="0" indent="0" algn="just">
              <a:spcBef>
                <a:spcPts val="2400"/>
              </a:spcBef>
              <a:buNone/>
            </a:pPr>
            <a:r>
              <a:rPr lang="es-CO" dirty="0" smtClean="0">
                <a:latin typeface="Times New Roman" panose="02020603050405020304" pitchFamily="18" charset="0"/>
                <a:cs typeface="Times New Roman" panose="02020603050405020304" pitchFamily="18" charset="0"/>
              </a:rPr>
              <a:t>d.	Cuando el bien jurídico o su titular pertenezcan exclusivamente a 	la sociedad mayoritaria la competencia se orientaría hacia la 	jurisdicción ordinaria;</a:t>
            </a:r>
          </a:p>
          <a:p>
            <a:pPr marL="0" indent="0" algn="just">
              <a:spcBef>
                <a:spcPts val="2400"/>
              </a:spcBef>
              <a:buNone/>
            </a:pPr>
            <a:r>
              <a:rPr lang="es-CO" dirty="0" smtClean="0">
                <a:latin typeface="Times New Roman" panose="02020603050405020304" pitchFamily="18" charset="0"/>
                <a:cs typeface="Times New Roman" panose="02020603050405020304" pitchFamily="18" charset="0"/>
              </a:rPr>
              <a:t>e.	Cuando el bien jurídico concierne tanto a la comunidad indígena 	como a la mayoritaria, debe examinarse con detenimiento el 	elemento institucional. </a:t>
            </a:r>
          </a:p>
          <a:p>
            <a:pPr marL="514350" indent="-514350">
              <a:buFont typeface="Arial" panose="020B0604020202020204" pitchFamily="34" charset="0"/>
              <a:buAutoNum type="alphaLcPeriod"/>
            </a:pPr>
            <a:endParaRPr lang="es-CO" dirty="0">
              <a:latin typeface="Times New Roman" panose="02020603050405020304" pitchFamily="18" charset="0"/>
              <a:cs typeface="Times New Roman" panose="02020603050405020304" pitchFamily="18" charset="0"/>
            </a:endParaRPr>
          </a:p>
        </p:txBody>
      </p:sp>
      <p:sp>
        <p:nvSpPr>
          <p:cNvPr id="11" name="Título 3"/>
          <p:cNvSpPr txBox="1">
            <a:spLocks/>
          </p:cNvSpPr>
          <p:nvPr/>
        </p:nvSpPr>
        <p:spPr>
          <a:xfrm>
            <a:off x="838200" y="1112396"/>
            <a:ext cx="10515600" cy="948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smtClean="0">
                <a:solidFill>
                  <a:schemeClr val="accent1">
                    <a:lumMod val="60000"/>
                    <a:lumOff val="40000"/>
                  </a:schemeClr>
                </a:solidFill>
                <a:latin typeface="Times New Roman" panose="02020603050405020304" pitchFamily="18" charset="0"/>
                <a:cs typeface="Times New Roman" panose="02020603050405020304" pitchFamily="18" charset="0"/>
              </a:rPr>
              <a:t>c. Elemento objetivo</a:t>
            </a:r>
            <a:endParaRPr lang="es-CO"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2197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Resultado de imagen para institucional"/>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3577" t="1" r="21656" b="21104"/>
          <a:stretch/>
        </p:blipFill>
        <p:spPr bwMode="auto">
          <a:xfrm>
            <a:off x="3733004" y="1897191"/>
            <a:ext cx="4545162" cy="436110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12</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500743" y="199602"/>
            <a:ext cx="10515600" cy="79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3. Criterios para definir la jurisdicción </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9" name="Título 5"/>
          <p:cNvSpPr txBox="1">
            <a:spLocks/>
          </p:cNvSpPr>
          <p:nvPr/>
        </p:nvSpPr>
        <p:spPr>
          <a:xfrm>
            <a:off x="727395" y="1172501"/>
            <a:ext cx="10515600" cy="8086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smtClean="0">
                <a:solidFill>
                  <a:schemeClr val="accent1">
                    <a:lumMod val="60000"/>
                    <a:lumOff val="40000"/>
                  </a:schemeClr>
                </a:solidFill>
                <a:latin typeface="Times New Roman" panose="02020603050405020304" pitchFamily="18" charset="0"/>
                <a:cs typeface="Times New Roman" panose="02020603050405020304" pitchFamily="18" charset="0"/>
              </a:rPr>
              <a:t>d. Elemento Institucional</a:t>
            </a:r>
            <a:endParaRPr lang="es-CO"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11" name="Marcador de contenido 6"/>
          <p:cNvSpPr txBox="1">
            <a:spLocks/>
          </p:cNvSpPr>
          <p:nvPr/>
        </p:nvSpPr>
        <p:spPr>
          <a:xfrm>
            <a:off x="727395" y="2456996"/>
            <a:ext cx="10515600" cy="27463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dirty="0" smtClean="0">
                <a:latin typeface="Times New Roman" panose="02020603050405020304" pitchFamily="18" charset="0"/>
                <a:cs typeface="Times New Roman" panose="02020603050405020304" pitchFamily="18" charset="0"/>
              </a:rPr>
              <a:t>Exige demostrar la existencia de normas, autoridades y procedimientos al interior de la comunidad indígena para la sanción de la conducta punible.</a:t>
            </a:r>
          </a:p>
          <a:p>
            <a:pPr marL="0" indent="0" algn="just">
              <a:buFont typeface="Arial" panose="020B0604020202020204" pitchFamily="34" charset="0"/>
              <a:buNone/>
            </a:pPr>
            <a:endParaRPr lang="es-ES"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s-ES" dirty="0" smtClean="0">
                <a:latin typeface="Times New Roman" panose="02020603050405020304" pitchFamily="18" charset="0"/>
                <a:cs typeface="Times New Roman" panose="02020603050405020304" pitchFamily="18" charset="0"/>
              </a:rPr>
              <a:t>Una prueba inicial de este elemento la constituye la solicitud de la jurisdicción indígena de asumir el conocimiento de un caso. </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9414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Resultado de imagen para institucional"/>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3577" t="1" r="21656" b="21104"/>
          <a:stretch/>
        </p:blipFill>
        <p:spPr bwMode="auto">
          <a:xfrm>
            <a:off x="3733004" y="1897191"/>
            <a:ext cx="4545162" cy="436110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13</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500743" y="199602"/>
            <a:ext cx="10515600" cy="79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3. Criterios para definir la jurisdicción </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14" name="Título 3"/>
          <p:cNvSpPr txBox="1">
            <a:spLocks/>
          </p:cNvSpPr>
          <p:nvPr/>
        </p:nvSpPr>
        <p:spPr>
          <a:xfrm>
            <a:off x="-500743" y="1093561"/>
            <a:ext cx="10515600" cy="7067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accent1">
                    <a:lumMod val="60000"/>
                    <a:lumOff val="40000"/>
                  </a:schemeClr>
                </a:solidFill>
                <a:latin typeface="Times New Roman" panose="02020603050405020304" pitchFamily="18" charset="0"/>
                <a:cs typeface="Times New Roman" panose="02020603050405020304" pitchFamily="18" charset="0"/>
              </a:rPr>
              <a:t>Aspectos del elemento institucional</a:t>
            </a:r>
            <a:endParaRPr lang="es-CO"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15" name="Marcador de contenido 6"/>
          <p:cNvSpPr txBox="1">
            <a:spLocks/>
          </p:cNvSpPr>
          <p:nvPr/>
        </p:nvSpPr>
        <p:spPr>
          <a:xfrm>
            <a:off x="727395" y="2062636"/>
            <a:ext cx="10515600" cy="42184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dirty="0" smtClean="0">
                <a:latin typeface="Times New Roman" panose="02020603050405020304" pitchFamily="18" charset="0"/>
                <a:cs typeface="Times New Roman" panose="02020603050405020304" pitchFamily="18" charset="0"/>
              </a:rPr>
              <a:t>1. Existencia de autoridades tradicionales al interior de la comunidad indígena, que ejerzan control social en un territorio establecido.</a:t>
            </a:r>
            <a:endParaRPr lang="es-CO" dirty="0" smtClean="0">
              <a:latin typeface="Times New Roman" panose="02020603050405020304" pitchFamily="18" charset="0"/>
              <a:cs typeface="Times New Roman" panose="02020603050405020304" pitchFamily="18" charset="0"/>
            </a:endParaRPr>
          </a:p>
          <a:p>
            <a:pPr algn="just"/>
            <a:endParaRPr lang="es-CO"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s-ES" dirty="0" smtClean="0">
                <a:latin typeface="Times New Roman" panose="02020603050405020304" pitchFamily="18" charset="0"/>
                <a:cs typeface="Times New Roman" panose="02020603050405020304" pitchFamily="18" charset="0"/>
              </a:rPr>
              <a:t>2. Existencia de “procedimientos judiciales autóctonos bien definidos” y “conocidos y aceptados por la comunidad”.</a:t>
            </a:r>
            <a:endParaRPr lang="es-CO"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s-ES" dirty="0" smtClean="0">
                <a:latin typeface="Times New Roman" panose="02020603050405020304" pitchFamily="18" charset="0"/>
                <a:cs typeface="Times New Roman" panose="02020603050405020304" pitchFamily="18" charset="0"/>
              </a:rPr>
              <a:t> </a:t>
            </a:r>
            <a:endParaRPr lang="es-CO"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s-ES" dirty="0" smtClean="0">
                <a:latin typeface="Times New Roman" panose="02020603050405020304" pitchFamily="18" charset="0"/>
                <a:cs typeface="Times New Roman" panose="02020603050405020304" pitchFamily="18" charset="0"/>
              </a:rPr>
              <a:t>3. Existencia de un concepto genérico de nocividad social y de las penas aplicables para los hechos procesados, conforme a sus concepciones culturales.</a:t>
            </a:r>
            <a:endParaRPr lang="es-CO" dirty="0" smtClean="0">
              <a:latin typeface="Times New Roman" panose="02020603050405020304" pitchFamily="18" charset="0"/>
              <a:cs typeface="Times New Roman" panose="02020603050405020304" pitchFamily="18" charset="0"/>
            </a:endParaRPr>
          </a:p>
          <a:p>
            <a:endParaRPr lang="es-CO" dirty="0" smtClean="0"/>
          </a:p>
          <a:p>
            <a:pPr marL="0" indent="0">
              <a:buFont typeface="Arial" panose="020B0604020202020204" pitchFamily="34" charset="0"/>
              <a:buNone/>
            </a:pPr>
            <a:endParaRPr lang="es-CO" dirty="0"/>
          </a:p>
        </p:txBody>
      </p:sp>
    </p:spTree>
    <p:extLst>
      <p:ext uri="{BB962C8B-B14F-4D97-AF65-F5344CB8AC3E}">
        <p14:creationId xmlns:p14="http://schemas.microsoft.com/office/powerpoint/2010/main" val="11730737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0 Imagen"/>
          <p:cNvPicPr>
            <a:picLocks noChangeAspect="1"/>
          </p:cNvPicPr>
          <p:nvPr/>
        </p:nvPicPr>
        <p:blipFill rotWithShape="1">
          <a:blip r:embed="rId2"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14</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500743" y="199602"/>
            <a:ext cx="10515600" cy="79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3. Criterios para definir la jurisdicción </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9" name="Título 3"/>
          <p:cNvSpPr txBox="1">
            <a:spLocks/>
          </p:cNvSpPr>
          <p:nvPr/>
        </p:nvSpPr>
        <p:spPr>
          <a:xfrm>
            <a:off x="838200" y="1172501"/>
            <a:ext cx="10515600" cy="7735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smtClean="0">
                <a:solidFill>
                  <a:schemeClr val="accent1">
                    <a:lumMod val="60000"/>
                    <a:lumOff val="40000"/>
                  </a:schemeClr>
                </a:solidFill>
                <a:latin typeface="Times New Roman" panose="02020603050405020304" pitchFamily="18" charset="0"/>
                <a:cs typeface="Times New Roman" panose="02020603050405020304" pitchFamily="18" charset="0"/>
              </a:rPr>
              <a:t>Evaluación de los criterios</a:t>
            </a:r>
            <a:endParaRPr lang="es-CO"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11" name="Marcador de contenido 6"/>
          <p:cNvSpPr txBox="1">
            <a:spLocks/>
          </p:cNvSpPr>
          <p:nvPr/>
        </p:nvSpPr>
        <p:spPr>
          <a:xfrm>
            <a:off x="522515" y="2146319"/>
            <a:ext cx="10515600" cy="36029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2400"/>
              </a:spcBef>
            </a:pPr>
            <a:r>
              <a:rPr lang="es-CO" dirty="0" smtClean="0">
                <a:latin typeface="Times New Roman" panose="02020603050405020304" pitchFamily="18" charset="0"/>
                <a:cs typeface="Times New Roman" panose="02020603050405020304" pitchFamily="18" charset="0"/>
              </a:rPr>
              <a:t>Para establecer si se reúnen los criterios deben valorarse los elementos probatorios disponibles y de ser necesario se deben practicar las ordenes de policía judicial conducentes y pertinentes.</a:t>
            </a:r>
          </a:p>
          <a:p>
            <a:pPr algn="just">
              <a:spcBef>
                <a:spcPts val="2400"/>
              </a:spcBef>
            </a:pPr>
            <a:r>
              <a:rPr lang="es-CO" dirty="0" smtClean="0">
                <a:latin typeface="Times New Roman" panose="02020603050405020304" pitchFamily="18" charset="0"/>
                <a:cs typeface="Times New Roman" panose="02020603050405020304" pitchFamily="18" charset="0"/>
              </a:rPr>
              <a:t>La ausencia de uno de los criterios no implica que el caso debe permanecer en la jurisdicción ordinaria.</a:t>
            </a:r>
          </a:p>
          <a:p>
            <a:pPr algn="just">
              <a:spcBef>
                <a:spcPts val="2400"/>
              </a:spcBef>
            </a:pPr>
            <a:r>
              <a:rPr lang="es-CO" dirty="0" smtClean="0">
                <a:latin typeface="Times New Roman" panose="02020603050405020304" pitchFamily="18" charset="0"/>
                <a:cs typeface="Times New Roman" panose="02020603050405020304" pitchFamily="18" charset="0"/>
              </a:rPr>
              <a:t>En caso de duda el fiscal puede solicitar la realización de un comité técnico jurídico en el que se determine la posición de la Fiscalía</a:t>
            </a:r>
          </a:p>
          <a:p>
            <a:endParaRPr lang="es-CO" dirty="0">
              <a:latin typeface="Times New Roman" panose="02020603050405020304" pitchFamily="18" charset="0"/>
              <a:cs typeface="Times New Roman" panose="02020603050405020304" pitchFamily="18" charset="0"/>
            </a:endParaRPr>
          </a:p>
        </p:txBody>
      </p:sp>
      <p:sp>
        <p:nvSpPr>
          <p:cNvPr id="14" name="Flecha izquierda 13">
            <a:hlinkClick r:id="rId4" action="ppaction://hlinksldjump"/>
          </p:cNvPr>
          <p:cNvSpPr/>
          <p:nvPr/>
        </p:nvSpPr>
        <p:spPr>
          <a:xfrm>
            <a:off x="11242995" y="6150673"/>
            <a:ext cx="394823" cy="392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48157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garantia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0000" y="1328057"/>
            <a:ext cx="4949601" cy="4949601"/>
          </a:xfrm>
          <a:prstGeom prst="rect">
            <a:avLst/>
          </a:prstGeom>
          <a:no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15</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685802" y="105519"/>
            <a:ext cx="10515600" cy="99144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spcBef>
                <a:spcPts val="2400"/>
              </a:spcBef>
            </a:pPr>
            <a:r>
              <a:rPr lang="es-CO" sz="2800" b="1" dirty="0" smtClean="0">
                <a:solidFill>
                  <a:schemeClr val="accent1">
                    <a:lumMod val="75000"/>
                  </a:schemeClr>
                </a:solidFill>
                <a:latin typeface="Times New Roman" panose="02020603050405020304" pitchFamily="18" charset="0"/>
                <a:ea typeface="+mn-ea"/>
                <a:cs typeface="Times New Roman" panose="02020603050405020304" pitchFamily="18" charset="0"/>
              </a:rPr>
              <a:t/>
            </a:r>
            <a:br>
              <a:rPr lang="es-CO" sz="2800" b="1" dirty="0" smtClean="0">
                <a:solidFill>
                  <a:schemeClr val="accent1">
                    <a:lumMod val="75000"/>
                  </a:schemeClr>
                </a:solidFill>
                <a:latin typeface="Times New Roman" panose="02020603050405020304" pitchFamily="18" charset="0"/>
                <a:ea typeface="+mn-ea"/>
                <a:cs typeface="Times New Roman" panose="02020603050405020304" pitchFamily="18" charset="0"/>
              </a:rPr>
            </a:br>
            <a:r>
              <a:rPr lang="es-CO" sz="12800" dirty="0">
                <a:solidFill>
                  <a:schemeClr val="bg1"/>
                </a:solidFill>
                <a:latin typeface="Times New Roman" panose="02020603050405020304" pitchFamily="18" charset="0"/>
                <a:ea typeface="+mn-ea"/>
                <a:cs typeface="Times New Roman" panose="02020603050405020304" pitchFamily="18" charset="0"/>
              </a:rPr>
              <a:t>4</a:t>
            </a:r>
            <a:r>
              <a:rPr lang="es-CO" sz="12800" dirty="0" smtClean="0">
                <a:solidFill>
                  <a:schemeClr val="bg1"/>
                </a:solidFill>
                <a:latin typeface="Times New Roman" panose="02020603050405020304" pitchFamily="18" charset="0"/>
                <a:ea typeface="+mn-ea"/>
                <a:cs typeface="Times New Roman" panose="02020603050405020304" pitchFamily="18" charset="0"/>
              </a:rPr>
              <a:t>. Garantías de los integrantes de una comunidad indígena en los procesos penales ordinarios</a:t>
            </a:r>
            <a:r>
              <a:rPr lang="es-CO" sz="12800" b="1" dirty="0" smtClean="0">
                <a:solidFill>
                  <a:schemeClr val="bg1"/>
                </a:solidFill>
                <a:latin typeface="Times New Roman" panose="02020603050405020304" pitchFamily="18" charset="0"/>
                <a:ea typeface="+mn-ea"/>
                <a:cs typeface="Times New Roman" panose="02020603050405020304" pitchFamily="18" charset="0"/>
              </a:rPr>
              <a:t/>
            </a:r>
            <a:br>
              <a:rPr lang="es-CO" sz="12800" b="1" dirty="0" smtClean="0">
                <a:solidFill>
                  <a:schemeClr val="bg1"/>
                </a:solidFill>
                <a:latin typeface="Times New Roman" panose="02020603050405020304" pitchFamily="18" charset="0"/>
                <a:ea typeface="+mn-ea"/>
                <a:cs typeface="Times New Roman" panose="02020603050405020304" pitchFamily="18" charset="0"/>
              </a:rPr>
            </a:br>
            <a:endParaRPr lang="es-CO" sz="12800" dirty="0">
              <a:solidFill>
                <a:schemeClr val="bg1"/>
              </a:solidFill>
            </a:endParaRPr>
          </a:p>
        </p:txBody>
      </p:sp>
      <p:sp>
        <p:nvSpPr>
          <p:cNvPr id="9" name="Marcador de contenido 6"/>
          <p:cNvSpPr txBox="1">
            <a:spLocks/>
          </p:cNvSpPr>
          <p:nvPr/>
        </p:nvSpPr>
        <p:spPr>
          <a:xfrm>
            <a:off x="422621" y="1695223"/>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dirty="0" smtClean="0">
                <a:latin typeface="Times New Roman" panose="02020603050405020304" pitchFamily="18" charset="0"/>
                <a:cs typeface="Times New Roman" panose="02020603050405020304" pitchFamily="18" charset="0"/>
              </a:rPr>
              <a:t>Cuando la jurisdicción ordinaria sea la competente, el proceso se adelante bajo la Ley 906 y se solicite la medida de aseguramiento de un procesado que sea indígena el fiscal del caso deberá poner en su conocimiento las posibles afectaciones culturales que generaría la imposición de la medida.</a:t>
            </a:r>
          </a:p>
          <a:p>
            <a:pPr marL="0" indent="0" algn="just">
              <a:buNone/>
            </a:pPr>
            <a:endParaRPr lang="es-CO" dirty="0" smtClean="0">
              <a:latin typeface="Times New Roman" panose="02020603050405020304" pitchFamily="18" charset="0"/>
              <a:cs typeface="Times New Roman" panose="02020603050405020304" pitchFamily="18" charset="0"/>
            </a:endParaRPr>
          </a:p>
          <a:p>
            <a:pPr algn="just"/>
            <a:r>
              <a:rPr lang="es-CO" dirty="0" smtClean="0">
                <a:latin typeface="Times New Roman" panose="02020603050405020304" pitchFamily="18" charset="0"/>
                <a:cs typeface="Times New Roman" panose="02020603050405020304" pitchFamily="18" charset="0"/>
              </a:rPr>
              <a:t>Si es necesaria una medida de aseguramiento privativa de la libertad , deberá valorarse si se puede cumplir en el territorio destinado para ese fin por las autoridades indígenas. Para tal fin se deberá coordinar con las autoridades indígenas. De no ser posible se aplicará el Código Penitenciario</a:t>
            </a:r>
          </a:p>
          <a:p>
            <a:pPr algn="just"/>
            <a:endParaRPr lang="es-CO" dirty="0" smtClean="0">
              <a:latin typeface="Times New Roman" panose="02020603050405020304" pitchFamily="18" charset="0"/>
              <a:cs typeface="Times New Roman" panose="02020603050405020304" pitchFamily="18" charset="0"/>
            </a:endParaRPr>
          </a:p>
          <a:p>
            <a:pPr algn="just"/>
            <a:endParaRPr lang="es-CO" dirty="0" smtClean="0">
              <a:latin typeface="Times New Roman" panose="02020603050405020304" pitchFamily="18" charset="0"/>
              <a:cs typeface="Times New Roman" panose="02020603050405020304" pitchFamily="18" charset="0"/>
            </a:endParaRPr>
          </a:p>
          <a:p>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6167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sultado de imagen para garantias"/>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0000" y="1328057"/>
            <a:ext cx="4949601" cy="4949601"/>
          </a:xfrm>
          <a:prstGeom prst="rect">
            <a:avLst/>
          </a:prstGeom>
          <a:no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16</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6" name="Marcador de contenido 6"/>
          <p:cNvSpPr txBox="1">
            <a:spLocks/>
          </p:cNvSpPr>
          <p:nvPr/>
        </p:nvSpPr>
        <p:spPr>
          <a:xfrm>
            <a:off x="332509" y="1524411"/>
            <a:ext cx="11064321"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dirty="0" smtClean="0">
                <a:latin typeface="Times New Roman" panose="02020603050405020304" pitchFamily="18" charset="0"/>
                <a:cs typeface="Times New Roman" panose="02020603050405020304" pitchFamily="18" charset="0"/>
              </a:rPr>
              <a:t>Cuando el proceso se adelante bajo la Ley 600 de 2000 el fiscal deberá consultar a la máxima autoridad de la comunidad para determinar si el mismo se compromete a que la detención preventiva se cumpla en su territorio. </a:t>
            </a:r>
          </a:p>
          <a:p>
            <a:pPr marL="0" indent="0" algn="just">
              <a:buFont typeface="Arial" panose="020B0604020202020204" pitchFamily="34" charset="0"/>
              <a:buNone/>
            </a:pPr>
            <a:endParaRPr lang="es-CO" dirty="0" smtClean="0">
              <a:latin typeface="Times New Roman" panose="02020603050405020304" pitchFamily="18" charset="0"/>
              <a:cs typeface="Times New Roman" panose="02020603050405020304" pitchFamily="18" charset="0"/>
            </a:endParaRPr>
          </a:p>
          <a:p>
            <a:pPr algn="just"/>
            <a:r>
              <a:rPr lang="es-CO" dirty="0" smtClean="0">
                <a:latin typeface="Times New Roman" panose="02020603050405020304" pitchFamily="18" charset="0"/>
                <a:cs typeface="Times New Roman" panose="02020603050405020304" pitchFamily="18" charset="0"/>
              </a:rPr>
              <a:t>Cuando el caso sea competencia de la jurisdicción ordinaria y se estudie la imposición de la pena privativa de la libertad el fiscal deberá plantearle al juez de conocimiento el impacto de la pena en los valores culturales. Puede sugerir el cumplimiento de la pena en el territorio indígena o el cumplimiento de la reclusión para casos especiales (artículo 29 del Código Penitenciario). </a:t>
            </a:r>
          </a:p>
          <a:p>
            <a:pPr marL="0" indent="0" algn="just">
              <a:buFont typeface="Arial" panose="020B0604020202020204" pitchFamily="34" charset="0"/>
              <a:buNone/>
            </a:pPr>
            <a:endParaRPr lang="es-CO" dirty="0" smtClean="0">
              <a:latin typeface="Times New Roman" panose="02020603050405020304" pitchFamily="18" charset="0"/>
              <a:cs typeface="Times New Roman" panose="02020603050405020304" pitchFamily="18" charset="0"/>
            </a:endParaRPr>
          </a:p>
          <a:p>
            <a:pPr algn="just"/>
            <a:endParaRPr lang="es-CO" dirty="0" smtClean="0">
              <a:latin typeface="Times New Roman" panose="02020603050405020304" pitchFamily="18" charset="0"/>
              <a:cs typeface="Times New Roman" panose="02020603050405020304" pitchFamily="18" charset="0"/>
            </a:endParaRPr>
          </a:p>
          <a:p>
            <a:endParaRPr lang="es-CO" dirty="0">
              <a:latin typeface="Times New Roman" panose="02020603050405020304" pitchFamily="18" charset="0"/>
              <a:cs typeface="Times New Roman" panose="02020603050405020304" pitchFamily="18" charset="0"/>
            </a:endParaRPr>
          </a:p>
        </p:txBody>
      </p:sp>
      <p:sp>
        <p:nvSpPr>
          <p:cNvPr id="8" name="Título 3"/>
          <p:cNvSpPr txBox="1">
            <a:spLocks/>
          </p:cNvSpPr>
          <p:nvPr/>
        </p:nvSpPr>
        <p:spPr>
          <a:xfrm>
            <a:off x="-609602" y="105519"/>
            <a:ext cx="10515600" cy="99144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spcBef>
                <a:spcPts val="2400"/>
              </a:spcBef>
            </a:pPr>
            <a:r>
              <a:rPr lang="es-CO" sz="2800" b="1" dirty="0" smtClean="0">
                <a:solidFill>
                  <a:schemeClr val="accent1">
                    <a:lumMod val="75000"/>
                  </a:schemeClr>
                </a:solidFill>
                <a:latin typeface="Times New Roman" panose="02020603050405020304" pitchFamily="18" charset="0"/>
                <a:ea typeface="+mn-ea"/>
                <a:cs typeface="Times New Roman" panose="02020603050405020304" pitchFamily="18" charset="0"/>
              </a:rPr>
              <a:t/>
            </a:r>
            <a:br>
              <a:rPr lang="es-CO" sz="2800" b="1" dirty="0" smtClean="0">
                <a:solidFill>
                  <a:schemeClr val="accent1">
                    <a:lumMod val="75000"/>
                  </a:schemeClr>
                </a:solidFill>
                <a:latin typeface="Times New Roman" panose="02020603050405020304" pitchFamily="18" charset="0"/>
                <a:ea typeface="+mn-ea"/>
                <a:cs typeface="Times New Roman" panose="02020603050405020304" pitchFamily="18" charset="0"/>
              </a:rPr>
            </a:br>
            <a:r>
              <a:rPr lang="es-CO" sz="12800" dirty="0">
                <a:solidFill>
                  <a:schemeClr val="bg1"/>
                </a:solidFill>
                <a:latin typeface="Times New Roman" panose="02020603050405020304" pitchFamily="18" charset="0"/>
                <a:ea typeface="+mn-ea"/>
                <a:cs typeface="Times New Roman" panose="02020603050405020304" pitchFamily="18" charset="0"/>
              </a:rPr>
              <a:t>4</a:t>
            </a:r>
            <a:r>
              <a:rPr lang="es-CO" sz="12800" dirty="0" smtClean="0">
                <a:solidFill>
                  <a:schemeClr val="bg1"/>
                </a:solidFill>
                <a:latin typeface="Times New Roman" panose="02020603050405020304" pitchFamily="18" charset="0"/>
                <a:ea typeface="+mn-ea"/>
                <a:cs typeface="Times New Roman" panose="02020603050405020304" pitchFamily="18" charset="0"/>
              </a:rPr>
              <a:t>. Garantías de los integrantes de una comunidad indígena en los procesos penales ordinarios</a:t>
            </a:r>
            <a:r>
              <a:rPr lang="es-CO" sz="12800" b="1" dirty="0" smtClean="0">
                <a:solidFill>
                  <a:schemeClr val="bg1"/>
                </a:solidFill>
                <a:latin typeface="Times New Roman" panose="02020603050405020304" pitchFamily="18" charset="0"/>
                <a:ea typeface="+mn-ea"/>
                <a:cs typeface="Times New Roman" panose="02020603050405020304" pitchFamily="18" charset="0"/>
              </a:rPr>
              <a:t/>
            </a:r>
            <a:br>
              <a:rPr lang="es-CO" sz="12800" b="1" dirty="0" smtClean="0">
                <a:solidFill>
                  <a:schemeClr val="bg1"/>
                </a:solidFill>
                <a:latin typeface="Times New Roman" panose="02020603050405020304" pitchFamily="18" charset="0"/>
                <a:ea typeface="+mn-ea"/>
                <a:cs typeface="Times New Roman" panose="02020603050405020304" pitchFamily="18" charset="0"/>
              </a:rPr>
            </a:br>
            <a:endParaRPr lang="es-CO" sz="12800" dirty="0">
              <a:solidFill>
                <a:schemeClr val="bg1"/>
              </a:solidFill>
            </a:endParaRPr>
          </a:p>
        </p:txBody>
      </p:sp>
    </p:spTree>
    <p:extLst>
      <p:ext uri="{BB962C8B-B14F-4D97-AF65-F5344CB8AC3E}">
        <p14:creationId xmlns:p14="http://schemas.microsoft.com/office/powerpoint/2010/main" val="34350750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81796"/>
          </a:xfrm>
          <a:prstGeom prst="rect">
            <a:avLst/>
          </a:prstGeom>
        </p:spPr>
      </p:pic>
      <p:pic>
        <p:nvPicPr>
          <p:cNvPr id="13" name="Imagen 12"/>
          <p:cNvPicPr>
            <a:picLocks noChangeAspect="1"/>
          </p:cNvPicPr>
          <p:nvPr/>
        </p:nvPicPr>
        <p:blipFill rotWithShape="1">
          <a:blip r:embed="rId3"/>
          <a:srcRect l="50926" t="42159" r="24000" b="46060"/>
          <a:stretch/>
        </p:blipFill>
        <p:spPr>
          <a:xfrm>
            <a:off x="4429577" y="5031183"/>
            <a:ext cx="3332846" cy="880823"/>
          </a:xfrm>
          <a:prstGeom prst="rect">
            <a:avLst/>
          </a:prstGeom>
        </p:spPr>
      </p:pic>
      <p:sp>
        <p:nvSpPr>
          <p:cNvPr id="14" name="CuadroTexto 13"/>
          <p:cNvSpPr txBox="1"/>
          <p:nvPr/>
        </p:nvSpPr>
        <p:spPr>
          <a:xfrm>
            <a:off x="4356062" y="4569184"/>
            <a:ext cx="3519663" cy="461665"/>
          </a:xfrm>
          <a:prstGeom prst="rect">
            <a:avLst/>
          </a:prstGeom>
          <a:noFill/>
        </p:spPr>
        <p:txBody>
          <a:bodyPr wrap="square" rtlCol="0">
            <a:spAutoFit/>
          </a:bodyPr>
          <a:lstStyle/>
          <a:p>
            <a:pPr algn="ctr"/>
            <a:r>
              <a:rPr lang="es-ES" sz="2400" dirty="0" smtClean="0">
                <a:cs typeface="Arial" panose="020B0604020202020204" pitchFamily="34" charset="0"/>
              </a:rPr>
              <a:t>2017</a:t>
            </a:r>
            <a:endParaRPr lang="es-CO" sz="2400" dirty="0">
              <a:cs typeface="Arial" panose="020B0604020202020204" pitchFamily="34" charset="0"/>
            </a:endParaRPr>
          </a:p>
        </p:txBody>
      </p:sp>
      <p:sp>
        <p:nvSpPr>
          <p:cNvPr id="16" name="CuadroTexto 15"/>
          <p:cNvSpPr txBox="1"/>
          <p:nvPr/>
        </p:nvSpPr>
        <p:spPr>
          <a:xfrm>
            <a:off x="2737889" y="5779707"/>
            <a:ext cx="6666068" cy="707886"/>
          </a:xfrm>
          <a:prstGeom prst="rect">
            <a:avLst/>
          </a:prstGeom>
          <a:noFill/>
        </p:spPr>
        <p:txBody>
          <a:bodyPr wrap="square" rtlCol="0">
            <a:spAutoFit/>
          </a:bodyPr>
          <a:lstStyle/>
          <a:p>
            <a:pPr algn="ctr"/>
            <a:r>
              <a:rPr lang="es-ES" sz="2000" dirty="0">
                <a:cs typeface="Arial" panose="020B0604020202020204" pitchFamily="34" charset="0"/>
              </a:rPr>
              <a:t>Grupo de Priorización</a:t>
            </a:r>
          </a:p>
          <a:p>
            <a:pPr algn="ctr"/>
            <a:r>
              <a:rPr lang="es-ES" sz="2000" dirty="0" smtClean="0">
                <a:cs typeface="Arial" panose="020B0604020202020204" pitchFamily="34" charset="0"/>
              </a:rPr>
              <a:t>Delegada para la Seguridad Ciudadana.</a:t>
            </a:r>
            <a:endParaRPr lang="es-CO" sz="2000" dirty="0">
              <a:cs typeface="Arial" panose="020B0604020202020204" pitchFamily="34" charset="0"/>
            </a:endParaRPr>
          </a:p>
        </p:txBody>
      </p:sp>
      <p:sp>
        <p:nvSpPr>
          <p:cNvPr id="18" name="CuadroTexto 17"/>
          <p:cNvSpPr txBox="1"/>
          <p:nvPr/>
        </p:nvSpPr>
        <p:spPr>
          <a:xfrm>
            <a:off x="5134578" y="3039019"/>
            <a:ext cx="1943116" cy="646331"/>
          </a:xfrm>
          <a:prstGeom prst="rect">
            <a:avLst/>
          </a:prstGeom>
          <a:noFill/>
        </p:spPr>
        <p:txBody>
          <a:bodyPr wrap="square" rtlCol="0">
            <a:spAutoFit/>
          </a:bodyPr>
          <a:lstStyle/>
          <a:p>
            <a:pPr algn="ctr"/>
            <a:r>
              <a:rPr lang="es-ES" sz="3600" b="1" dirty="0" smtClean="0">
                <a:cs typeface="Arial" panose="020B0604020202020204" pitchFamily="34" charset="0"/>
              </a:rPr>
              <a:t>GRACIAS</a:t>
            </a:r>
            <a:endParaRPr lang="es-CO" sz="3600" b="1" dirty="0">
              <a:cs typeface="Arial" panose="020B0604020202020204" pitchFamily="34" charset="0"/>
            </a:endParaRPr>
          </a:p>
        </p:txBody>
      </p:sp>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9674649" y="369683"/>
            <a:ext cx="2314575" cy="626986"/>
          </a:xfrm>
          <a:prstGeom prst="rect">
            <a:avLst/>
          </a:prstGeom>
          <a:noFill/>
          <a:ln>
            <a:noFill/>
          </a:ln>
        </p:spPr>
      </p:pic>
      <p:sp>
        <p:nvSpPr>
          <p:cNvPr id="3" name="2 Marcador de número de diapositiva"/>
          <p:cNvSpPr>
            <a:spLocks noGrp="1"/>
          </p:cNvSpPr>
          <p:nvPr>
            <p:ph type="sldNum" sz="quarter" idx="12"/>
          </p:nvPr>
        </p:nvSpPr>
        <p:spPr>
          <a:xfrm>
            <a:off x="9246024" y="6487593"/>
            <a:ext cx="2743200" cy="365125"/>
          </a:xfrm>
        </p:spPr>
        <p:txBody>
          <a:bodyPr/>
          <a:lstStyle/>
          <a:p>
            <a:fld id="{6749A6CF-AF0D-41FF-9DFF-90B647853F5A}" type="slidenum">
              <a:rPr lang="es-CO" smtClean="0"/>
              <a:t>17</a:t>
            </a:fld>
            <a:endParaRPr lang="es-CO" dirty="0"/>
          </a:p>
        </p:txBody>
      </p:sp>
      <p:sp>
        <p:nvSpPr>
          <p:cNvPr id="4" name="3 Marcador de pie de página"/>
          <p:cNvSpPr>
            <a:spLocks noGrp="1"/>
          </p:cNvSpPr>
          <p:nvPr>
            <p:ph type="ftr" sz="quarter" idx="11"/>
          </p:nvPr>
        </p:nvSpPr>
        <p:spPr/>
        <p:txBody>
          <a:bodyPr/>
          <a:lstStyle/>
          <a:p>
            <a:r>
              <a:rPr lang="es-CO" dirty="0" smtClean="0"/>
              <a:t>Fuente de la Información: DSC - Corte 11 de agosto de 2017</a:t>
            </a:r>
            <a:endParaRPr lang="es-CO" dirty="0"/>
          </a:p>
        </p:txBody>
      </p:sp>
    </p:spTree>
    <p:extLst>
      <p:ext uri="{BB962C8B-B14F-4D97-AF65-F5344CB8AC3E}">
        <p14:creationId xmlns:p14="http://schemas.microsoft.com/office/powerpoint/2010/main" val="962645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indige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4888" y="1062258"/>
            <a:ext cx="3880384" cy="2037202"/>
          </a:xfrm>
          <a:prstGeom prst="rect">
            <a:avLst/>
          </a:prstGeom>
          <a:no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2</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2 Rectángulo"/>
          <p:cNvSpPr/>
          <p:nvPr/>
        </p:nvSpPr>
        <p:spPr>
          <a:xfrm>
            <a:off x="3937752" y="5860372"/>
            <a:ext cx="7836229" cy="461665"/>
          </a:xfrm>
          <a:prstGeom prst="rect">
            <a:avLst/>
          </a:prstGeom>
        </p:spPr>
        <p:txBody>
          <a:bodyPr wrap="square">
            <a:spAutoFit/>
          </a:bodyPr>
          <a:lstStyle/>
          <a:p>
            <a:pPr algn="ctr"/>
            <a:r>
              <a:rPr lang="es-CO" sz="1200" b="1" dirty="0" smtClean="0">
                <a:latin typeface="Times New Roman" panose="02020603050405020304" pitchFamily="18" charset="0"/>
                <a:cs typeface="Times New Roman" panose="02020603050405020304" pitchFamily="18" charset="0"/>
              </a:rPr>
              <a:t>*DIRECTIVA 0012 “POR MEDIO DE LA CUAL SE ESTABLECEN LINEAMIENTOS SOBRE ASUNTOS RELACIONADOS CON LA COMPETENCIA DE LA JURISDICCIÓN ESPECIAL INDÍGENA”</a:t>
            </a:r>
            <a:endParaRPr lang="es-ES_tradnl" sz="1200" b="1" baseline="30000" dirty="0">
              <a:latin typeface="Times New Roman" panose="02020603050405020304" pitchFamily="18" charset="0"/>
              <a:cs typeface="Times New Roman" panose="02020603050405020304" pitchFamily="18" charset="0"/>
            </a:endParaRPr>
          </a:p>
        </p:txBody>
      </p:sp>
      <p:sp>
        <p:nvSpPr>
          <p:cNvPr id="9" name="Título 14"/>
          <p:cNvSpPr txBox="1">
            <a:spLocks/>
          </p:cNvSpPr>
          <p:nvPr/>
        </p:nvSpPr>
        <p:spPr>
          <a:xfrm>
            <a:off x="373981" y="16784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Directiva 0012 sobre jurisdicción indígena*</a:t>
            </a:r>
            <a:endParaRPr lang="es-CO"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Marcador de contenido 15"/>
          <p:cNvSpPr txBox="1">
            <a:spLocks/>
          </p:cNvSpPr>
          <p:nvPr/>
        </p:nvSpPr>
        <p:spPr>
          <a:xfrm>
            <a:off x="609600" y="150903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2400"/>
              </a:spcBef>
              <a:buFont typeface="Arial" panose="020B0604020202020204" pitchFamily="34" charset="0"/>
              <a:buAutoNum type="arabicPeriod"/>
            </a:pPr>
            <a:r>
              <a:rPr lang="es-CO" sz="2400" b="1" dirty="0" smtClean="0">
                <a:latin typeface="Times New Roman" panose="02020603050405020304" pitchFamily="18" charset="0"/>
                <a:cs typeface="Times New Roman" panose="02020603050405020304" pitchFamily="18" charset="0"/>
                <a:hlinkClick r:id="rId5" action="ppaction://hlinksldjump"/>
              </a:rPr>
              <a:t>¿</a:t>
            </a:r>
            <a:r>
              <a:rPr lang="es-CO" sz="2400" b="1" dirty="0" smtClean="0">
                <a:latin typeface="Times New Roman" panose="02020603050405020304" pitchFamily="18" charset="0"/>
                <a:cs typeface="Times New Roman" panose="02020603050405020304" pitchFamily="18" charset="0"/>
                <a:hlinkClick r:id="rId5" action="ppaction://hlinksldjump"/>
              </a:rPr>
              <a:t>Qué son las directivas?</a:t>
            </a:r>
            <a:endParaRPr lang="es-CO" sz="2400" b="1" dirty="0" smtClean="0">
              <a:latin typeface="Times New Roman" panose="02020603050405020304" pitchFamily="18" charset="0"/>
              <a:cs typeface="Times New Roman" panose="02020603050405020304" pitchFamily="18" charset="0"/>
            </a:endParaRPr>
          </a:p>
          <a:p>
            <a:pPr marL="514350" indent="-514350">
              <a:spcBef>
                <a:spcPts val="2400"/>
              </a:spcBef>
              <a:buFont typeface="Arial" panose="020B0604020202020204" pitchFamily="34" charset="0"/>
              <a:buAutoNum type="arabicPeriod"/>
            </a:pPr>
            <a:r>
              <a:rPr lang="es-CO" sz="2400" b="1" dirty="0" smtClean="0">
                <a:latin typeface="Times New Roman" panose="02020603050405020304" pitchFamily="18" charset="0"/>
                <a:cs typeface="Times New Roman" panose="02020603050405020304" pitchFamily="18" charset="0"/>
                <a:hlinkClick r:id="rId6" action="ppaction://hlinksldjump"/>
              </a:rPr>
              <a:t>Fuentes de la Directiva sobre Jurisdicción Indígena</a:t>
            </a:r>
            <a:endParaRPr lang="es-CO" sz="2400" b="1" dirty="0" smtClean="0">
              <a:latin typeface="Times New Roman" panose="02020603050405020304" pitchFamily="18" charset="0"/>
              <a:cs typeface="Times New Roman" panose="02020603050405020304" pitchFamily="18" charset="0"/>
            </a:endParaRPr>
          </a:p>
          <a:p>
            <a:pPr marL="514350" indent="-514350">
              <a:spcBef>
                <a:spcPts val="2400"/>
              </a:spcBef>
              <a:buFont typeface="Arial" panose="020B0604020202020204" pitchFamily="34" charset="0"/>
              <a:buAutoNum type="arabicPeriod"/>
            </a:pPr>
            <a:r>
              <a:rPr lang="es-CO" sz="2400" b="1" dirty="0" smtClean="0">
                <a:latin typeface="Times New Roman" panose="02020603050405020304" pitchFamily="18" charset="0"/>
                <a:cs typeface="Times New Roman" panose="02020603050405020304" pitchFamily="18" charset="0"/>
                <a:hlinkClick r:id="rId7" action="ppaction://hlinksldjump"/>
              </a:rPr>
              <a:t>Principios que orientan los conflictos de competencia</a:t>
            </a:r>
            <a:endParaRPr lang="es-CO" sz="2400" b="1" dirty="0" smtClean="0">
              <a:latin typeface="Times New Roman" panose="02020603050405020304" pitchFamily="18" charset="0"/>
              <a:cs typeface="Times New Roman" panose="02020603050405020304" pitchFamily="18" charset="0"/>
            </a:endParaRPr>
          </a:p>
          <a:p>
            <a:pPr marL="514350" indent="-514350">
              <a:spcBef>
                <a:spcPts val="2400"/>
              </a:spcBef>
              <a:buFont typeface="Arial" panose="020B0604020202020204" pitchFamily="34" charset="0"/>
              <a:buAutoNum type="arabicPeriod"/>
            </a:pPr>
            <a:r>
              <a:rPr lang="es-CO" sz="2400" b="1" dirty="0" smtClean="0">
                <a:latin typeface="Times New Roman" panose="02020603050405020304" pitchFamily="18" charset="0"/>
                <a:cs typeface="Times New Roman" panose="02020603050405020304" pitchFamily="18" charset="0"/>
                <a:hlinkClick r:id="rId8" action="ppaction://hlinksldjump"/>
              </a:rPr>
              <a:t>Criterios para definir la jurisdicción</a:t>
            </a:r>
            <a:r>
              <a:rPr lang="es-CO" sz="2400" b="1" dirty="0" smtClean="0">
                <a:latin typeface="Times New Roman" panose="02020603050405020304" pitchFamily="18" charset="0"/>
                <a:cs typeface="Times New Roman" panose="02020603050405020304" pitchFamily="18" charset="0"/>
              </a:rPr>
              <a:t> </a:t>
            </a:r>
          </a:p>
          <a:p>
            <a:pPr marL="514350" indent="-514350">
              <a:spcBef>
                <a:spcPts val="2400"/>
              </a:spcBef>
              <a:buFont typeface="Arial" panose="020B0604020202020204" pitchFamily="34" charset="0"/>
              <a:buAutoNum type="arabicPeriod"/>
            </a:pPr>
            <a:r>
              <a:rPr lang="es-CO" sz="2400" b="1" dirty="0" smtClean="0">
                <a:latin typeface="Times New Roman" panose="02020603050405020304" pitchFamily="18" charset="0"/>
                <a:cs typeface="Times New Roman" panose="02020603050405020304" pitchFamily="18" charset="0"/>
                <a:hlinkClick r:id="rId9" action="ppaction://hlinksldjump"/>
              </a:rPr>
              <a:t>Garantías de los integrantes de una comunidad indígena en los procesos penales ordinarios</a:t>
            </a:r>
            <a:endParaRPr lang="es-CO" sz="2400" b="1" dirty="0" smtClean="0">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rabicPeriod"/>
            </a:pPr>
            <a:endParaRPr lang="es-CO"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5898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51710" y="935742"/>
            <a:ext cx="6953241" cy="52149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3</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8"/>
          <p:cNvSpPr txBox="1">
            <a:spLocks/>
          </p:cNvSpPr>
          <p:nvPr/>
        </p:nvSpPr>
        <p:spPr>
          <a:xfrm>
            <a:off x="-348343" y="139768"/>
            <a:ext cx="8247009" cy="8750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latin typeface="Times New Roman" panose="02020603050405020304" pitchFamily="18" charset="0"/>
                <a:cs typeface="Times New Roman" panose="02020603050405020304" pitchFamily="18" charset="0"/>
              </a:rPr>
              <a:t>1 ¿Qué son las directivas?</a:t>
            </a:r>
            <a:br>
              <a:rPr lang="es-CO" b="1" dirty="0" smtClean="0">
                <a:solidFill>
                  <a:schemeClr val="bg1"/>
                </a:solidFill>
                <a:latin typeface="Times New Roman" panose="02020603050405020304" pitchFamily="18" charset="0"/>
                <a:cs typeface="Times New Roman" panose="02020603050405020304" pitchFamily="18" charset="0"/>
              </a:rPr>
            </a:br>
            <a:endParaRPr lang="es-CO" b="1" dirty="0">
              <a:solidFill>
                <a:schemeClr val="bg1"/>
              </a:solidFill>
              <a:latin typeface="Times New Roman" panose="02020603050405020304" pitchFamily="18" charset="0"/>
              <a:cs typeface="Times New Roman" panose="02020603050405020304" pitchFamily="18" charset="0"/>
            </a:endParaRPr>
          </a:p>
        </p:txBody>
      </p:sp>
      <p:sp>
        <p:nvSpPr>
          <p:cNvPr id="9" name="Marcador de contenido 9"/>
          <p:cNvSpPr txBox="1">
            <a:spLocks/>
          </p:cNvSpPr>
          <p:nvPr/>
        </p:nvSpPr>
        <p:spPr>
          <a:xfrm>
            <a:off x="402771" y="134665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s-CO"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a:spcBef>
                <a:spcPts val="0"/>
              </a:spcBef>
            </a:pPr>
            <a:r>
              <a:rPr lang="es-CO" sz="2400" dirty="0" smtClean="0">
                <a:latin typeface="Times New Roman" panose="02020603050405020304" pitchFamily="18" charset="0"/>
                <a:cs typeface="Times New Roman" panose="02020603050405020304" pitchFamily="18" charset="0"/>
              </a:rPr>
              <a:t>Lineamientos a través de los cuales el Fiscal General ejerce la dirección y control de la institución par cumplir con sus funciones constitucionales y legales.</a:t>
            </a:r>
          </a:p>
          <a:p>
            <a:pPr algn="just">
              <a:spcBef>
                <a:spcPts val="0"/>
              </a:spcBef>
            </a:pPr>
            <a:endParaRPr lang="es-CO" sz="2400" dirty="0" smtClean="0">
              <a:latin typeface="Times New Roman" panose="02020603050405020304" pitchFamily="18" charset="0"/>
              <a:cs typeface="Times New Roman" panose="02020603050405020304" pitchFamily="18" charset="0"/>
            </a:endParaRPr>
          </a:p>
          <a:p>
            <a:pPr algn="just">
              <a:spcBef>
                <a:spcPts val="0"/>
              </a:spcBef>
            </a:pPr>
            <a:r>
              <a:rPr lang="es-CO" sz="2400" dirty="0" smtClean="0">
                <a:latin typeface="Times New Roman" panose="02020603050405020304" pitchFamily="18" charset="0"/>
                <a:cs typeface="Times New Roman" panose="02020603050405020304" pitchFamily="18" charset="0"/>
              </a:rPr>
              <a:t>Son decisiones de carácter general, que son de carácter obligatorio para los fiscales y servidores de la entidad (artículo 4 Decreto 016 de 2014 y 142 de la Ley 906 de 2004)</a:t>
            </a:r>
          </a:p>
          <a:p>
            <a:pPr algn="just">
              <a:spcBef>
                <a:spcPts val="0"/>
              </a:spcBef>
            </a:pPr>
            <a:endParaRPr lang="es-CO" sz="2400" dirty="0" smtClean="0">
              <a:latin typeface="Times New Roman" panose="02020603050405020304" pitchFamily="18" charset="0"/>
              <a:cs typeface="Times New Roman" panose="02020603050405020304" pitchFamily="18" charset="0"/>
            </a:endParaRPr>
          </a:p>
          <a:p>
            <a:pPr algn="just">
              <a:spcBef>
                <a:spcPts val="0"/>
              </a:spcBef>
            </a:pPr>
            <a:r>
              <a:rPr lang="es-CO" sz="2400" dirty="0" smtClean="0">
                <a:latin typeface="Times New Roman" panose="02020603050405020304" pitchFamily="18" charset="0"/>
                <a:cs typeface="Times New Roman" panose="02020603050405020304" pitchFamily="18" charset="0"/>
              </a:rPr>
              <a:t>Desarrollan los principios constitucionales de unidad de gestión y jerarquía, el debido proceso, la igualdad ante la ley y la función que tiene el fiscal de participar en el diseño de la política criminal del Estado. </a:t>
            </a:r>
            <a:endParaRPr lang="es-CO" sz="2400" dirty="0">
              <a:latin typeface="Times New Roman" panose="02020603050405020304" pitchFamily="18" charset="0"/>
              <a:cs typeface="Times New Roman" panose="02020603050405020304" pitchFamily="18" charset="0"/>
            </a:endParaRPr>
          </a:p>
        </p:txBody>
      </p:sp>
      <p:sp>
        <p:nvSpPr>
          <p:cNvPr id="2" name="Flecha izquierda 1">
            <a:hlinkClick r:id="rId5" action="ppaction://hlinksldjump"/>
          </p:cNvPr>
          <p:cNvSpPr/>
          <p:nvPr/>
        </p:nvSpPr>
        <p:spPr>
          <a:xfrm>
            <a:off x="11242995" y="6150673"/>
            <a:ext cx="394823" cy="392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817480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fuentes de informacio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63572" y="1188704"/>
            <a:ext cx="6114597" cy="475792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4</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424543" y="191589"/>
            <a:ext cx="10515600" cy="8232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2. Fuentes utilizadas por la Directiva.</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9" name="Marcador de contenido 6"/>
          <p:cNvSpPr txBox="1">
            <a:spLocks/>
          </p:cNvSpPr>
          <p:nvPr/>
        </p:nvSpPr>
        <p:spPr>
          <a:xfrm>
            <a:off x="520567" y="134665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smtClean="0">
              <a:latin typeface="Times New Roman" panose="02020603050405020304" pitchFamily="18" charset="0"/>
              <a:cs typeface="Times New Roman" panose="02020603050405020304" pitchFamily="18" charset="0"/>
            </a:endParaRPr>
          </a:p>
          <a:p>
            <a:pPr algn="just"/>
            <a:r>
              <a:rPr lang="es-CO" dirty="0" smtClean="0">
                <a:latin typeface="Times New Roman" panose="02020603050405020304" pitchFamily="18" charset="0"/>
                <a:cs typeface="Times New Roman" panose="02020603050405020304" pitchFamily="18" charset="0"/>
              </a:rPr>
              <a:t>La directiva recoge la jurisprudencia y los criterios sobre jurisdicción indígena de la Corte Constitucional.</a:t>
            </a:r>
          </a:p>
          <a:p>
            <a:pPr algn="just"/>
            <a:endParaRPr lang="es-CO" dirty="0" smtClean="0">
              <a:latin typeface="Times New Roman" panose="02020603050405020304" pitchFamily="18" charset="0"/>
              <a:cs typeface="Times New Roman" panose="02020603050405020304" pitchFamily="18" charset="0"/>
            </a:endParaRPr>
          </a:p>
          <a:p>
            <a:pPr algn="just"/>
            <a:r>
              <a:rPr lang="es-CO" dirty="0" smtClean="0">
                <a:latin typeface="Times New Roman" panose="02020603050405020304" pitchFamily="18" charset="0"/>
                <a:cs typeface="Times New Roman" panose="02020603050405020304" pitchFamily="18" charset="0"/>
              </a:rPr>
              <a:t>Se fundamenta en el Convenio 169 de la OIT y en la Declaración de Naciones Unidas sobre los Derechos de los Pueblos Indígenas que reconocen la autonomía de los pueblos indígenas a ejercer su jurisdicción.</a:t>
            </a:r>
          </a:p>
          <a:p>
            <a:pPr marL="0" indent="0">
              <a:buFont typeface="Arial" panose="020B0604020202020204" pitchFamily="34" charset="0"/>
              <a:buNone/>
            </a:pPr>
            <a:endParaRPr lang="es-CO" dirty="0" smtClean="0">
              <a:latin typeface="Times New Roman" panose="02020603050405020304" pitchFamily="18" charset="0"/>
              <a:cs typeface="Times New Roman" panose="02020603050405020304" pitchFamily="18" charset="0"/>
            </a:endParaRPr>
          </a:p>
        </p:txBody>
      </p:sp>
      <p:sp>
        <p:nvSpPr>
          <p:cNvPr id="11" name="Flecha izquierda 10">
            <a:hlinkClick r:id="rId5" action="ppaction://hlinksldjump"/>
          </p:cNvPr>
          <p:cNvSpPr/>
          <p:nvPr/>
        </p:nvSpPr>
        <p:spPr>
          <a:xfrm>
            <a:off x="11242995" y="6150673"/>
            <a:ext cx="394823" cy="392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673784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0 Imagen"/>
          <p:cNvPicPr>
            <a:picLocks noChangeAspect="1"/>
          </p:cNvPicPr>
          <p:nvPr/>
        </p:nvPicPr>
        <p:blipFill rotWithShape="1">
          <a:blip r:embed="rId2"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5</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337463" y="204282"/>
            <a:ext cx="11960722" cy="9933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800" dirty="0" smtClean="0">
                <a:solidFill>
                  <a:schemeClr val="bg1"/>
                </a:solidFill>
                <a:latin typeface="Times New Roman" panose="02020603050405020304" pitchFamily="18" charset="0"/>
                <a:cs typeface="Times New Roman" panose="02020603050405020304" pitchFamily="18" charset="0"/>
              </a:rPr>
              <a:t>3. Principios que orientan los conflictos de competencia</a:t>
            </a:r>
            <a:endParaRPr lang="es-CO" sz="3800" dirty="0">
              <a:solidFill>
                <a:schemeClr val="bg1"/>
              </a:solidFill>
              <a:latin typeface="Times New Roman" panose="02020603050405020304" pitchFamily="18" charset="0"/>
              <a:cs typeface="Times New Roman" panose="02020603050405020304" pitchFamily="18" charset="0"/>
            </a:endParaRPr>
          </a:p>
        </p:txBody>
      </p:sp>
      <p:sp>
        <p:nvSpPr>
          <p:cNvPr id="9" name="Marcador de contenido 6"/>
          <p:cNvSpPr txBox="1">
            <a:spLocks/>
          </p:cNvSpPr>
          <p:nvPr/>
        </p:nvSpPr>
        <p:spPr>
          <a:xfrm>
            <a:off x="533400" y="1408112"/>
            <a:ext cx="10854413"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O" dirty="0" smtClean="0"/>
          </a:p>
          <a:p>
            <a:pPr marL="514350" indent="-514350">
              <a:buFont typeface="Arial" panose="020B0604020202020204" pitchFamily="34" charset="0"/>
              <a:buAutoNum type="alphaLcPeriod"/>
            </a:pPr>
            <a:r>
              <a:rPr lang="es-CO" u="sng" dirty="0" smtClean="0">
                <a:latin typeface="Times New Roman" panose="02020603050405020304" pitchFamily="18" charset="0"/>
                <a:cs typeface="Times New Roman" panose="02020603050405020304" pitchFamily="18" charset="0"/>
              </a:rPr>
              <a:t>Maximización de la autonomía de las comunidades indígenas</a:t>
            </a:r>
          </a:p>
          <a:p>
            <a:pPr marL="514350" indent="-514350">
              <a:buFont typeface="Arial" panose="020B0604020202020204" pitchFamily="34" charset="0"/>
              <a:buAutoNum type="alphaLcPeriod"/>
            </a:pPr>
            <a:endParaRPr lang="es-CO" dirty="0" smtClean="0">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lphaLcPeriod"/>
            </a:pPr>
            <a:r>
              <a:rPr lang="es-CO" u="sng" dirty="0" smtClean="0">
                <a:latin typeface="Times New Roman" panose="02020603050405020304" pitchFamily="18" charset="0"/>
                <a:cs typeface="Times New Roman" panose="02020603050405020304" pitchFamily="18" charset="0"/>
              </a:rPr>
              <a:t>Mayor autonomía para la solución de conflictos internos</a:t>
            </a:r>
          </a:p>
          <a:p>
            <a:pPr marL="0" indent="0">
              <a:buFont typeface="Arial" panose="020B0604020202020204" pitchFamily="34" charset="0"/>
              <a:buNone/>
            </a:pPr>
            <a:endParaRPr lang="es-CO"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s-CO" dirty="0" smtClean="0">
                <a:latin typeface="Times New Roman" panose="02020603050405020304" pitchFamily="18" charset="0"/>
                <a:cs typeface="Times New Roman" panose="02020603050405020304" pitchFamily="18" charset="0"/>
              </a:rPr>
              <a:t>Si las dos partes en un conflicto son indígenas la autonomía de la comunidad será mayor. Si una de las dos partes no es indígena se debe buscar la manera de hacer compatibles los intereses en juego. </a:t>
            </a:r>
          </a:p>
          <a:p>
            <a:pPr marL="0" indent="0" algn="just">
              <a:buFont typeface="Arial" panose="020B0604020202020204" pitchFamily="34" charset="0"/>
              <a:buNone/>
            </a:pPr>
            <a:endParaRPr lang="es-CO" dirty="0" smtClean="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s-CO" dirty="0" smtClean="0">
                <a:latin typeface="Times New Roman" panose="02020603050405020304" pitchFamily="18" charset="0"/>
                <a:cs typeface="Times New Roman" panose="02020603050405020304" pitchFamily="18" charset="0"/>
              </a:rPr>
              <a:t> </a:t>
            </a:r>
            <a:endParaRPr lang="es-CO" dirty="0">
              <a:latin typeface="Times New Roman" panose="02020603050405020304" pitchFamily="18" charset="0"/>
              <a:cs typeface="Times New Roman" panose="02020603050405020304" pitchFamily="18" charset="0"/>
            </a:endParaRPr>
          </a:p>
        </p:txBody>
      </p:sp>
      <p:pic>
        <p:nvPicPr>
          <p:cNvPr id="4098" name="Picture 2" descr="Resultado de imagen para principi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128" y="4238171"/>
            <a:ext cx="3936698" cy="261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3294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0 Imagen"/>
          <p:cNvPicPr>
            <a:picLocks noChangeAspect="1"/>
          </p:cNvPicPr>
          <p:nvPr/>
        </p:nvPicPr>
        <p:blipFill rotWithShape="1">
          <a:blip r:embed="rId2"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6</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315692" y="226054"/>
            <a:ext cx="11960722" cy="9933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800" dirty="0" smtClean="0">
                <a:solidFill>
                  <a:schemeClr val="bg1"/>
                </a:solidFill>
                <a:latin typeface="Times New Roman" panose="02020603050405020304" pitchFamily="18" charset="0"/>
                <a:cs typeface="Times New Roman" panose="02020603050405020304" pitchFamily="18" charset="0"/>
              </a:rPr>
              <a:t>3. Principios que orientan los conflictos de competencia</a:t>
            </a:r>
            <a:endParaRPr lang="es-CO" sz="3800" dirty="0">
              <a:solidFill>
                <a:schemeClr val="bg1"/>
              </a:solidFill>
              <a:latin typeface="Times New Roman" panose="02020603050405020304" pitchFamily="18" charset="0"/>
              <a:cs typeface="Times New Roman" panose="02020603050405020304" pitchFamily="18" charset="0"/>
            </a:endParaRPr>
          </a:p>
        </p:txBody>
      </p:sp>
      <p:sp>
        <p:nvSpPr>
          <p:cNvPr id="9" name="Título 7"/>
          <p:cNvSpPr txBox="1">
            <a:spLocks/>
          </p:cNvSpPr>
          <p:nvPr/>
        </p:nvSpPr>
        <p:spPr>
          <a:xfrm>
            <a:off x="95293" y="1427780"/>
            <a:ext cx="10515600" cy="5801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dirty="0" smtClean="0">
                <a:latin typeface="Times New Roman" panose="02020603050405020304" pitchFamily="18" charset="0"/>
                <a:cs typeface="Times New Roman" panose="02020603050405020304" pitchFamily="18" charset="0"/>
              </a:rPr>
              <a:t>c</a:t>
            </a:r>
            <a:r>
              <a:rPr lang="es-CO" sz="2800" dirty="0" smtClean="0"/>
              <a:t>. </a:t>
            </a:r>
            <a:r>
              <a:rPr lang="es-CO" sz="2800" u="sng" dirty="0" smtClean="0">
                <a:latin typeface="Times New Roman" panose="02020603050405020304" pitchFamily="18" charset="0"/>
                <a:cs typeface="Times New Roman" panose="02020603050405020304" pitchFamily="18" charset="0"/>
              </a:rPr>
              <a:t>A mayor conservación de la identidad cultural mayor autonomía</a:t>
            </a:r>
            <a:endParaRPr lang="es-CO" sz="2800" u="sng" dirty="0">
              <a:latin typeface="Times New Roman" panose="02020603050405020304" pitchFamily="18" charset="0"/>
              <a:cs typeface="Times New Roman" panose="02020603050405020304" pitchFamily="18" charset="0"/>
            </a:endParaRPr>
          </a:p>
        </p:txBody>
      </p:sp>
      <p:sp>
        <p:nvSpPr>
          <p:cNvPr id="11" name="Marcador de contenido 8"/>
          <p:cNvSpPr txBox="1">
            <a:spLocks/>
          </p:cNvSpPr>
          <p:nvPr/>
        </p:nvSpPr>
        <p:spPr>
          <a:xfrm>
            <a:off x="646377" y="2116361"/>
            <a:ext cx="4840023" cy="21367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smtClean="0"/>
          </a:p>
          <a:p>
            <a:pPr algn="just"/>
            <a:r>
              <a:rPr lang="es-CO" sz="2600" dirty="0" smtClean="0"/>
              <a:t>La autonomía será mayor si están vigentes y son efectivos sus reglamentos y jurisdicción propia.</a:t>
            </a:r>
            <a:endParaRPr lang="es-CO" sz="2600" dirty="0"/>
          </a:p>
        </p:txBody>
      </p:sp>
      <p:sp>
        <p:nvSpPr>
          <p:cNvPr id="14" name="Marcador de contenido 9"/>
          <p:cNvSpPr txBox="1">
            <a:spLocks/>
          </p:cNvSpPr>
          <p:nvPr/>
        </p:nvSpPr>
        <p:spPr>
          <a:xfrm>
            <a:off x="5664669" y="2215242"/>
            <a:ext cx="5181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smtClean="0"/>
          </a:p>
          <a:p>
            <a:pPr algn="just"/>
            <a:r>
              <a:rPr lang="es-CO" dirty="0" smtClean="0"/>
              <a:t>Este principio no significa que la pérdida de algunos aspectos de la vida aborigen impliquen la pérdida de la capacidad para administrar justicia.</a:t>
            </a:r>
          </a:p>
          <a:p>
            <a:pPr marL="0" indent="0" algn="just">
              <a:buNone/>
            </a:pPr>
            <a:endParaRPr lang="es-CO" dirty="0" smtClean="0"/>
          </a:p>
          <a:p>
            <a:pPr algn="just"/>
            <a:r>
              <a:rPr lang="es-CO" dirty="0" smtClean="0"/>
              <a:t>Tampoco da lugar a que los jueces puedan definir una mayor o menor autonomía que dependa del aislamiento de la comunidad. </a:t>
            </a:r>
            <a:endParaRPr lang="es-CO" dirty="0"/>
          </a:p>
        </p:txBody>
      </p:sp>
      <p:sp>
        <p:nvSpPr>
          <p:cNvPr id="15" name="Flecha izquierda 14">
            <a:hlinkClick r:id="rId4" action="ppaction://hlinksldjump"/>
          </p:cNvPr>
          <p:cNvSpPr/>
          <p:nvPr/>
        </p:nvSpPr>
        <p:spPr>
          <a:xfrm>
            <a:off x="11242995" y="6150673"/>
            <a:ext cx="394823" cy="3926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Picture 2" descr="Resultado de imagen para principi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62400" y="3946751"/>
            <a:ext cx="4311758" cy="261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058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0 Imagen"/>
          <p:cNvPicPr>
            <a:picLocks noChangeAspect="1"/>
          </p:cNvPicPr>
          <p:nvPr/>
        </p:nvPicPr>
        <p:blipFill rotWithShape="1">
          <a:blip r:embed="rId2"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7</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500743" y="199602"/>
            <a:ext cx="10515600" cy="79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3. Criterios para definir la jurisdicción </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9" name="Marcador de contenido 6"/>
          <p:cNvSpPr txBox="1">
            <a:spLocks/>
          </p:cNvSpPr>
          <p:nvPr/>
        </p:nvSpPr>
        <p:spPr>
          <a:xfrm>
            <a:off x="727395" y="179296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LcPeriod"/>
            </a:pPr>
            <a:r>
              <a:rPr lang="es-C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Criterio Personal </a:t>
            </a:r>
          </a:p>
          <a:p>
            <a:pPr marL="514350" indent="-514350">
              <a:buFont typeface="Arial" panose="020B0604020202020204" pitchFamily="34" charset="0"/>
              <a:buAutoNum type="alphaLcPeriod"/>
            </a:pPr>
            <a:endParaRPr lang="es-C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lphaLcPeriod"/>
            </a:pPr>
            <a:r>
              <a:rPr lang="es-C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Criterio geográfico o territorial</a:t>
            </a:r>
          </a:p>
          <a:p>
            <a:pPr marL="514350" indent="-514350">
              <a:buFont typeface="Arial" panose="020B0604020202020204" pitchFamily="34" charset="0"/>
              <a:buAutoNum type="alphaLcPeriod"/>
            </a:pPr>
            <a:endParaRPr lang="es-C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lphaLcPeriod"/>
            </a:pPr>
            <a:r>
              <a:rPr lang="es-C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Criterio Objetivo</a:t>
            </a:r>
          </a:p>
          <a:p>
            <a:pPr marL="514350" indent="-514350">
              <a:buFont typeface="Arial" panose="020B0604020202020204" pitchFamily="34" charset="0"/>
              <a:buAutoNum type="alphaLcPeriod"/>
            </a:pPr>
            <a:endParaRPr lang="es-C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lphaLcPeriod"/>
            </a:pPr>
            <a:r>
              <a:rPr lang="es-CO"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Institucional </a:t>
            </a:r>
            <a:endParaRPr lang="es-CO"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22" name="Picture 2" descr="Resultado de imagen para individu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0093" y="1230312"/>
            <a:ext cx="1014374" cy="13180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geografico colomb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9576" y="2403764"/>
            <a:ext cx="857344" cy="117070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criterio objetiv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9199" y="3574473"/>
            <a:ext cx="820633" cy="101942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para instituciona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577" t="1" r="21656" b="21104"/>
          <a:stretch/>
        </p:blipFill>
        <p:spPr bwMode="auto">
          <a:xfrm>
            <a:off x="3377407" y="4620375"/>
            <a:ext cx="1142108" cy="109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157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fade">
                                      <p:cBhvr>
                                        <p:cTn id="20" dur="500"/>
                                        <p:tgtEl>
                                          <p:spTgt spid="51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28"/>
                                        </p:tgtEl>
                                        <p:attrNameLst>
                                          <p:attrName>style.visibility</p:attrName>
                                        </p:attrNameLst>
                                      </p:cBhvr>
                                      <p:to>
                                        <p:strVal val="visible"/>
                                      </p:to>
                                    </p:set>
                                    <p:animEffect transition="in" filter="fade">
                                      <p:cBhvr>
                                        <p:cTn id="29" dur="500"/>
                                        <p:tgtEl>
                                          <p:spTgt spid="512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30"/>
                                        </p:tgtEl>
                                        <p:attrNameLst>
                                          <p:attrName>style.visibility</p:attrName>
                                        </p:attrNameLst>
                                      </p:cBhvr>
                                      <p:to>
                                        <p:strVal val="visible"/>
                                      </p:to>
                                    </p:set>
                                    <p:animEffect transition="in" filter="fade">
                                      <p:cBhvr>
                                        <p:cTn id="38"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Resultado de imagen para individual"/>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50716" y="2003713"/>
            <a:ext cx="2959343" cy="384519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8</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500743" y="199602"/>
            <a:ext cx="10515600" cy="79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3. Criterios para definir la jurisdicción </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9" name="Título 7"/>
          <p:cNvSpPr txBox="1">
            <a:spLocks/>
          </p:cNvSpPr>
          <p:nvPr/>
        </p:nvSpPr>
        <p:spPr>
          <a:xfrm>
            <a:off x="936170" y="1163637"/>
            <a:ext cx="5181601" cy="863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accent1">
                    <a:lumMod val="60000"/>
                    <a:lumOff val="40000"/>
                  </a:schemeClr>
                </a:solidFill>
                <a:latin typeface="Times New Roman" panose="02020603050405020304" pitchFamily="18" charset="0"/>
                <a:cs typeface="Times New Roman" panose="02020603050405020304" pitchFamily="18" charset="0"/>
              </a:rPr>
              <a:t>a. Criterio personal</a:t>
            </a:r>
            <a:endParaRPr lang="es-CO"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11" name="Marcador de contenido 8"/>
          <p:cNvSpPr txBox="1">
            <a:spLocks/>
          </p:cNvSpPr>
          <p:nvPr/>
        </p:nvSpPr>
        <p:spPr>
          <a:xfrm>
            <a:off x="838200" y="203268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smtClean="0">
                <a:latin typeface="Times New Roman" panose="02020603050405020304" pitchFamily="18" charset="0"/>
                <a:cs typeface="Times New Roman" panose="02020603050405020304" pitchFamily="18" charset="0"/>
              </a:rPr>
              <a:t>Exige establecer si el procesado pertenece a la comunidad indígena que reclama la jurisdicción.</a:t>
            </a:r>
          </a:p>
          <a:p>
            <a:endParaRPr lang="es-CO" dirty="0" smtClean="0">
              <a:latin typeface="Times New Roman" panose="02020603050405020304" pitchFamily="18" charset="0"/>
              <a:cs typeface="Times New Roman" panose="02020603050405020304" pitchFamily="18" charset="0"/>
            </a:endParaRPr>
          </a:p>
          <a:p>
            <a:r>
              <a:rPr lang="es-CO" dirty="0" smtClean="0">
                <a:latin typeface="Times New Roman" panose="02020603050405020304" pitchFamily="18" charset="0"/>
                <a:cs typeface="Times New Roman" panose="02020603050405020304" pitchFamily="18" charset="0"/>
              </a:rPr>
              <a:t>En la directiva se indica que algunos medios idóneos para probarlo son: </a:t>
            </a:r>
          </a:p>
          <a:p>
            <a:pPr marL="0" indent="0">
              <a:buFont typeface="Arial" panose="020B0604020202020204" pitchFamily="34" charset="0"/>
              <a:buNone/>
            </a:pPr>
            <a:r>
              <a:rPr lang="es-CO" dirty="0" smtClean="0">
                <a:latin typeface="Times New Roman" panose="02020603050405020304" pitchFamily="18" charset="0"/>
                <a:cs typeface="Times New Roman" panose="02020603050405020304" pitchFamily="18" charset="0"/>
              </a:rPr>
              <a:t>   - La carnetización del individuo;</a:t>
            </a:r>
          </a:p>
          <a:p>
            <a:pPr marL="0" indent="0">
              <a:buFont typeface="Arial" panose="020B0604020202020204" pitchFamily="34" charset="0"/>
              <a:buNone/>
            </a:pPr>
            <a:r>
              <a:rPr lang="es-CO" dirty="0" smtClean="0">
                <a:latin typeface="Times New Roman" panose="02020603050405020304" pitchFamily="18" charset="0"/>
                <a:cs typeface="Times New Roman" panose="02020603050405020304" pitchFamily="18" charset="0"/>
              </a:rPr>
              <a:t>   - La declaración del Gobernador del Cabildo indígena;</a:t>
            </a:r>
          </a:p>
          <a:p>
            <a:pPr marL="0" indent="0">
              <a:buFont typeface="Arial" panose="020B0604020202020204" pitchFamily="34" charset="0"/>
              <a:buNone/>
            </a:pPr>
            <a:r>
              <a:rPr lang="es-CO" dirty="0" smtClean="0">
                <a:latin typeface="Times New Roman" panose="02020603050405020304" pitchFamily="18" charset="0"/>
                <a:cs typeface="Times New Roman" panose="02020603050405020304" pitchFamily="18" charset="0"/>
              </a:rPr>
              <a:t>   - El censo de la comunidad.</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833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Resultado de imagen para geografico colomb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013" y="1248883"/>
            <a:ext cx="3726546" cy="508862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xtLst>
            <a:ext uri="{909E8E84-426E-40DD-AFC4-6F175D3DCCD1}">
              <a14:hiddenFill xmlns:a14="http://schemas.microsoft.com/office/drawing/2010/main">
                <a:solidFill>
                  <a:srgbClr val="FFFFFF"/>
                </a:solidFill>
              </a14:hiddenFill>
            </a:ext>
          </a:extLst>
        </p:spPr>
      </p:pic>
      <p:pic>
        <p:nvPicPr>
          <p:cNvPr id="12" name="10 Imagen"/>
          <p:cNvPicPr>
            <a:picLocks noChangeAspect="1"/>
          </p:cNvPicPr>
          <p:nvPr/>
        </p:nvPicPr>
        <p:blipFill rotWithShape="1">
          <a:blip r:embed="rId3" cstate="print">
            <a:extLst>
              <a:ext uri="{28A0092B-C50C-407E-A947-70E740481C1C}">
                <a14:useLocalDpi xmlns:a14="http://schemas.microsoft.com/office/drawing/2010/main" val="0"/>
              </a:ext>
            </a:extLst>
          </a:blip>
          <a:srcRect l="-220" t="48702" b="28553"/>
          <a:stretch/>
        </p:blipFill>
        <p:spPr>
          <a:xfrm>
            <a:off x="20566" y="17701"/>
            <a:ext cx="12218894" cy="972899"/>
          </a:xfrm>
          <a:prstGeom prst="rect">
            <a:avLst/>
          </a:prstGeom>
        </p:spPr>
      </p:pic>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83" t="2449" r="16359" b="1"/>
          <a:stretch/>
        </p:blipFill>
        <p:spPr bwMode="auto">
          <a:xfrm>
            <a:off x="11242995" y="-6515"/>
            <a:ext cx="879537" cy="99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arcador de número de diapositiva 9"/>
          <p:cNvSpPr>
            <a:spLocks noGrp="1"/>
          </p:cNvSpPr>
          <p:nvPr>
            <p:ph type="sldNum" sz="quarter" idx="12"/>
          </p:nvPr>
        </p:nvSpPr>
        <p:spPr>
          <a:xfrm>
            <a:off x="9204952" y="6389230"/>
            <a:ext cx="2743200" cy="365125"/>
          </a:xfrm>
        </p:spPr>
        <p:txBody>
          <a:bodyPr/>
          <a:lstStyle/>
          <a:p>
            <a:fld id="{6749A6CF-AF0D-41FF-9DFF-90B647853F5A}" type="slidenum">
              <a:rPr lang="es-CO" smtClean="0"/>
              <a:t>9</a:t>
            </a:fld>
            <a:endParaRPr lang="es-CO" dirty="0"/>
          </a:p>
        </p:txBody>
      </p:sp>
      <p:sp>
        <p:nvSpPr>
          <p:cNvPr id="7" name="2 Marcador de pie de página"/>
          <p:cNvSpPr>
            <a:spLocks noGrp="1"/>
          </p:cNvSpPr>
          <p:nvPr>
            <p:ph type="ftr" sz="quarter" idx="11"/>
          </p:nvPr>
        </p:nvSpPr>
        <p:spPr>
          <a:xfrm>
            <a:off x="95293" y="6384018"/>
            <a:ext cx="4114800" cy="365125"/>
          </a:xfrm>
        </p:spPr>
        <p:txBody>
          <a:bodyPr/>
          <a:lstStyle/>
          <a:p>
            <a:r>
              <a:rPr lang="es-CO" dirty="0" smtClean="0"/>
              <a:t>Santa Cruz de la Sierra, Bolivia. 6 – 9 Septiembre de 2017 </a:t>
            </a:r>
            <a:endParaRPr lang="es-CO" dirty="0"/>
          </a:p>
        </p:txBody>
      </p:sp>
      <p:sp>
        <p:nvSpPr>
          <p:cNvPr id="8" name="Título 3"/>
          <p:cNvSpPr txBox="1">
            <a:spLocks/>
          </p:cNvSpPr>
          <p:nvPr/>
        </p:nvSpPr>
        <p:spPr>
          <a:xfrm>
            <a:off x="-500743" y="199602"/>
            <a:ext cx="10515600" cy="79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bg1"/>
                </a:solidFill>
                <a:latin typeface="Times New Roman" panose="02020603050405020304" pitchFamily="18" charset="0"/>
                <a:cs typeface="Times New Roman" panose="02020603050405020304" pitchFamily="18" charset="0"/>
              </a:rPr>
              <a:t>3. Criterios para definir la jurisdicción </a:t>
            </a:r>
            <a:endParaRPr lang="es-CO" dirty="0">
              <a:solidFill>
                <a:schemeClr val="bg1"/>
              </a:solidFill>
              <a:latin typeface="Times New Roman" panose="02020603050405020304" pitchFamily="18" charset="0"/>
              <a:cs typeface="Times New Roman" panose="02020603050405020304" pitchFamily="18" charset="0"/>
            </a:endParaRPr>
          </a:p>
        </p:txBody>
      </p:sp>
      <p:sp>
        <p:nvSpPr>
          <p:cNvPr id="9" name="Título 5"/>
          <p:cNvSpPr txBox="1">
            <a:spLocks/>
          </p:cNvSpPr>
          <p:nvPr/>
        </p:nvSpPr>
        <p:spPr>
          <a:xfrm>
            <a:off x="730368" y="1295395"/>
            <a:ext cx="5681318" cy="7914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dirty="0" smtClean="0">
                <a:solidFill>
                  <a:schemeClr val="accent1">
                    <a:lumMod val="60000"/>
                    <a:lumOff val="40000"/>
                  </a:schemeClr>
                </a:solidFill>
                <a:latin typeface="Times New Roman" panose="02020603050405020304" pitchFamily="18" charset="0"/>
                <a:cs typeface="Times New Roman" panose="02020603050405020304" pitchFamily="18" charset="0"/>
              </a:rPr>
              <a:t>b. Criterio Geográfico</a:t>
            </a:r>
            <a:endParaRPr lang="es-CO"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11" name="Marcador de contenido 6"/>
          <p:cNvSpPr txBox="1">
            <a:spLocks/>
          </p:cNvSpPr>
          <p:nvPr/>
        </p:nvSpPr>
        <p:spPr>
          <a:xfrm>
            <a:off x="730368" y="2391683"/>
            <a:ext cx="10515600" cy="2430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smtClean="0">
              <a:latin typeface="Times New Roman" panose="02020603050405020304" pitchFamily="18" charset="0"/>
              <a:cs typeface="Times New Roman" panose="02020603050405020304" pitchFamily="18" charset="0"/>
            </a:endParaRPr>
          </a:p>
          <a:p>
            <a:pPr algn="just"/>
            <a:r>
              <a:rPr lang="es-CO" dirty="0" smtClean="0">
                <a:latin typeface="Times New Roman" panose="02020603050405020304" pitchFamily="18" charset="0"/>
                <a:cs typeface="Times New Roman" panose="02020603050405020304" pitchFamily="18" charset="0"/>
              </a:rPr>
              <a:t>Como lo establece la jurisprudencia de la Corte Constitucional la directiva parte de un concepto de territorio que comprende no solo las zonas físicas de la comunidad, sino también aquellos espacios donde se despliegan sus actividades culturales.</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2129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7403</TotalTime>
  <Words>1278</Words>
  <Application>Microsoft Office PowerPoint</Application>
  <PresentationFormat>Panorámica</PresentationFormat>
  <Paragraphs>137</Paragraphs>
  <Slides>17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Calibri Light</vt:lpstr>
      <vt:lpstr>Georgia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Fernanda Obando Guerrero</dc:creator>
  <cp:lastModifiedBy>Ritging Bermudez Becerra</cp:lastModifiedBy>
  <cp:revision>573</cp:revision>
  <cp:lastPrinted>2017-07-07T20:32:12Z</cp:lastPrinted>
  <dcterms:created xsi:type="dcterms:W3CDTF">2017-04-04T21:38:47Z</dcterms:created>
  <dcterms:modified xsi:type="dcterms:W3CDTF">2017-10-11T15:55:59Z</dcterms:modified>
</cp:coreProperties>
</file>